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8" r:id="rId3"/>
    <p:sldId id="262" r:id="rId4"/>
    <p:sldId id="261" r:id="rId5"/>
    <p:sldId id="260" r:id="rId6"/>
    <p:sldId id="257" r:id="rId7"/>
    <p:sldId id="259" r:id="rId8"/>
    <p:sldId id="266" r:id="rId9"/>
    <p:sldId id="265" r:id="rId10"/>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22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lang="en-US" smtClean="0"/>
              <a:t>Click to edit Master title style</a:t>
            </a:r>
            <a:endParaRPr lang="en-US"/>
          </a:p>
        </p:txBody>
      </p:sp>
      <p:sp>
        <p:nvSpPr>
          <p:cNvPr id="20" name="Subtitle 19"/>
          <p:cNvSpPr>
            <a:spLocks noGrp="1"/>
          </p:cNvSpPr>
          <p:nvPr>
            <p:ph type="subTitle" idx="1"/>
          </p:nvPr>
        </p:nvSpPr>
        <p:spPr>
          <a:xfrm>
            <a:off x="722376" y="3685032"/>
            <a:ext cx="7772400" cy="914400"/>
          </a:xfrm>
        </p:spPr>
        <p:txBody>
          <a:bodyPr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7" name="Date Placeholder 18"/>
          <p:cNvSpPr>
            <a:spLocks noGrp="1"/>
          </p:cNvSpPr>
          <p:nvPr>
            <p:ph type="dt" sz="half" idx="10"/>
          </p:nvPr>
        </p:nvSpPr>
        <p:spPr/>
        <p:txBody>
          <a:bodyPr/>
          <a:lstStyle>
            <a:lvl1pPr>
              <a:defRPr/>
            </a:lvl1pPr>
            <a:extLst/>
          </a:lstStyle>
          <a:p>
            <a:pPr>
              <a:defRPr/>
            </a:pPr>
            <a:fld id="{E9F0D9BC-4A5D-4076-885F-A403C635D8BE}" type="datetimeFigureOut">
              <a:rPr lang="bg-BG"/>
              <a:pPr>
                <a:defRPr/>
              </a:pPr>
              <a:t>09.1.2011 г.</a:t>
            </a:fld>
            <a:endParaRPr lang="bg-BG"/>
          </a:p>
        </p:txBody>
      </p:sp>
      <p:sp>
        <p:nvSpPr>
          <p:cNvPr id="8" name="Footer Placeholder 7"/>
          <p:cNvSpPr>
            <a:spLocks noGrp="1"/>
          </p:cNvSpPr>
          <p:nvPr>
            <p:ph type="ftr" sz="quarter" idx="11"/>
          </p:nvPr>
        </p:nvSpPr>
        <p:spPr/>
        <p:txBody>
          <a:bodyPr/>
          <a:lstStyle>
            <a:lvl1pPr>
              <a:defRPr/>
            </a:lvl1pPr>
            <a:extLst/>
          </a:lstStyle>
          <a:p>
            <a:pPr>
              <a:defRPr/>
            </a:pPr>
            <a:endParaRPr lang="bg-BG"/>
          </a:p>
        </p:txBody>
      </p:sp>
      <p:sp>
        <p:nvSpPr>
          <p:cNvPr id="9" name="Slide Number Placeholder 10"/>
          <p:cNvSpPr>
            <a:spLocks noGrp="1"/>
          </p:cNvSpPr>
          <p:nvPr>
            <p:ph type="sldNum" sz="quarter" idx="12"/>
          </p:nvPr>
        </p:nvSpPr>
        <p:spPr/>
        <p:txBody>
          <a:bodyPr/>
          <a:lstStyle>
            <a:lvl1pPr>
              <a:defRPr/>
            </a:lvl1pPr>
            <a:extLst/>
          </a:lstStyle>
          <a:p>
            <a:pPr>
              <a:defRPr/>
            </a:pPr>
            <a:fld id="{36CB23F9-7972-4C63-BAA6-0B760CB44736}" type="slidenum">
              <a:rPr lang="bg-BG"/>
              <a:pPr>
                <a:defRPr/>
              </a:pPr>
              <a:t>‹#›</a:t>
            </a:fld>
            <a:endParaRPr lang="bg-B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0F974486-C7D2-4A9D-B5C5-A8532B06A507}" type="datetimeFigureOut">
              <a:rPr lang="bg-BG"/>
              <a:pPr>
                <a:defRPr/>
              </a:pPr>
              <a:t>09.1.2011 г.</a:t>
            </a:fld>
            <a:endParaRPr lang="bg-BG"/>
          </a:p>
        </p:txBody>
      </p:sp>
      <p:sp>
        <p:nvSpPr>
          <p:cNvPr id="5" name="Footer Placeholder 17"/>
          <p:cNvSpPr>
            <a:spLocks noGrp="1"/>
          </p:cNvSpPr>
          <p:nvPr>
            <p:ph type="ftr" sz="quarter" idx="11"/>
          </p:nvPr>
        </p:nvSpPr>
        <p:spPr/>
        <p:txBody>
          <a:bodyPr/>
          <a:lstStyle>
            <a:lvl1pPr>
              <a:defRPr/>
            </a:lvl1pPr>
          </a:lstStyle>
          <a:p>
            <a:pPr>
              <a:defRPr/>
            </a:pPr>
            <a:endParaRPr lang="bg-BG"/>
          </a:p>
        </p:txBody>
      </p:sp>
      <p:sp>
        <p:nvSpPr>
          <p:cNvPr id="6" name="Slide Number Placeholder 4"/>
          <p:cNvSpPr>
            <a:spLocks noGrp="1"/>
          </p:cNvSpPr>
          <p:nvPr>
            <p:ph type="sldNum" sz="quarter" idx="12"/>
          </p:nvPr>
        </p:nvSpPr>
        <p:spPr/>
        <p:txBody>
          <a:bodyPr/>
          <a:lstStyle>
            <a:lvl1pPr>
              <a:defRPr/>
            </a:lvl1pPr>
          </a:lstStyle>
          <a:p>
            <a:pPr>
              <a:defRPr/>
            </a:pPr>
            <a:fld id="{5DF1145C-4800-429B-BDB2-5353A696D8CE}" type="slidenum">
              <a:rPr lang="bg-BG"/>
              <a:pPr>
                <a:defRPr/>
              </a:pPr>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E07056C6-8082-4938-B4C8-B905FAAF1FD5}" type="datetimeFigureOut">
              <a:rPr lang="bg-BG"/>
              <a:pPr>
                <a:defRPr/>
              </a:pPr>
              <a:t>09.1.2011 г.</a:t>
            </a:fld>
            <a:endParaRPr lang="bg-BG"/>
          </a:p>
        </p:txBody>
      </p:sp>
      <p:sp>
        <p:nvSpPr>
          <p:cNvPr id="5" name="Footer Placeholder 17"/>
          <p:cNvSpPr>
            <a:spLocks noGrp="1"/>
          </p:cNvSpPr>
          <p:nvPr>
            <p:ph type="ftr" sz="quarter" idx="11"/>
          </p:nvPr>
        </p:nvSpPr>
        <p:spPr/>
        <p:txBody>
          <a:bodyPr/>
          <a:lstStyle>
            <a:lvl1pPr>
              <a:defRPr/>
            </a:lvl1pPr>
          </a:lstStyle>
          <a:p>
            <a:pPr>
              <a:defRPr/>
            </a:pPr>
            <a:endParaRPr lang="bg-BG"/>
          </a:p>
        </p:txBody>
      </p:sp>
      <p:sp>
        <p:nvSpPr>
          <p:cNvPr id="6" name="Slide Number Placeholder 4"/>
          <p:cNvSpPr>
            <a:spLocks noGrp="1"/>
          </p:cNvSpPr>
          <p:nvPr>
            <p:ph type="sldNum" sz="quarter" idx="12"/>
          </p:nvPr>
        </p:nvSpPr>
        <p:spPr/>
        <p:txBody>
          <a:bodyPr/>
          <a:lstStyle>
            <a:lvl1pPr>
              <a:defRPr/>
            </a:lvl1pPr>
          </a:lstStyle>
          <a:p>
            <a:pPr>
              <a:defRPr/>
            </a:pPr>
            <a:fld id="{C1B07ECD-90B9-4CED-8FDD-0197230E9EDD}" type="slidenum">
              <a:rPr lang="bg-BG"/>
              <a:pPr>
                <a:defRPr/>
              </a:pPr>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a:xfrm>
            <a:off x="502920" y="530352"/>
            <a:ext cx="8183880" cy="4187952"/>
          </a:xfrm>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4"/>
          <p:cNvSpPr>
            <a:spLocks noGrp="1"/>
          </p:cNvSpPr>
          <p:nvPr>
            <p:ph type="dt" sz="half" idx="10"/>
          </p:nvPr>
        </p:nvSpPr>
        <p:spPr/>
        <p:txBody>
          <a:bodyPr/>
          <a:lstStyle>
            <a:lvl1pPr>
              <a:defRPr/>
            </a:lvl1pPr>
          </a:lstStyle>
          <a:p>
            <a:pPr>
              <a:defRPr/>
            </a:pPr>
            <a:fld id="{BE31A3FF-1F2C-4EA1-9D0E-167FD91A8117}" type="datetimeFigureOut">
              <a:rPr lang="bg-BG"/>
              <a:pPr>
                <a:defRPr/>
              </a:pPr>
              <a:t>09.1.2011 г.</a:t>
            </a:fld>
            <a:endParaRPr lang="bg-BG"/>
          </a:p>
        </p:txBody>
      </p:sp>
      <p:sp>
        <p:nvSpPr>
          <p:cNvPr id="5" name="Footer Placeholder 17"/>
          <p:cNvSpPr>
            <a:spLocks noGrp="1"/>
          </p:cNvSpPr>
          <p:nvPr>
            <p:ph type="ftr" sz="quarter" idx="11"/>
          </p:nvPr>
        </p:nvSpPr>
        <p:spPr/>
        <p:txBody>
          <a:bodyPr/>
          <a:lstStyle>
            <a:lvl1pPr>
              <a:defRPr/>
            </a:lvl1pPr>
          </a:lstStyle>
          <a:p>
            <a:pPr>
              <a:defRPr/>
            </a:pPr>
            <a:endParaRPr lang="bg-BG"/>
          </a:p>
        </p:txBody>
      </p:sp>
      <p:sp>
        <p:nvSpPr>
          <p:cNvPr id="6" name="Slide Number Placeholder 4"/>
          <p:cNvSpPr>
            <a:spLocks noGrp="1"/>
          </p:cNvSpPr>
          <p:nvPr>
            <p:ph type="sldNum" sz="quarter" idx="12"/>
          </p:nvPr>
        </p:nvSpPr>
        <p:spPr/>
        <p:txBody>
          <a:bodyPr/>
          <a:lstStyle>
            <a:lvl1pPr>
              <a:defRPr/>
            </a:lvl1pPr>
          </a:lstStyle>
          <a:p>
            <a:pPr>
              <a:defRPr/>
            </a:pPr>
            <a:fld id="{E85F864E-F9DD-4D54-82DB-E59999F6E4CA}" type="slidenum">
              <a:rPr lang="bg-BG"/>
              <a:pPr>
                <a:defRPr/>
              </a:pPr>
              <a:t>‹#›</a:t>
            </a:fld>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ounded Rectangle 13"/>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68344" y="4928616"/>
            <a:ext cx="8183880" cy="676656"/>
          </a:xfrm>
        </p:spPr>
        <p:txBody>
          <a:bodyPr lIns="91440" bIns="0"/>
          <a:lstStyle>
            <a:lvl1pPr algn="l">
              <a:buNone/>
              <a:defRPr sz="3600" b="0" cap="none" baseline="0">
                <a:solidFill>
                  <a:schemeClr val="bg2">
                    <a:shade val="25000"/>
                  </a:schemeClr>
                </a:solidFill>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468344" y="5624484"/>
            <a:ext cx="8183880" cy="420624"/>
          </a:xfrm>
        </p:spPr>
        <p:txBody>
          <a:bodyPr lIns="118872" tIns="0"/>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7E689979-3827-4B56-975D-6DE86A3CDA82}" type="datetimeFigureOut">
              <a:rPr lang="bg-BG"/>
              <a:pPr>
                <a:defRPr/>
              </a:pPr>
              <a:t>09.1.2011 г.</a:t>
            </a:fld>
            <a:endParaRPr lang="bg-BG"/>
          </a:p>
        </p:txBody>
      </p:sp>
      <p:sp>
        <p:nvSpPr>
          <p:cNvPr id="7" name="Footer Placeholder 4"/>
          <p:cNvSpPr>
            <a:spLocks noGrp="1"/>
          </p:cNvSpPr>
          <p:nvPr>
            <p:ph type="ftr" sz="quarter" idx="11"/>
          </p:nvPr>
        </p:nvSpPr>
        <p:spPr/>
        <p:txBody>
          <a:bodyPr/>
          <a:lstStyle>
            <a:lvl1pPr>
              <a:defRPr/>
            </a:lvl1pPr>
            <a:extLst/>
          </a:lstStyle>
          <a:p>
            <a:pPr>
              <a:defRPr/>
            </a:pPr>
            <a:endParaRPr lang="bg-BG"/>
          </a:p>
        </p:txBody>
      </p:sp>
      <p:sp>
        <p:nvSpPr>
          <p:cNvPr id="8" name="Slide Number Placeholder 5"/>
          <p:cNvSpPr>
            <a:spLocks noGrp="1"/>
          </p:cNvSpPr>
          <p:nvPr>
            <p:ph type="sldNum" sz="quarter" idx="12"/>
          </p:nvPr>
        </p:nvSpPr>
        <p:spPr/>
        <p:txBody>
          <a:bodyPr/>
          <a:lstStyle>
            <a:lvl1pPr>
              <a:defRPr/>
            </a:lvl1pPr>
            <a:extLst/>
          </a:lstStyle>
          <a:p>
            <a:pPr>
              <a:defRPr/>
            </a:pPr>
            <a:fld id="{16757E77-831B-4CC4-9E7F-956562F1751E}" type="slidenum">
              <a:rPr lang="bg-BG"/>
              <a:pPr>
                <a:defRPr/>
              </a:pPr>
              <a:t>‹#›</a:t>
            </a:fld>
            <a:endParaRPr lang="bg-BG"/>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2C71AE71-C27B-4B4D-AA19-AF9795293DD6}" type="datetimeFigureOut">
              <a:rPr lang="bg-BG"/>
              <a:pPr>
                <a:defRPr/>
              </a:pPr>
              <a:t>09.1.2011 г.</a:t>
            </a:fld>
            <a:endParaRPr lang="bg-BG"/>
          </a:p>
        </p:txBody>
      </p:sp>
      <p:sp>
        <p:nvSpPr>
          <p:cNvPr id="6" name="Footer Placeholder 17"/>
          <p:cNvSpPr>
            <a:spLocks noGrp="1"/>
          </p:cNvSpPr>
          <p:nvPr>
            <p:ph type="ftr" sz="quarter" idx="11"/>
          </p:nvPr>
        </p:nvSpPr>
        <p:spPr/>
        <p:txBody>
          <a:bodyPr/>
          <a:lstStyle>
            <a:lvl1pPr>
              <a:defRPr/>
            </a:lvl1pPr>
          </a:lstStyle>
          <a:p>
            <a:pPr>
              <a:defRPr/>
            </a:pPr>
            <a:endParaRPr lang="bg-BG"/>
          </a:p>
        </p:txBody>
      </p:sp>
      <p:sp>
        <p:nvSpPr>
          <p:cNvPr id="7" name="Slide Number Placeholder 4"/>
          <p:cNvSpPr>
            <a:spLocks noGrp="1"/>
          </p:cNvSpPr>
          <p:nvPr>
            <p:ph type="sldNum" sz="quarter" idx="12"/>
          </p:nvPr>
        </p:nvSpPr>
        <p:spPr/>
        <p:txBody>
          <a:bodyPr/>
          <a:lstStyle>
            <a:lvl1pPr>
              <a:defRPr/>
            </a:lvl1pPr>
          </a:lstStyle>
          <a:p>
            <a:pPr>
              <a:defRPr/>
            </a:pPr>
            <a:fld id="{C53CC87D-9695-4AF0-A8B3-FC0A96B73715}" type="slidenum">
              <a:rPr lang="bg-BG"/>
              <a:pPr>
                <a:defRPr/>
              </a:pPr>
              <a:t>‹#›</a:t>
            </a:fld>
            <a:endParaRPr lang="bg-B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lvl1pPr>
              <a:defRPr b="1"/>
            </a:lvl1pPr>
            <a:extLst/>
          </a:lstStyle>
          <a:p>
            <a:r>
              <a:rPr lang="en-US" smtClean="0"/>
              <a:t>Click to edit Master title style</a:t>
            </a:r>
            <a:endParaRPr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52169" y="1447800"/>
            <a:ext cx="3931920" cy="3489960"/>
          </a:xfrm>
        </p:spPr>
        <p:txBody>
          <a:bodyPr/>
          <a:lstStyle>
            <a:lvl1pPr algn="l">
              <a:defRPr sz="2400"/>
            </a:lvl1pPr>
            <a:lvl2pPr algn="l">
              <a:defRPr sz="2000"/>
            </a:lvl2pPr>
            <a:lvl3pPr algn="l">
              <a:defRPr sz="1800"/>
            </a:lvl3pPr>
            <a:lvl4pPr algn="l">
              <a:defRPr sz="1600"/>
            </a:lvl4pPr>
            <a:lvl5pPr algn="l">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4"/>
          <p:cNvSpPr>
            <a:spLocks noGrp="1"/>
          </p:cNvSpPr>
          <p:nvPr>
            <p:ph type="dt" sz="half" idx="10"/>
          </p:nvPr>
        </p:nvSpPr>
        <p:spPr/>
        <p:txBody>
          <a:bodyPr/>
          <a:lstStyle>
            <a:lvl1pPr>
              <a:defRPr/>
            </a:lvl1pPr>
          </a:lstStyle>
          <a:p>
            <a:pPr>
              <a:defRPr/>
            </a:pPr>
            <a:fld id="{0A2A9D79-6EAA-4FE0-A409-0B5122B423B8}" type="datetimeFigureOut">
              <a:rPr lang="bg-BG"/>
              <a:pPr>
                <a:defRPr/>
              </a:pPr>
              <a:t>09.1.2011 г.</a:t>
            </a:fld>
            <a:endParaRPr lang="bg-BG"/>
          </a:p>
        </p:txBody>
      </p:sp>
      <p:sp>
        <p:nvSpPr>
          <p:cNvPr id="8" name="Footer Placeholder 17"/>
          <p:cNvSpPr>
            <a:spLocks noGrp="1"/>
          </p:cNvSpPr>
          <p:nvPr>
            <p:ph type="ftr" sz="quarter" idx="11"/>
          </p:nvPr>
        </p:nvSpPr>
        <p:spPr/>
        <p:txBody>
          <a:bodyPr/>
          <a:lstStyle>
            <a:lvl1pPr>
              <a:defRPr/>
            </a:lvl1pPr>
          </a:lstStyle>
          <a:p>
            <a:pPr>
              <a:defRPr/>
            </a:pPr>
            <a:endParaRPr lang="bg-BG"/>
          </a:p>
        </p:txBody>
      </p:sp>
      <p:sp>
        <p:nvSpPr>
          <p:cNvPr id="9" name="Slide Number Placeholder 4"/>
          <p:cNvSpPr>
            <a:spLocks noGrp="1"/>
          </p:cNvSpPr>
          <p:nvPr>
            <p:ph type="sldNum" sz="quarter" idx="12"/>
          </p:nvPr>
        </p:nvSpPr>
        <p:spPr/>
        <p:txBody>
          <a:bodyPr/>
          <a:lstStyle>
            <a:lvl1pPr>
              <a:defRPr/>
            </a:lvl1pPr>
          </a:lstStyle>
          <a:p>
            <a:pPr>
              <a:defRPr/>
            </a:pPr>
            <a:fld id="{7FCC1E33-3C65-46CD-ABF0-04A9483B3F8A}" type="slidenum">
              <a:rPr lang="bg-BG"/>
              <a:pPr>
                <a:defRPr/>
              </a:pPr>
              <a:t>‹#›</a:t>
            </a:fld>
            <a:endParaRPr lang="bg-B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24"/>
          <p:cNvSpPr>
            <a:spLocks noGrp="1"/>
          </p:cNvSpPr>
          <p:nvPr>
            <p:ph type="dt" sz="half" idx="10"/>
          </p:nvPr>
        </p:nvSpPr>
        <p:spPr/>
        <p:txBody>
          <a:bodyPr/>
          <a:lstStyle>
            <a:lvl1pPr>
              <a:defRPr/>
            </a:lvl1pPr>
          </a:lstStyle>
          <a:p>
            <a:pPr>
              <a:defRPr/>
            </a:pPr>
            <a:fld id="{9C485194-C238-4068-BD37-B44FCBDD3423}" type="datetimeFigureOut">
              <a:rPr lang="bg-BG"/>
              <a:pPr>
                <a:defRPr/>
              </a:pPr>
              <a:t>09.1.2011 г.</a:t>
            </a:fld>
            <a:endParaRPr lang="bg-BG"/>
          </a:p>
        </p:txBody>
      </p:sp>
      <p:sp>
        <p:nvSpPr>
          <p:cNvPr id="4" name="Footer Placeholder 17"/>
          <p:cNvSpPr>
            <a:spLocks noGrp="1"/>
          </p:cNvSpPr>
          <p:nvPr>
            <p:ph type="ftr" sz="quarter" idx="11"/>
          </p:nvPr>
        </p:nvSpPr>
        <p:spPr/>
        <p:txBody>
          <a:bodyPr/>
          <a:lstStyle>
            <a:lvl1pPr>
              <a:defRPr/>
            </a:lvl1pPr>
          </a:lstStyle>
          <a:p>
            <a:pPr>
              <a:defRPr/>
            </a:pPr>
            <a:endParaRPr lang="bg-BG"/>
          </a:p>
        </p:txBody>
      </p:sp>
      <p:sp>
        <p:nvSpPr>
          <p:cNvPr id="5" name="Slide Number Placeholder 4"/>
          <p:cNvSpPr>
            <a:spLocks noGrp="1"/>
          </p:cNvSpPr>
          <p:nvPr>
            <p:ph type="sldNum" sz="quarter" idx="12"/>
          </p:nvPr>
        </p:nvSpPr>
        <p:spPr/>
        <p:txBody>
          <a:bodyPr/>
          <a:lstStyle>
            <a:lvl1pPr>
              <a:defRPr/>
            </a:lvl1pPr>
          </a:lstStyle>
          <a:p>
            <a:pPr>
              <a:defRPr/>
            </a:pPr>
            <a:fld id="{085F8898-06D9-4A2D-824A-C174CF785FAF}" type="slidenum">
              <a:rPr lang="bg-BG"/>
              <a:pPr>
                <a:defRPr/>
              </a:pPr>
              <a:t>‹#›</a:t>
            </a:fld>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Date Placeholder 1"/>
          <p:cNvSpPr>
            <a:spLocks noGrp="1"/>
          </p:cNvSpPr>
          <p:nvPr>
            <p:ph type="dt" sz="half" idx="10"/>
          </p:nvPr>
        </p:nvSpPr>
        <p:spPr/>
        <p:txBody>
          <a:bodyPr/>
          <a:lstStyle>
            <a:lvl1pPr>
              <a:defRPr/>
            </a:lvl1pPr>
            <a:extLst/>
          </a:lstStyle>
          <a:p>
            <a:pPr>
              <a:defRPr/>
            </a:pPr>
            <a:fld id="{E5F96BAB-8117-46E5-AF9B-EA5C04B93CD9}" type="datetimeFigureOut">
              <a:rPr lang="bg-BG"/>
              <a:pPr>
                <a:defRPr/>
              </a:pPr>
              <a:t>09.1.2011 г.</a:t>
            </a:fld>
            <a:endParaRPr lang="bg-BG"/>
          </a:p>
        </p:txBody>
      </p:sp>
      <p:sp>
        <p:nvSpPr>
          <p:cNvPr id="4" name="Footer Placeholder 2"/>
          <p:cNvSpPr>
            <a:spLocks noGrp="1"/>
          </p:cNvSpPr>
          <p:nvPr>
            <p:ph type="ftr" sz="quarter" idx="11"/>
          </p:nvPr>
        </p:nvSpPr>
        <p:spPr/>
        <p:txBody>
          <a:bodyPr/>
          <a:lstStyle>
            <a:lvl1pPr>
              <a:defRPr/>
            </a:lvl1pPr>
            <a:extLst/>
          </a:lstStyle>
          <a:p>
            <a:pPr>
              <a:defRPr/>
            </a:pPr>
            <a:endParaRPr lang="bg-BG"/>
          </a:p>
        </p:txBody>
      </p:sp>
      <p:sp>
        <p:nvSpPr>
          <p:cNvPr id="5" name="Slide Number Placeholder 3"/>
          <p:cNvSpPr>
            <a:spLocks noGrp="1"/>
          </p:cNvSpPr>
          <p:nvPr>
            <p:ph type="sldNum" sz="quarter" idx="12"/>
          </p:nvPr>
        </p:nvSpPr>
        <p:spPr/>
        <p:txBody>
          <a:bodyPr/>
          <a:lstStyle>
            <a:lvl1pPr>
              <a:defRPr/>
            </a:lvl1pPr>
            <a:extLst/>
          </a:lstStyle>
          <a:p>
            <a:pPr>
              <a:defRPr/>
            </a:pPr>
            <a:fld id="{2B515CBA-2A51-424C-8596-07CEC804A89D}" type="slidenum">
              <a:rPr lang="bg-BG"/>
              <a:pPr>
                <a:defRPr/>
              </a:pPr>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lstStyle>
            <a:lvl1pPr algn="l">
              <a:buNone/>
              <a:defRPr sz="2200" b="1">
                <a:solidFill>
                  <a:schemeClr val="accent1"/>
                </a:solidFill>
              </a:defRPr>
            </a:lvl1pPr>
            <a:extLst/>
          </a:lstStyle>
          <a:p>
            <a:r>
              <a:rPr lang="en-US" smtClean="0"/>
              <a:t>Click to edit Master title style</a:t>
            </a:r>
            <a:endParaRPr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4"/>
          <p:cNvSpPr>
            <a:spLocks noGrp="1"/>
          </p:cNvSpPr>
          <p:nvPr>
            <p:ph type="dt" sz="half" idx="10"/>
          </p:nvPr>
        </p:nvSpPr>
        <p:spPr/>
        <p:txBody>
          <a:bodyPr/>
          <a:lstStyle>
            <a:lvl1pPr>
              <a:defRPr/>
            </a:lvl1pPr>
          </a:lstStyle>
          <a:p>
            <a:pPr>
              <a:defRPr/>
            </a:pPr>
            <a:fld id="{D039C9E2-2BF5-4A8B-9538-F4BF9362898E}" type="datetimeFigureOut">
              <a:rPr lang="bg-BG"/>
              <a:pPr>
                <a:defRPr/>
              </a:pPr>
              <a:t>09.1.2011 г.</a:t>
            </a:fld>
            <a:endParaRPr lang="bg-BG"/>
          </a:p>
        </p:txBody>
      </p:sp>
      <p:sp>
        <p:nvSpPr>
          <p:cNvPr id="6" name="Footer Placeholder 17"/>
          <p:cNvSpPr>
            <a:spLocks noGrp="1"/>
          </p:cNvSpPr>
          <p:nvPr>
            <p:ph type="ftr" sz="quarter" idx="11"/>
          </p:nvPr>
        </p:nvSpPr>
        <p:spPr/>
        <p:txBody>
          <a:bodyPr/>
          <a:lstStyle>
            <a:lvl1pPr>
              <a:defRPr/>
            </a:lvl1pPr>
          </a:lstStyle>
          <a:p>
            <a:pPr>
              <a:defRPr/>
            </a:pPr>
            <a:endParaRPr lang="bg-BG"/>
          </a:p>
        </p:txBody>
      </p:sp>
      <p:sp>
        <p:nvSpPr>
          <p:cNvPr id="7" name="Slide Number Placeholder 4"/>
          <p:cNvSpPr>
            <a:spLocks noGrp="1"/>
          </p:cNvSpPr>
          <p:nvPr>
            <p:ph type="sldNum" sz="quarter" idx="12"/>
          </p:nvPr>
        </p:nvSpPr>
        <p:spPr/>
        <p:txBody>
          <a:bodyPr/>
          <a:lstStyle>
            <a:lvl1pPr>
              <a:defRPr/>
            </a:lvl1pPr>
          </a:lstStyle>
          <a:p>
            <a:pPr>
              <a:defRPr/>
            </a:pPr>
            <a:fld id="{9D7C5DB6-ABB3-4488-94D5-9F3AF7615765}" type="slidenum">
              <a:rPr lang="bg-BG"/>
              <a:pPr>
                <a:defRPr/>
              </a:pPr>
              <a:t>‹#›</a:t>
            </a:fld>
            <a:endParaRPr lang="bg-B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ounded Rectangle 14"/>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Round Single Corner Rectangle 10"/>
          <p:cNvSpPr/>
          <p:nvPr/>
        </p:nvSpPr>
        <p:spPr>
          <a:xfrm>
            <a:off x="6400800" y="433388"/>
            <a:ext cx="2324100"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lang="en-US" smtClean="0"/>
              <a:t>Click to edit Master title style</a:t>
            </a:r>
            <a:endParaRPr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7" name="Date Placeholder 4"/>
          <p:cNvSpPr>
            <a:spLocks noGrp="1"/>
          </p:cNvSpPr>
          <p:nvPr>
            <p:ph type="dt" sz="half" idx="10"/>
          </p:nvPr>
        </p:nvSpPr>
        <p:spPr/>
        <p:txBody>
          <a:bodyPr/>
          <a:lstStyle>
            <a:lvl1pPr>
              <a:defRPr/>
            </a:lvl1pPr>
            <a:extLst/>
          </a:lstStyle>
          <a:p>
            <a:pPr>
              <a:defRPr/>
            </a:pPr>
            <a:fld id="{A02A95E8-0FE8-4900-BDBA-0551AD932E67}" type="datetimeFigureOut">
              <a:rPr lang="bg-BG"/>
              <a:pPr>
                <a:defRPr/>
              </a:pPr>
              <a:t>09.1.2011 г.</a:t>
            </a:fld>
            <a:endParaRPr lang="bg-BG"/>
          </a:p>
        </p:txBody>
      </p:sp>
      <p:sp>
        <p:nvSpPr>
          <p:cNvPr id="8" name="Footer Placeholder 5"/>
          <p:cNvSpPr>
            <a:spLocks noGrp="1"/>
          </p:cNvSpPr>
          <p:nvPr>
            <p:ph type="ftr" sz="quarter" idx="11"/>
          </p:nvPr>
        </p:nvSpPr>
        <p:spPr/>
        <p:txBody>
          <a:bodyPr/>
          <a:lstStyle>
            <a:lvl1pPr>
              <a:defRPr/>
            </a:lvl1pPr>
            <a:extLst/>
          </a:lstStyle>
          <a:p>
            <a:pPr>
              <a:defRPr/>
            </a:pPr>
            <a:endParaRPr lang="bg-BG"/>
          </a:p>
        </p:txBody>
      </p:sp>
      <p:sp>
        <p:nvSpPr>
          <p:cNvPr id="9" name="Slide Number Placeholder 6"/>
          <p:cNvSpPr>
            <a:spLocks noGrp="1"/>
          </p:cNvSpPr>
          <p:nvPr>
            <p:ph type="sldNum" sz="quarter" idx="12"/>
          </p:nvPr>
        </p:nvSpPr>
        <p:spPr/>
        <p:txBody>
          <a:bodyPr/>
          <a:lstStyle>
            <a:lvl1pPr>
              <a:defRPr/>
            </a:lvl1pPr>
            <a:extLst/>
          </a:lstStyle>
          <a:p>
            <a:pPr>
              <a:defRPr/>
            </a:pPr>
            <a:fld id="{E690A38D-6F63-4F15-855D-359F18BF80D5}" type="slidenum">
              <a:rPr lang="bg-BG"/>
              <a:pPr>
                <a:defRPr/>
              </a:pPr>
              <a:t>‹#›</a:t>
            </a:fld>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8613"/>
            <a:ext cx="8532813" cy="6197600"/>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3" name="Title Placeholder 12"/>
          <p:cNvSpPr>
            <a:spLocks noGrp="1"/>
          </p:cNvSpPr>
          <p:nvPr>
            <p:ph type="title"/>
          </p:nvPr>
        </p:nvSpPr>
        <p:spPr>
          <a:xfrm>
            <a:off x="503238" y="4986338"/>
            <a:ext cx="8183562" cy="1050925"/>
          </a:xfrm>
          <a:prstGeom prst="rect">
            <a:avLst/>
          </a:prstGeom>
        </p:spPr>
        <p:txBody>
          <a:bodyPr vert="horz" anchor="b">
            <a:normAutofit/>
          </a:bodyPr>
          <a:lstStyle>
            <a:extLst/>
          </a:lstStyle>
          <a:p>
            <a:r>
              <a:rPr lang="en-US" smtClean="0"/>
              <a:t>Click to edit Master title style</a:t>
            </a:r>
            <a:endParaRPr lang="en-US"/>
          </a:p>
        </p:txBody>
      </p:sp>
      <p:sp>
        <p:nvSpPr>
          <p:cNvPr id="1031" name="Text Placeholder 3"/>
          <p:cNvSpPr>
            <a:spLocks noGrp="1"/>
          </p:cNvSpPr>
          <p:nvPr>
            <p:ph type="body" idx="1"/>
          </p:nvPr>
        </p:nvSpPr>
        <p:spPr bwMode="auto">
          <a:xfrm>
            <a:off x="503238" y="530225"/>
            <a:ext cx="8183562" cy="4187825"/>
          </a:xfrm>
          <a:prstGeom prst="rect">
            <a:avLst/>
          </a:prstGeom>
          <a:noFill/>
          <a:ln w="9525">
            <a:noFill/>
            <a:miter lim="800000"/>
            <a:headEnd/>
            <a:tailEnd/>
          </a:ln>
        </p:spPr>
        <p:txBody>
          <a:bodyPr vert="horz" wrap="square" lIns="182880"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 name="Date Placeholder 24"/>
          <p:cNvSpPr>
            <a:spLocks noGrp="1"/>
          </p:cNvSpPr>
          <p:nvPr>
            <p:ph type="dt" sz="half" idx="2"/>
          </p:nvPr>
        </p:nvSpPr>
        <p:spPr>
          <a:xfrm>
            <a:off x="3776663" y="6111875"/>
            <a:ext cx="22860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defRPr>
            </a:lvl1pPr>
            <a:extLst/>
          </a:lstStyle>
          <a:p>
            <a:pPr>
              <a:defRPr/>
            </a:pPr>
            <a:fld id="{50931D95-7209-4649-9A3F-2BD26FCB21EF}" type="datetimeFigureOut">
              <a:rPr lang="bg-BG"/>
              <a:pPr>
                <a:defRPr/>
              </a:pPr>
              <a:t>09.1.2011 г.</a:t>
            </a:fld>
            <a:endParaRPr lang="bg-BG"/>
          </a:p>
        </p:txBody>
      </p:sp>
      <p:sp>
        <p:nvSpPr>
          <p:cNvPr id="18" name="Footer Placeholder 17"/>
          <p:cNvSpPr>
            <a:spLocks noGrp="1"/>
          </p:cNvSpPr>
          <p:nvPr>
            <p:ph type="ftr" sz="quarter" idx="3"/>
          </p:nvPr>
        </p:nvSpPr>
        <p:spPr>
          <a:xfrm>
            <a:off x="6062663" y="6111875"/>
            <a:ext cx="2286000" cy="365125"/>
          </a:xfrm>
          <a:prstGeom prst="rect">
            <a:avLst/>
          </a:prstGeom>
        </p:spPr>
        <p:txBody>
          <a:bodyPr vert="horz" anchor="b"/>
          <a:lstStyle>
            <a:lvl1pPr algn="l" eaLnBrk="1" fontAlgn="auto" latinLnBrk="0" hangingPunct="1">
              <a:spcBef>
                <a:spcPts val="0"/>
              </a:spcBef>
              <a:spcAft>
                <a:spcPts val="0"/>
              </a:spcAft>
              <a:defRPr kumimoji="0" sz="1000">
                <a:solidFill>
                  <a:schemeClr val="bg2">
                    <a:shade val="50000"/>
                  </a:schemeClr>
                </a:solidFill>
                <a:latin typeface="+mn-lt"/>
              </a:defRPr>
            </a:lvl1pPr>
            <a:extLst/>
          </a:lstStyle>
          <a:p>
            <a:pPr>
              <a:defRPr/>
            </a:pPr>
            <a:endParaRPr lang="bg-BG"/>
          </a:p>
        </p:txBody>
      </p:sp>
      <p:sp>
        <p:nvSpPr>
          <p:cNvPr id="5" name="Slide Number Placeholder 4"/>
          <p:cNvSpPr>
            <a:spLocks noGrp="1"/>
          </p:cNvSpPr>
          <p:nvPr>
            <p:ph type="sldNum" sz="quarter" idx="4"/>
          </p:nvPr>
        </p:nvSpPr>
        <p:spPr>
          <a:xfrm>
            <a:off x="8348663" y="6111875"/>
            <a:ext cx="457200" cy="365125"/>
          </a:xfrm>
          <a:prstGeom prst="rect">
            <a:avLst/>
          </a:prstGeom>
        </p:spPr>
        <p:txBody>
          <a:bodyPr vert="horz" anchor="b"/>
          <a:lstStyle>
            <a:lvl1pPr algn="r" eaLnBrk="1" fontAlgn="auto" latinLnBrk="0" hangingPunct="1">
              <a:spcBef>
                <a:spcPts val="0"/>
              </a:spcBef>
              <a:spcAft>
                <a:spcPts val="0"/>
              </a:spcAft>
              <a:defRPr kumimoji="0" sz="1000" smtClean="0">
                <a:solidFill>
                  <a:schemeClr val="bg2">
                    <a:shade val="50000"/>
                  </a:schemeClr>
                </a:solidFill>
                <a:latin typeface="+mn-lt"/>
              </a:defRPr>
            </a:lvl1pPr>
            <a:extLst/>
          </a:lstStyle>
          <a:p>
            <a:pPr>
              <a:defRPr/>
            </a:pPr>
            <a:fld id="{B76A3FD6-3342-4A55-99DC-E8CCD63049C8}"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780" r:id="rId1"/>
    <p:sldLayoutId id="2147483773" r:id="rId2"/>
    <p:sldLayoutId id="2147483781" r:id="rId3"/>
    <p:sldLayoutId id="2147483774" r:id="rId4"/>
    <p:sldLayoutId id="2147483775" r:id="rId5"/>
    <p:sldLayoutId id="2147483776" r:id="rId6"/>
    <p:sldLayoutId id="2147483782" r:id="rId7"/>
    <p:sldLayoutId id="2147483777" r:id="rId8"/>
    <p:sldLayoutId id="2147483783" r:id="rId9"/>
    <p:sldLayoutId id="2147483778" r:id="rId10"/>
    <p:sldLayoutId id="2147483779" r:id="rId11"/>
  </p:sldLayoutIdLst>
  <p:txStyles>
    <p:titleStyle>
      <a:lvl1pPr algn="l" rtl="0" fontAlgn="base">
        <a:spcBef>
          <a:spcPct val="0"/>
        </a:spcBef>
        <a:spcAft>
          <a:spcPct val="0"/>
        </a:spcAft>
        <a:defRPr sz="3600" b="1" kern="1200">
          <a:solidFill>
            <a:srgbClr val="FF8D3E"/>
          </a:solidFill>
          <a:effectLst>
            <a:outerShdw blurRad="53975" dist="22860" dir="5400000" algn="tl" rotWithShape="0">
              <a:srgbClr val="000000">
                <a:alpha val="55000"/>
              </a:srgbClr>
            </a:outerShdw>
          </a:effectLst>
          <a:latin typeface="+mj-lt"/>
          <a:ea typeface="+mj-ea"/>
          <a:cs typeface="+mj-cs"/>
        </a:defRPr>
      </a:lvl1pPr>
      <a:lvl2pPr algn="l" rtl="0" fontAlgn="base">
        <a:spcBef>
          <a:spcPct val="0"/>
        </a:spcBef>
        <a:spcAft>
          <a:spcPct val="0"/>
        </a:spcAft>
        <a:defRPr sz="3600" b="1">
          <a:solidFill>
            <a:srgbClr val="FF8D3E"/>
          </a:solidFill>
          <a:latin typeface="Verdana" pitchFamily="34" charset="0"/>
        </a:defRPr>
      </a:lvl2pPr>
      <a:lvl3pPr algn="l" rtl="0" fontAlgn="base">
        <a:spcBef>
          <a:spcPct val="0"/>
        </a:spcBef>
        <a:spcAft>
          <a:spcPct val="0"/>
        </a:spcAft>
        <a:defRPr sz="3600" b="1">
          <a:solidFill>
            <a:srgbClr val="FF8D3E"/>
          </a:solidFill>
          <a:latin typeface="Verdana" pitchFamily="34" charset="0"/>
        </a:defRPr>
      </a:lvl3pPr>
      <a:lvl4pPr algn="l" rtl="0" fontAlgn="base">
        <a:spcBef>
          <a:spcPct val="0"/>
        </a:spcBef>
        <a:spcAft>
          <a:spcPct val="0"/>
        </a:spcAft>
        <a:defRPr sz="3600" b="1">
          <a:solidFill>
            <a:srgbClr val="FF8D3E"/>
          </a:solidFill>
          <a:latin typeface="Verdana" pitchFamily="34" charset="0"/>
        </a:defRPr>
      </a:lvl4pPr>
      <a:lvl5pPr algn="l" rtl="0" fontAlgn="base">
        <a:spcBef>
          <a:spcPct val="0"/>
        </a:spcBef>
        <a:spcAft>
          <a:spcPct val="0"/>
        </a:spcAft>
        <a:defRPr sz="3600" b="1">
          <a:solidFill>
            <a:srgbClr val="FF8D3E"/>
          </a:solidFill>
          <a:latin typeface="Verdana" pitchFamily="34" charset="0"/>
        </a:defRPr>
      </a:lvl5pPr>
      <a:lvl6pPr marL="457200" algn="l" rtl="0" fontAlgn="base">
        <a:spcBef>
          <a:spcPct val="0"/>
        </a:spcBef>
        <a:spcAft>
          <a:spcPct val="0"/>
        </a:spcAft>
        <a:defRPr sz="3600" b="1">
          <a:solidFill>
            <a:srgbClr val="FF8D3E"/>
          </a:solidFill>
          <a:latin typeface="Verdana" pitchFamily="34" charset="0"/>
        </a:defRPr>
      </a:lvl6pPr>
      <a:lvl7pPr marL="914400" algn="l" rtl="0" fontAlgn="base">
        <a:spcBef>
          <a:spcPct val="0"/>
        </a:spcBef>
        <a:spcAft>
          <a:spcPct val="0"/>
        </a:spcAft>
        <a:defRPr sz="3600" b="1">
          <a:solidFill>
            <a:srgbClr val="FF8D3E"/>
          </a:solidFill>
          <a:latin typeface="Verdana" pitchFamily="34" charset="0"/>
        </a:defRPr>
      </a:lvl7pPr>
      <a:lvl8pPr marL="1371600" algn="l" rtl="0" fontAlgn="base">
        <a:spcBef>
          <a:spcPct val="0"/>
        </a:spcBef>
        <a:spcAft>
          <a:spcPct val="0"/>
        </a:spcAft>
        <a:defRPr sz="3600" b="1">
          <a:solidFill>
            <a:srgbClr val="FF8D3E"/>
          </a:solidFill>
          <a:latin typeface="Verdana" pitchFamily="34" charset="0"/>
        </a:defRPr>
      </a:lvl8pPr>
      <a:lvl9pPr marL="1828800" algn="l" rtl="0" fontAlgn="base">
        <a:spcBef>
          <a:spcPct val="0"/>
        </a:spcBef>
        <a:spcAft>
          <a:spcPct val="0"/>
        </a:spcAft>
        <a:defRPr sz="3600" b="1">
          <a:solidFill>
            <a:srgbClr val="FF8D3E"/>
          </a:solidFill>
          <a:latin typeface="Verdana" pitchFamily="34" charset="0"/>
        </a:defRPr>
      </a:lvl9pPr>
      <a:extLst/>
    </p:titleStyle>
    <p:bodyStyle>
      <a:lvl1pPr marL="265113" indent="-265113" algn="l" rtl="0" fontAlgn="base">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fontAlgn="base">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fontAlgn="base">
        <a:spcBef>
          <a:spcPts val="250"/>
        </a:spcBef>
        <a:spcAft>
          <a:spcPct val="0"/>
        </a:spcAft>
        <a:buClr>
          <a:srgbClr val="ED3742"/>
        </a:buClr>
        <a:buSzPct val="100000"/>
        <a:buFont typeface="Wingdings 2" pitchFamily="18" charset="2"/>
        <a:buChar char=""/>
        <a:defRPr sz="2200" kern="1200">
          <a:solidFill>
            <a:schemeClr val="tx1"/>
          </a:solidFill>
          <a:latin typeface="+mn-lt"/>
          <a:ea typeface="+mn-ea"/>
          <a:cs typeface="+mn-cs"/>
        </a:defRPr>
      </a:lvl3pPr>
      <a:lvl4pPr marL="1023938" indent="-182563" algn="l" rtl="0" fontAlgn="base">
        <a:spcBef>
          <a:spcPts val="225"/>
        </a:spcBef>
        <a:spcAft>
          <a:spcPct val="0"/>
        </a:spcAft>
        <a:buClr>
          <a:srgbClr val="ED3742"/>
        </a:buClr>
        <a:buSzPct val="112000"/>
        <a:buFont typeface="Verdana" pitchFamily="34" charset="0"/>
        <a:buChar char="◦"/>
        <a:defRPr sz="1900" kern="1200">
          <a:solidFill>
            <a:schemeClr val="tx1"/>
          </a:solidFill>
          <a:latin typeface="+mn-lt"/>
          <a:ea typeface="+mn-ea"/>
          <a:cs typeface="+mn-cs"/>
        </a:defRPr>
      </a:lvl4pPr>
      <a:lvl5pPr marL="1279525" indent="-182563" algn="l" rtl="0" fontAlgn="base">
        <a:spcBef>
          <a:spcPts val="250"/>
        </a:spcBef>
        <a:spcAft>
          <a:spcPct val="0"/>
        </a:spcAft>
        <a:buClr>
          <a:srgbClr val="4A85BF"/>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75" y="1071563"/>
            <a:ext cx="7772400" cy="1828800"/>
          </a:xfrm>
        </p:spPr>
        <p:txBody>
          <a:bodyPr wrap="square" tIns="45720" numCol="1" anchorCtr="0" compatLnSpc="1">
            <a:prstTxWarp prst="textNoShape">
              <a:avLst/>
            </a:prstTxWarp>
          </a:bodyPr>
          <a:lstStyle/>
          <a:p>
            <a:pPr algn="ctr"/>
            <a:r>
              <a:rPr lang="bg-BG" sz="3200" smtClean="0">
                <a:solidFill>
                  <a:srgbClr val="FF0000"/>
                </a:solidFill>
                <a:effectLst>
                  <a:outerShdw blurRad="38100" dist="38100" dir="2700000" algn="tl">
                    <a:srgbClr val="000000"/>
                  </a:outerShdw>
                </a:effectLst>
              </a:rPr>
              <a:t>ПРОФЕСИОНАЛНИ ЦЕННОСТИ И НОРМИ НА СЛУЖИТЕЛИТЕ В БЪЛГАРСКИ ЧЕРВЕН КРЪСТ</a:t>
            </a:r>
          </a:p>
        </p:txBody>
      </p:sp>
      <p:sp>
        <p:nvSpPr>
          <p:cNvPr id="3" name="Subtitle 2"/>
          <p:cNvSpPr>
            <a:spLocks noGrp="1"/>
          </p:cNvSpPr>
          <p:nvPr>
            <p:ph type="subTitle" idx="1"/>
          </p:nvPr>
        </p:nvSpPr>
        <p:spPr>
          <a:xfrm>
            <a:off x="500063" y="3000375"/>
            <a:ext cx="8215312" cy="3271838"/>
          </a:xfrm>
        </p:spPr>
        <p:txBody>
          <a:bodyPr>
            <a:normAutofit/>
          </a:bodyPr>
          <a:lstStyle/>
          <a:p>
            <a:pPr fontAlgn="auto">
              <a:spcAft>
                <a:spcPts val="0"/>
              </a:spcAft>
              <a:buFont typeface="Wingdings 2"/>
              <a:buNone/>
              <a:defRPr/>
            </a:pPr>
            <a:r>
              <a:rPr lang="bg-BG" sz="2800" dirty="0" smtClean="0"/>
              <a:t>Емпирично изследване</a:t>
            </a:r>
          </a:p>
          <a:p>
            <a:pPr fontAlgn="auto">
              <a:spcAft>
                <a:spcPts val="0"/>
              </a:spcAft>
              <a:buFont typeface="Wingdings 2"/>
              <a:buNone/>
              <a:defRPr/>
            </a:pPr>
            <a:endParaRPr lang="bg-BG" dirty="0" smtClean="0"/>
          </a:p>
          <a:p>
            <a:pPr fontAlgn="auto">
              <a:spcAft>
                <a:spcPts val="0"/>
              </a:spcAft>
              <a:buFont typeface="Wingdings 2"/>
              <a:buNone/>
              <a:defRPr/>
            </a:pPr>
            <a:endParaRPr lang="bg-BG" dirty="0" smtClean="0"/>
          </a:p>
          <a:p>
            <a:pPr fontAlgn="auto">
              <a:spcAft>
                <a:spcPts val="0"/>
              </a:spcAft>
              <a:buFont typeface="Wingdings 2"/>
              <a:buNone/>
              <a:defRPr/>
            </a:pPr>
            <a:endParaRPr lang="bg-BG" dirty="0" smtClean="0"/>
          </a:p>
          <a:p>
            <a:pPr fontAlgn="auto">
              <a:spcAft>
                <a:spcPts val="0"/>
              </a:spcAft>
              <a:buFont typeface="Wingdings 2"/>
              <a:buNone/>
              <a:defRPr/>
            </a:pPr>
            <a:endParaRPr lang="bg-BG" dirty="0" smtClean="0"/>
          </a:p>
          <a:p>
            <a:pPr fontAlgn="auto">
              <a:spcAft>
                <a:spcPts val="0"/>
              </a:spcAft>
              <a:buFont typeface="Wingdings 2"/>
              <a:buNone/>
              <a:defRPr/>
            </a:pPr>
            <a:endParaRPr lang="bg-BG" dirty="0" smtClean="0"/>
          </a:p>
          <a:p>
            <a:pPr fontAlgn="auto">
              <a:spcAft>
                <a:spcPts val="0"/>
              </a:spcAft>
              <a:buFont typeface="Wingdings 2"/>
              <a:buNone/>
              <a:defRPr/>
            </a:pPr>
            <a:endParaRPr lang="bg-BG" dirty="0" smtClean="0"/>
          </a:p>
          <a:p>
            <a:pPr fontAlgn="auto">
              <a:spcAft>
                <a:spcPts val="0"/>
              </a:spcAft>
              <a:buFont typeface="Wingdings 2"/>
              <a:buNone/>
              <a:defRPr/>
            </a:pPr>
            <a:endParaRPr lang="bg-BG" smtClean="0"/>
          </a:p>
          <a:p>
            <a:pPr fontAlgn="auto">
              <a:spcAft>
                <a:spcPts val="0"/>
              </a:spcAft>
              <a:buFont typeface="Wingdings 2"/>
              <a:buNone/>
              <a:defRPr/>
            </a:pPr>
            <a:endParaRPr lang="bg-BG" dirty="0" smtClean="0"/>
          </a:p>
          <a:p>
            <a:pPr algn="l" fontAlgn="auto">
              <a:spcAft>
                <a:spcPts val="0"/>
              </a:spcAft>
              <a:buFont typeface="Wingdings 2"/>
              <a:buNone/>
              <a:defRPr/>
            </a:pPr>
            <a:r>
              <a:rPr lang="bg-BG" u="sng" dirty="0" smtClean="0"/>
              <a:t>Изготвили:</a:t>
            </a:r>
            <a:r>
              <a:rPr lang="bg-BG" dirty="0" smtClean="0"/>
              <a:t> Николай </a:t>
            </a:r>
            <a:r>
              <a:rPr lang="bg-BG" dirty="0" err="1" smtClean="0"/>
              <a:t>Ракъджиев</a:t>
            </a:r>
            <a:r>
              <a:rPr lang="bg-BG" dirty="0" smtClean="0"/>
              <a:t> и Станислав Маринов</a:t>
            </a:r>
            <a:endParaRPr lang="bg-BG" dirty="0"/>
          </a:p>
        </p:txBody>
      </p:sp>
      <p:pic>
        <p:nvPicPr>
          <p:cNvPr id="13315" name="Picture 3" descr="images.jpg"/>
          <p:cNvPicPr>
            <a:picLocks noChangeAspect="1"/>
          </p:cNvPicPr>
          <p:nvPr/>
        </p:nvPicPr>
        <p:blipFill>
          <a:blip r:embed="rId2"/>
          <a:srcRect/>
          <a:stretch>
            <a:fillRect/>
          </a:stretch>
        </p:blipFill>
        <p:spPr bwMode="auto">
          <a:xfrm>
            <a:off x="3000375" y="3643313"/>
            <a:ext cx="3000375" cy="1971675"/>
          </a:xfrm>
          <a:prstGeom prst="rect">
            <a:avLst/>
          </a:prstGeom>
          <a:noFill/>
          <a:ln w="9525">
            <a:noFill/>
            <a:miter lim="800000"/>
            <a:headEnd/>
            <a:tailEnd/>
          </a:ln>
        </p:spPr>
      </p:pic>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429125" y="533400"/>
            <a:ext cx="4081463" cy="914400"/>
          </a:xfrm>
        </p:spPr>
        <p:txBody>
          <a:bodyPr>
            <a:normAutofit fontScale="90000"/>
          </a:bodyPr>
          <a:lstStyle/>
          <a:p>
            <a:pPr fontAlgn="auto">
              <a:spcAft>
                <a:spcPts val="0"/>
              </a:spcAft>
              <a:defRPr/>
            </a:pPr>
            <a:r>
              <a:rPr lang="bg-BG" sz="2700" dirty="0" smtClean="0"/>
              <a:t>Представяне на организацията</a:t>
            </a:r>
            <a:r>
              <a:rPr lang="bg-BG" dirty="0" smtClean="0"/>
              <a:t/>
            </a:r>
            <a:br>
              <a:rPr lang="bg-BG" dirty="0" smtClean="0"/>
            </a:br>
            <a:endParaRPr lang="bg-BG" dirty="0"/>
          </a:p>
        </p:txBody>
      </p:sp>
      <p:sp>
        <p:nvSpPr>
          <p:cNvPr id="3" name="Content Placeholder 2"/>
          <p:cNvSpPr>
            <a:spLocks noGrp="1"/>
          </p:cNvSpPr>
          <p:nvPr>
            <p:ph sz="half" idx="1"/>
          </p:nvPr>
        </p:nvSpPr>
        <p:spPr>
          <a:xfrm>
            <a:off x="3929063" y="1357313"/>
            <a:ext cx="4625975" cy="4724400"/>
          </a:xfrm>
        </p:spPr>
        <p:txBody>
          <a:bodyPr>
            <a:normAutofit fontScale="85000" lnSpcReduction="10000"/>
          </a:bodyPr>
          <a:lstStyle/>
          <a:p>
            <a:pPr marL="265176" indent="-265176" fontAlgn="auto">
              <a:spcAft>
                <a:spcPts val="0"/>
              </a:spcAft>
              <a:buFont typeface="Wingdings 2"/>
              <a:buNone/>
              <a:defRPr/>
            </a:pPr>
            <a:r>
              <a:rPr lang="en-US" dirty="0" smtClean="0"/>
              <a:t>   </a:t>
            </a:r>
            <a:r>
              <a:rPr lang="ru-RU" dirty="0" smtClean="0"/>
              <a:t>Българският Червен кръст е доброволна организация, която е част от Международното червенокръстко движе-ние и се ръководи от неговите основни при-нципи: неутралност, хуманност, безприст-растност, независимост, доброволност, единство и универсалност.</a:t>
            </a:r>
            <a:endParaRPr lang="bg-BG" dirty="0" smtClean="0"/>
          </a:p>
          <a:p>
            <a:pPr marL="265176" indent="-265176" fontAlgn="auto">
              <a:spcAft>
                <a:spcPts val="0"/>
              </a:spcAft>
              <a:buFont typeface="Wingdings 2"/>
              <a:buChar char=""/>
              <a:defRPr/>
            </a:pPr>
            <a:endParaRPr lang="bg-BG" dirty="0"/>
          </a:p>
        </p:txBody>
      </p:sp>
      <p:pic>
        <p:nvPicPr>
          <p:cNvPr id="4" name="Picture 3" descr="foto-prikol-003.jpg"/>
          <p:cNvPicPr>
            <a:picLocks noChangeAspect="1"/>
          </p:cNvPicPr>
          <p:nvPr/>
        </p:nvPicPr>
        <p:blipFill>
          <a:blip r:embed="rId2" cstate="print"/>
          <a:stretch>
            <a:fillRect/>
          </a:stretch>
        </p:blipFill>
        <p:spPr>
          <a:xfrm>
            <a:off x="785786" y="1785926"/>
            <a:ext cx="3036601" cy="2786081"/>
          </a:xfrm>
          <a:prstGeom prst="ellipse">
            <a:avLst/>
          </a:prstGeom>
          <a:ln>
            <a:noFill/>
          </a:ln>
          <a:effectLst>
            <a:softEdge rad="112500"/>
          </a:effectLst>
        </p:spPr>
      </p:pic>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3238" y="4983163"/>
            <a:ext cx="8183562" cy="1052512"/>
          </a:xfrm>
        </p:spPr>
        <p:txBody>
          <a:bodyPr/>
          <a:lstStyle/>
          <a:p>
            <a:pPr fontAlgn="auto">
              <a:spcAft>
                <a:spcPts val="0"/>
              </a:spcAft>
              <a:defRPr/>
            </a:pPr>
            <a:endParaRPr lang="bg-BG">
              <a:solidFill>
                <a:schemeClr val="accent1">
                  <a:tint val="88000"/>
                  <a:satMod val="150000"/>
                </a:schemeClr>
              </a:solidFill>
            </a:endParaRPr>
          </a:p>
        </p:txBody>
      </p:sp>
      <p:sp>
        <p:nvSpPr>
          <p:cNvPr id="3" name="Content Placeholder 2"/>
          <p:cNvSpPr>
            <a:spLocks noGrp="1"/>
          </p:cNvSpPr>
          <p:nvPr>
            <p:ph idx="1"/>
          </p:nvPr>
        </p:nvSpPr>
        <p:spPr>
          <a:xfrm>
            <a:off x="0" y="428625"/>
            <a:ext cx="4929188" cy="5899150"/>
          </a:xfrm>
        </p:spPr>
        <p:txBody>
          <a:bodyPr>
            <a:normAutofit fontScale="85000" lnSpcReduction="20000"/>
          </a:bodyPr>
          <a:lstStyle/>
          <a:p>
            <a:pPr marL="265176" indent="-265176" algn="just" fontAlgn="auto">
              <a:spcAft>
                <a:spcPts val="0"/>
              </a:spcAft>
              <a:buFont typeface="Wingdings 2"/>
              <a:buNone/>
              <a:defRPr/>
            </a:pPr>
            <a:r>
              <a:rPr lang="ru-RU" dirty="0" smtClean="0"/>
              <a:t>   Организацията е незави-сима и с над 130 годишна история.</a:t>
            </a:r>
          </a:p>
          <a:p>
            <a:pPr marL="265176" indent="-265176" algn="just" fontAlgn="auto">
              <a:spcAft>
                <a:spcPts val="0"/>
              </a:spcAft>
              <a:buFont typeface="Wingdings 2"/>
              <a:buNone/>
              <a:defRPr/>
            </a:pPr>
            <a:r>
              <a:rPr lang="ru-RU" dirty="0" smtClean="0"/>
              <a:t>   Чрез своята мрежа от доброволци в цялата страна БЧК подкрепя уязвимите хора в бедствени и кризисни ситуации. Посредством програми за обучение и дейности в полза на обществото допринася за облекчаване и предотвратяване на страданието във всичките му форми, закриля здравето и живота и осигурява уважение към човешката личност.</a:t>
            </a:r>
            <a:endParaRPr lang="bg-BG" dirty="0" smtClean="0"/>
          </a:p>
          <a:p>
            <a:pPr marL="265176" indent="-265176" fontAlgn="auto">
              <a:spcAft>
                <a:spcPts val="0"/>
              </a:spcAft>
              <a:buFont typeface="Wingdings 2"/>
              <a:buChar char=""/>
              <a:defRPr/>
            </a:pPr>
            <a:endParaRPr lang="bg-BG" dirty="0"/>
          </a:p>
        </p:txBody>
      </p:sp>
      <p:pic>
        <p:nvPicPr>
          <p:cNvPr id="4" name="Picture 3" descr="2.jpg"/>
          <p:cNvPicPr>
            <a:picLocks noChangeAspect="1"/>
          </p:cNvPicPr>
          <p:nvPr/>
        </p:nvPicPr>
        <p:blipFill>
          <a:blip r:embed="rId2" cstate="print"/>
          <a:stretch>
            <a:fillRect/>
          </a:stretch>
        </p:blipFill>
        <p:spPr>
          <a:xfrm>
            <a:off x="4929190" y="428604"/>
            <a:ext cx="3786215" cy="2858636"/>
          </a:xfrm>
          <a:prstGeom prst="rect">
            <a:avLst/>
          </a:prstGeom>
          <a:ln>
            <a:noFill/>
          </a:ln>
          <a:effectLst>
            <a:softEdge rad="112500"/>
          </a:effectLst>
        </p:spPr>
      </p:pic>
      <p:pic>
        <p:nvPicPr>
          <p:cNvPr id="5" name="Picture 4" descr="montana06_217sd.jpg"/>
          <p:cNvPicPr>
            <a:picLocks noChangeAspect="1"/>
          </p:cNvPicPr>
          <p:nvPr/>
        </p:nvPicPr>
        <p:blipFill>
          <a:blip r:embed="rId3" cstate="print"/>
          <a:stretch>
            <a:fillRect/>
          </a:stretch>
        </p:blipFill>
        <p:spPr>
          <a:xfrm>
            <a:off x="4929190" y="3286124"/>
            <a:ext cx="3775686" cy="2714644"/>
          </a:xfrm>
          <a:prstGeom prst="rect">
            <a:avLst/>
          </a:prstGeom>
          <a:ln>
            <a:noFill/>
          </a:ln>
          <a:effectLst>
            <a:softEdge rad="112500"/>
          </a:effectLst>
        </p:spPr>
      </p:pic>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08013" y="579438"/>
            <a:ext cx="7964487" cy="1135062"/>
          </a:xfrm>
        </p:spPr>
        <p:txBody>
          <a:bodyPr>
            <a:normAutofit lnSpcReduction="10000"/>
          </a:bodyPr>
          <a:lstStyle/>
          <a:p>
            <a:pPr algn="ctr" fontAlgn="auto">
              <a:spcAft>
                <a:spcPts val="0"/>
              </a:spcAft>
              <a:buFont typeface="Wingdings 2"/>
              <a:buNone/>
              <a:defRPr/>
            </a:pPr>
            <a:r>
              <a:rPr lang="ru-RU" sz="2000" dirty="0" smtClean="0"/>
              <a:t>Специфика на дейността на институцията</a:t>
            </a:r>
            <a:endParaRPr lang="en-US" sz="2000" dirty="0" smtClean="0"/>
          </a:p>
          <a:p>
            <a:pPr algn="ctr" fontAlgn="auto">
              <a:spcAft>
                <a:spcPts val="0"/>
              </a:spcAft>
              <a:buFont typeface="Wingdings 2"/>
              <a:buNone/>
              <a:defRPr/>
            </a:pPr>
            <a:r>
              <a:rPr lang="ru-RU" sz="2000" dirty="0" smtClean="0"/>
              <a:t> (клиенти и услуги)</a:t>
            </a:r>
            <a:r>
              <a:rPr lang="ru-RU" dirty="0" smtClean="0"/>
              <a:t/>
            </a:r>
            <a:br>
              <a:rPr lang="ru-RU" dirty="0" smtClean="0"/>
            </a:br>
            <a:endParaRPr lang="bg-BG" dirty="0"/>
          </a:p>
        </p:txBody>
      </p:sp>
      <p:sp>
        <p:nvSpPr>
          <p:cNvPr id="3" name="Content Placeholder 2"/>
          <p:cNvSpPr>
            <a:spLocks noGrp="1"/>
          </p:cNvSpPr>
          <p:nvPr>
            <p:ph sz="quarter" idx="2"/>
          </p:nvPr>
        </p:nvSpPr>
        <p:spPr>
          <a:xfrm>
            <a:off x="500063" y="1285875"/>
            <a:ext cx="8035925" cy="3071813"/>
          </a:xfrm>
        </p:spPr>
        <p:txBody>
          <a:bodyPr>
            <a:normAutofit fontScale="70000" lnSpcReduction="20000"/>
          </a:bodyPr>
          <a:lstStyle/>
          <a:p>
            <a:pPr marL="265176" indent="-265176" algn="just" fontAlgn="auto">
              <a:spcAft>
                <a:spcPts val="0"/>
              </a:spcAft>
              <a:buFont typeface="Wingdings 2"/>
              <a:buNone/>
              <a:defRPr/>
            </a:pPr>
            <a:r>
              <a:rPr lang="en-US" dirty="0" smtClean="0"/>
              <a:t>   </a:t>
            </a:r>
            <a:r>
              <a:rPr lang="ru-RU" dirty="0" smtClean="0"/>
              <a:t> Програма „Домашни грижи” се реализира успешно в десет района на страната.</a:t>
            </a:r>
          </a:p>
          <a:p>
            <a:pPr marL="265176" indent="-265176" algn="just" fontAlgn="auto">
              <a:spcAft>
                <a:spcPts val="0"/>
              </a:spcAft>
              <a:buFont typeface="Wingdings 2"/>
              <a:buNone/>
              <a:defRPr/>
            </a:pPr>
            <a:r>
              <a:rPr lang="ru-RU" dirty="0" smtClean="0"/>
              <a:t>   </a:t>
            </a:r>
            <a:r>
              <a:rPr lang="en-US" dirty="0" smtClean="0"/>
              <a:t> </a:t>
            </a:r>
            <a:r>
              <a:rPr lang="ru-RU" dirty="0" smtClean="0"/>
              <a:t>Доброволците и социалните асистенти са представители на различни възрастови групи и ежедневно оказват помощ, посещавайки възрастните, страдащи от заболявания, в жилищата им.</a:t>
            </a:r>
          </a:p>
          <a:p>
            <a:pPr marL="265176" indent="-265176" algn="just" fontAlgn="auto">
              <a:spcAft>
                <a:spcPts val="0"/>
              </a:spcAft>
              <a:buFont typeface="Wingdings 2"/>
              <a:buNone/>
              <a:defRPr/>
            </a:pPr>
            <a:r>
              <a:rPr lang="ru-RU" dirty="0" smtClean="0"/>
              <a:t>    Подкрепата се изразява в готвене, чистене, пазаруване. Помощ се оказва при хранене, при придвижване на съответното лице. Здравословното състояние на бенефициентите на услугите на БЧК, отнасящи се до домашните грижи, се установява със съответните експертизи и решения на ТЕЛК.</a:t>
            </a:r>
            <a:br>
              <a:rPr lang="ru-RU" dirty="0" smtClean="0"/>
            </a:br>
            <a:endParaRPr lang="bg-BG" dirty="0"/>
          </a:p>
        </p:txBody>
      </p:sp>
      <p:pic>
        <p:nvPicPr>
          <p:cNvPr id="8" name="Picture 7" descr="untitled.bmp"/>
          <p:cNvPicPr>
            <a:picLocks noChangeAspect="1"/>
          </p:cNvPicPr>
          <p:nvPr/>
        </p:nvPicPr>
        <p:blipFill>
          <a:blip r:embed="rId2" cstate="print"/>
          <a:stretch>
            <a:fillRect/>
          </a:stretch>
        </p:blipFill>
        <p:spPr>
          <a:xfrm>
            <a:off x="642910" y="4143380"/>
            <a:ext cx="3786214" cy="2357453"/>
          </a:xfrm>
          <a:prstGeom prst="rect">
            <a:avLst/>
          </a:prstGeom>
          <a:ln>
            <a:noFill/>
          </a:ln>
          <a:effectLst>
            <a:softEdge rad="112500"/>
          </a:effectLst>
        </p:spPr>
      </p:pic>
      <p:pic>
        <p:nvPicPr>
          <p:cNvPr id="6" name="Picture 5" descr="photo_verybig_384989.jpg"/>
          <p:cNvPicPr>
            <a:picLocks noChangeAspect="1"/>
          </p:cNvPicPr>
          <p:nvPr/>
        </p:nvPicPr>
        <p:blipFill>
          <a:blip r:embed="rId3" cstate="print"/>
          <a:stretch>
            <a:fillRect/>
          </a:stretch>
        </p:blipFill>
        <p:spPr>
          <a:xfrm>
            <a:off x="4429124" y="4143380"/>
            <a:ext cx="4071966" cy="2371113"/>
          </a:xfrm>
          <a:prstGeom prst="ellipse">
            <a:avLst/>
          </a:prstGeom>
          <a:ln>
            <a:noFill/>
          </a:ln>
          <a:effectLst>
            <a:softEdge rad="112500"/>
          </a:effectLst>
        </p:spPr>
      </p:pic>
    </p:spTree>
  </p:cSld>
  <p:clrMapOvr>
    <a:masterClrMapping/>
  </p:clrMapOvr>
  <p:transition>
    <p:wheel spokes="3"/>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63" y="785813"/>
            <a:ext cx="8183562" cy="1050925"/>
          </a:xfrm>
        </p:spPr>
        <p:txBody>
          <a:bodyPr wrap="square" lIns="91440" tIns="45720" rIns="91440" bIns="45720" numCol="1" anchorCtr="0" compatLnSpc="1">
            <a:prstTxWarp prst="textNoShape">
              <a:avLst/>
            </a:prstTxWarp>
          </a:bodyPr>
          <a:lstStyle/>
          <a:p>
            <a:r>
              <a:rPr lang="ru-RU" sz="3200" smtClean="0">
                <a:effectLst>
                  <a:outerShdw blurRad="38100" dist="38100" dir="2700000" algn="tl">
                    <a:srgbClr val="000000"/>
                  </a:outerShdw>
                </a:effectLst>
              </a:rPr>
              <a:t>Концепция на изследването </a:t>
            </a:r>
            <a:r>
              <a:rPr lang="en-US" sz="3200" smtClean="0">
                <a:effectLst>
                  <a:outerShdw blurRad="38100" dist="38100" dir="2700000" algn="tl">
                    <a:srgbClr val="000000"/>
                  </a:outerShdw>
                </a:effectLst>
              </a:rPr>
              <a:t/>
            </a:r>
            <a:br>
              <a:rPr lang="en-US" sz="3200" smtClean="0">
                <a:effectLst>
                  <a:outerShdw blurRad="38100" dist="38100" dir="2700000" algn="tl">
                    <a:srgbClr val="000000"/>
                  </a:outerShdw>
                </a:effectLst>
              </a:rPr>
            </a:br>
            <a:endParaRPr lang="bg-BG" sz="3200" smtClean="0">
              <a:effectLst>
                <a:outerShdw blurRad="38100" dist="38100" dir="2700000" algn="tl">
                  <a:srgbClr val="000000"/>
                </a:outerShdw>
              </a:effectLst>
            </a:endParaRPr>
          </a:p>
        </p:txBody>
      </p:sp>
      <p:sp>
        <p:nvSpPr>
          <p:cNvPr id="3" name="Content Placeholder 2"/>
          <p:cNvSpPr>
            <a:spLocks noGrp="1"/>
          </p:cNvSpPr>
          <p:nvPr>
            <p:ph idx="1"/>
          </p:nvPr>
        </p:nvSpPr>
        <p:spPr>
          <a:xfrm>
            <a:off x="500063" y="1643063"/>
            <a:ext cx="8183562" cy="4187825"/>
          </a:xfrm>
        </p:spPr>
        <p:txBody>
          <a:bodyPr>
            <a:normAutofit/>
          </a:bodyPr>
          <a:lstStyle/>
          <a:p>
            <a:pPr>
              <a:lnSpc>
                <a:spcPct val="80000"/>
              </a:lnSpc>
              <a:buFont typeface="Wingdings 2" pitchFamily="18" charset="2"/>
              <a:buNone/>
            </a:pPr>
            <a:r>
              <a:rPr lang="ru-RU" sz="2000" b="1" smtClean="0"/>
              <a:t>Обект:</a:t>
            </a:r>
          </a:p>
          <a:p>
            <a:pPr>
              <a:lnSpc>
                <a:spcPct val="80000"/>
              </a:lnSpc>
              <a:buFont typeface="Wingdings 2" pitchFamily="18" charset="2"/>
              <a:buNone/>
            </a:pPr>
            <a:endParaRPr lang="ru-RU" sz="2000" smtClean="0"/>
          </a:p>
          <a:p>
            <a:pPr>
              <a:lnSpc>
                <a:spcPct val="80000"/>
              </a:lnSpc>
              <a:buFont typeface="Wingdings 2" pitchFamily="18" charset="2"/>
              <a:buNone/>
            </a:pPr>
            <a:r>
              <a:rPr lang="ru-RU" sz="2000" smtClean="0"/>
              <a:t>Ценностите на работещите по програма „Домашни грижи”.</a:t>
            </a:r>
          </a:p>
          <a:p>
            <a:pPr>
              <a:lnSpc>
                <a:spcPct val="80000"/>
              </a:lnSpc>
              <a:buFont typeface="Wingdings 2" pitchFamily="18" charset="2"/>
              <a:buNone/>
            </a:pPr>
            <a:endParaRPr lang="ru-RU" sz="2000" smtClean="0"/>
          </a:p>
          <a:p>
            <a:pPr>
              <a:lnSpc>
                <a:spcPct val="80000"/>
              </a:lnSpc>
              <a:buFont typeface="Wingdings 2" pitchFamily="18" charset="2"/>
              <a:buNone/>
            </a:pPr>
            <a:r>
              <a:rPr lang="ru-RU" sz="2000" b="1" smtClean="0"/>
              <a:t>Предмет:</a:t>
            </a:r>
            <a:endParaRPr lang="en-US" sz="2000" b="1" smtClean="0"/>
          </a:p>
          <a:p>
            <a:pPr>
              <a:lnSpc>
                <a:spcPct val="80000"/>
              </a:lnSpc>
              <a:buFont typeface="Wingdings 2" pitchFamily="18" charset="2"/>
              <a:buNone/>
            </a:pPr>
            <a:endParaRPr lang="ru-RU" sz="2000" smtClean="0"/>
          </a:p>
          <a:p>
            <a:pPr>
              <a:lnSpc>
                <a:spcPct val="80000"/>
              </a:lnSpc>
              <a:buFont typeface="Wingdings 2" pitchFamily="18" charset="2"/>
              <a:buNone/>
            </a:pPr>
            <a:r>
              <a:rPr lang="ru-RU" sz="2000" smtClean="0"/>
              <a:t>Предимствата на БЧК в предоставянето на социални услуги.</a:t>
            </a:r>
          </a:p>
          <a:p>
            <a:pPr>
              <a:lnSpc>
                <a:spcPct val="80000"/>
              </a:lnSpc>
              <a:buFont typeface="Wingdings 2" pitchFamily="18" charset="2"/>
              <a:buNone/>
            </a:pPr>
            <a:endParaRPr lang="ru-RU" sz="2000" smtClean="0"/>
          </a:p>
          <a:p>
            <a:pPr>
              <a:lnSpc>
                <a:spcPct val="80000"/>
              </a:lnSpc>
              <a:buFont typeface="Wingdings 2" pitchFamily="18" charset="2"/>
              <a:buNone/>
            </a:pPr>
            <a:r>
              <a:rPr lang="ru-RU" sz="2000" b="1" smtClean="0"/>
              <a:t>Цел:</a:t>
            </a:r>
          </a:p>
          <a:p>
            <a:pPr>
              <a:lnSpc>
                <a:spcPct val="80000"/>
              </a:lnSpc>
              <a:buFont typeface="Wingdings 2" pitchFamily="18" charset="2"/>
              <a:buNone/>
            </a:pPr>
            <a:endParaRPr lang="ru-RU" sz="2000" smtClean="0"/>
          </a:p>
          <a:p>
            <a:pPr>
              <a:lnSpc>
                <a:spcPct val="80000"/>
              </a:lnSpc>
              <a:buFont typeface="Wingdings 2" pitchFamily="18" charset="2"/>
              <a:buNone/>
            </a:pPr>
            <a:r>
              <a:rPr lang="ru-RU" sz="2000" smtClean="0"/>
              <a:t>Изследване на опита на работещите по програмата и достигане до изводи за отношението към клиентите и качеството на услугите.</a:t>
            </a:r>
            <a:endParaRPr lang="bg-BG" sz="2000" smtClean="0"/>
          </a:p>
        </p:txBody>
      </p:sp>
      <p:pic>
        <p:nvPicPr>
          <p:cNvPr id="1027" name="Picture 3" descr="C:\Users\melany\Desktop\Niki prezentaciq\logo_za_edno_dobro_delo.jpg"/>
          <p:cNvPicPr>
            <a:picLocks noChangeAspect="1" noChangeArrowheads="1"/>
          </p:cNvPicPr>
          <p:nvPr/>
        </p:nvPicPr>
        <p:blipFill>
          <a:blip r:embed="rId2" cstate="print"/>
          <a:srcRect/>
          <a:stretch>
            <a:fillRect/>
          </a:stretch>
        </p:blipFill>
        <p:spPr bwMode="auto">
          <a:xfrm>
            <a:off x="7286644" y="785794"/>
            <a:ext cx="1409703" cy="1362130"/>
          </a:xfrm>
          <a:prstGeom prst="ellipse">
            <a:avLst/>
          </a:prstGeom>
          <a:ln>
            <a:noFill/>
          </a:ln>
          <a:effectLst>
            <a:softEdge rad="112500"/>
          </a:effectLst>
        </p:spPr>
      </p:pic>
    </p:spTree>
  </p:cSld>
  <p:clrMapOvr>
    <a:masterClrMapping/>
  </p:clrMapOvr>
  <p:transition>
    <p:zo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3238" y="530225"/>
            <a:ext cx="8183562" cy="4187825"/>
          </a:xfrm>
        </p:spPr>
        <p:txBody>
          <a:bodyPr>
            <a:normAutofit fontScale="62500" lnSpcReduction="20000"/>
          </a:bodyPr>
          <a:lstStyle/>
          <a:p>
            <a:pPr marL="265176" indent="-265176" fontAlgn="auto">
              <a:spcAft>
                <a:spcPts val="0"/>
              </a:spcAft>
              <a:buFont typeface="Wingdings 2"/>
              <a:buNone/>
              <a:defRPr/>
            </a:pPr>
            <a:r>
              <a:rPr lang="ru-RU" dirty="0" smtClean="0"/>
              <a:t> </a:t>
            </a:r>
            <a:r>
              <a:rPr lang="ru-RU" b="1" dirty="0" smtClean="0"/>
              <a:t>Хипотеза:</a:t>
            </a:r>
          </a:p>
          <a:p>
            <a:pPr marL="265176" indent="-265176" fontAlgn="auto">
              <a:spcAft>
                <a:spcPts val="0"/>
              </a:spcAft>
              <a:buFont typeface="Wingdings 2"/>
              <a:buChar char=""/>
              <a:defRPr/>
            </a:pPr>
            <a:endParaRPr lang="ru-RU" dirty="0" smtClean="0"/>
          </a:p>
          <a:p>
            <a:pPr marL="265176" indent="-265176" fontAlgn="auto">
              <a:spcAft>
                <a:spcPts val="0"/>
              </a:spcAft>
              <a:buFont typeface="Wingdings 2"/>
              <a:buNone/>
              <a:defRPr/>
            </a:pPr>
            <a:r>
              <a:rPr lang="ru-RU" dirty="0" smtClean="0"/>
              <a:t> </a:t>
            </a:r>
            <a:r>
              <a:rPr lang="en-US" dirty="0" smtClean="0"/>
              <a:t>   </a:t>
            </a:r>
            <a:r>
              <a:rPr lang="ru-RU" dirty="0" smtClean="0"/>
              <a:t>Работещите по програмата на БЧК „Домашни грижи” съблюдават принципа за хуманно отношение към клиентите. Дългогодишният опит е най-голямото предимство на организацията, предвид множеството и разнообразни осъществявани начинания, благоприятстващ по-навременното и ефективно полагане на грижи. Предполага се, че за извършването на социални дейности се изисква висока мотивация, каквато навярно не липсва на служителите на БЧК, които със сигурност биха се зарадвали на някакви допълнителни стимули и поощрения. Застъпени са екипността, сътрудничеството с различни помагащи специалисти. Може би най-голямото срещано затруднение настъпва в резултат на предразсъдъците – лични, на клиентите и на обществото – към естеството на упражнявания труд. Описаното, разбира се, не понижава качеството на услугите, а удовлетвореността на ползвателите й е закономерно голяма.</a:t>
            </a:r>
            <a:endParaRPr lang="bg-BG" dirty="0"/>
          </a:p>
        </p:txBody>
      </p:sp>
      <p:pic>
        <p:nvPicPr>
          <p:cNvPr id="2050" name="Picture 2" descr="C:\Users\melany\Desktop\Niki prezentaciq\330617-Svetut-e-Vash-Ti-si-na-hod--normal.png"/>
          <p:cNvPicPr>
            <a:picLocks noChangeAspect="1" noChangeArrowheads="1"/>
          </p:cNvPicPr>
          <p:nvPr/>
        </p:nvPicPr>
        <p:blipFill>
          <a:blip r:embed="rId2" cstate="print"/>
          <a:srcRect/>
          <a:stretch>
            <a:fillRect/>
          </a:stretch>
        </p:blipFill>
        <p:spPr bwMode="auto">
          <a:xfrm>
            <a:off x="7143768" y="4500570"/>
            <a:ext cx="1571636" cy="1571636"/>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pull dir="l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0"/>
            <a:ext cx="8183563" cy="1050925"/>
          </a:xfrm>
        </p:spPr>
        <p:txBody>
          <a:bodyPr/>
          <a:lstStyle/>
          <a:p>
            <a:pPr fontAlgn="auto">
              <a:spcAft>
                <a:spcPts val="0"/>
              </a:spcAft>
              <a:defRPr/>
            </a:pPr>
            <a:r>
              <a:rPr lang="bg-BG" dirty="0" smtClean="0">
                <a:solidFill>
                  <a:schemeClr val="accent1">
                    <a:tint val="88000"/>
                    <a:satMod val="150000"/>
                  </a:schemeClr>
                </a:solidFill>
              </a:rPr>
              <a:t>Резултати</a:t>
            </a:r>
            <a:endParaRPr lang="bg-BG" dirty="0">
              <a:solidFill>
                <a:schemeClr val="accent1">
                  <a:tint val="88000"/>
                  <a:satMod val="150000"/>
                </a:schemeClr>
              </a:solidFill>
            </a:endParaRPr>
          </a:p>
        </p:txBody>
      </p:sp>
      <p:sp>
        <p:nvSpPr>
          <p:cNvPr id="3" name="Content Placeholder 2"/>
          <p:cNvSpPr>
            <a:spLocks noGrp="1"/>
          </p:cNvSpPr>
          <p:nvPr>
            <p:ph idx="1"/>
          </p:nvPr>
        </p:nvSpPr>
        <p:spPr>
          <a:xfrm>
            <a:off x="4357688" y="1500188"/>
            <a:ext cx="4143375" cy="2857500"/>
          </a:xfrm>
        </p:spPr>
        <p:txBody>
          <a:bodyPr>
            <a:normAutofit/>
          </a:bodyPr>
          <a:lstStyle/>
          <a:p>
            <a:pPr>
              <a:lnSpc>
                <a:spcPct val="90000"/>
              </a:lnSpc>
              <a:buFont typeface="Wingdings 2" pitchFamily="18" charset="2"/>
              <a:buNone/>
            </a:pPr>
            <a:r>
              <a:rPr lang="ru-RU" smtClean="0"/>
              <a:t>  </a:t>
            </a:r>
            <a:r>
              <a:rPr lang="ru-RU" sz="1900" smtClean="0"/>
              <a:t>Анкетирани - </a:t>
            </a:r>
            <a:r>
              <a:rPr lang="en-US" sz="1900" smtClean="0"/>
              <a:t>5</a:t>
            </a:r>
            <a:r>
              <a:rPr lang="ru-RU" sz="1900" smtClean="0"/>
              <a:t> души.</a:t>
            </a:r>
            <a:br>
              <a:rPr lang="ru-RU" sz="1900" smtClean="0"/>
            </a:br>
            <a:r>
              <a:rPr lang="ru-RU" sz="1900" smtClean="0"/>
              <a:t>Трима са заети в БЧК от над 5 години.</a:t>
            </a:r>
            <a:br>
              <a:rPr lang="ru-RU" sz="1900" smtClean="0"/>
            </a:br>
            <a:r>
              <a:rPr lang="ru-RU" sz="1900" smtClean="0"/>
              <a:t>Организацията работи с около 340 клиенти годишно. Всеки служител работи с различен брой клиенти.</a:t>
            </a:r>
            <a:r>
              <a:rPr lang="ru-RU" smtClean="0"/>
              <a:t/>
            </a:r>
            <a:br>
              <a:rPr lang="ru-RU" smtClean="0"/>
            </a:br>
            <a:endParaRPr lang="bg-BG" smtClean="0"/>
          </a:p>
        </p:txBody>
      </p:sp>
      <p:pic>
        <p:nvPicPr>
          <p:cNvPr id="3074" name="Picture 2" descr="C:\Users\melany\Desktop\Niki prezentaciq\1.jpg"/>
          <p:cNvPicPr>
            <a:picLocks noChangeAspect="1" noChangeArrowheads="1"/>
          </p:cNvPicPr>
          <p:nvPr/>
        </p:nvPicPr>
        <p:blipFill>
          <a:blip r:embed="rId2" cstate="print"/>
          <a:srcRect/>
          <a:stretch>
            <a:fillRect/>
          </a:stretch>
        </p:blipFill>
        <p:spPr bwMode="auto">
          <a:xfrm>
            <a:off x="857224" y="1500174"/>
            <a:ext cx="3395456" cy="2643206"/>
          </a:xfrm>
          <a:prstGeom prst="rect">
            <a:avLst/>
          </a:prstGeom>
          <a:ln w="228600" cap="sq" cmpd="thickThin">
            <a:solidFill>
              <a:srgbClr val="000000"/>
            </a:solidFill>
            <a:prstDash val="solid"/>
            <a:miter lim="800000"/>
          </a:ln>
          <a:effectLst>
            <a:innerShdw blurRad="76200">
              <a:srgbClr val="000000"/>
            </a:innerShdw>
          </a:effectLst>
        </p:spPr>
      </p:pic>
      <p:sp>
        <p:nvSpPr>
          <p:cNvPr id="19460" name="TextBox 4"/>
          <p:cNvSpPr txBox="1">
            <a:spLocks noChangeArrowheads="1"/>
          </p:cNvSpPr>
          <p:nvPr/>
        </p:nvSpPr>
        <p:spPr bwMode="auto">
          <a:xfrm>
            <a:off x="428625" y="4643438"/>
            <a:ext cx="8286750" cy="1477962"/>
          </a:xfrm>
          <a:prstGeom prst="rect">
            <a:avLst/>
          </a:prstGeom>
          <a:noFill/>
          <a:ln w="9525">
            <a:noFill/>
            <a:miter lim="800000"/>
            <a:headEnd/>
            <a:tailEnd/>
          </a:ln>
        </p:spPr>
        <p:txBody>
          <a:bodyPr>
            <a:spAutoFit/>
          </a:bodyPr>
          <a:lstStyle/>
          <a:p>
            <a:r>
              <a:rPr lang="ru-RU">
                <a:latin typeface="Verdana" pitchFamily="34" charset="0"/>
              </a:rPr>
              <a:t>Най-застъпени международни червенокръстки ценности: хуманност и безпристрастност.</a:t>
            </a:r>
            <a:br>
              <a:rPr lang="ru-RU">
                <a:latin typeface="Verdana" pitchFamily="34" charset="0"/>
              </a:rPr>
            </a:br>
            <a:r>
              <a:rPr lang="ru-RU">
                <a:latin typeface="Verdana" pitchFamily="34" charset="0"/>
              </a:rPr>
              <a:t>Най-силни страни на БЧК: надеждност, социална ангажираност и дългогодишен опит.</a:t>
            </a:r>
            <a:br>
              <a:rPr lang="ru-RU">
                <a:latin typeface="Verdana" pitchFamily="34" charset="0"/>
              </a:rPr>
            </a:br>
            <a:endParaRPr lang="bg-BG">
              <a:latin typeface="Verdana" pitchFamily="34" charset="0"/>
            </a:endParaRPr>
          </a:p>
        </p:txBody>
      </p:sp>
    </p:spTree>
  </p:cSld>
  <p:clrMapOvr>
    <a:masterClrMapping/>
  </p:clrMapOvr>
  <p:transition>
    <p:pull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43313" y="357188"/>
            <a:ext cx="5257800" cy="6500812"/>
          </a:xfrm>
        </p:spPr>
        <p:txBody>
          <a:bodyPr>
            <a:normAutofit fontScale="62500" lnSpcReduction="20000"/>
          </a:bodyPr>
          <a:lstStyle/>
          <a:p>
            <a:pPr marL="265176" indent="-265176" fontAlgn="auto">
              <a:spcAft>
                <a:spcPts val="0"/>
              </a:spcAft>
              <a:buFont typeface="Wingdings 2"/>
              <a:buNone/>
              <a:defRPr/>
            </a:pPr>
            <a:r>
              <a:rPr lang="ru-RU" dirty="0" smtClean="0"/>
              <a:t>    </a:t>
            </a:r>
            <a:r>
              <a:rPr lang="ru-RU" sz="3300" dirty="0" smtClean="0"/>
              <a:t>Работещите по програма "Домашни грижи" си сътрудничат със социални работници, социални асистенти, психолози, лекари, юрити и общинска администрация.</a:t>
            </a:r>
            <a:br>
              <a:rPr lang="ru-RU" sz="3300" dirty="0" smtClean="0"/>
            </a:br>
            <a:r>
              <a:rPr lang="ru-RU" sz="3300" dirty="0" smtClean="0"/>
              <a:t>Най-голяма удовлетвореност на работещите в БЧК доставят общуването с колеги и общуването с клиенти.</a:t>
            </a:r>
            <a:br>
              <a:rPr lang="ru-RU" sz="3300" dirty="0" smtClean="0"/>
            </a:br>
            <a:r>
              <a:rPr lang="ru-RU" sz="3300" dirty="0" smtClean="0"/>
              <a:t>Отношението на заобикалящите работещите в БЧК хора към упражняваните от тях дейности е одобрително, а координацията между социалните асистенти - ефективна.</a:t>
            </a:r>
            <a:br>
              <a:rPr lang="ru-RU" sz="3300" dirty="0" smtClean="0"/>
            </a:br>
            <a:r>
              <a:rPr lang="ru-RU" sz="3300" dirty="0" smtClean="0"/>
              <a:t>Професионалистите от БЧК са мотивирани да работят, а мотивацията им би нараснала още повече, ако бъде повишено възнаграждението и се предоставят социални придобивки.</a:t>
            </a:r>
            <a:br>
              <a:rPr lang="ru-RU" sz="3300" dirty="0" smtClean="0"/>
            </a:br>
            <a:r>
              <a:rPr lang="ru-RU" dirty="0" smtClean="0"/>
              <a:t/>
            </a:r>
            <a:br>
              <a:rPr lang="ru-RU" dirty="0" smtClean="0"/>
            </a:br>
            <a:endParaRPr lang="bg-BG" dirty="0"/>
          </a:p>
        </p:txBody>
      </p:sp>
      <p:pic>
        <p:nvPicPr>
          <p:cNvPr id="4098" name="Picture 2" descr="C:\Users\melany\Desktop\Niki prezentaciq\9530_m250.jpg"/>
          <p:cNvPicPr>
            <a:picLocks noChangeAspect="1" noChangeArrowheads="1"/>
          </p:cNvPicPr>
          <p:nvPr/>
        </p:nvPicPr>
        <p:blipFill>
          <a:blip r:embed="rId2" cstate="print"/>
          <a:srcRect/>
          <a:stretch>
            <a:fillRect/>
          </a:stretch>
        </p:blipFill>
        <p:spPr bwMode="auto">
          <a:xfrm>
            <a:off x="428596" y="2857496"/>
            <a:ext cx="3643338" cy="33227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4099" name="Picture 3" descr="C:\Users\melany\Desktop\Niki prezentaciq\zx450y250_582874.jpg"/>
          <p:cNvPicPr>
            <a:picLocks noChangeAspect="1" noChangeArrowheads="1"/>
          </p:cNvPicPr>
          <p:nvPr/>
        </p:nvPicPr>
        <p:blipFill>
          <a:blip r:embed="rId3" cstate="print"/>
          <a:srcRect/>
          <a:stretch>
            <a:fillRect/>
          </a:stretch>
        </p:blipFill>
        <p:spPr bwMode="auto">
          <a:xfrm>
            <a:off x="428596" y="500043"/>
            <a:ext cx="3571900" cy="2214578"/>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zoom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88" y="857250"/>
            <a:ext cx="8183562" cy="3398838"/>
          </a:xfrm>
        </p:spPr>
        <p:txBody>
          <a:bodyPr>
            <a:normAutofit fontScale="85000" lnSpcReduction="20000"/>
          </a:bodyPr>
          <a:lstStyle/>
          <a:p>
            <a:pPr marL="265176" indent="-265176" fontAlgn="auto">
              <a:spcAft>
                <a:spcPts val="0"/>
              </a:spcAft>
              <a:buFont typeface="Wingdings 2"/>
              <a:buNone/>
              <a:defRPr/>
            </a:pPr>
            <a:r>
              <a:rPr lang="ru-RU" dirty="0" smtClean="0"/>
              <a:t>   По наблюдения на работещите в БЧК, ползвателите на услугата са напълно удовлетворени от полаганите грижи.</a:t>
            </a:r>
            <a:br>
              <a:rPr lang="ru-RU" dirty="0" smtClean="0"/>
            </a:br>
            <a:r>
              <a:rPr lang="ru-RU" dirty="0" smtClean="0"/>
              <a:t>Основните трудности, които срещат в работата си заетите в БЧК, са от материално естество. Четири от изследваните лица са от женски пол. Възрастта е в порядъка 35-55 години. Отговорил е само един висшист. С полувисше образование са трима, а със средно-специално – един.</a:t>
            </a:r>
            <a:br>
              <a:rPr lang="ru-RU" dirty="0" smtClean="0"/>
            </a:br>
            <a:endParaRPr lang="bg-BG" dirty="0"/>
          </a:p>
        </p:txBody>
      </p:sp>
      <p:pic>
        <p:nvPicPr>
          <p:cNvPr id="5122" name="Picture 2" descr="C:\Users\melany\Desktop\Niki prezentaciq\kryvodarqvane.jpg"/>
          <p:cNvPicPr>
            <a:picLocks noChangeAspect="1" noChangeArrowheads="1"/>
          </p:cNvPicPr>
          <p:nvPr/>
        </p:nvPicPr>
        <p:blipFill>
          <a:blip r:embed="rId2" cstate="print"/>
          <a:srcRect/>
          <a:stretch>
            <a:fillRect/>
          </a:stretch>
        </p:blipFill>
        <p:spPr bwMode="auto">
          <a:xfrm>
            <a:off x="3000364" y="3643314"/>
            <a:ext cx="3182000" cy="2182661"/>
          </a:xfrm>
          <a:prstGeom prst="rect">
            <a:avLst/>
          </a:prstGeom>
          <a:ln>
            <a:noFill/>
          </a:ln>
          <a:effectLst>
            <a:softEdge rad="112500"/>
          </a:effectLst>
        </p:spPr>
      </p:pic>
      <p:pic>
        <p:nvPicPr>
          <p:cNvPr id="5123" name="Picture 3" descr="C:\Users\melany\Desktop\Niki prezentaciq\1292139720.jpg"/>
          <p:cNvPicPr>
            <a:picLocks noChangeAspect="1" noChangeArrowheads="1"/>
          </p:cNvPicPr>
          <p:nvPr/>
        </p:nvPicPr>
        <p:blipFill>
          <a:blip r:embed="rId3" cstate="print"/>
          <a:srcRect/>
          <a:stretch>
            <a:fillRect/>
          </a:stretch>
        </p:blipFill>
        <p:spPr bwMode="auto">
          <a:xfrm>
            <a:off x="7143768" y="500042"/>
            <a:ext cx="1490661" cy="1189665"/>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ransition>
    <p:wheel spokes="1"/>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105</TotalTime>
  <Words>514</Words>
  <Application>Microsoft Office PowerPoint</Application>
  <PresentationFormat>On-screen Show (4:3)</PresentationFormat>
  <Paragraphs>40</Paragraphs>
  <Slides>9</Slides>
  <Notes>0</Notes>
  <HiddenSlides>0</HiddenSlides>
  <MMClips>0</MMClips>
  <ScaleCrop>false</ScaleCrop>
  <HeadingPairs>
    <vt:vector size="6" baseType="variant">
      <vt:variant>
        <vt:lpstr>Fonts Used</vt:lpstr>
      </vt:variant>
      <vt:variant>
        <vt:i4>4</vt:i4>
      </vt:variant>
      <vt:variant>
        <vt:lpstr>Design Template</vt:lpstr>
      </vt:variant>
      <vt:variant>
        <vt:i4>5</vt:i4>
      </vt:variant>
      <vt:variant>
        <vt:lpstr>Slide Titles</vt:lpstr>
      </vt:variant>
      <vt:variant>
        <vt:i4>9</vt:i4>
      </vt:variant>
    </vt:vector>
  </HeadingPairs>
  <TitlesOfParts>
    <vt:vector size="18" baseType="lpstr">
      <vt:lpstr>Verdana</vt:lpstr>
      <vt:lpstr>Arial</vt:lpstr>
      <vt:lpstr>Wingdings 2</vt:lpstr>
      <vt:lpstr>Calibri</vt:lpstr>
      <vt:lpstr>Aspect</vt:lpstr>
      <vt:lpstr>Aspect</vt:lpstr>
      <vt:lpstr>Aspect</vt:lpstr>
      <vt:lpstr>Aspect</vt:lpstr>
      <vt:lpstr>Aspect</vt:lpstr>
      <vt:lpstr>ПРОФЕСИОНАЛНИ ЦЕННОСТИ И НОРМИ НА СЛУЖИТЕЛИТЕ В БЪЛГАРСКИ ЧЕРВЕН КРЪСТ</vt:lpstr>
      <vt:lpstr>Представяне на организацията </vt:lpstr>
      <vt:lpstr>Slide 3</vt:lpstr>
      <vt:lpstr>Slide 4</vt:lpstr>
      <vt:lpstr>Концепция на изследването  </vt:lpstr>
      <vt:lpstr>Slide 6</vt:lpstr>
      <vt:lpstr>Резултати</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melany</dc:creator>
  <cp:lastModifiedBy>Rumen Rakadjiev</cp:lastModifiedBy>
  <cp:revision>21</cp:revision>
  <dcterms:created xsi:type="dcterms:W3CDTF">2011-01-08T14:30:20Z</dcterms:created>
  <dcterms:modified xsi:type="dcterms:W3CDTF">2011-01-09T13:37:06Z</dcterms:modified>
</cp:coreProperties>
</file>