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9" r:id="rId4"/>
    <p:sldId id="264" r:id="rId5"/>
    <p:sldId id="260" r:id="rId6"/>
    <p:sldId id="263" r:id="rId7"/>
    <p:sldId id="265" r:id="rId8"/>
    <p:sldId id="269" r:id="rId9"/>
    <p:sldId id="261" r:id="rId10"/>
    <p:sldId id="277" r:id="rId11"/>
    <p:sldId id="262" r:id="rId12"/>
    <p:sldId id="266" r:id="rId13"/>
    <p:sldId id="270" r:id="rId14"/>
    <p:sldId id="267" r:id="rId15"/>
    <p:sldId id="286" r:id="rId16"/>
    <p:sldId id="287" r:id="rId17"/>
    <p:sldId id="288" r:id="rId18"/>
    <p:sldId id="271" r:id="rId19"/>
    <p:sldId id="272" r:id="rId20"/>
    <p:sldId id="273" r:id="rId21"/>
    <p:sldId id="274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79" r:id="rId30"/>
    <p:sldId id="299" r:id="rId31"/>
    <p:sldId id="278" r:id="rId32"/>
    <p:sldId id="283" r:id="rId33"/>
    <p:sldId id="297" r:id="rId34"/>
    <p:sldId id="268" r:id="rId35"/>
    <p:sldId id="276" r:id="rId36"/>
    <p:sldId id="282" r:id="rId37"/>
    <p:sldId id="280" r:id="rId38"/>
    <p:sldId id="281" r:id="rId39"/>
    <p:sldId id="298" r:id="rId40"/>
    <p:sldId id="300" r:id="rId41"/>
    <p:sldId id="25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86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39FFF-CA39-4E1C-B74E-7BC9D32D22A8}" type="datetimeFigureOut">
              <a:rPr lang="bg-BG" smtClean="0"/>
              <a:t>13.11.2013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2EAA9-1F07-4F83-85DB-E9262A39CC4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595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SOA </a:t>
            </a:r>
            <a:r>
              <a:rPr lang="bg-BG" dirty="0" smtClean="0"/>
              <a:t>не</a:t>
            </a:r>
            <a:r>
              <a:rPr lang="bg-BG" baseline="0" dirty="0" smtClean="0"/>
              <a:t> е ограничена да използва само </a:t>
            </a:r>
            <a:r>
              <a:rPr lang="en-US" baseline="0" dirty="0" smtClean="0"/>
              <a:t>Web Service</a:t>
            </a:r>
            <a:r>
              <a:rPr lang="bg-BG" baseline="0" dirty="0" smtClean="0"/>
              <a:t>-и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2EAA9-1F07-4F83-85DB-E9262A39CC4E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208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техническо-логическа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2EAA9-1F07-4F83-85DB-E9262A39CC4E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892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= Quality</a:t>
            </a:r>
            <a:r>
              <a:rPr lang="en-US" baseline="0" dirty="0" smtClean="0"/>
              <a:t> of Service</a:t>
            </a:r>
          </a:p>
          <a:p>
            <a:r>
              <a:rPr lang="en-US" baseline="0" dirty="0" smtClean="0"/>
              <a:t>SLA = Service Level Agreement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2EAA9-1F07-4F83-85DB-E9262A39CC4E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06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458200" cy="823912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553200" cy="4572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433060" y="4724400"/>
            <a:ext cx="960120" cy="457200"/>
          </a:xfrm>
        </p:spPr>
        <p:txBody>
          <a:bodyPr/>
          <a:lstStyle/>
          <a:p>
            <a:fld id="{B4BDA38E-BDB8-40DC-B4B2-749B629E9B5B}" type="datetime1">
              <a:rPr lang="en-US" smtClean="0"/>
              <a:t>11/13/2013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F6DC-C572-40D4-AFDA-6FA432C64E3E}" type="datetime1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30A7-6721-4E9C-BFFD-4D0765CCDFFA}" type="datetime1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4145-002B-4A6B-8C3F-CF40FD0A6F32}" type="datetime1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2272"/>
            <a:ext cx="1011936" cy="365760"/>
          </a:xfrm>
        </p:spPr>
        <p:txBody>
          <a:bodyPr/>
          <a:lstStyle/>
          <a:p>
            <a:fld id="{8AC31634-4CE0-44B7-8CB1-35E312C35358}" type="slidenum">
              <a:rPr lang="en-US" smtClean="0"/>
              <a:pPr/>
              <a:t>‹#›</a:t>
            </a:fld>
            <a:r>
              <a:rPr lang="en-US" dirty="0" smtClean="0"/>
              <a:t>/41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F56D-ED33-42D4-B3AB-AFA46129B4D4}" type="datetime1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3A23-527D-43CE-91CF-1F68CF5C9A4D}" type="datetime1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2E8B5E-FD44-4313-86E5-725EC42BA536}" type="datetime1">
              <a:rPr lang="en-US" smtClean="0"/>
              <a:t>11/13/2013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4580AB2-0132-42A3-95DE-F51C53FEB534}" type="datetime1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750B-D05D-4D05-B3BF-68732C9240B2}" type="datetime1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44B2-83B2-4EB4-AF4F-BC2BC3BD5C43}" type="datetime1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6058-6B12-48D9-AB41-43E3637222D0}" type="datetime1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D869CDD-DF15-4B71-8DBA-89D0A01D4F01}" type="datetime1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763000" cy="823912"/>
          </a:xfrm>
        </p:spPr>
        <p:txBody>
          <a:bodyPr>
            <a:normAutofit/>
          </a:bodyPr>
          <a:lstStyle/>
          <a:p>
            <a:r>
              <a:rPr lang="en-US" dirty="0" smtClean="0"/>
              <a:t>Service Oriented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… </a:t>
            </a:r>
            <a:r>
              <a:rPr lang="bg-BG" i="1" dirty="0" smtClean="0"/>
              <a:t>същност, принципи и реализация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458112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Петьо Димитров</a:t>
            </a:r>
          </a:p>
          <a:p>
            <a:endParaRPr lang="bg-BG" dirty="0" smtClean="0"/>
          </a:p>
          <a:p>
            <a:r>
              <a:rPr lang="bg-BG" i="1" dirty="0" smtClean="0"/>
              <a:t>01 Октомври 201</a:t>
            </a:r>
            <a:r>
              <a:rPr lang="en-US" i="1" dirty="0" smtClean="0"/>
              <a:t>3</a:t>
            </a:r>
            <a:endParaRPr lang="bg-BG" i="1" dirty="0"/>
          </a:p>
        </p:txBody>
      </p:sp>
      <p:pic>
        <p:nvPicPr>
          <p:cNvPr id="1026" name="Picture 2" descr="C:\Users\petyo.dimitrov\Desktop\superball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4575"/>
            <a:ext cx="1885950" cy="187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Примерна </a:t>
            </a:r>
            <a:r>
              <a:rPr lang="en-US" dirty="0" smtClean="0"/>
              <a:t>SOA </a:t>
            </a:r>
            <a:r>
              <a:rPr lang="bg-BG" dirty="0" smtClean="0"/>
              <a:t>организация</a:t>
            </a:r>
            <a:endParaRPr lang="bg-B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723063" cy="494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10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Пример за </a:t>
            </a:r>
            <a:r>
              <a:rPr lang="en-US" dirty="0" smtClean="0"/>
              <a:t>SOA: </a:t>
            </a:r>
            <a:r>
              <a:rPr lang="bg-BG" dirty="0" err="1" smtClean="0"/>
              <a:t>Шопинг</a:t>
            </a:r>
            <a:r>
              <a:rPr lang="bg-BG" dirty="0" smtClean="0"/>
              <a:t> мания</a:t>
            </a:r>
            <a:endParaRPr lang="bg-BG" dirty="0"/>
          </a:p>
        </p:txBody>
      </p:sp>
      <p:pic>
        <p:nvPicPr>
          <p:cNvPr id="7170" name="Picture 2" descr="C:\Documents and Settings\Administrator\Desktop\shopping-cou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058527"/>
            <a:ext cx="2971800" cy="42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11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SOA </a:t>
            </a:r>
            <a:r>
              <a:rPr lang="bg-BG" dirty="0" smtClean="0"/>
              <a:t>концепции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/>
          </a:bodyPr>
          <a:lstStyle/>
          <a:p>
            <a:pPr fontAlgn="base"/>
            <a:r>
              <a:rPr lang="bg-BG" dirty="0" smtClean="0"/>
              <a:t>услуги</a:t>
            </a:r>
            <a:r>
              <a:rPr lang="en-US" dirty="0" smtClean="0"/>
              <a:t> (services)</a:t>
            </a:r>
            <a:endParaRPr lang="bg-BG" dirty="0" smtClean="0"/>
          </a:p>
          <a:p>
            <a:pPr lvl="1" fontAlgn="base"/>
            <a:r>
              <a:rPr lang="bg-BG" dirty="0" smtClean="0"/>
              <a:t>независима бизнес функционалност</a:t>
            </a:r>
          </a:p>
          <a:p>
            <a:pPr lvl="1" fontAlgn="base"/>
            <a:r>
              <a:rPr lang="bg-BG" dirty="0" smtClean="0"/>
              <a:t>подобрява структурата на системата</a:t>
            </a:r>
          </a:p>
          <a:p>
            <a:pPr fontAlgn="base"/>
            <a:endParaRPr lang="bg-BG" dirty="0"/>
          </a:p>
          <a:p>
            <a:pPr fontAlgn="base"/>
            <a:r>
              <a:rPr lang="bg-BG" dirty="0" smtClean="0"/>
              <a:t>лесна съвместна работа (</a:t>
            </a:r>
            <a:r>
              <a:rPr lang="en-US" dirty="0" smtClean="0"/>
              <a:t>high interoperability</a:t>
            </a:r>
            <a:r>
              <a:rPr lang="bg-BG" dirty="0" smtClean="0"/>
              <a:t>)</a:t>
            </a:r>
          </a:p>
          <a:p>
            <a:pPr fontAlgn="base"/>
            <a:endParaRPr lang="bg-BG" dirty="0"/>
          </a:p>
          <a:p>
            <a:pPr fontAlgn="base"/>
            <a:r>
              <a:rPr lang="bg-BG" dirty="0" smtClean="0"/>
              <a:t>независимост на частите</a:t>
            </a:r>
            <a:r>
              <a:rPr lang="en-US" dirty="0" smtClean="0"/>
              <a:t> (loose coupling)</a:t>
            </a:r>
          </a:p>
          <a:p>
            <a:pPr lvl="1" fontAlgn="base"/>
            <a:r>
              <a:rPr lang="en-US" dirty="0" smtClean="0"/>
              <a:t>flexibility</a:t>
            </a:r>
            <a:r>
              <a:rPr lang="bg-BG" sz="2400" dirty="0" smtClean="0"/>
              <a:t> (лесна промяна, малък риск от грешки)</a:t>
            </a:r>
            <a:endParaRPr lang="bg-BG" dirty="0" smtClean="0"/>
          </a:p>
          <a:p>
            <a:pPr lvl="1" fontAlgn="base"/>
            <a:r>
              <a:rPr lang="en-US" dirty="0" smtClean="0"/>
              <a:t>scalability </a:t>
            </a:r>
            <a:r>
              <a:rPr lang="en-US" sz="2400" dirty="0" smtClean="0"/>
              <a:t>(</a:t>
            </a:r>
            <a:r>
              <a:rPr lang="bg-BG" sz="2400" dirty="0" smtClean="0"/>
              <a:t>лесно нарастване на системата</a:t>
            </a:r>
            <a:r>
              <a:rPr lang="en-US" sz="2400" dirty="0" smtClean="0"/>
              <a:t>)</a:t>
            </a:r>
          </a:p>
          <a:p>
            <a:pPr lvl="1" fontAlgn="base"/>
            <a:r>
              <a:rPr lang="en-US" dirty="0" smtClean="0"/>
              <a:t>failover </a:t>
            </a:r>
            <a:r>
              <a:rPr lang="en-US" sz="2400" dirty="0" smtClean="0"/>
              <a:t>(</a:t>
            </a:r>
            <a:r>
              <a:rPr lang="bg-BG" sz="2400" dirty="0" smtClean="0"/>
              <a:t>стабилност на системата</a:t>
            </a:r>
            <a:r>
              <a:rPr lang="en-US" sz="2400" dirty="0" smtClean="0"/>
              <a:t>)</a:t>
            </a:r>
            <a:endParaRPr lang="bg-BG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12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shopping-cou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59" y="5843386"/>
            <a:ext cx="663341" cy="93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SOA </a:t>
            </a:r>
            <a:r>
              <a:rPr lang="bg-BG" dirty="0" smtClean="0"/>
              <a:t>концепции</a:t>
            </a:r>
            <a:r>
              <a:rPr lang="en-US" dirty="0" smtClean="0"/>
              <a:t> (</a:t>
            </a:r>
            <a:r>
              <a:rPr lang="bg-BG" dirty="0" smtClean="0"/>
              <a:t>продължение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bg-BG" dirty="0" smtClean="0"/>
              <a:t>услуги</a:t>
            </a:r>
          </a:p>
          <a:p>
            <a:pPr lvl="1" fontAlgn="base"/>
            <a:r>
              <a:rPr lang="bg-BG" i="1" dirty="0" smtClean="0">
                <a:cs typeface="Calibri" pitchFamily="34" charset="0"/>
              </a:rPr>
              <a:t>пример: магазините в търговския център, които работейки заедно запълват времето и изпразват джоба на клиентите си</a:t>
            </a:r>
          </a:p>
          <a:p>
            <a:pPr fontAlgn="base"/>
            <a:endParaRPr lang="bg-BG" dirty="0"/>
          </a:p>
          <a:p>
            <a:pPr fontAlgn="base"/>
            <a:r>
              <a:rPr lang="bg-BG" dirty="0" smtClean="0"/>
              <a:t>лесна съвместна работа</a:t>
            </a:r>
          </a:p>
          <a:p>
            <a:pPr lvl="1" fontAlgn="base"/>
            <a:r>
              <a:rPr lang="bg-BG" i="1" dirty="0" smtClean="0">
                <a:cs typeface="Calibri" pitchFamily="34" charset="0"/>
              </a:rPr>
              <a:t>пример: лесно е за купувачите да обикалят </a:t>
            </a:r>
            <a:r>
              <a:rPr lang="en-US" i="1" dirty="0" smtClean="0">
                <a:cs typeface="Calibri" pitchFamily="34" charset="0"/>
              </a:rPr>
              <a:t/>
            </a:r>
            <a:br>
              <a:rPr lang="en-US" i="1" dirty="0" smtClean="0">
                <a:cs typeface="Calibri" pitchFamily="34" charset="0"/>
              </a:rPr>
            </a:br>
            <a:r>
              <a:rPr lang="bg-BG" i="1" dirty="0" smtClean="0">
                <a:cs typeface="Calibri" pitchFamily="34" charset="0"/>
              </a:rPr>
              <a:t>магазините (има общ протокол)</a:t>
            </a:r>
          </a:p>
          <a:p>
            <a:pPr fontAlgn="base"/>
            <a:endParaRPr lang="bg-BG" dirty="0"/>
          </a:p>
          <a:p>
            <a:pPr fontAlgn="base"/>
            <a:r>
              <a:rPr lang="bg-BG" dirty="0" smtClean="0"/>
              <a:t>независимост на частите</a:t>
            </a:r>
            <a:endParaRPr lang="en-US" dirty="0" smtClean="0"/>
          </a:p>
          <a:p>
            <a:pPr lvl="1" fontAlgn="base"/>
            <a:r>
              <a:rPr lang="bg-BG" i="1" dirty="0" smtClean="0">
                <a:cs typeface="Calibri" pitchFamily="34" charset="0"/>
              </a:rPr>
              <a:t>пример: отделните магазини са независими</a:t>
            </a:r>
          </a:p>
          <a:p>
            <a:pPr lvl="1" fontAlgn="base"/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13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shopping-cou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59" y="5843386"/>
            <a:ext cx="663341" cy="93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Характеристики на </a:t>
            </a:r>
            <a:r>
              <a:rPr lang="en-US" dirty="0" smtClean="0"/>
              <a:t>SOA </a:t>
            </a:r>
            <a:r>
              <a:rPr lang="bg-BG" dirty="0" smtClean="0"/>
              <a:t>услугата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10600" cy="4724400"/>
          </a:xfrm>
        </p:spPr>
        <p:txBody>
          <a:bodyPr>
            <a:normAutofit/>
          </a:bodyPr>
          <a:lstStyle/>
          <a:p>
            <a:pPr fontAlgn="base"/>
            <a:r>
              <a:rPr lang="bg-BG" dirty="0" smtClean="0"/>
              <a:t>разполага с интерфейс:</a:t>
            </a:r>
          </a:p>
          <a:p>
            <a:pPr lvl="1" fontAlgn="base"/>
            <a:r>
              <a:rPr lang="bg-BG" dirty="0"/>
              <a:t>ясно </a:t>
            </a:r>
            <a:r>
              <a:rPr lang="bg-BG" dirty="0" smtClean="0"/>
              <a:t>дефиниран </a:t>
            </a:r>
            <a:r>
              <a:rPr lang="bg-BG" dirty="0"/>
              <a:t>и стриктно </a:t>
            </a:r>
            <a:r>
              <a:rPr lang="bg-BG" dirty="0" smtClean="0"/>
              <a:t>спазван</a:t>
            </a:r>
            <a:endParaRPr lang="bg-BG" dirty="0"/>
          </a:p>
          <a:p>
            <a:pPr lvl="1" fontAlgn="base"/>
            <a:r>
              <a:rPr lang="bg-BG" dirty="0" smtClean="0"/>
              <a:t>има смисъл от бизнес гледна точка </a:t>
            </a:r>
            <a:r>
              <a:rPr lang="en-US" dirty="0" smtClean="0"/>
              <a:t>(</a:t>
            </a:r>
            <a:r>
              <a:rPr lang="bg-BG" dirty="0" smtClean="0"/>
              <a:t>едрозърнест</a:t>
            </a:r>
            <a:r>
              <a:rPr lang="en-US" dirty="0" smtClean="0"/>
              <a:t>)</a:t>
            </a:r>
          </a:p>
          <a:p>
            <a:pPr lvl="1" fontAlgn="base"/>
            <a:r>
              <a:rPr lang="bg-BG" i="1" dirty="0" smtClean="0"/>
              <a:t>пример</a:t>
            </a:r>
            <a:r>
              <a:rPr lang="en-US" i="1" dirty="0" smtClean="0"/>
              <a:t>: </a:t>
            </a:r>
            <a:r>
              <a:rPr lang="bg-BG" i="1" dirty="0" smtClean="0"/>
              <a:t>в магазин</a:t>
            </a:r>
            <a:r>
              <a:rPr lang="en-US" i="1" dirty="0" smtClean="0"/>
              <a:t> </a:t>
            </a:r>
            <a:r>
              <a:rPr lang="bg-BG" i="1" dirty="0" smtClean="0"/>
              <a:t>в мола разглеждаш, пробваш, избираш, купуваш</a:t>
            </a:r>
          </a:p>
          <a:p>
            <a:pPr lvl="1" fontAlgn="base"/>
            <a:r>
              <a:rPr lang="bg-BG" dirty="0" smtClean="0"/>
              <a:t>може интерфейса да е по-детайлен заради </a:t>
            </a:r>
            <a:r>
              <a:rPr lang="en-US" dirty="0" smtClean="0"/>
              <a:t>performance </a:t>
            </a:r>
            <a:r>
              <a:rPr lang="bg-BG" dirty="0" smtClean="0"/>
              <a:t>или </a:t>
            </a:r>
            <a:r>
              <a:rPr lang="en-US" dirty="0" smtClean="0"/>
              <a:t>security</a:t>
            </a:r>
          </a:p>
          <a:p>
            <a:pPr lvl="1" fontAlgn="base"/>
            <a:r>
              <a:rPr lang="bg-BG" i="1" dirty="0" smtClean="0"/>
              <a:t>пример: в </a:t>
            </a:r>
            <a:r>
              <a:rPr lang="en-US" i="1" dirty="0" smtClean="0"/>
              <a:t>subway </a:t>
            </a:r>
            <a:r>
              <a:rPr lang="bg-BG" i="1" dirty="0" smtClean="0"/>
              <a:t>определяш съставките и </a:t>
            </a:r>
            <a:r>
              <a:rPr lang="bg-BG" i="1" dirty="0" smtClean="0"/>
              <a:t>приготвянето</a:t>
            </a:r>
          </a:p>
          <a:p>
            <a:pPr fontAlgn="base"/>
            <a:r>
              <a:rPr lang="bg-BG" dirty="0" smtClean="0"/>
              <a:t>самостоятелна от другите услуги</a:t>
            </a:r>
            <a:endParaRPr lang="bg-BG" dirty="0" smtClean="0"/>
          </a:p>
          <a:p>
            <a:pPr marL="109728" indent="0" fontAlgn="base">
              <a:buNone/>
            </a:pPr>
            <a:endParaRPr lang="bg-BG" dirty="0"/>
          </a:p>
          <a:p>
            <a:pPr fontAlgn="base"/>
            <a:endParaRPr lang="bg-BG" dirty="0" smtClean="0"/>
          </a:p>
          <a:p>
            <a:pPr lvl="1" fontAlgn="base"/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14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shopping-cou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59" y="5843386"/>
            <a:ext cx="663341" cy="93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Характеристики на </a:t>
            </a:r>
            <a:r>
              <a:rPr lang="en-US" dirty="0"/>
              <a:t>SOA </a:t>
            </a:r>
            <a:r>
              <a:rPr lang="bg-BG" dirty="0"/>
              <a:t>услугата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7244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discoverable:</a:t>
            </a:r>
          </a:p>
          <a:p>
            <a:pPr lvl="1" fontAlgn="base"/>
            <a:r>
              <a:rPr lang="bg-BG" dirty="0" smtClean="0"/>
              <a:t>позволяват автоматично или ръчно откриване и избиране на услуга</a:t>
            </a:r>
            <a:endParaRPr lang="en-US" dirty="0" smtClean="0"/>
          </a:p>
          <a:p>
            <a:pPr lvl="1" fontAlgn="base"/>
            <a:r>
              <a:rPr lang="bg-BG" i="1" dirty="0" smtClean="0"/>
              <a:t>пример: магазините рекламират в Интернет, с брошури, табели и други</a:t>
            </a:r>
          </a:p>
          <a:p>
            <a:pPr fontAlgn="base"/>
            <a:r>
              <a:rPr lang="en-US" dirty="0" smtClean="0"/>
              <a:t>stateless:</a:t>
            </a:r>
          </a:p>
          <a:p>
            <a:pPr lvl="1" fontAlgn="base"/>
            <a:r>
              <a:rPr lang="bg-BG" dirty="0" smtClean="0"/>
              <a:t>подобрява </a:t>
            </a:r>
            <a:r>
              <a:rPr lang="en-US" dirty="0" smtClean="0"/>
              <a:t>scalabil</a:t>
            </a:r>
            <a:r>
              <a:rPr lang="en-US" dirty="0"/>
              <a:t>i</a:t>
            </a:r>
            <a:r>
              <a:rPr lang="en-US" dirty="0" smtClean="0"/>
              <a:t>ty</a:t>
            </a:r>
            <a:r>
              <a:rPr lang="bg-BG" dirty="0" smtClean="0"/>
              <a:t>-то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r>
              <a:rPr lang="en-US" dirty="0" smtClean="0"/>
              <a:t>failover</a:t>
            </a:r>
            <a:r>
              <a:rPr lang="bg-BG" dirty="0" smtClean="0"/>
              <a:t> възможностите на услугата</a:t>
            </a:r>
          </a:p>
          <a:p>
            <a:pPr lvl="1" fontAlgn="base"/>
            <a:r>
              <a:rPr lang="bg-BG" i="1" dirty="0" smtClean="0"/>
              <a:t>пример: касиера в хранителния магазин в мола (не знае нищо за клиента, може да се отвори нова каса, при проблем може да се замени)</a:t>
            </a:r>
            <a:endParaRPr lang="en-US" i="1" dirty="0" smtClean="0"/>
          </a:p>
          <a:p>
            <a:pPr lvl="1" fontAlgn="base"/>
            <a:endParaRPr lang="bg-BG" dirty="0" smtClean="0"/>
          </a:p>
          <a:p>
            <a:pPr marL="109728" indent="0" fontAlgn="base">
              <a:buNone/>
            </a:pPr>
            <a:endParaRPr lang="bg-BG" dirty="0"/>
          </a:p>
          <a:p>
            <a:pPr fontAlgn="base"/>
            <a:endParaRPr lang="bg-BG" dirty="0" smtClean="0"/>
          </a:p>
          <a:p>
            <a:pPr lvl="1" fontAlgn="base"/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15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shopping-cou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59" y="5843386"/>
            <a:ext cx="663341" cy="93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Характеристики на </a:t>
            </a:r>
            <a:r>
              <a:rPr lang="en-US" dirty="0"/>
              <a:t>SOA </a:t>
            </a:r>
            <a:r>
              <a:rPr lang="bg-BG" dirty="0"/>
              <a:t>услугата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78929" cy="46482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reusable:</a:t>
            </a:r>
          </a:p>
          <a:p>
            <a:pPr lvl="1" fontAlgn="base"/>
            <a:r>
              <a:rPr lang="bg-BG" dirty="0"/>
              <a:t>може да се ползва за различни цели </a:t>
            </a:r>
          </a:p>
          <a:p>
            <a:pPr lvl="1" fontAlgn="base"/>
            <a:r>
              <a:rPr lang="bg-BG" dirty="0" smtClean="0"/>
              <a:t>избягва се повтарянето на логика</a:t>
            </a:r>
          </a:p>
          <a:p>
            <a:pPr lvl="1" fontAlgn="base"/>
            <a:r>
              <a:rPr lang="bg-BG" i="1" dirty="0" smtClean="0"/>
              <a:t>пример: в магазина някои хора разглеждат, други търсят определена стока, трети подарък, …</a:t>
            </a:r>
            <a:endParaRPr lang="bg-BG" dirty="0" smtClean="0"/>
          </a:p>
          <a:p>
            <a:pPr fontAlgn="base"/>
            <a:r>
              <a:rPr lang="en-US" dirty="0" err="1" smtClean="0"/>
              <a:t>composable</a:t>
            </a:r>
            <a:r>
              <a:rPr lang="en-US" dirty="0" smtClean="0"/>
              <a:t>:</a:t>
            </a:r>
          </a:p>
          <a:p>
            <a:pPr lvl="1" fontAlgn="base"/>
            <a:r>
              <a:rPr lang="bg-BG" dirty="0" smtClean="0"/>
              <a:t>събират се няколко услуги за по-сложна цел</a:t>
            </a:r>
          </a:p>
          <a:p>
            <a:pPr lvl="1" fontAlgn="base"/>
            <a:r>
              <a:rPr lang="bg-BG" i="1" dirty="0" smtClean="0"/>
              <a:t>пример: може да обикаляме магазините, </a:t>
            </a:r>
            <a:br>
              <a:rPr lang="bg-BG" i="1" dirty="0" smtClean="0"/>
            </a:br>
            <a:r>
              <a:rPr lang="bg-BG" i="1" dirty="0" smtClean="0"/>
              <a:t>както решим, да хапнем, да гледаме филм</a:t>
            </a:r>
          </a:p>
          <a:p>
            <a:pPr lvl="1" fontAlgn="base"/>
            <a:endParaRPr lang="bg-BG" dirty="0" smtClean="0"/>
          </a:p>
          <a:p>
            <a:pPr lvl="1" fontAlgn="base"/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16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3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shopping-cou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59" y="5843386"/>
            <a:ext cx="663341" cy="93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Характеристики на </a:t>
            </a:r>
            <a:r>
              <a:rPr lang="en-US" dirty="0"/>
              <a:t>SOA </a:t>
            </a:r>
            <a:r>
              <a:rPr lang="bg-BG" dirty="0"/>
              <a:t>услугата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7947259" cy="4876800"/>
          </a:xfrm>
        </p:spPr>
        <p:txBody>
          <a:bodyPr>
            <a:normAutofit/>
          </a:bodyPr>
          <a:lstStyle/>
          <a:p>
            <a:pPr fontAlgn="base"/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r>
              <a:rPr lang="en-US" dirty="0" smtClean="0"/>
              <a:t>SLA :</a:t>
            </a:r>
          </a:p>
          <a:p>
            <a:pPr lvl="1" fontAlgn="base"/>
            <a:r>
              <a:rPr lang="bg-BG" dirty="0" smtClean="0"/>
              <a:t>определят нетехнически изисквания (брой заявки на минута, </a:t>
            </a:r>
            <a:r>
              <a:rPr lang="en-US" dirty="0" smtClean="0"/>
              <a:t>downtime </a:t>
            </a:r>
            <a:r>
              <a:rPr lang="bg-BG" dirty="0" smtClean="0"/>
              <a:t>за една година)</a:t>
            </a:r>
          </a:p>
          <a:p>
            <a:pPr lvl="1" fontAlgn="base"/>
            <a:r>
              <a:rPr lang="bg-BG" i="1" dirty="0" smtClean="0"/>
              <a:t>пример: всеки магазин има множество изисквания, договори и разрешителни</a:t>
            </a:r>
          </a:p>
          <a:p>
            <a:pPr lvl="1" fontAlgn="base"/>
            <a:endParaRPr lang="bg-BG" dirty="0" smtClean="0"/>
          </a:p>
          <a:p>
            <a:pPr fontAlgn="base"/>
            <a:r>
              <a:rPr lang="en-US" dirty="0" smtClean="0"/>
              <a:t>vendor-diverse:</a:t>
            </a:r>
          </a:p>
          <a:p>
            <a:pPr lvl="1" fontAlgn="base"/>
            <a:r>
              <a:rPr lang="bg-BG" dirty="0" smtClean="0"/>
              <a:t>следствие от хетерогенността на системата</a:t>
            </a:r>
            <a:endParaRPr lang="en-US" dirty="0" smtClean="0"/>
          </a:p>
          <a:p>
            <a:pPr lvl="1" fontAlgn="base"/>
            <a:r>
              <a:rPr lang="bg-BG" i="1" dirty="0" smtClean="0"/>
              <a:t>пример: в мола има много различни магазини и търговски обекти</a:t>
            </a:r>
          </a:p>
          <a:p>
            <a:pPr lvl="1" fontAlgn="base"/>
            <a:endParaRPr lang="bg-BG" dirty="0" smtClean="0"/>
          </a:p>
          <a:p>
            <a:pPr lvl="1" fontAlgn="base"/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17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Как се постига </a:t>
            </a:r>
            <a:r>
              <a:rPr lang="en-US" dirty="0" smtClean="0"/>
              <a:t>loose coupling?</a:t>
            </a:r>
            <a:endParaRPr lang="bg-B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" y="2209800"/>
            <a:ext cx="858030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18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4622800"/>
            <a:ext cx="4619625" cy="193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Асинхронна комуникация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819400"/>
          </a:xfrm>
        </p:spPr>
        <p:txBody>
          <a:bodyPr>
            <a:normAutofit/>
          </a:bodyPr>
          <a:lstStyle/>
          <a:p>
            <a:pPr fontAlgn="base"/>
            <a:r>
              <a:rPr lang="bg-BG" dirty="0" smtClean="0"/>
              <a:t>въвеждане на междинен слой (например опашка) при пренасянето на съобщенията</a:t>
            </a:r>
          </a:p>
          <a:p>
            <a:pPr fontAlgn="base"/>
            <a:r>
              <a:rPr lang="bg-BG" dirty="0" smtClean="0"/>
              <a:t>подобрява времето за отговор и надеждността на обмена</a:t>
            </a:r>
          </a:p>
          <a:p>
            <a:pPr fontAlgn="base"/>
            <a:r>
              <a:rPr lang="bg-BG" dirty="0" smtClean="0"/>
              <a:t>усложнява логиката при синхронни операции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19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Съдържание</a:t>
            </a:r>
            <a:r>
              <a:rPr lang="en-US" smtClean="0"/>
              <a:t> </a:t>
            </a:r>
            <a:r>
              <a:rPr lang="bg-BG" smtClean="0"/>
              <a:t>на лекциите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/>
              <a:t>XML</a:t>
            </a:r>
            <a:r>
              <a:rPr lang="bg-BG" dirty="0"/>
              <a:t>,</a:t>
            </a:r>
            <a:r>
              <a:rPr lang="en-US" dirty="0"/>
              <a:t> XML Schema</a:t>
            </a:r>
            <a:r>
              <a:rPr lang="bg-BG" dirty="0"/>
              <a:t>, </a:t>
            </a:r>
            <a:r>
              <a:rPr lang="en-US" dirty="0"/>
              <a:t>XPath, XSLT</a:t>
            </a:r>
            <a:endParaRPr lang="bg-BG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 smtClean="0"/>
              <a:t>История </a:t>
            </a:r>
            <a:r>
              <a:rPr lang="bg-BG" dirty="0"/>
              <a:t>на разпределените изчисления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/>
              <a:t>Уеб услуги и техните разширения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BPEL </a:t>
            </a:r>
            <a:r>
              <a:rPr lang="bg-BG" dirty="0"/>
              <a:t>оркестрации и </a:t>
            </a:r>
            <a:r>
              <a:rPr lang="en-US" dirty="0"/>
              <a:t>SCA</a:t>
            </a:r>
            <a:r>
              <a:rPr lang="bg-BG" dirty="0"/>
              <a:t> модел</a:t>
            </a: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dirty="0"/>
              <a:t>REST </a:t>
            </a:r>
            <a:r>
              <a:rPr lang="bg-BG" dirty="0"/>
              <a:t>уеб услуги</a:t>
            </a:r>
            <a:endParaRPr lang="en-US" dirty="0"/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dirty="0"/>
              <a:t>ESB</a:t>
            </a:r>
            <a:r>
              <a:rPr lang="bg-BG" dirty="0"/>
              <a:t> и </a:t>
            </a:r>
            <a:r>
              <a:rPr lang="en-US" i="1" dirty="0">
                <a:solidFill>
                  <a:srgbClr val="92D050"/>
                </a:solidFill>
              </a:rPr>
              <a:t>SOA</a:t>
            </a:r>
            <a:endParaRPr lang="bg-BG" i="1" dirty="0">
              <a:solidFill>
                <a:srgbClr val="92D050"/>
              </a:solidFill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Модел на данните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 fontAlgn="base"/>
            <a:r>
              <a:rPr lang="bg-BG" dirty="0" smtClean="0"/>
              <a:t>използване на прости типове</a:t>
            </a:r>
          </a:p>
          <a:p>
            <a:pPr fontAlgn="base"/>
            <a:r>
              <a:rPr lang="bg-BG" dirty="0" smtClean="0"/>
              <a:t>въвеждане на каноничен модел на данните в отделните системи</a:t>
            </a:r>
          </a:p>
          <a:p>
            <a:pPr fontAlgn="base"/>
            <a:r>
              <a:rPr lang="bg-BG" dirty="0" smtClean="0"/>
              <a:t>използването на </a:t>
            </a:r>
            <a:r>
              <a:rPr lang="bg-BG" dirty="0" err="1" smtClean="0"/>
              <a:t>медиатори</a:t>
            </a:r>
            <a:r>
              <a:rPr lang="bg-BG" dirty="0" smtClean="0"/>
              <a:t> за адаптиране на данните при операции между системи</a:t>
            </a:r>
            <a:endParaRPr lang="bg-B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495800"/>
            <a:ext cx="59055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20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Използване на компенсация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 fontAlgn="base"/>
            <a:r>
              <a:rPr lang="bg-BG" dirty="0" smtClean="0"/>
              <a:t>осигуряване на логика за премахване на промените направени от услугата в случай на проблем</a:t>
            </a:r>
          </a:p>
          <a:p>
            <a:pPr fontAlgn="base"/>
            <a:r>
              <a:rPr lang="bg-BG" dirty="0" smtClean="0"/>
              <a:t>за разлика от </a:t>
            </a:r>
            <a:r>
              <a:rPr lang="en-US" dirty="0" smtClean="0"/>
              <a:t>2PC</a:t>
            </a:r>
            <a:r>
              <a:rPr lang="bg-BG" dirty="0" smtClean="0"/>
              <a:t> не обвързва силно услугите участващи в процеса</a:t>
            </a:r>
          </a:p>
          <a:p>
            <a:pPr fontAlgn="base"/>
            <a:r>
              <a:rPr lang="bg-BG" dirty="0" smtClean="0"/>
              <a:t>пример: </a:t>
            </a:r>
          </a:p>
          <a:p>
            <a:pPr lvl="1" fontAlgn="base"/>
            <a:r>
              <a:rPr lang="en-US" dirty="0" smtClean="0"/>
              <a:t>BPEL </a:t>
            </a:r>
            <a:r>
              <a:rPr lang="bg-BG" dirty="0" smtClean="0"/>
              <a:t>компенсации</a:t>
            </a:r>
          </a:p>
          <a:p>
            <a:pPr lvl="1" fontAlgn="base"/>
            <a:r>
              <a:rPr lang="en-US" dirty="0" smtClean="0"/>
              <a:t>CRUD </a:t>
            </a:r>
            <a:r>
              <a:rPr lang="bg-BG" dirty="0" smtClean="0"/>
              <a:t>услуги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21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Видове услуги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05000"/>
          </a:xfrm>
        </p:spPr>
        <p:txBody>
          <a:bodyPr>
            <a:normAutofit/>
          </a:bodyPr>
          <a:lstStyle/>
          <a:p>
            <a:pPr fontAlgn="base"/>
            <a:r>
              <a:rPr lang="bg-BG" dirty="0" smtClean="0"/>
              <a:t>три вида услуги отговарящи на три нива на зрялост на </a:t>
            </a:r>
            <a:r>
              <a:rPr lang="en-US" dirty="0" smtClean="0"/>
              <a:t>SOA </a:t>
            </a:r>
            <a:r>
              <a:rPr lang="bg-BG" dirty="0" smtClean="0"/>
              <a:t>в организацията</a:t>
            </a:r>
            <a:endParaRPr lang="bg-BG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73" y="3276600"/>
            <a:ext cx="7010854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22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Видове услуги - </a:t>
            </a:r>
            <a:r>
              <a:rPr lang="en-US" dirty="0" smtClean="0"/>
              <a:t>basic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419600"/>
          </a:xfrm>
        </p:spPr>
        <p:txBody>
          <a:bodyPr>
            <a:normAutofit/>
          </a:bodyPr>
          <a:lstStyle/>
          <a:p>
            <a:pPr fontAlgn="base"/>
            <a:r>
              <a:rPr lang="bg-BG" dirty="0" smtClean="0"/>
              <a:t>атомарни и синхронни</a:t>
            </a:r>
          </a:p>
          <a:p>
            <a:pPr fontAlgn="base"/>
            <a:r>
              <a:rPr lang="bg-BG" dirty="0" smtClean="0"/>
              <a:t>краткотрайни </a:t>
            </a:r>
            <a:r>
              <a:rPr lang="en-US" dirty="0" smtClean="0"/>
              <a:t>stateless </a:t>
            </a:r>
            <a:r>
              <a:rPr lang="bg-BG" dirty="0" smtClean="0"/>
              <a:t>услуги</a:t>
            </a:r>
          </a:p>
          <a:p>
            <a:pPr fontAlgn="base"/>
            <a:r>
              <a:rPr lang="bg-BG" dirty="0" smtClean="0"/>
              <a:t>използват една единствена </a:t>
            </a:r>
            <a:r>
              <a:rPr lang="en-US" dirty="0" smtClean="0"/>
              <a:t>backend </a:t>
            </a:r>
            <a:r>
              <a:rPr lang="bg-BG" dirty="0" smtClean="0"/>
              <a:t>система</a:t>
            </a:r>
          </a:p>
          <a:p>
            <a:pPr fontAlgn="base"/>
            <a:r>
              <a:rPr lang="bg-BG" dirty="0" smtClean="0"/>
              <a:t>обвиват </a:t>
            </a:r>
            <a:r>
              <a:rPr lang="en-US" dirty="0" smtClean="0"/>
              <a:t>backend</a:t>
            </a:r>
            <a:r>
              <a:rPr lang="bg-BG" dirty="0" smtClean="0"/>
              <a:t>-а така че клиентите да могат да го използват през </a:t>
            </a:r>
            <a:r>
              <a:rPr lang="en-US" dirty="0" smtClean="0"/>
              <a:t>SOA </a:t>
            </a:r>
            <a:r>
              <a:rPr lang="bg-BG" dirty="0" smtClean="0"/>
              <a:t>инфраструктурата</a:t>
            </a:r>
          </a:p>
          <a:p>
            <a:pPr fontAlgn="base"/>
            <a:r>
              <a:rPr lang="bg-BG" dirty="0" smtClean="0"/>
              <a:t>предлагат </a:t>
            </a:r>
            <a:r>
              <a:rPr lang="en-US" dirty="0" smtClean="0"/>
              <a:t>CRUD </a:t>
            </a:r>
            <a:r>
              <a:rPr lang="bg-BG" dirty="0" smtClean="0"/>
              <a:t>операции</a:t>
            </a:r>
          </a:p>
          <a:p>
            <a:pPr fontAlgn="base"/>
            <a:r>
              <a:rPr lang="bg-BG" dirty="0" smtClean="0"/>
              <a:t>разновидности:</a:t>
            </a:r>
          </a:p>
          <a:p>
            <a:pPr lvl="1" fontAlgn="base"/>
            <a:r>
              <a:rPr lang="en-US" dirty="0" smtClean="0"/>
              <a:t>basic data service </a:t>
            </a:r>
            <a:r>
              <a:rPr lang="en-US" sz="2000" dirty="0" smtClean="0"/>
              <a:t>(</a:t>
            </a:r>
            <a:r>
              <a:rPr lang="bg-BG" sz="2000" dirty="0" smtClean="0"/>
              <a:t>създаване на клиент, пращане на </a:t>
            </a:r>
            <a:r>
              <a:rPr lang="en-US" sz="2000" dirty="0" smtClean="0"/>
              <a:t>e-mail)</a:t>
            </a:r>
            <a:endParaRPr lang="en-US" dirty="0" smtClean="0"/>
          </a:p>
          <a:p>
            <a:pPr lvl="1" fontAlgn="base"/>
            <a:r>
              <a:rPr lang="en-US" dirty="0" smtClean="0"/>
              <a:t>basic logical service </a:t>
            </a:r>
            <a:r>
              <a:rPr lang="en-US" sz="2000" dirty="0" smtClean="0"/>
              <a:t>(</a:t>
            </a:r>
            <a:r>
              <a:rPr lang="bg-BG" sz="2000" dirty="0" smtClean="0"/>
              <a:t>проверка за високосна година</a:t>
            </a:r>
            <a:r>
              <a:rPr lang="en-US" sz="2000" dirty="0" smtClean="0"/>
              <a:t>)</a:t>
            </a:r>
            <a:endParaRPr lang="bg-BG" sz="2000" dirty="0" smtClean="0"/>
          </a:p>
          <a:p>
            <a:pPr fontAlgn="base"/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23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" y="1781175"/>
            <a:ext cx="7599363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Fundamental SOA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24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Видове услуги - </a:t>
            </a:r>
            <a:r>
              <a:rPr lang="en-US" dirty="0" smtClean="0"/>
              <a:t>composed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 fontAlgn="base"/>
            <a:r>
              <a:rPr lang="bg-BG" dirty="0" smtClean="0"/>
              <a:t>оркестрация от няколко базови услуги</a:t>
            </a:r>
          </a:p>
          <a:p>
            <a:pPr fontAlgn="base"/>
            <a:r>
              <a:rPr lang="bg-BG" dirty="0" smtClean="0"/>
              <a:t>все още </a:t>
            </a:r>
            <a:r>
              <a:rPr lang="bg-BG" dirty="0"/>
              <a:t>краткотрайни </a:t>
            </a:r>
            <a:r>
              <a:rPr lang="bg-BG" dirty="0" smtClean="0"/>
              <a:t>и </a:t>
            </a:r>
            <a:r>
              <a:rPr lang="en-US" dirty="0" smtClean="0"/>
              <a:t>stateless</a:t>
            </a:r>
            <a:endParaRPr lang="bg-BG" dirty="0" smtClean="0"/>
          </a:p>
          <a:p>
            <a:pPr fontAlgn="base"/>
            <a:r>
              <a:rPr lang="bg-BG" dirty="0" smtClean="0"/>
              <a:t>използват множество </a:t>
            </a:r>
            <a:r>
              <a:rPr lang="en-US" dirty="0" smtClean="0"/>
              <a:t>backend </a:t>
            </a:r>
            <a:r>
              <a:rPr lang="bg-BG" dirty="0" smtClean="0"/>
              <a:t>системи (услуга правеща трансфер на данни от една към друга система)</a:t>
            </a:r>
          </a:p>
          <a:p>
            <a:pPr fontAlgn="base"/>
            <a:r>
              <a:rPr lang="bg-BG" dirty="0" smtClean="0"/>
              <a:t>може да играят ролята на фасада (или адаптер) към една </a:t>
            </a:r>
            <a:r>
              <a:rPr lang="en-US" dirty="0" smtClean="0"/>
              <a:t>backend </a:t>
            </a:r>
            <a:r>
              <a:rPr lang="bg-BG" dirty="0" smtClean="0"/>
              <a:t>система</a:t>
            </a:r>
          </a:p>
          <a:p>
            <a:pPr fontAlgn="base"/>
            <a:r>
              <a:rPr lang="bg-BG" dirty="0" smtClean="0"/>
              <a:t>в терминологията на процесите се наричат </a:t>
            </a:r>
            <a:r>
              <a:rPr lang="en-US" dirty="0" smtClean="0"/>
              <a:t>micro-flow</a:t>
            </a:r>
            <a:endParaRPr lang="bg-BG" dirty="0"/>
          </a:p>
          <a:p>
            <a:pPr fontAlgn="base"/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25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Federated SOA</a:t>
            </a:r>
            <a:endParaRPr lang="bg-BG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733550"/>
            <a:ext cx="7704137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26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Видове услуги - </a:t>
            </a:r>
            <a:r>
              <a:rPr lang="en-US" dirty="0" smtClean="0"/>
              <a:t>process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343400"/>
          </a:xfrm>
        </p:spPr>
        <p:txBody>
          <a:bodyPr>
            <a:normAutofit/>
          </a:bodyPr>
          <a:lstStyle/>
          <a:p>
            <a:pPr fontAlgn="base"/>
            <a:r>
              <a:rPr lang="bg-BG" dirty="0" smtClean="0"/>
              <a:t>имплементират сложни бизнес процеси</a:t>
            </a:r>
          </a:p>
          <a:p>
            <a:pPr fontAlgn="base"/>
            <a:r>
              <a:rPr lang="bg-BG" dirty="0" smtClean="0"/>
              <a:t>дълготрайни и съхраняващи състояние между извикванията</a:t>
            </a:r>
          </a:p>
          <a:p>
            <a:pPr fontAlgn="base"/>
            <a:r>
              <a:rPr lang="bg-BG" dirty="0" smtClean="0"/>
              <a:t>използват </a:t>
            </a:r>
            <a:r>
              <a:rPr lang="en-US" dirty="0" smtClean="0"/>
              <a:t>basic </a:t>
            </a:r>
            <a:r>
              <a:rPr lang="bg-BG" dirty="0" smtClean="0"/>
              <a:t>и </a:t>
            </a:r>
            <a:r>
              <a:rPr lang="en-US" dirty="0" smtClean="0"/>
              <a:t>composed </a:t>
            </a:r>
            <a:r>
              <a:rPr lang="bg-BG" dirty="0" smtClean="0"/>
              <a:t>услуги</a:t>
            </a:r>
          </a:p>
          <a:p>
            <a:pPr fontAlgn="base"/>
            <a:r>
              <a:rPr lang="bg-BG" dirty="0" smtClean="0"/>
              <a:t>могат да се представят визуално (</a:t>
            </a:r>
            <a:r>
              <a:rPr lang="en-US" dirty="0" smtClean="0"/>
              <a:t>BPEL, BPMN</a:t>
            </a:r>
            <a:r>
              <a:rPr lang="bg-BG" dirty="0" smtClean="0"/>
              <a:t>)</a:t>
            </a:r>
            <a:endParaRPr lang="en-US" dirty="0" smtClean="0"/>
          </a:p>
          <a:p>
            <a:pPr fontAlgn="base"/>
            <a:r>
              <a:rPr lang="bg-BG" dirty="0" smtClean="0"/>
              <a:t>пример: издаване на полица на клиент, процеса се стартира от сайта, може да изисква обаждане от служител за детайли или ръчно одобрение от мениджър</a:t>
            </a:r>
            <a:endParaRPr lang="en-US" dirty="0" smtClean="0"/>
          </a:p>
          <a:p>
            <a:pPr fontAlgn="base"/>
            <a:endParaRPr lang="bg-BG" dirty="0" smtClean="0"/>
          </a:p>
          <a:p>
            <a:pPr fontAlgn="base"/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27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733550"/>
            <a:ext cx="7704137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Process-enabled SOA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28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Логическа организация</a:t>
            </a:r>
            <a:endParaRPr lang="bg-B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7" y="1806775"/>
            <a:ext cx="6270625" cy="480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29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Съдържание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g-BG" dirty="0" smtClean="0"/>
              <a:t>Какво е </a:t>
            </a:r>
            <a:r>
              <a:rPr lang="en-US" dirty="0" smtClean="0"/>
              <a:t>SOA?</a:t>
            </a:r>
            <a:endParaRPr lang="bg-BG" dirty="0" smtClean="0"/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dirty="0" smtClean="0"/>
              <a:t>SOA </a:t>
            </a:r>
            <a:r>
              <a:rPr lang="bg-BG" dirty="0" smtClean="0"/>
              <a:t>концепции</a:t>
            </a: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bg-BG" dirty="0" smtClean="0"/>
              <a:t>Видове услуги</a:t>
            </a: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bg-BG" dirty="0" smtClean="0"/>
              <a:t>Детайли за </a:t>
            </a:r>
            <a:r>
              <a:rPr lang="en-US" dirty="0" smtClean="0"/>
              <a:t>SOA</a:t>
            </a:r>
            <a:endParaRPr lang="bg-BG" dirty="0" smtClean="0"/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Имплементация на услугите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419600"/>
          </a:xfrm>
        </p:spPr>
        <p:txBody>
          <a:bodyPr>
            <a:normAutofit/>
          </a:bodyPr>
          <a:lstStyle/>
          <a:p>
            <a:pPr fontAlgn="base"/>
            <a:r>
              <a:rPr lang="bg-BG" dirty="0" smtClean="0"/>
              <a:t>базови услуги:</a:t>
            </a:r>
          </a:p>
          <a:p>
            <a:pPr lvl="1" fontAlgn="base"/>
            <a:r>
              <a:rPr lang="en-US" dirty="0" smtClean="0"/>
              <a:t>JAX-WS</a:t>
            </a:r>
            <a:r>
              <a:rPr lang="bg-BG" dirty="0" smtClean="0"/>
              <a:t>, </a:t>
            </a:r>
            <a:r>
              <a:rPr lang="en-US" dirty="0" smtClean="0"/>
              <a:t>JAX-RS</a:t>
            </a:r>
            <a:r>
              <a:rPr lang="bg-BG" dirty="0" smtClean="0"/>
              <a:t>, </a:t>
            </a:r>
            <a:r>
              <a:rPr lang="en-US" dirty="0" smtClean="0"/>
              <a:t>EJB (Java </a:t>
            </a:r>
            <a:r>
              <a:rPr lang="bg-BG" dirty="0" smtClean="0"/>
              <a:t>компоненти</a:t>
            </a:r>
            <a:r>
              <a:rPr lang="en-US" dirty="0" smtClean="0"/>
              <a:t>)</a:t>
            </a:r>
            <a:endParaRPr lang="bg-BG" dirty="0" smtClean="0"/>
          </a:p>
          <a:p>
            <a:pPr lvl="1" fontAlgn="base"/>
            <a:endParaRPr lang="en-US" dirty="0"/>
          </a:p>
          <a:p>
            <a:pPr fontAlgn="base"/>
            <a:r>
              <a:rPr lang="bg-BG" dirty="0" err="1" smtClean="0"/>
              <a:t>композитни</a:t>
            </a:r>
            <a:r>
              <a:rPr lang="bg-BG" dirty="0" smtClean="0"/>
              <a:t> услуги:</a:t>
            </a:r>
          </a:p>
          <a:p>
            <a:pPr lvl="1" fontAlgn="base"/>
            <a:r>
              <a:rPr lang="en-US" dirty="0" smtClean="0"/>
              <a:t>Java </a:t>
            </a:r>
            <a:r>
              <a:rPr lang="bg-BG" dirty="0" smtClean="0"/>
              <a:t>компоненти, </a:t>
            </a:r>
            <a:r>
              <a:rPr lang="en-US" dirty="0" smtClean="0"/>
              <a:t>SCA assembly</a:t>
            </a:r>
            <a:r>
              <a:rPr lang="bg-BG" dirty="0" smtClean="0"/>
              <a:t>, </a:t>
            </a:r>
            <a:r>
              <a:rPr lang="en-US" dirty="0" smtClean="0"/>
              <a:t>BPEL micro-flow</a:t>
            </a:r>
          </a:p>
          <a:p>
            <a:pPr lvl="1" fontAlgn="base"/>
            <a:endParaRPr lang="en-US" dirty="0"/>
          </a:p>
          <a:p>
            <a:pPr fontAlgn="base"/>
            <a:r>
              <a:rPr lang="bg-BG" dirty="0" smtClean="0"/>
              <a:t>процеси:</a:t>
            </a:r>
          </a:p>
          <a:p>
            <a:pPr lvl="1" fontAlgn="base"/>
            <a:r>
              <a:rPr lang="en-US" dirty="0" smtClean="0"/>
              <a:t>BPEL, BPMN </a:t>
            </a:r>
            <a:r>
              <a:rPr lang="bg-BG" dirty="0"/>
              <a:t>и</a:t>
            </a:r>
            <a:r>
              <a:rPr lang="bg-BG" dirty="0" smtClean="0"/>
              <a:t> други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30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Жизнен цикъл на услугата</a:t>
            </a:r>
            <a:endParaRPr lang="bg-BG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133600"/>
            <a:ext cx="55721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31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Жизнен цикъл на услугата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343400"/>
          </a:xfrm>
        </p:spPr>
        <p:txBody>
          <a:bodyPr>
            <a:normAutofit/>
          </a:bodyPr>
          <a:lstStyle/>
          <a:p>
            <a:pPr fontAlgn="base"/>
            <a:r>
              <a:rPr lang="bg-BG" dirty="0" smtClean="0"/>
              <a:t>при разработка</a:t>
            </a:r>
          </a:p>
          <a:p>
            <a:pPr lvl="1" fontAlgn="base"/>
            <a:r>
              <a:rPr lang="bg-BG" dirty="0" smtClean="0"/>
              <a:t>идентификация на нужда от услуга</a:t>
            </a:r>
            <a:endParaRPr lang="en-US" dirty="0" smtClean="0"/>
          </a:p>
          <a:p>
            <a:pPr lvl="2" fontAlgn="base"/>
            <a:r>
              <a:rPr lang="bg-BG" dirty="0" smtClean="0"/>
              <a:t>отгоре – нов бизнес </a:t>
            </a:r>
            <a:r>
              <a:rPr lang="en-US" dirty="0" smtClean="0"/>
              <a:t>use</a:t>
            </a:r>
            <a:r>
              <a:rPr lang="bg-BG" dirty="0" smtClean="0"/>
              <a:t> </a:t>
            </a:r>
            <a:r>
              <a:rPr lang="en-US" dirty="0" smtClean="0"/>
              <a:t>case</a:t>
            </a:r>
          </a:p>
          <a:p>
            <a:pPr lvl="2" fontAlgn="base"/>
            <a:r>
              <a:rPr lang="bg-BG" dirty="0" smtClean="0"/>
              <a:t>отдолу </a:t>
            </a:r>
            <a:r>
              <a:rPr lang="en-US" dirty="0" smtClean="0"/>
              <a:t>– </a:t>
            </a:r>
            <a:r>
              <a:rPr lang="bg-BG" smtClean="0"/>
              <a:t>недостъпна </a:t>
            </a:r>
            <a:r>
              <a:rPr lang="bg-BG" dirty="0" smtClean="0"/>
              <a:t>функционалност на </a:t>
            </a:r>
            <a:r>
              <a:rPr lang="en-US" dirty="0" smtClean="0"/>
              <a:t>backend</a:t>
            </a:r>
            <a:r>
              <a:rPr lang="bg-BG" dirty="0" smtClean="0"/>
              <a:t>-а</a:t>
            </a:r>
          </a:p>
          <a:p>
            <a:pPr lvl="2" fontAlgn="base"/>
            <a:endParaRPr lang="bg-BG" dirty="0" smtClean="0"/>
          </a:p>
          <a:p>
            <a:pPr lvl="1" fontAlgn="base"/>
            <a:r>
              <a:rPr lang="bg-BG" dirty="0" smtClean="0"/>
              <a:t>итеративно проектиране, разработка и тестване (например </a:t>
            </a:r>
            <a:r>
              <a:rPr lang="en-US" dirty="0" smtClean="0"/>
              <a:t>scrum</a:t>
            </a:r>
            <a:r>
              <a:rPr lang="bg-BG" dirty="0" smtClean="0"/>
              <a:t>)</a:t>
            </a:r>
            <a:endParaRPr lang="en-US" dirty="0" smtClean="0"/>
          </a:p>
          <a:p>
            <a:pPr lvl="1" fontAlgn="base"/>
            <a:endParaRPr lang="en-US" dirty="0"/>
          </a:p>
          <a:p>
            <a:pPr lvl="1" fontAlgn="base"/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32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Жизнен цикъл на услугата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pPr fontAlgn="base"/>
            <a:r>
              <a:rPr lang="bg-BG" dirty="0" smtClean="0"/>
              <a:t>при работа (стабилност преди всичко)</a:t>
            </a:r>
          </a:p>
          <a:p>
            <a:pPr lvl="1" fontAlgn="base"/>
            <a:r>
              <a:rPr lang="bg-BG" dirty="0" smtClean="0"/>
              <a:t>поправяне на дефекти по услугата (само в логиката)</a:t>
            </a:r>
          </a:p>
          <a:p>
            <a:pPr lvl="1" fontAlgn="base"/>
            <a:r>
              <a:rPr lang="bg-BG" dirty="0" smtClean="0"/>
              <a:t>всички промени по интерфейси, базови типове данни или сериозни дефекти (например свързани с дизайна) </a:t>
            </a:r>
            <a:r>
              <a:rPr lang="bg-BG" dirty="0" smtClean="0">
                <a:sym typeface="Wingdings" pitchFamily="2" charset="2"/>
              </a:rPr>
              <a:t> НОВА</a:t>
            </a:r>
            <a:r>
              <a:rPr lang="bg-BG" dirty="0" smtClean="0"/>
              <a:t> услуга</a:t>
            </a:r>
          </a:p>
          <a:p>
            <a:pPr lvl="1" fontAlgn="base"/>
            <a:r>
              <a:rPr lang="bg-BG" dirty="0" smtClean="0"/>
              <a:t>не повече от 3-5 версии на една услуга</a:t>
            </a:r>
            <a:endParaRPr lang="bg-BG" dirty="0"/>
          </a:p>
          <a:p>
            <a:pPr fontAlgn="base"/>
            <a:endParaRPr lang="bg-BG" dirty="0"/>
          </a:p>
          <a:p>
            <a:pPr fontAlgn="base"/>
            <a:r>
              <a:rPr lang="bg-BG" dirty="0" smtClean="0"/>
              <a:t>оттегляна на ненужни услуги или стари версии</a:t>
            </a:r>
          </a:p>
          <a:p>
            <a:pPr lvl="1" fontAlgn="base"/>
            <a:r>
              <a:rPr lang="bg-BG" dirty="0" smtClean="0"/>
              <a:t>става трудно в големи организации</a:t>
            </a:r>
            <a:endParaRPr lang="en-US" dirty="0" smtClean="0"/>
          </a:p>
          <a:p>
            <a:pPr lvl="1" fontAlgn="base"/>
            <a:endParaRPr lang="en-US" dirty="0"/>
          </a:p>
          <a:p>
            <a:pPr lvl="1" fontAlgn="base"/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33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ESB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5334000" cy="4572000"/>
          </a:xfrm>
        </p:spPr>
        <p:txBody>
          <a:bodyPr>
            <a:normAutofit/>
          </a:bodyPr>
          <a:lstStyle/>
          <a:p>
            <a:pPr fontAlgn="base"/>
            <a:r>
              <a:rPr lang="bg-BG" dirty="0" smtClean="0"/>
              <a:t>играе ролята на гръбнак на SOA </a:t>
            </a:r>
          </a:p>
          <a:p>
            <a:pPr fontAlgn="base"/>
            <a:r>
              <a:rPr lang="bg-BG" dirty="0" smtClean="0"/>
              <a:t>отговорности:</a:t>
            </a:r>
          </a:p>
          <a:p>
            <a:pPr lvl="1" fontAlgn="base"/>
            <a:r>
              <a:rPr lang="bg-BG" dirty="0" smtClean="0"/>
              <a:t>свързване и </a:t>
            </a:r>
            <a:r>
              <a:rPr lang="bg-BG" dirty="0" err="1" smtClean="0"/>
              <a:t>рутиране</a:t>
            </a:r>
            <a:endParaRPr lang="bg-BG" dirty="0" smtClean="0"/>
          </a:p>
          <a:p>
            <a:pPr lvl="1" fontAlgn="base"/>
            <a:r>
              <a:rPr lang="bg-BG" dirty="0" smtClean="0"/>
              <a:t>трансформация на данни</a:t>
            </a:r>
          </a:p>
          <a:p>
            <a:pPr lvl="1" fontAlgn="base"/>
            <a:r>
              <a:rPr lang="bg-BG" dirty="0" smtClean="0"/>
              <a:t>сигурност и надеждност</a:t>
            </a:r>
          </a:p>
          <a:p>
            <a:pPr lvl="1" fontAlgn="base"/>
            <a:r>
              <a:rPr lang="bg-BG" dirty="0" smtClean="0"/>
              <a:t>мониторинг и </a:t>
            </a:r>
            <a:r>
              <a:rPr lang="bg-BG" dirty="0" err="1" smtClean="0"/>
              <a:t>одитинг</a:t>
            </a:r>
            <a:r>
              <a:rPr lang="bg-BG" dirty="0" smtClean="0"/>
              <a:t> </a:t>
            </a:r>
          </a:p>
          <a:p>
            <a:pPr fontAlgn="base"/>
            <a:r>
              <a:rPr lang="bg-BG" i="1" dirty="0" smtClean="0"/>
              <a:t>пример: за мола това е самата сграда, съоръжения и служители</a:t>
            </a:r>
            <a:endParaRPr lang="bg-BG" i="1" dirty="0"/>
          </a:p>
        </p:txBody>
      </p:sp>
      <p:pic>
        <p:nvPicPr>
          <p:cNvPr id="1027" name="Picture 3" descr="C:\Documents and Settings\Administrator\Desktop\250px-Episodev_empirestrikes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49" y="2166257"/>
            <a:ext cx="2679908" cy="42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34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SOA Governance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10600" cy="46482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bg-BG" dirty="0" smtClean="0"/>
              <a:t>поддържа </a:t>
            </a:r>
            <a:r>
              <a:rPr lang="en-US" dirty="0" smtClean="0"/>
              <a:t>SOA </a:t>
            </a:r>
            <a:r>
              <a:rPr lang="bg-BG" dirty="0" smtClean="0"/>
              <a:t>решението работещо правилно</a:t>
            </a:r>
          </a:p>
          <a:p>
            <a:pPr fontAlgn="base"/>
            <a:r>
              <a:rPr lang="bg-BG" dirty="0" smtClean="0"/>
              <a:t>нетехническа дисциплина</a:t>
            </a:r>
          </a:p>
          <a:p>
            <a:pPr fontAlgn="base"/>
            <a:r>
              <a:rPr lang="bg-BG" dirty="0" smtClean="0"/>
              <a:t>основни компоненти:</a:t>
            </a:r>
          </a:p>
          <a:p>
            <a:pPr lvl="1" fontAlgn="base"/>
            <a:r>
              <a:rPr lang="bg-BG" dirty="0" smtClean="0"/>
              <a:t>политики – дефинират какво е правилно</a:t>
            </a:r>
          </a:p>
          <a:p>
            <a:pPr lvl="1" fontAlgn="base"/>
            <a:r>
              <a:rPr lang="bg-BG" dirty="0" smtClean="0"/>
              <a:t>процеси – прилагат политиките</a:t>
            </a:r>
          </a:p>
          <a:p>
            <a:pPr lvl="1" fontAlgn="base"/>
            <a:r>
              <a:rPr lang="bg-BG" dirty="0" smtClean="0"/>
              <a:t>метрики – проверяват и визуализират  работата</a:t>
            </a:r>
            <a:endParaRPr lang="en-US" dirty="0" smtClean="0"/>
          </a:p>
          <a:p>
            <a:pPr fontAlgn="base"/>
            <a:r>
              <a:rPr lang="bg-BG" dirty="0" smtClean="0"/>
              <a:t>задачи: работа с визията, бизнес целите на компанията и финансирането (защо </a:t>
            </a:r>
            <a:r>
              <a:rPr lang="en-US" dirty="0" smtClean="0"/>
              <a:t>SOA</a:t>
            </a:r>
            <a:r>
              <a:rPr lang="bg-BG" dirty="0" smtClean="0"/>
              <a:t>); </a:t>
            </a:r>
            <a:r>
              <a:rPr lang="en-US" dirty="0" smtClean="0"/>
              <a:t>reference architecture</a:t>
            </a:r>
            <a:r>
              <a:rPr lang="bg-BG" dirty="0" smtClean="0"/>
              <a:t>;</a:t>
            </a:r>
            <a:r>
              <a:rPr lang="en-US" dirty="0" smtClean="0"/>
              <a:t> </a:t>
            </a:r>
            <a:r>
              <a:rPr lang="bg-BG" dirty="0" smtClean="0"/>
              <a:t>дефиниране на роли и отговорности; дефиниране и налагане на основните компоненти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35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Repositories vs. Registries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343400"/>
          </a:xfrm>
        </p:spPr>
        <p:txBody>
          <a:bodyPr>
            <a:normAutofit fontScale="40000" lnSpcReduction="20000"/>
          </a:bodyPr>
          <a:lstStyle/>
          <a:p>
            <a:r>
              <a:rPr lang="bg-BG" sz="5100" dirty="0" smtClean="0"/>
              <a:t>цели на </a:t>
            </a:r>
            <a:r>
              <a:rPr lang="en-US" sz="5100" dirty="0" smtClean="0"/>
              <a:t>repository</a:t>
            </a:r>
            <a:r>
              <a:rPr lang="bg-BG" sz="5100" dirty="0" smtClean="0"/>
              <a:t>-то:</a:t>
            </a:r>
          </a:p>
          <a:p>
            <a:pPr lvl="1"/>
            <a:r>
              <a:rPr lang="bg-BG" sz="4900" dirty="0" smtClean="0"/>
              <a:t>управление на услуги от бизнес гледна точка (интерфейси, договори, </a:t>
            </a:r>
            <a:r>
              <a:rPr lang="en-US" sz="4900" dirty="0" smtClean="0"/>
              <a:t>SLA</a:t>
            </a:r>
            <a:r>
              <a:rPr lang="bg-BG" sz="4900" dirty="0" smtClean="0"/>
              <a:t>, зависимости)</a:t>
            </a:r>
          </a:p>
          <a:p>
            <a:pPr lvl="1"/>
            <a:r>
              <a:rPr lang="bg-BG" sz="4900" dirty="0" smtClean="0"/>
              <a:t>улесняване на идентифицирането и дефинирането на нови услуги</a:t>
            </a:r>
          </a:p>
          <a:p>
            <a:pPr lvl="1"/>
            <a:r>
              <a:rPr lang="bg-BG" sz="4900" dirty="0" smtClean="0"/>
              <a:t>независимост от технически и инфраструктурни особености (трябва да остане незасегнато при смяна на </a:t>
            </a:r>
            <a:r>
              <a:rPr lang="en-US" sz="4900" dirty="0" smtClean="0"/>
              <a:t>ESB</a:t>
            </a:r>
            <a:r>
              <a:rPr lang="bg-BG" sz="4900" dirty="0" smtClean="0"/>
              <a:t>-то)</a:t>
            </a:r>
          </a:p>
          <a:p>
            <a:pPr lvl="1"/>
            <a:r>
              <a:rPr lang="bg-BG" sz="4900" dirty="0" smtClean="0"/>
              <a:t>поддръжка на визуално представяне (</a:t>
            </a:r>
            <a:r>
              <a:rPr lang="en-US" sz="4900" dirty="0" smtClean="0"/>
              <a:t>HTML</a:t>
            </a:r>
            <a:r>
              <a:rPr lang="bg-BG" sz="4900" dirty="0" smtClean="0"/>
              <a:t>) на услугите</a:t>
            </a:r>
          </a:p>
          <a:p>
            <a:pPr lvl="1"/>
            <a:r>
              <a:rPr lang="bg-BG" sz="4900" dirty="0" smtClean="0"/>
              <a:t>организация на услугите (срещу конфликти и </a:t>
            </a:r>
            <a:r>
              <a:rPr lang="bg-BG" sz="4900" smtClean="0"/>
              <a:t>дупликации)</a:t>
            </a:r>
            <a:br>
              <a:rPr lang="bg-BG" sz="4900" smtClean="0"/>
            </a:br>
            <a:endParaRPr lang="bg-BG" sz="4900" dirty="0" smtClean="0"/>
          </a:p>
          <a:p>
            <a:r>
              <a:rPr lang="bg-BG" sz="5100" dirty="0"/>
              <a:t>цели на </a:t>
            </a:r>
            <a:r>
              <a:rPr lang="en-US" sz="5100" dirty="0" smtClean="0"/>
              <a:t>registry-</a:t>
            </a:r>
            <a:r>
              <a:rPr lang="bg-BG" sz="5100" dirty="0" smtClean="0"/>
              <a:t>то</a:t>
            </a:r>
            <a:r>
              <a:rPr lang="bg-BG" sz="5100" dirty="0"/>
              <a:t>:</a:t>
            </a:r>
          </a:p>
          <a:p>
            <a:pPr lvl="1"/>
            <a:r>
              <a:rPr lang="bg-BG" sz="4900" dirty="0" smtClean="0"/>
              <a:t>управление на услуги от техническа гледна точка (интерфейси, информация за </a:t>
            </a:r>
            <a:r>
              <a:rPr lang="bg-BG" sz="4900" dirty="0" err="1" smtClean="0"/>
              <a:t>деплой</a:t>
            </a:r>
            <a:r>
              <a:rPr lang="bg-BG" sz="4900" dirty="0" smtClean="0"/>
              <a:t>; няма всички договори на услугата)</a:t>
            </a:r>
            <a:endParaRPr lang="en-US" sz="4900" dirty="0" smtClean="0"/>
          </a:p>
          <a:p>
            <a:pPr lvl="1"/>
            <a:r>
              <a:rPr lang="bg-BG" sz="4900" dirty="0" smtClean="0"/>
              <a:t>посредник при динамично откриване на </a:t>
            </a:r>
            <a:r>
              <a:rPr lang="en-US" sz="4900" dirty="0" smtClean="0"/>
              <a:t>endpoint</a:t>
            </a:r>
            <a:r>
              <a:rPr lang="bg-BG" sz="4900" dirty="0" smtClean="0"/>
              <a:t> на услуга</a:t>
            </a:r>
          </a:p>
          <a:p>
            <a:pPr lvl="1"/>
            <a:r>
              <a:rPr lang="bg-BG" sz="4900" dirty="0" smtClean="0"/>
              <a:t>интеграция с </a:t>
            </a:r>
            <a:r>
              <a:rPr lang="en-US" sz="4900" dirty="0" smtClean="0"/>
              <a:t>ESB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36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Стъпки за въвеждане на </a:t>
            </a:r>
            <a:r>
              <a:rPr lang="en-US" dirty="0" smtClean="0"/>
              <a:t>SOA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648200"/>
          </a:xfrm>
        </p:spPr>
        <p:txBody>
          <a:bodyPr>
            <a:normAutofit/>
          </a:bodyPr>
          <a:lstStyle/>
          <a:p>
            <a:pPr marL="624078" indent="-514350" fontAlgn="base">
              <a:buFont typeface="+mj-lt"/>
              <a:buAutoNum type="arabicPeriod"/>
            </a:pPr>
            <a:r>
              <a:rPr lang="bg-BG" dirty="0" smtClean="0"/>
              <a:t>Разбиране на идеите на </a:t>
            </a:r>
            <a:r>
              <a:rPr lang="en-US" dirty="0" smtClean="0"/>
              <a:t>SOA</a:t>
            </a:r>
          </a:p>
          <a:p>
            <a:pPr marL="624078" indent="-514350" fontAlgn="base">
              <a:buFont typeface="+mj-lt"/>
              <a:buAutoNum type="arabicPeriod"/>
            </a:pPr>
            <a:r>
              <a:rPr lang="bg-BG" dirty="0" smtClean="0"/>
              <a:t>Пилотен проект – използване на 2-3 крайни системи:</a:t>
            </a:r>
          </a:p>
          <a:p>
            <a:pPr marL="916686" lvl="1" indent="-514350" fontAlgn="base"/>
            <a:r>
              <a:rPr lang="bg-BG" dirty="0" smtClean="0"/>
              <a:t>само базови услуги</a:t>
            </a:r>
          </a:p>
          <a:p>
            <a:pPr marL="916686" lvl="1" indent="-514350" fontAlgn="base"/>
            <a:r>
              <a:rPr lang="bg-BG" dirty="0" smtClean="0"/>
              <a:t>дефиниция на основни типове за данни</a:t>
            </a:r>
            <a:endParaRPr lang="bg-BG" sz="2000" dirty="0" smtClean="0"/>
          </a:p>
          <a:p>
            <a:pPr marL="916686" lvl="1" indent="-514350" fontAlgn="base"/>
            <a:r>
              <a:rPr lang="bg-BG" dirty="0" smtClean="0"/>
              <a:t>избор на </a:t>
            </a:r>
            <a:r>
              <a:rPr lang="en-US" dirty="0" smtClean="0"/>
              <a:t>ESB</a:t>
            </a:r>
            <a:r>
              <a:rPr lang="bg-BG" dirty="0" smtClean="0"/>
              <a:t> и инструменти</a:t>
            </a:r>
          </a:p>
          <a:p>
            <a:pPr marL="624078" indent="-514350" fontAlgn="base">
              <a:buFont typeface="+mj-lt"/>
              <a:buAutoNum type="arabicPeriod"/>
            </a:pPr>
            <a:r>
              <a:rPr lang="bg-BG" dirty="0" smtClean="0"/>
              <a:t>Следващи проекти - по-сложни решения</a:t>
            </a:r>
          </a:p>
          <a:p>
            <a:pPr marL="916686" lvl="1" indent="-514350" fontAlgn="base"/>
            <a:r>
              <a:rPr lang="bg-BG" dirty="0" smtClean="0"/>
              <a:t>създаване на </a:t>
            </a:r>
            <a:r>
              <a:rPr lang="bg-BG" dirty="0" err="1" smtClean="0"/>
              <a:t>композитни</a:t>
            </a:r>
            <a:r>
              <a:rPr lang="bg-BG" dirty="0" smtClean="0"/>
              <a:t> услуги и процеси</a:t>
            </a:r>
          </a:p>
          <a:p>
            <a:pPr marL="916686" lvl="1" indent="-514350" fontAlgn="base"/>
            <a:r>
              <a:rPr lang="bg-BG" dirty="0" smtClean="0"/>
              <a:t>автоматизация на задачи</a:t>
            </a:r>
          </a:p>
          <a:p>
            <a:pPr marL="624078" indent="-514350" fontAlgn="base">
              <a:buFont typeface="+mj-lt"/>
              <a:buAutoNum type="arabicPeriod"/>
            </a:pPr>
            <a:r>
              <a:rPr lang="en-US" dirty="0" smtClean="0"/>
              <a:t>SOA </a:t>
            </a:r>
            <a:r>
              <a:rPr lang="bg-BG" dirty="0" smtClean="0"/>
              <a:t>като генерална стратегия (</a:t>
            </a:r>
            <a:r>
              <a:rPr lang="en-US" dirty="0" smtClean="0"/>
              <a:t>governance</a:t>
            </a:r>
            <a:r>
              <a:rPr lang="bg-BG" dirty="0" smtClean="0"/>
              <a:t>)</a:t>
            </a:r>
          </a:p>
          <a:p>
            <a:pPr marL="624078" indent="-514350" fontAlgn="base">
              <a:buFont typeface="+mj-lt"/>
              <a:buAutoNum type="arabicPeriod"/>
            </a:pPr>
            <a:endParaRPr lang="bg-BG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37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4500" y="609600"/>
            <a:ext cx="85471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Примери за </a:t>
            </a:r>
            <a:r>
              <a:rPr lang="en-US" dirty="0" smtClean="0"/>
              <a:t>SOA </a:t>
            </a:r>
            <a:r>
              <a:rPr lang="bg-BG" dirty="0" smtClean="0"/>
              <a:t>софтуерни пакети</a:t>
            </a:r>
            <a:endParaRPr lang="bg-B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76438"/>
            <a:ext cx="8769952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38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istrator\Desktop\sons-of-anarchy-tv-show-wallpaper-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1841500"/>
            <a:ext cx="5629275" cy="45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istrator\Desktop\sons-of-anarchy-tv-show-wallpaper-1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2" y="1828800"/>
            <a:ext cx="5629275" cy="45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SOA </a:t>
            </a:r>
            <a:r>
              <a:rPr lang="bg-BG" dirty="0" smtClean="0"/>
              <a:t>не се купува</a:t>
            </a:r>
            <a:endParaRPr lang="bg-BG" dirty="0"/>
          </a:p>
        </p:txBody>
      </p:sp>
      <p:pic>
        <p:nvPicPr>
          <p:cNvPr id="3074" name="Picture 2" descr="C:\Documents and Settings\Administrator\Desktop\sons-of-anarchy-tv-show-wallpaper-1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1" y="1841500"/>
            <a:ext cx="5629275" cy="45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39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Какво е </a:t>
            </a:r>
            <a:r>
              <a:rPr lang="en-US" dirty="0" smtClean="0"/>
              <a:t>SOA?</a:t>
            </a:r>
            <a:endParaRPr lang="bg-BG" dirty="0"/>
          </a:p>
        </p:txBody>
      </p:sp>
      <p:pic>
        <p:nvPicPr>
          <p:cNvPr id="3074" name="Picture 2" descr="C:\Documents and Settings\Administrator\Desktop\sons-of-anarchy-tv-show-wallpaper-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1828800"/>
            <a:ext cx="5629275" cy="45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untitl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13" y="2257425"/>
            <a:ext cx="341958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4500" y="609600"/>
            <a:ext cx="85471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Въпроси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40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1334988" y="2895600"/>
            <a:ext cx="6474024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Благодаря за вниманието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41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72500" cy="47244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bg-BG" i="1" dirty="0" smtClean="0"/>
              <a:t>централизирано приложение </a:t>
            </a:r>
            <a:r>
              <a:rPr lang="bg-BG" dirty="0" smtClean="0"/>
              <a:t>– </a:t>
            </a:r>
            <a:r>
              <a:rPr lang="en-US" dirty="0" smtClean="0"/>
              <a:t>SOA </a:t>
            </a:r>
            <a:r>
              <a:rPr lang="bg-BG" dirty="0" smtClean="0"/>
              <a:t>се фокусира върху организацията и използването на разпределени децентрализирани ресурси</a:t>
            </a:r>
          </a:p>
          <a:p>
            <a:pPr fontAlgn="base"/>
            <a:r>
              <a:rPr lang="bg-BG" i="1" dirty="0" smtClean="0"/>
              <a:t>пълен контрол над имплементацията </a:t>
            </a:r>
            <a:r>
              <a:rPr lang="bg-BG" dirty="0" smtClean="0"/>
              <a:t>– </a:t>
            </a:r>
            <a:r>
              <a:rPr lang="en-US" dirty="0" smtClean="0"/>
              <a:t>SOA </a:t>
            </a:r>
            <a:r>
              <a:rPr lang="bg-BG" dirty="0" smtClean="0"/>
              <a:t>практиките отчитат, че отделните услуги са собственост на отделни отбори, отдели или компании</a:t>
            </a:r>
          </a:p>
          <a:p>
            <a:pPr fontAlgn="base"/>
            <a:r>
              <a:rPr lang="bg-BG" i="1" dirty="0" smtClean="0"/>
              <a:t>хомогенност</a:t>
            </a:r>
            <a:r>
              <a:rPr lang="bg-BG" dirty="0" smtClean="0"/>
              <a:t> – </a:t>
            </a:r>
            <a:r>
              <a:rPr lang="en-US" dirty="0" smtClean="0"/>
              <a:t>SOA </a:t>
            </a:r>
            <a:r>
              <a:rPr lang="bg-BG" dirty="0" smtClean="0"/>
              <a:t>приема разнородността на </a:t>
            </a:r>
            <a:br>
              <a:rPr lang="bg-BG" dirty="0" smtClean="0"/>
            </a:br>
            <a:r>
              <a:rPr lang="bg-BG" dirty="0" smtClean="0"/>
              <a:t>платформи, системи и езици </a:t>
            </a:r>
            <a:br>
              <a:rPr lang="bg-BG" dirty="0" smtClean="0"/>
            </a:br>
            <a:r>
              <a:rPr lang="bg-BG" dirty="0" smtClean="0"/>
              <a:t>съставящи приложението</a:t>
            </a:r>
            <a:endParaRPr lang="en-US" dirty="0" smtClean="0"/>
          </a:p>
          <a:p>
            <a:pPr fontAlgn="base"/>
            <a:r>
              <a:rPr lang="bg-BG" i="1" dirty="0"/>
              <a:t>редки </a:t>
            </a:r>
            <a:r>
              <a:rPr lang="bg-BG" i="1" dirty="0" smtClean="0"/>
              <a:t>промени</a:t>
            </a:r>
            <a:endParaRPr lang="bg-BG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Не използвайте </a:t>
            </a:r>
            <a:r>
              <a:rPr lang="en-US" dirty="0" smtClean="0"/>
              <a:t>SOA</a:t>
            </a:r>
            <a:r>
              <a:rPr lang="bg-BG" dirty="0" smtClean="0"/>
              <a:t> ако…</a:t>
            </a:r>
            <a:endParaRPr lang="bg-BG" dirty="0"/>
          </a:p>
        </p:txBody>
      </p:sp>
      <p:pic>
        <p:nvPicPr>
          <p:cNvPr id="1029" name="Picture 5" descr="C:\Documents and Settings\Administrator\Desktop\Biohazard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57508"/>
            <a:ext cx="1295400" cy="1226495"/>
          </a:xfrm>
          <a:prstGeom prst="rect">
            <a:avLst/>
          </a:prstGeom>
          <a:noFill/>
          <a:effectLst>
            <a:glow rad="190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5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Biohazard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70" y="5334000"/>
            <a:ext cx="1320229" cy="1250004"/>
          </a:xfrm>
          <a:prstGeom prst="rect">
            <a:avLst/>
          </a:prstGeom>
          <a:solidFill>
            <a:schemeClr val="accent2"/>
          </a:solidFill>
          <a:effectLst>
            <a:glow rad="190500">
              <a:schemeClr val="bg1">
                <a:alpha val="40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Двигатели на </a:t>
            </a:r>
            <a:r>
              <a:rPr lang="en-US" dirty="0" smtClean="0"/>
              <a:t>SOA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/>
          </a:bodyPr>
          <a:lstStyle/>
          <a:p>
            <a:pPr fontAlgn="base"/>
            <a:r>
              <a:rPr lang="bg-BG" dirty="0" smtClean="0"/>
              <a:t>сложни разпределени системи</a:t>
            </a:r>
          </a:p>
          <a:p>
            <a:pPr lvl="1" fontAlgn="base"/>
            <a:r>
              <a:rPr lang="en-US" dirty="0" smtClean="0"/>
              <a:t>legacy </a:t>
            </a:r>
            <a:r>
              <a:rPr lang="bg-BG" dirty="0" smtClean="0"/>
              <a:t>системи със скъпа поддръжка</a:t>
            </a:r>
          </a:p>
          <a:p>
            <a:pPr lvl="1" fontAlgn="base"/>
            <a:r>
              <a:rPr lang="bg-BG" dirty="0" smtClean="0"/>
              <a:t>приложения с критична бизнес логика</a:t>
            </a:r>
            <a:endParaRPr lang="en-US" dirty="0"/>
          </a:p>
          <a:p>
            <a:pPr fontAlgn="base"/>
            <a:r>
              <a:rPr lang="bg-BG" dirty="0" smtClean="0"/>
              <a:t>множество собственици</a:t>
            </a:r>
          </a:p>
          <a:p>
            <a:pPr lvl="1" fontAlgn="base"/>
            <a:r>
              <a:rPr lang="bg-BG" dirty="0" smtClean="0"/>
              <a:t>нужда от </a:t>
            </a:r>
            <a:r>
              <a:rPr lang="bg-BG" dirty="0" smtClean="0"/>
              <a:t>ясно</a:t>
            </a:r>
            <a:r>
              <a:rPr lang="en-US" dirty="0" smtClean="0"/>
              <a:t> </a:t>
            </a:r>
            <a:r>
              <a:rPr lang="bg-BG" dirty="0" smtClean="0"/>
              <a:t>дефинирани </a:t>
            </a:r>
            <a:r>
              <a:rPr lang="bg-BG" dirty="0" smtClean="0"/>
              <a:t>интерфейси</a:t>
            </a:r>
          </a:p>
          <a:p>
            <a:pPr lvl="1" fontAlgn="base"/>
            <a:r>
              <a:rPr lang="bg-BG" dirty="0" smtClean="0"/>
              <a:t>комуникация между страните</a:t>
            </a:r>
            <a:endParaRPr lang="bg-BG" dirty="0"/>
          </a:p>
          <a:p>
            <a:pPr fontAlgn="base"/>
            <a:r>
              <a:rPr lang="bg-BG" dirty="0" smtClean="0"/>
              <a:t>хетерогенност</a:t>
            </a:r>
          </a:p>
          <a:p>
            <a:pPr lvl="1" fontAlgn="base"/>
            <a:r>
              <a:rPr lang="bg-BG" dirty="0" smtClean="0"/>
              <a:t>много операционни системи,</a:t>
            </a:r>
            <a:br>
              <a:rPr lang="bg-BG" dirty="0" smtClean="0"/>
            </a:br>
            <a:r>
              <a:rPr lang="bg-BG" dirty="0" smtClean="0"/>
              <a:t>софтуерни продукти, протоколи,</a:t>
            </a:r>
            <a:br>
              <a:rPr lang="bg-BG" dirty="0" smtClean="0"/>
            </a:br>
            <a:r>
              <a:rPr lang="bg-BG" dirty="0" smtClean="0"/>
              <a:t>езици за програмиране, …</a:t>
            </a:r>
          </a:p>
          <a:p>
            <a:pPr lvl="1" fontAlgn="base"/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6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istrator\Desktop\panasonic-vt20e-3d-hdt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5" y="1638300"/>
            <a:ext cx="774818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High-definition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505200"/>
          </a:xfrm>
        </p:spPr>
        <p:txBody>
          <a:bodyPr anchor="ctr">
            <a:noAutofit/>
          </a:bodyPr>
          <a:lstStyle/>
          <a:p>
            <a:pPr marL="109728" indent="0" algn="ctr">
              <a:buNone/>
            </a:pPr>
            <a:r>
              <a:rPr lang="en-US" sz="2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SOAs comprise loosely coupled, highly interoperable</a:t>
            </a:r>
          </a:p>
          <a:p>
            <a:pPr marL="109728" indent="0" algn="ctr">
              <a:buNone/>
            </a:pPr>
            <a:r>
              <a:rPr lang="en-US" sz="2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application services. These services interoperate based on a formal definition independent of the</a:t>
            </a:r>
          </a:p>
          <a:p>
            <a:pPr marL="109728" indent="0" algn="ctr">
              <a:buNone/>
            </a:pPr>
            <a:r>
              <a:rPr lang="en-US" sz="2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underlying platform and programming language (e.g., WSDL). The interface definition encapsulates</a:t>
            </a:r>
          </a:p>
          <a:p>
            <a:pPr marL="109728" indent="0" algn="ctr">
              <a:buNone/>
            </a:pPr>
            <a:r>
              <a:rPr lang="en-US" sz="2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(hides) the vendor and language-specific implementation. A SOA is independent of </a:t>
            </a:r>
            <a:r>
              <a:rPr lang="en-US" sz="2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development</a:t>
            </a:r>
            <a:r>
              <a:rPr lang="bg-BG" sz="2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technology </a:t>
            </a:r>
            <a:r>
              <a:rPr lang="en-US" sz="2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(such as Java and .NET). The software components become very reusable because </a:t>
            </a:r>
            <a:r>
              <a:rPr lang="en-US" sz="2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bg-BG" sz="2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interface </a:t>
            </a:r>
            <a:r>
              <a:rPr lang="en-US" sz="2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 defined in a standards-compliant manner.</a:t>
            </a:r>
            <a:endParaRPr lang="bg-BG" sz="22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7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Low-definition</a:t>
            </a:r>
            <a:endParaRPr lang="bg-BG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SOA </a:t>
            </a:r>
            <a:r>
              <a:rPr lang="bg-BG" dirty="0" smtClean="0"/>
              <a:t>не е конкретна</a:t>
            </a:r>
            <a:r>
              <a:rPr lang="en-US" dirty="0" smtClean="0"/>
              <a:t> </a:t>
            </a:r>
            <a:r>
              <a:rPr lang="bg-BG" dirty="0" smtClean="0"/>
              <a:t>технология или спецификация</a:t>
            </a:r>
          </a:p>
          <a:p>
            <a:pPr fontAlgn="base"/>
            <a:r>
              <a:rPr lang="en-US" dirty="0" smtClean="0"/>
              <a:t>SOA </a:t>
            </a:r>
            <a:r>
              <a:rPr lang="bg-BG" dirty="0" smtClean="0"/>
              <a:t>е стил на разработка</a:t>
            </a:r>
            <a:r>
              <a:rPr lang="en-US" dirty="0" smtClean="0"/>
              <a:t> </a:t>
            </a:r>
            <a:r>
              <a:rPr lang="bg-BG" dirty="0" smtClean="0"/>
              <a:t>или парадигма, декомпозираща приложението на услуги</a:t>
            </a:r>
          </a:p>
          <a:p>
            <a:pPr fontAlgn="base"/>
            <a:r>
              <a:rPr lang="en-US" dirty="0" smtClean="0"/>
              <a:t>SOA </a:t>
            </a:r>
            <a:r>
              <a:rPr lang="bg-BG" dirty="0" smtClean="0"/>
              <a:t>се стреми да улесни промяната</a:t>
            </a:r>
            <a:r>
              <a:rPr lang="en-US" dirty="0"/>
              <a:t> </a:t>
            </a:r>
            <a:r>
              <a:rPr lang="bg-BG" dirty="0" smtClean="0"/>
              <a:t>на системата и така да я направи по-гъвкава</a:t>
            </a:r>
          </a:p>
          <a:p>
            <a:pPr fontAlgn="base"/>
            <a:r>
              <a:rPr lang="en-US" dirty="0" smtClean="0"/>
              <a:t>SOA </a:t>
            </a:r>
            <a:r>
              <a:rPr lang="bg-BG" dirty="0" smtClean="0"/>
              <a:t>приема хетерогенността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на съставните части 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улеснява взаимодействието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(</a:t>
            </a:r>
            <a:r>
              <a:rPr lang="en-US" dirty="0" smtClean="0"/>
              <a:t>interoperability</a:t>
            </a:r>
            <a:r>
              <a:rPr lang="bg-BG" dirty="0" smtClean="0"/>
              <a:t>)</a:t>
            </a:r>
          </a:p>
        </p:txBody>
      </p:sp>
      <p:pic>
        <p:nvPicPr>
          <p:cNvPr id="6146" name="Picture 2" descr="C:\Documents and Settings\Administrator\Desktop\junost406d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431"/>
            <a:ext cx="2844800" cy="216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8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Типичен </a:t>
            </a:r>
            <a:r>
              <a:rPr lang="en-US" dirty="0" smtClean="0"/>
              <a:t>enterprise </a:t>
            </a:r>
            <a:r>
              <a:rPr lang="bg-BG" dirty="0" smtClean="0"/>
              <a:t>"пейзаж"</a:t>
            </a:r>
            <a:endParaRPr lang="bg-BG" dirty="0"/>
          </a:p>
        </p:txBody>
      </p:sp>
      <p:grpSp>
        <p:nvGrpSpPr>
          <p:cNvPr id="3" name="Group 2"/>
          <p:cNvGrpSpPr/>
          <p:nvPr/>
        </p:nvGrpSpPr>
        <p:grpSpPr>
          <a:xfrm>
            <a:off x="381000" y="1981200"/>
            <a:ext cx="7452518" cy="4724400"/>
            <a:chOff x="381000" y="1981200"/>
            <a:chExt cx="7452518" cy="47244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481" y="1981200"/>
              <a:ext cx="6523037" cy="441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981200"/>
              <a:ext cx="1314450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154905"/>
              <a:ext cx="130492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334125"/>
              <a:ext cx="129540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5559893"/>
              <a:ext cx="1323975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9</a:t>
            </a:fld>
            <a:r>
              <a:rPr lang="en-US" smtClean="0"/>
              <a:t>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591</TotalTime>
  <Words>1278</Words>
  <Application>Microsoft Office PowerPoint</Application>
  <PresentationFormat>On-screen Show (4:3)</PresentationFormat>
  <Paragraphs>262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Urban</vt:lpstr>
      <vt:lpstr>Service Oriented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Musala Soft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</dc:title>
  <dc:subject>Distributed Systems</dc:subject>
  <dc:creator>Petyo D. Dimitrov</dc:creator>
  <cp:lastModifiedBy>Petyo D. Dimitrov</cp:lastModifiedBy>
  <cp:revision>396</cp:revision>
  <dcterms:created xsi:type="dcterms:W3CDTF">2012-09-22T13:08:19Z</dcterms:created>
  <dcterms:modified xsi:type="dcterms:W3CDTF">2013-11-13T21:37:59Z</dcterms:modified>
  <cp:category>TU lectures</cp:category>
</cp:coreProperties>
</file>