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9" r:id="rId4"/>
    <p:sldId id="260" r:id="rId5"/>
    <p:sldId id="261" r:id="rId6"/>
    <p:sldId id="262" r:id="rId7"/>
    <p:sldId id="318" r:id="rId8"/>
    <p:sldId id="319" r:id="rId9"/>
    <p:sldId id="320" r:id="rId10"/>
    <p:sldId id="323" r:id="rId11"/>
    <p:sldId id="329" r:id="rId12"/>
    <p:sldId id="332" r:id="rId13"/>
    <p:sldId id="333" r:id="rId14"/>
    <p:sldId id="334" r:id="rId15"/>
    <p:sldId id="337" r:id="rId16"/>
    <p:sldId id="361" r:id="rId17"/>
    <p:sldId id="330" r:id="rId18"/>
    <p:sldId id="338" r:id="rId19"/>
    <p:sldId id="339" r:id="rId20"/>
    <p:sldId id="341" r:id="rId21"/>
    <p:sldId id="335" r:id="rId22"/>
    <p:sldId id="346" r:id="rId23"/>
    <p:sldId id="342" r:id="rId24"/>
    <p:sldId id="343" r:id="rId25"/>
    <p:sldId id="344" r:id="rId26"/>
    <p:sldId id="345" r:id="rId27"/>
    <p:sldId id="340" r:id="rId28"/>
    <p:sldId id="347" r:id="rId29"/>
    <p:sldId id="351" r:id="rId30"/>
    <p:sldId id="352" r:id="rId31"/>
    <p:sldId id="348" r:id="rId32"/>
    <p:sldId id="353" r:id="rId33"/>
    <p:sldId id="354" r:id="rId34"/>
    <p:sldId id="350" r:id="rId35"/>
    <p:sldId id="357" r:id="rId36"/>
    <p:sldId id="356" r:id="rId37"/>
    <p:sldId id="360" r:id="rId38"/>
    <p:sldId id="358" r:id="rId39"/>
    <p:sldId id="324" r:id="rId40"/>
    <p:sldId id="326" r:id="rId41"/>
    <p:sldId id="336" r:id="rId42"/>
    <p:sldId id="327" r:id="rId43"/>
    <p:sldId id="264" r:id="rId44"/>
    <p:sldId id="317" r:id="rId45"/>
    <p:sldId id="316" r:id="rId46"/>
    <p:sldId id="393" r:id="rId47"/>
    <p:sldId id="394" r:id="rId48"/>
    <p:sldId id="395" r:id="rId49"/>
    <p:sldId id="390" r:id="rId50"/>
    <p:sldId id="362" r:id="rId51"/>
    <p:sldId id="363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65" r:id="rId61"/>
    <p:sldId id="388" r:id="rId62"/>
    <p:sldId id="366" r:id="rId63"/>
    <p:sldId id="369" r:id="rId64"/>
    <p:sldId id="370" r:id="rId65"/>
    <p:sldId id="389" r:id="rId66"/>
    <p:sldId id="371" r:id="rId67"/>
    <p:sldId id="372" r:id="rId68"/>
    <p:sldId id="373" r:id="rId69"/>
    <p:sldId id="392" r:id="rId70"/>
    <p:sldId id="374" r:id="rId71"/>
    <p:sldId id="37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0DDEC6-9821-4D81-AB84-2FBA12052676}">
          <p14:sldIdLst>
            <p14:sldId id="256"/>
            <p14:sldId id="257"/>
            <p14:sldId id="259"/>
            <p14:sldId id="260"/>
            <p14:sldId id="261"/>
            <p14:sldId id="262"/>
            <p14:sldId id="318"/>
            <p14:sldId id="319"/>
            <p14:sldId id="320"/>
            <p14:sldId id="323"/>
            <p14:sldId id="329"/>
            <p14:sldId id="332"/>
            <p14:sldId id="333"/>
            <p14:sldId id="334"/>
            <p14:sldId id="337"/>
            <p14:sldId id="361"/>
            <p14:sldId id="330"/>
            <p14:sldId id="338"/>
            <p14:sldId id="339"/>
            <p14:sldId id="341"/>
            <p14:sldId id="335"/>
            <p14:sldId id="346"/>
            <p14:sldId id="342"/>
            <p14:sldId id="343"/>
            <p14:sldId id="344"/>
            <p14:sldId id="345"/>
            <p14:sldId id="340"/>
            <p14:sldId id="347"/>
            <p14:sldId id="351"/>
            <p14:sldId id="352"/>
            <p14:sldId id="348"/>
            <p14:sldId id="353"/>
            <p14:sldId id="354"/>
            <p14:sldId id="350"/>
            <p14:sldId id="357"/>
            <p14:sldId id="356"/>
            <p14:sldId id="360"/>
            <p14:sldId id="358"/>
            <p14:sldId id="324"/>
            <p14:sldId id="326"/>
            <p14:sldId id="336"/>
            <p14:sldId id="327"/>
            <p14:sldId id="264"/>
            <p14:sldId id="317"/>
            <p14:sldId id="316"/>
            <p14:sldId id="393"/>
            <p14:sldId id="394"/>
            <p14:sldId id="395"/>
          </p14:sldIdLst>
        </p14:section>
        <p14:section name="Резервни" id="{3ED0EF54-E8C1-4EC8-83DE-A2BE3FEAAD60}">
          <p14:sldIdLst>
            <p14:sldId id="390"/>
            <p14:sldId id="362"/>
            <p14:sldId id="363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65"/>
            <p14:sldId id="388"/>
            <p14:sldId id="366"/>
            <p14:sldId id="369"/>
            <p14:sldId id="370"/>
            <p14:sldId id="389"/>
            <p14:sldId id="371"/>
            <p14:sldId id="372"/>
            <p14:sldId id="373"/>
            <p14:sldId id="392"/>
            <p14:sldId id="374"/>
            <p14:sldId id="3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yo D. Dimitrov" initials="PD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9462-CAC0-456F-89E7-DCD3DF8D3CF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7D00-2DF2-4C17-9BE0-0C7DEE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9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Алтернатива </a:t>
            </a:r>
            <a:r>
              <a:rPr lang="en-US" dirty="0" smtClean="0"/>
              <a:t>BPEL4People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Пример:</a:t>
            </a:r>
            <a:r>
              <a:rPr lang="bg-BG" baseline="0" dirty="0" smtClean="0"/>
              <a:t> двама клиенти пращат заявки със различни номера и като резултат се създават 2 инстанции на процеса. Той се обръща към 3-та страна (доставчик) и изпраща и 2-те заявки. Ако няма начин за корелация доставчика няма как да знае на коя инстанция да отговори.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Алтернатива е съобщенията да имат идентификатор на инстанцията на процеса.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При работа с няколко партньора могат да трябват няколко </a:t>
            </a:r>
            <a:r>
              <a:rPr lang="en-US" baseline="0" dirty="0" smtClean="0"/>
              <a:t>correlation set</a:t>
            </a:r>
            <a:r>
              <a:rPr lang="bg-BG" baseline="0" dirty="0" smtClean="0"/>
              <a:t>-</a:t>
            </a:r>
            <a:r>
              <a:rPr lang="bg-BG" baseline="0" dirty="0" err="1" smtClean="0"/>
              <a:t>ове</a:t>
            </a:r>
            <a:r>
              <a:rPr lang="bg-BG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какво</a:t>
            </a:r>
            <a:r>
              <a:rPr lang="bg-BG" baseline="0" dirty="0" smtClean="0"/>
              <a:t> е </a:t>
            </a:r>
            <a:r>
              <a:rPr lang="en-US" baseline="0" dirty="0" smtClean="0"/>
              <a:t>swim lane?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r>
              <a:rPr lang="en-US" baseline="0" dirty="0" smtClean="0"/>
              <a:t> Business Process Manager, Process Designer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Има</a:t>
            </a:r>
            <a:r>
              <a:rPr lang="bg-BG" baseline="0" dirty="0" smtClean="0"/>
              <a:t> много начини за създаване на услуги дори само в </a:t>
            </a:r>
            <a:r>
              <a:rPr lang="en-US" baseline="0" dirty="0" smtClean="0"/>
              <a:t>Java </a:t>
            </a:r>
            <a:r>
              <a:rPr lang="bg-BG" baseline="0" dirty="0" smtClean="0"/>
              <a:t>сферата – </a:t>
            </a:r>
            <a:r>
              <a:rPr lang="en-US" baseline="0" dirty="0" smtClean="0"/>
              <a:t>JAX-WS, JAX-RS, JMS </a:t>
            </a:r>
            <a:r>
              <a:rPr lang="bg-BG" baseline="0" dirty="0" smtClean="0"/>
              <a:t>код, </a:t>
            </a:r>
            <a:r>
              <a:rPr lang="en-US" baseline="0" dirty="0" smtClean="0"/>
              <a:t>EJB </a:t>
            </a:r>
            <a:r>
              <a:rPr lang="bg-BG" baseline="0" dirty="0" smtClean="0"/>
              <a:t>и други.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4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</a:t>
            </a:r>
            <a:r>
              <a:rPr lang="bg-BG" baseline="0" dirty="0" smtClean="0"/>
              <a:t> разлика от други спецификации тук ратифицирането става късно и има повече динамика в ранното развитие (няма обратна съвместимост между версиите), когато всеки участник се е стремил да постигне своите цели. Идеята им е била да се създаде общ </a:t>
            </a:r>
            <a:r>
              <a:rPr lang="bg-BG" baseline="0" dirty="0" err="1" smtClean="0"/>
              <a:t>фреймуърк</a:t>
            </a:r>
            <a:r>
              <a:rPr lang="bg-BG" baseline="0" dirty="0" smtClean="0"/>
              <a:t> за разработка на разпределени услуги, защото повечето от участниците имат лош опит с </a:t>
            </a:r>
            <a:r>
              <a:rPr lang="bg-BG" baseline="0" dirty="0" err="1" smtClean="0"/>
              <a:t>проприетарните</a:t>
            </a:r>
            <a:r>
              <a:rPr lang="bg-BG" baseline="0" dirty="0" smtClean="0"/>
              <a:t> си решения (</a:t>
            </a:r>
            <a:r>
              <a:rPr lang="en-US" baseline="0" dirty="0" smtClean="0"/>
              <a:t>IBM, BEA, Oracle</a:t>
            </a:r>
            <a:r>
              <a:rPr lang="bg-BG" baseline="0" dirty="0" smtClean="0"/>
              <a:t>)</a:t>
            </a:r>
            <a:r>
              <a:rPr lang="en-US" baseline="0" dirty="0" smtClean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пример: добавяме</a:t>
            </a:r>
            <a:r>
              <a:rPr lang="bg-BG" baseline="0" dirty="0" smtClean="0"/>
              <a:t> на служител в </a:t>
            </a:r>
            <a:r>
              <a:rPr lang="en-US" baseline="0" dirty="0" smtClean="0"/>
              <a:t>HR </a:t>
            </a:r>
            <a:r>
              <a:rPr lang="bg-BG" baseline="0" dirty="0" smtClean="0"/>
              <a:t>системата, регистрираме подписа му за входните документи, регистрираме го в системата за управление на бонуси, изпращаме приветстващ </a:t>
            </a:r>
            <a:r>
              <a:rPr lang="en-US" baseline="0" dirty="0" smtClean="0"/>
              <a:t>e-mail</a:t>
            </a:r>
            <a:r>
              <a:rPr lang="bg-BG" baseline="0" dirty="0" smtClean="0"/>
              <a:t> на новата му поща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7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Недостатък:</a:t>
            </a:r>
            <a:r>
              <a:rPr lang="bg-BG" baseline="0" dirty="0" smtClean="0"/>
              <a:t> няма поддръжка от </a:t>
            </a:r>
            <a:r>
              <a:rPr lang="en-US" baseline="0" dirty="0" smtClean="0"/>
              <a:t>Microsoft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= Quality of Service</a:t>
            </a:r>
          </a:p>
          <a:p>
            <a:r>
              <a:rPr lang="en-US" dirty="0" smtClean="0"/>
              <a:t>SDO = Service Data Objects</a:t>
            </a:r>
          </a:p>
          <a:p>
            <a:r>
              <a:rPr lang="bg-BG" dirty="0" smtClean="0"/>
              <a:t>Недостатък:</a:t>
            </a:r>
            <a:r>
              <a:rPr lang="bg-BG" baseline="0" dirty="0" smtClean="0"/>
              <a:t> няма поддръжка от </a:t>
            </a:r>
            <a:r>
              <a:rPr lang="en-US" baseline="0" dirty="0" smtClean="0"/>
              <a:t>Microsoft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 = Dependency Injection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5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EDA = Event-Driven Architecture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2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</a:t>
            </a:r>
            <a:r>
              <a:rPr lang="en-US" baseline="0" dirty="0" smtClean="0"/>
              <a:t> ODE = Apache Orchestration Director Engine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Партньорите</a:t>
            </a:r>
            <a:r>
              <a:rPr lang="bg-BG" baseline="0" dirty="0" smtClean="0"/>
              <a:t> понякога се разделят на </a:t>
            </a:r>
            <a:r>
              <a:rPr lang="en-US" baseline="0" dirty="0" smtClean="0"/>
              <a:t>reference </a:t>
            </a:r>
            <a:r>
              <a:rPr lang="bg-BG" baseline="0" dirty="0" smtClean="0"/>
              <a:t>и </a:t>
            </a:r>
            <a:r>
              <a:rPr lang="en-US" baseline="0" dirty="0" smtClean="0"/>
              <a:t>interface.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</a:t>
            </a:r>
            <a:r>
              <a:rPr lang="bg-BG" baseline="0" dirty="0" smtClean="0"/>
              <a:t> </a:t>
            </a:r>
            <a:r>
              <a:rPr lang="en-US" baseline="0" dirty="0" smtClean="0"/>
              <a:t>BPEL </a:t>
            </a:r>
            <a:r>
              <a:rPr lang="bg-BG" baseline="0" dirty="0" smtClean="0"/>
              <a:t>1.1 се използва </a:t>
            </a:r>
            <a:r>
              <a:rPr lang="bg-BG" baseline="0" dirty="0" err="1" smtClean="0"/>
              <a:t>активити</a:t>
            </a:r>
            <a:r>
              <a:rPr lang="bg-BG" baseline="0" dirty="0" smtClean="0"/>
              <a:t> </a:t>
            </a:r>
            <a:r>
              <a:rPr lang="en-US" baseline="0" dirty="0" smtClean="0"/>
              <a:t>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Изчакваме</a:t>
            </a:r>
            <a:r>
              <a:rPr lang="bg-BG" baseline="0" dirty="0" smtClean="0"/>
              <a:t> до края на света или 3 часа и 5 минути.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</a:t>
            </a:r>
            <a:r>
              <a:rPr lang="bg-BG" baseline="0" dirty="0" smtClean="0"/>
              <a:t> ще изглежда </a:t>
            </a:r>
            <a:r>
              <a:rPr lang="en-US" baseline="0" dirty="0" err="1" smtClean="0"/>
              <a:t>repeatUntil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82391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33060" y="4724400"/>
            <a:ext cx="960120" cy="457200"/>
          </a:xfrm>
        </p:spPr>
        <p:txBody>
          <a:bodyPr/>
          <a:lstStyle/>
          <a:p>
            <a:fld id="{8F6CF623-5E0B-4D66-BE45-A9B1DA6CFADF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4005-B05E-428F-A635-725EF8E0BDA5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3E6A-47B6-4967-95D6-B301A77BD6B6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3031-A57F-45D6-8FFF-E32ABA71D228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2272"/>
            <a:ext cx="1011936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pPr/>
              <a:t>‹#›</a:t>
            </a:fld>
            <a:r>
              <a:rPr lang="bg-BG" dirty="0" smtClean="0"/>
              <a:t>/48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687D-617F-43BB-9492-F0E5EB0B366F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FB4-E2F1-4267-ABD0-6F8FA4BCB725}" type="datetime1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B1D39-F7F7-4BE4-948E-A1EC90FE2266}" type="datetime1">
              <a:rPr lang="en-US" smtClean="0"/>
              <a:t>10/30/2013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306DFC-DBE5-4EF1-8594-04399A61E546}" type="datetime1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7AD-3003-4EE2-B196-DA1258FD4790}" type="datetime1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AEB-9F12-4FFD-AD14-B634D7B4A899}" type="datetime1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757C-C92F-4B1B-9B74-C06BF5FE28E4}" type="datetime1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5AB7DE-C26C-4F00-AF3D-992E5FA006FC}" type="datetime1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de.apach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st:port/o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nt.apache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:9990/ui/cloud/" TargetMode="External"/><Relationship Id="rId4" Type="http://schemas.openxmlformats.org/officeDocument/2006/relationships/hyperlink" Target="http://tuscany.apache.org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763000" cy="823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Process Expression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i="1" dirty="0" smtClean="0"/>
              <a:t>… и </a:t>
            </a:r>
            <a:r>
              <a:rPr lang="en-US" i="1" dirty="0" smtClean="0"/>
              <a:t>Service Component Architecture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2013</a:t>
            </a:r>
            <a:endParaRPr lang="bg-BG" i="1" dirty="0"/>
          </a:p>
        </p:txBody>
      </p:sp>
      <p:pic>
        <p:nvPicPr>
          <p:cNvPr id="4" name="Picture 2" descr="C:\Users\petyo.dimitrov\Desktop\stahlkette_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0" y="4425752"/>
            <a:ext cx="2312938" cy="19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 за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&lt;process name="HelloWorld2" queryLanguage="..." expressionLanguage="..."&gt;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&lt;import location="HelloWorld2.wsdl" namespace="..." importType="http://schemas.xmlsoap.org/wsdl/" 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&lt;partnerLinks&gt;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&lt;partnerLink name="helloPartnerLink" partnerLinkType="test:HelloPartnerLinkType" myRole="me" 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&lt;/partnerLinks&gt;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&lt;variables&gt;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&lt;variable name="myVar" messageType="test:HelloMessage"/&gt;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&lt;variable name="tmpVar" type="xsd:string"/&gt;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&lt;/variables&gt;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&lt;sequence&gt;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&lt;receive name="start" partnerLink="helloPartnerLink" portType="test:HelloPortType" operation="hello" variable="myVar" createInstance="yes"/&gt;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&lt;assign name="assign1"&gt;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&lt;from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&lt;to variable="tmpVar"/&gt;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&lt;from&gt;concat($tmpVar,' World')&lt;/from&gt;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&lt;to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&lt;/assign&gt;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&lt;reply name="end" partnerLink="helloPartnerLink" portType="test:HelloPortType" operation="hello" variable="myVar"/&gt;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&lt;/sequence&gt;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&lt;/process&gt;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&lt;process&gt;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70000" lnSpcReduction="20000"/>
          </a:bodyPr>
          <a:lstStyle/>
          <a:p>
            <a:r>
              <a:rPr lang="bg-BG" sz="4000" dirty="0" smtClean="0"/>
              <a:t>корен на всеки </a:t>
            </a:r>
            <a:r>
              <a:rPr lang="en-US" sz="4000" dirty="0" smtClean="0"/>
              <a:t>BPEL </a:t>
            </a:r>
            <a:r>
              <a:rPr lang="bg-BG" sz="4000" dirty="0" smtClean="0"/>
              <a:t>документ</a:t>
            </a:r>
          </a:p>
          <a:p>
            <a:r>
              <a:rPr lang="bg-BG" sz="4000" dirty="0" smtClean="0"/>
              <a:t>дефинира </a:t>
            </a:r>
            <a:r>
              <a:rPr lang="en-US" sz="4000" dirty="0" smtClean="0"/>
              <a:t>namespace</a:t>
            </a:r>
            <a:r>
              <a:rPr lang="bg-BG" sz="4000" dirty="0" smtClean="0"/>
              <a:t>-</a:t>
            </a:r>
            <a:r>
              <a:rPr lang="bg-BG" sz="4000" dirty="0" err="1" smtClean="0"/>
              <a:t>ите</a:t>
            </a:r>
            <a:r>
              <a:rPr lang="bg-BG" sz="4000" dirty="0" smtClean="0"/>
              <a:t> за документа</a:t>
            </a:r>
          </a:p>
          <a:p>
            <a:r>
              <a:rPr lang="bg-BG" sz="4000" dirty="0" smtClean="0"/>
              <a:t>атрибутите му определят:</a:t>
            </a:r>
          </a:p>
          <a:p>
            <a:pPr lvl="1"/>
            <a:r>
              <a:rPr lang="en-US" sz="3700" dirty="0" err="1" smtClean="0"/>
              <a:t>queryLanguage</a:t>
            </a:r>
            <a:r>
              <a:rPr lang="en-US" sz="3700" dirty="0"/>
              <a:t> </a:t>
            </a:r>
            <a:r>
              <a:rPr lang="en-US" sz="3700" dirty="0" smtClean="0"/>
              <a:t>– </a:t>
            </a:r>
            <a:r>
              <a:rPr lang="bg-BG" sz="3700" dirty="0" smtClean="0"/>
              <a:t>за селектиране на части от </a:t>
            </a:r>
            <a:r>
              <a:rPr lang="en-US" sz="3700" dirty="0" smtClean="0"/>
              <a:t>XML</a:t>
            </a:r>
          </a:p>
          <a:p>
            <a:pPr lvl="1"/>
            <a:r>
              <a:rPr lang="en-US" sz="3700" dirty="0" err="1" smtClean="0"/>
              <a:t>expressionLanguage</a:t>
            </a:r>
            <a:r>
              <a:rPr lang="bg-BG" sz="3700" dirty="0"/>
              <a:t> </a:t>
            </a:r>
            <a:r>
              <a:rPr lang="bg-BG" sz="3700" dirty="0" smtClean="0"/>
              <a:t>– за изрази и операции </a:t>
            </a:r>
            <a:r>
              <a:rPr lang="bg-BG" sz="3200" dirty="0" smtClean="0"/>
              <a:t>(</a:t>
            </a:r>
            <a:r>
              <a:rPr lang="en-US" sz="3200" dirty="0" err="1" smtClean="0"/>
              <a:t>XPath</a:t>
            </a:r>
            <a:r>
              <a:rPr lang="bg-BG" sz="3200" dirty="0" smtClean="0"/>
              <a:t>)</a:t>
            </a:r>
            <a:endParaRPr lang="en-US" sz="32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&lt;process name="HelloWorld2"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targetNamespace="http://ode/bpel/unit-test" 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xmlns="</a:t>
            </a:r>
            <a:r>
              <a:rPr lang="en-US" sz="2300" noProof="1" smtClean="0">
                <a:latin typeface="Courier New" pitchFamily="49" charset="0"/>
                <a:cs typeface="Courier New" pitchFamily="49" charset="0"/>
              </a:rPr>
              <a:t>http://docs.oasis-open.org/wsbpel/2.0/process/executable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xmlns:tns="http://ode/bpel/unit-test"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xmlns:xsd="http://www.w3.org/2001/XMLSchema"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queryLanguage="</a:t>
            </a:r>
            <a:r>
              <a:rPr lang="en-US" sz="2300" noProof="1" smtClean="0">
                <a:latin typeface="Courier New" pitchFamily="49" charset="0"/>
                <a:cs typeface="Courier New" pitchFamily="49" charset="0"/>
              </a:rPr>
              <a:t>urn:oasis:names:tc:wsbpel:2.0:sublang:xpath2.0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expressionLanguage="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urn:oasis:names:tc:wsbpel:2.0:sublang:xpath2.0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&lt;/process&gt;</a:t>
            </a:r>
            <a:endParaRPr lang="en-US" sz="2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&lt;import&gt;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декларира зависимост към </a:t>
            </a:r>
            <a:r>
              <a:rPr lang="en-US" dirty="0" smtClean="0"/>
              <a:t>XML Schema </a:t>
            </a:r>
            <a:r>
              <a:rPr lang="bg-BG" dirty="0" smtClean="0"/>
              <a:t>или </a:t>
            </a:r>
            <a:r>
              <a:rPr lang="en-US" dirty="0" smtClean="0"/>
              <a:t>WSDL </a:t>
            </a:r>
            <a:r>
              <a:rPr lang="bg-BG" dirty="0" smtClean="0"/>
              <a:t>документ</a:t>
            </a:r>
          </a:p>
          <a:p>
            <a:r>
              <a:rPr lang="bg-BG" dirty="0" smtClean="0"/>
              <a:t>оказва типа на зависимостта и местоположението и </a:t>
            </a:r>
            <a:r>
              <a:rPr lang="bg-BG" dirty="0" smtClean="0"/>
              <a:t>(спрямо </a:t>
            </a:r>
            <a:r>
              <a:rPr lang="en-US" dirty="0" smtClean="0"/>
              <a:t>BPEL</a:t>
            </a:r>
            <a:r>
              <a:rPr lang="bg-BG" dirty="0" smtClean="0"/>
              <a:t>-а)</a:t>
            </a:r>
          </a:p>
          <a:p>
            <a:endParaRPr lang="bg-BG" dirty="0" smtClean="0"/>
          </a:p>
          <a:p>
            <a:endParaRPr lang="bg-BG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&lt;import location="HelloWorld2.wsdl"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namespace="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http://ode/bpel/unit-test.wsdl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importType="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http://schemas.xmlsoap.org/wsdl/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 /&gt;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партньори извиквани от бизнес процеса</a:t>
            </a:r>
            <a:endParaRPr lang="en-US" dirty="0" smtClean="0"/>
          </a:p>
          <a:p>
            <a:r>
              <a:rPr lang="bg-BG" dirty="0" smtClean="0"/>
              <a:t>интерфейсът на процеса също се счита за партньор</a:t>
            </a:r>
            <a:endParaRPr lang="en-US" dirty="0" smtClean="0"/>
          </a:p>
          <a:p>
            <a:r>
              <a:rPr lang="bg-BG" dirty="0" smtClean="0"/>
              <a:t>използва се от </a:t>
            </a:r>
            <a:r>
              <a:rPr lang="en-US" dirty="0" smtClean="0"/>
              <a:t>receive, reply </a:t>
            </a:r>
            <a:r>
              <a:rPr lang="bg-BG" dirty="0" smtClean="0"/>
              <a:t>и </a:t>
            </a:r>
            <a:r>
              <a:rPr lang="en-US" dirty="0" smtClean="0"/>
              <a:t>invoke </a:t>
            </a:r>
            <a:r>
              <a:rPr lang="bg-BG" dirty="0" err="1" smtClean="0"/>
              <a:t>активитита</a:t>
            </a:r>
            <a:endParaRPr lang="en-US" dirty="0" smtClean="0"/>
          </a:p>
          <a:p>
            <a:pPr marL="109728" indent="0" algn="r">
              <a:buNone/>
            </a:pPr>
            <a:r>
              <a:rPr lang="bg-BG" sz="2200" dirty="0" smtClean="0"/>
              <a:t>от </a:t>
            </a:r>
            <a:r>
              <a:rPr lang="en-US" sz="2200" dirty="0" smtClean="0"/>
              <a:t>BPEL</a:t>
            </a:r>
            <a:r>
              <a:rPr lang="bg-BG" sz="2200" dirty="0" smtClean="0"/>
              <a:t>-а</a:t>
            </a:r>
            <a:endParaRPr lang="en-US" sz="2200" dirty="0"/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&lt;partnerLinks&gt;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&lt;partnerLink name="helloPartnerLink" 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partnerLinkType="tns: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HelloPartnerLinkType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myRole="me"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&lt;/partnerLinks&gt;</a:t>
            </a:r>
          </a:p>
          <a:p>
            <a:pPr marL="109728" indent="0" algn="r">
              <a:buNone/>
            </a:pPr>
            <a:r>
              <a:rPr lang="bg-BG" sz="2200" noProof="1" smtClean="0">
                <a:cs typeface="Courier New" pitchFamily="49" charset="0"/>
              </a:rPr>
              <a:t>от </a:t>
            </a:r>
            <a:r>
              <a:rPr lang="en-US" sz="2200" noProof="1" smtClean="0">
                <a:cs typeface="Courier New" pitchFamily="49" charset="0"/>
              </a:rPr>
              <a:t>WSDL-a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&lt;plnk:partnerLinkType name="HelloPartnerLinkType"&gt;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&lt;plnk:role name="me" portType="tns:HelloPortType"/&gt;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&lt;/plnk:partnerLinkType&gt;</a:t>
            </a:r>
            <a:endParaRPr lang="en-US" sz="20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&lt;variables&gt;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дефинира глобалните променливи в процеса</a:t>
            </a:r>
          </a:p>
          <a:p>
            <a:r>
              <a:rPr lang="bg-BG" dirty="0" smtClean="0"/>
              <a:t>могат да са прости или сложни типове</a:t>
            </a:r>
          </a:p>
          <a:p>
            <a:r>
              <a:rPr lang="bg-BG" dirty="0" smtClean="0"/>
              <a:t>използват се от различни </a:t>
            </a:r>
            <a:r>
              <a:rPr lang="bg-BG" dirty="0" err="1" smtClean="0"/>
              <a:t>активитита</a:t>
            </a:r>
            <a:r>
              <a:rPr lang="bg-BG" dirty="0" smtClean="0"/>
              <a:t> (структурен елемент конструиращ процеса)</a:t>
            </a:r>
            <a:endParaRPr lang="bg-BG" dirty="0"/>
          </a:p>
          <a:p>
            <a:pPr marL="109728" indent="0">
              <a:buNone/>
            </a:pP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&lt;variables&gt;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&lt;variable name="myVar" messageType="test:HelloMessage"/&gt;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&lt;variable name="tmpVar" type="xsd:string"/&gt;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&lt;/variables&gt;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</a:t>
            </a:r>
            <a:r>
              <a:rPr lang="bg-BG" dirty="0" err="1" smtClean="0"/>
              <a:t>активити</a:t>
            </a:r>
            <a:r>
              <a:rPr lang="bg-BG" dirty="0" smtClean="0"/>
              <a:t> (</a:t>
            </a:r>
            <a:r>
              <a:rPr lang="en-US" dirty="0" smtClean="0"/>
              <a:t>activity</a:t>
            </a:r>
            <a:r>
              <a:rPr lang="bg-BG" dirty="0" smtClean="0"/>
              <a:t>)?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структурен елемент съответстващ на </a:t>
            </a:r>
            <a:r>
              <a:rPr lang="en-US" dirty="0" smtClean="0"/>
              <a:t>XML</a:t>
            </a:r>
            <a:r>
              <a:rPr lang="bg-BG" dirty="0" smtClean="0"/>
              <a:t> елемент в </a:t>
            </a:r>
            <a:r>
              <a:rPr lang="en-US" dirty="0" smtClean="0"/>
              <a:t>BPEL </a:t>
            </a:r>
            <a:r>
              <a:rPr lang="bg-BG" dirty="0" smtClean="0"/>
              <a:t>документа и на графичен модул във визуалното представяне</a:t>
            </a:r>
          </a:p>
          <a:p>
            <a:endParaRPr lang="bg-BG" dirty="0"/>
          </a:p>
          <a:p>
            <a:r>
              <a:rPr lang="bg-BG" dirty="0" smtClean="0"/>
              <a:t>градивна част на </a:t>
            </a:r>
            <a:r>
              <a:rPr lang="en-US" dirty="0" smtClean="0"/>
              <a:t>BPEL </a:t>
            </a:r>
            <a:r>
              <a:rPr lang="bg-BG" dirty="0" smtClean="0"/>
              <a:t>процеса</a:t>
            </a:r>
          </a:p>
          <a:p>
            <a:endParaRPr lang="bg-BG" dirty="0"/>
          </a:p>
          <a:p>
            <a:r>
              <a:rPr lang="bg-BG" dirty="0" smtClean="0"/>
              <a:t>извършва самостоятелна операция (присвояване на променлива, изчакване, извикване на уеб услуга) или структурира процеса (последователно/паралелно  изпълнение)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&lt;sequence&gt;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организира последователно изпълнение на поредица от </a:t>
            </a:r>
            <a:r>
              <a:rPr lang="bg-BG" dirty="0" err="1" smtClean="0"/>
              <a:t>активитита</a:t>
            </a:r>
            <a:r>
              <a:rPr lang="bg-BG" dirty="0" smtClean="0"/>
              <a:t> намиращи се в тялото на елемента</a:t>
            </a:r>
          </a:p>
          <a:p>
            <a:endParaRPr lang="bg-BG" dirty="0"/>
          </a:p>
          <a:p>
            <a:r>
              <a:rPr lang="bg-BG" dirty="0" smtClean="0"/>
              <a:t>за паралелно изпълнение на </a:t>
            </a:r>
            <a:r>
              <a:rPr lang="bg-BG" dirty="0" err="1" smtClean="0"/>
              <a:t>активитита</a:t>
            </a:r>
            <a:r>
              <a:rPr lang="bg-BG" dirty="0" smtClean="0"/>
              <a:t> се използва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&lt;flow&gt;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&lt;sequence&gt;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&lt;/sequence&gt;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&lt;receive&gt;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входна точка на процеса </a:t>
            </a:r>
          </a:p>
          <a:p>
            <a:r>
              <a:rPr lang="bg-BG" dirty="0" smtClean="0"/>
              <a:t>създава нова или се включва към съществуваща инстанция на процеса</a:t>
            </a:r>
            <a:endParaRPr lang="en-US" dirty="0" smtClean="0"/>
          </a:p>
          <a:p>
            <a:r>
              <a:rPr lang="bg-BG" dirty="0" smtClean="0"/>
              <a:t>задава използвания партньор и негова операция</a:t>
            </a:r>
            <a:endParaRPr lang="en-US" dirty="0" smtClean="0"/>
          </a:p>
          <a:p>
            <a:r>
              <a:rPr lang="bg-BG" dirty="0" smtClean="0"/>
              <a:t>входните данни се пазят в глобална променлива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&lt;receive name="start"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partnerLink="helloPartnerLink"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portType="test:HelloPortType"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operation="hello"  variable="myVar"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createInstance="yes"/&gt;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&lt;assign&gt;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копира данни между променливи </a:t>
            </a:r>
          </a:p>
          <a:p>
            <a:r>
              <a:rPr lang="bg-BG" dirty="0" smtClean="0"/>
              <a:t>поддържа </a:t>
            </a:r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bg-BG" dirty="0" smtClean="0"/>
              <a:t>изрази и функции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&lt;assign name="assign1"&gt;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&lt;from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&lt;to variable="tmpVar"/&gt;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&lt;from&gt;concat($tmpVar,' World')&lt;/from&gt;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&lt;to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&lt;/assign&gt;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&lt;reply&gt;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огледално </a:t>
            </a:r>
            <a:r>
              <a:rPr lang="bg-BG" dirty="0" err="1" smtClean="0"/>
              <a:t>активити</a:t>
            </a:r>
            <a:r>
              <a:rPr lang="bg-BG" dirty="0" smtClean="0"/>
              <a:t> на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&lt;receive&gt;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bg-BG" dirty="0" smtClean="0"/>
              <a:t>пак се задава партньор, операция и променлива</a:t>
            </a:r>
          </a:p>
          <a:p>
            <a:r>
              <a:rPr lang="bg-BG" dirty="0" smtClean="0"/>
              <a:t>бележи край на процеса и връщане на отговор към извикващата страна</a:t>
            </a:r>
            <a:endParaRPr lang="en-US" dirty="0"/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&lt;reply name="end" 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partnerLink="helloPartnerLink"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portType="test:HelloPortType"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operation="hello" variable="myVar"/&gt;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 на лекциите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XML</a:t>
            </a:r>
            <a:r>
              <a:rPr lang="bg-BG" dirty="0"/>
              <a:t>,</a:t>
            </a:r>
            <a:r>
              <a:rPr lang="en-US" dirty="0"/>
              <a:t> XML Schema</a:t>
            </a:r>
            <a:r>
              <a:rPr lang="bg-BG" dirty="0"/>
              <a:t>, </a:t>
            </a:r>
            <a:r>
              <a:rPr lang="en-US" dirty="0"/>
              <a:t>XPath, XSLT</a:t>
            </a:r>
            <a:endParaRPr lang="bg-BG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/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>
                <a:solidFill>
                  <a:srgbClr val="FF0000"/>
                </a:solidFill>
              </a:rPr>
              <a:t>BPEL </a:t>
            </a:r>
            <a:r>
              <a:rPr lang="bg-BG" i="1" dirty="0">
                <a:solidFill>
                  <a:srgbClr val="FF0000"/>
                </a:solidFill>
              </a:rPr>
              <a:t>оркестрации и </a:t>
            </a:r>
            <a:r>
              <a:rPr lang="en-US" i="1" dirty="0">
                <a:solidFill>
                  <a:srgbClr val="FF0000"/>
                </a:solidFill>
              </a:rPr>
              <a:t>SCA</a:t>
            </a:r>
            <a:r>
              <a:rPr lang="bg-BG" i="1" dirty="0">
                <a:solidFill>
                  <a:srgbClr val="FF0000"/>
                </a:solidFill>
              </a:rPr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REST </a:t>
            </a:r>
            <a:r>
              <a:rPr lang="bg-BG" dirty="0"/>
              <a:t>уеб услуги</a:t>
            </a:r>
            <a:endParaRPr lang="en-US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ESB</a:t>
            </a:r>
            <a:r>
              <a:rPr lang="bg-BG" dirty="0"/>
              <a:t> и </a:t>
            </a:r>
            <a:r>
              <a:rPr lang="en-US" dirty="0"/>
              <a:t>SOA</a:t>
            </a:r>
            <a:endParaRPr lang="bg-B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175" y="2057400"/>
            <a:ext cx="7867650" cy="417195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&lt;process name="HelloWorld2"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queryLanguage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="..."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expressionLanguage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="..."&gt;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&lt;import location="HelloWorld2.wsdl" namespace="..."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importType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="http://schemas.xmlsoap.org/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wsdl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/" 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name="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helloPartnerLink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test:HelloPartnerLinkType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myRole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="me" 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&lt;variables&gt;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&lt;variable name="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messageType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test:HelloMessage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&lt;variable name="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tmpVar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 type="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xsd:string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&lt;/variables&gt;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&lt;sequence&gt;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&lt;receive name="start"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helloPartnerLink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operation="hello"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createInstance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="yes"/&gt;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&lt;assign name="assign1"&gt;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&lt;copy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from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part="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TestPart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to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tmpVar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"/&gt;&lt;/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copy&gt;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&lt;copy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from&gt;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concat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,' World')&lt;/from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to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part="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TestPart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"/&gt;&lt;/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copy&gt;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&lt;/assign&gt;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&lt;reply name="end"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helloPartnerLink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operation="hello"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&lt;/sequence&gt;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&lt;/process&gt;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Графично представяне на процеса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57400"/>
            <a:ext cx="7867650" cy="4171950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BPEL </a:t>
            </a:r>
            <a:r>
              <a:rPr lang="bg-BG" dirty="0" smtClean="0"/>
              <a:t>вградени функции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getVariableProperty(variable name, property name)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– извлича полета от глобални променливи</a:t>
            </a:r>
            <a:endParaRPr lang="en-US" dirty="0" smtClean="0"/>
          </a:p>
          <a:p>
            <a:endParaRPr lang="en-US" dirty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getVariableData(variable name, part name, location path)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– извлича данни от сложни променливи с помощта на </a:t>
            </a:r>
            <a:r>
              <a:rPr lang="en-US" dirty="0" err="1" smtClean="0"/>
              <a:t>XPath</a:t>
            </a:r>
            <a:r>
              <a:rPr lang="en-US" dirty="0" smtClean="0"/>
              <a:t> (location path)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По-сложни концепции в </a:t>
            </a:r>
            <a:r>
              <a:rPr lang="en-US" dirty="0" smtClean="0"/>
              <a:t>BPEL</a:t>
            </a:r>
            <a:endParaRPr lang="bg-BG" dirty="0"/>
          </a:p>
        </p:txBody>
      </p:sp>
      <p:pic>
        <p:nvPicPr>
          <p:cNvPr id="4" name="Picture 3" descr="C:\Documents and Settings\Administrator\Desktop\bab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421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&lt;invoke&gt;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извиква партньор, както се вика метод в </a:t>
            </a:r>
            <a:r>
              <a:rPr lang="en-US" dirty="0" smtClean="0"/>
              <a:t>Java</a:t>
            </a:r>
          </a:p>
          <a:p>
            <a:r>
              <a:rPr lang="bg-BG" dirty="0" smtClean="0"/>
              <a:t>задава се интерфейса на партньора, операцията и параметрите за вход и изход</a:t>
            </a:r>
          </a:p>
          <a:p>
            <a:r>
              <a:rPr lang="bg-BG" dirty="0" smtClean="0"/>
              <a:t>ако няма изходен параметър се изпълнява еднопосочна асинхронна операция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&lt;invoke name="ValidateWeeklyHours"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partnerLink="Employee"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portType="emp:EmployeeInterface"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operation="GetWeeklyHoursLimit"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inputVariable="inVar"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outputVariable="outVar"/&gt;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Манипулации на променливи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достъпване на променливи: </a:t>
            </a:r>
            <a:r>
              <a:rPr lang="en-US" dirty="0" smtClean="0"/>
              <a:t>$</a:t>
            </a:r>
            <a:r>
              <a:rPr lang="en-US" dirty="0" err="1" smtClean="0"/>
              <a:t>varName</a:t>
            </a:r>
            <a:endParaRPr lang="en-US" dirty="0" smtClean="0"/>
          </a:p>
          <a:p>
            <a:r>
              <a:rPr lang="bg-BG" dirty="0" smtClean="0"/>
              <a:t>извличане на съдържание: $</a:t>
            </a:r>
            <a:r>
              <a:rPr lang="en-US" dirty="0" err="1" smtClean="0"/>
              <a:t>varName</a:t>
            </a:r>
            <a:r>
              <a:rPr lang="en-US" dirty="0" smtClean="0"/>
              <a:t>/person/id</a:t>
            </a:r>
          </a:p>
          <a:p>
            <a:r>
              <a:rPr lang="bg-BG" dirty="0" smtClean="0"/>
              <a:t>сравнение на променлива:</a:t>
            </a:r>
            <a:br>
              <a:rPr lang="bg-BG" dirty="0" smtClean="0"/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bpel:getVariableProperty('manager', 'age') &lt; 45</a:t>
            </a:r>
          </a:p>
          <a:p>
            <a:r>
              <a:rPr lang="bg-BG" dirty="0" err="1" smtClean="0"/>
              <a:t>валидиране</a:t>
            </a:r>
            <a:r>
              <a:rPr lang="bg-BG" dirty="0" smtClean="0"/>
              <a:t> на променливи:</a:t>
            </a:r>
            <a:br>
              <a:rPr lang="bg-BG" dirty="0" smtClean="0"/>
            </a:b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validate variables="varA varB" /&gt;</a:t>
            </a:r>
          </a:p>
          <a:p>
            <a:r>
              <a:rPr lang="bg-BG" dirty="0" smtClean="0"/>
              <a:t>литерали: елемент &lt;</a:t>
            </a:r>
            <a:r>
              <a:rPr lang="en-US" dirty="0" smtClean="0"/>
              <a:t>literal</a:t>
            </a:r>
            <a:r>
              <a:rPr lang="bg-BG" dirty="0" smtClean="0"/>
              <a:t>&gt;</a:t>
            </a:r>
            <a:br>
              <a:rPr lang="bg-BG" dirty="0" smtClean="0"/>
            </a:b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copy&gt;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&lt;from&gt;&lt;literal&gt;opa&lt;/literal&gt;&lt;/from&gt;&lt;to&gt;$var&lt;to&gt;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&lt;/copy&gt;</a:t>
            </a:r>
          </a:p>
          <a:p>
            <a:r>
              <a:rPr lang="bg-BG" dirty="0" smtClean="0"/>
              <a:t>конкатениране на стойности: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concat('name', $var)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Условни </a:t>
            </a:r>
            <a:r>
              <a:rPr lang="bg-BG" dirty="0" err="1" smtClean="0"/>
              <a:t>активитита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стандартна условна логика с </a:t>
            </a:r>
            <a:r>
              <a:rPr lang="en-US" dirty="0" smtClean="0"/>
              <a:t>if, </a:t>
            </a:r>
            <a:r>
              <a:rPr lang="en-US" dirty="0" err="1" smtClean="0"/>
              <a:t>elseif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smtClean="0"/>
              <a:t>else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&lt;if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name="StripClubFaceControl"&gt;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&lt;condition&gt;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$p.age&gt;18 and $p.age&lt;60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&lt;/condition&gt;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активити пускане в заведение</a:t>
            </a:r>
            <a:endParaRPr lang="en-US" i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&lt;elseif&gt;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&lt;condition&gt;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p.age &lt;= 18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&lt;/condition&gt;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активити за забрана на вход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&lt;/elseif&gt;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&lt;else&gt;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активити за направа на ЕКГ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&lt;/else&gt;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&lt;/if&gt;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&lt;scope&gt;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използва се за логическо обединение на дейности подобно на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{}</a:t>
            </a:r>
            <a:r>
              <a:rPr lang="en-US" dirty="0" smtClean="0"/>
              <a:t> </a:t>
            </a:r>
            <a:r>
              <a:rPr lang="bg-BG" dirty="0" smtClean="0"/>
              <a:t>в </a:t>
            </a:r>
            <a:r>
              <a:rPr lang="en-US" dirty="0" smtClean="0"/>
              <a:t>Java</a:t>
            </a:r>
            <a:endParaRPr lang="bg-BG" dirty="0" smtClean="0"/>
          </a:p>
          <a:p>
            <a:r>
              <a:rPr lang="bg-BG" dirty="0" smtClean="0"/>
              <a:t>подобрява структурата на </a:t>
            </a:r>
            <a:r>
              <a:rPr lang="en-US" dirty="0" smtClean="0"/>
              <a:t>BPEL</a:t>
            </a:r>
            <a:r>
              <a:rPr lang="bg-BG" dirty="0" smtClean="0"/>
              <a:t>-а и може да го опрости визуално (</a:t>
            </a:r>
            <a:r>
              <a:rPr lang="en-US" dirty="0" smtClean="0"/>
              <a:t>scope-</a:t>
            </a:r>
            <a:r>
              <a:rPr lang="bg-BG" dirty="0" err="1" smtClean="0"/>
              <a:t>овете</a:t>
            </a:r>
            <a:r>
              <a:rPr lang="en-US" dirty="0"/>
              <a:t> </a:t>
            </a:r>
            <a:r>
              <a:rPr lang="bg-BG" dirty="0" smtClean="0"/>
              <a:t>се </a:t>
            </a:r>
            <a:r>
              <a:rPr lang="en-US" dirty="0" smtClean="0"/>
              <a:t>collapse</a:t>
            </a:r>
            <a:r>
              <a:rPr lang="bg-BG" dirty="0" smtClean="0"/>
              <a:t>-ват)</a:t>
            </a:r>
            <a:endParaRPr lang="en-US" dirty="0" smtClean="0"/>
          </a:p>
          <a:p>
            <a:r>
              <a:rPr lang="bg-BG" dirty="0" smtClean="0"/>
              <a:t>позволява създаване на локални променливи и криене на променливи от по-горен </a:t>
            </a:r>
            <a:r>
              <a:rPr lang="en-US" dirty="0" smtClean="0"/>
              <a:t>scope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&lt;scope&gt;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&lt;variables&gt;…&lt;/variables&gt;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&lt;assign&gt;…&lt;/assign&gt;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&lt;invoke&gt;…&lt;/invoke&gt;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&lt;/scope&gt;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Синхронизиране при паралелност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990600"/>
          </a:xfrm>
        </p:spPr>
        <p:txBody>
          <a:bodyPr>
            <a:normAutofit/>
          </a:bodyPr>
          <a:lstStyle/>
          <a:p>
            <a:r>
              <a:rPr lang="bg-BG" dirty="0" smtClean="0"/>
              <a:t>във </a:t>
            </a:r>
            <a:r>
              <a:rPr lang="en-US" dirty="0" smtClean="0"/>
              <a:t>&lt;flow&gt; </a:t>
            </a:r>
            <a:r>
              <a:rPr lang="bg-BG" dirty="0" smtClean="0"/>
              <a:t>може да се дефинират </a:t>
            </a:r>
            <a:r>
              <a:rPr lang="en-US" dirty="0" smtClean="0"/>
              <a:t>&lt;links&gt; </a:t>
            </a:r>
            <a:r>
              <a:rPr lang="bg-BG" dirty="0" smtClean="0"/>
              <a:t>със даден </a:t>
            </a:r>
            <a:r>
              <a:rPr lang="en-US" dirty="0" smtClean="0"/>
              <a:t>&lt;source&gt; </a:t>
            </a:r>
            <a:r>
              <a:rPr lang="bg-BG" dirty="0" smtClean="0"/>
              <a:t>и &lt;</a:t>
            </a:r>
            <a:r>
              <a:rPr lang="en-US" dirty="0" smtClean="0"/>
              <a:t>target&gt; </a:t>
            </a:r>
            <a:r>
              <a:rPr lang="bg-BG" dirty="0" smtClean="0"/>
              <a:t>за синхронизиране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flow&gt;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&lt;links&gt;&lt;link name="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link 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"/&gt;&lt;/links&gt;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&lt;receive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confirmTicket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…&gt;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&lt;sources&gt;&lt;source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"/&gt;&lt;/sources&gt;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&lt;/receive&gt;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&lt;receive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confirmHotelReservation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…&gt;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&lt;sources&gt;&lt;source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"/&gt;&lt;/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sources&gt;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receive&gt;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&lt;scope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startJourney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&lt;targets&gt;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joinCondition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&gt;$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and $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joinCondition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&lt;target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"/&gt;&lt;target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&lt;/targets&gt;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&lt;invoke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goToAirport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…/&gt;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&lt;/scope&gt;</a:t>
            </a:r>
          </a:p>
          <a:p>
            <a:r>
              <a:rPr lang="bg-BG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/flow&gt;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2323"/>
            <a:ext cx="7482970" cy="3653277"/>
          </a:xfrm>
          <a:prstGeom prst="rect">
            <a:avLst/>
          </a:prstGeom>
          <a:noFill/>
          <a:ln>
            <a:noFill/>
          </a:ln>
          <a:effectLst>
            <a:glow rad="203200">
              <a:srgbClr val="C0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241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&lt;empty&gt;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placeholder </a:t>
            </a:r>
            <a:r>
              <a:rPr lang="bg-BG" dirty="0" smtClean="0"/>
              <a:t>позволяващ да се създаде </a:t>
            </a:r>
            <a:r>
              <a:rPr lang="bg-BG" dirty="0" err="1" smtClean="0"/>
              <a:t>активити</a:t>
            </a:r>
            <a:r>
              <a:rPr lang="bg-BG" dirty="0" smtClean="0"/>
              <a:t>, което не прави нищо</a:t>
            </a:r>
          </a:p>
          <a:p>
            <a:endParaRPr lang="bg-BG" dirty="0" smtClean="0"/>
          </a:p>
          <a:p>
            <a:r>
              <a:rPr lang="bg-BG" dirty="0" smtClean="0"/>
              <a:t>в последствие може да се замени с логика</a:t>
            </a:r>
          </a:p>
          <a:p>
            <a:endParaRPr lang="bg-BG" dirty="0" smtClean="0"/>
          </a:p>
          <a:p>
            <a:r>
              <a:rPr lang="bg-BG" dirty="0" smtClean="0"/>
              <a:t>може да служи като </a:t>
            </a:r>
            <a:r>
              <a:rPr lang="bg-BG" dirty="0" err="1" smtClean="0"/>
              <a:t>лейбъл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даващ информация за </a:t>
            </a:r>
            <a:br>
              <a:rPr lang="bg-BG" dirty="0" smtClean="0"/>
            </a:br>
            <a:r>
              <a:rPr lang="bg-BG" dirty="0" smtClean="0"/>
              <a:t>обкръжаващата го логика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&lt;wait&gt;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изпълняване на логика в определен момент от време:</a:t>
            </a:r>
            <a:br>
              <a:rPr lang="bg-BG" dirty="0" smtClean="0"/>
            </a:b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wait until="2012-12-21T11:11:11Z"/&gt;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изпълняване на логика след определено време:</a:t>
            </a:r>
            <a:br>
              <a:rPr lang="bg-BG" dirty="0" smtClean="0"/>
            </a:b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wait for="PT3H05M"/&gt;</a:t>
            </a:r>
            <a:endParaRPr lang="en-US" noProof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429000"/>
            <a:ext cx="55340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Основи на </a:t>
            </a:r>
            <a:r>
              <a:rPr lang="en-US" dirty="0" smtClean="0"/>
              <a:t>BPEL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Допълнителни възможности на </a:t>
            </a:r>
            <a:r>
              <a:rPr lang="en-US" dirty="0" smtClean="0"/>
              <a:t>BPEL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Демонстрация на </a:t>
            </a:r>
            <a:r>
              <a:rPr lang="en-US" dirty="0" smtClean="0"/>
              <a:t>BPEL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i="1" dirty="0" smtClean="0"/>
              <a:t>Основи на </a:t>
            </a:r>
            <a:r>
              <a:rPr lang="en-US" i="1" dirty="0" smtClean="0"/>
              <a:t>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&lt;pick&gt;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сходен с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, </a:t>
            </a:r>
            <a:r>
              <a:rPr lang="bg-BG" dirty="0" smtClean="0"/>
              <a:t>но се реагира на набор от събития</a:t>
            </a:r>
          </a:p>
          <a:p>
            <a:r>
              <a:rPr lang="bg-BG" dirty="0" smtClean="0"/>
              <a:t>прилича на </a:t>
            </a:r>
            <a:r>
              <a:rPr lang="en-US" dirty="0" smtClean="0"/>
              <a:t>switch </a:t>
            </a:r>
            <a:r>
              <a:rPr lang="bg-BG" dirty="0" smtClean="0"/>
              <a:t>клауза от програмен език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pick name="Test"&gt;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&lt;onMessage partnerLink="ATMLink" operation="withdrawMoney" …&gt; &lt;!-- do it--&gt;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&lt;/onMessage&gt;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&lt;onMessage partnerLink="ATMLink" operation="changePIN" …&gt; &lt;!-- do it--&gt;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&lt;/onMessage&gt;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&lt;onAlarm&gt;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&lt;for&gt;'P0DT2H'&lt;/for&gt;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&lt;!-- notify for timeout </a:t>
            </a:r>
            <a:r>
              <a:rPr lang="en-US" noProof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&lt;/onAlarm&gt;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&lt;/pick&gt;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Работа с грешки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елемент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faultHandlers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 </a:t>
            </a:r>
            <a:r>
              <a:rPr lang="bg-BG" dirty="0" smtClean="0"/>
              <a:t> и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&gt; - </a:t>
            </a:r>
            <a:r>
              <a:rPr lang="bg-BG" dirty="0" smtClean="0"/>
              <a:t>подобни  на </a:t>
            </a:r>
            <a:r>
              <a:rPr lang="en-US" dirty="0" smtClean="0"/>
              <a:t>try/catch </a:t>
            </a:r>
            <a:r>
              <a:rPr lang="bg-BG" dirty="0" smtClean="0"/>
              <a:t>клауза в </a:t>
            </a:r>
            <a:r>
              <a:rPr lang="en-US" dirty="0" smtClean="0"/>
              <a:t>Java, </a:t>
            </a:r>
            <a:r>
              <a:rPr lang="bg-BG" dirty="0" smtClean="0"/>
              <a:t>бива:</a:t>
            </a:r>
          </a:p>
          <a:p>
            <a:pPr lvl="1"/>
            <a:r>
              <a:rPr lang="bg-BG" dirty="0" smtClean="0"/>
              <a:t>глобален: хваща всички грешки настъпили в процеса</a:t>
            </a:r>
          </a:p>
          <a:p>
            <a:pPr lvl="1"/>
            <a:r>
              <a:rPr lang="bg-BG" dirty="0" smtClean="0"/>
              <a:t>на ниво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&lt;scope&gt;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bg-BG" dirty="0" smtClean="0"/>
              <a:t>в отделен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&lt;invoke&gt;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&lt;faultHandlers&gt; </a:t>
            </a:r>
            <a:endParaRPr lang="bg-BG" sz="22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2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&lt;catch faultName="FaultA" faultVariable="faultVar"&gt;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 &lt;!-- handle specific fault --&gt;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&lt;/catch&gt;				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&lt;catchAll&gt;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 &lt;!-- handle all faults --&gt;	 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&lt;/catchAll&gt;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&lt;/faultHandlers&gt;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4826675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try {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// do something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 catch (MyException e) {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// handle specific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 catch (Exception ex) {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// handle all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noProof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Работа с грешки (продължение)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throw&gt; </a:t>
            </a:r>
            <a:r>
              <a:rPr lang="bg-BG" dirty="0" smtClean="0"/>
              <a:t>позволява да се хвърли грешка</a:t>
            </a:r>
          </a:p>
          <a:p>
            <a:r>
              <a:rPr lang="bg-BG" dirty="0" smtClean="0"/>
              <a:t>има набор от стандартни грешки, но може да се дефинират и нови</a:t>
            </a:r>
            <a:br>
              <a:rPr lang="bg-BG" dirty="0" smtClean="0"/>
            </a:b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throw name="ThrowFailureToTravel" faultName="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joinFailure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 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endParaRPr lang="bg-BG" dirty="0"/>
          </a:p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&lt;exit&gt;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позволява да се спре процеса изцяло при сериозни грешки</a:t>
            </a:r>
          </a:p>
          <a:p>
            <a:r>
              <a:rPr lang="bg-BG" dirty="0" smtClean="0"/>
              <a:t>не се препоръчва (сходно с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System.exit(1)</a:t>
            </a:r>
            <a:r>
              <a:rPr lang="bg-BG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XSLT </a:t>
            </a:r>
            <a:r>
              <a:rPr lang="bg-BG" dirty="0" smtClean="0"/>
              <a:t>трансформации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лесна обработка и трансформация на променливи</a:t>
            </a:r>
          </a:p>
          <a:p>
            <a:r>
              <a:rPr lang="bg-BG" dirty="0" smtClean="0"/>
              <a:t>използва вградена функция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assign&gt;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&lt;from&gt; 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bpel:doXslTransform("order.xsl", $items)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&lt;/from&gt;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&lt;to&gt;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$orderItems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&lt;/copy&gt;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/assign&gt;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Цикли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стандартни оператори за цикли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&lt;while&gt;</a:t>
            </a:r>
            <a:r>
              <a:rPr lang="en-US" noProof="1" smtClean="0"/>
              <a:t>,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&lt;repeatUntil&gt; </a:t>
            </a:r>
            <a:r>
              <a:rPr lang="bg-BG" noProof="1" smtClean="0"/>
              <a:t>и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&gt; 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en-US" noProof="1" smtClean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&lt;while&gt;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&lt;condition&gt;$count &lt; 10&lt;/condition&gt;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&lt;scope&gt; &lt;!-- do it --&gt; &lt;/scope&gt;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&lt;/while&gt;</a:t>
            </a: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&lt;forEach&gt;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&lt;startCounterValue&gt;1&lt;/startCounterValue&gt;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&lt;finalCounterValue&gt;3&lt;/finalCounterValue&gt;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&lt;scope&gt; &lt;!-- do it --&gt; &lt;/scope&gt;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&lt;forEach&gt;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WS-</a:t>
            </a:r>
            <a:r>
              <a:rPr lang="en-US" dirty="0" err="1" smtClean="0"/>
              <a:t>HumanTask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спецификация позволяваща хора да</a:t>
            </a:r>
            <a:r>
              <a:rPr lang="bg-BG" dirty="0"/>
              <a:t> </a:t>
            </a:r>
            <a:r>
              <a:rPr lang="bg-BG" dirty="0" smtClean="0"/>
              <a:t>участват в бизнес процеса</a:t>
            </a:r>
          </a:p>
          <a:p>
            <a:r>
              <a:rPr lang="bg-BG" dirty="0" smtClean="0"/>
              <a:t>видове </a:t>
            </a:r>
            <a:r>
              <a:rPr lang="en-US" dirty="0" smtClean="0"/>
              <a:t>human</a:t>
            </a:r>
            <a:r>
              <a:rPr lang="bg-BG" dirty="0" smtClean="0"/>
              <a:t> </a:t>
            </a:r>
            <a:r>
              <a:rPr lang="en-US" dirty="0" smtClean="0"/>
              <a:t>task</a:t>
            </a:r>
            <a:r>
              <a:rPr lang="bg-BG" dirty="0" smtClean="0"/>
              <a:t>-</a:t>
            </a:r>
            <a:r>
              <a:rPr lang="bg-BG" dirty="0" err="1" smtClean="0"/>
              <a:t>ове</a:t>
            </a:r>
            <a:r>
              <a:rPr lang="bg-BG" dirty="0" smtClean="0"/>
              <a:t>:</a:t>
            </a:r>
          </a:p>
          <a:p>
            <a:pPr lvl="1"/>
            <a:r>
              <a:rPr lang="en-US" dirty="0" err="1" smtClean="0"/>
              <a:t>todo</a:t>
            </a:r>
            <a:r>
              <a:rPr lang="en-US" dirty="0" smtClean="0"/>
              <a:t>: </a:t>
            </a:r>
            <a:r>
              <a:rPr lang="bg-BG" dirty="0" smtClean="0"/>
              <a:t>процеса изисква от оператор да изпълни действие (например да потвърди голяма парична транзакция)</a:t>
            </a:r>
            <a:endParaRPr lang="en-US" dirty="0" smtClean="0"/>
          </a:p>
          <a:p>
            <a:pPr lvl="1"/>
            <a:r>
              <a:rPr lang="en-US" dirty="0" smtClean="0"/>
              <a:t>invocation</a:t>
            </a:r>
            <a:r>
              <a:rPr lang="bg-BG" dirty="0" smtClean="0"/>
              <a:t>: оператор предизвиква действие в процеса (например стартира се процес по одит)</a:t>
            </a:r>
            <a:endParaRPr lang="en-US" dirty="0" smtClean="0"/>
          </a:p>
          <a:p>
            <a:pPr lvl="1"/>
            <a:r>
              <a:rPr lang="en-US" dirty="0" smtClean="0"/>
              <a:t>collaboration</a:t>
            </a:r>
            <a:r>
              <a:rPr lang="bg-BG" dirty="0" smtClean="0"/>
              <a:t> : позволява сътрудничество между оператори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Корелации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876800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позволяват да се асоциира съобщение с инстанция на процес</a:t>
            </a:r>
          </a:p>
          <a:p>
            <a:r>
              <a:rPr lang="bg-BG" dirty="0" smtClean="0"/>
              <a:t>дефинира се </a:t>
            </a:r>
            <a:r>
              <a:rPr lang="en-US" dirty="0" smtClean="0"/>
              <a:t>correlation property</a:t>
            </a:r>
            <a:r>
              <a:rPr lang="bg-BG" dirty="0" smtClean="0"/>
              <a:t> с определен тип и се оказва коя част на съобщението от </a:t>
            </a:r>
            <a:br>
              <a:rPr lang="bg-BG" dirty="0" smtClean="0"/>
            </a:br>
            <a:r>
              <a:rPr lang="bg-BG" dirty="0" smtClean="0"/>
              <a:t>различни операции му</a:t>
            </a:r>
            <a:br>
              <a:rPr lang="bg-BG" dirty="0" smtClean="0"/>
            </a:br>
            <a:r>
              <a:rPr lang="bg-BG" dirty="0" smtClean="0"/>
              <a:t>съответства (</a:t>
            </a:r>
            <a:r>
              <a:rPr lang="en-US" dirty="0" smtClean="0"/>
              <a:t>alias</a:t>
            </a:r>
            <a:r>
              <a:rPr lang="bg-BG" dirty="0" smtClean="0"/>
              <a:t>-и)</a:t>
            </a:r>
            <a:endParaRPr lang="en-US" dirty="0" smtClean="0"/>
          </a:p>
          <a:p>
            <a:r>
              <a:rPr lang="en-US" dirty="0" smtClean="0"/>
              <a:t>correlation set</a:t>
            </a:r>
            <a:r>
              <a:rPr lang="bg-BG" dirty="0" smtClean="0"/>
              <a:t> обединява</a:t>
            </a:r>
            <a:br>
              <a:rPr lang="bg-BG" dirty="0" smtClean="0"/>
            </a:br>
            <a:r>
              <a:rPr lang="bg-BG" dirty="0" smtClean="0"/>
              <a:t>няколко </a:t>
            </a:r>
            <a:r>
              <a:rPr lang="en-US" dirty="0" smtClean="0"/>
              <a:t>property</a:t>
            </a:r>
            <a:r>
              <a:rPr lang="bg-BG" dirty="0" smtClean="0"/>
              <a:t>-та, за </a:t>
            </a:r>
            <a:br>
              <a:rPr lang="bg-BG" dirty="0" smtClean="0"/>
            </a:br>
            <a:r>
              <a:rPr lang="bg-BG" dirty="0" smtClean="0"/>
              <a:t>да се получи </a:t>
            </a:r>
            <a:r>
              <a:rPr lang="bg-BG" dirty="0" err="1" smtClean="0"/>
              <a:t>композитен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ключ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98900"/>
            <a:ext cx="3838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Компенсации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6482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елемент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&lt;compensationHandler&gt; </a:t>
            </a:r>
            <a:r>
              <a:rPr lang="bg-BG" dirty="0" smtClean="0"/>
              <a:t>е сходен с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&lt;faultHandlers&gt;</a:t>
            </a:r>
          </a:p>
          <a:p>
            <a:r>
              <a:rPr lang="bg-BG" dirty="0" smtClean="0"/>
              <a:t>дефинира логика, която да се изпълни при грешка, за да върнат системите в начално състояние</a:t>
            </a:r>
          </a:p>
          <a:p>
            <a:r>
              <a:rPr lang="bg-BG" dirty="0" smtClean="0"/>
              <a:t>алтернатива на транзакция (2</a:t>
            </a:r>
            <a:r>
              <a:rPr lang="en-US" dirty="0" smtClean="0"/>
              <a:t>PC</a:t>
            </a:r>
            <a:r>
              <a:rPr lang="bg-BG" dirty="0" smtClean="0"/>
              <a:t>) </a:t>
            </a:r>
            <a:endParaRPr lang="en-US" dirty="0" smtClean="0"/>
          </a:p>
          <a:p>
            <a:r>
              <a:rPr lang="bg-BG" dirty="0" smtClean="0"/>
              <a:t>използва</a:t>
            </a:r>
            <a:r>
              <a:rPr lang="en-US" dirty="0" smtClean="0"/>
              <a:t> </a:t>
            </a:r>
            <a:r>
              <a:rPr lang="bg-BG" dirty="0" smtClean="0"/>
              <a:t>се при дълги операции (</a:t>
            </a:r>
            <a:r>
              <a:rPr lang="bg-BG" dirty="0"/>
              <a:t>к</a:t>
            </a:r>
            <a:r>
              <a:rPr lang="bg-BG" dirty="0" smtClean="0"/>
              <a:t>ато бизнес процес), където не може да се изисква свързаните системи да държат отворена транзакция</a:t>
            </a:r>
            <a:endParaRPr lang="en-US" dirty="0" smtClean="0"/>
          </a:p>
          <a:p>
            <a:r>
              <a:rPr lang="bg-BG" dirty="0" smtClean="0"/>
              <a:t>дефинира се на ниво процес или </a:t>
            </a:r>
            <a:r>
              <a:rPr lang="en-US" dirty="0" smtClean="0"/>
              <a:t>scope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Apache ODE</a:t>
            </a:r>
          </a:p>
          <a:p>
            <a:endParaRPr lang="en-US" dirty="0"/>
          </a:p>
          <a:p>
            <a:r>
              <a:rPr lang="bg-BG" dirty="0" smtClean="0"/>
              <a:t>верификация на </a:t>
            </a:r>
            <a:r>
              <a:rPr lang="en-US" dirty="0" smtClean="0"/>
              <a:t>Apache ODE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създаване на процес с </a:t>
            </a:r>
            <a:r>
              <a:rPr lang="en-US" smtClean="0"/>
              <a:t>BPEL </a:t>
            </a:r>
            <a:r>
              <a:rPr lang="bg-BG" dirty="0" smtClean="0"/>
              <a:t>дизайнера</a:t>
            </a:r>
          </a:p>
          <a:p>
            <a:endParaRPr lang="bg-BG" dirty="0"/>
          </a:p>
          <a:p>
            <a:r>
              <a:rPr lang="bg-BG" dirty="0" smtClean="0"/>
              <a:t>тестване на процес с </a:t>
            </a:r>
            <a:r>
              <a:rPr lang="en-US" dirty="0" smtClean="0"/>
              <a:t>Apache 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Apache ODE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876800"/>
          </a:xfrm>
        </p:spPr>
        <p:txBody>
          <a:bodyPr>
            <a:normAutofit/>
          </a:bodyPr>
          <a:lstStyle/>
          <a:p>
            <a:r>
              <a:rPr lang="bg-BG" dirty="0" smtClean="0"/>
              <a:t>свалете </a:t>
            </a:r>
            <a:r>
              <a:rPr lang="en-US" dirty="0" err="1" smtClean="0"/>
              <a:t>ode.war</a:t>
            </a:r>
            <a:r>
              <a:rPr lang="en-US" dirty="0" smtClean="0"/>
              <a:t> </a:t>
            </a:r>
            <a:r>
              <a:rPr lang="bg-BG" dirty="0" smtClean="0"/>
              <a:t>от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ode.apache.org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err="1" smtClean="0"/>
              <a:t>деплойнете</a:t>
            </a:r>
            <a:r>
              <a:rPr lang="bg-BG" dirty="0" smtClean="0"/>
              <a:t> </a:t>
            </a:r>
            <a:r>
              <a:rPr lang="en-US" dirty="0" smtClean="0"/>
              <a:t>war-a </a:t>
            </a:r>
            <a:r>
              <a:rPr lang="bg-BG" dirty="0" smtClean="0"/>
              <a:t>в </a:t>
            </a:r>
            <a:r>
              <a:rPr lang="en-US" dirty="0" smtClean="0"/>
              <a:t>application server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тествайте приложението на </a:t>
            </a:r>
            <a:r>
              <a:rPr lang="en-US" dirty="0" smtClean="0">
                <a:hlinkClick r:id="rId4"/>
              </a:rPr>
              <a:t>http://</a:t>
            </a:r>
            <a:r>
              <a:rPr lang="en-US" i="1" dirty="0" smtClean="0">
                <a:hlinkClick r:id="rId4"/>
              </a:rPr>
              <a:t>host</a:t>
            </a:r>
            <a:r>
              <a:rPr lang="en-US" dirty="0" smtClean="0">
                <a:hlinkClick r:id="rId4"/>
              </a:rPr>
              <a:t>:</a:t>
            </a:r>
            <a:r>
              <a:rPr lang="en-US" i="1" dirty="0" smtClean="0">
                <a:hlinkClick r:id="rId4"/>
              </a:rPr>
              <a:t>port</a:t>
            </a:r>
            <a:r>
              <a:rPr lang="en-US" dirty="0" smtClean="0">
                <a:hlinkClick r:id="rId4"/>
              </a:rPr>
              <a:t>/ode</a:t>
            </a:r>
            <a:endParaRPr lang="bg-BG" dirty="0" smtClean="0"/>
          </a:p>
          <a:p>
            <a:endParaRPr lang="en-US" dirty="0" smtClean="0"/>
          </a:p>
          <a:p>
            <a:r>
              <a:rPr lang="bg-BG" dirty="0" smtClean="0"/>
              <a:t>копирайте тестов процес в директория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deployedODEApp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/WEB-INF/processes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smtClean="0">
                <a:cs typeface="Courier New" pitchFamily="49" charset="0"/>
              </a:rPr>
              <a:t>тествайте на процеса с команда </a:t>
            </a:r>
            <a:r>
              <a:rPr lang="en-US" dirty="0" err="1" smtClean="0">
                <a:cs typeface="Courier New" pitchFamily="49" charset="0"/>
              </a:rPr>
              <a:t>sendsoap</a:t>
            </a:r>
            <a:endParaRPr lang="en-US" dirty="0" smtClean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yo.dimitrov\Desktop\Puss n Boots Close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00" y="4572000"/>
            <a:ext cx="2172706" cy="20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Само услуги не стигат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>
            <a:normAutofit/>
          </a:bodyPr>
          <a:lstStyle/>
          <a:p>
            <a:r>
              <a:rPr lang="bg-BG" i="1" dirty="0" smtClean="0"/>
              <a:t>проблем</a:t>
            </a:r>
            <a:r>
              <a:rPr lang="bg-BG" dirty="0" smtClean="0"/>
              <a:t>: бизнес процеса трябва да извика няколко уеб услуги (от различни отдели</a:t>
            </a:r>
            <a:r>
              <a:rPr lang="en-US" dirty="0" smtClean="0"/>
              <a:t> </a:t>
            </a:r>
            <a:r>
              <a:rPr lang="bg-BG" dirty="0" smtClean="0"/>
              <a:t>на </a:t>
            </a:r>
            <a:r>
              <a:rPr lang="bg-BG" dirty="0" err="1" smtClean="0"/>
              <a:t>орг</a:t>
            </a:r>
            <a:r>
              <a:rPr lang="bg-BG" dirty="0" smtClean="0"/>
              <a:t>.)</a:t>
            </a:r>
            <a:endParaRPr lang="en-US" dirty="0" smtClean="0"/>
          </a:p>
          <a:p>
            <a:r>
              <a:rPr lang="bg-BG" i="1" dirty="0" smtClean="0"/>
              <a:t>решения:</a:t>
            </a:r>
          </a:p>
          <a:p>
            <a:pPr lvl="1"/>
            <a:r>
              <a:rPr lang="bg-BG" dirty="0" smtClean="0"/>
              <a:t>логиката за процеса да се премести в клиента (как ще се ползва от друг клиент? колко ще е обема на комуникацията със сървъра?)</a:t>
            </a:r>
          </a:p>
          <a:p>
            <a:pPr lvl="1"/>
            <a:r>
              <a:rPr lang="bg-BG" dirty="0" smtClean="0"/>
              <a:t>логиката да се представи като нова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услуга (слива се с езика, </a:t>
            </a:r>
            <a:r>
              <a:rPr lang="en-US" dirty="0" smtClean="0"/>
              <a:t>e.g. Java </a:t>
            </a:r>
            <a:r>
              <a:rPr lang="bg-BG" dirty="0" smtClean="0"/>
              <a:t>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губи независимост</a:t>
            </a:r>
            <a:r>
              <a:rPr lang="en-US" dirty="0" smtClean="0"/>
              <a:t>;</a:t>
            </a:r>
            <a:r>
              <a:rPr lang="bg-BG" dirty="0" smtClean="0"/>
              <a:t> по-сложни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опции като</a:t>
            </a:r>
            <a:r>
              <a:rPr lang="en-US" dirty="0" smtClean="0"/>
              <a:t> </a:t>
            </a:r>
            <a:r>
              <a:rPr lang="bg-BG" dirty="0" smtClean="0"/>
              <a:t>паралелност</a:t>
            </a:r>
            <a:r>
              <a:rPr lang="en-US" dirty="0" smtClean="0"/>
              <a:t> </a:t>
            </a:r>
            <a:r>
              <a:rPr lang="bg-BG" dirty="0" smtClean="0"/>
              <a:t>са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силно специфични от езика)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Тестване чрез </a:t>
            </a:r>
            <a:r>
              <a:rPr lang="en-US" dirty="0" smtClean="0"/>
              <a:t>Apache ODE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2" y="1800417"/>
            <a:ext cx="5393725" cy="4447688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5410200" cy="2229385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Графично създаване на </a:t>
            </a:r>
            <a:r>
              <a:rPr lang="en-US" dirty="0" smtClean="0"/>
              <a:t>BPEL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209800"/>
            <a:ext cx="5270449" cy="4220617"/>
            <a:chOff x="533400" y="1600200"/>
            <a:chExt cx="5270449" cy="42206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2790825" cy="269226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514600"/>
              <a:ext cx="2832049" cy="25908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581400"/>
              <a:ext cx="2832049" cy="223941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648200" y="1840135"/>
            <a:ext cx="4234915" cy="2731865"/>
            <a:chOff x="4648200" y="1524000"/>
            <a:chExt cx="4234915" cy="273186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524000"/>
              <a:ext cx="3846513" cy="218848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665" y="3221515"/>
              <a:ext cx="2838450" cy="103435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3074" name="Picture 2" descr="C:\Documents and Settings\Administrator\Desktop\red_band_trai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15300" cy="4304007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Алтернативи</a:t>
            </a:r>
            <a:r>
              <a:rPr lang="bg-BG" dirty="0"/>
              <a:t> </a:t>
            </a:r>
            <a:r>
              <a:rPr lang="bg-BG" dirty="0" smtClean="0"/>
              <a:t>на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BPMN=Business </a:t>
            </a:r>
            <a:r>
              <a:rPr lang="en-US" cap="small" dirty="0"/>
              <a:t>Process Model and </a:t>
            </a:r>
            <a:r>
              <a:rPr lang="en-US" cap="small" dirty="0" smtClean="0"/>
              <a:t>Notation</a:t>
            </a:r>
          </a:p>
          <a:p>
            <a:pPr lvl="1"/>
            <a:r>
              <a:rPr lang="bg-BG" dirty="0" smtClean="0"/>
              <a:t>конструкции: </a:t>
            </a:r>
            <a:r>
              <a:rPr lang="en-US" dirty="0" smtClean="0"/>
              <a:t>flow object (event, activity, gateway), swim lane</a:t>
            </a:r>
            <a:r>
              <a:rPr lang="bg-BG" dirty="0" smtClean="0"/>
              <a:t>, </a:t>
            </a:r>
            <a:r>
              <a:rPr lang="en-US" dirty="0" smtClean="0"/>
              <a:t>artifact, connector</a:t>
            </a:r>
            <a:r>
              <a:rPr lang="bg-BG" dirty="0" smtClean="0"/>
              <a:t> и други</a:t>
            </a:r>
            <a:endParaRPr lang="en-US" dirty="0" smtClean="0"/>
          </a:p>
          <a:p>
            <a:pPr lvl="1"/>
            <a:r>
              <a:rPr lang="bg-BG" dirty="0" smtClean="0"/>
              <a:t>конвертиране към </a:t>
            </a:r>
            <a:r>
              <a:rPr lang="en-US" dirty="0" smtClean="0"/>
              <a:t>BPEL </a:t>
            </a:r>
            <a:r>
              <a:rPr lang="bg-BG" dirty="0" smtClean="0"/>
              <a:t>за техническите детайли</a:t>
            </a:r>
          </a:p>
          <a:p>
            <a:pPr lvl="1"/>
            <a:endParaRPr lang="en-US" dirty="0"/>
          </a:p>
          <a:p>
            <a:r>
              <a:rPr lang="en-US" cap="small" dirty="0" err="1" smtClean="0"/>
              <a:t>jPDL</a:t>
            </a:r>
            <a:r>
              <a:rPr lang="en-US" cap="small" dirty="0" smtClean="0"/>
              <a:t>=Java Process Definition Language</a:t>
            </a:r>
            <a:endParaRPr lang="bg-BG" cap="small" dirty="0" smtClean="0"/>
          </a:p>
          <a:p>
            <a:pPr lvl="1"/>
            <a:r>
              <a:rPr lang="en-US" dirty="0" smtClean="0"/>
              <a:t>Java </a:t>
            </a:r>
            <a:r>
              <a:rPr lang="bg-BG" dirty="0" smtClean="0"/>
              <a:t>синтаксис (достъпен</a:t>
            </a:r>
            <a:r>
              <a:rPr lang="en-US" dirty="0" smtClean="0"/>
              <a:t> </a:t>
            </a:r>
            <a:r>
              <a:rPr lang="bg-BG" dirty="0" smtClean="0"/>
              <a:t>за </a:t>
            </a:r>
            <a:r>
              <a:rPr lang="en-US" dirty="0" smtClean="0"/>
              <a:t>Java </a:t>
            </a:r>
            <a:r>
              <a:rPr lang="bg-BG" dirty="0" smtClean="0"/>
              <a:t>програмисти)</a:t>
            </a:r>
          </a:p>
          <a:p>
            <a:pPr lvl="1"/>
            <a:r>
              <a:rPr lang="bg-BG" dirty="0" smtClean="0"/>
              <a:t>конструкции: </a:t>
            </a:r>
            <a:r>
              <a:rPr lang="en-US" dirty="0" smtClean="0"/>
              <a:t>swim lane, human task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UML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mtClean="0"/>
              <a:t>BPEL vs. </a:t>
            </a:r>
            <a:r>
              <a:rPr lang="en-US" dirty="0" smtClean="0"/>
              <a:t>BPMN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104630" y="2016870"/>
            <a:ext cx="3039370" cy="4688730"/>
          </a:xfrm>
        </p:spPr>
        <p:txBody>
          <a:bodyPr>
            <a:normAutofit/>
          </a:bodyPr>
          <a:lstStyle/>
          <a:p>
            <a:r>
              <a:rPr lang="bg-BG" dirty="0" smtClean="0"/>
              <a:t>графичен език</a:t>
            </a:r>
          </a:p>
          <a:p>
            <a:endParaRPr lang="bg-BG" dirty="0" smtClean="0"/>
          </a:p>
          <a:p>
            <a:r>
              <a:rPr lang="bg-BG" dirty="0" smtClean="0"/>
              <a:t>по-абстрактен</a:t>
            </a:r>
          </a:p>
          <a:p>
            <a:endParaRPr lang="bg-BG" dirty="0" smtClean="0"/>
          </a:p>
          <a:p>
            <a:r>
              <a:rPr lang="bg-BG" dirty="0" smtClean="0"/>
              <a:t>предназначен за мениджъри и анализатори</a:t>
            </a:r>
          </a:p>
          <a:p>
            <a:endParaRPr lang="bg-BG" dirty="0"/>
          </a:p>
          <a:p>
            <a:r>
              <a:rPr lang="bg-BG" dirty="0" smtClean="0"/>
              <a:t>"съвместим" с </a:t>
            </a:r>
            <a:r>
              <a:rPr lang="en-US" dirty="0" smtClean="0"/>
              <a:t>BPEL</a:t>
            </a:r>
            <a:endParaRPr lang="en-US" dirty="0"/>
          </a:p>
        </p:txBody>
      </p:sp>
      <p:pic>
        <p:nvPicPr>
          <p:cNvPr id="4" name="Picture 3" descr="C:\Documents and Settings\Administrator\Desktop\MV5BMTU4MjIwMTcyMl5BMl5BanBnXkFtZTYwMTYwNDA3._V1._SX485_SY71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40" y="2044700"/>
            <a:ext cx="3065260" cy="454417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2016870"/>
            <a:ext cx="2438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014440"/>
            <a:ext cx="3106940" cy="4843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XML </a:t>
            </a:r>
            <a:r>
              <a:rPr lang="bg-BG" dirty="0" smtClean="0"/>
              <a:t>синтаксис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няма графична нотация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по-технически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предназначен за ИТ</a:t>
            </a:r>
          </a:p>
          <a:p>
            <a:pPr marL="109728" indent="0">
              <a:buFont typeface="Georgia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BPMN </a:t>
            </a:r>
            <a:r>
              <a:rPr lang="bg-BG" dirty="0" smtClean="0"/>
              <a:t>пример</a:t>
            </a:r>
            <a:endParaRPr lang="bg-BG" dirty="0"/>
          </a:p>
        </p:txBody>
      </p:sp>
      <p:pic>
        <p:nvPicPr>
          <p:cNvPr id="1026" name="Picture 2" descr="C:\Documents and Settings\Administrator\Desktop\figur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9072"/>
            <a:ext cx="7772400" cy="4985057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2971800" cy="16764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за </a:t>
            </a:r>
            <a:r>
              <a:rPr lang="en-US" dirty="0" smtClean="0"/>
              <a:t>BPEL </a:t>
            </a:r>
            <a:r>
              <a:rPr lang="bg-BG" dirty="0" smtClean="0"/>
              <a:t>от </a:t>
            </a:r>
            <a:r>
              <a:rPr lang="en-US" dirty="0" smtClean="0"/>
              <a:t>IBM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334000" cy="5716745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3" y="2316590"/>
            <a:ext cx="341958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6977" y="2506216"/>
            <a:ext cx="6474024" cy="1066800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Нататък…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с </a:t>
            </a:r>
            <a:r>
              <a:rPr lang="en-US" dirty="0" smtClean="0"/>
              <a:t>BPEL </a:t>
            </a:r>
            <a:r>
              <a:rPr lang="bg-BG" dirty="0" smtClean="0"/>
              <a:t>дефинирахме абстрактен модел за създаване на платформено независими оркестрации от услуги</a:t>
            </a:r>
            <a:endParaRPr lang="en-US" dirty="0" smtClean="0"/>
          </a:p>
          <a:p>
            <a:endParaRPr lang="bg-BG" dirty="0"/>
          </a:p>
          <a:p>
            <a:r>
              <a:rPr lang="bg-BG" dirty="0" smtClean="0"/>
              <a:t>може ли да се дефинира нещо </a:t>
            </a:r>
            <a:br>
              <a:rPr lang="bg-BG" dirty="0" smtClean="0"/>
            </a:br>
            <a:r>
              <a:rPr lang="bg-BG" dirty="0" smtClean="0"/>
              <a:t>подобно и за самите услуги?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466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yo.dimitrov\Desktop\Pussbo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013200"/>
            <a:ext cx="2794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Решението -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7498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Business Process Execution Language</a:t>
            </a:r>
          </a:p>
          <a:p>
            <a:endParaRPr lang="en-US" dirty="0"/>
          </a:p>
          <a:p>
            <a:r>
              <a:rPr lang="en-US" dirty="0" smtClean="0"/>
              <a:t>XML </a:t>
            </a:r>
            <a:r>
              <a:rPr lang="bg-BG" dirty="0" smtClean="0"/>
              <a:t>език описващ логиката на бизнес процеса на абстрактно ниво</a:t>
            </a:r>
          </a:p>
          <a:p>
            <a:endParaRPr lang="bg-BG" dirty="0"/>
          </a:p>
          <a:p>
            <a:r>
              <a:rPr lang="bg-BG" dirty="0" smtClean="0"/>
              <a:t>насочен е към бизнес анализатори </a:t>
            </a:r>
            <a:br>
              <a:rPr lang="bg-BG" dirty="0" smtClean="0"/>
            </a:br>
            <a:r>
              <a:rPr lang="bg-BG" dirty="0" smtClean="0"/>
              <a:t>и архитекти</a:t>
            </a:r>
          </a:p>
          <a:p>
            <a:endParaRPr lang="bg-BG" dirty="0"/>
          </a:p>
          <a:p>
            <a:r>
              <a:rPr lang="bg-BG" dirty="0" smtClean="0"/>
              <a:t>може да се редактира графично,</a:t>
            </a:r>
            <a:br>
              <a:rPr lang="bg-BG" dirty="0" smtClean="0"/>
            </a:br>
            <a:r>
              <a:rPr lang="bg-BG" dirty="0" smtClean="0"/>
              <a:t>но се оформя като уеб услуга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Desktop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78" y="4141355"/>
            <a:ext cx="2912767" cy="24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72000"/>
          </a:xfrm>
        </p:spPr>
        <p:txBody>
          <a:bodyPr>
            <a:normAutofit lnSpcReduction="10000"/>
          </a:bodyPr>
          <a:lstStyle/>
          <a:p>
            <a:r>
              <a:rPr lang="en-US" cap="small" dirty="0" smtClean="0"/>
              <a:t>Service Component Architecture</a:t>
            </a:r>
            <a:endParaRPr lang="bg-BG" cap="small" dirty="0" smtClean="0"/>
          </a:p>
          <a:p>
            <a:endParaRPr lang="en-US" cap="small" dirty="0" smtClean="0"/>
          </a:p>
          <a:p>
            <a:r>
              <a:rPr lang="bg-BG" dirty="0" smtClean="0"/>
              <a:t>технология за създаване на услуги и асемблирането им в </a:t>
            </a:r>
            <a:r>
              <a:rPr lang="bg-BG" dirty="0" err="1" smtClean="0"/>
              <a:t>композитни</a:t>
            </a:r>
            <a:r>
              <a:rPr lang="bg-BG" dirty="0" smtClean="0"/>
              <a:t> приложения използвани в разпределени среди</a:t>
            </a:r>
          </a:p>
          <a:p>
            <a:endParaRPr lang="en-US" dirty="0" smtClean="0"/>
          </a:p>
          <a:p>
            <a:r>
              <a:rPr lang="bg-BG" dirty="0" smtClean="0"/>
              <a:t>услугите могат да се </a:t>
            </a:r>
            <a:br>
              <a:rPr lang="bg-BG" dirty="0" smtClean="0"/>
            </a:br>
            <a:r>
              <a:rPr lang="bg-BG" dirty="0" smtClean="0"/>
              <a:t>имплементират с различни</a:t>
            </a:r>
            <a:br>
              <a:rPr lang="bg-BG" dirty="0" smtClean="0"/>
            </a:br>
            <a:r>
              <a:rPr lang="bg-BG" dirty="0" smtClean="0"/>
              <a:t>технологии и езици</a:t>
            </a:r>
          </a:p>
          <a:p>
            <a:endParaRPr lang="bg-BG" dirty="0" smtClean="0"/>
          </a:p>
          <a:p>
            <a:r>
              <a:rPr lang="bg-BG" dirty="0" err="1" smtClean="0"/>
              <a:t>създена</a:t>
            </a:r>
            <a:r>
              <a:rPr lang="bg-BG" dirty="0" smtClean="0"/>
              <a:t> 2007 г. от </a:t>
            </a:r>
            <a:r>
              <a:rPr lang="en-US" dirty="0" smtClean="0"/>
              <a:t>IBM </a:t>
            </a:r>
            <a:r>
              <a:rPr lang="bg-BG" dirty="0" smtClean="0"/>
              <a:t>и </a:t>
            </a:r>
            <a:r>
              <a:rPr lang="en-US" dirty="0" smtClean="0"/>
              <a:t>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Предимства на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разделя бизнес логиката на приложенията </a:t>
            </a:r>
            <a:r>
              <a:rPr lang="bg-BG" i="1" dirty="0" smtClean="0"/>
              <a:t>(различна</a:t>
            </a:r>
            <a:r>
              <a:rPr lang="bg-BG" dirty="0" smtClean="0"/>
              <a:t>) от</a:t>
            </a:r>
            <a:r>
              <a:rPr lang="en-US" dirty="0" smtClean="0"/>
              <a:t> </a:t>
            </a:r>
            <a:r>
              <a:rPr lang="bg-BG" dirty="0" smtClean="0"/>
              <a:t>логиката за извикване на услуги чрез определен протокол </a:t>
            </a:r>
            <a:r>
              <a:rPr lang="bg-BG" i="1" dirty="0" smtClean="0"/>
              <a:t>(сходна)</a:t>
            </a:r>
          </a:p>
          <a:p>
            <a:r>
              <a:rPr lang="bg-BG" dirty="0" smtClean="0"/>
              <a:t>позволява имплементацията на услугата да е на </a:t>
            </a:r>
            <a:r>
              <a:rPr lang="en-US" dirty="0" smtClean="0"/>
              <a:t>C++, Java, PHP, BPEL, XSLT</a:t>
            </a:r>
            <a:r>
              <a:rPr lang="bg-BG" dirty="0" smtClean="0"/>
              <a:t> и други</a:t>
            </a:r>
          </a:p>
          <a:p>
            <a:r>
              <a:rPr lang="bg-BG" dirty="0" smtClean="0"/>
              <a:t>позволява достъп до услугите чрез </a:t>
            </a:r>
            <a:r>
              <a:rPr lang="en-US" dirty="0" smtClean="0"/>
              <a:t>Web Service, HTTP, JMS, EJB binding, RMI, CORBA </a:t>
            </a:r>
            <a:r>
              <a:rPr lang="bg-BG" dirty="0" smtClean="0"/>
              <a:t>и други</a:t>
            </a:r>
            <a:endParaRPr lang="bg-BG" dirty="0"/>
          </a:p>
          <a:p>
            <a:r>
              <a:rPr lang="bg-BG" dirty="0" smtClean="0"/>
              <a:t>подобрява </a:t>
            </a:r>
            <a:r>
              <a:rPr lang="en-US" dirty="0" smtClean="0"/>
              <a:t>portability</a:t>
            </a:r>
            <a:r>
              <a:rPr lang="bg-BG" dirty="0" smtClean="0"/>
              <a:t>-то на приложението </a:t>
            </a:r>
            <a:r>
              <a:rPr lang="en-US" dirty="0" smtClean="0"/>
              <a:t>(</a:t>
            </a:r>
            <a:r>
              <a:rPr lang="bg-BG" dirty="0" smtClean="0"/>
              <a:t>не неговото </a:t>
            </a:r>
            <a:r>
              <a:rPr lang="en-US" dirty="0" smtClean="0"/>
              <a:t>interoperability)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5120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Детайли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/>
              <a:t>модел за конструиране на приложения спазващи принципите на </a:t>
            </a:r>
            <a:r>
              <a:rPr lang="en-US" dirty="0"/>
              <a:t>SOA </a:t>
            </a:r>
            <a:r>
              <a:rPr lang="bg-BG" dirty="0"/>
              <a:t>за модулност,  съвместимост и </a:t>
            </a:r>
            <a:r>
              <a:rPr lang="bg-BG" dirty="0" smtClean="0"/>
              <a:t>независимост</a:t>
            </a:r>
          </a:p>
          <a:p>
            <a:endParaRPr lang="bg-BG" dirty="0"/>
          </a:p>
          <a:p>
            <a:r>
              <a:rPr lang="bg-BG" dirty="0"/>
              <a:t>обхваща широк кръг от </a:t>
            </a:r>
            <a:r>
              <a:rPr lang="bg-BG" dirty="0" smtClean="0"/>
              <a:t>технологии </a:t>
            </a:r>
            <a:r>
              <a:rPr lang="bg-BG" dirty="0"/>
              <a:t>като задава една </a:t>
            </a:r>
            <a:r>
              <a:rPr lang="bg-BG" dirty="0" smtClean="0"/>
              <a:t>абстрактна </a:t>
            </a:r>
            <a:r>
              <a:rPr lang="bg-BG" dirty="0"/>
              <a:t>спецификация и </a:t>
            </a:r>
            <a:r>
              <a:rPr lang="bg-BG" dirty="0" smtClean="0"/>
              <a:t>множество </a:t>
            </a:r>
            <a:r>
              <a:rPr lang="bg-BG" dirty="0" err="1" smtClean="0"/>
              <a:t>мапинги</a:t>
            </a:r>
            <a:r>
              <a:rPr lang="bg-BG" dirty="0" smtClean="0"/>
              <a:t> за различни технологии</a:t>
            </a:r>
            <a:endParaRPr lang="bg-BG" dirty="0"/>
          </a:p>
          <a:p>
            <a:endParaRPr lang="bg-BG" dirty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493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Фокус на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i="1" dirty="0" smtClean="0"/>
              <a:t>намаляване на сложността</a:t>
            </a:r>
            <a:r>
              <a:rPr lang="bg-BG" dirty="0" smtClean="0"/>
              <a:t> - предлага прост начин за създаване на разпределени приложения с ясно дефинирана позиция за бизнес логиката и </a:t>
            </a:r>
            <a:r>
              <a:rPr lang="en-US" dirty="0" smtClean="0"/>
              <a:t>out-of-the-box </a:t>
            </a:r>
            <a:r>
              <a:rPr lang="bg-BG" dirty="0" smtClean="0"/>
              <a:t>протоколи за комуникация </a:t>
            </a:r>
            <a:r>
              <a:rPr lang="bg-BG" sz="2400" dirty="0" smtClean="0"/>
              <a:t>(</a:t>
            </a:r>
            <a:r>
              <a:rPr lang="en-US" sz="2400" dirty="0" smtClean="0"/>
              <a:t>JMS, Web Service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endParaRPr lang="bg-BG" dirty="0" smtClean="0"/>
          </a:p>
          <a:p>
            <a:r>
              <a:rPr lang="bg-BG" i="1" dirty="0" err="1" smtClean="0"/>
              <a:t>преизползване</a:t>
            </a:r>
            <a:r>
              <a:rPr lang="bg-BG" dirty="0" smtClean="0"/>
              <a:t> - да позволи лесно споделяне на логика между процеси (в контраст с </a:t>
            </a:r>
            <a:r>
              <a:rPr lang="en-US" dirty="0" smtClean="0"/>
              <a:t>Java </a:t>
            </a:r>
            <a:r>
              <a:rPr lang="bg-BG" dirty="0" smtClean="0"/>
              <a:t>където имаме </a:t>
            </a:r>
            <a:r>
              <a:rPr lang="bg-BG" dirty="0" err="1" smtClean="0"/>
              <a:t>преизползване</a:t>
            </a:r>
            <a:r>
              <a:rPr lang="bg-BG" dirty="0" smtClean="0"/>
              <a:t> в рамките на процес)</a:t>
            </a:r>
          </a:p>
        </p:txBody>
      </p:sp>
    </p:spTree>
    <p:extLst>
      <p:ext uri="{BB962C8B-B14F-4D97-AF65-F5344CB8AC3E}">
        <p14:creationId xmlns:p14="http://schemas.microsoft.com/office/powerpoint/2010/main" val="1976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yo.dimitrov\Desktop\Incredible-LEGO-Art-by-Nathan-Sawaya-R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56595"/>
            <a:ext cx="3130549" cy="56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Градивни блокове на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service (</a:t>
            </a:r>
            <a:r>
              <a:rPr lang="bg-BG" dirty="0" smtClean="0"/>
              <a:t>услуга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component (</a:t>
            </a:r>
            <a:r>
              <a:rPr lang="bg-BG" dirty="0" smtClean="0"/>
              <a:t>компонент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composite (</a:t>
            </a:r>
            <a:r>
              <a:rPr lang="bg-BG" dirty="0" err="1" smtClean="0"/>
              <a:t>композит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domain (</a:t>
            </a:r>
            <a:r>
              <a:rPr lang="bg-BG" dirty="0" smtClean="0"/>
              <a:t>домейн</a:t>
            </a:r>
            <a:r>
              <a:rPr lang="en-US" dirty="0" smtClean="0"/>
              <a:t>)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9728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услуга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ясен договор (интерфейс) описващ наличните операции и формата на входно-изходните данни</a:t>
            </a:r>
          </a:p>
          <a:p>
            <a:r>
              <a:rPr lang="bg-BG" dirty="0" smtClean="0"/>
              <a:t>адрес където операциите са достъпни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 smtClean="0"/>
              <a:t>интерфейса</a:t>
            </a:r>
            <a:r>
              <a:rPr lang="en-US" dirty="0" smtClean="0"/>
              <a:t> </a:t>
            </a:r>
            <a:r>
              <a:rPr lang="bg-BG" dirty="0" smtClean="0"/>
              <a:t>се задава на конкретен език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(</a:t>
            </a:r>
            <a:r>
              <a:rPr lang="en-US" dirty="0" smtClean="0"/>
              <a:t>e.g.</a:t>
            </a:r>
            <a:r>
              <a:rPr lang="bg-BG" dirty="0" smtClean="0"/>
              <a:t> </a:t>
            </a:r>
            <a:r>
              <a:rPr lang="en-US" dirty="0" smtClean="0"/>
              <a:t>Java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или чрез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платформено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независим </a:t>
            </a:r>
            <a:r>
              <a:rPr lang="en-US" dirty="0" smtClean="0"/>
              <a:t>WSDL</a:t>
            </a:r>
            <a:endParaRPr lang="bg-B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34697" y="4419600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@Remotable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interface Calculator 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add(float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subtract(float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multiply(float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divide(float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компонент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2590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имплементационен</a:t>
            </a:r>
            <a:r>
              <a:rPr lang="bg-BG" dirty="0" smtClean="0"/>
              <a:t> код с една или повече </a:t>
            </a:r>
            <a:r>
              <a:rPr lang="en-US" dirty="0" smtClean="0"/>
              <a:t>service-</a:t>
            </a:r>
            <a:r>
              <a:rPr lang="bg-BG" dirty="0" smtClean="0"/>
              <a:t>и</a:t>
            </a:r>
          </a:p>
          <a:p>
            <a:r>
              <a:rPr lang="bg-BG" dirty="0" smtClean="0"/>
              <a:t>поддържани езици и технологии: </a:t>
            </a:r>
            <a:r>
              <a:rPr lang="en-US" dirty="0" smtClean="0"/>
              <a:t>Java </a:t>
            </a:r>
            <a:r>
              <a:rPr lang="bg-BG" dirty="0" smtClean="0"/>
              <a:t>класове</a:t>
            </a:r>
            <a:r>
              <a:rPr lang="en-US" dirty="0" smtClean="0"/>
              <a:t>, EJB, C</a:t>
            </a:r>
            <a:r>
              <a:rPr lang="en-US" dirty="0"/>
              <a:t>++, BPEL, </a:t>
            </a:r>
            <a:r>
              <a:rPr lang="en-US" dirty="0" smtClean="0"/>
              <a:t>XSLT</a:t>
            </a:r>
            <a:r>
              <a:rPr lang="bg-BG" dirty="0" smtClean="0"/>
              <a:t> и други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66589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компонент - </a:t>
            </a:r>
            <a:r>
              <a:rPr lang="en-US" dirty="0"/>
              <a:t>p</a:t>
            </a:r>
            <a:r>
              <a:rPr lang="en-US" dirty="0" smtClean="0"/>
              <a:t>roperty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 да се конфигурира компонент по време на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3378875"/>
            <a:ext cx="5714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class LoanComponent implements LoanService {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private String currency;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@Property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void setCurrency(String c){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this.currency = c;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4410075"/>
            <a:ext cx="23717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компонент -</a:t>
            </a:r>
            <a:r>
              <a:rPr lang="en-US" dirty="0" smtClean="0"/>
              <a:t> reference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93034" cy="182880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зависимост към услуга на друг компонент </a:t>
            </a:r>
          </a:p>
          <a:p>
            <a:r>
              <a:rPr lang="bg-BG" dirty="0" smtClean="0"/>
              <a:t>определя се от избраната имплементация (</a:t>
            </a:r>
            <a:r>
              <a:rPr lang="en-US" dirty="0" smtClean="0"/>
              <a:t>Java, BPEL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bg-BG" dirty="0" smtClean="0"/>
              <a:t>използва </a:t>
            </a:r>
            <a:r>
              <a:rPr lang="en-US" dirty="0" smtClean="0"/>
              <a:t>DI</a:t>
            </a:r>
            <a:r>
              <a:rPr lang="bg-BG" dirty="0" smtClean="0"/>
              <a:t> (а не </a:t>
            </a:r>
            <a:r>
              <a:rPr lang="en-US" dirty="0" smtClean="0"/>
              <a:t>JNDI lookup </a:t>
            </a:r>
            <a:r>
              <a:rPr lang="bg-BG" dirty="0" smtClean="0"/>
              <a:t>например)</a:t>
            </a:r>
            <a:endParaRPr lang="en-US" dirty="0" smtClean="0"/>
          </a:p>
          <a:p>
            <a:r>
              <a:rPr lang="bg-BG" dirty="0" smtClean="0"/>
              <a:t>може да се променя по време на работа на компонента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1470" y="3886197"/>
            <a:ext cx="5638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class LoanComponent implements LoanService 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private RateService service;</a:t>
            </a:r>
          </a:p>
          <a:p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 @Reference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public void setRateService(RateService s){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 this.service = s;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public void applyForLoan(LoanApplication a) 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 int result = service.checkCredit(a.getId());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1681"/>
            <a:ext cx="26256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логическа група от компоненти и тяхната конфигурация</a:t>
            </a:r>
          </a:p>
          <a:p>
            <a:r>
              <a:rPr lang="bg-BG" dirty="0" smtClean="0"/>
              <a:t>съхранява се под формата на </a:t>
            </a:r>
            <a:r>
              <a:rPr lang="en-US" dirty="0" smtClean="0"/>
              <a:t>XML </a:t>
            </a:r>
            <a:r>
              <a:rPr lang="bg-BG" dirty="0" smtClean="0"/>
              <a:t>файл</a:t>
            </a:r>
            <a:endParaRPr lang="en-US" dirty="0" smtClean="0"/>
          </a:p>
          <a:p>
            <a:r>
              <a:rPr lang="bg-BG" dirty="0" err="1" smtClean="0"/>
              <a:t>деплойва</a:t>
            </a:r>
            <a:r>
              <a:rPr lang="bg-BG" dirty="0" smtClean="0"/>
              <a:t> се като едно цяло (подобно на </a:t>
            </a:r>
            <a:r>
              <a:rPr lang="en-US" dirty="0" smtClean="0"/>
              <a:t>EAR)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76" y="4298971"/>
            <a:ext cx="3043624" cy="194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148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&lt;composite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name="LoanComposite"&gt;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 name ="LoanComp"&gt;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&lt;implementation.java class="..."/&gt;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 name ="CreditComp"&gt;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&lt;implementation.java class="..."/&gt;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&lt;/composite&gt;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Предимства на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наложен стандарт </a:t>
            </a:r>
            <a:r>
              <a:rPr lang="bg-BG" dirty="0" smtClean="0">
                <a:sym typeface="Wingdings" pitchFamily="2" charset="2"/>
              </a:rPr>
              <a:t> независим от отделен софтуерен производител</a:t>
            </a:r>
          </a:p>
          <a:p>
            <a:endParaRPr lang="bg-BG" dirty="0" smtClean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част от стека за уеб услуги (</a:t>
            </a:r>
            <a:r>
              <a:rPr lang="en-US" dirty="0" smtClean="0">
                <a:sym typeface="Wingdings" pitchFamily="2" charset="2"/>
              </a:rPr>
              <a:t>WS-BPEL 2.0)</a:t>
            </a:r>
            <a:r>
              <a:rPr lang="bg-BG" dirty="0" smtClean="0">
                <a:sym typeface="Wingdings" pitchFamily="2" charset="2"/>
              </a:rPr>
              <a:t>  лесна интеграция с </a:t>
            </a:r>
            <a:r>
              <a:rPr lang="en-US" dirty="0" smtClean="0">
                <a:sym typeface="Wingdings" pitchFamily="2" charset="2"/>
              </a:rPr>
              <a:t>WS-</a:t>
            </a:r>
            <a:r>
              <a:rPr lang="en-US" dirty="0" err="1" smtClean="0">
                <a:sym typeface="Wingdings" pitchFamily="2" charset="2"/>
              </a:rPr>
              <a:t>Addressing,WS</a:t>
            </a:r>
            <a:r>
              <a:rPr lang="en-US" dirty="0" smtClean="0">
                <a:sym typeface="Wingdings" pitchFamily="2" charset="2"/>
              </a:rPr>
              <a:t>-Security…</a:t>
            </a:r>
            <a:endParaRPr lang="bg-BG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изцяло </a:t>
            </a:r>
            <a:r>
              <a:rPr lang="en-US" dirty="0" smtClean="0">
                <a:sym typeface="Wingdings" pitchFamily="2" charset="2"/>
              </a:rPr>
              <a:t>XML</a:t>
            </a:r>
            <a:r>
              <a:rPr lang="bg-BG" dirty="0" smtClean="0">
                <a:sym typeface="Wingdings" pitchFamily="2" charset="2"/>
              </a:rPr>
              <a:t>  платформена независимост и възможност за валидация с </a:t>
            </a:r>
            <a:r>
              <a:rPr lang="en-US" dirty="0" smtClean="0">
                <a:sym typeface="Wingdings" pitchFamily="2" charset="2"/>
              </a:rPr>
              <a:t>XSD</a:t>
            </a:r>
            <a:endParaRPr lang="bg-BG" dirty="0" smtClean="0">
              <a:sym typeface="Wingdings" pitchFamily="2" charset="2"/>
            </a:endParaRPr>
          </a:p>
          <a:p>
            <a:endParaRPr lang="bg-BG" dirty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нов слой на абстракция създаващ </a:t>
            </a:r>
            <a:r>
              <a:rPr lang="bg-BG" i="1" dirty="0" smtClean="0">
                <a:sym typeface="Wingdings" pitchFamily="2" charset="2"/>
              </a:rPr>
              <a:t>оркестрации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r>
              <a:rPr lang="en-US" dirty="0" smtClean="0"/>
              <a:t> - wires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комуникационни канали между компонентите (както и клиента)</a:t>
            </a:r>
          </a:p>
          <a:p>
            <a:r>
              <a:rPr lang="bg-BG" dirty="0" smtClean="0"/>
              <a:t>свързва </a:t>
            </a:r>
            <a:r>
              <a:rPr lang="en-US" dirty="0" smtClean="0"/>
              <a:t>reference </a:t>
            </a:r>
            <a:r>
              <a:rPr lang="bg-BG" dirty="0" smtClean="0"/>
              <a:t>със </a:t>
            </a:r>
            <a:r>
              <a:rPr lang="en-US" dirty="0" smtClean="0"/>
              <a:t>service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64464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r>
              <a:rPr lang="en-US" dirty="0" smtClean="0"/>
              <a:t> - binding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267200"/>
          </a:xfrm>
        </p:spPr>
        <p:txBody>
          <a:bodyPr>
            <a:normAutofit/>
          </a:bodyPr>
          <a:lstStyle/>
          <a:p>
            <a:r>
              <a:rPr lang="bg-BG" dirty="0" smtClean="0"/>
              <a:t>конфигурира комуникацията </a:t>
            </a:r>
            <a:r>
              <a:rPr lang="bg-BG" dirty="0"/>
              <a:t>с</a:t>
            </a:r>
            <a:r>
              <a:rPr lang="bg-BG" dirty="0" smtClean="0"/>
              <a:t> външни системи (например като уеб услуга)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&lt;component name ="LoanComponent"&gt;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&lt;implementation.java class="com.test.LoanComponent"/&gt;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&lt;service name="LoanService"&gt;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&lt;binding.ws uri="http://test/opa"/&gt;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&lt;/service&gt;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&lt;/component&gt;</a:t>
            </a:r>
            <a:endParaRPr lang="en-US" sz="20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домейн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199" y="1981200"/>
            <a:ext cx="8685213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среда където </a:t>
            </a:r>
            <a:r>
              <a:rPr lang="bg-BG" dirty="0" err="1" smtClean="0"/>
              <a:t>композитите</a:t>
            </a:r>
            <a:r>
              <a:rPr lang="bg-BG" dirty="0" smtClean="0"/>
              <a:t> се </a:t>
            </a:r>
            <a:r>
              <a:rPr lang="bg-BG" dirty="0" err="1" smtClean="0"/>
              <a:t>деплойват</a:t>
            </a:r>
            <a:r>
              <a:rPr lang="bg-BG" dirty="0" smtClean="0"/>
              <a:t> и изпълняват</a:t>
            </a:r>
          </a:p>
          <a:p>
            <a:r>
              <a:rPr lang="bg-BG" dirty="0" smtClean="0"/>
              <a:t>предоставя комуникационна инфраструктура за компонентите</a:t>
            </a:r>
          </a:p>
          <a:p>
            <a:r>
              <a:rPr lang="bg-BG" dirty="0" smtClean="0"/>
              <a:t>има един или повече сътрудничещи си </a:t>
            </a:r>
            <a:r>
              <a:rPr lang="en-US" dirty="0" smtClean="0"/>
              <a:t>SCA </a:t>
            </a:r>
            <a:r>
              <a:rPr lang="bg-BG" dirty="0" smtClean="0"/>
              <a:t>сървъра, които може да </a:t>
            </a:r>
            <a:br>
              <a:rPr lang="bg-BG" dirty="0" smtClean="0"/>
            </a:br>
            <a:r>
              <a:rPr lang="bg-BG" dirty="0" smtClean="0"/>
              <a:t>са на различни машини</a:t>
            </a:r>
          </a:p>
          <a:p>
            <a:r>
              <a:rPr lang="bg-BG" dirty="0" smtClean="0"/>
              <a:t>позволява </a:t>
            </a:r>
            <a:br>
              <a:rPr lang="bg-BG" dirty="0" smtClean="0"/>
            </a:br>
            <a:r>
              <a:rPr lang="bg-BG" dirty="0" smtClean="0"/>
              <a:t>между-машинна </a:t>
            </a:r>
            <a:br>
              <a:rPr lang="bg-BG" dirty="0" smtClean="0"/>
            </a:br>
            <a:r>
              <a:rPr lang="bg-BG" dirty="0" smtClean="0"/>
              <a:t>комуникация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333750" cy="22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домейн (продължение)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2743200"/>
          </a:xfrm>
        </p:spPr>
        <p:txBody>
          <a:bodyPr>
            <a:normAutofit/>
          </a:bodyPr>
          <a:lstStyle/>
          <a:p>
            <a:r>
              <a:rPr lang="bg-BG" dirty="0" smtClean="0"/>
              <a:t>видове комуникация</a:t>
            </a:r>
          </a:p>
          <a:p>
            <a:pPr lvl="1"/>
            <a:r>
              <a:rPr lang="en-US" dirty="0" smtClean="0"/>
              <a:t>inter-SCA </a:t>
            </a:r>
            <a:r>
              <a:rPr lang="bg-BG" dirty="0" smtClean="0"/>
              <a:t>ком</a:t>
            </a:r>
            <a:r>
              <a:rPr lang="bg-BG" dirty="0"/>
              <a:t>у</a:t>
            </a:r>
            <a:r>
              <a:rPr lang="bg-BG" dirty="0" smtClean="0"/>
              <a:t>никация - в рамките на домейна или между домейни (оптимизиран формат)</a:t>
            </a:r>
          </a:p>
          <a:p>
            <a:pPr lvl="1"/>
            <a:r>
              <a:rPr lang="en-US" dirty="0" smtClean="0"/>
              <a:t>intra-SCA communication </a:t>
            </a:r>
            <a:r>
              <a:rPr lang="bg-BG" dirty="0" smtClean="0"/>
              <a:t>- между външния свят и домейна </a:t>
            </a:r>
            <a:r>
              <a:rPr lang="en-US" dirty="0" smtClean="0"/>
              <a:t>(</a:t>
            </a:r>
            <a:r>
              <a:rPr lang="bg-BG" dirty="0" smtClean="0"/>
              <a:t>използва съществуващи технологии като уеб услуги, </a:t>
            </a:r>
            <a:r>
              <a:rPr lang="en-US" dirty="0" smtClean="0"/>
              <a:t>JMS, HTTP </a:t>
            </a:r>
            <a:r>
              <a:rPr lang="bg-BG" dirty="0" smtClean="0"/>
              <a:t>и други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0" y="4648200"/>
            <a:ext cx="5702901" cy="1819275"/>
            <a:chOff x="2183799" y="4800600"/>
            <a:chExt cx="5398101" cy="15906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800600"/>
              <a:ext cx="4229100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799" y="5029200"/>
              <a:ext cx="115252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3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файлов формат</a:t>
            </a:r>
            <a:r>
              <a:rPr lang="en-US" dirty="0" smtClean="0"/>
              <a:t> - SCDL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6096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Service Component Description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8140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&lt;composite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=http://www.osoa.org/xmlns/sca/1.0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LoanComposite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LoanComp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&lt;implementation.java class=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com.test.LoanComponent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&lt;property name="currency"&gt;USD&lt;/property&gt;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&lt;reference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creditService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 target="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CreditComp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CreditComp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&lt;implementation.java class=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com.test.CreditComponent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&lt;/composite&gt;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8" y="2533377"/>
            <a:ext cx="7873622" cy="413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33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 – zip </a:t>
            </a:r>
            <a:r>
              <a:rPr lang="bg-BG" dirty="0" smtClean="0"/>
              <a:t>архив съдържащ </a:t>
            </a:r>
            <a:r>
              <a:rPr lang="bg-BG" dirty="0" err="1" smtClean="0"/>
              <a:t>композитни</a:t>
            </a:r>
            <a:r>
              <a:rPr lang="bg-BG" dirty="0" smtClean="0"/>
              <a:t> </a:t>
            </a:r>
            <a:r>
              <a:rPr lang="en-US" dirty="0" err="1" smtClean="0"/>
              <a:t>scdl</a:t>
            </a:r>
            <a:r>
              <a:rPr lang="bg-BG" dirty="0" smtClean="0"/>
              <a:t>-</a:t>
            </a:r>
            <a:r>
              <a:rPr lang="bg-BG" dirty="0"/>
              <a:t>и</a:t>
            </a:r>
            <a:r>
              <a:rPr lang="en-US" dirty="0" smtClean="0"/>
              <a:t>, </a:t>
            </a:r>
            <a:r>
              <a:rPr lang="bg-BG" dirty="0" err="1" smtClean="0"/>
              <a:t>имплементационни</a:t>
            </a:r>
            <a:r>
              <a:rPr lang="bg-BG" dirty="0" smtClean="0"/>
              <a:t> файлове</a:t>
            </a:r>
            <a:r>
              <a:rPr lang="en-US" dirty="0" smtClean="0"/>
              <a:t>, </a:t>
            </a:r>
            <a:r>
              <a:rPr lang="bg-BG" dirty="0" err="1" smtClean="0"/>
              <a:t>бибиотеки</a:t>
            </a:r>
            <a:r>
              <a:rPr lang="en-US" dirty="0" smtClean="0"/>
              <a:t>, WSDL</a:t>
            </a:r>
            <a:r>
              <a:rPr lang="bg-BG" dirty="0" smtClean="0"/>
              <a:t>-и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sca-conribution.xml</a:t>
            </a:r>
            <a:r>
              <a:rPr lang="en-US" dirty="0" smtClean="0"/>
              <a:t> </a:t>
            </a:r>
            <a:r>
              <a:rPr lang="bg-BG" dirty="0" smtClean="0"/>
              <a:t>е</a:t>
            </a:r>
            <a:r>
              <a:rPr lang="en-US" dirty="0" smtClean="0"/>
              <a:t> </a:t>
            </a:r>
            <a:r>
              <a:rPr lang="en-US" dirty="0"/>
              <a:t>deployment descriptor</a:t>
            </a:r>
          </a:p>
          <a:p>
            <a:r>
              <a:rPr lang="en-US" dirty="0" smtClean="0"/>
              <a:t>contribution-</a:t>
            </a:r>
            <a:r>
              <a:rPr lang="bg-BG" dirty="0" err="1" smtClean="0"/>
              <a:t>ите</a:t>
            </a:r>
            <a:r>
              <a:rPr lang="bg-BG" dirty="0" smtClean="0"/>
              <a:t> могат </a:t>
            </a:r>
            <a:br>
              <a:rPr lang="bg-BG" dirty="0" smtClean="0"/>
            </a:br>
            <a:r>
              <a:rPr lang="bg-BG" dirty="0" smtClean="0"/>
              <a:t>да зависят един на </a:t>
            </a:r>
            <a:br>
              <a:rPr lang="bg-BG" dirty="0" smtClean="0"/>
            </a:br>
            <a:r>
              <a:rPr lang="bg-BG" dirty="0" smtClean="0"/>
              <a:t>друг като единия </a:t>
            </a:r>
            <a:br>
              <a:rPr lang="bg-BG" dirty="0" smtClean="0"/>
            </a:br>
            <a:r>
              <a:rPr lang="en-US" dirty="0" smtClean="0"/>
              <a:t>export</a:t>
            </a:r>
            <a:r>
              <a:rPr lang="bg-BG" dirty="0" smtClean="0"/>
              <a:t>-не ресурс, </a:t>
            </a:r>
            <a:br>
              <a:rPr lang="bg-BG" dirty="0" smtClean="0"/>
            </a:br>
            <a:r>
              <a:rPr lang="bg-BG" dirty="0" smtClean="0"/>
              <a:t>а другия го </a:t>
            </a:r>
            <a:r>
              <a:rPr lang="en-US" dirty="0" smtClean="0"/>
              <a:t>import</a:t>
            </a:r>
            <a:r>
              <a:rPr lang="bg-BG" dirty="0" smtClean="0"/>
              <a:t>-не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Деплой</a:t>
            </a:r>
            <a:r>
              <a:rPr lang="bg-BG" dirty="0" smtClean="0"/>
              <a:t> на </a:t>
            </a:r>
            <a:r>
              <a:rPr lang="en-US" dirty="0" smtClean="0"/>
              <a:t>SCA </a:t>
            </a:r>
            <a:r>
              <a:rPr lang="bg-BG" dirty="0" smtClean="0"/>
              <a:t>приложение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79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имплементации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Apache Tuscany</a:t>
            </a:r>
            <a:endParaRPr lang="bg-B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Fabric</a:t>
            </a:r>
            <a:r>
              <a:rPr lang="bg-BG" dirty="0" smtClean="0"/>
              <a:t>3</a:t>
            </a:r>
          </a:p>
          <a:p>
            <a:endParaRPr lang="bg-BG" dirty="0"/>
          </a:p>
          <a:p>
            <a:r>
              <a:rPr lang="en-US" dirty="0" smtClean="0"/>
              <a:t>TRENTINO</a:t>
            </a:r>
            <a:endParaRPr lang="bg-BG" dirty="0" smtClean="0"/>
          </a:p>
          <a:p>
            <a:endParaRPr lang="en-US" dirty="0" smtClean="0"/>
          </a:p>
          <a:p>
            <a:r>
              <a:rPr lang="en-US" dirty="0" smtClean="0"/>
              <a:t>IBM </a:t>
            </a:r>
            <a:r>
              <a:rPr lang="en-US" dirty="0" err="1" smtClean="0"/>
              <a:t>Websphere</a:t>
            </a:r>
            <a:r>
              <a:rPr lang="en-US" dirty="0" smtClean="0"/>
              <a:t> Enterprise Service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/>
              <a:t>инсталация на </a:t>
            </a:r>
            <a:r>
              <a:rPr lang="en-US" dirty="0"/>
              <a:t>Apache </a:t>
            </a:r>
            <a:r>
              <a:rPr lang="en-US" dirty="0" smtClean="0"/>
              <a:t>Tuscany</a:t>
            </a:r>
            <a:endParaRPr lang="en-US" dirty="0"/>
          </a:p>
          <a:p>
            <a:endParaRPr lang="en-US" dirty="0"/>
          </a:p>
          <a:p>
            <a:r>
              <a:rPr lang="bg-BG" dirty="0" smtClean="0"/>
              <a:t>конфигуриране на </a:t>
            </a:r>
            <a:r>
              <a:rPr lang="en-US" dirty="0" smtClean="0"/>
              <a:t>Apache Tuscany runtime</a:t>
            </a:r>
            <a:r>
              <a:rPr lang="bg-BG" dirty="0" smtClean="0"/>
              <a:t>-а</a:t>
            </a:r>
            <a:endParaRPr lang="bg-BG" dirty="0"/>
          </a:p>
          <a:p>
            <a:endParaRPr lang="bg-BG" dirty="0" smtClean="0"/>
          </a:p>
          <a:p>
            <a:r>
              <a:rPr lang="bg-BG" dirty="0" smtClean="0"/>
              <a:t>тестване </a:t>
            </a:r>
            <a:r>
              <a:rPr lang="bg-BG" dirty="0"/>
              <a:t>на </a:t>
            </a:r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endParaRPr lang="bg-BG" dirty="0" smtClean="0"/>
          </a:p>
          <a:p>
            <a:endParaRPr lang="bg-BG" dirty="0"/>
          </a:p>
          <a:p>
            <a:r>
              <a:rPr lang="bg-BG" dirty="0"/>
              <a:t>инсталация на </a:t>
            </a:r>
            <a:r>
              <a:rPr lang="en-US" dirty="0"/>
              <a:t>SCA </a:t>
            </a:r>
            <a:r>
              <a:rPr lang="bg-BG" dirty="0"/>
              <a:t>плъгина за </a:t>
            </a:r>
            <a:r>
              <a:rPr lang="en-US" dirty="0"/>
              <a:t>Eclipse</a:t>
            </a:r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Apache Tuscany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инсталирайте </a:t>
            </a:r>
            <a:r>
              <a:rPr lang="en-US" dirty="0"/>
              <a:t>Apache Ant </a:t>
            </a:r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http://ant.apache.org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bg-BG" dirty="0" smtClean="0"/>
              <a:t>изтеглете и разархивирайте </a:t>
            </a:r>
            <a:r>
              <a:rPr lang="en-US" dirty="0"/>
              <a:t>Apache Tuscany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http://tuscany.apache.org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bg-BG" sz="2400" dirty="0" smtClean="0"/>
              <a:t>за да стартирате демонстрацията:</a:t>
            </a:r>
          </a:p>
          <a:p>
            <a:pPr lvl="1"/>
            <a:r>
              <a:rPr lang="bg-BG" sz="2200" dirty="0" smtClean="0"/>
              <a:t>отидете в папка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tutorials/store/store</a:t>
            </a:r>
          </a:p>
          <a:p>
            <a:pPr lvl="1"/>
            <a:r>
              <a:rPr lang="bg-BG" sz="2200" dirty="0" smtClean="0"/>
              <a:t>изпълнете команда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ant setup</a:t>
            </a:r>
            <a:endParaRPr lang="bg-BG" sz="2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bg-BG" sz="2200" dirty="0"/>
              <a:t>отидете в папка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tutorials/store/domain</a:t>
            </a:r>
          </a:p>
          <a:p>
            <a:pPr lvl="1"/>
            <a:r>
              <a:rPr lang="bg-BG" sz="2200" dirty="0"/>
              <a:t>изпълнете команда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ant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run</a:t>
            </a:r>
          </a:p>
          <a:p>
            <a:pPr lvl="1"/>
            <a:r>
              <a:rPr lang="bg-BG" sz="2200" dirty="0" smtClean="0"/>
              <a:t>в браузър отворете </a:t>
            </a:r>
            <a:r>
              <a:rPr lang="en-US" sz="2000" dirty="0">
                <a:latin typeface="Courier New" pitchFamily="49" charset="0"/>
                <a:cs typeface="Courier New" pitchFamily="49" charset="0"/>
                <a:hlinkClick r:id="rId5"/>
              </a:rPr>
              <a:t>http://localhost:9990/ui/cloud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endParaRPr lang="bg-BG" sz="22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73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Примерно приложение - склад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14600"/>
            <a:ext cx="835183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оркестрация?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01075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термин от </a:t>
            </a:r>
            <a:r>
              <a:rPr lang="en-US" dirty="0" smtClean="0"/>
              <a:t>SOA</a:t>
            </a:r>
            <a:r>
              <a:rPr lang="bg-BG" dirty="0"/>
              <a:t> </a:t>
            </a:r>
            <a:r>
              <a:rPr lang="bg-BG" dirty="0" smtClean="0"/>
              <a:t>за организиране, координиране и управление на комплексни уеб услуги от централизирано място (</a:t>
            </a:r>
            <a:r>
              <a:rPr lang="en-US" dirty="0" smtClean="0"/>
              <a:t>i.e. </a:t>
            </a:r>
            <a:r>
              <a:rPr lang="bg-BG" dirty="0" smtClean="0"/>
              <a:t>диригент)</a:t>
            </a:r>
          </a:p>
          <a:p>
            <a:endParaRPr lang="bg-BG" dirty="0" smtClean="0"/>
          </a:p>
          <a:p>
            <a:r>
              <a:rPr lang="bg-BG" dirty="0" smtClean="0"/>
              <a:t>диригента е </a:t>
            </a:r>
            <a:r>
              <a:rPr lang="en-US" dirty="0" smtClean="0"/>
              <a:t>BPEL </a:t>
            </a:r>
            <a:r>
              <a:rPr lang="bg-BG" dirty="0" smtClean="0"/>
              <a:t>процеса</a:t>
            </a:r>
          </a:p>
          <a:p>
            <a:endParaRPr lang="bg-BG" dirty="0" smtClean="0"/>
          </a:p>
          <a:p>
            <a:r>
              <a:rPr lang="bg-BG" dirty="0" smtClean="0"/>
              <a:t>алтернативата е хореография (виж</a:t>
            </a:r>
            <a:br>
              <a:rPr lang="bg-BG" dirty="0" smtClean="0"/>
            </a:br>
            <a:r>
              <a:rPr lang="en-US" dirty="0" smtClean="0"/>
              <a:t>WS-Choreography</a:t>
            </a:r>
            <a:r>
              <a:rPr lang="bg-BG" dirty="0" smtClean="0"/>
              <a:t> и </a:t>
            </a:r>
            <a:r>
              <a:rPr lang="en-US" dirty="0" smtClean="0"/>
              <a:t>EDA</a:t>
            </a:r>
            <a:r>
              <a:rPr lang="bg-BG" dirty="0" smtClean="0"/>
              <a:t>)</a:t>
            </a:r>
            <a:r>
              <a:rPr lang="en-US" dirty="0" smtClean="0"/>
              <a:t>, </a:t>
            </a:r>
            <a:r>
              <a:rPr lang="bg-BG" dirty="0" smtClean="0"/>
              <a:t>където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няма централизация</a:t>
            </a:r>
            <a:endParaRPr lang="en-US" dirty="0"/>
          </a:p>
        </p:txBody>
      </p:sp>
      <p:pic>
        <p:nvPicPr>
          <p:cNvPr id="3075" name="Picture 3" descr="C:\Users\petyo.dimitrov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19099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Графично създаване на </a:t>
            </a:r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endParaRPr lang="bg-BG" dirty="0"/>
          </a:p>
        </p:txBody>
      </p:sp>
      <p:pic>
        <p:nvPicPr>
          <p:cNvPr id="6147" name="Picture 3" descr="C:\Users\petyo.dimitrov\Desktop\Java EE - ScaDemo1srcWeatherAp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904999"/>
            <a:ext cx="8047038" cy="4352925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за </a:t>
            </a:r>
            <a:r>
              <a:rPr lang="en-US" dirty="0" smtClean="0"/>
              <a:t>SCA </a:t>
            </a:r>
            <a:r>
              <a:rPr lang="bg-BG" dirty="0" smtClean="0"/>
              <a:t>от </a:t>
            </a:r>
            <a:r>
              <a:rPr lang="en-US" dirty="0" smtClean="0"/>
              <a:t>IBM</a:t>
            </a:r>
            <a:endParaRPr lang="bg-B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95600"/>
            <a:ext cx="8334375" cy="3295788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1752600"/>
            <a:ext cx="8001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Инструмента се казва </a:t>
            </a:r>
            <a:r>
              <a:rPr lang="en-US" sz="2800" dirty="0" smtClean="0"/>
              <a:t>IBM Integration Designer </a:t>
            </a:r>
            <a:r>
              <a:rPr lang="bg-BG" sz="2800" dirty="0" smtClean="0"/>
              <a:t>и е част от </a:t>
            </a:r>
            <a:r>
              <a:rPr lang="en-US" sz="2800" dirty="0" smtClean="0"/>
              <a:t>BPM </a:t>
            </a:r>
            <a:r>
              <a:rPr lang="bg-BG" sz="2800" dirty="0" smtClean="0"/>
              <a:t>пакета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1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BPEL engine </a:t>
            </a:r>
            <a:r>
              <a:rPr lang="bg-BG" dirty="0" smtClean="0"/>
              <a:t>и </a:t>
            </a:r>
            <a:r>
              <a:rPr lang="en-US" dirty="0" smtClean="0"/>
              <a:t>designer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BPEL engine</a:t>
            </a:r>
            <a:r>
              <a:rPr lang="bg-BG" dirty="0" smtClean="0"/>
              <a:t>-а е контейнер за бизнес процеси интерпретиращ и изпълняващ </a:t>
            </a:r>
            <a:r>
              <a:rPr lang="en-US" dirty="0" smtClean="0"/>
              <a:t>BPEL </a:t>
            </a:r>
            <a:r>
              <a:rPr lang="bg-BG" dirty="0" smtClean="0"/>
              <a:t>синтаксиса</a:t>
            </a:r>
          </a:p>
          <a:p>
            <a:pPr lvl="1"/>
            <a:r>
              <a:rPr lang="en-US" sz="2400" dirty="0" smtClean="0"/>
              <a:t>Apache ODE (free)</a:t>
            </a:r>
          </a:p>
          <a:p>
            <a:pPr lvl="1"/>
            <a:r>
              <a:rPr lang="en-US" sz="2400" dirty="0" smtClean="0"/>
              <a:t>BPEL Service Engine </a:t>
            </a:r>
            <a:r>
              <a:rPr lang="bg-BG" sz="2400" dirty="0" smtClean="0"/>
              <a:t>в </a:t>
            </a:r>
            <a:r>
              <a:rPr lang="en-US" sz="2400" dirty="0" err="1" smtClean="0"/>
              <a:t>OpenESB</a:t>
            </a:r>
            <a:r>
              <a:rPr lang="bg-BG" sz="2400" dirty="0"/>
              <a:t> </a:t>
            </a:r>
            <a:r>
              <a:rPr lang="bg-BG" sz="2400" dirty="0" smtClean="0"/>
              <a:t>(</a:t>
            </a:r>
            <a:r>
              <a:rPr lang="en-US" sz="2400" dirty="0" smtClean="0"/>
              <a:t>free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Microsoft BizTalk server</a:t>
            </a:r>
          </a:p>
          <a:p>
            <a:pPr lvl="1"/>
            <a:r>
              <a:rPr lang="en-US" sz="2400" dirty="0" smtClean="0"/>
              <a:t>Oracle BPEL Process Manager</a:t>
            </a:r>
          </a:p>
          <a:p>
            <a:pPr lvl="1"/>
            <a:r>
              <a:rPr lang="en-US" sz="2400" dirty="0" smtClean="0"/>
              <a:t>IBM </a:t>
            </a:r>
            <a:r>
              <a:rPr lang="en-US" sz="2400" dirty="0" err="1" smtClean="0"/>
              <a:t>Websphere</a:t>
            </a:r>
            <a:r>
              <a:rPr lang="en-US" sz="2400" dirty="0" smtClean="0"/>
              <a:t> Business Process Manager</a:t>
            </a:r>
          </a:p>
          <a:p>
            <a:r>
              <a:rPr lang="en-US" dirty="0" smtClean="0"/>
              <a:t>BPEL designer-a </a:t>
            </a:r>
            <a:r>
              <a:rPr lang="bg-BG" dirty="0" smtClean="0"/>
              <a:t>позволява графично редактиране на </a:t>
            </a:r>
            <a:r>
              <a:rPr lang="en-US" dirty="0" smtClean="0"/>
              <a:t>XML</a:t>
            </a:r>
            <a:r>
              <a:rPr lang="bg-BG" dirty="0" smtClean="0"/>
              <a:t>-а на </a:t>
            </a:r>
            <a:r>
              <a:rPr lang="en-US" dirty="0" smtClean="0"/>
              <a:t>BPEL </a:t>
            </a:r>
            <a:r>
              <a:rPr lang="bg-BG" dirty="0" smtClean="0"/>
              <a:t>документа</a:t>
            </a:r>
          </a:p>
          <a:p>
            <a:pPr lvl="1"/>
            <a:r>
              <a:rPr lang="en-US" sz="2400" dirty="0"/>
              <a:t>all of the above</a:t>
            </a:r>
          </a:p>
          <a:p>
            <a:pPr lvl="1"/>
            <a:r>
              <a:rPr lang="en-US" sz="2400" dirty="0" smtClean="0"/>
              <a:t>Eclipse plugin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/>
          <a:lstStyle/>
          <a:p>
            <a:r>
              <a:rPr lang="bg-BG" dirty="0" smtClean="0"/>
              <a:t>Метод за проектиране на процеси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top-down</a:t>
            </a:r>
          </a:p>
          <a:p>
            <a:pPr lvl="1"/>
            <a:r>
              <a:rPr lang="bg-BG" dirty="0" smtClean="0"/>
              <a:t>разглеждат се реалните процеси в организацията</a:t>
            </a:r>
          </a:p>
          <a:p>
            <a:pPr lvl="1"/>
            <a:r>
              <a:rPr lang="bg-BG" dirty="0" smtClean="0"/>
              <a:t>описва се абстрактен процес (на хартия)</a:t>
            </a:r>
          </a:p>
          <a:p>
            <a:pPr lvl="1"/>
            <a:r>
              <a:rPr lang="bg-BG" dirty="0" smtClean="0"/>
              <a:t>очертават се базовите услуги</a:t>
            </a:r>
            <a:endParaRPr lang="en-US" dirty="0" smtClean="0"/>
          </a:p>
          <a:p>
            <a:r>
              <a:rPr lang="en-US" dirty="0" smtClean="0"/>
              <a:t>bottom-up</a:t>
            </a:r>
            <a:endParaRPr lang="bg-BG" dirty="0" smtClean="0"/>
          </a:p>
          <a:p>
            <a:pPr lvl="1"/>
            <a:r>
              <a:rPr lang="bg-BG" dirty="0" smtClean="0"/>
              <a:t>разглеждат се наличните услуги в организацията и техните технически детайли</a:t>
            </a:r>
          </a:p>
          <a:p>
            <a:pPr lvl="1"/>
            <a:r>
              <a:rPr lang="bg-BG" dirty="0" smtClean="0"/>
              <a:t>отделят се тези, които могат да се използват отново и се създават нови</a:t>
            </a:r>
          </a:p>
          <a:p>
            <a:pPr lvl="1"/>
            <a:r>
              <a:rPr lang="bg-BG" dirty="0" smtClean="0"/>
              <a:t>създава се процес, който да използва услугите</a:t>
            </a:r>
            <a:endParaRPr lang="en-US" dirty="0" smtClean="0"/>
          </a:p>
          <a:p>
            <a:r>
              <a:rPr lang="en-US" dirty="0" smtClean="0"/>
              <a:t>meet in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1055</TotalTime>
  <Words>3631</Words>
  <Application>Microsoft Office PowerPoint</Application>
  <PresentationFormat>On-screen Show (4:3)</PresentationFormat>
  <Paragraphs>680</Paragraphs>
  <Slides>71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Urban</vt:lpstr>
      <vt:lpstr>Business Process Expression Language</vt:lpstr>
      <vt:lpstr>Съдържание на лекциите</vt:lpstr>
      <vt:lpstr>Съдържание</vt:lpstr>
      <vt:lpstr>Само услуги не стигат</vt:lpstr>
      <vt:lpstr>Решението - BPEL</vt:lpstr>
      <vt:lpstr>Предимства на BPEL</vt:lpstr>
      <vt:lpstr>Какво е оркестрация?</vt:lpstr>
      <vt:lpstr>BPEL engine и designer</vt:lpstr>
      <vt:lpstr>Метод за проектиране на процеси</vt:lpstr>
      <vt:lpstr>Пример за BPEL</vt:lpstr>
      <vt:lpstr>Елемент &lt;process&gt;</vt:lpstr>
      <vt:lpstr>Елемент &lt;import&gt;</vt:lpstr>
      <vt:lpstr>Елемент &lt;partnerLinks&gt;</vt:lpstr>
      <vt:lpstr>Елемент &lt;variables&gt;</vt:lpstr>
      <vt:lpstr>Какво е активити (activity)?</vt:lpstr>
      <vt:lpstr>Активити &lt;sequence&gt;</vt:lpstr>
      <vt:lpstr>Активити &lt;receive&gt;</vt:lpstr>
      <vt:lpstr>Активити &lt;assign&gt;</vt:lpstr>
      <vt:lpstr>Активити &lt;reply&gt;</vt:lpstr>
      <vt:lpstr>Графично представяне на процеса</vt:lpstr>
      <vt:lpstr>BPEL вградени функции</vt:lpstr>
      <vt:lpstr>По-сложни концепции в BPEL</vt:lpstr>
      <vt:lpstr>Активити &lt;invoke&gt;</vt:lpstr>
      <vt:lpstr>Манипулации на променливи</vt:lpstr>
      <vt:lpstr>Условни активитита</vt:lpstr>
      <vt:lpstr>Активити &lt;scope&gt;</vt:lpstr>
      <vt:lpstr>Синхронизиране при паралелност</vt:lpstr>
      <vt:lpstr>Активити &lt;empty&gt;</vt:lpstr>
      <vt:lpstr>Активити &lt;wait&gt;</vt:lpstr>
      <vt:lpstr>Активити &lt;pick&gt;</vt:lpstr>
      <vt:lpstr>Работа с грешки</vt:lpstr>
      <vt:lpstr>Работа с грешки (продължение)</vt:lpstr>
      <vt:lpstr>XSLT трансформации</vt:lpstr>
      <vt:lpstr>Цикли</vt:lpstr>
      <vt:lpstr>WS-HumanTask</vt:lpstr>
      <vt:lpstr>Корелации</vt:lpstr>
      <vt:lpstr>Компенсации</vt:lpstr>
      <vt:lpstr>Пример</vt:lpstr>
      <vt:lpstr>Инсталация на Apache ODE</vt:lpstr>
      <vt:lpstr>Тестване чрез Apache ODE</vt:lpstr>
      <vt:lpstr>Графично създаване на BPEL</vt:lpstr>
      <vt:lpstr>Демонстрация</vt:lpstr>
      <vt:lpstr>Алтернативи на BPEL</vt:lpstr>
      <vt:lpstr>BPEL vs. BPMN</vt:lpstr>
      <vt:lpstr>BPMN пример</vt:lpstr>
      <vt:lpstr>Пример за BPEL от IBM</vt:lpstr>
      <vt:lpstr>Въпроси</vt:lpstr>
      <vt:lpstr>Благодаря за вниманието</vt:lpstr>
      <vt:lpstr>Нататък…</vt:lpstr>
      <vt:lpstr>SCA</vt:lpstr>
      <vt:lpstr>Предимства на SCA</vt:lpstr>
      <vt:lpstr>Детайли SCA</vt:lpstr>
      <vt:lpstr>Фокус на SCA</vt:lpstr>
      <vt:lpstr>Градивни блокове на SCA</vt:lpstr>
      <vt:lpstr>SCA услуга</vt:lpstr>
      <vt:lpstr>SCA компонент</vt:lpstr>
      <vt:lpstr>SCA компонент - property</vt:lpstr>
      <vt:lpstr>SCA компонент - reference</vt:lpstr>
      <vt:lpstr>SCA композит</vt:lpstr>
      <vt:lpstr>SCA композит - wires</vt:lpstr>
      <vt:lpstr>SCA композит - binding</vt:lpstr>
      <vt:lpstr>SCA домейн</vt:lpstr>
      <vt:lpstr>SCA домейн (продължение)</vt:lpstr>
      <vt:lpstr>SCA файлов формат - SCDL</vt:lpstr>
      <vt:lpstr>Деплой на SCA приложение</vt:lpstr>
      <vt:lpstr>SCA имплементации</vt:lpstr>
      <vt:lpstr>SCA пример</vt:lpstr>
      <vt:lpstr>Инсталация на Apache Tuscany</vt:lpstr>
      <vt:lpstr>Примерно приложение - склад</vt:lpstr>
      <vt:lpstr>Графично създаване на SCA композит</vt:lpstr>
      <vt:lpstr>Пример за SCA от IBM</vt:lpstr>
    </vt:vector>
  </TitlesOfParts>
  <Company>Musala Soft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BPEL and SCA</dc:title>
  <dc:subject>Distributed Systems</dc:subject>
  <dc:creator>Petyo D. Dimitrov</dc:creator>
  <cp:lastModifiedBy>Petyo D. Dimitrov</cp:lastModifiedBy>
  <cp:revision>801</cp:revision>
  <dcterms:created xsi:type="dcterms:W3CDTF">2012-09-22T13:08:19Z</dcterms:created>
  <dcterms:modified xsi:type="dcterms:W3CDTF">2013-10-30T22:46:16Z</dcterms:modified>
  <cp:category>TU lectures</cp:category>
</cp:coreProperties>
</file>