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32"/>
  </p:notesMasterIdLst>
  <p:sldIdLst>
    <p:sldId id="256" r:id="rId2"/>
    <p:sldId id="257" r:id="rId3"/>
    <p:sldId id="294" r:id="rId4"/>
    <p:sldId id="260" r:id="rId5"/>
    <p:sldId id="261" r:id="rId6"/>
    <p:sldId id="281" r:id="rId7"/>
    <p:sldId id="277" r:id="rId8"/>
    <p:sldId id="282" r:id="rId9"/>
    <p:sldId id="279" r:id="rId10"/>
    <p:sldId id="263" r:id="rId11"/>
    <p:sldId id="264" r:id="rId12"/>
    <p:sldId id="265" r:id="rId13"/>
    <p:sldId id="289" r:id="rId14"/>
    <p:sldId id="293" r:id="rId15"/>
    <p:sldId id="278" r:id="rId16"/>
    <p:sldId id="266" r:id="rId17"/>
    <p:sldId id="267" r:id="rId18"/>
    <p:sldId id="286" r:id="rId19"/>
    <p:sldId id="284" r:id="rId20"/>
    <p:sldId id="285" r:id="rId21"/>
    <p:sldId id="287" r:id="rId22"/>
    <p:sldId id="288" r:id="rId23"/>
    <p:sldId id="268" r:id="rId24"/>
    <p:sldId id="269" r:id="rId25"/>
    <p:sldId id="283" r:id="rId26"/>
    <p:sldId id="270" r:id="rId27"/>
    <p:sldId id="271" r:id="rId28"/>
    <p:sldId id="291" r:id="rId29"/>
    <p:sldId id="292" r:id="rId30"/>
    <p:sldId id="275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CC9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736" autoAdjust="0"/>
    <p:restoredTop sz="73357" autoAdjust="0"/>
  </p:normalViewPr>
  <p:slideViewPr>
    <p:cSldViewPr>
      <p:cViewPr>
        <p:scale>
          <a:sx n="75" d="100"/>
          <a:sy n="75" d="100"/>
        </p:scale>
        <p:origin x="-1188" y="81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07F1582-613C-411A-91F5-8188AFD32792}" type="datetimeFigureOut">
              <a:rPr lang="en-US" smtClean="0"/>
              <a:t>10/24/2013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7D3D4DA-CD94-47F3-AC48-51A3D0B7D34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556034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Пример за асинхронни операции е когато потребителя пиш</a:t>
            </a:r>
            <a:r>
              <a:rPr lang="bg-BG" baseline="0" dirty="0" smtClean="0"/>
              <a:t>е на </a:t>
            </a:r>
            <a:r>
              <a:rPr lang="en-US" baseline="0" dirty="0" err="1" smtClean="0"/>
              <a:t>tty</a:t>
            </a:r>
            <a:r>
              <a:rPr lang="en-US" baseline="0" dirty="0" smtClean="0"/>
              <a:t> </a:t>
            </a:r>
            <a:r>
              <a:rPr lang="bg-BG" baseline="0" dirty="0" smtClean="0"/>
              <a:t>терминал, сървъра приема символите, но не отговаря докато не получи символ за край на командата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6624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bg-BG" dirty="0" smtClean="0"/>
              <a:t>активация</a:t>
            </a:r>
            <a:r>
              <a:rPr lang="bg-BG" baseline="0" dirty="0" smtClean="0"/>
              <a:t> на </a:t>
            </a:r>
            <a:r>
              <a:rPr lang="en-US" dirty="0" err="1" smtClean="0"/>
              <a:t>POAManager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bg-BG" dirty="0" smtClean="0"/>
              <a:t>създаване</a:t>
            </a:r>
            <a:r>
              <a:rPr lang="bg-BG" baseline="0" dirty="0" smtClean="0"/>
              <a:t> на </a:t>
            </a:r>
            <a:r>
              <a:rPr lang="en-US" dirty="0" smtClean="0"/>
              <a:t>servant</a:t>
            </a:r>
            <a:r>
              <a:rPr lang="bg-BG" dirty="0" smtClean="0"/>
              <a:t> и </a:t>
            </a:r>
            <a:r>
              <a:rPr lang="bg-BG" dirty="0" err="1" smtClean="0"/>
              <a:t>сетване</a:t>
            </a:r>
            <a:r>
              <a:rPr lang="bg-BG" dirty="0" smtClean="0"/>
              <a:t> на </a:t>
            </a:r>
            <a:r>
              <a:rPr lang="en-US" dirty="0" smtClean="0"/>
              <a:t>orb</a:t>
            </a:r>
            <a:r>
              <a:rPr lang="bg-BG" dirty="0" smtClean="0"/>
              <a:t>-а му</a:t>
            </a:r>
            <a:endParaRPr lang="en-US" dirty="0" smtClean="0"/>
          </a:p>
          <a:p>
            <a:pPr marL="228600" indent="-228600">
              <a:buFont typeface="+mj-lt"/>
              <a:buAutoNum type="arabicPeriod"/>
            </a:pPr>
            <a:r>
              <a:rPr lang="bg-BG" baseline="0" dirty="0" smtClean="0"/>
              <a:t>вземане на </a:t>
            </a:r>
            <a:r>
              <a:rPr lang="en-US" baseline="0" dirty="0" smtClean="0"/>
              <a:t>object reference </a:t>
            </a:r>
            <a:r>
              <a:rPr lang="bg-BG" baseline="0" dirty="0" smtClean="0"/>
              <a:t>от</a:t>
            </a:r>
            <a:r>
              <a:rPr lang="en-US" baseline="0" dirty="0" smtClean="0"/>
              <a:t> servant</a:t>
            </a:r>
            <a:r>
              <a:rPr lang="bg-BG" baseline="0" dirty="0" smtClean="0"/>
              <a:t>-а</a:t>
            </a:r>
          </a:p>
          <a:p>
            <a:pPr marL="228600" indent="-228600">
              <a:buFont typeface="+mj-lt"/>
              <a:buAutoNum type="arabicPeriod"/>
            </a:pPr>
            <a:r>
              <a:rPr lang="bg-BG" dirty="0" err="1" smtClean="0"/>
              <a:t>байндване</a:t>
            </a:r>
            <a:r>
              <a:rPr lang="bg-BG" dirty="0" smtClean="0"/>
              <a:t> на име към </a:t>
            </a:r>
            <a:r>
              <a:rPr lang="en-US" baseline="0" dirty="0" smtClean="0"/>
              <a:t>object reference</a:t>
            </a:r>
            <a:r>
              <a:rPr lang="bg-BG" baseline="0" dirty="0" smtClean="0"/>
              <a:t>-а</a:t>
            </a:r>
            <a:r>
              <a:rPr lang="en-US" baseline="0" dirty="0" smtClean="0"/>
              <a:t> </a:t>
            </a:r>
            <a:r>
              <a:rPr lang="bg-BG" baseline="0" dirty="0" smtClean="0"/>
              <a:t>в контекста</a:t>
            </a:r>
          </a:p>
          <a:p>
            <a:pPr marL="228600" indent="-228600">
              <a:buFont typeface="+mj-lt"/>
              <a:buAutoNum type="arabicPeriod"/>
            </a:pPr>
            <a:r>
              <a:rPr lang="bg-BG" baseline="0" dirty="0" smtClean="0"/>
              <a:t>стартиране на </a:t>
            </a:r>
            <a:r>
              <a:rPr lang="en-US" baseline="0" dirty="0" smtClean="0"/>
              <a:t>orb-a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6479037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28600" indent="-228600">
              <a:buFont typeface="+mj-lt"/>
              <a:buAutoNum type="arabicPeriod"/>
            </a:pPr>
            <a:r>
              <a:rPr lang="bg-BG" dirty="0" smtClean="0"/>
              <a:t>взимане на контекста за именуване</a:t>
            </a:r>
          </a:p>
          <a:p>
            <a:pPr marL="228600" indent="-228600">
              <a:buFont typeface="+mj-lt"/>
              <a:buAutoNum type="arabicPeriod"/>
            </a:pPr>
            <a:r>
              <a:rPr lang="bg-BG" dirty="0" smtClean="0"/>
              <a:t>взимане</a:t>
            </a:r>
            <a:r>
              <a:rPr lang="bg-BG" baseline="0" dirty="0" smtClean="0"/>
              <a:t> на референция до отдалечения обект</a:t>
            </a:r>
          </a:p>
          <a:p>
            <a:pPr marL="228600" indent="-228600">
              <a:buFont typeface="+mj-lt"/>
              <a:buAutoNum type="arabicPeriod"/>
            </a:pPr>
            <a:r>
              <a:rPr lang="bg-BG" baseline="0" dirty="0" smtClean="0"/>
              <a:t>извикване на метода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276449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OMG = Object </a:t>
            </a:r>
            <a:r>
              <a:rPr lang="en-US" dirty="0" smtClean="0"/>
              <a:t>Management Group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65769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480774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Преди </a:t>
            </a:r>
            <a:r>
              <a:rPr lang="en-US" dirty="0" smtClean="0"/>
              <a:t>stub</a:t>
            </a:r>
            <a:r>
              <a:rPr lang="en-US" baseline="0" dirty="0" smtClean="0"/>
              <a:t> </a:t>
            </a:r>
            <a:r>
              <a:rPr lang="bg-BG" baseline="0" dirty="0" smtClean="0"/>
              <a:t>и </a:t>
            </a:r>
            <a:r>
              <a:rPr lang="en-US" baseline="0" dirty="0" smtClean="0"/>
              <a:t>skeleton </a:t>
            </a:r>
            <a:r>
              <a:rPr lang="bg-BG" baseline="0" dirty="0" smtClean="0"/>
              <a:t>класовете се генерират с </a:t>
            </a:r>
            <a:r>
              <a:rPr lang="en-US" baseline="0" dirty="0" err="1" smtClean="0">
                <a:latin typeface="Courier New" pitchFamily="49" charset="0"/>
                <a:cs typeface="Courier New" pitchFamily="49" charset="0"/>
              </a:rPr>
              <a:t>rmic</a:t>
            </a:r>
            <a:r>
              <a:rPr lang="en-US" baseline="0" dirty="0" smtClean="0"/>
              <a:t>.</a:t>
            </a:r>
          </a:p>
          <a:p>
            <a:r>
              <a:rPr lang="en-US" baseline="0" dirty="0" smtClean="0"/>
              <a:t>RMI </a:t>
            </a:r>
            <a:r>
              <a:rPr lang="en-US" baseline="0" dirty="0" err="1" smtClean="0"/>
              <a:t>regitry</a:t>
            </a:r>
            <a:r>
              <a:rPr lang="bg-BG" baseline="0" dirty="0" smtClean="0"/>
              <a:t>-то се стартира с команда </a:t>
            </a:r>
            <a:r>
              <a:rPr lang="en-US" baseline="0" dirty="0" err="1" smtClean="0"/>
              <a:t>rmiregistry</a:t>
            </a:r>
            <a:r>
              <a:rPr lang="en-US" baseline="0" dirty="0" smtClean="0"/>
              <a:t>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624426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Конструктора на </a:t>
            </a:r>
            <a:r>
              <a:rPr lang="en-US" dirty="0" err="1" smtClean="0"/>
              <a:t>UnicastRemoteObject</a:t>
            </a:r>
            <a:r>
              <a:rPr lang="bg-BG" dirty="0" smtClean="0"/>
              <a:t> прави обекта</a:t>
            </a:r>
            <a:r>
              <a:rPr lang="bg-BG" baseline="0" dirty="0" smtClean="0"/>
              <a:t> достъпен отдалечено.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1673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4766309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bg-BG" dirty="0" smtClean="0"/>
              <a:t>Конструктора на </a:t>
            </a:r>
            <a:r>
              <a:rPr lang="en-US" dirty="0" err="1" smtClean="0"/>
              <a:t>UnicastRemoteObject</a:t>
            </a:r>
            <a:r>
              <a:rPr lang="bg-BG" dirty="0" smtClean="0"/>
              <a:t> прави обекта</a:t>
            </a:r>
            <a:r>
              <a:rPr lang="bg-BG" baseline="0" dirty="0" smtClean="0"/>
              <a:t> достъпен отдалечено.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1167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IDL</a:t>
            </a:r>
            <a:r>
              <a:rPr lang="en-US" baseline="0" dirty="0" smtClean="0"/>
              <a:t> = Interface Definition Language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9210727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baseline="0" dirty="0" smtClean="0"/>
              <a:t>Lotus Notes</a:t>
            </a:r>
            <a:r>
              <a:rPr lang="bg-BG" baseline="0" dirty="0" smtClean="0"/>
              <a:t> пример.</a:t>
            </a:r>
            <a:endParaRPr lang="en-US" baseline="0" dirty="0" smtClean="0"/>
          </a:p>
          <a:p>
            <a:r>
              <a:rPr lang="en-US" baseline="0" dirty="0" smtClean="0"/>
              <a:t>CCM = CORBA Component Model</a:t>
            </a:r>
            <a:r>
              <a:rPr lang="bg-BG" baseline="0" dirty="0" smtClean="0"/>
              <a:t> (като </a:t>
            </a:r>
            <a:r>
              <a:rPr lang="en-US" baseline="0" dirty="0" smtClean="0"/>
              <a:t>EJB </a:t>
            </a:r>
            <a:r>
              <a:rPr lang="bg-BG" baseline="0" dirty="0" smtClean="0"/>
              <a:t>или </a:t>
            </a:r>
            <a:r>
              <a:rPr lang="en-US" baseline="0" dirty="0" smtClean="0"/>
              <a:t>Servlet </a:t>
            </a:r>
            <a:r>
              <a:rPr lang="bg-BG" baseline="0" dirty="0" smtClean="0"/>
              <a:t>контейнер)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02933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POA</a:t>
            </a:r>
            <a:r>
              <a:rPr lang="en-US" baseline="0" dirty="0" smtClean="0"/>
              <a:t> = Portable Object Adapter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7D3D4DA-CD94-47F3-AC48-51A3D0B7D348}" type="slidenum">
              <a:rPr lang="en-US" smtClean="0"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640293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Rectangle 22"/>
          <p:cNvSpPr/>
          <p:nvPr/>
        </p:nvSpPr>
        <p:spPr>
          <a:xfrm flipV="1">
            <a:off x="5410182" y="3810000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4" name="Rectangle 23"/>
          <p:cNvSpPr/>
          <p:nvPr/>
        </p:nvSpPr>
        <p:spPr>
          <a:xfrm flipV="1">
            <a:off x="5410200" y="3897010"/>
            <a:ext cx="3733801" cy="192024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5" name="Rectangle 24"/>
          <p:cNvSpPr/>
          <p:nvPr/>
        </p:nvSpPr>
        <p:spPr>
          <a:xfrm flipV="1">
            <a:off x="5410200" y="4115167"/>
            <a:ext cx="3733801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6" name="Rectangle 25"/>
          <p:cNvSpPr/>
          <p:nvPr/>
        </p:nvSpPr>
        <p:spPr>
          <a:xfrm flipV="1">
            <a:off x="5410200" y="4164403"/>
            <a:ext cx="1965960" cy="18288"/>
          </a:xfrm>
          <a:prstGeom prst="rect">
            <a:avLst/>
          </a:prstGeom>
          <a:solidFill>
            <a:schemeClr val="accent2">
              <a:alpha val="6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Rectangle 26"/>
          <p:cNvSpPr/>
          <p:nvPr/>
        </p:nvSpPr>
        <p:spPr>
          <a:xfrm flipV="1">
            <a:off x="5410200" y="4199572"/>
            <a:ext cx="1965960" cy="9144"/>
          </a:xfrm>
          <a:prstGeom prst="rect">
            <a:avLst/>
          </a:prstGeom>
          <a:solidFill>
            <a:schemeClr val="accent2">
              <a:alpha val="65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0" name="Rounded Rectangle 29"/>
          <p:cNvSpPr/>
          <p:nvPr/>
        </p:nvSpPr>
        <p:spPr bwMode="white">
          <a:xfrm>
            <a:off x="5410200" y="3962400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1" name="Rounded Rectangle 30"/>
          <p:cNvSpPr/>
          <p:nvPr/>
        </p:nvSpPr>
        <p:spPr bwMode="white">
          <a:xfrm>
            <a:off x="7376507" y="406098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Rectangle 6"/>
          <p:cNvSpPr/>
          <p:nvPr/>
        </p:nvSpPr>
        <p:spPr>
          <a:xfrm>
            <a:off x="1" y="3649662"/>
            <a:ext cx="9144000" cy="244170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0" y="3675527"/>
            <a:ext cx="9144001" cy="14067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 flipV="1">
            <a:off x="6414051" y="3643090"/>
            <a:ext cx="2729950" cy="24843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>
          <a:xfrm>
            <a:off x="0" y="0"/>
            <a:ext cx="9144000" cy="3701700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609600"/>
            <a:ext cx="8458200" cy="823912"/>
          </a:xfrm>
        </p:spPr>
        <p:txBody>
          <a:bodyPr anchor="b"/>
          <a:lstStyle>
            <a:lvl1pPr>
              <a:defRPr sz="4400">
                <a:solidFill>
                  <a:schemeClr val="bg1"/>
                </a:solidFill>
              </a:defRPr>
            </a:lvl1pPr>
          </a:lstStyle>
          <a:p>
            <a:r>
              <a:rPr kumimoji="0" lang="en-US" dirty="0" smtClean="0"/>
              <a:t>Click to edit Master title style</a:t>
            </a:r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1600200"/>
            <a:ext cx="6553200" cy="457200"/>
          </a:xfrm>
        </p:spPr>
        <p:txBody>
          <a:bodyPr/>
          <a:lstStyle>
            <a:lvl1pPr marL="64008" indent="0" algn="l">
              <a:buNone/>
              <a:defRPr sz="2400">
                <a:solidFill>
                  <a:schemeClr val="bg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dirty="0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>
          <a:xfrm>
            <a:off x="5433060" y="4724400"/>
            <a:ext cx="960120" cy="457200"/>
          </a:xfrm>
        </p:spPr>
        <p:txBody>
          <a:bodyPr/>
          <a:lstStyle/>
          <a:p>
            <a:fld id="{C34E0CFA-C8A2-48F6-9F00-4982FBE1D9CB}" type="datetime1">
              <a:rPr lang="en-US" smtClean="0"/>
              <a:t>10/24/2013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>
          <a:xfrm>
            <a:off x="5410200" y="4205288"/>
            <a:ext cx="12954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8320088" y="1136"/>
            <a:ext cx="747712" cy="365760"/>
          </a:xfrm>
        </p:spPr>
        <p:txBody>
          <a:bodyPr/>
          <a:lstStyle>
            <a:lvl1pPr algn="r">
              <a:defRPr sz="1800">
                <a:solidFill>
                  <a:schemeClr val="bg1"/>
                </a:solidFill>
              </a:defRPr>
            </a:lvl1pPr>
          </a:lstStyle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34A6FE-4486-41D8-85E1-51D4BAA52C61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143000"/>
            <a:ext cx="1905000" cy="5486400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143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AA075-70A9-40E8-9AF7-B9FB94157BAF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17136"/>
          </a:xfrm>
        </p:spPr>
        <p:txBody>
          <a:bodyPr/>
          <a:lstStyle/>
          <a:p>
            <a:pPr lvl="0" eaLnBrk="1" latinLnBrk="0" hangingPunct="1"/>
            <a:r>
              <a:rPr lang="en-US" dirty="0" smtClean="0"/>
              <a:t>Click to edit Master text styles</a:t>
            </a:r>
          </a:p>
          <a:p>
            <a:pPr lvl="1" eaLnBrk="1" latinLnBrk="0" hangingPunct="1"/>
            <a:r>
              <a:rPr lang="en-US" dirty="0" smtClean="0"/>
              <a:t>Second level</a:t>
            </a:r>
          </a:p>
          <a:p>
            <a:pPr lvl="2" eaLnBrk="1" latinLnBrk="0" hangingPunct="1"/>
            <a:r>
              <a:rPr lang="en-US" dirty="0" smtClean="0"/>
              <a:t>Third level</a:t>
            </a:r>
          </a:p>
          <a:p>
            <a:pPr lvl="3" eaLnBrk="1" latinLnBrk="0" hangingPunct="1"/>
            <a:r>
              <a:rPr lang="en-US" dirty="0" smtClean="0"/>
              <a:t>Fourth level</a:t>
            </a:r>
          </a:p>
          <a:p>
            <a:pPr lvl="4" eaLnBrk="1" latinLnBrk="0" hangingPunct="1"/>
            <a:r>
              <a:rPr lang="en-US" dirty="0" smtClean="0"/>
              <a:t>Fifth level</a:t>
            </a:r>
            <a:endParaRPr kumimoji="0"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39464E-DEA8-494E-B1DD-E17255F019D2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924800" y="2272"/>
            <a:ext cx="1011936" cy="365760"/>
          </a:xfrm>
        </p:spPr>
        <p:txBody>
          <a:bodyPr/>
          <a:lstStyle/>
          <a:p>
            <a:fld id="{8AC31634-4CE0-44B7-8CB1-35E312C35358}" type="slidenum">
              <a:rPr lang="en-US" smtClean="0"/>
              <a:pPr/>
              <a:t>‹#›</a:t>
            </a:fld>
            <a:r>
              <a:rPr lang="en-US" dirty="0" smtClean="0"/>
              <a:t>/30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1981200"/>
            <a:ext cx="7772400" cy="1362075"/>
          </a:xfrm>
        </p:spPr>
        <p:txBody>
          <a:bodyPr anchor="b">
            <a:noAutofit/>
          </a:bodyPr>
          <a:lstStyle>
            <a:lvl1pPr algn="l">
              <a:buNone/>
              <a:defRPr sz="4300" b="1" cap="none" baseline="0">
                <a:ln w="12700">
                  <a:solidFill>
                    <a:schemeClr val="accent2">
                      <a:shade val="90000"/>
                      <a:satMod val="150000"/>
                    </a:schemeClr>
                  </a:solidFill>
                </a:ln>
                <a:solidFill>
                  <a:srgbClr val="FFFFFF"/>
                </a:solidFill>
                <a:effectLst>
                  <a:outerShdw blurRad="38100" dist="381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3367088"/>
            <a:ext cx="7772400" cy="1509712"/>
          </a:xfrm>
        </p:spPr>
        <p:txBody>
          <a:bodyPr anchor="t"/>
          <a:lstStyle>
            <a:lvl1pPr marL="45720" indent="0">
              <a:buNone/>
              <a:defRPr sz="2100" b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0DC10F-6E47-49AC-A9BF-4FEF9244BB9F}" type="datetime1">
              <a:rPr lang="en-US" smtClean="0"/>
              <a:t>10/24/2013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249424"/>
            <a:ext cx="4038600" cy="4525963"/>
          </a:xfrm>
        </p:spPr>
        <p:txBody>
          <a:bodyPr/>
          <a:lstStyle>
            <a:lvl1pPr>
              <a:defRPr sz="2000"/>
            </a:lvl1pPr>
            <a:lvl2pPr>
              <a:defRPr sz="19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A05C7C-840C-4BA0-90B7-B5542710F785}" type="datetime1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143000"/>
            <a:ext cx="8382000" cy="1069848"/>
          </a:xfrm>
        </p:spPr>
        <p:txBody>
          <a:bodyPr anchor="ctr"/>
          <a:lstStyle>
            <a:lvl1pPr>
              <a:defRPr sz="4000" b="0" i="0" cap="none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000" y="2244970"/>
            <a:ext cx="4041648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21225" y="2244970"/>
            <a:ext cx="4041775" cy="457200"/>
          </a:xfrm>
          <a:solidFill>
            <a:schemeClr val="accent2">
              <a:satMod val="150000"/>
              <a:alpha val="25000"/>
            </a:schemeClr>
          </a:solidFill>
          <a:ln w="12700">
            <a:solidFill>
              <a:schemeClr val="accent2"/>
            </a:solidFill>
          </a:ln>
        </p:spPr>
        <p:txBody>
          <a:bodyPr anchor="ctr">
            <a:noAutofit/>
          </a:bodyPr>
          <a:lstStyle>
            <a:lvl1pPr marL="45720" indent="0">
              <a:buNone/>
              <a:defRPr sz="1900" b="1">
                <a:solidFill>
                  <a:schemeClr val="tx1">
                    <a:tint val="95000"/>
                  </a:schemeClr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381000" y="2708519"/>
            <a:ext cx="4041648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18304" y="2708519"/>
            <a:ext cx="4041775" cy="3886200"/>
          </a:xfrm>
        </p:spPr>
        <p:txBody>
          <a:bodyPr/>
          <a:lstStyle>
            <a:lvl1pPr>
              <a:defRPr sz="20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Date Placeholder 2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951E8FA-2990-402C-99D5-CBE8A27AF8C6}" type="datetime1">
              <a:rPr lang="en-US" smtClean="0"/>
              <a:t>10/24/2013</a:t>
            </a:fld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1069848"/>
          </a:xfrm>
        </p:spPr>
        <p:txBody>
          <a:bodyPr anchor="ctr"/>
          <a:lstStyle>
            <a:lvl1pPr>
              <a:defRPr sz="4000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>
          <a:xfrm>
            <a:off x="6583680" y="612648"/>
            <a:ext cx="957264" cy="457200"/>
          </a:xfrm>
        </p:spPr>
        <p:txBody>
          <a:bodyPr/>
          <a:lstStyle/>
          <a:p>
            <a:fld id="{7E904600-B06E-491C-A82E-8B60C7C87261}" type="datetime1">
              <a:rPr lang="en-US" smtClean="0"/>
              <a:t>10/24/2013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>
          <a:xfrm>
            <a:off x="5257800" y="612648"/>
            <a:ext cx="1325880" cy="457200"/>
          </a:xfrm>
        </p:spPr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74736" y="2272"/>
            <a:ext cx="762000" cy="365760"/>
          </a:xfrm>
        </p:spPr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4E778C-BAEB-4736-A436-C6D22FFAB811}" type="datetime1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3496" y="1101970"/>
            <a:ext cx="3383280" cy="877824"/>
          </a:xfrm>
        </p:spPr>
        <p:txBody>
          <a:bodyPr anchor="b"/>
          <a:lstStyle>
            <a:lvl1pPr algn="l">
              <a:buNone/>
              <a:defRPr sz="18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353496" y="2010727"/>
            <a:ext cx="3383280" cy="4617720"/>
          </a:xfrm>
        </p:spPr>
        <p:txBody>
          <a:bodyPr/>
          <a:lstStyle>
            <a:lvl1pPr marL="9144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152400" y="776287"/>
            <a:ext cx="5102352" cy="58521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71459E3-1759-4048-B082-DE688D7AFBF5}" type="datetime1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40434" y="1109160"/>
            <a:ext cx="586803" cy="4681637"/>
          </a:xfrm>
        </p:spPr>
        <p:txBody>
          <a:bodyPr vert="vert270" lIns="45720" tIns="0" rIns="45720" anchor="t"/>
          <a:lstStyle>
            <a:lvl1pPr algn="ctr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03671" y="1143000"/>
            <a:ext cx="4572000" cy="4572000"/>
          </a:xfrm>
          <a:solidFill>
            <a:srgbClr val="EAEAEA"/>
          </a:solidFill>
          <a:ln w="50800">
            <a:solidFill>
              <a:srgbClr val="FFFFFF"/>
            </a:solidFill>
            <a:miter lim="800000"/>
          </a:ln>
          <a:effectLst>
            <a:outerShdw blurRad="57150" dist="31750" dir="4800000" algn="tl" rotWithShape="0">
              <a:srgbClr val="000000">
                <a:alpha val="2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2540">
            <a:bevelT w="25400" h="19050"/>
            <a:contourClr>
              <a:srgbClr val="AEAEAE"/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88443" y="3274308"/>
            <a:ext cx="2590800" cy="2516489"/>
          </a:xfrm>
        </p:spPr>
        <p:txBody>
          <a:bodyPr lIns="0" tIns="0" rIns="45720" anchor="t"/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3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7E004-6901-4933-84C6-DBC30784007E}" type="datetime1">
              <a:rPr lang="en-US" smtClean="0"/>
              <a:t>10/24/2013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Rectangle 27"/>
          <p:cNvSpPr/>
          <p:nvPr/>
        </p:nvSpPr>
        <p:spPr>
          <a:xfrm>
            <a:off x="1" y="366818"/>
            <a:ext cx="9144000" cy="84407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Rectangle 28"/>
          <p:cNvSpPr/>
          <p:nvPr/>
        </p:nvSpPr>
        <p:spPr>
          <a:xfrm>
            <a:off x="0" y="-1"/>
            <a:ext cx="9144000" cy="310663"/>
          </a:xfrm>
          <a:prstGeom prst="rect">
            <a:avLst/>
          </a:prstGeom>
          <a:solidFill>
            <a:schemeClr val="tx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0" name="Rectangle 29"/>
          <p:cNvSpPr/>
          <p:nvPr/>
        </p:nvSpPr>
        <p:spPr>
          <a:xfrm>
            <a:off x="0" y="308276"/>
            <a:ext cx="9144001" cy="91441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1" name="Rectangle 30"/>
          <p:cNvSpPr/>
          <p:nvPr/>
        </p:nvSpPr>
        <p:spPr>
          <a:xfrm flipV="1">
            <a:off x="5410182" y="360246"/>
            <a:ext cx="3733819" cy="91087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2" name="Rectangle 31"/>
          <p:cNvSpPr/>
          <p:nvPr/>
        </p:nvSpPr>
        <p:spPr>
          <a:xfrm flipV="1">
            <a:off x="5410200" y="440112"/>
            <a:ext cx="3733801" cy="180035"/>
          </a:xfrm>
          <a:prstGeom prst="rect">
            <a:avLst/>
          </a:prstGeom>
          <a:solidFill>
            <a:schemeClr val="accent2">
              <a:alpha val="50000"/>
            </a:scheme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3" name="Rounded Rectangle 32"/>
          <p:cNvSpPr/>
          <p:nvPr/>
        </p:nvSpPr>
        <p:spPr bwMode="white">
          <a:xfrm>
            <a:off x="5407339" y="497504"/>
            <a:ext cx="3063240" cy="27432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34" name="Rounded Rectangle 33"/>
          <p:cNvSpPr/>
          <p:nvPr/>
        </p:nvSpPr>
        <p:spPr bwMode="white">
          <a:xfrm>
            <a:off x="7373646" y="588943"/>
            <a:ext cx="1600200" cy="36576"/>
          </a:xfrm>
          <a:prstGeom prst="roundRect">
            <a:avLst>
              <a:gd name="adj" fmla="val 16667"/>
            </a:avLst>
          </a:prstGeom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5" name="Rectangle 34"/>
          <p:cNvSpPr/>
          <p:nvPr/>
        </p:nvSpPr>
        <p:spPr bwMode="invGray">
          <a:xfrm>
            <a:off x="9084966" y="-2001"/>
            <a:ext cx="57626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6" name="Rectangle 35"/>
          <p:cNvSpPr/>
          <p:nvPr/>
        </p:nvSpPr>
        <p:spPr bwMode="invGray">
          <a:xfrm>
            <a:off x="9044481" y="-2001"/>
            <a:ext cx="27432" cy="621792"/>
          </a:xfrm>
          <a:prstGeom prst="rect">
            <a:avLst/>
          </a:prstGeom>
          <a:solidFill>
            <a:srgbClr val="FFFFFF">
              <a:alpha val="65098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7" name="Rectangle 36"/>
          <p:cNvSpPr/>
          <p:nvPr/>
        </p:nvSpPr>
        <p:spPr bwMode="invGray">
          <a:xfrm>
            <a:off x="9025428" y="-2001"/>
            <a:ext cx="9144" cy="621792"/>
          </a:xfrm>
          <a:prstGeom prst="rect">
            <a:avLst/>
          </a:prstGeom>
          <a:solidFill>
            <a:srgbClr val="FFFFFF">
              <a:alpha val="6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8" name="Rectangle 37"/>
          <p:cNvSpPr/>
          <p:nvPr/>
        </p:nvSpPr>
        <p:spPr bwMode="invGray">
          <a:xfrm>
            <a:off x="8975423" y="-2001"/>
            <a:ext cx="27432" cy="621792"/>
          </a:xfrm>
          <a:prstGeom prst="rect">
            <a:avLst/>
          </a:prstGeom>
          <a:solidFill>
            <a:srgbClr val="FFFFFF">
              <a:alpha val="4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9" name="Rectangle 38"/>
          <p:cNvSpPr/>
          <p:nvPr/>
        </p:nvSpPr>
        <p:spPr bwMode="invGray">
          <a:xfrm>
            <a:off x="8915677" y="380"/>
            <a:ext cx="54864" cy="585216"/>
          </a:xfrm>
          <a:prstGeom prst="rect">
            <a:avLst/>
          </a:prstGeom>
          <a:solidFill>
            <a:srgbClr val="FFFFFF">
              <a:alpha val="2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0" name="Rectangle 39"/>
          <p:cNvSpPr/>
          <p:nvPr/>
        </p:nvSpPr>
        <p:spPr bwMode="invGray">
          <a:xfrm>
            <a:off x="8873475" y="380"/>
            <a:ext cx="9144" cy="585216"/>
          </a:xfrm>
          <a:prstGeom prst="rect">
            <a:avLst/>
          </a:prstGeom>
          <a:solidFill>
            <a:srgbClr val="FFFFFF">
              <a:alpha val="30196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685800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2057400"/>
            <a:ext cx="8229600" cy="4517136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dirty="0" smtClean="0"/>
              <a:t>Click to edit Master text styles</a:t>
            </a:r>
          </a:p>
          <a:p>
            <a:pPr lvl="1" eaLnBrk="1" latinLnBrk="0" hangingPunct="1"/>
            <a:r>
              <a:rPr kumimoji="0" lang="en-US" dirty="0" smtClean="0"/>
              <a:t>Second level</a:t>
            </a:r>
          </a:p>
          <a:p>
            <a:pPr lvl="2" eaLnBrk="1" latinLnBrk="0" hangingPunct="1"/>
            <a:r>
              <a:rPr kumimoji="0" lang="en-US" dirty="0" smtClean="0"/>
              <a:t>Third level</a:t>
            </a:r>
          </a:p>
          <a:p>
            <a:pPr lvl="3" eaLnBrk="1" latinLnBrk="0" hangingPunct="1"/>
            <a:r>
              <a:rPr kumimoji="0" lang="en-US" dirty="0" smtClean="0"/>
              <a:t>Fourth level</a:t>
            </a:r>
          </a:p>
          <a:p>
            <a:pPr lvl="4" eaLnBrk="1" latinLnBrk="0" hangingPunct="1"/>
            <a:r>
              <a:rPr kumimoji="0" lang="en-US" dirty="0" smtClean="0"/>
              <a:t>Fifth level</a:t>
            </a:r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586536" y="612648"/>
            <a:ext cx="957264" cy="45720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fld id="{31A33523-5085-40CE-B4B3-8BDBDEC3DA6A}" type="datetime1">
              <a:rPr lang="en-US" smtClean="0"/>
              <a:t>10/24/2013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5257800" y="612648"/>
            <a:ext cx="1325880" cy="45720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800">
                <a:solidFill>
                  <a:schemeClr val="accent2"/>
                </a:solidFill>
              </a:defRPr>
            </a:lvl1pPr>
          </a:lstStyle>
          <a:p>
            <a:endParaRPr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74736" y="2272"/>
            <a:ext cx="762000" cy="365760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800">
                <a:solidFill>
                  <a:srgbClr val="FFFFFF"/>
                </a:solidFill>
              </a:defRPr>
            </a:lvl1pPr>
          </a:lstStyle>
          <a:p>
            <a:fld id="{8AC31634-4CE0-44B7-8CB1-35E312C35358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65760" indent="-256032" algn="l" rtl="0" eaLnBrk="1" latinLnBrk="0" hangingPunct="1">
        <a:spcBef>
          <a:spcPts val="300"/>
        </a:spcBef>
        <a:buClr>
          <a:schemeClr val="accent3"/>
        </a:buClr>
        <a:buFont typeface="Georgia"/>
        <a:buChar char="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58368" indent="-246888" algn="l" rtl="0" eaLnBrk="1" latinLnBrk="0" hangingPunct="1">
        <a:spcBef>
          <a:spcPts val="300"/>
        </a:spcBef>
        <a:buClr>
          <a:schemeClr val="accent2"/>
        </a:buClr>
        <a:buFont typeface="Georgia"/>
        <a:buChar char="▫"/>
        <a:defRPr kumimoji="0" sz="2600" kern="1200">
          <a:solidFill>
            <a:schemeClr val="accent2"/>
          </a:solidFill>
          <a:latin typeface="+mn-lt"/>
          <a:ea typeface="+mn-ea"/>
          <a:cs typeface="+mn-cs"/>
        </a:defRPr>
      </a:lvl2pPr>
      <a:lvl3pPr marL="923544" indent="-219456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accent1"/>
          </a:solidFill>
          <a:latin typeface="+mn-lt"/>
          <a:ea typeface="+mn-ea"/>
          <a:cs typeface="+mn-cs"/>
        </a:defRPr>
      </a:lvl3pPr>
      <a:lvl4pPr marL="1179576" indent="-201168" algn="l" rtl="0" eaLnBrk="1" latinLnBrk="0" hangingPunct="1">
        <a:spcBef>
          <a:spcPts val="300"/>
        </a:spcBef>
        <a:buClr>
          <a:schemeClr val="accent1"/>
        </a:buClr>
        <a:buFont typeface="Wingdings 2"/>
        <a:buChar char=""/>
        <a:defRPr kumimoji="0" sz="2200" kern="1200">
          <a:solidFill>
            <a:schemeClr val="accent1"/>
          </a:solidFill>
          <a:latin typeface="+mn-lt"/>
          <a:ea typeface="+mn-ea"/>
          <a:cs typeface="+mn-cs"/>
        </a:defRPr>
      </a:lvl4pPr>
      <a:lvl5pPr marL="138988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2000" kern="1200">
          <a:solidFill>
            <a:schemeClr val="accent3"/>
          </a:solidFill>
          <a:latin typeface="+mn-lt"/>
          <a:ea typeface="+mn-ea"/>
          <a:cs typeface="+mn-cs"/>
        </a:defRPr>
      </a:lvl5pPr>
      <a:lvl6pPr marL="1609344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800" kern="1200">
          <a:solidFill>
            <a:schemeClr val="accent3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▫"/>
        <a:defRPr kumimoji="0" sz="1600" kern="1200">
          <a:solidFill>
            <a:schemeClr val="accent3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500" kern="1200">
          <a:solidFill>
            <a:schemeClr val="accent3"/>
          </a:solidFill>
          <a:latin typeface="+mn-lt"/>
          <a:ea typeface="+mn-ea"/>
          <a:cs typeface="+mn-cs"/>
        </a:defRPr>
      </a:lvl8pPr>
      <a:lvl9pPr marL="2240280" indent="-182880" algn="l" rtl="0" eaLnBrk="1" latinLnBrk="0" hangingPunct="1">
        <a:spcBef>
          <a:spcPts val="300"/>
        </a:spcBef>
        <a:buClr>
          <a:schemeClr val="accent3"/>
        </a:buClr>
        <a:buFont typeface="Georgia"/>
        <a:buChar char="◦"/>
        <a:defRPr kumimoji="0" sz="1400" kern="1200" baseline="0">
          <a:solidFill>
            <a:schemeClr val="accent3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81000" y="609600"/>
            <a:ext cx="8763000" cy="823912"/>
          </a:xfrm>
        </p:spPr>
        <p:txBody>
          <a:bodyPr>
            <a:normAutofit/>
          </a:bodyPr>
          <a:lstStyle/>
          <a:p>
            <a:r>
              <a:rPr lang="bg-BG" dirty="0" smtClean="0"/>
              <a:t>История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bg-BG" i="1" dirty="0" smtClean="0"/>
              <a:t>… на разпределените изчисления</a:t>
            </a:r>
            <a:endParaRPr lang="en-US" i="1" dirty="0"/>
          </a:p>
        </p:txBody>
      </p:sp>
      <p:sp>
        <p:nvSpPr>
          <p:cNvPr id="5" name="TextBox 4"/>
          <p:cNvSpPr txBox="1"/>
          <p:nvPr/>
        </p:nvSpPr>
        <p:spPr>
          <a:xfrm>
            <a:off x="5436096" y="4581128"/>
            <a:ext cx="345638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bg-BG" dirty="0" smtClean="0"/>
              <a:t>Петьо Димитров</a:t>
            </a:r>
          </a:p>
          <a:p>
            <a:endParaRPr lang="bg-BG" dirty="0" smtClean="0"/>
          </a:p>
          <a:p>
            <a:r>
              <a:rPr lang="bg-BG" i="1" dirty="0" smtClean="0"/>
              <a:t>01 Октомври 201</a:t>
            </a:r>
            <a:r>
              <a:rPr lang="en-US" i="1" smtClean="0"/>
              <a:t>3</a:t>
            </a:r>
            <a:endParaRPr lang="bg-BG" i="1" dirty="0"/>
          </a:p>
        </p:txBody>
      </p:sp>
      <p:pic>
        <p:nvPicPr>
          <p:cNvPr id="1028" name="Picture 4" descr="C:\Users\petyo.dimitrov\Desktop\connection_symbol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4038600"/>
            <a:ext cx="2531204" cy="2628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584318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5614" y="2209800"/>
            <a:ext cx="6145986" cy="437779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RMI = Remote Method Invocation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2057400"/>
            <a:ext cx="2743200" cy="4572000"/>
          </a:xfrm>
        </p:spPr>
        <p:txBody>
          <a:bodyPr>
            <a:normAutofit fontScale="92500" lnSpcReduction="10000"/>
          </a:bodyPr>
          <a:lstStyle/>
          <a:p>
            <a:pPr marL="109728" indent="0">
              <a:buNone/>
            </a:pPr>
            <a:r>
              <a:rPr lang="bg-BG" dirty="0" smtClean="0"/>
              <a:t>фокусира се върху обекти и извикване на методи</a:t>
            </a:r>
            <a:endParaRPr lang="en-US" dirty="0" smtClean="0"/>
          </a:p>
          <a:p>
            <a:pPr marL="109728" indent="0">
              <a:buNone/>
            </a:pPr>
            <a:endParaRPr lang="en-US" dirty="0" smtClean="0"/>
          </a:p>
          <a:p>
            <a:pPr marL="109728" indent="0">
              <a:buNone/>
            </a:pPr>
            <a:r>
              <a:rPr lang="bg-BG" dirty="0" smtClean="0"/>
              <a:t>компоненти</a:t>
            </a:r>
          </a:p>
          <a:p>
            <a:r>
              <a:rPr lang="en-US" dirty="0" smtClean="0"/>
              <a:t>client</a:t>
            </a:r>
          </a:p>
          <a:p>
            <a:r>
              <a:rPr lang="en-US" dirty="0" smtClean="0"/>
              <a:t>stub</a:t>
            </a:r>
          </a:p>
          <a:p>
            <a:r>
              <a:rPr lang="en-US" dirty="0" smtClean="0"/>
              <a:t>skeleton</a:t>
            </a:r>
          </a:p>
          <a:p>
            <a:r>
              <a:rPr lang="en-US" dirty="0" smtClean="0"/>
              <a:t>server</a:t>
            </a:r>
          </a:p>
          <a:p>
            <a:r>
              <a:rPr lang="en-US" dirty="0" smtClean="0"/>
              <a:t>RMI </a:t>
            </a:r>
            <a:r>
              <a:rPr lang="bg-BG" dirty="0" smtClean="0"/>
              <a:t>регистър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10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2800794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stub </a:t>
            </a:r>
            <a:r>
              <a:rPr lang="bg-BG" dirty="0" smtClean="0"/>
              <a:t>и </a:t>
            </a:r>
            <a:r>
              <a:rPr lang="en-US" dirty="0" smtClean="0"/>
              <a:t>skeleton</a:t>
            </a:r>
            <a:r>
              <a:rPr lang="bg-BG" dirty="0" smtClean="0"/>
              <a:t>-а отговарят за обмена и се генерират динамично</a:t>
            </a:r>
          </a:p>
          <a:p>
            <a:endParaRPr lang="bg-BG" dirty="0"/>
          </a:p>
          <a:p>
            <a:r>
              <a:rPr lang="bg-BG" dirty="0" smtClean="0"/>
              <a:t>регистъра </a:t>
            </a:r>
            <a:r>
              <a:rPr lang="en-US" dirty="0" smtClean="0"/>
              <a:t>e</a:t>
            </a:r>
            <a:r>
              <a:rPr lang="bg-BG" dirty="0" smtClean="0"/>
              <a:t> на </a:t>
            </a:r>
            <a:r>
              <a:rPr lang="en-US" dirty="0" err="1" smtClean="0"/>
              <a:t>localhost</a:t>
            </a:r>
            <a:r>
              <a:rPr lang="en-US" dirty="0" smtClean="0"/>
              <a:t> </a:t>
            </a:r>
            <a:r>
              <a:rPr lang="bg-BG" dirty="0" smtClean="0"/>
              <a:t>и порт 1099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RMI (</a:t>
            </a:r>
            <a:r>
              <a:rPr lang="bg-BG" dirty="0" smtClean="0"/>
              <a:t>продължение</a:t>
            </a:r>
            <a:r>
              <a:rPr lang="en-US" dirty="0" smtClean="0"/>
              <a:t>)</a:t>
            </a:r>
            <a:endParaRPr lang="bg-BG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57994" y="2133600"/>
            <a:ext cx="5733605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11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RMI </a:t>
            </a:r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20818" cy="4572000"/>
          </a:xfrm>
        </p:spPr>
        <p:txBody>
          <a:bodyPr>
            <a:normAutofit fontScale="85000" lnSpcReduction="10000"/>
          </a:bodyPr>
          <a:lstStyle/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public interface Warehouse 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extends Remote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{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double getPrice(String productName) 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throws RemoteException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;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public class WarehouseImpl </a:t>
            </a:r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extends UnicastRemoteObject implements Warehouse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{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public double getPrice(String </a:t>
            </a:r>
            <a:r>
              <a:rPr lang="en-US" noProof="1">
                <a:latin typeface="Courier New" pitchFamily="49" charset="0"/>
                <a:cs typeface="Courier New" pitchFamily="49" charset="0"/>
              </a:rPr>
              <a:t>productName)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throws RemoteException {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return 69.0;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}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Picture 3" descr="C:\Documents and Settings\Administrator\Desktop\jav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43600"/>
            <a:ext cx="748418" cy="7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12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RMI </a:t>
            </a:r>
            <a:r>
              <a:rPr lang="bg-BG" dirty="0" smtClean="0"/>
              <a:t>пример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839200" cy="4710818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bg-BG" sz="2600" noProof="1" smtClean="0">
                <a:latin typeface="Courier New" pitchFamily="49" charset="0"/>
                <a:cs typeface="Courier New" pitchFamily="49" charset="0"/>
              </a:rPr>
              <a:t>// </a:t>
            </a: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WarehouseApplication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WarehouseImpl wwf = new WarehouseImpl(); 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Context namingCtx = new InitialContext();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namingCtx.bind("</a:t>
            </a:r>
            <a:r>
              <a:rPr lang="en-US" sz="2600" b="1" noProof="1" smtClean="0">
                <a:latin typeface="Courier New" pitchFamily="49" charset="0"/>
                <a:cs typeface="Courier New" pitchFamily="49" charset="0"/>
              </a:rPr>
              <a:t>rmi:cw</a:t>
            </a: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", wwf);</a:t>
            </a:r>
          </a:p>
          <a:p>
            <a:pPr marL="109728" indent="0">
              <a:buNone/>
            </a:pPr>
            <a:endParaRPr lang="en-US" sz="2600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// WarehouseClient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String url = "rmi://localhost:1099/</a:t>
            </a:r>
            <a:r>
              <a:rPr lang="en-US" sz="2600" b="1" noProof="1" smtClean="0">
                <a:latin typeface="Courier New" pitchFamily="49" charset="0"/>
                <a:cs typeface="Courier New" pitchFamily="49" charset="0"/>
              </a:rPr>
              <a:t>cw</a:t>
            </a: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";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Warehouse cw = (Warehouse) namingContext.lookup(url); </a:t>
            </a:r>
          </a:p>
          <a:p>
            <a:pPr marL="109728" indent="0">
              <a:buNone/>
            </a:pPr>
            <a:r>
              <a:rPr lang="en-US" sz="2600" noProof="1" smtClean="0">
                <a:latin typeface="Courier New" pitchFamily="49" charset="0"/>
                <a:cs typeface="Courier New" pitchFamily="49" charset="0"/>
              </a:rPr>
              <a:t>double price = cw.getPrice("Kindle");</a:t>
            </a:r>
            <a:endParaRPr lang="en-US" sz="2600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4" name="Picture 3" descr="C:\Documents and Settings\Administrator\Desktop\jav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43600"/>
            <a:ext cx="748418" cy="7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13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21338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RMI </a:t>
            </a:r>
            <a:r>
              <a:rPr lang="bg-BG" dirty="0" smtClean="0"/>
              <a:t>пример</a:t>
            </a:r>
            <a:r>
              <a:rPr lang="en-US" dirty="0" smtClean="0"/>
              <a:t> - </a:t>
            </a:r>
            <a:r>
              <a:rPr lang="bg-BG" dirty="0" smtClean="0"/>
              <a:t>разделение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2057400"/>
            <a:ext cx="8520818" cy="4495800"/>
          </a:xfrm>
        </p:spPr>
        <p:txBody>
          <a:bodyPr>
            <a:normAutofit/>
          </a:bodyPr>
          <a:lstStyle/>
          <a:p>
            <a:r>
              <a:rPr lang="bg-BG" noProof="1" smtClean="0">
                <a:cs typeface="Courier New" pitchFamily="49" charset="0"/>
              </a:rPr>
              <a:t>от страната на клиента:</a:t>
            </a:r>
          </a:p>
          <a:p>
            <a:pPr lvl="1"/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Warehouse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bg-BG" noProof="1" smtClean="0">
                <a:cs typeface="Courier New" pitchFamily="49" charset="0"/>
              </a:rPr>
              <a:t>дефинира договора</a:t>
            </a:r>
          </a:p>
          <a:p>
            <a:pPr lvl="1"/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WarehouseClient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bg-BG" noProof="1" smtClean="0">
                <a:cs typeface="Courier New" pitchFamily="49" charset="0"/>
              </a:rPr>
              <a:t>взима референция към отдалечения обект и я използва</a:t>
            </a:r>
            <a:endParaRPr lang="en-US" noProof="1" smtClean="0">
              <a:cs typeface="Courier New" pitchFamily="49" charset="0"/>
            </a:endParaRPr>
          </a:p>
          <a:p>
            <a:pPr lvl="1"/>
            <a:endParaRPr lang="en-US" noProof="1">
              <a:latin typeface="Courier New" pitchFamily="49" charset="0"/>
              <a:cs typeface="Courier New" pitchFamily="49" charset="0"/>
            </a:endParaRPr>
          </a:p>
          <a:p>
            <a:r>
              <a:rPr lang="bg-BG" noProof="1" smtClean="0">
                <a:cs typeface="Courier New" pitchFamily="49" charset="0"/>
              </a:rPr>
              <a:t>от страната на сървъра:</a:t>
            </a:r>
          </a:p>
          <a:p>
            <a:pPr lvl="1"/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Warehouse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bg-BG" noProof="1">
                <a:cs typeface="Courier New" pitchFamily="49" charset="0"/>
              </a:rPr>
              <a:t>дефинира договора</a:t>
            </a:r>
          </a:p>
          <a:p>
            <a:pPr lvl="1"/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WarehouseImpl</a:t>
            </a:r>
            <a:r>
              <a:rPr lang="bg-BG" b="1" noProof="1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bg-BG" noProof="1" smtClean="0">
                <a:cs typeface="Courier New" pitchFamily="49" charset="0"/>
              </a:rPr>
              <a:t>имплементира склада</a:t>
            </a:r>
            <a:endParaRPr lang="en-US" noProof="1" smtClean="0">
              <a:cs typeface="Courier New" pitchFamily="49" charset="0"/>
            </a:endParaRPr>
          </a:p>
          <a:p>
            <a:pPr lvl="1"/>
            <a:r>
              <a:rPr lang="en-US" b="1" noProof="1" smtClean="0">
                <a:latin typeface="Courier New" pitchFamily="49" charset="0"/>
                <a:cs typeface="Courier New" pitchFamily="49" charset="0"/>
              </a:rPr>
              <a:t>WarehouseApplication</a:t>
            </a:r>
            <a:r>
              <a:rPr lang="bg-BG" b="1" noProof="1" smtClean="0">
                <a:latin typeface="Courier New" pitchFamily="49" charset="0"/>
                <a:cs typeface="Courier New" pitchFamily="49" charset="0"/>
              </a:rPr>
              <a:t>:</a:t>
            </a:r>
            <a:r>
              <a:rPr lang="bg-BG" noProof="1" smtClean="0">
                <a:cs typeface="Courier New" pitchFamily="49" charset="0"/>
              </a:rPr>
              <a:t> създава склада и го регистрира за отдалечен достъп</a:t>
            </a:r>
            <a:endParaRPr lang="en-US" noProof="1">
              <a:cs typeface="Courier New" pitchFamily="49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14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104501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petyo.dimitrov\Desktop\Untitled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8925" y="4800600"/>
            <a:ext cx="2505075" cy="18669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EJB = Enterprise Java Beans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Java </a:t>
            </a:r>
            <a:r>
              <a:rPr lang="bg-BG" dirty="0" smtClean="0"/>
              <a:t>компоненти имплементиращи бизнес логика и поддържащи транзакции, сигурност и отдалечен достъп (и съхранение в база данни)</a:t>
            </a:r>
          </a:p>
          <a:p>
            <a:r>
              <a:rPr lang="bg-BG" dirty="0" smtClean="0"/>
              <a:t>нуждаят се от </a:t>
            </a:r>
            <a:r>
              <a:rPr lang="en-US" dirty="0" smtClean="0"/>
              <a:t>EJB </a:t>
            </a:r>
            <a:r>
              <a:rPr lang="bg-BG" dirty="0" smtClean="0"/>
              <a:t>контейнер</a:t>
            </a:r>
          </a:p>
          <a:p>
            <a:r>
              <a:rPr lang="bg-BG" dirty="0" smtClean="0"/>
              <a:t>разчита се на анотации и конвенции, за да се намали конфигурацията и </a:t>
            </a:r>
            <a:r>
              <a:rPr lang="en-US" dirty="0" smtClean="0"/>
              <a:t>XML </a:t>
            </a:r>
            <a:r>
              <a:rPr lang="bg-BG" dirty="0" smtClean="0"/>
              <a:t>файловете (3.0)</a:t>
            </a:r>
          </a:p>
          <a:p>
            <a:r>
              <a:rPr lang="bg-BG" dirty="0" smtClean="0"/>
              <a:t>видове </a:t>
            </a:r>
            <a:r>
              <a:rPr lang="en-US" dirty="0" smtClean="0"/>
              <a:t>EJB</a:t>
            </a:r>
            <a:r>
              <a:rPr lang="bg-BG" dirty="0" smtClean="0"/>
              <a:t>-а:</a:t>
            </a:r>
          </a:p>
          <a:p>
            <a:pPr lvl="1"/>
            <a:r>
              <a:rPr lang="en-US" dirty="0" smtClean="0"/>
              <a:t>session (stateless, </a:t>
            </a:r>
            <a:r>
              <a:rPr lang="en-US" dirty="0" err="1" smtClean="0"/>
              <a:t>stateful</a:t>
            </a:r>
            <a:r>
              <a:rPr lang="en-US" dirty="0" smtClean="0"/>
              <a:t>, singleton)</a:t>
            </a:r>
          </a:p>
          <a:p>
            <a:pPr lvl="1"/>
            <a:r>
              <a:rPr lang="en-US" dirty="0" smtClean="0"/>
              <a:t>message driven</a:t>
            </a:r>
          </a:p>
          <a:p>
            <a:pPr lvl="1"/>
            <a:r>
              <a:rPr lang="en-US" dirty="0" smtClean="0"/>
              <a:t>entity (deprecated </a:t>
            </a:r>
            <a:r>
              <a:rPr lang="bg-BG" dirty="0" smtClean="0"/>
              <a:t>в полза на </a:t>
            </a:r>
            <a:r>
              <a:rPr lang="en-US" dirty="0" smtClean="0"/>
              <a:t>JPA)</a:t>
            </a:r>
            <a:endParaRPr lang="bg-BG" dirty="0" smtClean="0"/>
          </a:p>
          <a:p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15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6917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petyo.dimitrov\Desktop\cob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200" y="4505325"/>
            <a:ext cx="2085975" cy="2200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CORBA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199" y="1981199"/>
            <a:ext cx="8562975" cy="4638676"/>
          </a:xfrm>
        </p:spPr>
        <p:txBody>
          <a:bodyPr>
            <a:normAutofit/>
          </a:bodyPr>
          <a:lstStyle/>
          <a:p>
            <a:r>
              <a:rPr lang="en-US" cap="small" dirty="0"/>
              <a:t>Common Object Request Broker Architecture</a:t>
            </a:r>
          </a:p>
          <a:p>
            <a:r>
              <a:rPr lang="bg-BG" dirty="0" smtClean="0"/>
              <a:t>езиково независим</a:t>
            </a:r>
            <a:r>
              <a:rPr lang="en-US" dirty="0" smtClean="0"/>
              <a:t> </a:t>
            </a:r>
            <a:r>
              <a:rPr lang="bg-BG" dirty="0" smtClean="0"/>
              <a:t>стандарт</a:t>
            </a:r>
          </a:p>
          <a:p>
            <a:r>
              <a:rPr lang="bg-BG" dirty="0" smtClean="0"/>
              <a:t>позволява комуникация м/у различни системи</a:t>
            </a:r>
          </a:p>
          <a:p>
            <a:r>
              <a:rPr lang="bg-BG" dirty="0" smtClean="0"/>
              <a:t>разчита на </a:t>
            </a:r>
            <a:r>
              <a:rPr lang="en-US" dirty="0" smtClean="0"/>
              <a:t>IDL</a:t>
            </a:r>
            <a:r>
              <a:rPr lang="bg-BG" dirty="0" smtClean="0"/>
              <a:t> и </a:t>
            </a:r>
            <a:r>
              <a:rPr lang="bg-BG" dirty="0" err="1" smtClean="0"/>
              <a:t>мапинги</a:t>
            </a:r>
            <a:r>
              <a:rPr lang="bg-BG" dirty="0" smtClean="0"/>
              <a:t> на различни езици</a:t>
            </a:r>
          </a:p>
          <a:p>
            <a:r>
              <a:rPr lang="bg-BG" dirty="0" smtClean="0"/>
              <a:t>скелет за имплементацията се създава с </a:t>
            </a:r>
            <a:r>
              <a:rPr lang="en-US" dirty="0" smtClean="0"/>
              <a:t>IDL </a:t>
            </a:r>
            <a:r>
              <a:rPr lang="bg-BG" dirty="0" smtClean="0"/>
              <a:t>компилатор</a:t>
            </a:r>
          </a:p>
          <a:p>
            <a:r>
              <a:rPr lang="bg-BG" dirty="0" smtClean="0"/>
              <a:t>комуникацията става през </a:t>
            </a:r>
            <a:r>
              <a:rPr lang="en-US" dirty="0" smtClean="0"/>
              <a:t>ORB</a:t>
            </a:r>
            <a:r>
              <a:rPr lang="bg-BG" dirty="0" smtClean="0"/>
              <a:t>-</a:t>
            </a:r>
            <a:r>
              <a:rPr lang="bg-BG" dirty="0" err="1" smtClean="0"/>
              <a:t>ове</a:t>
            </a:r>
            <a:r>
              <a:rPr lang="en-US" dirty="0" smtClean="0"/>
              <a:t> </a:t>
            </a:r>
            <a:br>
              <a:rPr lang="en-US" dirty="0" smtClean="0"/>
            </a:br>
            <a:r>
              <a:rPr lang="en-US" dirty="0" smtClean="0"/>
              <a:t>(Object Request Broker) </a:t>
            </a:r>
            <a:r>
              <a:rPr lang="bg-BG" dirty="0" smtClean="0"/>
              <a:t>използващи</a:t>
            </a:r>
            <a:br>
              <a:rPr lang="bg-BG" dirty="0" smtClean="0"/>
            </a:br>
            <a:r>
              <a:rPr lang="bg-BG" dirty="0" smtClean="0"/>
              <a:t>имплементация на протокола </a:t>
            </a:r>
            <a:r>
              <a:rPr lang="en-US" dirty="0" smtClean="0"/>
              <a:t>GIOP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en-US" dirty="0" smtClean="0"/>
              <a:t>(General Inter-ORB</a:t>
            </a:r>
            <a:r>
              <a:rPr lang="bg-BG" dirty="0" smtClean="0"/>
              <a:t> </a:t>
            </a:r>
            <a:r>
              <a:rPr lang="en-US" dirty="0" smtClean="0"/>
              <a:t>Protocol</a:t>
            </a:r>
            <a:r>
              <a:rPr lang="bg-BG" dirty="0" smtClean="0"/>
              <a:t>; </a:t>
            </a:r>
            <a:r>
              <a:rPr lang="en-US" dirty="0" smtClean="0"/>
              <a:t>IIOP)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16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CORBA (</a:t>
            </a:r>
            <a:r>
              <a:rPr lang="bg-BG" dirty="0" smtClean="0"/>
              <a:t>продължение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r>
              <a:rPr lang="en-US" dirty="0" smtClean="0"/>
              <a:t>IIOP </a:t>
            </a:r>
            <a:r>
              <a:rPr lang="bg-BG" dirty="0" smtClean="0"/>
              <a:t>(</a:t>
            </a:r>
            <a:r>
              <a:rPr lang="en-US" dirty="0" smtClean="0"/>
              <a:t>Internet Inter-ORB Protocol</a:t>
            </a:r>
            <a:r>
              <a:rPr lang="bg-BG" dirty="0" smtClean="0"/>
              <a:t>)</a:t>
            </a:r>
            <a:r>
              <a:rPr lang="en-US" dirty="0" smtClean="0"/>
              <a:t> </a:t>
            </a:r>
            <a:r>
              <a:rPr lang="bg-BG" dirty="0" err="1" smtClean="0"/>
              <a:t>мапва</a:t>
            </a:r>
            <a:r>
              <a:rPr lang="bg-BG" dirty="0" smtClean="0"/>
              <a:t> </a:t>
            </a:r>
            <a:r>
              <a:rPr lang="en-US" dirty="0" smtClean="0"/>
              <a:t>GIOP </a:t>
            </a:r>
            <a:r>
              <a:rPr lang="bg-BG" dirty="0" smtClean="0"/>
              <a:t>към </a:t>
            </a:r>
            <a:r>
              <a:rPr lang="en-US" dirty="0" smtClean="0"/>
              <a:t>TCP/IP </a:t>
            </a:r>
            <a:r>
              <a:rPr lang="bg-BG" dirty="0" smtClean="0"/>
              <a:t>протокола</a:t>
            </a:r>
          </a:p>
          <a:p>
            <a:r>
              <a:rPr lang="bg-BG" dirty="0" smtClean="0"/>
              <a:t>всеки обект се идентифицира от </a:t>
            </a:r>
            <a:r>
              <a:rPr lang="en-US" dirty="0" smtClean="0"/>
              <a:t>IOR (Interoperable Object Reference), </a:t>
            </a:r>
            <a:r>
              <a:rPr lang="bg-BG" dirty="0" smtClean="0"/>
              <a:t>който в стрингов формат е </a:t>
            </a:r>
            <a:r>
              <a:rPr lang="en-US" dirty="0" smtClean="0">
                <a:latin typeface="Courier New" pitchFamily="49" charset="0"/>
                <a:cs typeface="Courier New" pitchFamily="49" charset="0"/>
              </a:rPr>
              <a:t>IOR:101b23ed9c120a…12</a:t>
            </a:r>
          </a:p>
          <a:p>
            <a:r>
              <a:rPr lang="bg-BG" dirty="0" smtClean="0">
                <a:cs typeface="Courier New" pitchFamily="49" charset="0"/>
              </a:rPr>
              <a:t>параметри по стойност и референция</a:t>
            </a:r>
          </a:p>
          <a:p>
            <a:r>
              <a:rPr lang="en-US" dirty="0" smtClean="0">
                <a:cs typeface="Courier New" pitchFamily="49" charset="0"/>
              </a:rPr>
              <a:t>CCM </a:t>
            </a:r>
            <a:r>
              <a:rPr lang="bg-BG" dirty="0" smtClean="0">
                <a:cs typeface="Courier New" pitchFamily="49" charset="0"/>
              </a:rPr>
              <a:t>контейнер за компоненти дефиниращ техния формат и предлагащ допълнителни услуги (транзакции, автентикация и др.)</a:t>
            </a:r>
            <a:endParaRPr lang="en-US" dirty="0" smtClean="0">
              <a:cs typeface="Courier New" pitchFamily="49" charset="0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17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CORBA (</a:t>
            </a:r>
            <a:r>
              <a:rPr lang="bg-BG" dirty="0" smtClean="0"/>
              <a:t>продължение</a:t>
            </a:r>
            <a:r>
              <a:rPr lang="en-US" dirty="0" smtClean="0"/>
              <a:t>)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4267200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други компоненти:</a:t>
            </a:r>
          </a:p>
          <a:p>
            <a:pPr lvl="1"/>
            <a:r>
              <a:rPr lang="en-US" dirty="0" smtClean="0"/>
              <a:t>POA - </a:t>
            </a:r>
            <a:r>
              <a:rPr lang="bg-BG" dirty="0" smtClean="0"/>
              <a:t>позволява разделяне на </a:t>
            </a:r>
            <a:r>
              <a:rPr lang="en-US" dirty="0" smtClean="0"/>
              <a:t>remote </a:t>
            </a:r>
            <a:r>
              <a:rPr lang="bg-BG" dirty="0" smtClean="0"/>
              <a:t>обекта от </a:t>
            </a:r>
            <a:r>
              <a:rPr lang="en-US" dirty="0" smtClean="0"/>
              <a:t>servant</a:t>
            </a:r>
            <a:r>
              <a:rPr lang="bg-BG" dirty="0" smtClean="0"/>
              <a:t>-а (същинската имплементация)</a:t>
            </a:r>
          </a:p>
          <a:p>
            <a:pPr lvl="1"/>
            <a:r>
              <a:rPr lang="en-US" dirty="0" smtClean="0"/>
              <a:t>intercepto</a:t>
            </a:r>
            <a:r>
              <a:rPr lang="en-US" dirty="0"/>
              <a:t>r</a:t>
            </a:r>
            <a:r>
              <a:rPr lang="en-US" dirty="0" smtClean="0"/>
              <a:t>s - "</a:t>
            </a:r>
            <a:r>
              <a:rPr lang="bg-BG" dirty="0" smtClean="0"/>
              <a:t>куки</a:t>
            </a:r>
            <a:r>
              <a:rPr lang="en-US" dirty="0" smtClean="0"/>
              <a:t>"</a:t>
            </a:r>
            <a:r>
              <a:rPr lang="bg-BG" dirty="0" smtClean="0"/>
              <a:t> позволяващи да се обработва прехвърляната информация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2286000"/>
            <a:ext cx="4199868" cy="4117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18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80878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CORBA </a:t>
            </a:r>
            <a:r>
              <a:rPr lang="bg-BG" dirty="0" smtClean="0"/>
              <a:t>и </a:t>
            </a:r>
            <a:r>
              <a:rPr lang="en-US" dirty="0" smtClean="0"/>
              <a:t>Java: </a:t>
            </a:r>
            <a:r>
              <a:rPr lang="en-US" i="1" dirty="0" smtClean="0"/>
              <a:t>IDL</a:t>
            </a:r>
            <a:endParaRPr lang="bg-BG" i="1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 lnSpcReduction="10000"/>
          </a:bodyPr>
          <a:lstStyle/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Hello.idl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module HelloApp {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interface Hello {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string sayHello();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  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oneway void shutdown();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bg-BG" noProof="1" smtClean="0">
                <a:latin typeface="Courier New" pitchFamily="49" charset="0"/>
                <a:cs typeface="Courier New" pitchFamily="49" charset="0"/>
              </a:rPr>
              <a:t>  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}; </a:t>
            </a:r>
            <a:endParaRPr lang="bg-BG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};</a:t>
            </a:r>
          </a:p>
          <a:p>
            <a:pPr marL="109728" indent="0">
              <a:buNone/>
            </a:pP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Hello.idl </a:t>
            </a:r>
            <a:r>
              <a:rPr lang="en-US" noProof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 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idlj </a:t>
            </a:r>
            <a:r>
              <a:rPr lang="en-US" noProof="1" smtClean="0">
                <a:latin typeface="Courier New" pitchFamily="49" charset="0"/>
                <a:cs typeface="Courier New" pitchFamily="49" charset="0"/>
                <a:sym typeface="Wingdings" pitchFamily="2" charset="2"/>
              </a:rPr>
              <a:t>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 HelloPOA</a:t>
            </a:r>
            <a:r>
              <a:rPr lang="bg-BG" noProof="1" smtClean="0">
                <a:latin typeface="Courier New" pitchFamily="49" charset="0"/>
                <a:cs typeface="Courier New" pitchFamily="49" charset="0"/>
              </a:rPr>
              <a:t>.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java</a:t>
            </a:r>
          </a:p>
        </p:txBody>
      </p:sp>
      <p:pic>
        <p:nvPicPr>
          <p:cNvPr id="4" name="Picture 3" descr="C:\Documents and Settings\Administrator\Desktop\ja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43600"/>
            <a:ext cx="748418" cy="7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19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9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 txBox="1">
            <a:spLocks/>
          </p:cNvSpPr>
          <p:nvPr/>
        </p:nvSpPr>
        <p:spPr>
          <a:xfrm>
            <a:off x="323528" y="1916832"/>
            <a:ext cx="8686800" cy="4788768"/>
          </a:xfrm>
          <a:prstGeom prst="rect">
            <a:avLst/>
          </a:prstGeom>
        </p:spPr>
        <p:txBody>
          <a:bodyPr vert="horz">
            <a:normAutofit lnSpcReduction="10000"/>
          </a:bodyPr>
          <a:lstStyle>
            <a:lvl1pPr marL="365760" indent="-256032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•"/>
              <a:defRPr kumimoji="0"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58368" indent="-246888" algn="l" rtl="0" eaLnBrk="1" latinLnBrk="0" hangingPunct="1">
              <a:spcBef>
                <a:spcPts val="300"/>
              </a:spcBef>
              <a:buClr>
                <a:schemeClr val="accent2"/>
              </a:buClr>
              <a:buFont typeface="Georgia"/>
              <a:buChar char="▫"/>
              <a:defRPr kumimoji="0" sz="2600" kern="1200">
                <a:solidFill>
                  <a:schemeClr val="accent2"/>
                </a:solidFill>
                <a:latin typeface="+mn-lt"/>
                <a:ea typeface="+mn-ea"/>
                <a:cs typeface="+mn-cs"/>
              </a:defRPr>
            </a:lvl2pPr>
            <a:lvl3pPr marL="923544" indent="-219456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4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3pPr>
            <a:lvl4pPr marL="1179576" indent="-201168" algn="l" rtl="0" eaLnBrk="1" latinLnBrk="0" hangingPunct="1">
              <a:spcBef>
                <a:spcPts val="300"/>
              </a:spcBef>
              <a:buClr>
                <a:schemeClr val="accent1"/>
              </a:buClr>
              <a:buFont typeface="Wingdings 2"/>
              <a:buChar char=""/>
              <a:defRPr kumimoji="0" sz="2200" kern="1200">
                <a:solidFill>
                  <a:schemeClr val="accent1"/>
                </a:solidFill>
                <a:latin typeface="+mn-lt"/>
                <a:ea typeface="+mn-ea"/>
                <a:cs typeface="+mn-cs"/>
              </a:defRPr>
            </a:lvl4pPr>
            <a:lvl5pPr marL="138988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20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5pPr>
            <a:lvl6pPr marL="1609344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8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6pPr>
            <a:lvl7pPr marL="182880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▫"/>
              <a:defRPr kumimoji="0" sz="16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7pPr>
            <a:lvl8pPr marL="2029968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500" kern="120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8pPr>
            <a:lvl9pPr marL="2240280" indent="-182880" algn="l" rtl="0" eaLnBrk="1" latinLnBrk="0" hangingPunct="1">
              <a:spcBef>
                <a:spcPts val="300"/>
              </a:spcBef>
              <a:buClr>
                <a:schemeClr val="accent3"/>
              </a:buClr>
              <a:buFont typeface="Georgia"/>
              <a:buChar char="◦"/>
              <a:defRPr kumimoji="0" sz="1400" kern="1200" baseline="0">
                <a:solidFill>
                  <a:schemeClr val="accent3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109728" indent="0">
              <a:buNone/>
            </a:pPr>
            <a:r>
              <a:rPr lang="en-US" dirty="0"/>
              <a:t>XML</a:t>
            </a:r>
            <a:r>
              <a:rPr lang="bg-BG" dirty="0"/>
              <a:t>,</a:t>
            </a:r>
            <a:r>
              <a:rPr lang="en-US" dirty="0"/>
              <a:t> XML Schema</a:t>
            </a:r>
            <a:r>
              <a:rPr lang="bg-BG" dirty="0"/>
              <a:t>, </a:t>
            </a:r>
            <a:r>
              <a:rPr lang="en-US" dirty="0"/>
              <a:t>XPath, XSLT</a:t>
            </a:r>
            <a:endParaRPr lang="bg-BG" dirty="0"/>
          </a:p>
          <a:p>
            <a:pPr marL="109728" indent="0">
              <a:buNone/>
            </a:pPr>
            <a:endParaRPr lang="en-US" i="1" dirty="0" smtClean="0"/>
          </a:p>
          <a:p>
            <a:pPr marL="109728" indent="0">
              <a:buNone/>
            </a:pPr>
            <a:r>
              <a:rPr lang="bg-BG" i="1" dirty="0" smtClean="0"/>
              <a:t>История </a:t>
            </a:r>
            <a:r>
              <a:rPr lang="bg-BG" i="1" dirty="0"/>
              <a:t>на разпределените изчисления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bg-BG" dirty="0"/>
              <a:t>Уеб услуги и техните разширения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/>
              <a:t>BPEL </a:t>
            </a:r>
            <a:r>
              <a:rPr lang="bg-BG" dirty="0"/>
              <a:t>оркестрации и </a:t>
            </a:r>
            <a:r>
              <a:rPr lang="en-US" dirty="0"/>
              <a:t>SCA</a:t>
            </a:r>
            <a:r>
              <a:rPr lang="bg-BG" dirty="0"/>
              <a:t> модел</a:t>
            </a:r>
          </a:p>
          <a:p>
            <a:pPr marL="109728" indent="0">
              <a:buNone/>
            </a:pPr>
            <a:endParaRPr lang="bg-BG" dirty="0"/>
          </a:p>
          <a:p>
            <a:pPr marL="109728" indent="0">
              <a:buNone/>
            </a:pPr>
            <a:r>
              <a:rPr lang="en-US" dirty="0"/>
              <a:t>REST </a:t>
            </a:r>
            <a:r>
              <a:rPr lang="bg-BG" dirty="0"/>
              <a:t>уеб услуги</a:t>
            </a:r>
            <a:endParaRPr lang="en-US" dirty="0"/>
          </a:p>
          <a:p>
            <a:pPr marL="109728" indent="0">
              <a:buNone/>
            </a:pPr>
            <a:endParaRPr lang="bg-BG" dirty="0"/>
          </a:p>
          <a:p>
            <a:pPr marL="109728" indent="0">
              <a:buNone/>
            </a:pPr>
            <a:r>
              <a:rPr lang="en-US" dirty="0"/>
              <a:t>ESB</a:t>
            </a:r>
            <a:r>
              <a:rPr lang="bg-BG" dirty="0"/>
              <a:t> и </a:t>
            </a:r>
            <a:r>
              <a:rPr lang="en-US" dirty="0" smtClean="0"/>
              <a:t>SOA</a:t>
            </a:r>
            <a:endParaRPr lang="bg-BG" dirty="0"/>
          </a:p>
        </p:txBody>
      </p:sp>
      <p:sp>
        <p:nvSpPr>
          <p:cNvPr id="4" name="Title 1"/>
          <p:cNvSpPr txBox="1">
            <a:spLocks/>
          </p:cNvSpPr>
          <p:nvPr/>
        </p:nvSpPr>
        <p:spPr>
          <a:xfrm>
            <a:off x="467544" y="620688"/>
            <a:ext cx="8229600" cy="1066800"/>
          </a:xfrm>
          <a:prstGeom prst="rect">
            <a:avLst/>
          </a:prstGeom>
        </p:spPr>
        <p:txBody>
          <a:bodyPr vert="horz" anchor="ctr">
            <a:normAutofit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4000" kern="1200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bg-BG" dirty="0" smtClean="0"/>
              <a:t>Съдържание</a:t>
            </a:r>
            <a:r>
              <a:rPr lang="en-US" dirty="0" smtClean="0"/>
              <a:t> </a:t>
            </a:r>
            <a:r>
              <a:rPr lang="bg-BG" dirty="0" smtClean="0"/>
              <a:t>на лекциите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49345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/>
              <a:t>CORBA </a:t>
            </a:r>
            <a:r>
              <a:rPr lang="bg-BG" dirty="0"/>
              <a:t>и </a:t>
            </a:r>
            <a:r>
              <a:rPr lang="en-US" dirty="0" smtClean="0"/>
              <a:t>Java: </a:t>
            </a:r>
            <a:r>
              <a:rPr lang="en-US" i="1" dirty="0" smtClean="0"/>
              <a:t>Servant</a:t>
            </a:r>
            <a:endParaRPr lang="bg-BG" i="1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class HelloImpl extends HelloPOA {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private ORB orb;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public void setORB(ORB orb_val) {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orb = orb_val;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}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public String sayHello() {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return "Hello world !";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}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public void shutdown() {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  orb.shutdown(false);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 }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4" descr="C:\Documents and Settings\Administrator\Desktop\java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43600"/>
            <a:ext cx="748418" cy="7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20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246937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/>
              <a:t>CORBA </a:t>
            </a:r>
            <a:r>
              <a:rPr lang="bg-BG" dirty="0"/>
              <a:t>и </a:t>
            </a:r>
            <a:r>
              <a:rPr lang="en-US" dirty="0" smtClean="0"/>
              <a:t>Java: </a:t>
            </a:r>
            <a:r>
              <a:rPr lang="en-US" i="1" dirty="0" smtClean="0"/>
              <a:t>Server</a:t>
            </a:r>
            <a:endParaRPr lang="bg-BG" i="1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686800" cy="4336609"/>
          </a:xfrm>
        </p:spPr>
        <p:txBody>
          <a:bodyPr>
            <a:noAutofit/>
          </a:bodyPr>
          <a:lstStyle/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public static void main(String args[]) {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noProof="1" smtClean="0">
                <a:latin typeface="Courier New" pitchFamily="49" charset="0"/>
                <a:cs typeface="Courier New" pitchFamily="49" charset="0"/>
              </a:rPr>
              <a:t>ORB orb = ORB.init(args, null);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POA rootpoa =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POAHelper.narrow(orb.resolve_initial_references("RootPOA"));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rootpoa.the_POAManager().activate();</a:t>
            </a:r>
          </a:p>
          <a:p>
            <a:pPr marL="109728" indent="0">
              <a:buNone/>
            </a:pPr>
            <a:endParaRPr lang="en-US" sz="1600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noProof="1" smtClean="0">
                <a:latin typeface="Courier New" pitchFamily="49" charset="0"/>
                <a:cs typeface="Courier New" pitchFamily="49" charset="0"/>
              </a:rPr>
              <a:t>HelloImpl helloImpl = new HelloImpl();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helloImpl.setORB(orb); 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org.omg.CORBA.Object ref = </a:t>
            </a:r>
            <a:r>
              <a:rPr lang="en-US" sz="1400" noProof="1" smtClean="0">
                <a:latin typeface="Courier New" pitchFamily="49" charset="0"/>
                <a:cs typeface="Courier New" pitchFamily="49" charset="0"/>
              </a:rPr>
              <a:t>rootpoa.servant_to_reference(helloImpl);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Hello href = HelloHelper.narrow(ref);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	  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org.omg.CORBA.Object objRef = </a:t>
            </a:r>
            <a:r>
              <a:rPr lang="en-US" sz="1200" noProof="1" smtClean="0">
                <a:latin typeface="Courier New" pitchFamily="49" charset="0"/>
                <a:cs typeface="Courier New" pitchFamily="49" charset="0"/>
              </a:rPr>
              <a:t>orb.resolve_initial_references("NameService");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NamingContextExt ncRef = NamingContextExtHelper.narrow(objRef);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NameComponent path[] = ncRef.to_name("Hello");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  </a:t>
            </a:r>
            <a:r>
              <a:rPr lang="en-US" sz="1600" b="1" noProof="1" smtClean="0">
                <a:latin typeface="Courier New" pitchFamily="49" charset="0"/>
                <a:cs typeface="Courier New" pitchFamily="49" charset="0"/>
              </a:rPr>
              <a:t>ncRef.rebind(path, href);</a:t>
            </a:r>
          </a:p>
          <a:p>
            <a:pPr marL="109728" indent="0">
              <a:buNone/>
            </a:pPr>
            <a:r>
              <a:rPr lang="en-US" sz="1600" b="1" noProof="1" smtClean="0">
                <a:latin typeface="Courier New" pitchFamily="49" charset="0"/>
                <a:cs typeface="Courier New" pitchFamily="49" charset="0"/>
              </a:rPr>
              <a:t>  orb.run();</a:t>
            </a:r>
          </a:p>
          <a:p>
            <a:pPr marL="109728" indent="0">
              <a:buNone/>
            </a:pPr>
            <a:r>
              <a:rPr lang="en-US" sz="1600" noProof="1" smtClean="0">
                <a:latin typeface="Courier New" pitchFamily="49" charset="0"/>
                <a:cs typeface="Courier New" pitchFamily="49" charset="0"/>
              </a:rPr>
              <a:t>}</a:t>
            </a:r>
            <a:endParaRPr lang="en-US" sz="1600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4" descr="C:\Documents and Settings\Administrator\Desktop\jav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43600"/>
            <a:ext cx="748418" cy="7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21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381997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/>
              <a:t>CORBA </a:t>
            </a:r>
            <a:r>
              <a:rPr lang="bg-BG" dirty="0"/>
              <a:t>и </a:t>
            </a:r>
            <a:r>
              <a:rPr lang="en-US" dirty="0" smtClean="0"/>
              <a:t>Java: </a:t>
            </a:r>
            <a:r>
              <a:rPr lang="en-US" i="1" dirty="0" smtClean="0"/>
              <a:t>Client</a:t>
            </a:r>
            <a:endParaRPr lang="bg-BG" i="1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520818" cy="4572000"/>
          </a:xfrm>
        </p:spPr>
        <p:txBody>
          <a:bodyPr>
            <a:normAutofit fontScale="92500" lnSpcReduction="20000"/>
          </a:bodyPr>
          <a:lstStyle/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ORB orb = ORB.init(args, null);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org.omg.CORBA.Object objRef =  orb.resolve_initial_references</a:t>
            </a:r>
            <a:r>
              <a:rPr lang="en-US" sz="1900" noProof="1" smtClean="0">
                <a:latin typeface="Courier New" pitchFamily="49" charset="0"/>
                <a:cs typeface="Courier New" pitchFamily="49" charset="0"/>
              </a:rPr>
              <a:t>("NameService")</a:t>
            </a:r>
            <a:r>
              <a:rPr lang="en-US" noProof="1" smtClean="0">
                <a:latin typeface="Courier New" pitchFamily="49" charset="0"/>
                <a:cs typeface="Courier New" pitchFamily="49" charset="0"/>
              </a:rPr>
              <a:t>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NamingContextExt ncRef = NamingContextExtHelper.narrow(objRef);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 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helloImpl = HelloHelper.narrow(ncRef.resolve_str("Hello"));</a:t>
            </a:r>
          </a:p>
          <a:p>
            <a:pPr marL="109728" indent="0">
              <a:buNone/>
            </a:pPr>
            <a:endParaRPr lang="en-US" noProof="1" smtClean="0">
              <a:latin typeface="Courier New" pitchFamily="49" charset="0"/>
              <a:cs typeface="Courier New" pitchFamily="49" charset="0"/>
            </a:endParaRP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helloImpl.sayHello();</a:t>
            </a:r>
          </a:p>
          <a:p>
            <a:pPr marL="109728" indent="0">
              <a:buNone/>
            </a:pPr>
            <a:r>
              <a:rPr lang="en-US" noProof="1" smtClean="0">
                <a:latin typeface="Courier New" pitchFamily="49" charset="0"/>
                <a:cs typeface="Courier New" pitchFamily="49" charset="0"/>
              </a:rPr>
              <a:t>helloImpl.shutdown();</a:t>
            </a:r>
            <a:endParaRPr lang="en-US" noProof="1">
              <a:latin typeface="Courier New" pitchFamily="49" charset="0"/>
              <a:cs typeface="Courier New" pitchFamily="49" charset="0"/>
            </a:endParaRPr>
          </a:p>
        </p:txBody>
      </p:sp>
      <p:pic>
        <p:nvPicPr>
          <p:cNvPr id="5" name="Picture 4" descr="C:\Documents and Settings\Administrator\Desktop\java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29600" y="5943600"/>
            <a:ext cx="748418" cy="748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22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0028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CORBA</a:t>
            </a:r>
            <a:r>
              <a:rPr lang="bg-BG" dirty="0" smtClean="0"/>
              <a:t> проблеми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572000"/>
          </a:xfrm>
        </p:spPr>
        <p:txBody>
          <a:bodyPr>
            <a:normAutofit/>
          </a:bodyPr>
          <a:lstStyle/>
          <a:p>
            <a:r>
              <a:rPr lang="bg-BG" dirty="0" smtClean="0"/>
              <a:t>сложност (голямо </a:t>
            </a:r>
            <a:r>
              <a:rPr lang="en-US" dirty="0" smtClean="0"/>
              <a:t>API </a:t>
            </a:r>
            <a:r>
              <a:rPr lang="bg-BG" dirty="0" smtClean="0"/>
              <a:t>с много възможности за грешка, проблемни имплементации, сложни типове, непрозрачни </a:t>
            </a:r>
            <a:r>
              <a:rPr lang="en-US" dirty="0" smtClean="0"/>
              <a:t>IOR </a:t>
            </a:r>
            <a:r>
              <a:rPr lang="bg-BG" dirty="0" smtClean="0"/>
              <a:t>стрингове)</a:t>
            </a:r>
            <a:r>
              <a:rPr lang="en-US" dirty="0" smtClean="0"/>
              <a:t/>
            </a:r>
            <a:br>
              <a:rPr lang="en-US" dirty="0" smtClean="0"/>
            </a:br>
            <a:endParaRPr lang="bg-BG" dirty="0" smtClean="0"/>
          </a:p>
          <a:p>
            <a:r>
              <a:rPr lang="bg-BG" dirty="0" smtClean="0"/>
              <a:t>липсваща функционалност (сигурност и поддържане на версии)</a:t>
            </a:r>
            <a:r>
              <a:rPr lang="en-US" dirty="0" smtClean="0"/>
              <a:t/>
            </a:r>
            <a:br>
              <a:rPr lang="en-US" dirty="0" smtClean="0"/>
            </a:br>
            <a:endParaRPr lang="bg-BG" dirty="0" smtClean="0"/>
          </a:p>
          <a:p>
            <a:r>
              <a:rPr lang="bg-BG" dirty="0" smtClean="0"/>
              <a:t>процедурни (конфликт на интереси в </a:t>
            </a:r>
            <a:r>
              <a:rPr lang="en-US" dirty="0" smtClean="0"/>
              <a:t>OMG</a:t>
            </a:r>
            <a:r>
              <a:rPr lang="bg-BG" dirty="0" smtClean="0"/>
              <a:t>)</a:t>
            </a:r>
            <a:r>
              <a:rPr lang="en-US" smtClean="0"/>
              <a:t/>
            </a:r>
            <a:br>
              <a:rPr lang="en-US" smtClean="0"/>
            </a:br>
            <a:endParaRPr lang="bg-BG" dirty="0" smtClean="0"/>
          </a:p>
          <a:p>
            <a:r>
              <a:rPr lang="bg-BG" dirty="0" smtClean="0"/>
              <a:t>други технологии: </a:t>
            </a:r>
            <a:r>
              <a:rPr lang="en-US" dirty="0" smtClean="0"/>
              <a:t>DCOM, EJB, </a:t>
            </a:r>
            <a:r>
              <a:rPr lang="bg-BG" dirty="0" smtClean="0"/>
              <a:t>уеб услуги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23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Уеб услуги</a:t>
            </a:r>
            <a:endParaRPr lang="bg-BG" dirty="0"/>
          </a:p>
        </p:txBody>
      </p:sp>
      <p:sp>
        <p:nvSpPr>
          <p:cNvPr id="7" name="Content Placeholder 3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самостоятелни и модулни програмни компоненти, чиято функционалност е достъпна през мрежата</a:t>
            </a:r>
          </a:p>
          <a:p>
            <a:endParaRPr lang="bg-BG" dirty="0"/>
          </a:p>
          <a:p>
            <a:r>
              <a:rPr lang="bg-BG" dirty="0" smtClean="0"/>
              <a:t>разчитат на </a:t>
            </a:r>
            <a:r>
              <a:rPr lang="en-US" dirty="0" smtClean="0"/>
              <a:t>XML </a:t>
            </a:r>
            <a:r>
              <a:rPr lang="bg-BG" dirty="0" smtClean="0"/>
              <a:t>базирани протоколи (</a:t>
            </a:r>
            <a:r>
              <a:rPr lang="en-US" dirty="0" smtClean="0"/>
              <a:t>XML, XSD, SOAP, WSDL </a:t>
            </a:r>
            <a:r>
              <a:rPr lang="bg-BG" dirty="0" smtClean="0"/>
              <a:t>и други) или </a:t>
            </a:r>
            <a:r>
              <a:rPr lang="en-US" dirty="0" smtClean="0"/>
              <a:t>REST</a:t>
            </a:r>
            <a:r>
              <a:rPr lang="bg-BG" dirty="0" smtClean="0"/>
              <a:t> модела (</a:t>
            </a:r>
            <a:r>
              <a:rPr lang="en-US" dirty="0" smtClean="0"/>
              <a:t>HTTP, XML, JSON</a:t>
            </a:r>
            <a:r>
              <a:rPr lang="bg-BG" dirty="0" smtClean="0"/>
              <a:t>)</a:t>
            </a:r>
          </a:p>
          <a:p>
            <a:endParaRPr lang="bg-BG" dirty="0"/>
          </a:p>
          <a:p>
            <a:r>
              <a:rPr lang="bg-BG" dirty="0" smtClean="0"/>
              <a:t>подобряват съвместимостта и намаляват сложността като обвиват стари приложения</a:t>
            </a:r>
          </a:p>
          <a:p>
            <a:endParaRPr lang="bg-BG" dirty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24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47" y="1700276"/>
            <a:ext cx="6481453" cy="4798986"/>
          </a:xfrm>
          <a:prstGeom prst="rect">
            <a:avLst/>
          </a:prstGeom>
          <a:noFill/>
          <a:ln>
            <a:noFill/>
          </a:ln>
          <a:effectLst>
            <a:glow rad="228600">
              <a:srgbClr val="FFFF0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Coming soon…</a:t>
            </a:r>
            <a:endParaRPr lang="bg-BG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25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244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58200" cy="1066800"/>
          </a:xfrm>
        </p:spPr>
        <p:txBody>
          <a:bodyPr>
            <a:normAutofit/>
          </a:bodyPr>
          <a:lstStyle/>
          <a:p>
            <a:r>
              <a:rPr lang="en-US" dirty="0" smtClean="0"/>
              <a:t>SOA = Service Oriented Architecture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4648200"/>
          </a:xfrm>
        </p:spPr>
        <p:txBody>
          <a:bodyPr>
            <a:normAutofit/>
          </a:bodyPr>
          <a:lstStyle/>
          <a:p>
            <a:r>
              <a:rPr lang="bg-BG" dirty="0" smtClean="0"/>
              <a:t>принципи и методологии за създаване на лесно сработващи се услуги</a:t>
            </a:r>
          </a:p>
          <a:p>
            <a:endParaRPr lang="bg-BG" dirty="0"/>
          </a:p>
          <a:p>
            <a:r>
              <a:rPr lang="bg-BG" dirty="0" smtClean="0"/>
              <a:t>ясно дефинирани интерфейси и протоколи за комуникация позволяват </a:t>
            </a:r>
            <a:r>
              <a:rPr lang="en-US" dirty="0" smtClean="0"/>
              <a:t>loose</a:t>
            </a:r>
            <a:r>
              <a:rPr lang="bg-BG" dirty="0" smtClean="0"/>
              <a:t> </a:t>
            </a:r>
            <a:r>
              <a:rPr lang="en-US" dirty="0" smtClean="0"/>
              <a:t>coupling</a:t>
            </a:r>
            <a:r>
              <a:rPr lang="bg-BG" dirty="0"/>
              <a:t> </a:t>
            </a:r>
            <a:r>
              <a:rPr lang="bg-BG" dirty="0" smtClean="0"/>
              <a:t>и многократно използване на всяка услуга</a:t>
            </a:r>
            <a:endParaRPr lang="en-US" dirty="0" smtClean="0"/>
          </a:p>
          <a:p>
            <a:endParaRPr lang="en-US" dirty="0"/>
          </a:p>
          <a:p>
            <a:r>
              <a:rPr lang="bg-BG" dirty="0" smtClean="0"/>
              <a:t>платформено и езиково независима</a:t>
            </a:r>
          </a:p>
          <a:p>
            <a:endParaRPr lang="bg-BG" dirty="0"/>
          </a:p>
          <a:p>
            <a:r>
              <a:rPr lang="bg-BG" dirty="0" smtClean="0"/>
              <a:t>често се асоциира с</a:t>
            </a:r>
            <a:r>
              <a:rPr lang="en-US" dirty="0" smtClean="0"/>
              <a:t> XML </a:t>
            </a:r>
            <a:r>
              <a:rPr lang="bg-BG" dirty="0" smtClean="0"/>
              <a:t>базиран уеб услуги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26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7148" y="1700275"/>
            <a:ext cx="6481452" cy="4863682"/>
          </a:xfrm>
          <a:prstGeom prst="rect">
            <a:avLst/>
          </a:prstGeom>
          <a:noFill/>
          <a:ln>
            <a:noFill/>
          </a:ln>
          <a:effectLst>
            <a:glow rad="228600">
              <a:srgbClr val="92D050">
                <a:alpha val="40000"/>
              </a:srgbClr>
            </a:glo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Coming soon…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27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58200" cy="1066800"/>
          </a:xfrm>
        </p:spPr>
        <p:txBody>
          <a:bodyPr>
            <a:normAutofit fontScale="90000"/>
          </a:bodyPr>
          <a:lstStyle/>
          <a:p>
            <a:r>
              <a:rPr lang="bg-BG" dirty="0" smtClean="0"/>
              <a:t>Термини</a:t>
            </a:r>
            <a:r>
              <a:rPr lang="en-US" dirty="0" smtClean="0"/>
              <a:t> </a:t>
            </a:r>
            <a:r>
              <a:rPr lang="bg-BG" dirty="0" smtClean="0"/>
              <a:t>в разпределените системи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4191000"/>
          </a:xfrm>
        </p:spPr>
        <p:txBody>
          <a:bodyPr>
            <a:normAutofit/>
          </a:bodyPr>
          <a:lstStyle/>
          <a:p>
            <a:r>
              <a:rPr lang="en-US" dirty="0" smtClean="0"/>
              <a:t>cohesion</a:t>
            </a:r>
            <a:endParaRPr lang="en-US" dirty="0"/>
          </a:p>
          <a:p>
            <a:pPr algn="r"/>
            <a:r>
              <a:rPr lang="en-US" dirty="0"/>
              <a:t>loose </a:t>
            </a:r>
            <a:r>
              <a:rPr lang="en-US" dirty="0" smtClean="0"/>
              <a:t>coupling</a:t>
            </a:r>
            <a:endParaRPr lang="en-US" dirty="0"/>
          </a:p>
          <a:p>
            <a:r>
              <a:rPr lang="en-US" dirty="0" smtClean="0"/>
              <a:t>availability</a:t>
            </a:r>
            <a:endParaRPr lang="en-US" dirty="0"/>
          </a:p>
          <a:p>
            <a:pPr algn="r"/>
            <a:r>
              <a:rPr lang="en-US" dirty="0"/>
              <a:t>scalability</a:t>
            </a:r>
          </a:p>
          <a:p>
            <a:r>
              <a:rPr lang="en-US" dirty="0"/>
              <a:t>portability</a:t>
            </a:r>
          </a:p>
          <a:p>
            <a:pPr algn="r"/>
            <a:r>
              <a:rPr lang="en-US" dirty="0"/>
              <a:t>interoperability</a:t>
            </a:r>
          </a:p>
          <a:p>
            <a:r>
              <a:rPr lang="en-US" dirty="0" smtClean="0"/>
              <a:t>maintainability</a:t>
            </a:r>
            <a:endParaRPr lang="bg-BG" dirty="0" smtClean="0"/>
          </a:p>
          <a:p>
            <a:pPr algn="r"/>
            <a:r>
              <a:rPr lang="en-US" dirty="0"/>
              <a:t>reusability/ composability</a:t>
            </a:r>
            <a:endParaRPr lang="en-US" dirty="0" smtClean="0"/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28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19808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Documents and Settings\Administrator\Desktop\untitled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3413" y="2316591"/>
            <a:ext cx="3419580" cy="34575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458200" cy="1066800"/>
          </a:xfrm>
        </p:spPr>
        <p:txBody>
          <a:bodyPr>
            <a:normAutofit/>
          </a:bodyPr>
          <a:lstStyle/>
          <a:p>
            <a:r>
              <a:rPr lang="bg-BG" dirty="0" smtClean="0"/>
              <a:t>Въпроси</a:t>
            </a:r>
            <a:endParaRPr lang="bg-BG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29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9398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620688"/>
            <a:ext cx="8229600" cy="1066800"/>
          </a:xfrm>
        </p:spPr>
        <p:txBody>
          <a:bodyPr/>
          <a:lstStyle/>
          <a:p>
            <a:r>
              <a:rPr lang="bg-BG" dirty="0" smtClean="0"/>
              <a:t>Съдържание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323528" y="1916832"/>
            <a:ext cx="8686800" cy="4560168"/>
          </a:xfrm>
        </p:spPr>
        <p:txBody>
          <a:bodyPr>
            <a:normAutofit/>
          </a:bodyPr>
          <a:lstStyle/>
          <a:p>
            <a:pPr marL="109728" indent="0">
              <a:buNone/>
            </a:pPr>
            <a:r>
              <a:rPr lang="bg-BG" dirty="0" smtClean="0"/>
              <a:t>Клиент-сървър модела</a:t>
            </a:r>
            <a:endParaRPr lang="en-US" dirty="0"/>
          </a:p>
          <a:p>
            <a:pPr marL="109728" indent="0">
              <a:buNone/>
            </a:pPr>
            <a:endParaRPr lang="bg-BG" dirty="0" smtClean="0"/>
          </a:p>
          <a:p>
            <a:pPr marL="109728" indent="0">
              <a:buNone/>
            </a:pPr>
            <a:r>
              <a:rPr lang="en-US" dirty="0" smtClean="0"/>
              <a:t>RPC (Remote Procedure Call)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DCOM (Distributed COM)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RMI (Remote Method Invocation)</a:t>
            </a:r>
          </a:p>
          <a:p>
            <a:pPr marL="109728" indent="0">
              <a:buNone/>
            </a:pPr>
            <a:endParaRPr lang="en-US" dirty="0"/>
          </a:p>
          <a:p>
            <a:pPr marL="109728" indent="0">
              <a:buNone/>
            </a:pPr>
            <a:r>
              <a:rPr lang="en-US" dirty="0" smtClean="0"/>
              <a:t>CORBA</a:t>
            </a:r>
            <a:endParaRPr lang="bg-BG" dirty="0"/>
          </a:p>
          <a:p>
            <a:pPr marL="109728" indent="0">
              <a:buNone/>
            </a:pPr>
            <a:endParaRPr lang="bg-BG" dirty="0" smtClean="0"/>
          </a:p>
          <a:p>
            <a:pPr marL="109728" indent="0">
              <a:buNone/>
            </a:pPr>
            <a:endParaRPr lang="bg-BG" dirty="0" smtClean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42936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526977" y="2506216"/>
            <a:ext cx="6474024" cy="1066800"/>
          </a:xfrm>
        </p:spPr>
        <p:txBody>
          <a:bodyPr/>
          <a:lstStyle/>
          <a:p>
            <a:r>
              <a:rPr lang="bg-BG" dirty="0" smtClean="0"/>
              <a:t>Благодаря за вниманието</a:t>
            </a:r>
            <a:endParaRPr lang="bg-BG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30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Предистория</a:t>
            </a:r>
            <a:endParaRPr lang="bg-BG" dirty="0"/>
          </a:p>
        </p:txBody>
      </p:sp>
      <p:pic>
        <p:nvPicPr>
          <p:cNvPr id="2050" name="Picture 2" descr="C:\Users\petyo.dimitrov\Desktop\IceAgeBW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0" y="2209800"/>
            <a:ext cx="6780213" cy="4013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4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Клиент-сървър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2249424"/>
            <a:ext cx="4724400" cy="4379976"/>
          </a:xfrm>
        </p:spPr>
        <p:txBody>
          <a:bodyPr>
            <a:normAutofit/>
          </a:bodyPr>
          <a:lstStyle/>
          <a:p>
            <a:r>
              <a:rPr lang="bg-BG" dirty="0" smtClean="0"/>
              <a:t>клиента изпраща заявка до сървъра</a:t>
            </a:r>
          </a:p>
          <a:p>
            <a:endParaRPr lang="bg-BG" dirty="0" smtClean="0"/>
          </a:p>
          <a:p>
            <a:r>
              <a:rPr lang="bg-BG" dirty="0" smtClean="0"/>
              <a:t>сървъра отговаря</a:t>
            </a:r>
          </a:p>
          <a:p>
            <a:endParaRPr lang="bg-BG" dirty="0" smtClean="0"/>
          </a:p>
          <a:p>
            <a:r>
              <a:rPr lang="bg-BG" dirty="0" smtClean="0"/>
              <a:t>клиента използва тази информация</a:t>
            </a:r>
            <a:endParaRPr lang="en-US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2133600"/>
            <a:ext cx="3876675" cy="47053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5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340122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bg-BG" dirty="0" smtClean="0"/>
              <a:t>Клиент-сървър вариации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79232" y="1981200"/>
            <a:ext cx="8382000" cy="4532376"/>
          </a:xfrm>
        </p:spPr>
        <p:txBody>
          <a:bodyPr>
            <a:normAutofit/>
          </a:bodyPr>
          <a:lstStyle/>
          <a:p>
            <a:pPr marL="624078" indent="-514350">
              <a:buFont typeface="+mj-lt"/>
              <a:buAutoNum type="arabicPeriod"/>
            </a:pPr>
            <a:r>
              <a:rPr lang="bg-BG" dirty="0"/>
              <a:t>Е</a:t>
            </a:r>
            <a:r>
              <a:rPr lang="bg-BG" dirty="0" smtClean="0"/>
              <a:t>рата на </a:t>
            </a:r>
            <a:r>
              <a:rPr lang="bg-BG" dirty="0" err="1" smtClean="0"/>
              <a:t>Мейнфрейм</a:t>
            </a:r>
            <a:r>
              <a:rPr lang="bg-BG" dirty="0"/>
              <a:t> </a:t>
            </a:r>
            <a:r>
              <a:rPr lang="bg-BG" dirty="0" smtClean="0"/>
              <a:t>компютъра:</a:t>
            </a:r>
          </a:p>
          <a:p>
            <a:pPr marL="859536" lvl="1" indent="-457200"/>
            <a:r>
              <a:rPr lang="bg-BG" dirty="0" smtClean="0"/>
              <a:t>прост клиент с минимална бизнес логика и обработка, всичко е от страната на сървъра</a:t>
            </a:r>
          </a:p>
          <a:p>
            <a:pPr marL="859536" lvl="1" indent="-457200"/>
            <a:r>
              <a:rPr lang="bg-BG" dirty="0" smtClean="0"/>
              <a:t>подържат се </a:t>
            </a:r>
            <a:r>
              <a:rPr lang="en-US" dirty="0" smtClean="0"/>
              <a:t>sync </a:t>
            </a:r>
            <a:r>
              <a:rPr lang="bg-BG" dirty="0" smtClean="0"/>
              <a:t>и </a:t>
            </a:r>
            <a:r>
              <a:rPr lang="en-US" dirty="0" err="1" smtClean="0"/>
              <a:t>async</a:t>
            </a:r>
            <a:r>
              <a:rPr lang="en-US" dirty="0" smtClean="0"/>
              <a:t> </a:t>
            </a:r>
            <a:r>
              <a:rPr lang="bg-BG" dirty="0" smtClean="0"/>
              <a:t>операции</a:t>
            </a:r>
          </a:p>
          <a:p>
            <a:pPr marL="624078" indent="-514350">
              <a:buFont typeface="+mj-lt"/>
              <a:buAutoNum type="arabicPeriod"/>
            </a:pPr>
            <a:r>
              <a:rPr lang="bg-BG" dirty="0" smtClean="0"/>
              <a:t>Ерата на Персоналния компютър:</a:t>
            </a:r>
          </a:p>
          <a:p>
            <a:pPr lvl="1"/>
            <a:r>
              <a:rPr lang="bg-BG" dirty="0" smtClean="0"/>
              <a:t>сложен клиент с бизнес логика извършващ обработка (главно синхронни заявки)</a:t>
            </a:r>
          </a:p>
          <a:p>
            <a:pPr lvl="1"/>
            <a:r>
              <a:rPr lang="bg-BG" dirty="0" smtClean="0"/>
              <a:t>сървърът е база данни и бизнес правила</a:t>
            </a:r>
          </a:p>
          <a:p>
            <a:pPr marL="624078" indent="-514350">
              <a:buFont typeface="+mj-lt"/>
              <a:buAutoNum type="arabicPeriod"/>
            </a:pPr>
            <a:r>
              <a:rPr lang="bg-BG" dirty="0" smtClean="0"/>
              <a:t>Ерата на Интернет и </a:t>
            </a:r>
            <a:r>
              <a:rPr lang="en-US" dirty="0" smtClean="0"/>
              <a:t>Web 2.0</a:t>
            </a:r>
            <a:endParaRPr lang="bg-BG" dirty="0" smtClean="0"/>
          </a:p>
          <a:p>
            <a:pPr lvl="1"/>
            <a:r>
              <a:rPr lang="bg-BG" dirty="0" smtClean="0"/>
              <a:t>???</a:t>
            </a:r>
            <a:endParaRPr lang="en-US" dirty="0"/>
          </a:p>
        </p:txBody>
      </p:sp>
      <p:pic>
        <p:nvPicPr>
          <p:cNvPr id="3074" name="Picture 2" descr="C:\Users\petyo.dimitrov\Desktop\image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7200" y="5867400"/>
            <a:ext cx="784032" cy="7667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6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88009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RPC = Remote Procedure Call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495800"/>
          </a:xfrm>
        </p:spPr>
        <p:txBody>
          <a:bodyPr>
            <a:normAutofit/>
          </a:bodyPr>
          <a:lstStyle/>
          <a:p>
            <a:r>
              <a:rPr lang="bg-BG" dirty="0" smtClean="0"/>
              <a:t>форма на </a:t>
            </a:r>
            <a:r>
              <a:rPr lang="bg-BG" dirty="0" err="1" smtClean="0"/>
              <a:t>междупроцесна</a:t>
            </a:r>
            <a:r>
              <a:rPr lang="bg-BG" dirty="0" smtClean="0"/>
              <a:t> комуникация позволяваща извикване на функция или </a:t>
            </a:r>
            <a:br>
              <a:rPr lang="bg-BG" dirty="0" smtClean="0"/>
            </a:br>
            <a:r>
              <a:rPr lang="bg-BG" dirty="0" smtClean="0"/>
              <a:t>процедура в друго </a:t>
            </a:r>
            <a:br>
              <a:rPr lang="bg-BG" dirty="0" smtClean="0"/>
            </a:br>
            <a:r>
              <a:rPr lang="bg-BG" dirty="0" smtClean="0"/>
              <a:t>адресно пространство</a:t>
            </a:r>
          </a:p>
          <a:p>
            <a:endParaRPr lang="bg-BG" dirty="0"/>
          </a:p>
          <a:p>
            <a:r>
              <a:rPr lang="bg-BG" dirty="0"/>
              <a:t>произхожда от </a:t>
            </a:r>
            <a:r>
              <a:rPr lang="bg-BG" dirty="0" smtClean="0"/>
              <a:t/>
            </a:r>
            <a:br>
              <a:rPr lang="bg-BG" dirty="0" smtClean="0"/>
            </a:br>
            <a:r>
              <a:rPr lang="bg-BG" dirty="0" smtClean="0"/>
              <a:t>процедурните </a:t>
            </a:r>
            <a:r>
              <a:rPr lang="bg-BG" dirty="0"/>
              <a:t>езици</a:t>
            </a:r>
          </a:p>
          <a:p>
            <a:endParaRPr lang="en-US" dirty="0"/>
          </a:p>
        </p:txBody>
      </p:sp>
      <p:pic>
        <p:nvPicPr>
          <p:cNvPr id="5122" name="Picture 2" descr="C:\Users\petyo.dimitrov\Desktop\the_godfathe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759" y="3242441"/>
            <a:ext cx="3631927" cy="30401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7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8812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/>
              <a:t>RPC </a:t>
            </a:r>
            <a:r>
              <a:rPr lang="bg-BG" dirty="0" smtClean="0"/>
              <a:t>проблеми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81200"/>
            <a:ext cx="8229600" cy="4267200"/>
          </a:xfrm>
        </p:spPr>
        <p:txBody>
          <a:bodyPr>
            <a:normAutofit/>
          </a:bodyPr>
          <a:lstStyle/>
          <a:p>
            <a:r>
              <a:rPr lang="bg-BG" dirty="0" smtClean="0"/>
              <a:t>забавяне</a:t>
            </a:r>
            <a:r>
              <a:rPr lang="en-US" dirty="0" smtClean="0"/>
              <a:t> – </a:t>
            </a:r>
            <a:r>
              <a:rPr lang="bg-BG" dirty="0" smtClean="0"/>
              <a:t>локалните обекти винаги се достъпват по-бързо от отдалечение и е добре програмиста да знае кой използва</a:t>
            </a:r>
          </a:p>
          <a:p>
            <a:endParaRPr lang="bg-BG" dirty="0"/>
          </a:p>
          <a:p>
            <a:r>
              <a:rPr lang="bg-BG" dirty="0" smtClean="0"/>
              <a:t>достъп до паметта (чрез указатели) – или е усложнен или липсва (</a:t>
            </a:r>
            <a:r>
              <a:rPr lang="en-US" dirty="0" smtClean="0"/>
              <a:t>Java</a:t>
            </a:r>
            <a:r>
              <a:rPr lang="bg-BG" dirty="0" smtClean="0"/>
              <a:t>)</a:t>
            </a:r>
          </a:p>
          <a:p>
            <a:endParaRPr lang="bg-BG" dirty="0"/>
          </a:p>
          <a:p>
            <a:r>
              <a:rPr lang="bg-BG" dirty="0" smtClean="0"/>
              <a:t>грешки, сигурност и състезания (</a:t>
            </a:r>
            <a:r>
              <a:rPr lang="en-US" dirty="0" smtClean="0"/>
              <a:t>concurrency</a:t>
            </a:r>
            <a:r>
              <a:rPr lang="bg-BG" dirty="0" smtClean="0"/>
              <a:t>)</a:t>
            </a:r>
          </a:p>
          <a:p>
            <a:pPr marL="109728" indent="0">
              <a:buNone/>
            </a:pPr>
            <a:endParaRPr lang="bg-BG" dirty="0"/>
          </a:p>
          <a:p>
            <a:pPr marL="109728" indent="0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8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636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609600"/>
            <a:ext cx="8229600" cy="1066800"/>
          </a:xfrm>
        </p:spPr>
        <p:txBody>
          <a:bodyPr/>
          <a:lstStyle/>
          <a:p>
            <a:r>
              <a:rPr lang="en-US" dirty="0" smtClean="0"/>
              <a:t>DCOM</a:t>
            </a:r>
            <a:endParaRPr lang="bg-BG" dirty="0"/>
          </a:p>
        </p:txBody>
      </p:sp>
      <p:sp>
        <p:nvSpPr>
          <p:cNvPr id="11" name="Content Placeholder 3"/>
          <p:cNvSpPr>
            <a:spLocks noGrp="1"/>
          </p:cNvSpPr>
          <p:nvPr>
            <p:ph idx="1"/>
          </p:nvPr>
        </p:nvSpPr>
        <p:spPr>
          <a:xfrm>
            <a:off x="457200" y="1905000"/>
            <a:ext cx="8534400" cy="4303776"/>
          </a:xfrm>
        </p:spPr>
        <p:txBody>
          <a:bodyPr>
            <a:normAutofit/>
          </a:bodyPr>
          <a:lstStyle/>
          <a:p>
            <a:r>
              <a:rPr lang="en-US" cap="small" dirty="0" smtClean="0"/>
              <a:t>Distributed Component Object</a:t>
            </a:r>
            <a:r>
              <a:rPr lang="bg-BG" cap="small" dirty="0" smtClean="0"/>
              <a:t> </a:t>
            </a:r>
            <a:r>
              <a:rPr lang="en-US" cap="small" dirty="0" smtClean="0"/>
              <a:t>Model</a:t>
            </a:r>
          </a:p>
          <a:p>
            <a:endParaRPr lang="en-US" dirty="0"/>
          </a:p>
          <a:p>
            <a:r>
              <a:rPr lang="bg-BG" dirty="0" smtClean="0"/>
              <a:t>технология на Майкрософт стъпваща върху </a:t>
            </a:r>
            <a:r>
              <a:rPr lang="en-US" dirty="0" smtClean="0"/>
              <a:t>COM </a:t>
            </a:r>
            <a:r>
              <a:rPr lang="bg-BG" dirty="0" smtClean="0"/>
              <a:t>и </a:t>
            </a:r>
            <a:r>
              <a:rPr lang="en-US" dirty="0" smtClean="0"/>
              <a:t>OLE</a:t>
            </a:r>
            <a:r>
              <a:rPr lang="bg-BG" dirty="0" smtClean="0"/>
              <a:t> и предлагаща разпределени изчисления</a:t>
            </a:r>
          </a:p>
          <a:p>
            <a:endParaRPr lang="bg-BG" dirty="0"/>
          </a:p>
          <a:p>
            <a:r>
              <a:rPr lang="bg-BG" dirty="0" smtClean="0"/>
              <a:t>предлага </a:t>
            </a:r>
            <a:r>
              <a:rPr lang="bg-BG" dirty="0" err="1" smtClean="0"/>
              <a:t>сериализация</a:t>
            </a:r>
            <a:r>
              <a:rPr lang="bg-BG" dirty="0" smtClean="0"/>
              <a:t> и </a:t>
            </a:r>
            <a:r>
              <a:rPr lang="bg-BG" dirty="0" err="1" smtClean="0"/>
              <a:t>десериализация</a:t>
            </a:r>
            <a:r>
              <a:rPr lang="bg-BG" dirty="0" smtClean="0"/>
              <a:t> на данни, отдалечен </a:t>
            </a:r>
            <a:r>
              <a:rPr lang="en-US" dirty="0" smtClean="0"/>
              <a:t>garbage collection</a:t>
            </a:r>
            <a:r>
              <a:rPr lang="bg-BG" dirty="0" smtClean="0"/>
              <a:t>, използва бинарен формат за прехвърляне на данни и др.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C31634-4CE0-44B7-8CB1-35E312C35358}" type="slidenum">
              <a:rPr lang="en-US" smtClean="0"/>
              <a:pPr/>
              <a:t>9</a:t>
            </a:fld>
            <a:r>
              <a:rPr lang="en-US" smtClean="0"/>
              <a:t>/30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5359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Urban">
  <a:themeElements>
    <a:clrScheme name="Grayscale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Urban">
      <a:majorFont>
        <a:latin typeface="Trebuchet MS"/>
        <a:ea typeface=""/>
        <a:cs typeface=""/>
        <a:font script="Jpan" typeface="HGｺﾞｼｯｸM"/>
        <a:font script="Hang" typeface="맑은 고딕"/>
        <a:font script="Hans" typeface="方正姚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eorgia"/>
        <a:ea typeface=""/>
        <a:cs typeface=""/>
        <a:font script="Jpan" typeface="HG明朝B"/>
        <a:font script="Hang" typeface="맑은 고딕"/>
        <a:font script="Hans" typeface="宋体"/>
        <a:font script="Hant" typeface="新細明體"/>
        <a:font script="Arab" typeface="Arial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Urban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  <a:satMod val="255000"/>
              </a:schemeClr>
            </a:gs>
            <a:gs pos="55000">
              <a:schemeClr val="phClr">
                <a:tint val="12000"/>
                <a:satMod val="255000"/>
              </a:schemeClr>
            </a:gs>
            <a:gs pos="100000">
              <a:schemeClr val="phClr">
                <a:tint val="45000"/>
                <a:satMod val="250000"/>
              </a:schemeClr>
            </a:gs>
          </a:gsLst>
          <a:path path="circle">
            <a:fillToRect l="-40000" t="-90000" r="140000" b="190000"/>
          </a:path>
        </a:gradFill>
        <a:gradFill rotWithShape="1">
          <a:gsLst>
            <a:gs pos="0">
              <a:schemeClr val="phClr">
                <a:tint val="43000"/>
                <a:satMod val="165000"/>
              </a:schemeClr>
            </a:gs>
            <a:gs pos="55000">
              <a:schemeClr val="phClr">
                <a:tint val="83000"/>
                <a:satMod val="155000"/>
              </a:schemeClr>
            </a:gs>
            <a:gs pos="100000">
              <a:schemeClr val="phClr">
                <a:shade val="85000"/>
              </a:schemeClr>
            </a:gs>
          </a:gsLst>
          <a:path path="circle">
            <a:fillToRect l="-40000" t="-90000" r="140000" b="19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17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15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flat" dir="t">
              <a:rot lat="0" lon="0" rev="20040000"/>
            </a:lightRig>
          </a:scene3d>
          <a:sp3d contourW="12700" prstMaterial="dkEdge">
            <a:bevelT w="25400" h="38100" prst="convex"/>
            <a:contourClr>
              <a:schemeClr val="phClr">
                <a:satMod val="115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100000">
              <a:schemeClr val="phClr">
                <a:tint val="80000"/>
                <a:satMod val="250000"/>
              </a:schemeClr>
            </a:gs>
            <a:gs pos="60000">
              <a:schemeClr val="phClr">
                <a:shade val="38000"/>
                <a:satMod val="175000"/>
              </a:schemeClr>
            </a:gs>
            <a:gs pos="0">
              <a:schemeClr val="phClr">
                <a:shade val="30000"/>
                <a:satMod val="175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8000"/>
              </a:schemeClr>
              <a:schemeClr val="phClr">
                <a:tint val="96000"/>
                <a:satMod val="15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Urban</Template>
  <TotalTime>458</TotalTime>
  <Words>1094</Words>
  <Application>Microsoft Office PowerPoint</Application>
  <PresentationFormat>On-screen Show (4:3)</PresentationFormat>
  <Paragraphs>267</Paragraphs>
  <Slides>30</Slides>
  <Notes>12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1" baseType="lpstr">
      <vt:lpstr>Urban</vt:lpstr>
      <vt:lpstr>История</vt:lpstr>
      <vt:lpstr>PowerPoint Presentation</vt:lpstr>
      <vt:lpstr>Съдържание</vt:lpstr>
      <vt:lpstr>Предистория</vt:lpstr>
      <vt:lpstr>Клиент-сървър</vt:lpstr>
      <vt:lpstr>Клиент-сървър вариации</vt:lpstr>
      <vt:lpstr>RPC = Remote Procedure Call</vt:lpstr>
      <vt:lpstr>RPC проблеми</vt:lpstr>
      <vt:lpstr>DCOM</vt:lpstr>
      <vt:lpstr>RMI = Remote Method Invocation</vt:lpstr>
      <vt:lpstr>RMI (продължение)</vt:lpstr>
      <vt:lpstr>RMI пример</vt:lpstr>
      <vt:lpstr>RMI пример</vt:lpstr>
      <vt:lpstr>RMI пример - разделение</vt:lpstr>
      <vt:lpstr>EJB = Enterprise Java Beans</vt:lpstr>
      <vt:lpstr>CORBA</vt:lpstr>
      <vt:lpstr>CORBA (продължение)</vt:lpstr>
      <vt:lpstr>CORBA (продължение)</vt:lpstr>
      <vt:lpstr>CORBA и Java: IDL</vt:lpstr>
      <vt:lpstr>CORBA и Java: Servant</vt:lpstr>
      <vt:lpstr>CORBA и Java: Server</vt:lpstr>
      <vt:lpstr>CORBA и Java: Client</vt:lpstr>
      <vt:lpstr>CORBA проблеми</vt:lpstr>
      <vt:lpstr>Уеб услуги</vt:lpstr>
      <vt:lpstr>Coming soon…</vt:lpstr>
      <vt:lpstr>SOA = Service Oriented Architecture</vt:lpstr>
      <vt:lpstr>Coming soon…</vt:lpstr>
      <vt:lpstr>Термини в разпределените системи</vt:lpstr>
      <vt:lpstr>Въпроси</vt:lpstr>
      <vt:lpstr>Благодаря за вниманието</vt:lpstr>
    </vt:vector>
  </TitlesOfParts>
  <Company>Musala Soft Ltd.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Distributed Systems</dc:title>
  <dc:subject>Distributed Systems</dc:subject>
  <dc:creator>Petyo D. Dimitrov</dc:creator>
  <cp:lastModifiedBy>Petyo D. Dimitrov</cp:lastModifiedBy>
  <cp:revision>341</cp:revision>
  <dcterms:created xsi:type="dcterms:W3CDTF">2012-09-22T13:08:19Z</dcterms:created>
  <dcterms:modified xsi:type="dcterms:W3CDTF">2013-10-23T21:52:32Z</dcterms:modified>
  <cp:category>TU lectures</cp:category>
</cp:coreProperties>
</file>