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60" r:id="rId4"/>
    <p:sldId id="288" r:id="rId5"/>
    <p:sldId id="262" r:id="rId6"/>
    <p:sldId id="265" r:id="rId7"/>
    <p:sldId id="287" r:id="rId8"/>
    <p:sldId id="266" r:id="rId9"/>
    <p:sldId id="289" r:id="rId10"/>
    <p:sldId id="267" r:id="rId11"/>
    <p:sldId id="290" r:id="rId12"/>
    <p:sldId id="269" r:id="rId13"/>
    <p:sldId id="270" r:id="rId14"/>
    <p:sldId id="280" r:id="rId15"/>
    <p:sldId id="279" r:id="rId16"/>
    <p:sldId id="284" r:id="rId17"/>
    <p:sldId id="285" r:id="rId18"/>
    <p:sldId id="281" r:id="rId19"/>
    <p:sldId id="286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1" r:id="rId29"/>
    <p:sldId id="292" r:id="rId30"/>
    <p:sldId id="293" r:id="rId31"/>
    <p:sldId id="316" r:id="rId32"/>
    <p:sldId id="303" r:id="rId33"/>
    <p:sldId id="315" r:id="rId34"/>
    <p:sldId id="296" r:id="rId35"/>
    <p:sldId id="307" r:id="rId36"/>
    <p:sldId id="305" r:id="rId37"/>
    <p:sldId id="306" r:id="rId38"/>
    <p:sldId id="309" r:id="rId39"/>
    <p:sldId id="310" r:id="rId40"/>
    <p:sldId id="313" r:id="rId41"/>
    <p:sldId id="314" r:id="rId42"/>
    <p:sldId id="294" r:id="rId43"/>
    <p:sldId id="311" r:id="rId44"/>
    <p:sldId id="298" r:id="rId45"/>
    <p:sldId id="299" r:id="rId46"/>
    <p:sldId id="300" r:id="rId47"/>
    <p:sldId id="308" r:id="rId48"/>
    <p:sldId id="317" r:id="rId49"/>
    <p:sldId id="301" r:id="rId50"/>
    <p:sldId id="318" r:id="rId51"/>
    <p:sldId id="26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yo D. Dimitrov" initials="PD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753"/>
    <a:srgbClr val="D8B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58" autoAdjust="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7F51F-BACB-4B80-8D38-9490BF84CCE0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7FEA7-D7DA-42C8-8863-79F97DDA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1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http://www.eaipatterns.com/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0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Спецификацията е насочена към </a:t>
            </a:r>
            <a:r>
              <a:rPr lang="en-US" dirty="0" smtClean="0"/>
              <a:t>SOA </a:t>
            </a:r>
            <a:r>
              <a:rPr lang="bg-BG" dirty="0" smtClean="0"/>
              <a:t>света и</a:t>
            </a:r>
            <a:r>
              <a:rPr lang="bg-BG" baseline="0" dirty="0" smtClean="0"/>
              <a:t> има за цел да предпази потребителите от силно обвързване към определена имплементация (на </a:t>
            </a:r>
            <a:r>
              <a:rPr lang="en-US" baseline="0" dirty="0" smtClean="0"/>
              <a:t>BPEL engine, rule engine, EJB container</a:t>
            </a:r>
            <a:r>
              <a:rPr lang="bg-BG" baseline="0" dirty="0" smtClean="0"/>
              <a:t> и т.н.).</a:t>
            </a:r>
          </a:p>
          <a:p>
            <a:r>
              <a:rPr lang="bg-BG" baseline="0" dirty="0" smtClean="0"/>
              <a:t>Не е много популярна спецификация!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&lt;?xml version=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"1.0" encoding="UTF-8"?&gt;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&lt;mule </a:t>
            </a:r>
            <a:r>
              <a:rPr lang="bg-BG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…&gt;</a:t>
            </a:r>
            <a:endParaRPr lang="en-US" sz="1200" i="1" kern="1200" dirty="0" smtClean="0">
              <a:solidFill>
                <a:schemeClr val="tx1"/>
              </a:solidFill>
              <a:latin typeface="+mn-lt"/>
              <a:ea typeface="Batang" pitchFamily="18" charset="-127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    &lt;flow name=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"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Spell_CheckerFlow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"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doc:name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="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Spell_CheckerFlow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"&gt;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        &lt;file:inbound-endpoint path=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"D:\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dev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\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MuleStudio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\examples\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SpellChecker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\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InXML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"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responseTimeout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="10000"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doc:name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="Incoming Data File"/&gt;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        &lt;echo-component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doc:name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=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"Echo"/&gt;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        &lt;http:outbound-endpoint exchange-pattern=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"request-response" host="www.google.com/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tbproxy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/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spell?lang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=en" port="80"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doc:name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="Call Google"/&gt;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        &lt;file:outbound-endpoint path=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"D:\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dev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\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MuleStudio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\examples\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SpellChecker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\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OutXML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"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outputPattern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="#[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function:datestamp:dd-MM-yy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]_#[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function:systime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].xml"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responseTimeout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=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"10000"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doc:name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="Outgoing Data File"/&gt;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    &lt;/flow&gt;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+mn-cs"/>
              </a:rPr>
              <a:t>&lt;/mule&gt;</a:t>
            </a:r>
          </a:p>
          <a:p>
            <a:endParaRPr lang="en-US" dirty="0">
              <a:latin typeface="+mn-lt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телефонен разговор </a:t>
            </a:r>
            <a:r>
              <a:rPr lang="en-US" dirty="0" smtClean="0"/>
              <a:t>vs.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5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JNDI</a:t>
            </a:r>
            <a:r>
              <a:rPr lang="bg-BG" dirty="0" smtClean="0"/>
              <a:t> = </a:t>
            </a:r>
            <a:r>
              <a:rPr lang="en-US" dirty="0" smtClean="0"/>
              <a:t>Java Naming and Directory Interface</a:t>
            </a:r>
            <a:r>
              <a:rPr lang="bg-BG" dirty="0" smtClean="0"/>
              <a:t> (позволява асоциация на имена и</a:t>
            </a:r>
            <a:r>
              <a:rPr lang="bg-BG" baseline="0" dirty="0" smtClean="0"/>
              <a:t> обекти и търсене на обекти по тези име</a:t>
            </a:r>
            <a:r>
              <a:rPr lang="bg-BG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BAM</a:t>
            </a:r>
            <a:r>
              <a:rPr lang="en-US" baseline="0" dirty="0" smtClean="0"/>
              <a:t> = Business Activity Monitoring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6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8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8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8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8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8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8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8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</a:t>
            </a:r>
            <a:r>
              <a:rPr lang="bg-BG" baseline="0" dirty="0" smtClean="0"/>
              <a:t> </a:t>
            </a:r>
            <a:r>
              <a:rPr lang="en-US" baseline="0" dirty="0" smtClean="0"/>
              <a:t>JMS provider</a:t>
            </a:r>
            <a:r>
              <a:rPr lang="bg-BG" baseline="0" dirty="0" smtClean="0"/>
              <a:t>-и</a:t>
            </a:r>
            <a:r>
              <a:rPr lang="en-US" baseline="0" dirty="0" smtClean="0"/>
              <a:t> </a:t>
            </a:r>
            <a:r>
              <a:rPr lang="bg-BG" baseline="0" dirty="0" smtClean="0"/>
              <a:t>несъвместими с </a:t>
            </a:r>
            <a:r>
              <a:rPr lang="en-US" baseline="0" dirty="0" smtClean="0"/>
              <a:t>JCA </a:t>
            </a:r>
            <a:r>
              <a:rPr lang="bg-BG" baseline="0" dirty="0" smtClean="0"/>
              <a:t>се използва </a:t>
            </a:r>
            <a:r>
              <a:rPr lang="en-US" baseline="0" dirty="0" smtClean="0"/>
              <a:t>listener port </a:t>
            </a:r>
            <a:r>
              <a:rPr lang="bg-BG" baseline="0" dirty="0" smtClean="0"/>
              <a:t>вместо </a:t>
            </a:r>
            <a:r>
              <a:rPr lang="en-US" baseline="0" dirty="0" smtClean="0"/>
              <a:t>MDB.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18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181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JNDI</a:t>
            </a:r>
            <a:r>
              <a:rPr lang="bg-BG" smtClean="0"/>
              <a:t> </a:t>
            </a:r>
            <a:r>
              <a:rPr lang="bg-BG" dirty="0" smtClean="0"/>
              <a:t>= </a:t>
            </a:r>
            <a:r>
              <a:rPr lang="en-US" dirty="0" smtClean="0"/>
              <a:t>Java Naming and Directory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SLA = Service Level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06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JNDI</a:t>
            </a:r>
            <a:r>
              <a:rPr lang="bg-BG" smtClean="0"/>
              <a:t> </a:t>
            </a:r>
            <a:r>
              <a:rPr lang="bg-BG" dirty="0" smtClean="0"/>
              <a:t>= </a:t>
            </a:r>
            <a:r>
              <a:rPr lang="en-US" dirty="0" smtClean="0"/>
              <a:t>Java Naming and Directory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8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JNDI</a:t>
            </a:r>
            <a:r>
              <a:rPr lang="bg-BG" smtClean="0"/>
              <a:t> </a:t>
            </a:r>
            <a:r>
              <a:rPr lang="bg-BG" dirty="0" smtClean="0"/>
              <a:t>= </a:t>
            </a:r>
            <a:r>
              <a:rPr lang="en-US" dirty="0" smtClean="0"/>
              <a:t>Java Naming and Directory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0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0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0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7FEA7-D7DA-42C8-8863-79F97DDA61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458200" cy="823912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553200" cy="4572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433060" y="4724400"/>
            <a:ext cx="960120" cy="457200"/>
          </a:xfrm>
        </p:spPr>
        <p:txBody>
          <a:bodyPr/>
          <a:lstStyle/>
          <a:p>
            <a:fld id="{225A9D4B-9610-4CAA-8B22-1E00709B0502}" type="datetime1">
              <a:rPr lang="en-US" smtClean="0"/>
              <a:t>11/13/2013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0DE1-ABC7-470D-8677-EE9C7ECF856F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19EF-DC17-4B15-906B-251297C461A9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87DC-0F68-433B-93A8-F069FDD4D4B6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2272"/>
            <a:ext cx="1011936" cy="365760"/>
          </a:xfrm>
        </p:spPr>
        <p:txBody>
          <a:bodyPr/>
          <a:lstStyle/>
          <a:p>
            <a:fld id="{8AC31634-4CE0-44B7-8CB1-35E312C35358}" type="slidenum">
              <a:rPr lang="en-US" smtClean="0"/>
              <a:pPr/>
              <a:t>‹#›</a:t>
            </a:fld>
            <a:r>
              <a:rPr lang="en-US" dirty="0" smtClean="0"/>
              <a:t>/51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12FC-22BA-481E-B421-1C73B8241CA6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6F86-BD8E-4D16-B762-2E9CF51322EC}" type="datetime1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B723FE-CEA6-44DA-BE11-08E19B867D53}" type="datetime1">
              <a:rPr lang="en-US" smtClean="0"/>
              <a:t>11/13/2013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6BD04ED-6289-4E8F-8237-F1A52EED58D2}" type="datetime1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4464-9296-4F72-941C-C27DD7653CA1}" type="datetime1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0A-48CC-4126-890D-7B40153D75CF}" type="datetime1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0F33-B8B3-49C0-BFFD-10B453E098F9}" type="datetime1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FE25426-A245-4F06-8436-3915834F8332}" type="datetime1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Enterprise Service Bus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i="1" dirty="0" smtClean="0"/>
              <a:t>… и </a:t>
            </a:r>
            <a:r>
              <a:rPr lang="en-US" i="1" dirty="0" smtClean="0"/>
              <a:t>Message Oriented Middleware</a:t>
            </a:r>
            <a:endParaRPr lang="en-US" i="1" dirty="0"/>
          </a:p>
        </p:txBody>
      </p:sp>
      <p:pic>
        <p:nvPicPr>
          <p:cNvPr id="1026" name="Picture 2" descr="C:\Users\petyo.dimitrov\Desktop\4459228-abstract-3d-illustration-of-steel-cube-with-golden-ball-in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170238" cy="23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458112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Петьо Димитров</a:t>
            </a:r>
          </a:p>
          <a:p>
            <a:endParaRPr lang="bg-BG" dirty="0" smtClean="0"/>
          </a:p>
          <a:p>
            <a:r>
              <a:rPr lang="bg-BG" i="1" dirty="0" smtClean="0"/>
              <a:t>01 Октомври 201</a:t>
            </a:r>
            <a:r>
              <a:rPr lang="en-US" i="1" smtClean="0"/>
              <a:t>3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11584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Характеристики </a:t>
            </a:r>
            <a:r>
              <a:rPr lang="en-US" dirty="0"/>
              <a:t>(</a:t>
            </a:r>
            <a:r>
              <a:rPr lang="bg-BG" dirty="0"/>
              <a:t>продължение</a:t>
            </a:r>
            <a:r>
              <a:rPr lang="en-US" dirty="0"/>
              <a:t>)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724400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адаптери към външни системи </a:t>
            </a:r>
          </a:p>
          <a:p>
            <a:pPr lvl="1"/>
            <a:r>
              <a:rPr lang="bg-BG" dirty="0" smtClean="0"/>
              <a:t>стандартни: </a:t>
            </a:r>
            <a:r>
              <a:rPr lang="en-US" dirty="0" smtClean="0"/>
              <a:t>FTP, </a:t>
            </a:r>
            <a:r>
              <a:rPr lang="bg-BG" dirty="0" smtClean="0"/>
              <a:t>файлове, бази данни</a:t>
            </a:r>
          </a:p>
          <a:p>
            <a:pPr lvl="1"/>
            <a:r>
              <a:rPr lang="bg-BG" dirty="0" err="1" smtClean="0"/>
              <a:t>проприетарни</a:t>
            </a:r>
            <a:r>
              <a:rPr lang="bg-BG" dirty="0" smtClean="0"/>
              <a:t> системи: </a:t>
            </a:r>
            <a:r>
              <a:rPr lang="en-US" dirty="0" smtClean="0"/>
              <a:t>ERP, SAP, PeopleSoft</a:t>
            </a:r>
          </a:p>
          <a:p>
            <a:pPr lvl="1"/>
            <a:endParaRPr lang="en-US" dirty="0"/>
          </a:p>
          <a:p>
            <a:r>
              <a:rPr lang="bg-BG" dirty="0" err="1"/>
              <a:t>рутиране</a:t>
            </a:r>
            <a:r>
              <a:rPr lang="bg-BG" dirty="0"/>
              <a:t> на съобщения:</a:t>
            </a:r>
          </a:p>
          <a:p>
            <a:pPr lvl="1"/>
            <a:r>
              <a:rPr lang="bg-BG" dirty="0"/>
              <a:t>динамично определяне на извиквана услуга (</a:t>
            </a:r>
            <a:r>
              <a:rPr lang="en-US" dirty="0"/>
              <a:t>content based routing</a:t>
            </a:r>
            <a:r>
              <a:rPr lang="bg-BG" dirty="0"/>
              <a:t>)</a:t>
            </a:r>
          </a:p>
          <a:p>
            <a:pPr lvl="1"/>
            <a:r>
              <a:rPr lang="en-US" dirty="0"/>
              <a:t>lookup </a:t>
            </a:r>
            <a:r>
              <a:rPr lang="bg-BG" dirty="0"/>
              <a:t>на услуга на базата на критерии</a:t>
            </a:r>
          </a:p>
          <a:p>
            <a:pPr lvl="1"/>
            <a:endParaRPr lang="en-US" dirty="0" smtClean="0"/>
          </a:p>
          <a:p>
            <a:r>
              <a:rPr lang="bg-BG" dirty="0" smtClean="0"/>
              <a:t>различни </a:t>
            </a:r>
            <a:r>
              <a:rPr lang="en-US" dirty="0" smtClean="0"/>
              <a:t>MEP</a:t>
            </a:r>
          </a:p>
          <a:p>
            <a:pPr lvl="1"/>
            <a:r>
              <a:rPr lang="bg-BG" dirty="0" smtClean="0"/>
              <a:t>синхронен</a:t>
            </a:r>
            <a:endParaRPr lang="en-US" dirty="0" smtClean="0"/>
          </a:p>
          <a:p>
            <a:pPr lvl="1"/>
            <a:r>
              <a:rPr lang="bg-BG" dirty="0" smtClean="0"/>
              <a:t>асинхронен</a:t>
            </a:r>
            <a:endParaRPr lang="en-US" dirty="0" smtClean="0"/>
          </a:p>
          <a:p>
            <a:pPr lvl="1"/>
            <a:r>
              <a:rPr lang="bg-BG" dirty="0" smtClean="0"/>
              <a:t>асинхронен</a:t>
            </a:r>
            <a:r>
              <a:rPr lang="en-US" dirty="0" smtClean="0"/>
              <a:t> </a:t>
            </a:r>
            <a:r>
              <a:rPr lang="bg-BG" dirty="0" smtClean="0"/>
              <a:t>с </a:t>
            </a:r>
            <a:r>
              <a:rPr lang="en-US" dirty="0" smtClean="0"/>
              <a:t>callback</a:t>
            </a:r>
            <a:endParaRPr lang="bg-BG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10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Характеристики</a:t>
            </a:r>
            <a:r>
              <a:rPr lang="en-US" dirty="0" smtClean="0"/>
              <a:t> (</a:t>
            </a:r>
            <a:r>
              <a:rPr lang="bg-BG" dirty="0" smtClean="0"/>
              <a:t>продължение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трансформация на данните:</a:t>
            </a:r>
          </a:p>
          <a:p>
            <a:pPr lvl="1"/>
            <a:r>
              <a:rPr lang="bg-BG" dirty="0"/>
              <a:t>чрез </a:t>
            </a:r>
            <a:r>
              <a:rPr lang="en-US" dirty="0"/>
              <a:t>XSLT </a:t>
            </a:r>
            <a:r>
              <a:rPr lang="bg-BG" dirty="0"/>
              <a:t>и </a:t>
            </a:r>
            <a:r>
              <a:rPr lang="en-US" dirty="0" err="1" smtClean="0"/>
              <a:t>XPath</a:t>
            </a:r>
            <a:endParaRPr lang="en-US" dirty="0"/>
          </a:p>
          <a:p>
            <a:pPr lvl="1"/>
            <a:r>
              <a:rPr lang="bg-BG" dirty="0" smtClean="0"/>
              <a:t>програмно: </a:t>
            </a:r>
            <a:r>
              <a:rPr lang="en-US" dirty="0"/>
              <a:t>Java, JavaScript, Groovy</a:t>
            </a:r>
            <a:r>
              <a:rPr lang="bg-BG" dirty="0"/>
              <a:t>, ...</a:t>
            </a:r>
            <a:endParaRPr lang="en-US" dirty="0"/>
          </a:p>
          <a:p>
            <a:endParaRPr lang="bg-BG" dirty="0"/>
          </a:p>
          <a:p>
            <a:r>
              <a:rPr lang="bg-BG" dirty="0" smtClean="0"/>
              <a:t>оркестрация на услуги</a:t>
            </a:r>
          </a:p>
          <a:p>
            <a:pPr lvl="1"/>
            <a:r>
              <a:rPr lang="bg-BG" dirty="0" smtClean="0"/>
              <a:t>чрез вътрешен </a:t>
            </a:r>
            <a:r>
              <a:rPr lang="en-US" dirty="0" smtClean="0"/>
              <a:t>BPEL engine</a:t>
            </a:r>
          </a:p>
          <a:p>
            <a:pPr lvl="1"/>
            <a:r>
              <a:rPr lang="bg-BG" dirty="0" smtClean="0"/>
              <a:t>делегиране към самостоятелен </a:t>
            </a:r>
            <a:r>
              <a:rPr lang="en-US" dirty="0" smtClean="0"/>
              <a:t>BPEL engine</a:t>
            </a:r>
          </a:p>
          <a:p>
            <a:pPr lvl="1"/>
            <a:endParaRPr lang="en-US" dirty="0"/>
          </a:p>
          <a:p>
            <a:r>
              <a:rPr lang="bg-BG" dirty="0" smtClean="0"/>
              <a:t>сигурност чрез </a:t>
            </a:r>
            <a:r>
              <a:rPr lang="en-US" dirty="0" smtClean="0"/>
              <a:t>SSL, SAML </a:t>
            </a:r>
            <a:r>
              <a:rPr lang="bg-BG" dirty="0" smtClean="0"/>
              <a:t>и други</a:t>
            </a:r>
          </a:p>
          <a:p>
            <a:endParaRPr lang="bg-BG" dirty="0"/>
          </a:p>
          <a:p>
            <a:r>
              <a:rPr lang="bg-BG" dirty="0" smtClean="0"/>
              <a:t>предлагане на </a:t>
            </a:r>
            <a:r>
              <a:rPr lang="en-US" dirty="0" smtClean="0"/>
              <a:t>reliability </a:t>
            </a:r>
            <a:r>
              <a:rPr lang="bg-BG" dirty="0" smtClean="0"/>
              <a:t>при предаване на съобщения</a:t>
            </a:r>
            <a:endParaRPr lang="en-US" dirty="0" smtClean="0"/>
          </a:p>
          <a:p>
            <a:pPr lvl="1"/>
            <a:endParaRPr lang="bg-BG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11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Характеристики</a:t>
            </a:r>
            <a:r>
              <a:rPr lang="en-US" dirty="0" smtClean="0"/>
              <a:t> (</a:t>
            </a:r>
            <a:r>
              <a:rPr lang="bg-BG" dirty="0" smtClean="0"/>
              <a:t>продължение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rmAutofit/>
          </a:bodyPr>
          <a:lstStyle/>
          <a:p>
            <a:r>
              <a:rPr lang="bg-BG" dirty="0" smtClean="0"/>
              <a:t>предлагане на </a:t>
            </a:r>
            <a:r>
              <a:rPr lang="en-US" dirty="0" smtClean="0"/>
              <a:t>traceability </a:t>
            </a:r>
            <a:r>
              <a:rPr lang="bg-BG" dirty="0" smtClean="0"/>
              <a:t>на потока на данните по време на работа (чрез </a:t>
            </a:r>
            <a:r>
              <a:rPr lang="bg-BG" dirty="0" err="1" smtClean="0"/>
              <a:t>логове</a:t>
            </a:r>
            <a:r>
              <a:rPr lang="bg-BG" dirty="0" smtClean="0"/>
              <a:t> и контролни точки)</a:t>
            </a:r>
          </a:p>
          <a:p>
            <a:endParaRPr lang="bg-BG" dirty="0"/>
          </a:p>
          <a:p>
            <a:r>
              <a:rPr lang="bg-BG" dirty="0" smtClean="0"/>
              <a:t>следене на съобщения с </a:t>
            </a:r>
            <a:r>
              <a:rPr lang="en-US" dirty="0" smtClean="0"/>
              <a:t>BAM</a:t>
            </a:r>
            <a:endParaRPr lang="bg-BG" dirty="0"/>
          </a:p>
          <a:p>
            <a:pPr lvl="1"/>
            <a:r>
              <a:rPr lang="bg-BG" dirty="0" smtClean="0"/>
              <a:t>за </a:t>
            </a:r>
            <a:r>
              <a:rPr lang="en-US" dirty="0" smtClean="0"/>
              <a:t>utilization </a:t>
            </a:r>
            <a:r>
              <a:rPr lang="bg-BG" dirty="0" smtClean="0"/>
              <a:t>на услугите</a:t>
            </a:r>
          </a:p>
          <a:p>
            <a:pPr lvl="1"/>
            <a:r>
              <a:rPr lang="bg-BG" dirty="0" smtClean="0"/>
              <a:t>за </a:t>
            </a:r>
            <a:r>
              <a:rPr lang="bg-BG" dirty="0" smtClean="0"/>
              <a:t>проблемни </a:t>
            </a:r>
            <a:r>
              <a:rPr lang="bg-BG" dirty="0" smtClean="0"/>
              <a:t>ситуации</a:t>
            </a:r>
          </a:p>
          <a:p>
            <a:pPr lvl="1"/>
            <a:endParaRPr lang="bg-BG" dirty="0"/>
          </a:p>
          <a:p>
            <a:r>
              <a:rPr lang="bg-BG" dirty="0" smtClean="0"/>
              <a:t>управление на услугите с цел повторното им използване от нови бизнес сценарии</a:t>
            </a:r>
          </a:p>
          <a:p>
            <a:pPr lvl="1"/>
            <a:endParaRPr lang="en-US" dirty="0" smtClean="0"/>
          </a:p>
          <a:p>
            <a:pPr lvl="1"/>
            <a:endParaRPr lang="bg-BG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12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Кога ни трябва </a:t>
            </a:r>
            <a:r>
              <a:rPr lang="en-US" dirty="0" smtClean="0"/>
              <a:t>ESB?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при интеграция на няколко различни приложения или услуги</a:t>
            </a:r>
          </a:p>
          <a:p>
            <a:endParaRPr lang="bg-BG" dirty="0" smtClean="0"/>
          </a:p>
          <a:p>
            <a:r>
              <a:rPr lang="bg-BG" dirty="0" smtClean="0"/>
              <a:t>при нужда от динамично добавяне и заменяне на приложения</a:t>
            </a:r>
          </a:p>
          <a:p>
            <a:endParaRPr lang="bg-BG" dirty="0" smtClean="0"/>
          </a:p>
          <a:p>
            <a:r>
              <a:rPr lang="bg-BG" dirty="0" smtClean="0"/>
              <a:t>при използване на множество протоколи за комуникация</a:t>
            </a:r>
          </a:p>
          <a:p>
            <a:endParaRPr lang="bg-BG" dirty="0" smtClean="0"/>
          </a:p>
          <a:p>
            <a:r>
              <a:rPr lang="bg-BG" dirty="0" smtClean="0"/>
              <a:t>при нужда приложението ни да публикува услуги за консумация от друг клиент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13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49801"/>
            <a:ext cx="5334000" cy="370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Видове </a:t>
            </a:r>
            <a:r>
              <a:rPr lang="en-US" dirty="0" smtClean="0"/>
              <a:t>ESB-</a:t>
            </a:r>
            <a:r>
              <a:rPr lang="bg-BG" dirty="0" smtClean="0"/>
              <a:t>та: състав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rmAutofit/>
          </a:bodyPr>
          <a:lstStyle/>
          <a:p>
            <a:r>
              <a:rPr lang="bg-BG" dirty="0" smtClean="0"/>
              <a:t>хетерогенни или хомогенни - зависи дали имаме едно </a:t>
            </a:r>
            <a:br>
              <a:rPr lang="bg-BG" dirty="0" smtClean="0"/>
            </a:br>
            <a:r>
              <a:rPr lang="bg-BG" dirty="0" smtClean="0"/>
              <a:t>или група</a:t>
            </a:r>
            <a:br>
              <a:rPr lang="bg-BG" dirty="0" smtClean="0"/>
            </a:br>
            <a:r>
              <a:rPr lang="bg-BG" dirty="0" smtClean="0"/>
              <a:t>от свързани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ESB</a:t>
            </a:r>
            <a:r>
              <a:rPr lang="bg-BG" dirty="0" smtClean="0"/>
              <a:t>-та </a:t>
            </a:r>
            <a:endParaRPr lang="bg-BG" dirty="0"/>
          </a:p>
          <a:p>
            <a:endParaRPr lang="bg-BG" dirty="0" smtClean="0"/>
          </a:p>
          <a:p>
            <a:r>
              <a:rPr lang="bg-BG" dirty="0" smtClean="0"/>
              <a:t>често се </a:t>
            </a:r>
            <a:br>
              <a:rPr lang="bg-BG" dirty="0" smtClean="0"/>
            </a:br>
            <a:r>
              <a:rPr lang="bg-BG" dirty="0" smtClean="0"/>
              <a:t>започва е </a:t>
            </a:r>
            <a:br>
              <a:rPr lang="bg-BG" dirty="0" smtClean="0"/>
            </a:br>
            <a:r>
              <a:rPr lang="bg-BG" dirty="0" smtClean="0"/>
              <a:t>хомогенно </a:t>
            </a:r>
            <a:r>
              <a:rPr lang="en-US" dirty="0" smtClean="0"/>
              <a:t>ESB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и се стига до хетерогенно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14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03" y="3400425"/>
            <a:ext cx="5319497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Видове </a:t>
            </a:r>
            <a:r>
              <a:rPr lang="en-US" dirty="0" smtClean="0"/>
              <a:t>ESB-</a:t>
            </a:r>
            <a:r>
              <a:rPr lang="bg-BG" dirty="0" smtClean="0"/>
              <a:t>та: адресиране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point-to-point ESB</a:t>
            </a:r>
            <a:r>
              <a:rPr lang="bg-BG" dirty="0" smtClean="0"/>
              <a:t> - клиента знае точния адрес на услугата</a:t>
            </a:r>
            <a:endParaRPr lang="en-US" dirty="0" smtClean="0"/>
          </a:p>
          <a:p>
            <a:pPr lvl="1"/>
            <a:r>
              <a:rPr lang="bg-BG" dirty="0" smtClean="0"/>
              <a:t>силно свързване между комуникиращите страни</a:t>
            </a:r>
          </a:p>
          <a:p>
            <a:pPr lvl="1"/>
            <a:r>
              <a:rPr lang="bg-BG" dirty="0" smtClean="0"/>
              <a:t>системата е </a:t>
            </a:r>
            <a:br>
              <a:rPr lang="bg-BG" dirty="0" smtClean="0"/>
            </a:br>
            <a:r>
              <a:rPr lang="bg-BG" dirty="0" smtClean="0"/>
              <a:t>чуплива - ако </a:t>
            </a:r>
            <a:br>
              <a:rPr lang="bg-BG" dirty="0" smtClean="0"/>
            </a:br>
            <a:r>
              <a:rPr lang="bg-BG" dirty="0" smtClean="0"/>
              <a:t>услугата се</a:t>
            </a:r>
            <a:br>
              <a:rPr lang="bg-BG" dirty="0" smtClean="0"/>
            </a:br>
            <a:r>
              <a:rPr lang="bg-BG" dirty="0" smtClean="0"/>
              <a:t>счупи, клиента </a:t>
            </a:r>
            <a:br>
              <a:rPr lang="bg-BG" dirty="0" smtClean="0"/>
            </a:br>
            <a:r>
              <a:rPr lang="bg-BG" dirty="0" smtClean="0"/>
              <a:t>не може да </a:t>
            </a:r>
            <a:br>
              <a:rPr lang="bg-BG" dirty="0" smtClean="0"/>
            </a:br>
            <a:r>
              <a:rPr lang="bg-BG" dirty="0" smtClean="0"/>
              <a:t>работи</a:t>
            </a:r>
          </a:p>
          <a:p>
            <a:pPr lvl="1"/>
            <a:r>
              <a:rPr lang="bg-BG" dirty="0" smtClean="0"/>
              <a:t>може да се подобри</a:t>
            </a:r>
            <a:br>
              <a:rPr lang="bg-BG" dirty="0" smtClean="0"/>
            </a:br>
            <a:r>
              <a:rPr lang="bg-BG" dirty="0" smtClean="0"/>
              <a:t>чрез </a:t>
            </a:r>
            <a:r>
              <a:rPr lang="en-US" dirty="0" smtClean="0"/>
              <a:t>lookup </a:t>
            </a:r>
            <a:r>
              <a:rPr lang="bg-BG" dirty="0" smtClean="0"/>
              <a:t>на адреса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15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mediating ESB</a:t>
            </a:r>
            <a:r>
              <a:rPr lang="bg-BG" dirty="0" smtClean="0"/>
              <a:t> - клиента символично идентифицира услугата, а </a:t>
            </a:r>
            <a:r>
              <a:rPr lang="en-US" dirty="0" smtClean="0"/>
              <a:t>ESB</a:t>
            </a:r>
            <a:r>
              <a:rPr lang="bg-BG" dirty="0" smtClean="0"/>
              <a:t>-то се грижи за връзката</a:t>
            </a:r>
            <a:endParaRPr lang="en-US" dirty="0" smtClean="0"/>
          </a:p>
          <a:p>
            <a:pPr lvl="1"/>
            <a:r>
              <a:rPr lang="bg-BG" dirty="0" smtClean="0"/>
              <a:t>гъвкавост  - </a:t>
            </a:r>
            <a:br>
              <a:rPr lang="bg-BG" dirty="0" smtClean="0"/>
            </a:br>
            <a:r>
              <a:rPr lang="bg-BG" dirty="0" smtClean="0"/>
              <a:t>може лесно да</a:t>
            </a:r>
            <a:br>
              <a:rPr lang="bg-BG" dirty="0" smtClean="0"/>
            </a:br>
            <a:r>
              <a:rPr lang="bg-BG" dirty="0" smtClean="0"/>
              <a:t>се добавят и </a:t>
            </a:r>
            <a:br>
              <a:rPr lang="bg-BG" dirty="0" smtClean="0"/>
            </a:br>
            <a:r>
              <a:rPr lang="bg-BG" dirty="0" smtClean="0"/>
              <a:t>махат </a:t>
            </a:r>
            <a:br>
              <a:rPr lang="bg-BG" dirty="0" smtClean="0"/>
            </a:br>
            <a:r>
              <a:rPr lang="bg-BG" dirty="0" smtClean="0"/>
              <a:t>доставчици </a:t>
            </a:r>
          </a:p>
          <a:p>
            <a:pPr lvl="1"/>
            <a:r>
              <a:rPr lang="en-US" dirty="0" smtClean="0"/>
              <a:t>load-balancing</a:t>
            </a:r>
          </a:p>
          <a:p>
            <a:pPr lvl="1"/>
            <a:r>
              <a:rPr lang="en-US" dirty="0" smtClean="0"/>
              <a:t>failover</a:t>
            </a:r>
            <a:br>
              <a:rPr lang="en-US" dirty="0" smtClean="0"/>
            </a:br>
            <a:r>
              <a:rPr lang="bg-BG" dirty="0" smtClean="0"/>
              <a:t>стратегия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02" y="3429001"/>
            <a:ext cx="529119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Видове </a:t>
            </a:r>
            <a:r>
              <a:rPr lang="en-US" dirty="0" smtClean="0"/>
              <a:t>ESB-</a:t>
            </a:r>
            <a:r>
              <a:rPr lang="bg-BG" dirty="0" smtClean="0"/>
              <a:t>та: адресиране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16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79" y="3429001"/>
            <a:ext cx="4263121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intercepting ESB</a:t>
            </a:r>
            <a:r>
              <a:rPr lang="bg-BG" dirty="0" smtClean="0"/>
              <a:t> - среден вариант</a:t>
            </a:r>
            <a:r>
              <a:rPr lang="en-US" dirty="0" smtClean="0"/>
              <a:t>,</a:t>
            </a:r>
            <a:r>
              <a:rPr lang="bg-BG" dirty="0" smtClean="0"/>
              <a:t> при който клиента говори директно с </a:t>
            </a:r>
            <a:r>
              <a:rPr lang="en-US" dirty="0" smtClean="0"/>
              <a:t>interceptor </a:t>
            </a:r>
            <a:r>
              <a:rPr lang="bg-BG" dirty="0" err="1" smtClean="0"/>
              <a:t>рутира</a:t>
            </a:r>
            <a:r>
              <a:rPr lang="bg-BG" dirty="0" err="1"/>
              <a:t>щ</a:t>
            </a:r>
            <a:r>
              <a:rPr lang="bg-BG" dirty="0" smtClean="0"/>
              <a:t> съобщението</a:t>
            </a:r>
            <a:endParaRPr lang="en-US" dirty="0" smtClean="0"/>
          </a:p>
          <a:p>
            <a:pPr lvl="1"/>
            <a:r>
              <a:rPr lang="bg-BG" dirty="0" smtClean="0"/>
              <a:t>може всяка страна </a:t>
            </a:r>
            <a:br>
              <a:rPr lang="bg-BG" dirty="0" smtClean="0"/>
            </a:br>
            <a:r>
              <a:rPr lang="bg-BG" dirty="0" smtClean="0"/>
              <a:t>да има</a:t>
            </a:r>
            <a:r>
              <a:rPr lang="en-US" dirty="0" smtClean="0"/>
              <a:t> interceptor</a:t>
            </a:r>
          </a:p>
          <a:p>
            <a:pPr lvl="1"/>
            <a:r>
              <a:rPr lang="bg-BG" dirty="0" smtClean="0"/>
              <a:t>вътрешно може да </a:t>
            </a:r>
            <a:br>
              <a:rPr lang="bg-BG" dirty="0" smtClean="0"/>
            </a:br>
            <a:r>
              <a:rPr lang="bg-BG" dirty="0" smtClean="0"/>
              <a:t>се ползва еднакъв</a:t>
            </a:r>
            <a:br>
              <a:rPr lang="bg-BG" dirty="0" smtClean="0"/>
            </a:br>
            <a:r>
              <a:rPr lang="bg-BG" dirty="0" smtClean="0"/>
              <a:t>формат за данните</a:t>
            </a:r>
          </a:p>
          <a:p>
            <a:pPr lvl="1"/>
            <a:r>
              <a:rPr lang="bg-BG" dirty="0" smtClean="0"/>
              <a:t>логиката по рутиране</a:t>
            </a:r>
            <a:br>
              <a:rPr lang="bg-BG" dirty="0" smtClean="0"/>
            </a:br>
            <a:r>
              <a:rPr lang="bg-BG" dirty="0" smtClean="0"/>
              <a:t>и адаптиране на данни</a:t>
            </a:r>
            <a:br>
              <a:rPr lang="bg-BG" dirty="0" smtClean="0"/>
            </a:br>
            <a:r>
              <a:rPr lang="bg-BG" dirty="0" smtClean="0"/>
              <a:t>е в </a:t>
            </a:r>
            <a:r>
              <a:rPr lang="en-US" dirty="0" smtClean="0"/>
              <a:t>interceptor</a:t>
            </a:r>
            <a:r>
              <a:rPr lang="bg-BG" dirty="0" smtClean="0"/>
              <a:t>-а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Видове </a:t>
            </a:r>
            <a:r>
              <a:rPr lang="en-US" dirty="0" smtClean="0"/>
              <a:t>ESB-</a:t>
            </a:r>
            <a:r>
              <a:rPr lang="bg-BG" dirty="0" smtClean="0"/>
              <a:t>та: адресиране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17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838700"/>
            <a:ext cx="38576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Видове </a:t>
            </a:r>
            <a:r>
              <a:rPr lang="en-US" dirty="0" smtClean="0"/>
              <a:t>ESB-</a:t>
            </a:r>
            <a:r>
              <a:rPr lang="bg-BG" dirty="0" smtClean="0"/>
              <a:t>та: връзка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rmAutofit/>
          </a:bodyPr>
          <a:lstStyle/>
          <a:p>
            <a:r>
              <a:rPr lang="bg-BG" dirty="0" smtClean="0"/>
              <a:t>чрез протокол - клиенти и доставчици изпращат съобщения според един и същ протокол (например уеб услуги)</a:t>
            </a:r>
          </a:p>
          <a:p>
            <a:pPr lvl="1"/>
            <a:r>
              <a:rPr lang="bg-BG" dirty="0" smtClean="0"/>
              <a:t>всяка система (използваща друг протокол)</a:t>
            </a:r>
            <a:br>
              <a:rPr lang="bg-BG" dirty="0" smtClean="0"/>
            </a:br>
            <a:r>
              <a:rPr lang="bg-BG" dirty="0" smtClean="0"/>
              <a:t>създава адаптери към </a:t>
            </a:r>
            <a:r>
              <a:rPr lang="en-US" dirty="0" smtClean="0"/>
              <a:t>ESB </a:t>
            </a:r>
            <a:r>
              <a:rPr lang="bg-BG" dirty="0" smtClean="0"/>
              <a:t>протокола</a:t>
            </a:r>
          </a:p>
          <a:p>
            <a:pPr lvl="1"/>
            <a:r>
              <a:rPr lang="bg-BG" dirty="0" smtClean="0"/>
              <a:t>участниците и </a:t>
            </a:r>
            <a:r>
              <a:rPr lang="en-US" dirty="0" smtClean="0"/>
              <a:t>ESB-</a:t>
            </a:r>
            <a:r>
              <a:rPr lang="bg-BG" dirty="0" smtClean="0"/>
              <a:t>то</a:t>
            </a:r>
            <a:r>
              <a:rPr lang="en-US" dirty="0" smtClean="0"/>
              <a:t> </a:t>
            </a:r>
            <a:r>
              <a:rPr lang="bg-BG" dirty="0" smtClean="0"/>
              <a:t>са напълно независими (няма библиотеки)</a:t>
            </a:r>
          </a:p>
          <a:p>
            <a:pPr lvl="1"/>
            <a:r>
              <a:rPr lang="bg-BG" dirty="0" smtClean="0"/>
              <a:t>много начини за </a:t>
            </a:r>
            <a:br>
              <a:rPr lang="bg-BG" dirty="0" smtClean="0"/>
            </a:br>
            <a:r>
              <a:rPr lang="bg-BG" dirty="0" smtClean="0"/>
              <a:t>използване</a:t>
            </a:r>
            <a:endParaRPr lang="bg-BG" dirty="0"/>
          </a:p>
          <a:p>
            <a:pPr lvl="1"/>
            <a:r>
              <a:rPr lang="bg-BG" dirty="0" smtClean="0"/>
              <a:t>промяната на протокола</a:t>
            </a:r>
            <a:br>
              <a:rPr lang="bg-BG" dirty="0" smtClean="0"/>
            </a:br>
            <a:r>
              <a:rPr lang="bg-BG" dirty="0" smtClean="0"/>
              <a:t>влияе на всички участници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18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37719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Видове </a:t>
            </a:r>
            <a:r>
              <a:rPr lang="en-US" dirty="0" smtClean="0"/>
              <a:t>ESB-</a:t>
            </a:r>
            <a:r>
              <a:rPr lang="bg-BG" dirty="0" smtClean="0"/>
              <a:t>та</a:t>
            </a:r>
            <a:r>
              <a:rPr lang="bg-BG" dirty="0"/>
              <a:t>: </a:t>
            </a:r>
            <a:r>
              <a:rPr lang="bg-BG" dirty="0" smtClean="0"/>
              <a:t>връзка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rmAutofit/>
          </a:bodyPr>
          <a:lstStyle/>
          <a:p>
            <a:r>
              <a:rPr lang="bg-BG" dirty="0" smtClean="0"/>
              <a:t>чрез </a:t>
            </a:r>
            <a:r>
              <a:rPr lang="en-US" dirty="0" smtClean="0"/>
              <a:t>API</a:t>
            </a:r>
            <a:r>
              <a:rPr lang="bg-BG" dirty="0" smtClean="0"/>
              <a:t> - </a:t>
            </a:r>
            <a:r>
              <a:rPr lang="en-US" dirty="0" smtClean="0"/>
              <a:t>ESB</a:t>
            </a:r>
            <a:r>
              <a:rPr lang="bg-BG" dirty="0" smtClean="0"/>
              <a:t>-то предлага платформено зависими </a:t>
            </a:r>
            <a:r>
              <a:rPr lang="en-US" dirty="0" smtClean="0"/>
              <a:t>API-</a:t>
            </a:r>
            <a:r>
              <a:rPr lang="bg-BG" dirty="0" smtClean="0"/>
              <a:t>та</a:t>
            </a:r>
            <a:r>
              <a:rPr lang="en-US" dirty="0" smtClean="0"/>
              <a:t>, </a:t>
            </a:r>
            <a:r>
              <a:rPr lang="bg-BG" dirty="0" smtClean="0"/>
              <a:t>които клиентите и доставчиците използват</a:t>
            </a:r>
          </a:p>
          <a:p>
            <a:pPr lvl="1"/>
            <a:r>
              <a:rPr lang="bg-BG" dirty="0" smtClean="0"/>
              <a:t>детайлите на протокола за комуникация стават прозрачни (ясно </a:t>
            </a:r>
            <a:r>
              <a:rPr lang="en-US" dirty="0" smtClean="0"/>
              <a:t>API</a:t>
            </a:r>
            <a:r>
              <a:rPr lang="bg-BG" dirty="0" smtClean="0"/>
              <a:t>)</a:t>
            </a:r>
          </a:p>
          <a:p>
            <a:pPr lvl="1"/>
            <a:r>
              <a:rPr lang="en-US" dirty="0" smtClean="0"/>
              <a:t>ESB</a:t>
            </a:r>
            <a:r>
              <a:rPr lang="bg-BG" dirty="0" smtClean="0"/>
              <a:t>-то трябва да предлага библиотеки за различни платформи </a:t>
            </a:r>
            <a:br>
              <a:rPr lang="bg-BG" dirty="0" smtClean="0"/>
            </a:br>
            <a:r>
              <a:rPr lang="bg-BG" dirty="0" smtClean="0"/>
              <a:t>и езици</a:t>
            </a:r>
          </a:p>
          <a:p>
            <a:pPr lvl="1"/>
            <a:r>
              <a:rPr lang="en-US" dirty="0" smtClean="0"/>
              <a:t>ESB-</a:t>
            </a:r>
            <a:r>
              <a:rPr lang="bg-BG" dirty="0" smtClean="0"/>
              <a:t>то се усложнява</a:t>
            </a:r>
          </a:p>
          <a:p>
            <a:pPr lvl="1"/>
            <a:r>
              <a:rPr lang="bg-BG" dirty="0" smtClean="0"/>
              <a:t>за добавяне на нова система</a:t>
            </a:r>
            <a:br>
              <a:rPr lang="bg-BG" dirty="0" smtClean="0"/>
            </a:br>
            <a:r>
              <a:rPr lang="bg-BG" dirty="0" smtClean="0"/>
              <a:t>трябва нова библиотека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19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r>
              <a:rPr lang="en-US" dirty="0" smtClean="0"/>
              <a:t> </a:t>
            </a:r>
            <a:r>
              <a:rPr lang="bg-BG" dirty="0" smtClean="0"/>
              <a:t>на лекциите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/>
              <a:t>XML</a:t>
            </a:r>
            <a:r>
              <a:rPr lang="bg-BG" dirty="0"/>
              <a:t>,</a:t>
            </a:r>
            <a:r>
              <a:rPr lang="en-US" dirty="0"/>
              <a:t> XML Schema</a:t>
            </a:r>
            <a:r>
              <a:rPr lang="bg-BG" dirty="0"/>
              <a:t>, </a:t>
            </a:r>
            <a:r>
              <a:rPr lang="en-US" dirty="0"/>
              <a:t>XPath, XSLT</a:t>
            </a:r>
            <a:endParaRPr lang="bg-BG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История </a:t>
            </a:r>
            <a:r>
              <a:rPr lang="bg-BG" dirty="0"/>
              <a:t>на разпределените изчисления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/>
              <a:t>Уеб услуги и техните разширения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BPEL </a:t>
            </a:r>
            <a:r>
              <a:rPr lang="bg-BG" dirty="0"/>
              <a:t>оркестрации и </a:t>
            </a:r>
            <a:r>
              <a:rPr lang="en-US" dirty="0"/>
              <a:t>SCA</a:t>
            </a:r>
            <a:r>
              <a:rPr lang="bg-BG" dirty="0"/>
              <a:t> модел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REST </a:t>
            </a:r>
            <a:r>
              <a:rPr lang="bg-BG" dirty="0"/>
              <a:t>уеб услуги</a:t>
            </a:r>
            <a:endParaRPr lang="en-US" dirty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i="1" dirty="0">
                <a:solidFill>
                  <a:schemeClr val="accent2"/>
                </a:solidFill>
              </a:rPr>
              <a:t>ESB</a:t>
            </a:r>
            <a:r>
              <a:rPr lang="bg-BG" dirty="0"/>
              <a:t> и </a:t>
            </a:r>
            <a:r>
              <a:rPr lang="en-US" dirty="0"/>
              <a:t>SOA</a:t>
            </a:r>
            <a:endParaRPr lang="bg-BG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Спецификация за </a:t>
            </a:r>
            <a:r>
              <a:rPr lang="en-US" dirty="0" smtClean="0"/>
              <a:t>ESB?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JBI (Java Business Integration) </a:t>
            </a:r>
            <a:r>
              <a:rPr lang="bg-BG" dirty="0" smtClean="0"/>
              <a:t>дефинира идеята за мета-контейнер (контейнер за контейнери) управляващ </a:t>
            </a:r>
            <a:br>
              <a:rPr lang="bg-BG" dirty="0" smtClean="0"/>
            </a:br>
            <a:r>
              <a:rPr lang="bg-BG" dirty="0" smtClean="0"/>
              <a:t>жизнения </a:t>
            </a:r>
            <a:br>
              <a:rPr lang="bg-BG" dirty="0" smtClean="0"/>
            </a:br>
            <a:r>
              <a:rPr lang="bg-BG" dirty="0" smtClean="0"/>
              <a:t>им цикъл и </a:t>
            </a:r>
            <a:br>
              <a:rPr lang="bg-BG" dirty="0" smtClean="0"/>
            </a:br>
            <a:r>
              <a:rPr lang="bg-BG" dirty="0" smtClean="0"/>
              <a:t>делегиращ </a:t>
            </a:r>
            <a:br>
              <a:rPr lang="bg-BG" dirty="0" smtClean="0"/>
            </a:br>
            <a:r>
              <a:rPr lang="bg-BG" dirty="0" smtClean="0"/>
              <a:t>истинската </a:t>
            </a:r>
            <a:br>
              <a:rPr lang="bg-BG" dirty="0" smtClean="0"/>
            </a:br>
            <a:r>
              <a:rPr lang="bg-BG" dirty="0" smtClean="0"/>
              <a:t>работата към </a:t>
            </a:r>
            <a:br>
              <a:rPr lang="bg-BG" dirty="0" smtClean="0"/>
            </a:br>
            <a:r>
              <a:rPr lang="bg-BG" dirty="0" smtClean="0"/>
              <a:t>тях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14700"/>
            <a:ext cx="555759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20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ESB </a:t>
            </a:r>
            <a:r>
              <a:rPr lang="bg-BG" dirty="0"/>
              <a:t>и</a:t>
            </a:r>
            <a:r>
              <a:rPr lang="bg-BG" dirty="0" smtClean="0"/>
              <a:t>мплементации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bg-BG" dirty="0" smtClean="0"/>
              <a:t>платени:</a:t>
            </a:r>
            <a:endParaRPr lang="en-US" dirty="0" smtClean="0"/>
          </a:p>
          <a:p>
            <a:pPr lvl="1"/>
            <a:r>
              <a:rPr lang="en-US" dirty="0" smtClean="0"/>
              <a:t>Oracle Service Bus</a:t>
            </a:r>
          </a:p>
          <a:p>
            <a:pPr lvl="1"/>
            <a:r>
              <a:rPr lang="en-US" dirty="0"/>
              <a:t>IBM </a:t>
            </a:r>
            <a:r>
              <a:rPr lang="en-US" dirty="0" err="1" smtClean="0"/>
              <a:t>Websphere</a:t>
            </a:r>
            <a:r>
              <a:rPr lang="en-US" dirty="0" smtClean="0"/>
              <a:t> ESB</a:t>
            </a:r>
            <a:endParaRPr lang="en-US" dirty="0"/>
          </a:p>
          <a:p>
            <a:pPr lvl="1"/>
            <a:r>
              <a:rPr lang="en-US" dirty="0" smtClean="0"/>
              <a:t>TIBCO </a:t>
            </a:r>
            <a:r>
              <a:rPr lang="en-US" dirty="0" err="1"/>
              <a:t>ActiveMatrix</a:t>
            </a:r>
            <a:r>
              <a:rPr lang="en-US" dirty="0"/>
              <a:t> ESB</a:t>
            </a:r>
            <a:endParaRPr lang="en-US" dirty="0" smtClean="0"/>
          </a:p>
          <a:p>
            <a:pPr lvl="1"/>
            <a:r>
              <a:rPr lang="en-US" dirty="0" smtClean="0"/>
              <a:t>Software AG/ </a:t>
            </a:r>
            <a:r>
              <a:rPr lang="en-US" dirty="0" err="1" smtClean="0"/>
              <a:t>webMethods</a:t>
            </a:r>
            <a:r>
              <a:rPr lang="en-US" dirty="0" smtClean="0"/>
              <a:t> ESB</a:t>
            </a:r>
          </a:p>
          <a:p>
            <a:endParaRPr lang="bg-BG" dirty="0" smtClean="0"/>
          </a:p>
          <a:p>
            <a:r>
              <a:rPr lang="bg-BG" dirty="0" smtClean="0"/>
              <a:t>безплатни:</a:t>
            </a:r>
            <a:endParaRPr lang="bg-BG" dirty="0"/>
          </a:p>
          <a:p>
            <a:pPr lvl="1"/>
            <a:r>
              <a:rPr lang="en-US" dirty="0" smtClean="0"/>
              <a:t>Mule</a:t>
            </a:r>
            <a:r>
              <a:rPr lang="bg-BG" dirty="0" smtClean="0"/>
              <a:t> </a:t>
            </a:r>
            <a:r>
              <a:rPr lang="en-US" dirty="0" smtClean="0"/>
              <a:t>ESB</a:t>
            </a:r>
            <a:endParaRPr lang="en-US" dirty="0"/>
          </a:p>
          <a:p>
            <a:pPr lvl="1"/>
            <a:r>
              <a:rPr lang="en-US" dirty="0" smtClean="0"/>
              <a:t>Apache </a:t>
            </a:r>
            <a:r>
              <a:rPr lang="en-US" dirty="0" err="1" smtClean="0"/>
              <a:t>ServiceMix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21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SOA </a:t>
            </a:r>
            <a:r>
              <a:rPr lang="bg-BG" dirty="0" smtClean="0"/>
              <a:t>пакети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bg-BG" dirty="0" smtClean="0"/>
              <a:t>комбинация от </a:t>
            </a:r>
            <a:r>
              <a:rPr lang="en-US" dirty="0" smtClean="0"/>
              <a:t>ESB, </a:t>
            </a:r>
            <a:r>
              <a:rPr lang="en-US" dirty="0"/>
              <a:t>orchestration engine, </a:t>
            </a:r>
            <a:r>
              <a:rPr lang="en-US" dirty="0" smtClean="0"/>
              <a:t>SOAP </a:t>
            </a:r>
            <a:r>
              <a:rPr lang="en-US" dirty="0"/>
              <a:t>engine, application server, </a:t>
            </a:r>
            <a:r>
              <a:rPr lang="en-US" dirty="0" smtClean="0"/>
              <a:t>registry</a:t>
            </a:r>
            <a:r>
              <a:rPr lang="bg-BG" dirty="0" smtClean="0"/>
              <a:t>/</a:t>
            </a:r>
            <a:r>
              <a:rPr lang="en-US" dirty="0" smtClean="0"/>
              <a:t>repository </a:t>
            </a:r>
            <a:r>
              <a:rPr lang="bg-BG" dirty="0" smtClean="0"/>
              <a:t>за услуги</a:t>
            </a:r>
            <a:r>
              <a:rPr lang="en-US" dirty="0" smtClean="0"/>
              <a:t>, SCA </a:t>
            </a:r>
            <a:r>
              <a:rPr lang="en-US" dirty="0"/>
              <a:t>runtime, </a:t>
            </a:r>
            <a:r>
              <a:rPr lang="en-US" dirty="0" smtClean="0"/>
              <a:t>IDE </a:t>
            </a:r>
            <a:r>
              <a:rPr lang="bg-BG" dirty="0" smtClean="0"/>
              <a:t>и други</a:t>
            </a:r>
            <a:r>
              <a:rPr lang="en-US" dirty="0" smtClean="0"/>
              <a:t> </a:t>
            </a:r>
          </a:p>
          <a:p>
            <a:endParaRPr lang="bg-BG" dirty="0" smtClean="0"/>
          </a:p>
          <a:p>
            <a:r>
              <a:rPr lang="bg-BG" dirty="0" smtClean="0"/>
              <a:t>примери:</a:t>
            </a:r>
          </a:p>
          <a:p>
            <a:pPr lvl="1"/>
            <a:r>
              <a:rPr lang="en-US" dirty="0"/>
              <a:t>Oracle SOA Suite </a:t>
            </a:r>
            <a:endParaRPr lang="bg-BG" dirty="0"/>
          </a:p>
          <a:p>
            <a:pPr lvl="1"/>
            <a:r>
              <a:rPr lang="en-US" dirty="0" smtClean="0"/>
              <a:t>IBM Business Process Manager</a:t>
            </a:r>
            <a:endParaRPr lang="bg-BG" dirty="0" smtClean="0"/>
          </a:p>
          <a:p>
            <a:pPr lvl="1"/>
            <a:r>
              <a:rPr lang="en-US" dirty="0" smtClean="0"/>
              <a:t>TIBCO </a:t>
            </a:r>
            <a:r>
              <a:rPr lang="en-US" dirty="0" err="1" smtClean="0"/>
              <a:t>ActiveMatrix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22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Oracle vs. IBM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6438"/>
            <a:ext cx="8769952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23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18" y="3586843"/>
            <a:ext cx="29718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Пример с </a:t>
            </a:r>
            <a:r>
              <a:rPr lang="en-US" dirty="0" smtClean="0"/>
              <a:t>Mule ESB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bg-BG" dirty="0" smtClean="0"/>
              <a:t>създаване на проект в </a:t>
            </a:r>
            <a:r>
              <a:rPr lang="en-US" dirty="0" smtClean="0"/>
              <a:t>Mule Studio</a:t>
            </a:r>
          </a:p>
          <a:p>
            <a:endParaRPr lang="en-US" dirty="0"/>
          </a:p>
          <a:p>
            <a:r>
              <a:rPr lang="bg-BG" dirty="0" smtClean="0"/>
              <a:t>създаване на </a:t>
            </a:r>
            <a:r>
              <a:rPr lang="en-US" dirty="0" smtClean="0"/>
              <a:t>flow </a:t>
            </a:r>
          </a:p>
          <a:p>
            <a:endParaRPr lang="en-US" dirty="0"/>
          </a:p>
          <a:p>
            <a:r>
              <a:rPr lang="bg-BG" dirty="0" smtClean="0"/>
              <a:t>имплементация на прост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flow</a:t>
            </a:r>
          </a:p>
          <a:p>
            <a:endParaRPr lang="en-US" dirty="0"/>
          </a:p>
          <a:p>
            <a:r>
              <a:rPr lang="bg-BG" dirty="0" smtClean="0"/>
              <a:t>тестване на решението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24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Пример с </a:t>
            </a:r>
            <a:r>
              <a:rPr lang="en-US" dirty="0" smtClean="0"/>
              <a:t>Mule ESB</a:t>
            </a:r>
            <a:r>
              <a:rPr lang="bg-BG" dirty="0" smtClean="0"/>
              <a:t>: </a:t>
            </a:r>
            <a:r>
              <a:rPr lang="en-US" dirty="0" smtClean="0"/>
              <a:t>Mule Studio</a:t>
            </a:r>
            <a:endParaRPr lang="bg-BG" dirty="0"/>
          </a:p>
        </p:txBody>
      </p:sp>
      <p:grpSp>
        <p:nvGrpSpPr>
          <p:cNvPr id="3" name="Group 2"/>
          <p:cNvGrpSpPr/>
          <p:nvPr/>
        </p:nvGrpSpPr>
        <p:grpSpPr>
          <a:xfrm>
            <a:off x="590550" y="1676400"/>
            <a:ext cx="5276850" cy="4951230"/>
            <a:chOff x="457200" y="1676400"/>
            <a:chExt cx="5276850" cy="49512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76400"/>
              <a:ext cx="3429000" cy="2915949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972474"/>
              <a:ext cx="3200400" cy="2209126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419600"/>
              <a:ext cx="3219450" cy="2208030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90" y="1676401"/>
            <a:ext cx="2379390" cy="4951230"/>
          </a:xfrm>
          <a:prstGeom prst="rect">
            <a:avLst/>
          </a:prstGeom>
          <a:noFill/>
          <a:ln>
            <a:noFill/>
          </a:ln>
          <a:effectLst>
            <a:glow rad="190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25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Пример с </a:t>
            </a:r>
            <a:r>
              <a:rPr lang="en-US" dirty="0" smtClean="0"/>
              <a:t>Mule ESB:</a:t>
            </a:r>
            <a:r>
              <a:rPr lang="bg-BG" dirty="0" smtClean="0"/>
              <a:t> приложение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9" y="1912976"/>
            <a:ext cx="8338521" cy="22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47" y="3581400"/>
            <a:ext cx="5472113" cy="2957654"/>
          </a:xfrm>
          <a:prstGeom prst="rect">
            <a:avLst/>
          </a:prstGeom>
          <a:noFill/>
          <a:ln>
            <a:noFill/>
          </a:ln>
          <a:effectLst>
            <a:glow rad="190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26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Демонстрация</a:t>
            </a:r>
            <a:endParaRPr lang="bg-BG" dirty="0"/>
          </a:p>
        </p:txBody>
      </p:sp>
      <p:pic>
        <p:nvPicPr>
          <p:cNvPr id="4098" name="Picture 2" descr="C:\Users\petyo.dimitrov\Desktop\trailer_green_screen_sh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05050"/>
            <a:ext cx="8248649" cy="3505676"/>
          </a:xfrm>
          <a:prstGeom prst="rect">
            <a:avLst/>
          </a:prstGeom>
          <a:noFill/>
          <a:effectLst>
            <a:glow rad="190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27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Основни термини в </a:t>
            </a:r>
            <a:r>
              <a:rPr lang="en-US" dirty="0" smtClean="0"/>
              <a:t>Mule ESB</a:t>
            </a:r>
            <a:endParaRPr lang="bg-BG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10600" cy="4648200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flow</a:t>
            </a:r>
            <a:r>
              <a:rPr lang="en-US" dirty="0" smtClean="0"/>
              <a:t> - </a:t>
            </a:r>
            <a:r>
              <a:rPr lang="bg-BG" dirty="0" smtClean="0"/>
              <a:t>основен структурен елемент съдържащ </a:t>
            </a:r>
            <a:r>
              <a:rPr lang="en-US" dirty="0" smtClean="0"/>
              <a:t>mediation </a:t>
            </a:r>
            <a:r>
              <a:rPr lang="bg-BG" dirty="0"/>
              <a:t>л</a:t>
            </a:r>
            <a:r>
              <a:rPr lang="bg-BG" dirty="0" smtClean="0"/>
              <a:t>огиката</a:t>
            </a:r>
          </a:p>
          <a:p>
            <a:r>
              <a:rPr lang="en-US" i="1" dirty="0" smtClean="0"/>
              <a:t>endpoint</a:t>
            </a:r>
            <a:r>
              <a:rPr lang="bg-BG" dirty="0" smtClean="0"/>
              <a:t> - вход/изход на данни от </a:t>
            </a:r>
            <a:r>
              <a:rPr lang="en-US" dirty="0" smtClean="0"/>
              <a:t>flow</a:t>
            </a:r>
            <a:r>
              <a:rPr lang="bg-BG" dirty="0" smtClean="0"/>
              <a:t>-а (</a:t>
            </a:r>
            <a:r>
              <a:rPr lang="en-US" dirty="0" smtClean="0"/>
              <a:t>http, </a:t>
            </a:r>
            <a:r>
              <a:rPr lang="en-US" dirty="0" err="1" smtClean="0"/>
              <a:t>jms</a:t>
            </a:r>
            <a:r>
              <a:rPr lang="bg-BG" dirty="0" smtClean="0"/>
              <a:t>)</a:t>
            </a:r>
          </a:p>
          <a:p>
            <a:r>
              <a:rPr lang="en-US" i="1" dirty="0" smtClean="0"/>
              <a:t>filter</a:t>
            </a:r>
            <a:r>
              <a:rPr lang="en-US" dirty="0" smtClean="0"/>
              <a:t> </a:t>
            </a:r>
            <a:r>
              <a:rPr lang="bg-BG" dirty="0" smtClean="0"/>
              <a:t>- проверява дали съобщението може да продължи в </a:t>
            </a:r>
            <a:r>
              <a:rPr lang="en-US" dirty="0" smtClean="0"/>
              <a:t>flow</a:t>
            </a:r>
            <a:r>
              <a:rPr lang="bg-BG" dirty="0" smtClean="0"/>
              <a:t>-а (чрез </a:t>
            </a:r>
            <a:r>
              <a:rPr lang="en-US" dirty="0" smtClean="0"/>
              <a:t>schema, regex, </a:t>
            </a:r>
            <a:r>
              <a:rPr lang="bg-BG" dirty="0" smtClean="0"/>
              <a:t>данни)</a:t>
            </a:r>
            <a:endParaRPr lang="en-US" dirty="0" smtClean="0"/>
          </a:p>
          <a:p>
            <a:r>
              <a:rPr lang="en-US" i="1" dirty="0" smtClean="0"/>
              <a:t>flow control</a:t>
            </a:r>
            <a:r>
              <a:rPr lang="en-US" dirty="0" smtClean="0"/>
              <a:t> </a:t>
            </a:r>
            <a:r>
              <a:rPr lang="bg-BG" dirty="0" smtClean="0"/>
              <a:t>- създават разклонения в </a:t>
            </a:r>
            <a:r>
              <a:rPr lang="en-US" dirty="0" smtClean="0"/>
              <a:t>flow</a:t>
            </a:r>
            <a:r>
              <a:rPr lang="bg-BG" dirty="0" smtClean="0"/>
              <a:t>-а (</a:t>
            </a:r>
            <a:r>
              <a:rPr lang="en-US" dirty="0" smtClean="0"/>
              <a:t>split, combine, b</a:t>
            </a:r>
            <a:r>
              <a:rPr lang="en-US" dirty="0"/>
              <a:t>r</a:t>
            </a:r>
            <a:r>
              <a:rPr lang="en-US" dirty="0" smtClean="0"/>
              <a:t>oadcast</a:t>
            </a:r>
            <a:r>
              <a:rPr lang="bg-BG" dirty="0" smtClean="0"/>
              <a:t>)</a:t>
            </a:r>
            <a:endParaRPr lang="en-US" dirty="0" smtClean="0"/>
          </a:p>
          <a:p>
            <a:r>
              <a:rPr lang="en-US" i="1" dirty="0" smtClean="0"/>
              <a:t>transformer</a:t>
            </a:r>
            <a:r>
              <a:rPr lang="en-US" dirty="0" smtClean="0"/>
              <a:t> </a:t>
            </a:r>
            <a:r>
              <a:rPr lang="bg-BG" dirty="0" smtClean="0"/>
              <a:t>- трансформира данните в</a:t>
            </a:r>
            <a:r>
              <a:rPr lang="en-US" dirty="0" smtClean="0"/>
              <a:t> flow-a (via script, object-to-xml, object-to-</a:t>
            </a:r>
            <a:r>
              <a:rPr lang="en-US" dirty="0" err="1" smtClean="0"/>
              <a:t>json</a:t>
            </a:r>
            <a:r>
              <a:rPr lang="en-US" dirty="0" smtClean="0"/>
              <a:t>)</a:t>
            </a:r>
            <a:endParaRPr lang="bg-BG" dirty="0" smtClean="0"/>
          </a:p>
          <a:p>
            <a:r>
              <a:rPr lang="en-US" i="1" dirty="0" smtClean="0"/>
              <a:t>component</a:t>
            </a:r>
            <a:r>
              <a:rPr lang="en-US" dirty="0" smtClean="0"/>
              <a:t> - 3 </a:t>
            </a:r>
            <a:r>
              <a:rPr lang="bg-BG" dirty="0" smtClean="0"/>
              <a:t>вида: общи (</a:t>
            </a:r>
            <a:r>
              <a:rPr lang="en-US" dirty="0" smtClean="0"/>
              <a:t>log, echo</a:t>
            </a:r>
            <a:r>
              <a:rPr lang="bg-BG" dirty="0" smtClean="0"/>
              <a:t>)</a:t>
            </a:r>
            <a:r>
              <a:rPr lang="en-US" dirty="0" smtClean="0"/>
              <a:t>, </a:t>
            </a:r>
            <a:r>
              <a:rPr lang="bg-BG" dirty="0" smtClean="0"/>
              <a:t>скриптове (</a:t>
            </a:r>
            <a:r>
              <a:rPr lang="en-US" dirty="0" smtClean="0"/>
              <a:t>java, </a:t>
            </a:r>
            <a:r>
              <a:rPr lang="en-US" dirty="0" err="1" smtClean="0"/>
              <a:t>js</a:t>
            </a:r>
            <a:r>
              <a:rPr lang="en-US" dirty="0" smtClean="0"/>
              <a:t>, groovy</a:t>
            </a:r>
            <a:r>
              <a:rPr lang="bg-BG" dirty="0" smtClean="0"/>
              <a:t>)</a:t>
            </a:r>
            <a:r>
              <a:rPr lang="en-US" dirty="0"/>
              <a:t> </a:t>
            </a:r>
            <a:r>
              <a:rPr lang="bg-BG" dirty="0" smtClean="0"/>
              <a:t>и извиквания (</a:t>
            </a:r>
            <a:r>
              <a:rPr lang="en-US" dirty="0" smtClean="0"/>
              <a:t>rest, soap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28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MoM</a:t>
            </a:r>
            <a:r>
              <a:rPr lang="en-US" dirty="0" smtClean="0"/>
              <a:t>?</a:t>
            </a:r>
            <a:endParaRPr lang="bg-BG" dirty="0"/>
          </a:p>
        </p:txBody>
      </p:sp>
      <p:pic>
        <p:nvPicPr>
          <p:cNvPr id="2050" name="Picture 2" descr="C:\Users\petyo.dimitrov\Desktop\Super_Mom_by_mas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905000"/>
            <a:ext cx="6324600" cy="423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29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dirty="0" smtClean="0"/>
              <a:t>Какво е </a:t>
            </a:r>
            <a:r>
              <a:rPr lang="en-US" dirty="0" smtClean="0"/>
              <a:t>ESB?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Детайли за </a:t>
            </a:r>
            <a:r>
              <a:rPr lang="en-US" dirty="0" smtClean="0"/>
              <a:t>ESB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Пример</a:t>
            </a:r>
            <a:r>
              <a:rPr lang="en-US" dirty="0" smtClean="0"/>
              <a:t> </a:t>
            </a:r>
            <a:r>
              <a:rPr lang="bg-BG" dirty="0" smtClean="0"/>
              <a:t>за </a:t>
            </a:r>
            <a:r>
              <a:rPr lang="en-US" dirty="0" smtClean="0"/>
              <a:t>ESB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Какво е </a:t>
            </a:r>
            <a:r>
              <a:rPr lang="bg-BG" dirty="0" err="1" smtClean="0"/>
              <a:t>МоМ</a:t>
            </a:r>
            <a:r>
              <a:rPr lang="bg-BG" dirty="0" smtClean="0"/>
              <a:t>?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Основи на </a:t>
            </a:r>
            <a:r>
              <a:rPr lang="en-US" dirty="0" smtClean="0"/>
              <a:t>JMS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МоМ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cap="small" dirty="0" smtClean="0"/>
              <a:t>Message Oriented Middleware</a:t>
            </a:r>
            <a:endParaRPr lang="bg-BG" cap="small" dirty="0" smtClean="0"/>
          </a:p>
          <a:p>
            <a:endParaRPr lang="bg-BG" dirty="0"/>
          </a:p>
          <a:p>
            <a:r>
              <a:rPr lang="bg-BG" dirty="0" smtClean="0"/>
              <a:t>софтуер позволяващ изпращането и получаването на съобщения между отдалечени системи</a:t>
            </a:r>
          </a:p>
          <a:p>
            <a:endParaRPr lang="bg-BG" dirty="0"/>
          </a:p>
          <a:p>
            <a:r>
              <a:rPr lang="bg-BG" dirty="0" smtClean="0"/>
              <a:t>липсата на стандарти предизвиква проблеми при интеграция на различни </a:t>
            </a:r>
            <a:r>
              <a:rPr lang="en-US" dirty="0" err="1" smtClean="0"/>
              <a:t>MoM</a:t>
            </a:r>
            <a:r>
              <a:rPr lang="en-US" dirty="0" smtClean="0"/>
              <a:t> </a:t>
            </a:r>
            <a:r>
              <a:rPr lang="bg-BG" dirty="0" smtClean="0"/>
              <a:t>продукти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основа за изграждането на </a:t>
            </a:r>
            <a:r>
              <a:rPr lang="en-US" dirty="0" smtClean="0"/>
              <a:t>ESB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30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Модели за обмен на съобщения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point</a:t>
            </a:r>
            <a:r>
              <a:rPr lang="bg-BG" dirty="0" smtClean="0"/>
              <a:t>-</a:t>
            </a:r>
            <a:r>
              <a:rPr lang="en-US" dirty="0" smtClean="0"/>
              <a:t>to-point (queue):</a:t>
            </a:r>
          </a:p>
          <a:p>
            <a:pPr lvl="1"/>
            <a:r>
              <a:rPr lang="bg-BG" dirty="0" smtClean="0"/>
              <a:t>имаме опашка (</a:t>
            </a:r>
            <a:r>
              <a:rPr lang="en-US" dirty="0" smtClean="0"/>
              <a:t>FIFO </a:t>
            </a:r>
            <a:r>
              <a:rPr lang="bg-BG" dirty="0" smtClean="0"/>
              <a:t>структура)</a:t>
            </a:r>
          </a:p>
          <a:p>
            <a:pPr lvl="1"/>
            <a:r>
              <a:rPr lang="bg-BG" dirty="0" smtClean="0"/>
              <a:t>много изпращачи записват съобщения на опашката (</a:t>
            </a:r>
            <a:r>
              <a:rPr lang="en-US" dirty="0" smtClean="0"/>
              <a:t>sender</a:t>
            </a:r>
            <a:r>
              <a:rPr lang="bg-BG" dirty="0" smtClean="0"/>
              <a:t>)</a:t>
            </a:r>
          </a:p>
          <a:p>
            <a:pPr lvl="1"/>
            <a:r>
              <a:rPr lang="bg-BG" dirty="0" smtClean="0"/>
              <a:t>един получател чете съобщенията едно по едно</a:t>
            </a:r>
            <a:r>
              <a:rPr lang="en-US" dirty="0" smtClean="0"/>
              <a:t> (receiver)</a:t>
            </a:r>
          </a:p>
          <a:p>
            <a:endParaRPr lang="en-US" dirty="0"/>
          </a:p>
          <a:p>
            <a:r>
              <a:rPr lang="en-US" dirty="0" smtClean="0"/>
              <a:t>publish-subscribe (topic)</a:t>
            </a:r>
            <a:r>
              <a:rPr lang="bg-BG" dirty="0" smtClean="0"/>
              <a:t>:</a:t>
            </a:r>
          </a:p>
          <a:p>
            <a:pPr lvl="1"/>
            <a:r>
              <a:rPr lang="bg-BG" dirty="0" smtClean="0"/>
              <a:t>много получатели се абонират за съобщения към </a:t>
            </a:r>
            <a:r>
              <a:rPr lang="en-US" dirty="0" smtClean="0"/>
              <a:t>topic-</a:t>
            </a:r>
            <a:r>
              <a:rPr lang="bg-BG" dirty="0" smtClean="0"/>
              <a:t>а (</a:t>
            </a:r>
            <a:r>
              <a:rPr lang="en-US" dirty="0" smtClean="0"/>
              <a:t>subscriber</a:t>
            </a:r>
            <a:r>
              <a:rPr lang="bg-BG" dirty="0" smtClean="0"/>
              <a:t>-и)</a:t>
            </a:r>
          </a:p>
          <a:p>
            <a:pPr lvl="1"/>
            <a:r>
              <a:rPr lang="bg-BG" dirty="0" smtClean="0"/>
              <a:t>много изпращачи</a:t>
            </a:r>
            <a:r>
              <a:rPr lang="en-US" dirty="0" smtClean="0"/>
              <a:t> (publisher</a:t>
            </a:r>
            <a:r>
              <a:rPr lang="bg-BG" dirty="0" smtClean="0"/>
              <a:t>-и</a:t>
            </a:r>
            <a:r>
              <a:rPr lang="en-US" dirty="0" smtClean="0"/>
              <a:t>)</a:t>
            </a:r>
            <a:r>
              <a:rPr lang="bg-BG" dirty="0" smtClean="0"/>
              <a:t> пращат съобщения на </a:t>
            </a:r>
            <a:r>
              <a:rPr lang="en-US" dirty="0" smtClean="0"/>
              <a:t>topic-a </a:t>
            </a:r>
            <a:r>
              <a:rPr lang="bg-BG" dirty="0" smtClean="0"/>
              <a:t>и те биват раздадени на всички получатели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31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Характеристики на </a:t>
            </a:r>
            <a:r>
              <a:rPr lang="en-US" dirty="0" err="1" smtClean="0"/>
              <a:t>MoM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10600" cy="43434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асинхронност</a:t>
            </a:r>
            <a:r>
              <a:rPr lang="bg-BG" dirty="0" smtClean="0"/>
              <a:t>:</a:t>
            </a:r>
          </a:p>
          <a:p>
            <a:pPr lvl="1"/>
            <a:r>
              <a:rPr lang="bg-BG" dirty="0" smtClean="0"/>
              <a:t>клиента изпраща съобщение и продължава работата си (</a:t>
            </a:r>
            <a:r>
              <a:rPr lang="en-US" dirty="0" smtClean="0"/>
              <a:t>fire and forget</a:t>
            </a:r>
            <a:r>
              <a:rPr lang="bg-BG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loose coupling </a:t>
            </a:r>
            <a:r>
              <a:rPr lang="bg-BG" dirty="0" smtClean="0"/>
              <a:t>на страните</a:t>
            </a:r>
          </a:p>
          <a:p>
            <a:pPr lvl="2"/>
            <a:r>
              <a:rPr lang="bg-BG" dirty="0"/>
              <a:t>изпращача не трябва да знае адреса на получателя</a:t>
            </a:r>
          </a:p>
          <a:p>
            <a:pPr lvl="2"/>
            <a:r>
              <a:rPr lang="bg-BG" dirty="0" smtClean="0"/>
              <a:t>може получателя да не е на разположение (</a:t>
            </a:r>
            <a:r>
              <a:rPr lang="en-US" dirty="0" smtClean="0"/>
              <a:t>store and forward</a:t>
            </a:r>
            <a:r>
              <a:rPr lang="bg-BG" dirty="0" smtClean="0"/>
              <a:t>) или да работи бавно</a:t>
            </a:r>
          </a:p>
          <a:p>
            <a:pPr lvl="2"/>
            <a:endParaRPr lang="bg-BG" dirty="0" smtClean="0"/>
          </a:p>
          <a:p>
            <a:r>
              <a:rPr lang="bg-BG" dirty="0" smtClean="0"/>
              <a:t>възможност за рутиране и трансформация на съобщенията</a:t>
            </a:r>
          </a:p>
          <a:p>
            <a:endParaRPr lang="bg-BG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32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etyo.dimitrov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7201" y="4336256"/>
            <a:ext cx="2710655" cy="19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Видове опашки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00600"/>
          </a:xfrm>
        </p:spPr>
        <p:txBody>
          <a:bodyPr>
            <a:normAutofit/>
          </a:bodyPr>
          <a:lstStyle/>
          <a:p>
            <a:r>
              <a:rPr lang="bg-BG" dirty="0" smtClean="0"/>
              <a:t>стандартни </a:t>
            </a:r>
            <a:r>
              <a:rPr lang="en-US" dirty="0" smtClean="0"/>
              <a:t>FIFO </a:t>
            </a:r>
            <a:r>
              <a:rPr lang="bg-BG" dirty="0" smtClean="0"/>
              <a:t>опашки</a:t>
            </a:r>
          </a:p>
          <a:p>
            <a:endParaRPr lang="bg-BG" dirty="0" smtClean="0"/>
          </a:p>
          <a:p>
            <a:r>
              <a:rPr lang="bg-BG" dirty="0" smtClean="0"/>
              <a:t>приоритетни опашки </a:t>
            </a:r>
          </a:p>
          <a:p>
            <a:endParaRPr lang="bg-BG" dirty="0" smtClean="0"/>
          </a:p>
          <a:p>
            <a:r>
              <a:rPr lang="en-US" dirty="0" smtClean="0"/>
              <a:t>public/private </a:t>
            </a:r>
            <a:r>
              <a:rPr lang="bg-BG" dirty="0" smtClean="0"/>
              <a:t>опашки (писането </a:t>
            </a:r>
            <a:br>
              <a:rPr lang="bg-BG" dirty="0" smtClean="0"/>
            </a:br>
            <a:r>
              <a:rPr lang="bg-BG" dirty="0" smtClean="0"/>
              <a:t>зависи от права)</a:t>
            </a:r>
          </a:p>
          <a:p>
            <a:endParaRPr lang="bg-BG" dirty="0"/>
          </a:p>
          <a:p>
            <a:r>
              <a:rPr lang="en-US" dirty="0" smtClean="0"/>
              <a:t>dead letter </a:t>
            </a:r>
            <a:r>
              <a:rPr lang="bg-BG" dirty="0" smtClean="0"/>
              <a:t>опашки - за съхранение</a:t>
            </a:r>
            <a:br>
              <a:rPr lang="bg-BG" dirty="0" smtClean="0"/>
            </a:br>
            <a:r>
              <a:rPr lang="bg-BG" dirty="0" smtClean="0"/>
              <a:t>на съобщения, които не могат да се </a:t>
            </a:r>
            <a:br>
              <a:rPr lang="bg-BG" dirty="0" smtClean="0"/>
            </a:br>
            <a:r>
              <a:rPr lang="bg-BG" dirty="0" smtClean="0"/>
              <a:t>доставят (например </a:t>
            </a:r>
            <a:r>
              <a:rPr lang="en-US" dirty="0" smtClean="0"/>
              <a:t>poison</a:t>
            </a:r>
            <a:r>
              <a:rPr lang="bg-BG" dirty="0" smtClean="0"/>
              <a:t> </a:t>
            </a:r>
            <a:r>
              <a:rPr lang="en-US" dirty="0" smtClean="0"/>
              <a:t>message</a:t>
            </a:r>
            <a:r>
              <a:rPr lang="bg-BG" dirty="0" smtClean="0"/>
              <a:t>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33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886200"/>
            <a:ext cx="47053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JMS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10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cap="small" dirty="0" smtClean="0"/>
              <a:t>Java Message Service</a:t>
            </a:r>
            <a:endParaRPr lang="bg-BG" cap="small" dirty="0" smtClean="0"/>
          </a:p>
          <a:p>
            <a:endParaRPr lang="bg-BG" cap="small" dirty="0" smtClean="0"/>
          </a:p>
          <a:p>
            <a:r>
              <a:rPr lang="en-US" dirty="0" smtClean="0"/>
              <a:t>Java </a:t>
            </a:r>
            <a:r>
              <a:rPr lang="bg-BG" dirty="0" smtClean="0"/>
              <a:t>спецификация</a:t>
            </a:r>
            <a:r>
              <a:rPr lang="en-US" dirty="0" smtClean="0"/>
              <a:t> </a:t>
            </a:r>
            <a:r>
              <a:rPr lang="bg-BG" dirty="0" smtClean="0"/>
              <a:t>за работа с </a:t>
            </a:r>
            <a:r>
              <a:rPr lang="bg-BG" dirty="0" err="1" smtClean="0"/>
              <a:t>МоМ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 smtClean="0"/>
          </a:p>
          <a:p>
            <a:r>
              <a:rPr lang="bg-BG" dirty="0" smtClean="0"/>
              <a:t>дефинира </a:t>
            </a:r>
            <a:r>
              <a:rPr lang="en-US" dirty="0" smtClean="0"/>
              <a:t>API</a:t>
            </a:r>
            <a:r>
              <a:rPr lang="bg-BG" dirty="0" smtClean="0"/>
              <a:t> имплементирано от </a:t>
            </a:r>
            <a:r>
              <a:rPr lang="en-US" dirty="0" smtClean="0"/>
              <a:t>JMS provider</a:t>
            </a:r>
            <a:r>
              <a:rPr lang="bg-BG" dirty="0" smtClean="0"/>
              <a:t>-и</a:t>
            </a:r>
            <a:br>
              <a:rPr lang="bg-BG" dirty="0" smtClean="0"/>
            </a:br>
            <a:endParaRPr lang="bg-BG" dirty="0" smtClean="0"/>
          </a:p>
          <a:p>
            <a:r>
              <a:rPr lang="bg-BG" dirty="0" smtClean="0"/>
              <a:t>част </a:t>
            </a:r>
            <a:r>
              <a:rPr lang="bg-BG" dirty="0"/>
              <a:t>от </a:t>
            </a:r>
            <a:r>
              <a:rPr lang="en-US" dirty="0" err="1" smtClean="0"/>
              <a:t>JavaEE</a:t>
            </a:r>
            <a:r>
              <a:rPr lang="en-US" dirty="0" smtClean="0"/>
              <a:t> </a:t>
            </a:r>
            <a:r>
              <a:rPr lang="bg-BG" dirty="0"/>
              <a:t>стека</a:t>
            </a:r>
          </a:p>
          <a:p>
            <a:endParaRPr lang="bg-BG" dirty="0" smtClean="0"/>
          </a:p>
          <a:p>
            <a:r>
              <a:rPr lang="bg-BG" dirty="0" smtClean="0"/>
              <a:t>използва </a:t>
            </a:r>
            <a:r>
              <a:rPr lang="en-US" dirty="0" smtClean="0"/>
              <a:t>JNDI</a:t>
            </a:r>
            <a:r>
              <a:rPr lang="bg-BG" dirty="0" smtClean="0"/>
              <a:t> за</a:t>
            </a:r>
            <a:br>
              <a:rPr lang="bg-BG" dirty="0" smtClean="0"/>
            </a:br>
            <a:r>
              <a:rPr lang="bg-BG" dirty="0" smtClean="0"/>
              <a:t>идентификация на</a:t>
            </a:r>
            <a:r>
              <a:rPr lang="en-US" dirty="0" smtClean="0"/>
              <a:t> </a:t>
            </a:r>
            <a:r>
              <a:rPr lang="bg-BG" dirty="0" smtClean="0"/>
              <a:t>ресурси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конфигурира се в </a:t>
            </a:r>
            <a:br>
              <a:rPr lang="bg-BG" dirty="0" smtClean="0"/>
            </a:br>
            <a:r>
              <a:rPr lang="bg-BG" dirty="0" smtClean="0"/>
              <a:t>административна конзола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34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etyo.dimitrov\Desktop\jmshierarch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2265"/>
            <a:ext cx="6248400" cy="503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JMS </a:t>
            </a:r>
            <a:r>
              <a:rPr lang="bg-BG" dirty="0" smtClean="0"/>
              <a:t>архитектура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35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JMS </a:t>
            </a:r>
            <a:r>
              <a:rPr lang="bg-BG" dirty="0" smtClean="0"/>
              <a:t>архитектура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destination</a:t>
            </a:r>
            <a:r>
              <a:rPr lang="en-US" sz="2400" dirty="0" smtClean="0"/>
              <a:t> - </a:t>
            </a:r>
            <a:r>
              <a:rPr lang="bg-BG" sz="2400" dirty="0" smtClean="0"/>
              <a:t>общо название за </a:t>
            </a:r>
            <a:r>
              <a:rPr lang="en-US" sz="2400" dirty="0" smtClean="0"/>
              <a:t>queue </a:t>
            </a:r>
            <a:r>
              <a:rPr lang="bg-BG" sz="2400" dirty="0" smtClean="0"/>
              <a:t>или </a:t>
            </a:r>
            <a:r>
              <a:rPr lang="en-US" sz="2400" dirty="0" smtClean="0"/>
              <a:t>topic</a:t>
            </a:r>
          </a:p>
          <a:p>
            <a:endParaRPr lang="en-US" sz="2400" dirty="0" smtClean="0"/>
          </a:p>
          <a:p>
            <a:r>
              <a:rPr lang="en-US" sz="2400" i="1" dirty="0" smtClean="0"/>
              <a:t>queue</a:t>
            </a:r>
            <a:r>
              <a:rPr lang="en-US" sz="2400" dirty="0" smtClean="0"/>
              <a:t> - </a:t>
            </a:r>
            <a:r>
              <a:rPr lang="bg-BG" sz="2400" dirty="0" smtClean="0"/>
              <a:t>средство за </a:t>
            </a:r>
            <a:r>
              <a:rPr lang="en-US" sz="2400" dirty="0" smtClean="0"/>
              <a:t>point-to-point </a:t>
            </a:r>
            <a:r>
              <a:rPr lang="bg-BG" sz="2400" dirty="0" smtClean="0"/>
              <a:t>комуникация, при което имаме много изпращачи и един получател</a:t>
            </a:r>
          </a:p>
          <a:p>
            <a:endParaRPr lang="bg-BG" sz="2400" dirty="0" smtClean="0"/>
          </a:p>
          <a:p>
            <a:endParaRPr lang="en-US" sz="2400" dirty="0" smtClean="0"/>
          </a:p>
          <a:p>
            <a:endParaRPr lang="bg-BG" sz="2400" dirty="0" smtClean="0"/>
          </a:p>
          <a:p>
            <a:r>
              <a:rPr lang="en-US" sz="2400" i="1" dirty="0" smtClean="0"/>
              <a:t>topic</a:t>
            </a:r>
            <a:r>
              <a:rPr lang="bg-BG" sz="2400" dirty="0" smtClean="0"/>
              <a:t> - средство за </a:t>
            </a:r>
            <a:r>
              <a:rPr lang="en-US" sz="2400" dirty="0" smtClean="0"/>
              <a:t>pub-sub </a:t>
            </a:r>
            <a:r>
              <a:rPr lang="bg-BG" sz="2400" dirty="0" smtClean="0"/>
              <a:t>комуникация, при което има много изпращачи и получатели</a:t>
            </a:r>
            <a:endParaRPr lang="en-US" sz="24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1905000" y="3581400"/>
            <a:ext cx="5029200" cy="862910"/>
            <a:chOff x="1752600" y="4101927"/>
            <a:chExt cx="5029200" cy="862910"/>
          </a:xfrm>
        </p:grpSpPr>
        <p:sp>
          <p:nvSpPr>
            <p:cNvPr id="3" name="Can 2"/>
            <p:cNvSpPr/>
            <p:nvPr/>
          </p:nvSpPr>
          <p:spPr>
            <a:xfrm rot="16200000">
              <a:off x="4082364" y="4026239"/>
              <a:ext cx="381000" cy="1028700"/>
            </a:xfrm>
            <a:prstGeom prst="can">
              <a:avLst/>
            </a:prstGeom>
            <a:solidFill>
              <a:srgbClr val="C5975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52600" y="4101927"/>
              <a:ext cx="1295400" cy="355255"/>
            </a:xfrm>
            <a:prstGeom prst="roundRect">
              <a:avLst/>
            </a:prstGeom>
            <a:solidFill>
              <a:srgbClr val="D8B9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dirty="0" smtClean="0">
                  <a:solidFill>
                    <a:schemeClr val="accent5">
                      <a:lumMod val="75000"/>
                    </a:schemeClr>
                  </a:solidFill>
                </a:rPr>
                <a:t>изпращач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752600" y="4609582"/>
              <a:ext cx="1295400" cy="355255"/>
            </a:xfrm>
            <a:prstGeom prst="roundRect">
              <a:avLst/>
            </a:prstGeom>
            <a:solidFill>
              <a:srgbClr val="D8B9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dirty="0" smtClean="0">
                  <a:solidFill>
                    <a:schemeClr val="accent5">
                      <a:lumMod val="75000"/>
                    </a:schemeClr>
                  </a:solidFill>
                </a:rPr>
                <a:t>изпращач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10200" y="4367080"/>
              <a:ext cx="1371600" cy="355255"/>
            </a:xfrm>
            <a:prstGeom prst="roundRect">
              <a:avLst/>
            </a:prstGeom>
            <a:solidFill>
              <a:srgbClr val="D8B9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dirty="0" smtClean="0">
                  <a:solidFill>
                    <a:schemeClr val="accent5">
                      <a:lumMod val="75000"/>
                    </a:schemeClr>
                  </a:solidFill>
                </a:rPr>
                <a:t>получател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5" idx="3"/>
              <a:endCxn id="3" idx="0"/>
            </p:cNvCxnSpPr>
            <p:nvPr/>
          </p:nvCxnSpPr>
          <p:spPr>
            <a:xfrm>
              <a:off x="3048000" y="4279555"/>
              <a:ext cx="805764" cy="26103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3" idx="0"/>
            </p:cNvCxnSpPr>
            <p:nvPr/>
          </p:nvCxnSpPr>
          <p:spPr>
            <a:xfrm flipV="1">
              <a:off x="3048000" y="4540589"/>
              <a:ext cx="805764" cy="2466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3" idx="3"/>
              <a:endCxn id="12" idx="1"/>
            </p:cNvCxnSpPr>
            <p:nvPr/>
          </p:nvCxnSpPr>
          <p:spPr>
            <a:xfrm>
              <a:off x="4787214" y="4540589"/>
              <a:ext cx="622986" cy="41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905000" y="5562600"/>
            <a:ext cx="6553200" cy="914400"/>
            <a:chOff x="1905000" y="5562600"/>
            <a:chExt cx="6553200" cy="914400"/>
          </a:xfrm>
        </p:grpSpPr>
        <p:sp>
          <p:nvSpPr>
            <p:cNvPr id="24" name="Can 23"/>
            <p:cNvSpPr/>
            <p:nvPr/>
          </p:nvSpPr>
          <p:spPr>
            <a:xfrm rot="16200000">
              <a:off x="4234764" y="5486912"/>
              <a:ext cx="381000" cy="1028700"/>
            </a:xfrm>
            <a:prstGeom prst="can">
              <a:avLst/>
            </a:prstGeom>
            <a:solidFill>
              <a:srgbClr val="C5975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905000" y="5562600"/>
              <a:ext cx="1295400" cy="355255"/>
            </a:xfrm>
            <a:prstGeom prst="roundRect">
              <a:avLst/>
            </a:prstGeom>
            <a:solidFill>
              <a:srgbClr val="D8B9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publisher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905000" y="6070255"/>
              <a:ext cx="1295400" cy="355255"/>
            </a:xfrm>
            <a:prstGeom prst="roundRect">
              <a:avLst/>
            </a:prstGeom>
            <a:solidFill>
              <a:srgbClr val="D8B9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publisher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562600" y="5562600"/>
              <a:ext cx="1371600" cy="355255"/>
            </a:xfrm>
            <a:prstGeom prst="roundRect">
              <a:avLst/>
            </a:prstGeom>
            <a:solidFill>
              <a:srgbClr val="D8B9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subscriber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5" idx="3"/>
              <a:endCxn id="24" idx="0"/>
            </p:cNvCxnSpPr>
            <p:nvPr/>
          </p:nvCxnSpPr>
          <p:spPr>
            <a:xfrm>
              <a:off x="3200400" y="5740228"/>
              <a:ext cx="805764" cy="26103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4" idx="0"/>
            </p:cNvCxnSpPr>
            <p:nvPr/>
          </p:nvCxnSpPr>
          <p:spPr>
            <a:xfrm flipV="1">
              <a:off x="3200400" y="6001262"/>
              <a:ext cx="805764" cy="2466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3"/>
              <a:endCxn id="27" idx="1"/>
            </p:cNvCxnSpPr>
            <p:nvPr/>
          </p:nvCxnSpPr>
          <p:spPr>
            <a:xfrm flipV="1">
              <a:off x="4939614" y="5740228"/>
              <a:ext cx="622986" cy="26103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5575986" y="6121745"/>
              <a:ext cx="1371600" cy="355255"/>
            </a:xfrm>
            <a:prstGeom prst="roundRect">
              <a:avLst/>
            </a:prstGeom>
            <a:solidFill>
              <a:srgbClr val="D8B9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subscriber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24" idx="3"/>
              <a:endCxn id="31" idx="1"/>
            </p:cNvCxnSpPr>
            <p:nvPr/>
          </p:nvCxnSpPr>
          <p:spPr>
            <a:xfrm>
              <a:off x="4939614" y="6001262"/>
              <a:ext cx="636372" cy="2981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7086600" y="5816945"/>
              <a:ext cx="1371600" cy="355255"/>
            </a:xfrm>
            <a:prstGeom prst="roundRect">
              <a:avLst/>
            </a:prstGeom>
            <a:solidFill>
              <a:srgbClr val="D8B9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subscriber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24" idx="3"/>
              <a:endCxn id="33" idx="1"/>
            </p:cNvCxnSpPr>
            <p:nvPr/>
          </p:nvCxnSpPr>
          <p:spPr>
            <a:xfrm flipV="1">
              <a:off x="4939614" y="5994573"/>
              <a:ext cx="2146986" cy="66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36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JMS </a:t>
            </a:r>
            <a:r>
              <a:rPr lang="bg-BG" dirty="0" smtClean="0"/>
              <a:t>архитектура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en-US" i="1" dirty="0" smtClean="0"/>
              <a:t>connection factory</a:t>
            </a:r>
            <a:r>
              <a:rPr lang="bg-BG" dirty="0" smtClean="0"/>
              <a:t> - използва се за създаване на конекции (</a:t>
            </a:r>
            <a:r>
              <a:rPr lang="en-US" dirty="0" smtClean="0"/>
              <a:t>connection</a:t>
            </a:r>
            <a:r>
              <a:rPr lang="bg-BG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към </a:t>
            </a:r>
            <a:r>
              <a:rPr lang="en-US" dirty="0" smtClean="0"/>
              <a:t>queue </a:t>
            </a:r>
            <a:r>
              <a:rPr lang="bg-BG" dirty="0" smtClean="0"/>
              <a:t>или </a:t>
            </a:r>
            <a:r>
              <a:rPr lang="en-US" dirty="0" smtClean="0"/>
              <a:t>topic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connection</a:t>
            </a:r>
            <a:r>
              <a:rPr lang="en-US" dirty="0" smtClean="0"/>
              <a:t> - </a:t>
            </a:r>
            <a:r>
              <a:rPr lang="bg-BG" dirty="0" smtClean="0"/>
              <a:t>физическа връзка към </a:t>
            </a:r>
            <a:r>
              <a:rPr lang="en-US" dirty="0" smtClean="0"/>
              <a:t>queue </a:t>
            </a:r>
            <a:r>
              <a:rPr lang="bg-BG" dirty="0" smtClean="0"/>
              <a:t>или </a:t>
            </a:r>
            <a:r>
              <a:rPr lang="en-US" dirty="0" smtClean="0"/>
              <a:t>topic</a:t>
            </a:r>
            <a:r>
              <a:rPr lang="bg-BG" dirty="0" smtClean="0"/>
              <a:t>, използвана за създаване на сесия (</a:t>
            </a:r>
            <a:r>
              <a:rPr lang="en-US" dirty="0" smtClean="0"/>
              <a:t>session</a:t>
            </a:r>
            <a:r>
              <a:rPr lang="bg-BG" dirty="0" smtClean="0"/>
              <a:t>)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83045"/>
            <a:ext cx="35909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257800"/>
            <a:ext cx="26193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37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JMS </a:t>
            </a:r>
            <a:r>
              <a:rPr lang="bg-BG" dirty="0" smtClean="0"/>
              <a:t>архит</a:t>
            </a:r>
            <a:r>
              <a:rPr lang="bg-BG" dirty="0"/>
              <a:t>е</a:t>
            </a:r>
            <a:r>
              <a:rPr lang="bg-BG" dirty="0" smtClean="0"/>
              <a:t>ктура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en-US" i="1" dirty="0" smtClean="0"/>
              <a:t>session </a:t>
            </a:r>
            <a:r>
              <a:rPr lang="bg-BG" dirty="0" smtClean="0"/>
              <a:t>-</a:t>
            </a:r>
            <a:r>
              <a:rPr lang="en-US" dirty="0" smtClean="0"/>
              <a:t> </a:t>
            </a:r>
            <a:r>
              <a:rPr lang="bg-BG" dirty="0" smtClean="0"/>
              <a:t>представлява разговор с ресурса - създава се, прехвърлят се съобщения и се прекратява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message producer/consumer </a:t>
            </a:r>
            <a:r>
              <a:rPr lang="en-US" dirty="0" smtClean="0"/>
              <a:t>- </a:t>
            </a:r>
            <a:r>
              <a:rPr lang="bg-BG" dirty="0" smtClean="0"/>
              <a:t>обекти използвани за изпращане или получаване на съобщения към </a:t>
            </a:r>
            <a:r>
              <a:rPr lang="en-US" dirty="0" smtClean="0"/>
              <a:t>queue </a:t>
            </a:r>
            <a:r>
              <a:rPr lang="bg-BG" dirty="0" smtClean="0"/>
              <a:t>или </a:t>
            </a:r>
            <a:r>
              <a:rPr lang="en-US" dirty="0" smtClean="0"/>
              <a:t>topic</a:t>
            </a:r>
          </a:p>
          <a:p>
            <a:pPr marL="109728" indent="0">
              <a:buNone/>
            </a:pPr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905000" y="5181600"/>
            <a:ext cx="5334000" cy="838200"/>
            <a:chOff x="1219200" y="5029200"/>
            <a:chExt cx="5334000" cy="8382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5029200"/>
              <a:ext cx="2638425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048250"/>
              <a:ext cx="25908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38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JMS </a:t>
            </a:r>
            <a:r>
              <a:rPr lang="bg-BG" dirty="0" smtClean="0"/>
              <a:t>архит</a:t>
            </a:r>
            <a:r>
              <a:rPr lang="bg-BG" dirty="0"/>
              <a:t>е</a:t>
            </a:r>
            <a:r>
              <a:rPr lang="bg-BG" dirty="0" smtClean="0"/>
              <a:t>ктура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447800"/>
          </a:xfrm>
        </p:spPr>
        <p:txBody>
          <a:bodyPr>
            <a:normAutofit/>
          </a:bodyPr>
          <a:lstStyle/>
          <a:p>
            <a:r>
              <a:rPr lang="en-US" i="1" dirty="0" smtClean="0"/>
              <a:t>message type </a:t>
            </a:r>
            <a:r>
              <a:rPr lang="bg-BG" dirty="0" smtClean="0"/>
              <a:t>-</a:t>
            </a:r>
            <a:r>
              <a:rPr lang="en-US" dirty="0" smtClean="0"/>
              <a:t> </a:t>
            </a:r>
            <a:r>
              <a:rPr lang="bg-BG" dirty="0" smtClean="0"/>
              <a:t>различни формати на предаваното съобщение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14650"/>
            <a:ext cx="584685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39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petyo.dimitrov\Desktop\P407299_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27136"/>
            <a:ext cx="2428966" cy="303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Какво е </a:t>
            </a:r>
            <a:r>
              <a:rPr lang="en-US" dirty="0" smtClean="0"/>
              <a:t>Enterprise Service Bus</a:t>
            </a:r>
            <a:r>
              <a:rPr lang="bg-BG" dirty="0" smtClean="0"/>
              <a:t>?</a:t>
            </a:r>
            <a:endParaRPr lang="bg-BG" dirty="0"/>
          </a:p>
        </p:txBody>
      </p:sp>
      <p:pic>
        <p:nvPicPr>
          <p:cNvPr id="11266" name="Picture 2" descr="C:\Users\petyo.dimitrov\Desktop\MV5BMjE5NDQ5OTE4Ml5BMl5BanBnXkFtZTcwOTE3NDIzMw@@._V1._SY317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5457"/>
            <a:ext cx="2657785" cy="3937000"/>
          </a:xfrm>
          <a:prstGeom prst="rect">
            <a:avLst/>
          </a:prstGeom>
          <a:noFill/>
          <a:effectLst>
            <a:glow rad="190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etyo.dimitrov\Desktop\school-b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21099"/>
            <a:ext cx="3730171" cy="23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JMS advanced </a:t>
            </a:r>
            <a:r>
              <a:rPr lang="bg-BG" dirty="0" smtClean="0"/>
              <a:t>възможности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acknowledgement</a:t>
            </a:r>
            <a:r>
              <a:rPr lang="bg-BG" i="1" dirty="0" smtClean="0"/>
              <a:t> </a:t>
            </a:r>
            <a:r>
              <a:rPr lang="bg-BG" sz="2600" i="1" dirty="0" smtClean="0"/>
              <a:t>(потвърждение на съобщенията)</a:t>
            </a:r>
            <a:r>
              <a:rPr lang="bg-BG" i="1" dirty="0" smtClean="0"/>
              <a:t>:</a:t>
            </a:r>
          </a:p>
          <a:p>
            <a:pPr lvl="1"/>
            <a:r>
              <a:rPr lang="bg-BG" dirty="0" smtClean="0"/>
              <a:t>автоматично: </a:t>
            </a:r>
            <a:r>
              <a:rPr lang="bg-BG" i="1" dirty="0" smtClean="0"/>
              <a:t>"щом сте приели пицата сделката е сключена"</a:t>
            </a:r>
            <a:endParaRPr lang="bg-BG" sz="2400" i="1" dirty="0" smtClean="0"/>
          </a:p>
          <a:p>
            <a:pPr lvl="1"/>
            <a:r>
              <a:rPr lang="bg-BG" dirty="0" smtClean="0"/>
              <a:t>ръчно: </a:t>
            </a:r>
            <a:r>
              <a:rPr lang="bg-BG" i="1" dirty="0" smtClean="0"/>
              <a:t>"бихте ли се разписали за пицата?"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persistence</a:t>
            </a:r>
            <a:r>
              <a:rPr lang="bg-BG" i="1" dirty="0" smtClean="0"/>
              <a:t> </a:t>
            </a:r>
            <a:r>
              <a:rPr lang="bg-BG" sz="2600" i="1" dirty="0" smtClean="0"/>
              <a:t>(съхранение при непредвидени ситуации)</a:t>
            </a:r>
            <a:r>
              <a:rPr lang="bg-BG" i="1" dirty="0" smtClean="0"/>
              <a:t>:</a:t>
            </a:r>
          </a:p>
          <a:p>
            <a:pPr lvl="1"/>
            <a:r>
              <a:rPr lang="bg-BG" dirty="0" smtClean="0"/>
              <a:t>без: </a:t>
            </a:r>
            <a:r>
              <a:rPr lang="bg-BG" i="1" dirty="0" smtClean="0"/>
              <a:t>"ако нещо се случи с разносвача пицата ви се губи"</a:t>
            </a:r>
          </a:p>
          <a:p>
            <a:pPr lvl="1"/>
            <a:r>
              <a:rPr lang="bg-BG" dirty="0" smtClean="0"/>
              <a:t>със:</a:t>
            </a:r>
            <a:r>
              <a:rPr lang="bg-BG" i="1" dirty="0" smtClean="0"/>
              <a:t> "ще запазим една пица в резерва в случай, че разносвача го отвлекат извънземни"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priority</a:t>
            </a:r>
            <a:r>
              <a:rPr lang="bg-BG" i="1" dirty="0" smtClean="0"/>
              <a:t> </a:t>
            </a:r>
            <a:r>
              <a:rPr lang="bg-BG" sz="2600" i="1" dirty="0" smtClean="0"/>
              <a:t>(приоритет на съобщенията)</a:t>
            </a:r>
            <a:r>
              <a:rPr lang="bg-BG" i="1" dirty="0" smtClean="0"/>
              <a:t>:</a:t>
            </a:r>
          </a:p>
          <a:p>
            <a:pPr lvl="1"/>
            <a:r>
              <a:rPr lang="bg-BG" i="1" dirty="0" smtClean="0"/>
              <a:t>"поръчките от Студентски Град се обслужват </a:t>
            </a:r>
            <a:br>
              <a:rPr lang="bg-BG" i="1" dirty="0" smtClean="0"/>
            </a:br>
            <a:r>
              <a:rPr lang="bg-BG" i="1" dirty="0" smtClean="0"/>
              <a:t>с приоритет"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ordering</a:t>
            </a:r>
            <a:r>
              <a:rPr lang="bg-BG" i="1" dirty="0" smtClean="0"/>
              <a:t> </a:t>
            </a:r>
            <a:r>
              <a:rPr lang="bg-BG" sz="2600" i="1" dirty="0" smtClean="0"/>
              <a:t>(подредба на съобщенията)</a:t>
            </a:r>
            <a:r>
              <a:rPr lang="bg-BG" i="1" dirty="0" smtClean="0"/>
              <a:t>:</a:t>
            </a:r>
          </a:p>
          <a:p>
            <a:pPr lvl="1"/>
            <a:r>
              <a:rPr lang="bg-BG" i="1" dirty="0" smtClean="0"/>
              <a:t>"изпратихме </a:t>
            </a:r>
            <a:r>
              <a:rPr lang="bg-BG" i="1" dirty="0" err="1" smtClean="0"/>
              <a:t>лазанята</a:t>
            </a:r>
            <a:r>
              <a:rPr lang="bg-BG" i="1" dirty="0" smtClean="0"/>
              <a:t> ви първа, така че ще </a:t>
            </a:r>
            <a:br>
              <a:rPr lang="bg-BG" i="1" dirty="0" smtClean="0"/>
            </a:br>
            <a:r>
              <a:rPr lang="bg-BG" i="1" dirty="0" smtClean="0"/>
              <a:t>пристигне първа"</a:t>
            </a:r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3" descr="C:\Users\petyo.dimitrov\Desktop\1010773_1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4730750"/>
            <a:ext cx="205105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40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67" y="4743450"/>
            <a:ext cx="19716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JMS advanced </a:t>
            </a:r>
            <a:r>
              <a:rPr lang="bg-BG" dirty="0" smtClean="0"/>
              <a:t>възможности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61242" cy="48768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expiration </a:t>
            </a:r>
            <a:r>
              <a:rPr lang="bg-BG" sz="2400" i="1" dirty="0" smtClean="0"/>
              <a:t>(краен срок на съобщението)</a:t>
            </a:r>
            <a:r>
              <a:rPr lang="bg-BG" i="1" dirty="0" smtClean="0"/>
              <a:t>:</a:t>
            </a:r>
          </a:p>
          <a:p>
            <a:pPr lvl="1"/>
            <a:r>
              <a:rPr lang="bg-BG" i="1" dirty="0" smtClean="0"/>
              <a:t>"ако пицата изстине по пътя, разносвача няма да я донесе"</a:t>
            </a:r>
            <a:br>
              <a:rPr lang="bg-BG" i="1" dirty="0" smtClean="0"/>
            </a:br>
            <a:endParaRPr lang="en-US" i="1" dirty="0" smtClean="0"/>
          </a:p>
          <a:p>
            <a:r>
              <a:rPr lang="en-US" i="1" dirty="0" smtClean="0"/>
              <a:t>durable subscription</a:t>
            </a:r>
            <a:r>
              <a:rPr lang="bg-BG" i="1" dirty="0" smtClean="0"/>
              <a:t> </a:t>
            </a:r>
            <a:r>
              <a:rPr lang="bg-BG" sz="2400" i="1" dirty="0" smtClean="0"/>
              <a:t>(гаранция за получаване)</a:t>
            </a:r>
            <a:r>
              <a:rPr lang="bg-BG" i="1" dirty="0" smtClean="0"/>
              <a:t>:</a:t>
            </a:r>
          </a:p>
          <a:p>
            <a:pPr lvl="1"/>
            <a:r>
              <a:rPr lang="bg-BG" i="1" dirty="0" smtClean="0"/>
              <a:t>"може да изляза след малко и ще се обадя като се прибера, за да ми донесете пицата (разносвача чака)"</a:t>
            </a:r>
          </a:p>
          <a:p>
            <a:endParaRPr lang="en-US" i="1" dirty="0"/>
          </a:p>
          <a:p>
            <a:r>
              <a:rPr lang="en-US" i="1" dirty="0" smtClean="0"/>
              <a:t>transaction </a:t>
            </a:r>
            <a:r>
              <a:rPr lang="en-US" sz="2400" i="1" dirty="0" smtClean="0"/>
              <a:t>(</a:t>
            </a:r>
            <a:r>
              <a:rPr lang="bg-BG" sz="2400" i="1" dirty="0" smtClean="0"/>
              <a:t>транзакция)</a:t>
            </a:r>
            <a:r>
              <a:rPr lang="bg-BG" i="1" dirty="0" smtClean="0"/>
              <a:t>: </a:t>
            </a:r>
          </a:p>
          <a:p>
            <a:pPr lvl="1"/>
            <a:r>
              <a:rPr lang="bg-BG" i="1" dirty="0" smtClean="0"/>
              <a:t>"разносвача доставя пици на цялото парти, </a:t>
            </a:r>
            <a:br>
              <a:rPr lang="bg-BG" i="1" dirty="0" smtClean="0"/>
            </a:br>
            <a:r>
              <a:rPr lang="bg-BG" i="1" dirty="0" smtClean="0"/>
              <a:t>ако един от гостите не е доволен, всички пици</a:t>
            </a:r>
            <a:br>
              <a:rPr lang="bg-BG" i="1" dirty="0" smtClean="0"/>
            </a:br>
            <a:r>
              <a:rPr lang="bg-BG" i="1" dirty="0" smtClean="0"/>
              <a:t>се връщат"</a:t>
            </a:r>
          </a:p>
          <a:p>
            <a:pPr lvl="1"/>
            <a:endParaRPr lang="bg-BG" i="1" dirty="0"/>
          </a:p>
          <a:p>
            <a:r>
              <a:rPr lang="en-US" i="1" dirty="0" smtClean="0"/>
              <a:t>failover </a:t>
            </a:r>
            <a:r>
              <a:rPr lang="en-US" sz="2600" i="1" dirty="0" smtClean="0"/>
              <a:t>(</a:t>
            </a:r>
            <a:r>
              <a:rPr lang="bg-BG" sz="2600" i="1" dirty="0" smtClean="0"/>
              <a:t>действия при проблем</a:t>
            </a:r>
            <a:r>
              <a:rPr lang="en-US" sz="2600" i="1" dirty="0" smtClean="0"/>
              <a:t>)</a:t>
            </a:r>
            <a:r>
              <a:rPr lang="en-US" i="1" dirty="0" smtClean="0"/>
              <a:t>:</a:t>
            </a:r>
            <a:endParaRPr lang="bg-BG" i="1" dirty="0" smtClean="0"/>
          </a:p>
          <a:p>
            <a:pPr lvl="1"/>
            <a:r>
              <a:rPr lang="bg-BG" i="1" dirty="0" smtClean="0"/>
              <a:t>"ако ме няма вкъщи оставете</a:t>
            </a:r>
            <a:br>
              <a:rPr lang="bg-BG" i="1" dirty="0" smtClean="0"/>
            </a:br>
            <a:r>
              <a:rPr lang="bg-BG" i="1" dirty="0" smtClean="0"/>
              <a:t>пицата при съседите"</a:t>
            </a:r>
            <a:endParaRPr lang="en-US" i="1" dirty="0" smtClean="0"/>
          </a:p>
          <a:p>
            <a:pPr lvl="1"/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41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Activation Specification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MDB (Message Driven Bean) </a:t>
            </a:r>
            <a:r>
              <a:rPr lang="bg-BG" dirty="0" smtClean="0"/>
              <a:t>- са </a:t>
            </a:r>
            <a:r>
              <a:rPr lang="en-US" dirty="0" smtClean="0"/>
              <a:t>POJO </a:t>
            </a:r>
            <a:r>
              <a:rPr lang="bg-BG" dirty="0" smtClean="0"/>
              <a:t>обекти консумиращи съобщения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Activation Specification </a:t>
            </a:r>
            <a:r>
              <a:rPr lang="bg-BG" dirty="0" smtClean="0"/>
              <a:t>- сървърна конфигурация даваща детайли на един </a:t>
            </a:r>
            <a:r>
              <a:rPr lang="en-US" dirty="0" smtClean="0"/>
              <a:t>MDB </a:t>
            </a:r>
            <a:r>
              <a:rPr lang="bg-BG" dirty="0" smtClean="0"/>
              <a:t>къде да слуша за пристигащи съобщения</a:t>
            </a:r>
            <a:endParaRPr lang="bg-BG" dirty="0"/>
          </a:p>
          <a:p>
            <a:pPr lvl="1"/>
            <a:r>
              <a:rPr lang="bg-BG" dirty="0" smtClean="0"/>
              <a:t>адрес на </a:t>
            </a:r>
            <a:r>
              <a:rPr lang="en-US" dirty="0" err="1" smtClean="0"/>
              <a:t>MoM</a:t>
            </a:r>
            <a:r>
              <a:rPr lang="en-US" dirty="0" smtClean="0"/>
              <a:t> (</a:t>
            </a:r>
            <a:r>
              <a:rPr lang="bg-BG" dirty="0" smtClean="0"/>
              <a:t>хост, порт, </a:t>
            </a:r>
            <a:r>
              <a:rPr lang="en-US" dirty="0" smtClean="0"/>
              <a:t>SSL)</a:t>
            </a:r>
          </a:p>
          <a:p>
            <a:pPr lvl="1"/>
            <a:r>
              <a:rPr lang="bg-BG" dirty="0" smtClean="0"/>
              <a:t>детайли за дестинацията</a:t>
            </a:r>
          </a:p>
          <a:p>
            <a:pPr lvl="1"/>
            <a:r>
              <a:rPr lang="bg-BG" dirty="0" smtClean="0"/>
              <a:t>конфигурационна информация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42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Административна конзола</a:t>
            </a:r>
            <a:endParaRPr lang="bg-BG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33550"/>
            <a:ext cx="7772400" cy="4514850"/>
          </a:xfrm>
          <a:prstGeom prst="rect">
            <a:avLst/>
          </a:prstGeom>
          <a:noFill/>
          <a:ln>
            <a:noFill/>
          </a:ln>
          <a:effectLst>
            <a:glow rad="190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43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Имплементации</a:t>
            </a:r>
            <a:r>
              <a:rPr lang="en-US" dirty="0" smtClean="0"/>
              <a:t> (JMS provider</a:t>
            </a:r>
            <a:r>
              <a:rPr lang="bg-BG" dirty="0" smtClean="0"/>
              <a:t>-и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en-US" noProof="1" smtClean="0"/>
              <a:t>IBM Websphere MQ (MQe)</a:t>
            </a:r>
            <a:endParaRPr lang="bg-BG" noProof="1" smtClean="0"/>
          </a:p>
          <a:p>
            <a:endParaRPr lang="en-US" noProof="1" smtClean="0"/>
          </a:p>
          <a:p>
            <a:r>
              <a:rPr lang="en-US" noProof="1" smtClean="0">
                <a:solidFill>
                  <a:srgbClr val="C59753"/>
                </a:solidFill>
              </a:rPr>
              <a:t>Apache ActiveMQ</a:t>
            </a:r>
            <a:endParaRPr lang="bg-BG" noProof="1" smtClean="0">
              <a:solidFill>
                <a:srgbClr val="C59753"/>
              </a:solidFill>
            </a:endParaRPr>
          </a:p>
          <a:p>
            <a:endParaRPr lang="en-US" noProof="1" smtClean="0"/>
          </a:p>
          <a:p>
            <a:r>
              <a:rPr lang="en-US" noProof="1" smtClean="0"/>
              <a:t>SonicMQ</a:t>
            </a:r>
            <a:endParaRPr lang="bg-BG" noProof="1" smtClean="0"/>
          </a:p>
          <a:p>
            <a:endParaRPr lang="en-US" noProof="1" smtClean="0"/>
          </a:p>
          <a:p>
            <a:r>
              <a:rPr lang="en-US" noProof="1" smtClean="0"/>
              <a:t>OpenMQ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44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Apache Active MQ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 source message provider</a:t>
            </a:r>
          </a:p>
          <a:p>
            <a:endParaRPr lang="en-US" dirty="0" smtClean="0"/>
          </a:p>
          <a:p>
            <a:r>
              <a:rPr lang="bg-BG" dirty="0" smtClean="0"/>
              <a:t>имплементира </a:t>
            </a:r>
            <a:r>
              <a:rPr lang="en-US" dirty="0" smtClean="0"/>
              <a:t>JMS </a:t>
            </a:r>
            <a:r>
              <a:rPr lang="bg-BG" dirty="0" smtClean="0"/>
              <a:t>1.1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поддържа различни бази данни, кеширане, журнал на предаваните съобщения, </a:t>
            </a:r>
            <a:r>
              <a:rPr lang="bg-BG" dirty="0" err="1" smtClean="0"/>
              <a:t>клъстериране</a:t>
            </a:r>
            <a:r>
              <a:rPr lang="bg-BG" dirty="0" smtClean="0"/>
              <a:t> и други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 smtClean="0"/>
              <a:t>използва се като основа за </a:t>
            </a:r>
            <a:r>
              <a:rPr lang="en-US" dirty="0" smtClean="0"/>
              <a:t>ESB</a:t>
            </a:r>
            <a:r>
              <a:rPr lang="bg-BG" dirty="0" smtClean="0"/>
              <a:t>-т</a:t>
            </a:r>
            <a:r>
              <a:rPr lang="en-US" smtClean="0"/>
              <a:t>o</a:t>
            </a:r>
            <a:r>
              <a:rPr lang="bg-BG" smtClean="0"/>
              <a:t> </a:t>
            </a:r>
            <a:r>
              <a:rPr lang="bg-BG" dirty="0" smtClean="0"/>
              <a:t>на </a:t>
            </a:r>
            <a:r>
              <a:rPr lang="en-US" dirty="0" smtClean="0"/>
              <a:t>Apache </a:t>
            </a:r>
            <a:r>
              <a:rPr lang="en-US" dirty="0" err="1" smtClean="0"/>
              <a:t>ServiceMix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45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Apache Active MQ </a:t>
            </a:r>
            <a:r>
              <a:rPr lang="bg-BG" dirty="0" smtClean="0"/>
              <a:t>детайли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bg-BG" dirty="0" smtClean="0"/>
              <a:t>стартиране:</a:t>
            </a:r>
            <a:br>
              <a:rPr lang="bg-BG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cd apache-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activemq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-install-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./bin/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apachemq</a:t>
            </a: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endParaRPr lang="bg-BG" dirty="0"/>
          </a:p>
          <a:p>
            <a:r>
              <a:rPr lang="bg-BG" dirty="0" smtClean="0"/>
              <a:t>администриране</a:t>
            </a:r>
            <a:r>
              <a:rPr lang="en-US" dirty="0"/>
              <a:t>:</a:t>
            </a:r>
            <a:br>
              <a:rPr lang="en-US" dirty="0"/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http://localhost:8161/admin/</a:t>
            </a:r>
            <a:endParaRPr lang="bg-BG" sz="16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035317"/>
            <a:ext cx="4305300" cy="3517883"/>
          </a:xfrm>
          <a:prstGeom prst="rect">
            <a:avLst/>
          </a:prstGeom>
          <a:noFill/>
          <a:ln>
            <a:noFill/>
          </a:ln>
          <a:effectLst>
            <a:glow rad="190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46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JMS </a:t>
            </a:r>
            <a:r>
              <a:rPr lang="bg-BG" dirty="0" smtClean="0"/>
              <a:t>пример</a:t>
            </a:r>
            <a:r>
              <a:rPr lang="en-US" dirty="0" smtClean="0"/>
              <a:t>: Producer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41960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ConnectionFactory connectionFactory = new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ActiveMQConnectionFactory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ActiveMQConnection.DEFAULT_BROKER_URL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Connection connection = connectionFactory.createConnection();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connection.start();</a:t>
            </a:r>
          </a:p>
          <a:p>
            <a:pPr marL="109728" indent="0">
              <a:buNone/>
            </a:pP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Session session = connection.createSession(false 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/* no tran */, Session.AUTO_ACKNOWLEDGE);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Queue dest = session.createQueue("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queue/test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109728" indent="0">
              <a:buNone/>
            </a:pP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MessageProducer producer = session.createProducer(dest);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TextMessage message = session.createTextMessage("opa");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producer.send(message);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connection.close();</a:t>
            </a:r>
          </a:p>
        </p:txBody>
      </p:sp>
      <p:pic>
        <p:nvPicPr>
          <p:cNvPr id="4" name="Picture 3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82" y="5943600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47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JMS </a:t>
            </a:r>
            <a:r>
              <a:rPr lang="bg-BG" dirty="0" smtClean="0"/>
              <a:t>пример</a:t>
            </a:r>
            <a:r>
              <a:rPr lang="en-US" dirty="0" smtClean="0"/>
              <a:t>: Consumer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ConnectionFactory connectionFactory = new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ActiveMQConnectionFactory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ActiveMQConnection.DEFAULT_BROKER_URL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Connection connection = connectionFactory.createConnection();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connection.start();</a:t>
            </a:r>
          </a:p>
          <a:p>
            <a:pPr marL="109728" indent="0">
              <a:buNone/>
            </a:pPr>
            <a:endParaRPr lang="en-US" sz="20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Session session = connection.createSession(false 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/* no tran */, Session.AUTO_ACKNOWLEDGE);</a:t>
            </a:r>
          </a:p>
          <a:p>
            <a:pPr marL="109728" indent="0">
              <a:buNone/>
            </a:pPr>
            <a:r>
              <a:rPr lang="en-US" sz="2000" noProof="1">
                <a:latin typeface="Courier New" pitchFamily="49" charset="0"/>
                <a:cs typeface="Courier New" pitchFamily="49" charset="0"/>
              </a:rPr>
              <a:t>Queue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dest = session.createQueue("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queue/test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109728" indent="0">
              <a:buNone/>
            </a:pPr>
            <a:endParaRPr lang="en-US" sz="20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MessageConsumer consumer = session.</a:t>
            </a: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createConsumer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(dest);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Message message = consumer.receive();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if (message instanceof TextMessage) {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TextMessage textMessage = (TextMessage) message;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System.out.println("Received: " + textMessage.getText());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connection.close();</a:t>
            </a:r>
          </a:p>
        </p:txBody>
      </p:sp>
      <p:pic>
        <p:nvPicPr>
          <p:cNvPr id="5" name="Picture 4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82" y="5943600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48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Демонстрация</a:t>
            </a:r>
            <a:endParaRPr lang="bg-BG" dirty="0"/>
          </a:p>
        </p:txBody>
      </p:sp>
      <p:pic>
        <p:nvPicPr>
          <p:cNvPr id="4098" name="Picture 2" descr="C:\Users\petyo.dimitrov\Desktop\trailer_green_screen_sh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05050"/>
            <a:ext cx="8248649" cy="3505676"/>
          </a:xfrm>
          <a:prstGeom prst="rect">
            <a:avLst/>
          </a:prstGeom>
          <a:noFill/>
          <a:effectLst>
            <a:glow rad="190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49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r>
              <a:rPr lang="bg-BG" dirty="0" smtClean="0"/>
              <a:t>популярна "</a:t>
            </a:r>
            <a:r>
              <a:rPr lang="en-US" dirty="0"/>
              <a:t>buzz</a:t>
            </a:r>
            <a:r>
              <a:rPr lang="bg-BG" dirty="0"/>
              <a:t>"-дума </a:t>
            </a:r>
            <a:r>
              <a:rPr lang="bg-BG" dirty="0" smtClean="0"/>
              <a:t>при </a:t>
            </a:r>
            <a:r>
              <a:rPr lang="en-US" b="1" dirty="0"/>
              <a:t>enterprise</a:t>
            </a:r>
            <a:r>
              <a:rPr lang="en-US" dirty="0"/>
              <a:t> </a:t>
            </a:r>
            <a:r>
              <a:rPr lang="bg-BG" dirty="0" smtClean="0"/>
              <a:t>приложенията</a:t>
            </a:r>
          </a:p>
          <a:p>
            <a:r>
              <a:rPr lang="bg-BG" dirty="0"/>
              <a:t>не е </a:t>
            </a:r>
            <a:r>
              <a:rPr lang="bg-BG" dirty="0" smtClean="0"/>
              <a:t>спецификация като </a:t>
            </a:r>
            <a:r>
              <a:rPr lang="en-US" dirty="0" smtClean="0"/>
              <a:t>WSDL, SOAP</a:t>
            </a:r>
            <a:r>
              <a:rPr lang="bg-BG" dirty="0" smtClean="0"/>
              <a:t> и т.н.</a:t>
            </a:r>
            <a:endParaRPr lang="bg-BG" dirty="0"/>
          </a:p>
          <a:p>
            <a:endParaRPr lang="en-US" dirty="0" smtClean="0"/>
          </a:p>
          <a:p>
            <a:r>
              <a:rPr lang="bg-BG" dirty="0" smtClean="0"/>
              <a:t>софтуерно решение имащо за цел да улесни интеграцията между системи и услуги</a:t>
            </a:r>
          </a:p>
          <a:p>
            <a:r>
              <a:rPr lang="bg-BG" dirty="0" smtClean="0"/>
              <a:t>набор от </a:t>
            </a:r>
            <a:r>
              <a:rPr lang="en-US" dirty="0" smtClean="0"/>
              <a:t>pattern</a:t>
            </a:r>
            <a:r>
              <a:rPr lang="bg-BG" dirty="0" smtClean="0"/>
              <a:t>-и за създаване на гъвкави </a:t>
            </a:r>
            <a:r>
              <a:rPr lang="en-US" dirty="0" smtClean="0"/>
              <a:t>enterprise </a:t>
            </a:r>
            <a:r>
              <a:rPr lang="bg-BG" dirty="0" smtClean="0"/>
              <a:t>приложения</a:t>
            </a:r>
          </a:p>
          <a:p>
            <a:r>
              <a:rPr lang="bg-BG" dirty="0" smtClean="0"/>
              <a:t>гръбнака (инфраструктурата) на </a:t>
            </a:r>
            <a:r>
              <a:rPr lang="en-US" dirty="0" smtClean="0"/>
              <a:t>SOA</a:t>
            </a:r>
            <a:endParaRPr lang="bg-BG" dirty="0" smtClean="0"/>
          </a:p>
          <a:p>
            <a:endParaRPr lang="bg-B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Enterprise Service Bus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5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Desktop\untitled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13" y="2316592"/>
            <a:ext cx="3419579" cy="34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Въпроси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50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1334988" y="2895600"/>
            <a:ext cx="6474024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Благодаря за вниманието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51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petyo.dimitrov\Desktop\first-clas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332852" cy="4781377"/>
          </a:xfrm>
          <a:prstGeom prst="rect">
            <a:avLst/>
          </a:prstGeom>
          <a:noFill/>
          <a:effectLst>
            <a:glow rad="190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Произход</a:t>
            </a:r>
            <a:endParaRPr lang="bg-BG" dirty="0"/>
          </a:p>
        </p:txBody>
      </p:sp>
      <p:pic>
        <p:nvPicPr>
          <p:cNvPr id="9220" name="Picture 4" descr="C:\Users\petyo.dimitrov\Desktop\955316_115762_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332852" cy="4781377"/>
          </a:xfrm>
          <a:prstGeom prst="rect">
            <a:avLst/>
          </a:prstGeom>
          <a:noFill/>
          <a:effectLst>
            <a:glow rad="190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6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Произход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bg-BG" dirty="0" smtClean="0"/>
              <a:t>вдъхновен е от интерфейса </a:t>
            </a:r>
            <a:r>
              <a:rPr lang="en-US" dirty="0" smtClean="0"/>
              <a:t>Universal Serial Bus</a:t>
            </a:r>
            <a:r>
              <a:rPr lang="bg-BG" dirty="0" smtClean="0"/>
              <a:t> (</a:t>
            </a:r>
            <a:r>
              <a:rPr lang="en-US" dirty="0" smtClean="0"/>
              <a:t>USB</a:t>
            </a:r>
            <a:r>
              <a:rPr lang="bg-BG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поддържащ множество </a:t>
            </a:r>
            <a:br>
              <a:rPr lang="bg-BG" dirty="0" smtClean="0"/>
            </a:br>
            <a:r>
              <a:rPr lang="bg-BG" dirty="0" smtClean="0"/>
              <a:t>видове хардуер, </a:t>
            </a:r>
            <a:r>
              <a:rPr lang="en-US" dirty="0" err="1" smtClean="0"/>
              <a:t>plug&amp;play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br>
              <a:rPr lang="bg-BG" dirty="0" smtClean="0"/>
            </a:br>
            <a:r>
              <a:rPr lang="en-US" dirty="0" smtClean="0"/>
              <a:t>hot swap</a:t>
            </a:r>
            <a:r>
              <a:rPr lang="bg-BG" dirty="0" smtClean="0"/>
              <a:t>-</a:t>
            </a:r>
            <a:r>
              <a:rPr lang="bg-BG" dirty="0" err="1" smtClean="0"/>
              <a:t>ване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подобен на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компютърна </a:t>
            </a:r>
            <a:br>
              <a:rPr lang="bg-BG" dirty="0" smtClean="0"/>
            </a:br>
            <a:r>
              <a:rPr lang="bg-BG" dirty="0" smtClean="0"/>
              <a:t>шина</a:t>
            </a:r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 rot="2485403">
            <a:off x="4106528" y="3494427"/>
            <a:ext cx="3749677" cy="3235507"/>
            <a:chOff x="5401840" y="3734724"/>
            <a:chExt cx="3749677" cy="3235507"/>
          </a:xfrm>
        </p:grpSpPr>
        <p:pic>
          <p:nvPicPr>
            <p:cNvPr id="10243" name="Picture 3" descr="C:\Users\petyo.dimitrov\Desktop\gold-heart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04944">
              <a:off x="5401840" y="3734724"/>
              <a:ext cx="3749677" cy="3235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C:\Users\petyo.dimitrov\Desktop\250px-PCIExpres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460" y="4808011"/>
              <a:ext cx="2143740" cy="1457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C:\Users\petyo.dimitrov\Desktop\img_3160_usb-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850706"/>
              <a:ext cx="1219200" cy="91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7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Същност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724400"/>
          </a:xfrm>
        </p:spPr>
        <p:txBody>
          <a:bodyPr>
            <a:normAutofit/>
          </a:bodyPr>
          <a:lstStyle/>
          <a:p>
            <a:r>
              <a:rPr lang="bg-BG" dirty="0" smtClean="0"/>
              <a:t>позволява свързване на различни системи </a:t>
            </a:r>
          </a:p>
          <a:p>
            <a:r>
              <a:rPr lang="bg-BG" dirty="0" smtClean="0"/>
              <a:t>защитава участниците от различните формати и протоколи на </a:t>
            </a:r>
            <a:br>
              <a:rPr lang="bg-BG" dirty="0" smtClean="0"/>
            </a:br>
            <a:r>
              <a:rPr lang="bg-BG" dirty="0" smtClean="0"/>
              <a:t>крайните системи</a:t>
            </a:r>
          </a:p>
          <a:p>
            <a:r>
              <a:rPr lang="bg-BG" dirty="0" smtClean="0"/>
              <a:t>динамично или </a:t>
            </a:r>
            <a:br>
              <a:rPr lang="bg-BG" dirty="0" smtClean="0"/>
            </a:br>
            <a:r>
              <a:rPr lang="bg-BG" dirty="0" smtClean="0"/>
              <a:t>статично рутира </a:t>
            </a:r>
            <a:br>
              <a:rPr lang="bg-BG" dirty="0" smtClean="0"/>
            </a:br>
            <a:r>
              <a:rPr lang="bg-BG" dirty="0" smtClean="0"/>
              <a:t>съобщения</a:t>
            </a:r>
          </a:p>
          <a:p>
            <a:r>
              <a:rPr lang="bg-BG" dirty="0" smtClean="0"/>
              <a:t>трансформира </a:t>
            </a:r>
            <a:br>
              <a:rPr lang="bg-BG" dirty="0" smtClean="0"/>
            </a:br>
            <a:r>
              <a:rPr lang="bg-BG" dirty="0" smtClean="0"/>
              <a:t>данни</a:t>
            </a:r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381500" cy="306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8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Характеристики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mediation </a:t>
            </a:r>
            <a:r>
              <a:rPr lang="bg-BG" dirty="0" smtClean="0"/>
              <a:t>на данните - позволява да комуникират различни системи</a:t>
            </a:r>
          </a:p>
          <a:p>
            <a:endParaRPr lang="bg-BG" dirty="0" smtClean="0"/>
          </a:p>
          <a:p>
            <a:r>
              <a:rPr lang="bg-BG" dirty="0" smtClean="0"/>
              <a:t>множество поддържани протоколи:</a:t>
            </a:r>
          </a:p>
          <a:p>
            <a:pPr lvl="1"/>
            <a:r>
              <a:rPr lang="en-US" dirty="0" smtClean="0"/>
              <a:t>HTTP(S), JMS, SMTP, FTP, JDBC, CICS </a:t>
            </a:r>
            <a:r>
              <a:rPr lang="bg-BG" dirty="0" smtClean="0"/>
              <a:t>и други</a:t>
            </a:r>
          </a:p>
          <a:p>
            <a:endParaRPr lang="bg-BG" dirty="0" smtClean="0"/>
          </a:p>
          <a:p>
            <a:r>
              <a:rPr lang="bg-BG" dirty="0"/>
              <a:t>поддръжка за уеб услуги</a:t>
            </a:r>
          </a:p>
          <a:p>
            <a:pPr lvl="1"/>
            <a:r>
              <a:rPr lang="bg-BG" dirty="0"/>
              <a:t>класически </a:t>
            </a:r>
            <a:r>
              <a:rPr lang="en-US" dirty="0"/>
              <a:t>SOAP</a:t>
            </a:r>
          </a:p>
          <a:p>
            <a:pPr lvl="1"/>
            <a:r>
              <a:rPr lang="en-US" dirty="0"/>
              <a:t>POX over HTTP</a:t>
            </a:r>
            <a:endParaRPr lang="bg-BG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9</a:t>
            </a:fld>
            <a:r>
              <a:rPr lang="en-US" smtClean="0"/>
              <a:t>/51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800</TotalTime>
  <Words>1597</Words>
  <Application>Microsoft Office PowerPoint</Application>
  <PresentationFormat>On-screen Show (4:3)</PresentationFormat>
  <Paragraphs>429</Paragraphs>
  <Slides>51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Urban</vt:lpstr>
      <vt:lpstr>Enterprise Service Bus</vt:lpstr>
      <vt:lpstr>Съдържание на лекциите</vt:lpstr>
      <vt:lpstr>Съдържание</vt:lpstr>
      <vt:lpstr>Какво е Enterprise Service Bus?</vt:lpstr>
      <vt:lpstr>Enterprise Service Bus</vt:lpstr>
      <vt:lpstr>Произход</vt:lpstr>
      <vt:lpstr>Произход</vt:lpstr>
      <vt:lpstr>Същност</vt:lpstr>
      <vt:lpstr>Характеристики</vt:lpstr>
      <vt:lpstr>Характеристики (продължение)</vt:lpstr>
      <vt:lpstr>Характеристики (продължение)</vt:lpstr>
      <vt:lpstr>Характеристики (продължение)</vt:lpstr>
      <vt:lpstr>Кога ни трябва ESB?</vt:lpstr>
      <vt:lpstr>Видове ESB-та: състав</vt:lpstr>
      <vt:lpstr>Видове ESB-та: адресиране</vt:lpstr>
      <vt:lpstr>Видове ESB-та: адресиране</vt:lpstr>
      <vt:lpstr>Видове ESB-та: адресиране</vt:lpstr>
      <vt:lpstr>Видове ESB-та: връзка</vt:lpstr>
      <vt:lpstr>Видове ESB-та: връзка</vt:lpstr>
      <vt:lpstr>Спецификация за ESB?</vt:lpstr>
      <vt:lpstr>ESB имплементации</vt:lpstr>
      <vt:lpstr>SOA пакети</vt:lpstr>
      <vt:lpstr>Oracle vs. IBM</vt:lpstr>
      <vt:lpstr>Пример с Mule ESB</vt:lpstr>
      <vt:lpstr>Пример с Mule ESB: Mule Studio</vt:lpstr>
      <vt:lpstr>Пример с Mule ESB: приложение</vt:lpstr>
      <vt:lpstr>Демонстрация</vt:lpstr>
      <vt:lpstr>Основни термини в Mule ESB</vt:lpstr>
      <vt:lpstr>A MoM?</vt:lpstr>
      <vt:lpstr>МоМ</vt:lpstr>
      <vt:lpstr>Модели за обмен на съобщения</vt:lpstr>
      <vt:lpstr>Характеристики на MoM</vt:lpstr>
      <vt:lpstr>Видове опашки</vt:lpstr>
      <vt:lpstr>JMS</vt:lpstr>
      <vt:lpstr>JMS архитектура</vt:lpstr>
      <vt:lpstr>JMS архитектура</vt:lpstr>
      <vt:lpstr>JMS архитектура</vt:lpstr>
      <vt:lpstr>JMS архитектура</vt:lpstr>
      <vt:lpstr>JMS архитектура</vt:lpstr>
      <vt:lpstr>JMS advanced възможности</vt:lpstr>
      <vt:lpstr>JMS advanced възможности</vt:lpstr>
      <vt:lpstr>Activation Specification</vt:lpstr>
      <vt:lpstr>Административна конзола</vt:lpstr>
      <vt:lpstr>Имплементации (JMS provider-и)</vt:lpstr>
      <vt:lpstr>Apache Active MQ</vt:lpstr>
      <vt:lpstr>Apache Active MQ детайли</vt:lpstr>
      <vt:lpstr>JMS пример: Producer</vt:lpstr>
      <vt:lpstr>JMS пример: Consumer</vt:lpstr>
      <vt:lpstr>Демонстрация</vt:lpstr>
      <vt:lpstr>Въпроси</vt:lpstr>
      <vt:lpstr>PowerPoint Presentation</vt:lpstr>
    </vt:vector>
  </TitlesOfParts>
  <Company>Musala Soft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ESB and MoM</dc:title>
  <dc:subject>Distributed Systems</dc:subject>
  <dc:creator>Petyo D. Dimitrov</dc:creator>
  <cp:lastModifiedBy>Petyo D. Dimitrov</cp:lastModifiedBy>
  <cp:revision>596</cp:revision>
  <dcterms:created xsi:type="dcterms:W3CDTF">2012-09-22T13:08:19Z</dcterms:created>
  <dcterms:modified xsi:type="dcterms:W3CDTF">2013-11-13T20:45:48Z</dcterms:modified>
  <cp:category>TU lectures</cp:category>
</cp:coreProperties>
</file>