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94" r:id="rId4"/>
    <p:sldId id="260" r:id="rId5"/>
    <p:sldId id="261" r:id="rId6"/>
    <p:sldId id="281" r:id="rId7"/>
    <p:sldId id="277" r:id="rId8"/>
    <p:sldId id="282" r:id="rId9"/>
    <p:sldId id="279" r:id="rId10"/>
    <p:sldId id="263" r:id="rId11"/>
    <p:sldId id="264" r:id="rId12"/>
    <p:sldId id="265" r:id="rId13"/>
    <p:sldId id="289" r:id="rId14"/>
    <p:sldId id="293" r:id="rId15"/>
    <p:sldId id="278" r:id="rId16"/>
    <p:sldId id="266" r:id="rId17"/>
    <p:sldId id="267" r:id="rId18"/>
    <p:sldId id="286" r:id="rId19"/>
    <p:sldId id="284" r:id="rId20"/>
    <p:sldId id="285" r:id="rId21"/>
    <p:sldId id="287" r:id="rId22"/>
    <p:sldId id="288" r:id="rId23"/>
    <p:sldId id="268" r:id="rId24"/>
    <p:sldId id="269" r:id="rId25"/>
    <p:sldId id="283" r:id="rId26"/>
    <p:sldId id="270" r:id="rId27"/>
    <p:sldId id="271" r:id="rId28"/>
    <p:sldId id="291" r:id="rId29"/>
    <p:sldId id="292" r:id="rId30"/>
    <p:sldId id="27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73357" autoAdjust="0"/>
  </p:normalViewPr>
  <p:slideViewPr>
    <p:cSldViewPr>
      <p:cViewPr>
        <p:scale>
          <a:sx n="75" d="100"/>
          <a:sy n="75" d="100"/>
        </p:scale>
        <p:origin x="-1188" y="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F1582-613C-411A-91F5-8188AFD3279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3D4DA-CD94-47F3-AC48-51A3D0B7D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Пример за асинхронни операции е когато потребителя пиш</a:t>
            </a:r>
            <a:r>
              <a:rPr lang="bg-BG" baseline="0" dirty="0" smtClean="0"/>
              <a:t>е на </a:t>
            </a:r>
            <a:r>
              <a:rPr lang="en-US" baseline="0" dirty="0" err="1" smtClean="0"/>
              <a:t>tty</a:t>
            </a:r>
            <a:r>
              <a:rPr lang="en-US" baseline="0" dirty="0" smtClean="0"/>
              <a:t> </a:t>
            </a:r>
            <a:r>
              <a:rPr lang="bg-BG" baseline="0" dirty="0" smtClean="0"/>
              <a:t>терминал, сървъра приема символите, но не отговаря докато не получи символ за край на командата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6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bg-BG" dirty="0" smtClean="0"/>
              <a:t>активация</a:t>
            </a:r>
            <a:r>
              <a:rPr lang="bg-BG" baseline="0" dirty="0" smtClean="0"/>
              <a:t> на </a:t>
            </a:r>
            <a:r>
              <a:rPr lang="en-US" dirty="0" err="1" smtClean="0"/>
              <a:t>POAManager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bg-BG" dirty="0" smtClean="0"/>
              <a:t>създаване</a:t>
            </a:r>
            <a:r>
              <a:rPr lang="bg-BG" baseline="0" dirty="0" smtClean="0"/>
              <a:t> на </a:t>
            </a:r>
            <a:r>
              <a:rPr lang="en-US" dirty="0" smtClean="0"/>
              <a:t>servant</a:t>
            </a:r>
            <a:r>
              <a:rPr lang="bg-BG" dirty="0" smtClean="0"/>
              <a:t> и </a:t>
            </a:r>
            <a:r>
              <a:rPr lang="bg-BG" dirty="0" err="1" smtClean="0"/>
              <a:t>сетване</a:t>
            </a:r>
            <a:r>
              <a:rPr lang="bg-BG" dirty="0" smtClean="0"/>
              <a:t> на </a:t>
            </a:r>
            <a:r>
              <a:rPr lang="en-US" dirty="0" smtClean="0"/>
              <a:t>orb</a:t>
            </a:r>
            <a:r>
              <a:rPr lang="bg-BG" dirty="0" smtClean="0"/>
              <a:t>-а му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bg-BG" baseline="0" dirty="0" smtClean="0"/>
              <a:t>вземане на </a:t>
            </a:r>
            <a:r>
              <a:rPr lang="en-US" baseline="0" dirty="0" smtClean="0"/>
              <a:t>object reference </a:t>
            </a:r>
            <a:r>
              <a:rPr lang="bg-BG" baseline="0" dirty="0" smtClean="0"/>
              <a:t>от</a:t>
            </a:r>
            <a:r>
              <a:rPr lang="en-US" baseline="0" dirty="0" smtClean="0"/>
              <a:t> servant</a:t>
            </a:r>
            <a:r>
              <a:rPr lang="bg-BG" baseline="0" dirty="0" smtClean="0"/>
              <a:t>-а</a:t>
            </a:r>
          </a:p>
          <a:p>
            <a:pPr marL="228600" indent="-228600">
              <a:buFont typeface="+mj-lt"/>
              <a:buAutoNum type="arabicPeriod"/>
            </a:pPr>
            <a:r>
              <a:rPr lang="bg-BG" dirty="0" err="1" smtClean="0"/>
              <a:t>байндване</a:t>
            </a:r>
            <a:r>
              <a:rPr lang="bg-BG" dirty="0" smtClean="0"/>
              <a:t> на име към </a:t>
            </a:r>
            <a:r>
              <a:rPr lang="en-US" baseline="0" dirty="0" smtClean="0"/>
              <a:t>object reference</a:t>
            </a:r>
            <a:r>
              <a:rPr lang="bg-BG" baseline="0" dirty="0" smtClean="0"/>
              <a:t>-а</a:t>
            </a:r>
            <a:r>
              <a:rPr lang="en-US" baseline="0" dirty="0" smtClean="0"/>
              <a:t> </a:t>
            </a:r>
            <a:r>
              <a:rPr lang="bg-BG" baseline="0" dirty="0" smtClean="0"/>
              <a:t>в контекста</a:t>
            </a:r>
          </a:p>
          <a:p>
            <a:pPr marL="228600" indent="-228600">
              <a:buFont typeface="+mj-lt"/>
              <a:buAutoNum type="arabicPeriod"/>
            </a:pPr>
            <a:r>
              <a:rPr lang="bg-BG" baseline="0" dirty="0" smtClean="0"/>
              <a:t>стартиране на </a:t>
            </a:r>
            <a:r>
              <a:rPr lang="en-US" baseline="0" dirty="0" smtClean="0"/>
              <a:t>orb-a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90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bg-BG" dirty="0" smtClean="0"/>
              <a:t>взимане на контекста за именуване</a:t>
            </a:r>
          </a:p>
          <a:p>
            <a:pPr marL="228600" indent="-228600">
              <a:buFont typeface="+mj-lt"/>
              <a:buAutoNum type="arabicPeriod"/>
            </a:pPr>
            <a:r>
              <a:rPr lang="bg-BG" dirty="0" smtClean="0"/>
              <a:t>взимане</a:t>
            </a:r>
            <a:r>
              <a:rPr lang="bg-BG" baseline="0" dirty="0" smtClean="0"/>
              <a:t> на референция до отдалечения обект</a:t>
            </a:r>
          </a:p>
          <a:p>
            <a:pPr marL="228600" indent="-228600">
              <a:buFont typeface="+mj-lt"/>
              <a:buAutoNum type="arabicPeriod"/>
            </a:pPr>
            <a:r>
              <a:rPr lang="bg-BG" baseline="0" dirty="0" smtClean="0"/>
              <a:t>извикване на метода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64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OMG = Object </a:t>
            </a:r>
            <a:r>
              <a:rPr lang="en-US" dirty="0" smtClean="0"/>
              <a:t>Management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5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0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Преди </a:t>
            </a:r>
            <a:r>
              <a:rPr lang="en-US" dirty="0" smtClean="0"/>
              <a:t>stub</a:t>
            </a:r>
            <a:r>
              <a:rPr lang="en-US" baseline="0" dirty="0" smtClean="0"/>
              <a:t> </a:t>
            </a:r>
            <a:r>
              <a:rPr lang="bg-BG" baseline="0" dirty="0" smtClean="0"/>
              <a:t>и </a:t>
            </a:r>
            <a:r>
              <a:rPr lang="en-US" baseline="0" dirty="0" smtClean="0"/>
              <a:t>skeleton </a:t>
            </a:r>
            <a:r>
              <a:rPr lang="bg-BG" baseline="0" dirty="0" smtClean="0"/>
              <a:t>класовете се генерират с </a:t>
            </a:r>
            <a:r>
              <a:rPr lang="en-US" baseline="0" dirty="0" err="1" smtClean="0">
                <a:latin typeface="Courier New" pitchFamily="49" charset="0"/>
                <a:cs typeface="Courier New" pitchFamily="49" charset="0"/>
              </a:rPr>
              <a:t>rmic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RMI </a:t>
            </a:r>
            <a:r>
              <a:rPr lang="en-US" baseline="0" dirty="0" err="1" smtClean="0"/>
              <a:t>regitry</a:t>
            </a:r>
            <a:r>
              <a:rPr lang="bg-BG" baseline="0" dirty="0" smtClean="0"/>
              <a:t>-то се стартира с команда </a:t>
            </a:r>
            <a:r>
              <a:rPr lang="en-US" baseline="0" dirty="0" err="1" smtClean="0"/>
              <a:t>rmiregistry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442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Конструктора на </a:t>
            </a:r>
            <a:r>
              <a:rPr lang="en-US" dirty="0" err="1" smtClean="0"/>
              <a:t>UnicastRemoteObject</a:t>
            </a:r>
            <a:r>
              <a:rPr lang="bg-BG" dirty="0" smtClean="0"/>
              <a:t> прави обекта</a:t>
            </a:r>
            <a:r>
              <a:rPr lang="bg-BG" baseline="0" dirty="0" smtClean="0"/>
              <a:t> достъпен отдалечено.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16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66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Конструктора на </a:t>
            </a:r>
            <a:r>
              <a:rPr lang="en-US" dirty="0" err="1" smtClean="0"/>
              <a:t>UnicastRemoteObject</a:t>
            </a:r>
            <a:r>
              <a:rPr lang="bg-BG" dirty="0" smtClean="0"/>
              <a:t> прави обекта</a:t>
            </a:r>
            <a:r>
              <a:rPr lang="bg-BG" baseline="0" dirty="0" smtClean="0"/>
              <a:t> достъпен отдалечено.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16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IDL</a:t>
            </a:r>
            <a:r>
              <a:rPr lang="en-US" baseline="0" dirty="0" smtClean="0"/>
              <a:t> = Interface Definition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0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Lotus Notes</a:t>
            </a:r>
            <a:r>
              <a:rPr lang="bg-BG" baseline="0" dirty="0" smtClean="0"/>
              <a:t> пример.</a:t>
            </a:r>
            <a:endParaRPr lang="en-US" baseline="0" dirty="0" smtClean="0"/>
          </a:p>
          <a:p>
            <a:r>
              <a:rPr lang="en-US" baseline="0" dirty="0" smtClean="0"/>
              <a:t>CCM = CORBA Component Model</a:t>
            </a:r>
            <a:r>
              <a:rPr lang="bg-BG" baseline="0" dirty="0" smtClean="0"/>
              <a:t> (като </a:t>
            </a:r>
            <a:r>
              <a:rPr lang="en-US" baseline="0" dirty="0" smtClean="0"/>
              <a:t>EJB </a:t>
            </a:r>
            <a:r>
              <a:rPr lang="bg-BG" baseline="0" dirty="0" smtClean="0"/>
              <a:t>или </a:t>
            </a:r>
            <a:r>
              <a:rPr lang="en-US" baseline="0" dirty="0" smtClean="0"/>
              <a:t>Servlet </a:t>
            </a:r>
            <a:r>
              <a:rPr lang="bg-BG" baseline="0" dirty="0" smtClean="0"/>
              <a:t>контейнер)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02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POA</a:t>
            </a:r>
            <a:r>
              <a:rPr lang="en-US" baseline="0" dirty="0" smtClean="0"/>
              <a:t> = Portable Object Adapter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3D4DA-CD94-47F3-AC48-51A3D0B7D34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02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458200" cy="823912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6553200" cy="4572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5433060" y="4724400"/>
            <a:ext cx="960120" cy="457200"/>
          </a:xfrm>
        </p:spPr>
        <p:txBody>
          <a:bodyPr/>
          <a:lstStyle/>
          <a:p>
            <a:fld id="{C34E0CFA-C8A2-48F6-9F00-4982FBE1D9CB}" type="datetime1">
              <a:rPr lang="en-US" smtClean="0"/>
              <a:t>10/24/2013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A6FE-4486-41D8-85E1-51D4BAA52C61}" type="datetime1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A075-70A9-40E8-9AF7-B9FB94157BAF}" type="datetime1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17136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464E-DEA8-494E-B1DD-E17255F019D2}" type="datetime1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2272"/>
            <a:ext cx="1011936" cy="365760"/>
          </a:xfrm>
        </p:spPr>
        <p:txBody>
          <a:bodyPr/>
          <a:lstStyle/>
          <a:p>
            <a:fld id="{8AC31634-4CE0-44B7-8CB1-35E312C35358}" type="slidenum">
              <a:rPr lang="en-US" smtClean="0"/>
              <a:pPr/>
              <a:t>‹#›</a:t>
            </a:fld>
            <a:r>
              <a:rPr lang="en-US" dirty="0" smtClean="0"/>
              <a:t>/30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C10F-6E47-49AC-A9BF-4FEF9244BB9F}" type="datetime1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5C7C-840C-4BA0-90B7-B5542710F785}" type="datetime1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51E8FA-2990-402C-99D5-CBE8A27AF8C6}" type="datetime1">
              <a:rPr lang="en-US" smtClean="0"/>
              <a:t>10/24/2013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904600-B06E-491C-A82E-8B60C7C87261}" type="datetime1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778C-BAEB-4736-A436-C6D22FFAB811}" type="datetime1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59E3-1759-4048-B082-DE688D7AFBF5}" type="datetime1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E004-6901-4933-84C6-DBC30784007E}" type="datetime1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8229600" cy="45171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1A33523-5085-40CE-B4B3-8BDBDEC3DA6A}" type="datetime1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AC31634-4CE0-44B7-8CB1-35E312C353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763000" cy="823912"/>
          </a:xfrm>
        </p:spPr>
        <p:txBody>
          <a:bodyPr>
            <a:normAutofit/>
          </a:bodyPr>
          <a:lstStyle/>
          <a:p>
            <a:r>
              <a:rPr lang="bg-BG" dirty="0" smtClean="0"/>
              <a:t>История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i="1" dirty="0" smtClean="0"/>
              <a:t>… на разпределените изчисления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436096" y="4581128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Петьо Димитров</a:t>
            </a:r>
          </a:p>
          <a:p>
            <a:endParaRPr lang="bg-BG" dirty="0" smtClean="0"/>
          </a:p>
          <a:p>
            <a:r>
              <a:rPr lang="bg-BG" i="1" dirty="0" smtClean="0"/>
              <a:t>01 Октомври 201</a:t>
            </a:r>
            <a:r>
              <a:rPr lang="en-US" i="1" smtClean="0"/>
              <a:t>3</a:t>
            </a:r>
            <a:endParaRPr lang="bg-BG" i="1" dirty="0"/>
          </a:p>
        </p:txBody>
      </p:sp>
      <p:pic>
        <p:nvPicPr>
          <p:cNvPr id="1028" name="Picture 4" descr="C:\Users\petyo.dimitrov\Desktop\connection_symb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2531204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43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614" y="2209800"/>
            <a:ext cx="6145986" cy="437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RMI = Remote Method Invocation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2743200" cy="45720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bg-BG" dirty="0" smtClean="0"/>
              <a:t>фокусира се върху обекти и извикване на методи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bg-BG" dirty="0" smtClean="0"/>
              <a:t>компоненти</a:t>
            </a:r>
          </a:p>
          <a:p>
            <a:r>
              <a:rPr lang="en-US" dirty="0" smtClean="0"/>
              <a:t>client</a:t>
            </a:r>
          </a:p>
          <a:p>
            <a:r>
              <a:rPr lang="en-US" dirty="0" smtClean="0"/>
              <a:t>stub</a:t>
            </a:r>
          </a:p>
          <a:p>
            <a:r>
              <a:rPr lang="en-US" dirty="0" smtClean="0"/>
              <a:t>skeleton</a:t>
            </a:r>
          </a:p>
          <a:p>
            <a:r>
              <a:rPr lang="en-US" dirty="0" smtClean="0"/>
              <a:t>server</a:t>
            </a:r>
          </a:p>
          <a:p>
            <a:r>
              <a:rPr lang="en-US" dirty="0" smtClean="0"/>
              <a:t>RMI </a:t>
            </a:r>
            <a:r>
              <a:rPr lang="bg-BG" dirty="0" smtClean="0"/>
              <a:t>регистър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10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2800794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stub </a:t>
            </a:r>
            <a:r>
              <a:rPr lang="bg-BG" dirty="0" smtClean="0"/>
              <a:t>и </a:t>
            </a:r>
            <a:r>
              <a:rPr lang="en-US" dirty="0" smtClean="0"/>
              <a:t>skeleton</a:t>
            </a:r>
            <a:r>
              <a:rPr lang="bg-BG" dirty="0" smtClean="0"/>
              <a:t>-а отговарят за обмена и се генерират динамично</a:t>
            </a:r>
          </a:p>
          <a:p>
            <a:endParaRPr lang="bg-BG" dirty="0"/>
          </a:p>
          <a:p>
            <a:r>
              <a:rPr lang="bg-BG" dirty="0" smtClean="0"/>
              <a:t>регистъра </a:t>
            </a:r>
            <a:r>
              <a:rPr lang="en-US" dirty="0" smtClean="0"/>
              <a:t>e</a:t>
            </a:r>
            <a:r>
              <a:rPr lang="bg-BG" dirty="0" smtClean="0"/>
              <a:t> на </a:t>
            </a:r>
            <a:r>
              <a:rPr lang="en-US" dirty="0" err="1" smtClean="0"/>
              <a:t>localhost</a:t>
            </a:r>
            <a:r>
              <a:rPr lang="en-US" dirty="0" smtClean="0"/>
              <a:t> </a:t>
            </a:r>
            <a:r>
              <a:rPr lang="bg-BG" dirty="0" smtClean="0"/>
              <a:t>и порт 1099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RMI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bg-BG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994" y="2133600"/>
            <a:ext cx="573360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11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RMI </a:t>
            </a:r>
            <a:r>
              <a:rPr lang="bg-BG" dirty="0" smtClean="0"/>
              <a:t>пример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520818" cy="4572000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public interface Warehouse </a:t>
            </a:r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extends Remote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{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bg-BG" noProof="1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double getPrice(String productName) </a:t>
            </a:r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throws RemoteException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;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}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public class WarehouseImpl </a:t>
            </a:r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extends UnicastRemoteObject implements Warehouse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public double getPrice(String </a:t>
            </a:r>
            <a:r>
              <a:rPr lang="en-US" noProof="1">
                <a:latin typeface="Courier New" pitchFamily="49" charset="0"/>
                <a:cs typeface="Courier New" pitchFamily="49" charset="0"/>
              </a:rPr>
              <a:t>productName)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throws RemoteException {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  return 69.0;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noProof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" descr="C:\Documents and Settings\Administrator\Desktop\jav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12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RMI </a:t>
            </a:r>
            <a:r>
              <a:rPr lang="bg-BG" dirty="0" smtClean="0"/>
              <a:t>пример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839200" cy="4710818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bg-BG" sz="2600" noProof="1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WarehouseApplication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WarehouseImpl wwf = new WarehouseImpl(); 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Context namingCtx = new InitialContext();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namingCtx.bind("</a:t>
            </a:r>
            <a:r>
              <a:rPr lang="en-US" sz="2600" b="1" noProof="1" smtClean="0">
                <a:latin typeface="Courier New" pitchFamily="49" charset="0"/>
                <a:cs typeface="Courier New" pitchFamily="49" charset="0"/>
              </a:rPr>
              <a:t>rmi:cw</a:t>
            </a: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", wwf);</a:t>
            </a:r>
          </a:p>
          <a:p>
            <a:pPr marL="109728" indent="0">
              <a:buNone/>
            </a:pPr>
            <a:endParaRPr lang="en-US" sz="2600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// WarehouseClient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String url = "rmi://localhost:1099/</a:t>
            </a:r>
            <a:r>
              <a:rPr lang="en-US" sz="2600" b="1" noProof="1" smtClean="0">
                <a:latin typeface="Courier New" pitchFamily="49" charset="0"/>
                <a:cs typeface="Courier New" pitchFamily="49" charset="0"/>
              </a:rPr>
              <a:t>cw</a:t>
            </a: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";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Warehouse cw = (Warehouse) namingContext.lookup(url); </a:t>
            </a:r>
          </a:p>
          <a:p>
            <a:pPr marL="109728" indent="0">
              <a:buNone/>
            </a:pPr>
            <a:r>
              <a:rPr lang="en-US" sz="2600" noProof="1" smtClean="0">
                <a:latin typeface="Courier New" pitchFamily="49" charset="0"/>
                <a:cs typeface="Courier New" pitchFamily="49" charset="0"/>
              </a:rPr>
              <a:t>double price = cw.getPrice("Kindle");</a:t>
            </a:r>
            <a:endParaRPr lang="en-US" sz="2600" noProof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" descr="C:\Documents and Settings\Administrator\Desktop\jav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13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3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RMI </a:t>
            </a:r>
            <a:r>
              <a:rPr lang="bg-BG" dirty="0" smtClean="0"/>
              <a:t>пример</a:t>
            </a:r>
            <a:r>
              <a:rPr lang="en-US" dirty="0" smtClean="0"/>
              <a:t> - </a:t>
            </a:r>
            <a:r>
              <a:rPr lang="bg-BG" dirty="0" smtClean="0"/>
              <a:t>разделение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8520818" cy="4495800"/>
          </a:xfrm>
        </p:spPr>
        <p:txBody>
          <a:bodyPr>
            <a:normAutofit/>
          </a:bodyPr>
          <a:lstStyle/>
          <a:p>
            <a:r>
              <a:rPr lang="bg-BG" noProof="1" smtClean="0">
                <a:cs typeface="Courier New" pitchFamily="49" charset="0"/>
              </a:rPr>
              <a:t>от страната на клиента:</a:t>
            </a:r>
          </a:p>
          <a:p>
            <a:pPr lvl="1"/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Warehouse</a:t>
            </a:r>
            <a:r>
              <a:rPr lang="bg-BG" noProof="1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bg-BG" noProof="1" smtClean="0">
                <a:cs typeface="Courier New" pitchFamily="49" charset="0"/>
              </a:rPr>
              <a:t>дефинира договора</a:t>
            </a:r>
          </a:p>
          <a:p>
            <a:pPr lvl="1"/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WarehouseClient</a:t>
            </a:r>
            <a:r>
              <a:rPr lang="bg-BG" noProof="1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bg-BG" noProof="1" smtClean="0">
                <a:cs typeface="Courier New" pitchFamily="49" charset="0"/>
              </a:rPr>
              <a:t>взима референция към отдалечения обект и я използва</a:t>
            </a:r>
            <a:endParaRPr lang="en-US" noProof="1" smtClean="0">
              <a:cs typeface="Courier New" pitchFamily="49" charset="0"/>
            </a:endParaRPr>
          </a:p>
          <a:p>
            <a:pPr lvl="1"/>
            <a:endParaRPr lang="en-US" noProof="1">
              <a:latin typeface="Courier New" pitchFamily="49" charset="0"/>
              <a:cs typeface="Courier New" pitchFamily="49" charset="0"/>
            </a:endParaRPr>
          </a:p>
          <a:p>
            <a:r>
              <a:rPr lang="bg-BG" noProof="1" smtClean="0">
                <a:cs typeface="Courier New" pitchFamily="49" charset="0"/>
              </a:rPr>
              <a:t>от страната на сървъра:</a:t>
            </a:r>
          </a:p>
          <a:p>
            <a:pPr lvl="1"/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Warehouse</a:t>
            </a:r>
            <a:r>
              <a:rPr lang="bg-BG" noProof="1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bg-BG" noProof="1">
                <a:cs typeface="Courier New" pitchFamily="49" charset="0"/>
              </a:rPr>
              <a:t>дефинира договора</a:t>
            </a:r>
          </a:p>
          <a:p>
            <a:pPr lvl="1"/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WarehouseImpl</a:t>
            </a:r>
            <a:r>
              <a:rPr lang="bg-BG" b="1" noProof="1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bg-BG" noProof="1" smtClean="0">
                <a:cs typeface="Courier New" pitchFamily="49" charset="0"/>
              </a:rPr>
              <a:t>имплементира склада</a:t>
            </a:r>
            <a:endParaRPr lang="en-US" noProof="1" smtClean="0">
              <a:cs typeface="Courier New" pitchFamily="49" charset="0"/>
            </a:endParaRPr>
          </a:p>
          <a:p>
            <a:pPr lvl="1"/>
            <a:r>
              <a:rPr lang="en-US" b="1" noProof="1" smtClean="0">
                <a:latin typeface="Courier New" pitchFamily="49" charset="0"/>
                <a:cs typeface="Courier New" pitchFamily="49" charset="0"/>
              </a:rPr>
              <a:t>WarehouseApplication</a:t>
            </a:r>
            <a:r>
              <a:rPr lang="bg-BG" b="1" noProof="1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bg-BG" noProof="1" smtClean="0">
                <a:cs typeface="Courier New" pitchFamily="49" charset="0"/>
              </a:rPr>
              <a:t> създава склада и го регистрира за отдалечен достъп</a:t>
            </a:r>
            <a:endParaRPr lang="en-US" noProof="1"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14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5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etyo.dimitrov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4800600"/>
            <a:ext cx="2505075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EJB = Enterprise Java Beans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Java </a:t>
            </a:r>
            <a:r>
              <a:rPr lang="bg-BG" dirty="0" smtClean="0"/>
              <a:t>компоненти имплементиращи бизнес логика и поддържащи транзакции, сигурност и отдалечен достъп (и съхранение в база данни)</a:t>
            </a:r>
          </a:p>
          <a:p>
            <a:r>
              <a:rPr lang="bg-BG" dirty="0" smtClean="0"/>
              <a:t>нуждаят се от </a:t>
            </a:r>
            <a:r>
              <a:rPr lang="en-US" dirty="0" smtClean="0"/>
              <a:t>EJB </a:t>
            </a:r>
            <a:r>
              <a:rPr lang="bg-BG" dirty="0" smtClean="0"/>
              <a:t>контейнер</a:t>
            </a:r>
          </a:p>
          <a:p>
            <a:r>
              <a:rPr lang="bg-BG" dirty="0" smtClean="0"/>
              <a:t>разчита се на анотации и конвенции, за да се намали конфигурацията и </a:t>
            </a:r>
            <a:r>
              <a:rPr lang="en-US" dirty="0" smtClean="0"/>
              <a:t>XML </a:t>
            </a:r>
            <a:r>
              <a:rPr lang="bg-BG" dirty="0" smtClean="0"/>
              <a:t>файловете (3.0)</a:t>
            </a:r>
          </a:p>
          <a:p>
            <a:r>
              <a:rPr lang="bg-BG" dirty="0" smtClean="0"/>
              <a:t>видове </a:t>
            </a:r>
            <a:r>
              <a:rPr lang="en-US" dirty="0" smtClean="0"/>
              <a:t>EJB</a:t>
            </a:r>
            <a:r>
              <a:rPr lang="bg-BG" dirty="0" smtClean="0"/>
              <a:t>-а:</a:t>
            </a:r>
          </a:p>
          <a:p>
            <a:pPr lvl="1"/>
            <a:r>
              <a:rPr lang="en-US" dirty="0" smtClean="0"/>
              <a:t>session (stateless, </a:t>
            </a:r>
            <a:r>
              <a:rPr lang="en-US" dirty="0" err="1" smtClean="0"/>
              <a:t>stateful</a:t>
            </a:r>
            <a:r>
              <a:rPr lang="en-US" dirty="0" smtClean="0"/>
              <a:t>, singleton)</a:t>
            </a:r>
          </a:p>
          <a:p>
            <a:pPr lvl="1"/>
            <a:r>
              <a:rPr lang="en-US" dirty="0" smtClean="0"/>
              <a:t>message driven</a:t>
            </a:r>
          </a:p>
          <a:p>
            <a:pPr lvl="1"/>
            <a:r>
              <a:rPr lang="en-US" dirty="0" smtClean="0"/>
              <a:t>entity (deprecated </a:t>
            </a:r>
            <a:r>
              <a:rPr lang="bg-BG" dirty="0" smtClean="0"/>
              <a:t>в полза на </a:t>
            </a:r>
            <a:r>
              <a:rPr lang="en-US" dirty="0" smtClean="0"/>
              <a:t>JPA)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15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7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petyo.dimitrov\Desktop\cob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05325"/>
            <a:ext cx="2085975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CORBA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199" y="1981199"/>
            <a:ext cx="8562975" cy="4638676"/>
          </a:xfrm>
        </p:spPr>
        <p:txBody>
          <a:bodyPr>
            <a:normAutofit/>
          </a:bodyPr>
          <a:lstStyle/>
          <a:p>
            <a:r>
              <a:rPr lang="en-US" cap="small" dirty="0"/>
              <a:t>Common Object Request Broker Architecture</a:t>
            </a:r>
          </a:p>
          <a:p>
            <a:r>
              <a:rPr lang="bg-BG" dirty="0" smtClean="0"/>
              <a:t>езиково независим</a:t>
            </a:r>
            <a:r>
              <a:rPr lang="en-US" dirty="0" smtClean="0"/>
              <a:t> </a:t>
            </a:r>
            <a:r>
              <a:rPr lang="bg-BG" dirty="0" smtClean="0"/>
              <a:t>стандарт</a:t>
            </a:r>
          </a:p>
          <a:p>
            <a:r>
              <a:rPr lang="bg-BG" dirty="0" smtClean="0"/>
              <a:t>позволява комуникация м/у различни системи</a:t>
            </a:r>
          </a:p>
          <a:p>
            <a:r>
              <a:rPr lang="bg-BG" dirty="0" smtClean="0"/>
              <a:t>разчита на </a:t>
            </a:r>
            <a:r>
              <a:rPr lang="en-US" dirty="0" smtClean="0"/>
              <a:t>IDL</a:t>
            </a:r>
            <a:r>
              <a:rPr lang="bg-BG" dirty="0" smtClean="0"/>
              <a:t> и </a:t>
            </a:r>
            <a:r>
              <a:rPr lang="bg-BG" dirty="0" err="1" smtClean="0"/>
              <a:t>мапинги</a:t>
            </a:r>
            <a:r>
              <a:rPr lang="bg-BG" dirty="0" smtClean="0"/>
              <a:t> на различни езици</a:t>
            </a:r>
          </a:p>
          <a:p>
            <a:r>
              <a:rPr lang="bg-BG" dirty="0" smtClean="0"/>
              <a:t>скелет за имплементацията се създава с </a:t>
            </a:r>
            <a:r>
              <a:rPr lang="en-US" dirty="0" smtClean="0"/>
              <a:t>IDL </a:t>
            </a:r>
            <a:r>
              <a:rPr lang="bg-BG" dirty="0" smtClean="0"/>
              <a:t>компилатор</a:t>
            </a:r>
          </a:p>
          <a:p>
            <a:r>
              <a:rPr lang="bg-BG" dirty="0" smtClean="0"/>
              <a:t>комуникацията става през </a:t>
            </a:r>
            <a:r>
              <a:rPr lang="en-US" dirty="0" smtClean="0"/>
              <a:t>ORB</a:t>
            </a:r>
            <a:r>
              <a:rPr lang="bg-BG" dirty="0" smtClean="0"/>
              <a:t>-</a:t>
            </a:r>
            <a:r>
              <a:rPr lang="bg-BG" dirty="0" err="1" smtClean="0"/>
              <a:t>ове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(Object Request Broker) </a:t>
            </a:r>
            <a:r>
              <a:rPr lang="bg-BG" dirty="0" smtClean="0"/>
              <a:t>използващи</a:t>
            </a:r>
            <a:br>
              <a:rPr lang="bg-BG" dirty="0" smtClean="0"/>
            </a:br>
            <a:r>
              <a:rPr lang="bg-BG" dirty="0" smtClean="0"/>
              <a:t>имплементация на протокола </a:t>
            </a:r>
            <a:r>
              <a:rPr lang="en-US" dirty="0" smtClean="0"/>
              <a:t>GIOP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en-US" dirty="0" smtClean="0"/>
              <a:t>(General Inter-ORB</a:t>
            </a:r>
            <a:r>
              <a:rPr lang="bg-BG" dirty="0" smtClean="0"/>
              <a:t> </a:t>
            </a:r>
            <a:r>
              <a:rPr lang="en-US" dirty="0" smtClean="0"/>
              <a:t>Protocol</a:t>
            </a:r>
            <a:r>
              <a:rPr lang="bg-BG" dirty="0" smtClean="0"/>
              <a:t>; </a:t>
            </a:r>
            <a:r>
              <a:rPr lang="en-US" dirty="0" smtClean="0"/>
              <a:t>IIOP)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16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CORBA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IIOP </a:t>
            </a:r>
            <a:r>
              <a:rPr lang="bg-BG" dirty="0" smtClean="0"/>
              <a:t>(</a:t>
            </a:r>
            <a:r>
              <a:rPr lang="en-US" dirty="0" smtClean="0"/>
              <a:t>Internet Inter-ORB Protocol</a:t>
            </a:r>
            <a:r>
              <a:rPr lang="bg-BG" dirty="0" smtClean="0"/>
              <a:t>)</a:t>
            </a:r>
            <a:r>
              <a:rPr lang="en-US" dirty="0" smtClean="0"/>
              <a:t> </a:t>
            </a:r>
            <a:r>
              <a:rPr lang="bg-BG" dirty="0" err="1" smtClean="0"/>
              <a:t>мапва</a:t>
            </a:r>
            <a:r>
              <a:rPr lang="bg-BG" dirty="0" smtClean="0"/>
              <a:t> </a:t>
            </a:r>
            <a:r>
              <a:rPr lang="en-US" dirty="0" smtClean="0"/>
              <a:t>GIOP </a:t>
            </a:r>
            <a:r>
              <a:rPr lang="bg-BG" dirty="0" smtClean="0"/>
              <a:t>към </a:t>
            </a:r>
            <a:r>
              <a:rPr lang="en-US" dirty="0" smtClean="0"/>
              <a:t>TCP/IP </a:t>
            </a:r>
            <a:r>
              <a:rPr lang="bg-BG" dirty="0" smtClean="0"/>
              <a:t>протокола</a:t>
            </a:r>
          </a:p>
          <a:p>
            <a:r>
              <a:rPr lang="bg-BG" dirty="0" smtClean="0"/>
              <a:t>всеки обект се идентифицира от </a:t>
            </a:r>
            <a:r>
              <a:rPr lang="en-US" dirty="0" smtClean="0"/>
              <a:t>IOR (Interoperable Object Reference), </a:t>
            </a:r>
            <a:r>
              <a:rPr lang="bg-BG" dirty="0" smtClean="0"/>
              <a:t>който в стрингов формат е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IOR:101b23ed9c120a…12</a:t>
            </a:r>
          </a:p>
          <a:p>
            <a:r>
              <a:rPr lang="bg-BG" dirty="0" smtClean="0">
                <a:cs typeface="Courier New" pitchFamily="49" charset="0"/>
              </a:rPr>
              <a:t>параметри по стойност и референция</a:t>
            </a:r>
          </a:p>
          <a:p>
            <a:r>
              <a:rPr lang="en-US" dirty="0" smtClean="0">
                <a:cs typeface="Courier New" pitchFamily="49" charset="0"/>
              </a:rPr>
              <a:t>CCM </a:t>
            </a:r>
            <a:r>
              <a:rPr lang="bg-BG" dirty="0" smtClean="0">
                <a:cs typeface="Courier New" pitchFamily="49" charset="0"/>
              </a:rPr>
              <a:t>контейнер за компоненти дефиниращ техния формат и предлагащ допълнителни услуги (транзакции, автентикация и др.)</a:t>
            </a:r>
            <a:endParaRPr lang="en-US" dirty="0" smtClean="0"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17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CORBA 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4267200" cy="4572000"/>
          </a:xfrm>
        </p:spPr>
        <p:txBody>
          <a:bodyPr>
            <a:normAutofit/>
          </a:bodyPr>
          <a:lstStyle/>
          <a:p>
            <a:r>
              <a:rPr lang="bg-BG" dirty="0" smtClean="0"/>
              <a:t>други компоненти:</a:t>
            </a:r>
          </a:p>
          <a:p>
            <a:pPr lvl="1"/>
            <a:r>
              <a:rPr lang="en-US" dirty="0" smtClean="0"/>
              <a:t>POA - </a:t>
            </a:r>
            <a:r>
              <a:rPr lang="bg-BG" dirty="0" smtClean="0"/>
              <a:t>позволява разделяне на </a:t>
            </a:r>
            <a:r>
              <a:rPr lang="en-US" dirty="0" smtClean="0"/>
              <a:t>remote </a:t>
            </a:r>
            <a:r>
              <a:rPr lang="bg-BG" dirty="0" smtClean="0"/>
              <a:t>обекта от </a:t>
            </a:r>
            <a:r>
              <a:rPr lang="en-US" dirty="0" smtClean="0"/>
              <a:t>servant</a:t>
            </a:r>
            <a:r>
              <a:rPr lang="bg-BG" dirty="0" smtClean="0"/>
              <a:t>-а (същинската имплементация)</a:t>
            </a:r>
          </a:p>
          <a:p>
            <a:pPr lvl="1"/>
            <a:r>
              <a:rPr lang="en-US" dirty="0" smtClean="0"/>
              <a:t>intercepto</a:t>
            </a:r>
            <a:r>
              <a:rPr lang="en-US" dirty="0"/>
              <a:t>r</a:t>
            </a:r>
            <a:r>
              <a:rPr lang="en-US" dirty="0" smtClean="0"/>
              <a:t>s - "</a:t>
            </a:r>
            <a:r>
              <a:rPr lang="bg-BG" dirty="0" smtClean="0"/>
              <a:t>куки</a:t>
            </a:r>
            <a:r>
              <a:rPr lang="en-US" dirty="0" smtClean="0"/>
              <a:t>"</a:t>
            </a:r>
            <a:r>
              <a:rPr lang="bg-BG" dirty="0" smtClean="0"/>
              <a:t> позволяващи да се обработва прехвърляната информация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0"/>
            <a:ext cx="4199868" cy="4117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18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7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CORBA </a:t>
            </a:r>
            <a:r>
              <a:rPr lang="bg-BG" dirty="0" smtClean="0"/>
              <a:t>и </a:t>
            </a:r>
            <a:r>
              <a:rPr lang="en-US" dirty="0" smtClean="0"/>
              <a:t>Java: </a:t>
            </a:r>
            <a:r>
              <a:rPr lang="en-US" i="1" dirty="0" smtClean="0"/>
              <a:t>IDL</a:t>
            </a:r>
            <a:endParaRPr lang="bg-BG" i="1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Hello.idl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module HelloApp { 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bg-BG" noProof="1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interface Hello { 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bg-BG" noProof="1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string sayHello(); 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bg-BG" noProof="1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oneway void shutdown(); 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bg-BG" noProof="1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}; </a:t>
            </a:r>
            <a:endParaRPr lang="bg-BG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 marL="109728" indent="0">
              <a:buNone/>
            </a:pPr>
            <a:endParaRPr lang="en-US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Hello.idl </a:t>
            </a:r>
            <a:r>
              <a:rPr lang="en-US" noProof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idlj </a:t>
            </a:r>
            <a:r>
              <a:rPr lang="en-US" noProof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 HelloPOA</a:t>
            </a:r>
            <a:r>
              <a:rPr lang="bg-BG" noProof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java</a:t>
            </a:r>
          </a:p>
        </p:txBody>
      </p:sp>
      <p:pic>
        <p:nvPicPr>
          <p:cNvPr id="4" name="Picture 3" descr="C:\Documents and Settings\Administrator\Desktop\jav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19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6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 txBox="1">
            <a:spLocks/>
          </p:cNvSpPr>
          <p:nvPr/>
        </p:nvSpPr>
        <p:spPr>
          <a:xfrm>
            <a:off x="323528" y="1916832"/>
            <a:ext cx="8686800" cy="478876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dirty="0"/>
              <a:t>XML</a:t>
            </a:r>
            <a:r>
              <a:rPr lang="bg-BG" dirty="0"/>
              <a:t>,</a:t>
            </a:r>
            <a:r>
              <a:rPr lang="en-US" dirty="0"/>
              <a:t> XML Schema</a:t>
            </a:r>
            <a:r>
              <a:rPr lang="bg-BG" dirty="0"/>
              <a:t>, </a:t>
            </a:r>
            <a:r>
              <a:rPr lang="en-US" dirty="0"/>
              <a:t>XPath, XSLT</a:t>
            </a:r>
            <a:endParaRPr lang="bg-BG" dirty="0"/>
          </a:p>
          <a:p>
            <a:pPr marL="109728" indent="0">
              <a:buNone/>
            </a:pPr>
            <a:endParaRPr lang="en-US" i="1" dirty="0" smtClean="0"/>
          </a:p>
          <a:p>
            <a:pPr marL="109728" indent="0">
              <a:buNone/>
            </a:pPr>
            <a:r>
              <a:rPr lang="bg-BG" i="1" dirty="0" smtClean="0"/>
              <a:t>История </a:t>
            </a:r>
            <a:r>
              <a:rPr lang="bg-BG" i="1" dirty="0"/>
              <a:t>на разпределените изчисления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bg-BG" dirty="0"/>
              <a:t>Уеб услуги и техните разширения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BPEL </a:t>
            </a:r>
            <a:r>
              <a:rPr lang="bg-BG" dirty="0"/>
              <a:t>оркестрации и </a:t>
            </a:r>
            <a:r>
              <a:rPr lang="en-US" dirty="0"/>
              <a:t>SCA</a:t>
            </a:r>
            <a:r>
              <a:rPr lang="bg-BG" dirty="0"/>
              <a:t> модел</a:t>
            </a:r>
          </a:p>
          <a:p>
            <a:pPr marL="109728" indent="0">
              <a:buNone/>
            </a:pPr>
            <a:endParaRPr lang="bg-BG" dirty="0"/>
          </a:p>
          <a:p>
            <a:pPr marL="109728" indent="0">
              <a:buNone/>
            </a:pPr>
            <a:r>
              <a:rPr lang="en-US" dirty="0"/>
              <a:t>REST </a:t>
            </a:r>
            <a:r>
              <a:rPr lang="bg-BG" dirty="0"/>
              <a:t>уеб услуги</a:t>
            </a:r>
            <a:endParaRPr lang="en-US" dirty="0"/>
          </a:p>
          <a:p>
            <a:pPr marL="109728" indent="0">
              <a:buNone/>
            </a:pPr>
            <a:endParaRPr lang="bg-BG" dirty="0"/>
          </a:p>
          <a:p>
            <a:pPr marL="109728" indent="0">
              <a:buNone/>
            </a:pPr>
            <a:r>
              <a:rPr lang="en-US" dirty="0"/>
              <a:t>ESB</a:t>
            </a:r>
            <a:r>
              <a:rPr lang="bg-BG" dirty="0"/>
              <a:t> и </a:t>
            </a:r>
            <a:r>
              <a:rPr lang="en-US" dirty="0" smtClean="0"/>
              <a:t>SOA</a:t>
            </a:r>
            <a:endParaRPr lang="bg-BG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620688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>Съдържание</a:t>
            </a:r>
            <a:r>
              <a:rPr lang="en-US" dirty="0" smtClean="0"/>
              <a:t> </a:t>
            </a:r>
            <a:r>
              <a:rPr lang="bg-BG" dirty="0" smtClean="0"/>
              <a:t>на лекциите</a:t>
            </a:r>
            <a:endParaRPr lang="bg-B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4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CORBA </a:t>
            </a:r>
            <a:r>
              <a:rPr lang="bg-BG" dirty="0"/>
              <a:t>и </a:t>
            </a:r>
            <a:r>
              <a:rPr lang="en-US" dirty="0" smtClean="0"/>
              <a:t>Java: </a:t>
            </a:r>
            <a:r>
              <a:rPr lang="en-US" i="1" dirty="0" smtClean="0"/>
              <a:t>Servant</a:t>
            </a:r>
            <a:endParaRPr lang="bg-BG" i="1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class HelloImpl extends HelloPOA {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private ORB orb;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public void setORB(ORB orb_val) {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  orb = orb_val;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public String sayHello() {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  return "Hello world !";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public void shutdown() {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  orb.shutdown(false);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noProof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" name="Picture 4" descr="C:\Documents and Settings\Administrator\Desktop\jav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20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6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CORBA </a:t>
            </a:r>
            <a:r>
              <a:rPr lang="bg-BG" dirty="0"/>
              <a:t>и </a:t>
            </a:r>
            <a:r>
              <a:rPr lang="en-US" dirty="0" smtClean="0"/>
              <a:t>Java: </a:t>
            </a:r>
            <a:r>
              <a:rPr lang="en-US" i="1" dirty="0" smtClean="0"/>
              <a:t>Server</a:t>
            </a:r>
            <a:endParaRPr lang="bg-BG" i="1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336609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public static void main(String args[]) {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noProof="1" smtClean="0">
                <a:latin typeface="Courier New" pitchFamily="49" charset="0"/>
                <a:cs typeface="Courier New" pitchFamily="49" charset="0"/>
              </a:rPr>
              <a:t>ORB orb = ORB.init(args, null);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POA rootpoa = </a:t>
            </a:r>
            <a:r>
              <a:rPr lang="en-US" sz="1400" noProof="1" smtClean="0">
                <a:latin typeface="Courier New" pitchFamily="49" charset="0"/>
                <a:cs typeface="Courier New" pitchFamily="49" charset="0"/>
              </a:rPr>
              <a:t>POAHelper.narrow(orb.resolve_initial_references("RootPOA"));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rootpoa.the_POAManager().activate();</a:t>
            </a:r>
          </a:p>
          <a:p>
            <a:pPr marL="109728" indent="0">
              <a:buNone/>
            </a:pPr>
            <a:endParaRPr lang="en-US" sz="1600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noProof="1" smtClean="0">
                <a:latin typeface="Courier New" pitchFamily="49" charset="0"/>
                <a:cs typeface="Courier New" pitchFamily="49" charset="0"/>
              </a:rPr>
              <a:t>HelloImpl helloImpl = new HelloImpl();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helloImpl.setORB(orb); 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org.omg.CORBA.Object ref = </a:t>
            </a:r>
            <a:r>
              <a:rPr lang="en-US" sz="1400" noProof="1" smtClean="0">
                <a:latin typeface="Courier New" pitchFamily="49" charset="0"/>
                <a:cs typeface="Courier New" pitchFamily="49" charset="0"/>
              </a:rPr>
              <a:t>rootpoa.servant_to_reference(helloImpl);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Hello href = HelloHelper.narrow(ref);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	  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org.omg.CORBA.Object objRef = </a:t>
            </a:r>
            <a:r>
              <a:rPr lang="en-US" sz="1200" noProof="1" smtClean="0">
                <a:latin typeface="Courier New" pitchFamily="49" charset="0"/>
                <a:cs typeface="Courier New" pitchFamily="49" charset="0"/>
              </a:rPr>
              <a:t>orb.resolve_initial_references("NameService");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NamingContextExt ncRef = NamingContextExtHelper.narrow(objRef);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NameComponent path[] = ncRef.to_name("Hello");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noProof="1" smtClean="0">
                <a:latin typeface="Courier New" pitchFamily="49" charset="0"/>
                <a:cs typeface="Courier New" pitchFamily="49" charset="0"/>
              </a:rPr>
              <a:t>ncRef.rebind(path, href);</a:t>
            </a:r>
          </a:p>
          <a:p>
            <a:pPr marL="109728" indent="0">
              <a:buNone/>
            </a:pPr>
            <a:r>
              <a:rPr lang="en-US" sz="1600" b="1" noProof="1" smtClean="0">
                <a:latin typeface="Courier New" pitchFamily="49" charset="0"/>
                <a:cs typeface="Courier New" pitchFamily="49" charset="0"/>
              </a:rPr>
              <a:t>  orb.run();</a:t>
            </a:r>
          </a:p>
          <a:p>
            <a:pPr marL="109728" indent="0">
              <a:buNone/>
            </a:pPr>
            <a:r>
              <a:rPr lang="en-US" sz="1600" noProof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noProof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" name="Picture 4" descr="C:\Documents and Settings\Administrator\Desktop\jav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21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CORBA </a:t>
            </a:r>
            <a:r>
              <a:rPr lang="bg-BG" dirty="0"/>
              <a:t>и </a:t>
            </a:r>
            <a:r>
              <a:rPr lang="en-US" dirty="0" smtClean="0"/>
              <a:t>Java: </a:t>
            </a:r>
            <a:r>
              <a:rPr lang="en-US" i="1" dirty="0" smtClean="0"/>
              <a:t>Client</a:t>
            </a:r>
            <a:endParaRPr lang="bg-BG" i="1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520818" cy="457200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ORB orb = ORB.init(args, null);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org.omg.CORBA.Object objRef =  orb.resolve_initial_references</a:t>
            </a:r>
            <a:r>
              <a:rPr lang="en-US" sz="1900" noProof="1" smtClean="0">
                <a:latin typeface="Courier New" pitchFamily="49" charset="0"/>
                <a:cs typeface="Courier New" pitchFamily="49" charset="0"/>
              </a:rPr>
              <a:t>("NameService")</a:t>
            </a:r>
            <a:r>
              <a:rPr lang="en-US" noProof="1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NamingContextExt ncRef = NamingContextExtHelper.narrow(objRef);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helloImpl = HelloHelper.narrow(ncRef.resolve_str("Hello"));</a:t>
            </a:r>
          </a:p>
          <a:p>
            <a:pPr marL="109728" indent="0">
              <a:buNone/>
            </a:pPr>
            <a:endParaRPr lang="en-US" noProof="1" smtClean="0">
              <a:latin typeface="Courier New" pitchFamily="49" charset="0"/>
              <a:cs typeface="Courier New" pitchFamily="49" charset="0"/>
            </a:endParaRP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helloImpl.sayHello();</a:t>
            </a:r>
          </a:p>
          <a:p>
            <a:pPr marL="109728" indent="0">
              <a:buNone/>
            </a:pPr>
            <a:r>
              <a:rPr lang="en-US" noProof="1" smtClean="0">
                <a:latin typeface="Courier New" pitchFamily="49" charset="0"/>
                <a:cs typeface="Courier New" pitchFamily="49" charset="0"/>
              </a:rPr>
              <a:t>helloImpl.shutdown();</a:t>
            </a:r>
            <a:endParaRPr lang="en-US" noProof="1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" name="Picture 4" descr="C:\Documents and Settings\Administrator\Desktop\jav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943600"/>
            <a:ext cx="748418" cy="74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22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0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CORBA</a:t>
            </a:r>
            <a:r>
              <a:rPr lang="bg-BG" dirty="0" smtClean="0"/>
              <a:t> проблеми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rmAutofit/>
          </a:bodyPr>
          <a:lstStyle/>
          <a:p>
            <a:r>
              <a:rPr lang="bg-BG" dirty="0" smtClean="0"/>
              <a:t>сложност (голямо </a:t>
            </a:r>
            <a:r>
              <a:rPr lang="en-US" dirty="0" smtClean="0"/>
              <a:t>API </a:t>
            </a:r>
            <a:r>
              <a:rPr lang="bg-BG" dirty="0" smtClean="0"/>
              <a:t>с много възможности за грешка, проблемни имплементации, сложни типове, непрозрачни </a:t>
            </a:r>
            <a:r>
              <a:rPr lang="en-US" dirty="0" smtClean="0"/>
              <a:t>IOR </a:t>
            </a:r>
            <a:r>
              <a:rPr lang="bg-BG" dirty="0" smtClean="0"/>
              <a:t>стрингове)</a:t>
            </a:r>
            <a:r>
              <a:rPr lang="en-US" dirty="0" smtClean="0"/>
              <a:t/>
            </a:r>
            <a:br>
              <a:rPr lang="en-US" dirty="0" smtClean="0"/>
            </a:br>
            <a:endParaRPr lang="bg-BG" dirty="0" smtClean="0"/>
          </a:p>
          <a:p>
            <a:r>
              <a:rPr lang="bg-BG" dirty="0" smtClean="0"/>
              <a:t>липсваща функционалност (сигурност и поддържане на версии)</a:t>
            </a:r>
            <a:r>
              <a:rPr lang="en-US" dirty="0" smtClean="0"/>
              <a:t/>
            </a:r>
            <a:br>
              <a:rPr lang="en-US" dirty="0" smtClean="0"/>
            </a:br>
            <a:endParaRPr lang="bg-BG" dirty="0" smtClean="0"/>
          </a:p>
          <a:p>
            <a:r>
              <a:rPr lang="bg-BG" dirty="0" smtClean="0"/>
              <a:t>процедурни (конфликт на интереси в </a:t>
            </a:r>
            <a:r>
              <a:rPr lang="en-US" dirty="0" smtClean="0"/>
              <a:t>OMG</a:t>
            </a:r>
            <a:r>
              <a:rPr lang="bg-BG" dirty="0" smtClean="0"/>
              <a:t>)</a:t>
            </a:r>
            <a:r>
              <a:rPr lang="en-US" smtClean="0"/>
              <a:t/>
            </a:r>
            <a:br>
              <a:rPr lang="en-US" smtClean="0"/>
            </a:br>
            <a:endParaRPr lang="bg-BG" dirty="0" smtClean="0"/>
          </a:p>
          <a:p>
            <a:r>
              <a:rPr lang="bg-BG" dirty="0" smtClean="0"/>
              <a:t>други технологии: </a:t>
            </a:r>
            <a:r>
              <a:rPr lang="en-US" dirty="0" smtClean="0"/>
              <a:t>DCOM, EJB, </a:t>
            </a:r>
            <a:r>
              <a:rPr lang="bg-BG" dirty="0" smtClean="0"/>
              <a:t>уеб услуги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23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bg-BG" dirty="0" smtClean="0"/>
              <a:t>Уеб услуги</a:t>
            </a:r>
            <a:endParaRPr lang="bg-BG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/>
          </a:bodyPr>
          <a:lstStyle/>
          <a:p>
            <a:r>
              <a:rPr lang="bg-BG" dirty="0" smtClean="0"/>
              <a:t>самостоятелни и модулни програмни компоненти, чиято функционалност е достъпна през мрежата</a:t>
            </a:r>
          </a:p>
          <a:p>
            <a:endParaRPr lang="bg-BG" dirty="0"/>
          </a:p>
          <a:p>
            <a:r>
              <a:rPr lang="bg-BG" dirty="0" smtClean="0"/>
              <a:t>разчитат на </a:t>
            </a:r>
            <a:r>
              <a:rPr lang="en-US" dirty="0" smtClean="0"/>
              <a:t>XML </a:t>
            </a:r>
            <a:r>
              <a:rPr lang="bg-BG" dirty="0" smtClean="0"/>
              <a:t>базирани протоколи (</a:t>
            </a:r>
            <a:r>
              <a:rPr lang="en-US" dirty="0" smtClean="0"/>
              <a:t>XML, XSD, SOAP, WSDL </a:t>
            </a:r>
            <a:r>
              <a:rPr lang="bg-BG" dirty="0" smtClean="0"/>
              <a:t>и други) или </a:t>
            </a:r>
            <a:r>
              <a:rPr lang="en-US" dirty="0" smtClean="0"/>
              <a:t>REST</a:t>
            </a:r>
            <a:r>
              <a:rPr lang="bg-BG" dirty="0" smtClean="0"/>
              <a:t> модела (</a:t>
            </a:r>
            <a:r>
              <a:rPr lang="en-US" dirty="0" smtClean="0"/>
              <a:t>HTTP, XML, JSON</a:t>
            </a:r>
            <a:r>
              <a:rPr lang="bg-BG" dirty="0" smtClean="0"/>
              <a:t>)</a:t>
            </a:r>
          </a:p>
          <a:p>
            <a:endParaRPr lang="bg-BG" dirty="0"/>
          </a:p>
          <a:p>
            <a:r>
              <a:rPr lang="bg-BG" dirty="0" smtClean="0"/>
              <a:t>подобряват съвместимостта и намаляват сложността като обвиват стари приложения</a:t>
            </a:r>
          </a:p>
          <a:p>
            <a:endParaRPr lang="bg-BG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24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147" y="1700276"/>
            <a:ext cx="6481453" cy="4798986"/>
          </a:xfrm>
          <a:prstGeom prst="rect">
            <a:avLst/>
          </a:prstGeom>
          <a:noFill/>
          <a:ln>
            <a:noFill/>
          </a:ln>
          <a:effectLst>
            <a:glow rad="228600">
              <a:srgbClr val="FFFF00"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Coming soon…</a:t>
            </a:r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25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24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SOA = Service Oriented Architecture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/>
          </a:bodyPr>
          <a:lstStyle/>
          <a:p>
            <a:r>
              <a:rPr lang="bg-BG" dirty="0" smtClean="0"/>
              <a:t>принципи и методологии за създаване на лесно сработващи се услуги</a:t>
            </a:r>
          </a:p>
          <a:p>
            <a:endParaRPr lang="bg-BG" dirty="0"/>
          </a:p>
          <a:p>
            <a:r>
              <a:rPr lang="bg-BG" dirty="0" smtClean="0"/>
              <a:t>ясно дефинирани интерфейси и протоколи за комуникация позволяват </a:t>
            </a:r>
            <a:r>
              <a:rPr lang="en-US" dirty="0" smtClean="0"/>
              <a:t>loose</a:t>
            </a:r>
            <a:r>
              <a:rPr lang="bg-BG" dirty="0" smtClean="0"/>
              <a:t> </a:t>
            </a:r>
            <a:r>
              <a:rPr lang="en-US" dirty="0" smtClean="0"/>
              <a:t>coupling</a:t>
            </a:r>
            <a:r>
              <a:rPr lang="bg-BG" dirty="0"/>
              <a:t> </a:t>
            </a:r>
            <a:r>
              <a:rPr lang="bg-BG" dirty="0" smtClean="0"/>
              <a:t>и многократно използване на всяка услуга</a:t>
            </a:r>
            <a:endParaRPr lang="en-US" dirty="0" smtClean="0"/>
          </a:p>
          <a:p>
            <a:endParaRPr lang="en-US" dirty="0"/>
          </a:p>
          <a:p>
            <a:r>
              <a:rPr lang="bg-BG" dirty="0" smtClean="0"/>
              <a:t>платформено и езиково независима</a:t>
            </a:r>
          </a:p>
          <a:p>
            <a:endParaRPr lang="bg-BG" dirty="0"/>
          </a:p>
          <a:p>
            <a:r>
              <a:rPr lang="bg-BG" dirty="0" smtClean="0"/>
              <a:t>често се асоциира с</a:t>
            </a:r>
            <a:r>
              <a:rPr lang="en-US" dirty="0" smtClean="0"/>
              <a:t> XML </a:t>
            </a:r>
            <a:r>
              <a:rPr lang="bg-BG" dirty="0" smtClean="0"/>
              <a:t>базиран уеб услуги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26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148" y="1700275"/>
            <a:ext cx="6481452" cy="4863682"/>
          </a:xfrm>
          <a:prstGeom prst="rect">
            <a:avLst/>
          </a:prstGeom>
          <a:noFill/>
          <a:ln>
            <a:noFill/>
          </a:ln>
          <a:effectLst>
            <a:glow rad="228600">
              <a:srgbClr val="92D050"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Coming soon…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27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10668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Термини</a:t>
            </a:r>
            <a:r>
              <a:rPr lang="en-US" dirty="0" smtClean="0"/>
              <a:t> </a:t>
            </a:r>
            <a:r>
              <a:rPr lang="bg-BG" dirty="0" smtClean="0"/>
              <a:t>в разпределените системи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cohesion</a:t>
            </a:r>
            <a:endParaRPr lang="en-US" dirty="0"/>
          </a:p>
          <a:p>
            <a:pPr algn="r"/>
            <a:r>
              <a:rPr lang="en-US" dirty="0"/>
              <a:t>loose </a:t>
            </a:r>
            <a:r>
              <a:rPr lang="en-US" dirty="0" smtClean="0"/>
              <a:t>coupling</a:t>
            </a:r>
            <a:endParaRPr lang="en-US" dirty="0"/>
          </a:p>
          <a:p>
            <a:r>
              <a:rPr lang="en-US" dirty="0" smtClean="0"/>
              <a:t>availability</a:t>
            </a:r>
            <a:endParaRPr lang="en-US" dirty="0"/>
          </a:p>
          <a:p>
            <a:pPr algn="r"/>
            <a:r>
              <a:rPr lang="en-US" dirty="0"/>
              <a:t>scalability</a:t>
            </a:r>
          </a:p>
          <a:p>
            <a:r>
              <a:rPr lang="en-US" dirty="0"/>
              <a:t>portability</a:t>
            </a:r>
          </a:p>
          <a:p>
            <a:pPr algn="r"/>
            <a:r>
              <a:rPr lang="en-US" dirty="0"/>
              <a:t>interoperability</a:t>
            </a:r>
          </a:p>
          <a:p>
            <a:r>
              <a:rPr lang="en-US" dirty="0" smtClean="0"/>
              <a:t>maintainability</a:t>
            </a:r>
            <a:endParaRPr lang="bg-BG" dirty="0" smtClean="0"/>
          </a:p>
          <a:p>
            <a:pPr algn="r"/>
            <a:r>
              <a:rPr lang="en-US" dirty="0"/>
              <a:t>reusability/ composability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28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98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untitled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413" y="2316591"/>
            <a:ext cx="3419580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1066800"/>
          </a:xfrm>
        </p:spPr>
        <p:txBody>
          <a:bodyPr>
            <a:normAutofit/>
          </a:bodyPr>
          <a:lstStyle/>
          <a:p>
            <a:r>
              <a:rPr lang="bg-BG" dirty="0" smtClean="0"/>
              <a:t>Въпроси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29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bg-BG" dirty="0" smtClean="0"/>
              <a:t>Съдържание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323528" y="1916832"/>
            <a:ext cx="8686800" cy="45601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bg-BG" dirty="0" smtClean="0"/>
              <a:t>Клиент-сървър модела</a:t>
            </a:r>
            <a:endParaRPr lang="en-US" dirty="0"/>
          </a:p>
          <a:p>
            <a:pPr marL="109728" indent="0">
              <a:buNone/>
            </a:pPr>
            <a:endParaRPr lang="bg-BG" dirty="0" smtClean="0"/>
          </a:p>
          <a:p>
            <a:pPr marL="109728" indent="0">
              <a:buNone/>
            </a:pPr>
            <a:r>
              <a:rPr lang="en-US" dirty="0" smtClean="0"/>
              <a:t>RPC (Remote Procedure Call)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DCOM (Distributed COM)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RMI (Remote Method Invocation)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CORBA</a:t>
            </a:r>
            <a:endParaRPr lang="bg-BG" dirty="0"/>
          </a:p>
          <a:p>
            <a:pPr marL="109728" indent="0">
              <a:buNone/>
            </a:pPr>
            <a:endParaRPr lang="bg-BG" dirty="0" smtClean="0"/>
          </a:p>
          <a:p>
            <a:pPr marL="109728" indent="0">
              <a:buNone/>
            </a:pPr>
            <a:endParaRPr lang="bg-BG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3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29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6977" y="2506216"/>
            <a:ext cx="6474024" cy="1066800"/>
          </a:xfrm>
        </p:spPr>
        <p:txBody>
          <a:bodyPr/>
          <a:lstStyle/>
          <a:p>
            <a:r>
              <a:rPr lang="bg-BG" dirty="0" smtClean="0"/>
              <a:t>Благодаря за вниманието</a:t>
            </a:r>
            <a:endParaRPr lang="bg-B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30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bg-BG" dirty="0" smtClean="0"/>
              <a:t>Предистория</a:t>
            </a:r>
            <a:endParaRPr lang="bg-BG" dirty="0"/>
          </a:p>
        </p:txBody>
      </p:sp>
      <p:pic>
        <p:nvPicPr>
          <p:cNvPr id="2050" name="Picture 2" descr="C:\Users\petyo.dimitrov\Desktop\IceAgeB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6780213" cy="401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4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bg-BG" dirty="0" smtClean="0"/>
              <a:t>Клиент-сървър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2249424"/>
            <a:ext cx="4724400" cy="4379976"/>
          </a:xfrm>
        </p:spPr>
        <p:txBody>
          <a:bodyPr>
            <a:normAutofit/>
          </a:bodyPr>
          <a:lstStyle/>
          <a:p>
            <a:r>
              <a:rPr lang="bg-BG" dirty="0" smtClean="0"/>
              <a:t>клиента изпраща заявка до сървъра</a:t>
            </a:r>
          </a:p>
          <a:p>
            <a:endParaRPr lang="bg-BG" dirty="0" smtClean="0"/>
          </a:p>
          <a:p>
            <a:r>
              <a:rPr lang="bg-BG" dirty="0" smtClean="0"/>
              <a:t>сървъра отговаря</a:t>
            </a:r>
          </a:p>
          <a:p>
            <a:endParaRPr lang="bg-BG" dirty="0" smtClean="0"/>
          </a:p>
          <a:p>
            <a:r>
              <a:rPr lang="bg-BG" dirty="0" smtClean="0"/>
              <a:t>клиента използва тази информация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133600"/>
            <a:ext cx="3876675" cy="47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5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bg-BG" dirty="0" smtClean="0"/>
              <a:t>Клиент-сървър вариации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79232" y="1981200"/>
            <a:ext cx="8382000" cy="4532376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bg-BG" dirty="0"/>
              <a:t>Е</a:t>
            </a:r>
            <a:r>
              <a:rPr lang="bg-BG" dirty="0" smtClean="0"/>
              <a:t>рата на </a:t>
            </a:r>
            <a:r>
              <a:rPr lang="bg-BG" dirty="0" err="1" smtClean="0"/>
              <a:t>Мейнфрейм</a:t>
            </a:r>
            <a:r>
              <a:rPr lang="bg-BG" dirty="0"/>
              <a:t> </a:t>
            </a:r>
            <a:r>
              <a:rPr lang="bg-BG" dirty="0" smtClean="0"/>
              <a:t>компютъра:</a:t>
            </a:r>
          </a:p>
          <a:p>
            <a:pPr marL="859536" lvl="1" indent="-457200"/>
            <a:r>
              <a:rPr lang="bg-BG" dirty="0" smtClean="0"/>
              <a:t>прост клиент с минимална бизнес логика и обработка, всичко е от страната на сървъра</a:t>
            </a:r>
          </a:p>
          <a:p>
            <a:pPr marL="859536" lvl="1" indent="-457200"/>
            <a:r>
              <a:rPr lang="bg-BG" dirty="0" smtClean="0"/>
              <a:t>подържат се </a:t>
            </a:r>
            <a:r>
              <a:rPr lang="en-US" dirty="0" smtClean="0"/>
              <a:t>sync </a:t>
            </a:r>
            <a:r>
              <a:rPr lang="bg-BG" dirty="0" smtClean="0"/>
              <a:t>и </a:t>
            </a:r>
            <a:r>
              <a:rPr lang="en-US" dirty="0" err="1" smtClean="0"/>
              <a:t>async</a:t>
            </a:r>
            <a:r>
              <a:rPr lang="en-US" dirty="0" smtClean="0"/>
              <a:t> </a:t>
            </a:r>
            <a:r>
              <a:rPr lang="bg-BG" dirty="0" smtClean="0"/>
              <a:t>операции</a:t>
            </a:r>
          </a:p>
          <a:p>
            <a:pPr marL="624078" indent="-514350">
              <a:buFont typeface="+mj-lt"/>
              <a:buAutoNum type="arabicPeriod"/>
            </a:pPr>
            <a:r>
              <a:rPr lang="bg-BG" dirty="0" smtClean="0"/>
              <a:t>Ерата на Персоналния компютър:</a:t>
            </a:r>
          </a:p>
          <a:p>
            <a:pPr lvl="1"/>
            <a:r>
              <a:rPr lang="bg-BG" dirty="0" smtClean="0"/>
              <a:t>сложен клиент с бизнес логика извършващ обработка (главно синхронни заявки)</a:t>
            </a:r>
          </a:p>
          <a:p>
            <a:pPr lvl="1"/>
            <a:r>
              <a:rPr lang="bg-BG" dirty="0" smtClean="0"/>
              <a:t>сървърът е база данни и бизнес правила</a:t>
            </a:r>
          </a:p>
          <a:p>
            <a:pPr marL="624078" indent="-514350">
              <a:buFont typeface="+mj-lt"/>
              <a:buAutoNum type="arabicPeriod"/>
            </a:pPr>
            <a:r>
              <a:rPr lang="bg-BG" dirty="0" smtClean="0"/>
              <a:t>Ерата на Интернет и </a:t>
            </a:r>
            <a:r>
              <a:rPr lang="en-US" dirty="0" smtClean="0"/>
              <a:t>Web 2.0</a:t>
            </a:r>
            <a:endParaRPr lang="bg-BG" dirty="0" smtClean="0"/>
          </a:p>
          <a:p>
            <a:pPr lvl="1"/>
            <a:r>
              <a:rPr lang="bg-BG" dirty="0" smtClean="0"/>
              <a:t>???</a:t>
            </a:r>
            <a:endParaRPr lang="en-US" dirty="0"/>
          </a:p>
        </p:txBody>
      </p:sp>
      <p:pic>
        <p:nvPicPr>
          <p:cNvPr id="3074" name="Picture 2" descr="C:\Users\petyo.dimitrov\Desktop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867400"/>
            <a:ext cx="784032" cy="766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6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80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RPC = Remote Procedure Call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/>
          </a:bodyPr>
          <a:lstStyle/>
          <a:p>
            <a:r>
              <a:rPr lang="bg-BG" dirty="0" smtClean="0"/>
              <a:t>форма на </a:t>
            </a:r>
            <a:r>
              <a:rPr lang="bg-BG" dirty="0" err="1" smtClean="0"/>
              <a:t>междупроцесна</a:t>
            </a:r>
            <a:r>
              <a:rPr lang="bg-BG" dirty="0" smtClean="0"/>
              <a:t> комуникация позволяваща извикване на функция или </a:t>
            </a:r>
            <a:br>
              <a:rPr lang="bg-BG" dirty="0" smtClean="0"/>
            </a:br>
            <a:r>
              <a:rPr lang="bg-BG" dirty="0" smtClean="0"/>
              <a:t>процедура в друго </a:t>
            </a:r>
            <a:br>
              <a:rPr lang="bg-BG" dirty="0" smtClean="0"/>
            </a:br>
            <a:r>
              <a:rPr lang="bg-BG" dirty="0" smtClean="0"/>
              <a:t>адресно пространство</a:t>
            </a:r>
          </a:p>
          <a:p>
            <a:endParaRPr lang="bg-BG" dirty="0"/>
          </a:p>
          <a:p>
            <a:r>
              <a:rPr lang="bg-BG" dirty="0"/>
              <a:t>произхожда от 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>процедурните </a:t>
            </a:r>
            <a:r>
              <a:rPr lang="bg-BG" dirty="0"/>
              <a:t>езици</a:t>
            </a:r>
          </a:p>
          <a:p>
            <a:endParaRPr lang="en-US" dirty="0"/>
          </a:p>
        </p:txBody>
      </p:sp>
      <p:pic>
        <p:nvPicPr>
          <p:cNvPr id="5122" name="Picture 2" descr="C:\Users\petyo.dimitrov\Desktop\the_godfath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759" y="3242441"/>
            <a:ext cx="3631927" cy="304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7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RPC </a:t>
            </a:r>
            <a:r>
              <a:rPr lang="bg-BG" dirty="0" smtClean="0"/>
              <a:t>проблеми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>
            <a:normAutofit/>
          </a:bodyPr>
          <a:lstStyle/>
          <a:p>
            <a:r>
              <a:rPr lang="bg-BG" dirty="0" smtClean="0"/>
              <a:t>забавяне</a:t>
            </a:r>
            <a:r>
              <a:rPr lang="en-US" dirty="0" smtClean="0"/>
              <a:t> – </a:t>
            </a:r>
            <a:r>
              <a:rPr lang="bg-BG" dirty="0" smtClean="0"/>
              <a:t>локалните обекти винаги се достъпват по-бързо от отдалечение и е добре програмиста да знае кой използва</a:t>
            </a:r>
          </a:p>
          <a:p>
            <a:endParaRPr lang="bg-BG" dirty="0"/>
          </a:p>
          <a:p>
            <a:r>
              <a:rPr lang="bg-BG" dirty="0" smtClean="0"/>
              <a:t>достъп до паметта (чрез указатели) – или е усложнен или липсва (</a:t>
            </a:r>
            <a:r>
              <a:rPr lang="en-US" dirty="0" smtClean="0"/>
              <a:t>Java</a:t>
            </a:r>
            <a:r>
              <a:rPr lang="bg-BG" dirty="0" smtClean="0"/>
              <a:t>)</a:t>
            </a:r>
          </a:p>
          <a:p>
            <a:endParaRPr lang="bg-BG" dirty="0"/>
          </a:p>
          <a:p>
            <a:r>
              <a:rPr lang="bg-BG" dirty="0" smtClean="0"/>
              <a:t>грешки, сигурност и състезания (</a:t>
            </a:r>
            <a:r>
              <a:rPr lang="en-US" dirty="0" smtClean="0"/>
              <a:t>concurrency</a:t>
            </a:r>
            <a:r>
              <a:rPr lang="bg-BG" dirty="0" smtClean="0"/>
              <a:t>)</a:t>
            </a:r>
          </a:p>
          <a:p>
            <a:pPr marL="109728" indent="0">
              <a:buNone/>
            </a:pPr>
            <a:endParaRPr lang="bg-BG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8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63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DCOM</a:t>
            </a:r>
            <a:endParaRPr lang="bg-BG" dirty="0"/>
          </a:p>
        </p:txBody>
      </p:sp>
      <p:sp>
        <p:nvSpPr>
          <p:cNvPr id="11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4303776"/>
          </a:xfrm>
        </p:spPr>
        <p:txBody>
          <a:bodyPr>
            <a:normAutofit/>
          </a:bodyPr>
          <a:lstStyle/>
          <a:p>
            <a:r>
              <a:rPr lang="en-US" cap="small" dirty="0" smtClean="0"/>
              <a:t>Distributed Component Object</a:t>
            </a:r>
            <a:r>
              <a:rPr lang="bg-BG" cap="small" dirty="0" smtClean="0"/>
              <a:t> </a:t>
            </a:r>
            <a:r>
              <a:rPr lang="en-US" cap="small" dirty="0" smtClean="0"/>
              <a:t>Model</a:t>
            </a:r>
          </a:p>
          <a:p>
            <a:endParaRPr lang="en-US" dirty="0"/>
          </a:p>
          <a:p>
            <a:r>
              <a:rPr lang="bg-BG" dirty="0" smtClean="0"/>
              <a:t>технология на Майкрософт стъпваща върху </a:t>
            </a:r>
            <a:r>
              <a:rPr lang="en-US" dirty="0" smtClean="0"/>
              <a:t>COM </a:t>
            </a:r>
            <a:r>
              <a:rPr lang="bg-BG" dirty="0" smtClean="0"/>
              <a:t>и </a:t>
            </a:r>
            <a:r>
              <a:rPr lang="en-US" dirty="0" smtClean="0"/>
              <a:t>OLE</a:t>
            </a:r>
            <a:r>
              <a:rPr lang="bg-BG" dirty="0" smtClean="0"/>
              <a:t> и предлагаща разпределени изчисления</a:t>
            </a:r>
          </a:p>
          <a:p>
            <a:endParaRPr lang="bg-BG" dirty="0"/>
          </a:p>
          <a:p>
            <a:r>
              <a:rPr lang="bg-BG" dirty="0" smtClean="0"/>
              <a:t>предлага </a:t>
            </a:r>
            <a:r>
              <a:rPr lang="bg-BG" dirty="0" err="1" smtClean="0"/>
              <a:t>сериализация</a:t>
            </a:r>
            <a:r>
              <a:rPr lang="bg-BG" dirty="0" smtClean="0"/>
              <a:t> и </a:t>
            </a:r>
            <a:r>
              <a:rPr lang="bg-BG" dirty="0" err="1" smtClean="0"/>
              <a:t>десериализация</a:t>
            </a:r>
            <a:r>
              <a:rPr lang="bg-BG" dirty="0" smtClean="0"/>
              <a:t> на данни, отдалечен </a:t>
            </a:r>
            <a:r>
              <a:rPr lang="en-US" dirty="0" smtClean="0"/>
              <a:t>garbage collection</a:t>
            </a:r>
            <a:r>
              <a:rPr lang="bg-BG" dirty="0" smtClean="0"/>
              <a:t>, използва бинарен формат за прехвърляне на данни и др.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1634-4CE0-44B7-8CB1-35E312C35358}" type="slidenum">
              <a:rPr lang="en-US" smtClean="0"/>
              <a:pPr/>
              <a:t>9</a:t>
            </a:fld>
            <a:r>
              <a:rPr lang="en-US" smtClean="0"/>
              <a:t>/30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458</TotalTime>
  <Words>1094</Words>
  <Application>Microsoft Office PowerPoint</Application>
  <PresentationFormat>On-screen Show (4:3)</PresentationFormat>
  <Paragraphs>267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Urban</vt:lpstr>
      <vt:lpstr>История</vt:lpstr>
      <vt:lpstr>PowerPoint Presentation</vt:lpstr>
      <vt:lpstr>Съдържание</vt:lpstr>
      <vt:lpstr>Предистория</vt:lpstr>
      <vt:lpstr>Клиент-сървър</vt:lpstr>
      <vt:lpstr>Клиент-сървър вариации</vt:lpstr>
      <vt:lpstr>RPC = Remote Procedure Call</vt:lpstr>
      <vt:lpstr>RPC проблеми</vt:lpstr>
      <vt:lpstr>DCOM</vt:lpstr>
      <vt:lpstr>RMI = Remote Method Invocation</vt:lpstr>
      <vt:lpstr>RMI (продължение)</vt:lpstr>
      <vt:lpstr>RMI пример</vt:lpstr>
      <vt:lpstr>RMI пример</vt:lpstr>
      <vt:lpstr>RMI пример - разделение</vt:lpstr>
      <vt:lpstr>EJB = Enterprise Java Beans</vt:lpstr>
      <vt:lpstr>CORBA</vt:lpstr>
      <vt:lpstr>CORBA (продължение)</vt:lpstr>
      <vt:lpstr>CORBA (продължение)</vt:lpstr>
      <vt:lpstr>CORBA и Java: IDL</vt:lpstr>
      <vt:lpstr>CORBA и Java: Servant</vt:lpstr>
      <vt:lpstr>CORBA и Java: Server</vt:lpstr>
      <vt:lpstr>CORBA и Java: Client</vt:lpstr>
      <vt:lpstr>CORBA проблеми</vt:lpstr>
      <vt:lpstr>Уеб услуги</vt:lpstr>
      <vt:lpstr>Coming soon…</vt:lpstr>
      <vt:lpstr>SOA = Service Oriented Architecture</vt:lpstr>
      <vt:lpstr>Coming soon…</vt:lpstr>
      <vt:lpstr>Термини в разпределените системи</vt:lpstr>
      <vt:lpstr>Въпроси</vt:lpstr>
      <vt:lpstr>Благодаря за вниманието</vt:lpstr>
    </vt:vector>
  </TitlesOfParts>
  <Company>Musala Soft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Distributed Systems</dc:title>
  <dc:subject>Distributed Systems</dc:subject>
  <dc:creator>Petyo D. Dimitrov</dc:creator>
  <cp:lastModifiedBy>Petyo D. Dimitrov</cp:lastModifiedBy>
  <cp:revision>341</cp:revision>
  <dcterms:created xsi:type="dcterms:W3CDTF">2012-09-22T13:08:19Z</dcterms:created>
  <dcterms:modified xsi:type="dcterms:W3CDTF">2013-10-23T21:52:32Z</dcterms:modified>
  <cp:category>TU lectures</cp:category>
</cp:coreProperties>
</file>