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257" r:id="rId3"/>
    <p:sldId id="574" r:id="rId4"/>
    <p:sldId id="328" r:id="rId5"/>
    <p:sldId id="348" r:id="rId6"/>
    <p:sldId id="580" r:id="rId7"/>
    <p:sldId id="581" r:id="rId8"/>
    <p:sldId id="579" r:id="rId9"/>
    <p:sldId id="347" r:id="rId10"/>
    <p:sldId id="423" r:id="rId11"/>
    <p:sldId id="582" r:id="rId12"/>
    <p:sldId id="366" r:id="rId13"/>
    <p:sldId id="350" r:id="rId14"/>
    <p:sldId id="426" r:id="rId15"/>
    <p:sldId id="424" r:id="rId16"/>
    <p:sldId id="425" r:id="rId17"/>
    <p:sldId id="427" r:id="rId18"/>
    <p:sldId id="351" r:id="rId19"/>
    <p:sldId id="428" r:id="rId20"/>
    <p:sldId id="429" r:id="rId21"/>
    <p:sldId id="584" r:id="rId22"/>
    <p:sldId id="585" r:id="rId23"/>
    <p:sldId id="587" r:id="rId24"/>
    <p:sldId id="589" r:id="rId25"/>
    <p:sldId id="586" r:id="rId26"/>
    <p:sldId id="590" r:id="rId27"/>
    <p:sldId id="352" r:id="rId28"/>
    <p:sldId id="431" r:id="rId29"/>
    <p:sldId id="353" r:id="rId30"/>
    <p:sldId id="433" r:id="rId31"/>
    <p:sldId id="432" r:id="rId32"/>
    <p:sldId id="354" r:id="rId33"/>
    <p:sldId id="434" r:id="rId34"/>
    <p:sldId id="355" r:id="rId35"/>
    <p:sldId id="436" r:id="rId36"/>
    <p:sldId id="437" r:id="rId37"/>
    <p:sldId id="595" r:id="rId38"/>
    <p:sldId id="594" r:id="rId39"/>
    <p:sldId id="593" r:id="rId40"/>
    <p:sldId id="592" r:id="rId41"/>
    <p:sldId id="597" r:id="rId42"/>
    <p:sldId id="356" r:id="rId43"/>
    <p:sldId id="438" r:id="rId44"/>
    <p:sldId id="439" r:id="rId45"/>
    <p:sldId id="441" r:id="rId46"/>
    <p:sldId id="440" r:id="rId47"/>
    <p:sldId id="442" r:id="rId48"/>
    <p:sldId id="598" r:id="rId49"/>
    <p:sldId id="357" r:id="rId50"/>
    <p:sldId id="444" r:id="rId51"/>
    <p:sldId id="447" r:id="rId52"/>
    <p:sldId id="446" r:id="rId53"/>
    <p:sldId id="448" r:id="rId54"/>
    <p:sldId id="601" r:id="rId55"/>
    <p:sldId id="602" r:id="rId56"/>
    <p:sldId id="600" r:id="rId57"/>
    <p:sldId id="450" r:id="rId58"/>
    <p:sldId id="471" r:id="rId59"/>
    <p:sldId id="473" r:id="rId60"/>
    <p:sldId id="634" r:id="rId61"/>
    <p:sldId id="472" r:id="rId62"/>
    <p:sldId id="475" r:id="rId63"/>
    <p:sldId id="630" r:id="rId64"/>
    <p:sldId id="631" r:id="rId65"/>
    <p:sldId id="454" r:id="rId66"/>
    <p:sldId id="627" r:id="rId67"/>
    <p:sldId id="453" r:id="rId68"/>
    <p:sldId id="628" r:id="rId69"/>
    <p:sldId id="625" r:id="rId70"/>
    <p:sldId id="626" r:id="rId71"/>
    <p:sldId id="455" r:id="rId72"/>
    <p:sldId id="476" r:id="rId73"/>
    <p:sldId id="445" r:id="rId74"/>
    <p:sldId id="477" r:id="rId75"/>
    <p:sldId id="479" r:id="rId76"/>
    <p:sldId id="358" r:id="rId77"/>
    <p:sldId id="478" r:id="rId78"/>
    <p:sldId id="365" r:id="rId79"/>
    <p:sldId id="632" r:id="rId80"/>
    <p:sldId id="359" r:id="rId81"/>
    <p:sldId id="367" r:id="rId82"/>
    <p:sldId id="483" r:id="rId83"/>
    <p:sldId id="633" r:id="rId84"/>
    <p:sldId id="629" r:id="rId85"/>
    <p:sldId id="363" r:id="rId86"/>
    <p:sldId id="603" r:id="rId87"/>
    <p:sldId id="624" r:id="rId88"/>
    <p:sldId id="606" r:id="rId89"/>
    <p:sldId id="607" r:id="rId90"/>
    <p:sldId id="608" r:id="rId91"/>
    <p:sldId id="609" r:id="rId92"/>
    <p:sldId id="610" r:id="rId93"/>
    <p:sldId id="611" r:id="rId94"/>
    <p:sldId id="612" r:id="rId95"/>
    <p:sldId id="613" r:id="rId96"/>
    <p:sldId id="614" r:id="rId97"/>
    <p:sldId id="615" r:id="rId98"/>
    <p:sldId id="616" r:id="rId99"/>
    <p:sldId id="617" r:id="rId100"/>
    <p:sldId id="618" r:id="rId101"/>
    <p:sldId id="619" r:id="rId102"/>
    <p:sldId id="620" r:id="rId10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5E707C-304A-47DC-975E-85D16892D2AA}">
          <p14:sldIdLst>
            <p14:sldId id="256"/>
            <p14:sldId id="257"/>
            <p14:sldId id="574"/>
            <p14:sldId id="328"/>
            <p14:sldId id="348"/>
            <p14:sldId id="580"/>
            <p14:sldId id="581"/>
            <p14:sldId id="579"/>
            <p14:sldId id="347"/>
            <p14:sldId id="423"/>
            <p14:sldId id="582"/>
            <p14:sldId id="366"/>
            <p14:sldId id="350"/>
            <p14:sldId id="426"/>
            <p14:sldId id="424"/>
            <p14:sldId id="425"/>
            <p14:sldId id="427"/>
            <p14:sldId id="351"/>
            <p14:sldId id="428"/>
            <p14:sldId id="429"/>
            <p14:sldId id="584"/>
            <p14:sldId id="585"/>
            <p14:sldId id="587"/>
            <p14:sldId id="589"/>
            <p14:sldId id="586"/>
            <p14:sldId id="590"/>
            <p14:sldId id="352"/>
            <p14:sldId id="431"/>
            <p14:sldId id="353"/>
            <p14:sldId id="433"/>
            <p14:sldId id="432"/>
            <p14:sldId id="354"/>
            <p14:sldId id="434"/>
            <p14:sldId id="355"/>
            <p14:sldId id="436"/>
            <p14:sldId id="437"/>
            <p14:sldId id="595"/>
            <p14:sldId id="594"/>
            <p14:sldId id="593"/>
            <p14:sldId id="592"/>
            <p14:sldId id="597"/>
            <p14:sldId id="356"/>
            <p14:sldId id="438"/>
            <p14:sldId id="439"/>
            <p14:sldId id="441"/>
            <p14:sldId id="440"/>
            <p14:sldId id="442"/>
            <p14:sldId id="598"/>
            <p14:sldId id="357"/>
            <p14:sldId id="444"/>
            <p14:sldId id="447"/>
            <p14:sldId id="446"/>
            <p14:sldId id="448"/>
            <p14:sldId id="601"/>
            <p14:sldId id="602"/>
            <p14:sldId id="600"/>
            <p14:sldId id="450"/>
            <p14:sldId id="471"/>
            <p14:sldId id="473"/>
            <p14:sldId id="634"/>
            <p14:sldId id="472"/>
            <p14:sldId id="475"/>
            <p14:sldId id="630"/>
            <p14:sldId id="631"/>
            <p14:sldId id="454"/>
            <p14:sldId id="627"/>
            <p14:sldId id="453"/>
            <p14:sldId id="628"/>
            <p14:sldId id="625"/>
            <p14:sldId id="626"/>
            <p14:sldId id="455"/>
            <p14:sldId id="476"/>
            <p14:sldId id="445"/>
            <p14:sldId id="477"/>
            <p14:sldId id="479"/>
            <p14:sldId id="358"/>
            <p14:sldId id="478"/>
            <p14:sldId id="365"/>
            <p14:sldId id="632"/>
            <p14:sldId id="359"/>
            <p14:sldId id="367"/>
            <p14:sldId id="483"/>
            <p14:sldId id="633"/>
            <p14:sldId id="629"/>
            <p14:sldId id="363"/>
            <p14:sldId id="603"/>
            <p14:sldId id="624"/>
          </p14:sldIdLst>
        </p14:section>
        <p14:section name="Резервни" id="{8F02FBF1-65AA-485D-AE02-73DDA1E9FA56}">
          <p14:sldIdLst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yo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00A"/>
    <a:srgbClr val="302C20"/>
    <a:srgbClr val="453F2F"/>
    <a:srgbClr val="E7C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2007" autoAdjust="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32B52-2501-457E-A7BE-00CEFA5F690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523B-D94D-4196-9729-038AD2AE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9F3A8-82BC-482D-8578-BD9565B3AE03}" type="datetimeFigureOut">
              <a:rPr lang="bg-BG" smtClean="0"/>
              <a:t>17.10.2013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96A1-9304-41AB-8276-BD0A08DC10F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872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cool:title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990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WSDL 1.1 </a:t>
            </a:r>
            <a:r>
              <a:rPr lang="bg-BG" dirty="0" smtClean="0"/>
              <a:t>все още е </a:t>
            </a:r>
            <a:r>
              <a:rPr lang="bg-BG" smtClean="0"/>
              <a:t>доста популярен.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15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558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64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891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bg-BG" dirty="0" smtClean="0"/>
              <a:t>това</a:t>
            </a:r>
            <a:r>
              <a:rPr lang="bg-BG" baseline="0" dirty="0" smtClean="0"/>
              <a:t> може да се считат за предимства спрямо </a:t>
            </a:r>
            <a:r>
              <a:rPr lang="en-US" baseline="0" dirty="0" smtClean="0"/>
              <a:t>RELAX NG</a:t>
            </a:r>
            <a:r>
              <a:rPr lang="bg-BG" baseline="0" dirty="0" smtClean="0"/>
              <a:t>, но те умишлено не са включени там, за да се опрости ядрото на езика (типовете), и да се разделят идеите на валидация и обогатяване (</a:t>
            </a:r>
            <a:r>
              <a:rPr lang="en-US" baseline="0" dirty="0" smtClean="0"/>
              <a:t>default </a:t>
            </a:r>
            <a:r>
              <a:rPr lang="bg-BG" baseline="0" dirty="0" smtClean="0"/>
              <a:t>стойности).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65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416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dirty="0" smtClean="0">
                <a:latin typeface="Courier New" pitchFamily="49" charset="0"/>
                <a:cs typeface="Courier New" pitchFamily="49" charset="0"/>
              </a:rPr>
              <a:t>&lt;!DOCTYPE </a:t>
            </a:r>
            <a:r>
              <a:rPr lang="bg-BG" sz="1200" dirty="0" err="1" smtClean="0">
                <a:latin typeface="Courier New" pitchFamily="49" charset="0"/>
                <a:cs typeface="Courier New" pitchFamily="49" charset="0"/>
              </a:rPr>
              <a:t>html</a:t>
            </a:r>
            <a:r>
              <a:rPr lang="bg-BG" sz="1200" dirty="0" smtClean="0">
                <a:latin typeface="Courier New" pitchFamily="49" charset="0"/>
                <a:cs typeface="Courier New" pitchFamily="49" charset="0"/>
              </a:rPr>
              <a:t> ... &gt;</a:t>
            </a:r>
            <a:endParaRPr lang="bg-BG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67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888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зависимост между съдържание на атрибут и под-елементи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72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23599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XPointer</a:t>
            </a:r>
            <a:r>
              <a:rPr lang="en-US" dirty="0" smtClean="0"/>
              <a:t> </a:t>
            </a:r>
            <a:r>
              <a:rPr lang="bg-BG" dirty="0" smtClean="0"/>
              <a:t>позволява на </a:t>
            </a:r>
            <a:r>
              <a:rPr lang="en-US" dirty="0" err="1" smtClean="0"/>
              <a:t>XLink</a:t>
            </a:r>
            <a:r>
              <a:rPr lang="en-US" baseline="0" dirty="0" smtClean="0"/>
              <a:t> </a:t>
            </a:r>
            <a:r>
              <a:rPr lang="bg-BG" baseline="0" dirty="0" smtClean="0"/>
              <a:t>да реферира към конкретна част от друг </a:t>
            </a:r>
            <a:r>
              <a:rPr lang="en-US" baseline="0" dirty="0" smtClean="0"/>
              <a:t>XML </a:t>
            </a:r>
            <a:r>
              <a:rPr lang="bg-BG" baseline="0" dirty="0" smtClean="0"/>
              <a:t>документ.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75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4352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76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4352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77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435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Трябва да се окаже типа</a:t>
            </a:r>
            <a:r>
              <a:rPr lang="bg-BG" baseline="0" dirty="0" smtClean="0"/>
              <a:t> на връщаната стойност: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String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Double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Boolean </a:t>
            </a:r>
            <a:endParaRPr lang="bg-BG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Node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Nodelist</a:t>
            </a:r>
            <a:r>
              <a:rPr lang="en-US" dirty="0" smtClean="0"/>
              <a:t>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endParaRPr lang="bg-BG" dirty="0" smtClean="0"/>
          </a:p>
          <a:p>
            <a:pPr marL="0" indent="0">
              <a:buFont typeface="Arial" pitchFamily="34" charset="0"/>
              <a:buNone/>
            </a:pPr>
            <a:r>
              <a:rPr lang="bg-BG" dirty="0" smtClean="0"/>
              <a:t>В тази</a:t>
            </a:r>
            <a:r>
              <a:rPr lang="bg-BG" baseline="0" dirty="0" smtClean="0"/>
              <a:t> програма може да върнем и </a:t>
            </a:r>
            <a:r>
              <a:rPr lang="en-US" baseline="0" dirty="0" smtClean="0"/>
              <a:t>String</a:t>
            </a:r>
            <a:r>
              <a:rPr lang="bg-BG" baseline="0" dirty="0" smtClean="0"/>
              <a:t> вместо </a:t>
            </a:r>
            <a:r>
              <a:rPr lang="en-US" baseline="0" dirty="0" err="1" smtClean="0"/>
              <a:t>Nodelist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78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673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78366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Трябва да се окаже типа</a:t>
            </a:r>
            <a:r>
              <a:rPr lang="bg-BG" baseline="0" dirty="0" smtClean="0"/>
              <a:t> на връщаната стойност: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String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Double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Boolean </a:t>
            </a:r>
            <a:endParaRPr lang="bg-BG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Node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Nodelist</a:t>
            </a:r>
            <a:r>
              <a:rPr lang="en-US" dirty="0" smtClean="0"/>
              <a:t> </a:t>
            </a:r>
            <a:endParaRPr lang="bg-BG" dirty="0" smtClean="0"/>
          </a:p>
          <a:p>
            <a:pPr marL="171450" indent="-171450">
              <a:buFont typeface="Arial" pitchFamily="34" charset="0"/>
              <a:buChar char="•"/>
            </a:pPr>
            <a:endParaRPr lang="bg-BG" dirty="0" smtClean="0"/>
          </a:p>
          <a:p>
            <a:pPr marL="0" indent="0">
              <a:buFont typeface="Arial" pitchFamily="34" charset="0"/>
              <a:buNone/>
            </a:pPr>
            <a:r>
              <a:rPr lang="bg-BG" dirty="0" smtClean="0"/>
              <a:t>В тази</a:t>
            </a:r>
            <a:r>
              <a:rPr lang="bg-BG" baseline="0" dirty="0" smtClean="0"/>
              <a:t> програма може да върнем и </a:t>
            </a:r>
            <a:r>
              <a:rPr lang="en-US" baseline="0" dirty="0" smtClean="0"/>
              <a:t>String</a:t>
            </a:r>
            <a:r>
              <a:rPr lang="bg-BG" baseline="0" dirty="0" smtClean="0"/>
              <a:t> вместо </a:t>
            </a:r>
            <a:r>
              <a:rPr lang="en-US" baseline="0" dirty="0" err="1" smtClean="0"/>
              <a:t>Nodelist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79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6730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други библиотеки: </a:t>
            </a:r>
            <a:r>
              <a:rPr lang="en-US" dirty="0" err="1" smtClean="0"/>
              <a:t>xalan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81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1117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други библиотеки</a:t>
            </a:r>
            <a:r>
              <a:rPr lang="bg-BG" dirty="0" smtClean="0"/>
              <a:t>: </a:t>
            </a:r>
            <a:r>
              <a:rPr lang="en-US" dirty="0" err="1" smtClean="0"/>
              <a:t>xalan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82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1117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други библиотеки</a:t>
            </a:r>
            <a:r>
              <a:rPr lang="bg-BG" dirty="0" smtClean="0"/>
              <a:t>: </a:t>
            </a:r>
            <a:r>
              <a:rPr lang="en-US" dirty="0" err="1" smtClean="0"/>
              <a:t>xalan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83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1117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WSDL 1.1 </a:t>
            </a:r>
            <a:r>
              <a:rPr lang="bg-BG" dirty="0" smtClean="0"/>
              <a:t>все още е </a:t>
            </a:r>
            <a:r>
              <a:rPr lang="bg-BG" smtClean="0"/>
              <a:t>доста популярен.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84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157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3852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Ако</a:t>
            </a:r>
            <a:r>
              <a:rPr lang="bg-BG" baseline="0" dirty="0" smtClean="0"/>
              <a:t> копиране чужда схема и преименуваме </a:t>
            </a:r>
            <a:r>
              <a:rPr lang="en-US" baseline="0" dirty="0" smtClean="0"/>
              <a:t>namespace-</a:t>
            </a:r>
            <a:r>
              <a:rPr lang="bg-BG" baseline="0" dirty="0" smtClean="0"/>
              <a:t>а (т.е. от хетерогенна я направим хомогенна) губим съвместимост със системите които я ползват, след време ще се </a:t>
            </a:r>
            <a:r>
              <a:rPr lang="bg-BG" baseline="0" dirty="0" err="1" smtClean="0"/>
              <a:t>разсинхронизираме</a:t>
            </a:r>
            <a:r>
              <a:rPr lang="bg-BG" baseline="0" dirty="0" smtClean="0"/>
              <a:t> с източника и въвеждаме риск от колизии.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3827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StAX</a:t>
            </a:r>
            <a:r>
              <a:rPr lang="en-US" baseline="0" dirty="0" smtClean="0"/>
              <a:t> event</a:t>
            </a:r>
            <a:r>
              <a:rPr lang="bg-BG" baseline="0" dirty="0" smtClean="0"/>
              <a:t>-</a:t>
            </a:r>
            <a:r>
              <a:rPr lang="bg-BG" baseline="0" dirty="0" err="1" smtClean="0"/>
              <a:t>ите</a:t>
            </a:r>
            <a:r>
              <a:rPr lang="bg-BG" baseline="0" dirty="0" smtClean="0"/>
              <a:t> за </a:t>
            </a:r>
            <a:r>
              <a:rPr lang="en-US" baseline="0" dirty="0" smtClean="0"/>
              <a:t>immutable</a:t>
            </a:r>
            <a:r>
              <a:rPr lang="bg-BG" baseline="0" dirty="0" smtClean="0"/>
              <a:t> и лесно могат да се манипулират извън </a:t>
            </a:r>
            <a:r>
              <a:rPr lang="bg-BG" baseline="0" dirty="0" err="1" smtClean="0"/>
              <a:t>парсъра</a:t>
            </a:r>
            <a:r>
              <a:rPr lang="bg-BG" baseline="0" dirty="0" smtClean="0"/>
              <a:t>. Могат да се създават нови класове за </a:t>
            </a:r>
            <a:r>
              <a:rPr lang="en-US" baseline="0" dirty="0" smtClean="0"/>
              <a:t>event-</a:t>
            </a:r>
            <a:r>
              <a:rPr lang="bg-BG" baseline="0" dirty="0" smtClean="0"/>
              <a:t>и и да се променя последователността им.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5857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24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Генерираните от </a:t>
            </a:r>
            <a:r>
              <a:rPr lang="en-US" dirty="0" smtClean="0"/>
              <a:t>JAXB Java</a:t>
            </a:r>
            <a:r>
              <a:rPr lang="en-US" baseline="0" dirty="0" smtClean="0"/>
              <a:t> </a:t>
            </a:r>
            <a:r>
              <a:rPr lang="bg-BG" baseline="0" dirty="0" smtClean="0"/>
              <a:t>класове не трябва да се третират като код, т.е. не трябва да се модифицират ръчно или да стоят в сорс контрол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24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Каква е разликата между </a:t>
            </a:r>
            <a:r>
              <a:rPr lang="en-US" dirty="0" smtClean="0"/>
              <a:t>marshaling </a:t>
            </a:r>
            <a:r>
              <a:rPr lang="bg-BG" dirty="0" smtClean="0"/>
              <a:t>и</a:t>
            </a:r>
            <a:r>
              <a:rPr lang="bg-BG" baseline="0" dirty="0" smtClean="0"/>
              <a:t> </a:t>
            </a:r>
            <a:r>
              <a:rPr lang="bg-BG" baseline="0" dirty="0" err="1" smtClean="0"/>
              <a:t>сериализация</a:t>
            </a:r>
            <a:r>
              <a:rPr lang="bg-BG" baseline="0" dirty="0" smtClean="0"/>
              <a:t>?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24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bg-BG" dirty="0" smtClean="0"/>
              <a:t>Разлика между поле и </a:t>
            </a:r>
            <a:r>
              <a:rPr lang="bg-BG" dirty="0" err="1" smtClean="0"/>
              <a:t>пропърти</a:t>
            </a:r>
            <a:r>
              <a:rPr lang="bg-BG" dirty="0" smtClean="0"/>
              <a:t>?</a:t>
            </a:r>
          </a:p>
          <a:p>
            <a:pPr marL="109728" indent="0">
              <a:buNone/>
            </a:pPr>
            <a:r>
              <a:rPr lang="bg-BG" dirty="0" smtClean="0"/>
              <a:t>други: </a:t>
            </a:r>
            <a:r>
              <a:rPr lang="en-US" dirty="0" err="1" smtClean="0"/>
              <a:t>XmlList</a:t>
            </a:r>
            <a:r>
              <a:rPr lang="en-US" dirty="0" smtClean="0"/>
              <a:t>, </a:t>
            </a:r>
            <a:r>
              <a:rPr lang="en-US" dirty="0" err="1" smtClean="0"/>
              <a:t>XmlElementWrapper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XmlEnum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XmlEnumValue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24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Каква е разликата между </a:t>
            </a:r>
            <a:r>
              <a:rPr lang="en-US" dirty="0" smtClean="0"/>
              <a:t>marshaling </a:t>
            </a:r>
            <a:r>
              <a:rPr lang="bg-BG" dirty="0" smtClean="0"/>
              <a:t>и</a:t>
            </a:r>
            <a:r>
              <a:rPr lang="bg-BG" baseline="0" dirty="0" smtClean="0"/>
              <a:t> </a:t>
            </a:r>
            <a:r>
              <a:rPr lang="bg-BG" baseline="0" dirty="0" err="1" smtClean="0"/>
              <a:t>сериализация</a:t>
            </a:r>
            <a:r>
              <a:rPr lang="bg-BG" baseline="0" dirty="0" smtClean="0"/>
              <a:t>?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24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2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AA4B3E-80D5-4DB1-B716-DE2B840513D3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BE9-585B-4DE3-A6EA-ECB2C95CB740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DF21-B75C-47D6-AF5F-A622CFB6DE93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EF6-394B-4C2C-BE89-781B40DC1375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-27384"/>
            <a:ext cx="1196384" cy="365760"/>
          </a:xfrm>
        </p:spPr>
        <p:txBody>
          <a:bodyPr/>
          <a:lstStyle/>
          <a:p>
            <a:fld id="{B07A82BF-74F1-48CB-AE4B-A18301E863B0}" type="slidenum">
              <a:rPr lang="bg-BG" smtClean="0"/>
              <a:pPr/>
              <a:t>‹#›</a:t>
            </a:fld>
            <a:r>
              <a:rPr lang="bg-BG" dirty="0" smtClean="0"/>
              <a:t>/</a:t>
            </a:r>
            <a:r>
              <a:rPr lang="en-US" dirty="0" smtClean="0"/>
              <a:t>87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12F6-FB77-407F-9442-7D2FAFAEBE8B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D16-098B-41D5-BD20-8CE90B8E973D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58232F-B545-4D76-87D8-13963CA9837B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DAD56A-452A-4C55-9DCC-2C764BD4DA17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48B1-A298-4D36-9BE4-312EE2001380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08A7-89F4-4761-A68F-9245C5033694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24FA-844D-4339-B56C-C7740ED1BB29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CFD783-561D-4EAF-AA6F-C29305523AC5}" type="datetime1">
              <a:rPr lang="bg-BG" smtClean="0"/>
              <a:t>17.10.2013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763000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XML</a:t>
            </a:r>
            <a:r>
              <a:rPr lang="bg-BG" dirty="0" smtClean="0"/>
              <a:t>,</a:t>
            </a:r>
            <a:r>
              <a:rPr lang="en-US" dirty="0" smtClean="0"/>
              <a:t> XML Schema</a:t>
            </a:r>
            <a:r>
              <a:rPr lang="bg-BG" dirty="0" smtClean="0"/>
              <a:t>, </a:t>
            </a:r>
            <a:r>
              <a:rPr lang="en-US" dirty="0" smtClean="0"/>
              <a:t>XPath, XSLT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Петьо Димитров</a:t>
            </a:r>
          </a:p>
          <a:p>
            <a:endParaRPr lang="bg-BG" dirty="0" smtClean="0"/>
          </a:p>
          <a:p>
            <a:r>
              <a:rPr lang="bg-BG" i="1" dirty="0" smtClean="0"/>
              <a:t>01 Октомври 2013</a:t>
            </a:r>
            <a:endParaRPr lang="bg-BG" i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553200" cy="457200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… </a:t>
            </a:r>
            <a:r>
              <a:rPr lang="bg-BG" i="1" dirty="0" smtClean="0">
                <a:solidFill>
                  <a:schemeClr val="bg1"/>
                </a:solidFill>
              </a:rPr>
              <a:t>същност, парсъри и валидация</a:t>
            </a:r>
            <a:endParaRPr lang="bg-BG" sz="2000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petyo.dimitrov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32057"/>
            <a:ext cx="3943350" cy="952500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</a:t>
            </a:r>
            <a:r>
              <a:rPr lang="bg-BG" dirty="0" smtClean="0"/>
              <a:t>концепции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464496"/>
          </a:xfrm>
        </p:spPr>
        <p:txBody>
          <a:bodyPr>
            <a:normAutofit fontScale="32500" lnSpcReduction="20000"/>
          </a:bodyPr>
          <a:lstStyle/>
          <a:p>
            <a:r>
              <a:rPr lang="bg-BG" sz="7000" dirty="0" smtClean="0"/>
              <a:t>фрагмент </a:t>
            </a:r>
            <a:r>
              <a:rPr lang="en-US" sz="7000" dirty="0" smtClean="0"/>
              <a:t>vs. </a:t>
            </a:r>
            <a:r>
              <a:rPr lang="bg-BG" sz="7000" dirty="0" smtClean="0"/>
              <a:t>документ</a:t>
            </a:r>
            <a:endParaRPr lang="en-US" sz="7000" dirty="0" smtClean="0"/>
          </a:p>
          <a:p>
            <a:endParaRPr lang="en-US" sz="7000" dirty="0" smtClean="0"/>
          </a:p>
          <a:p>
            <a:r>
              <a:rPr lang="bg-BG" sz="7000" dirty="0" smtClean="0"/>
              <a:t>добре</a:t>
            </a:r>
            <a:r>
              <a:rPr lang="en-US" sz="7000" dirty="0" smtClean="0"/>
              <a:t> </a:t>
            </a:r>
            <a:r>
              <a:rPr lang="bg-BG" sz="7000" dirty="0" smtClean="0"/>
              <a:t>дефиниран документ</a:t>
            </a:r>
          </a:p>
          <a:p>
            <a:pPr lvl="1"/>
            <a:r>
              <a:rPr lang="bg-BG" altLang="en-US" sz="7000" dirty="0" smtClean="0"/>
              <a:t>таговете винаги </a:t>
            </a:r>
            <a:r>
              <a:rPr lang="bg-BG" altLang="en-US" sz="7000" dirty="0"/>
              <a:t>се затварят </a:t>
            </a:r>
            <a:r>
              <a:rPr lang="bg-BG" altLang="en-US" sz="7000" dirty="0" smtClean="0"/>
              <a:t>в </a:t>
            </a:r>
            <a:r>
              <a:rPr lang="bg-BG" altLang="en-US" sz="7000" dirty="0"/>
              <a:t>правилния </a:t>
            </a:r>
            <a:r>
              <a:rPr lang="bg-BG" altLang="en-US" sz="7000" dirty="0" smtClean="0"/>
              <a:t>ред</a:t>
            </a:r>
            <a:endParaRPr lang="bg-BG" altLang="en-US" sz="7000" dirty="0"/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bg-BG" altLang="en-US" sz="7000" dirty="0"/>
              <a:t>атрибутите винаги </a:t>
            </a:r>
            <a:r>
              <a:rPr lang="bg-BG" altLang="en-US" sz="7000" dirty="0" smtClean="0"/>
              <a:t>се ограждат в кавички</a:t>
            </a:r>
            <a:endParaRPr lang="bg-BG" altLang="en-US" sz="7000" dirty="0"/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bg-BG" altLang="en-US" sz="7000" dirty="0" smtClean="0"/>
              <a:t>има </a:t>
            </a:r>
            <a:r>
              <a:rPr lang="bg-BG" altLang="en-US" sz="7000" dirty="0"/>
              <a:t>само един основен </a:t>
            </a:r>
            <a:r>
              <a:rPr lang="en-US" altLang="en-US" sz="7000" dirty="0"/>
              <a:t>root </a:t>
            </a:r>
            <a:r>
              <a:rPr lang="bg-BG" altLang="en-US" sz="7000" dirty="0"/>
              <a:t>елемент</a:t>
            </a:r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bg-BG" altLang="en-US" sz="7000" dirty="0"/>
              <a:t>ограничения върху имената на </a:t>
            </a:r>
            <a:r>
              <a:rPr lang="bg-BG" altLang="en-US" sz="7000" dirty="0" smtClean="0"/>
              <a:t>тагове </a:t>
            </a:r>
            <a:r>
              <a:rPr lang="bg-BG" altLang="en-US" sz="7000" dirty="0"/>
              <a:t>и </a:t>
            </a:r>
            <a:r>
              <a:rPr lang="bg-BG" altLang="en-US" sz="7000" dirty="0" smtClean="0"/>
              <a:t>атрибути</a:t>
            </a:r>
          </a:p>
          <a:p>
            <a:pPr lvl="1">
              <a:lnSpc>
                <a:spcPct val="89000"/>
              </a:lnSpc>
              <a:spcBef>
                <a:spcPct val="25000"/>
              </a:spcBef>
            </a:pPr>
            <a:endParaRPr lang="bg-BG" altLang="en-US" sz="7000" dirty="0" smtClean="0"/>
          </a:p>
          <a:p>
            <a:pPr>
              <a:lnSpc>
                <a:spcPct val="89000"/>
              </a:lnSpc>
              <a:spcBef>
                <a:spcPct val="25000"/>
              </a:spcBef>
            </a:pPr>
            <a:r>
              <a:rPr lang="bg-BG" sz="7000" dirty="0" smtClean="0"/>
              <a:t>валиден документ</a:t>
            </a:r>
            <a:endParaRPr lang="bg-BG" sz="7000" dirty="0"/>
          </a:p>
          <a:p>
            <a:pPr lvl="1">
              <a:lnSpc>
                <a:spcPct val="89000"/>
              </a:lnSpc>
              <a:spcBef>
                <a:spcPct val="25000"/>
              </a:spcBef>
            </a:pPr>
            <a:endParaRPr lang="bg-BG" sz="7000" dirty="0"/>
          </a:p>
          <a:p>
            <a:r>
              <a:rPr lang="bg-BG" sz="7000" dirty="0" err="1" smtClean="0"/>
              <a:t>десериализиране</a:t>
            </a:r>
            <a:r>
              <a:rPr lang="bg-BG" sz="7000" dirty="0" smtClean="0"/>
              <a:t> (парсване) и </a:t>
            </a:r>
            <a:r>
              <a:rPr lang="bg-BG" sz="7000" dirty="0" err="1" smtClean="0"/>
              <a:t>сериализиране</a:t>
            </a:r>
            <a:endParaRPr lang="en-US" sz="70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46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Desktop\colin_chamel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122518"/>
            <a:ext cx="3014613" cy="2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Ефект на хамелеона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трета опция за проектиране на </a:t>
            </a:r>
            <a:r>
              <a:rPr lang="en-US" dirty="0" smtClean="0"/>
              <a:t>namespace-</a:t>
            </a:r>
            <a:r>
              <a:rPr lang="bg-BG" dirty="0" smtClean="0"/>
              <a:t>и</a:t>
            </a:r>
          </a:p>
          <a:p>
            <a:r>
              <a:rPr lang="bg-BG" dirty="0" smtClean="0"/>
              <a:t>дефиниции без силна семантика</a:t>
            </a:r>
            <a:r>
              <a:rPr lang="en-US" dirty="0" smtClean="0"/>
              <a:t> (</a:t>
            </a:r>
            <a:r>
              <a:rPr lang="bg-BG" dirty="0" smtClean="0"/>
              <a:t>телефонен номер</a:t>
            </a:r>
            <a:r>
              <a:rPr lang="en-US" dirty="0" smtClean="0"/>
              <a:t>)</a:t>
            </a:r>
            <a:r>
              <a:rPr lang="bg-BG" dirty="0" smtClean="0"/>
              <a:t> се отделят в схема файл без </a:t>
            </a:r>
            <a:r>
              <a:rPr lang="en-US" dirty="0" smtClean="0"/>
              <a:t>namespace</a:t>
            </a:r>
          </a:p>
          <a:p>
            <a:r>
              <a:rPr lang="bg-BG" dirty="0" smtClean="0"/>
              <a:t>този файл се </a:t>
            </a:r>
            <a:r>
              <a:rPr lang="en-US" dirty="0" smtClean="0"/>
              <a:t>include-</a:t>
            </a:r>
            <a:r>
              <a:rPr lang="bg-BG" dirty="0" err="1" smtClean="0"/>
              <a:t>ва</a:t>
            </a:r>
            <a:r>
              <a:rPr lang="bg-BG" dirty="0" smtClean="0"/>
              <a:t> в схемата където дефинициите са нужни и приема </a:t>
            </a:r>
            <a:r>
              <a:rPr lang="en-US" dirty="0" smtClean="0"/>
              <a:t>namespace-a</a:t>
            </a:r>
            <a:r>
              <a:rPr lang="bg-BG" dirty="0" smtClean="0"/>
              <a:t>                                  там </a:t>
            </a:r>
            <a:r>
              <a:rPr lang="en-US" dirty="0" smtClean="0"/>
              <a:t>(namespace-coercion)</a:t>
            </a:r>
            <a:endParaRPr lang="bg-BG" dirty="0" smtClean="0"/>
          </a:p>
          <a:p>
            <a:r>
              <a:rPr lang="bg-BG" dirty="0" smtClean="0"/>
              <a:t>среден вариант </a:t>
            </a:r>
          </a:p>
          <a:p>
            <a:endParaRPr lang="bg-BG" dirty="0"/>
          </a:p>
          <a:p>
            <a:r>
              <a:rPr lang="bg-BG" dirty="0" smtClean="0"/>
              <a:t>трябва да се внимава ако се </a:t>
            </a:r>
            <a:br>
              <a:rPr lang="bg-BG" dirty="0" smtClean="0"/>
            </a:br>
            <a:r>
              <a:rPr lang="bg-BG" dirty="0" smtClean="0"/>
              <a:t>ползват </a:t>
            </a:r>
            <a:r>
              <a:rPr lang="bg-BG" dirty="0" err="1" smtClean="0"/>
              <a:t>мапинг</a:t>
            </a:r>
            <a:r>
              <a:rPr lang="bg-BG" dirty="0" smtClean="0"/>
              <a:t> </a:t>
            </a:r>
            <a:r>
              <a:rPr lang="en-US" dirty="0" smtClean="0"/>
              <a:t>API</a:t>
            </a:r>
            <a:r>
              <a:rPr lang="bg-BG" dirty="0" smtClean="0"/>
              <a:t>-та (</a:t>
            </a:r>
            <a:r>
              <a:rPr lang="en-US" dirty="0" smtClean="0"/>
              <a:t>JAXB</a:t>
            </a:r>
            <a:r>
              <a:rPr lang="bg-BG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8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Версии и </a:t>
            </a:r>
            <a:r>
              <a:rPr lang="en-US" dirty="0" smtClean="0"/>
              <a:t>XML Schema </a:t>
            </a:r>
            <a:r>
              <a:rPr lang="bg-BG" dirty="0" smtClean="0"/>
              <a:t>документи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атрибут </a:t>
            </a:r>
            <a:r>
              <a:rPr lang="en-US" dirty="0" smtClean="0"/>
              <a:t>version </a:t>
            </a:r>
            <a:r>
              <a:rPr lang="bg-BG" dirty="0" smtClean="0"/>
              <a:t>на елемента </a:t>
            </a:r>
            <a:r>
              <a:rPr lang="en-US" dirty="0" smtClean="0"/>
              <a:t>schema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&lt;xs:schema xmlns:xs="http://www.w3.org/2001/XMLSchema"</a:t>
            </a: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version="1.0.1"&gt;...</a:t>
            </a:r>
            <a:endParaRPr lang="en-US" noProof="1" smtClean="0"/>
          </a:p>
          <a:p>
            <a:pPr lvl="1"/>
            <a:r>
              <a:rPr lang="bg-BG" dirty="0" smtClean="0"/>
              <a:t>лесен начин</a:t>
            </a:r>
          </a:p>
          <a:p>
            <a:pPr lvl="1"/>
            <a:r>
              <a:rPr lang="bg-BG" dirty="0" smtClean="0"/>
              <a:t>не изиска промяна на ползвателите на схемата</a:t>
            </a:r>
          </a:p>
          <a:p>
            <a:pPr lvl="1"/>
            <a:r>
              <a:rPr lang="bg-BG" dirty="0" smtClean="0"/>
              <a:t>не е ясно коя версия се ползва</a:t>
            </a:r>
          </a:p>
          <a:p>
            <a:pPr lvl="1"/>
            <a:r>
              <a:rPr lang="bg-BG" dirty="0" smtClean="0"/>
              <a:t>не може да се проверява при работа (</a:t>
            </a:r>
            <a:r>
              <a:rPr lang="en-US" dirty="0" smtClean="0"/>
              <a:t>WSDL</a:t>
            </a:r>
            <a:r>
              <a:rPr lang="bg-BG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специален атрибут за версия на корен</a:t>
            </a:r>
            <a:r>
              <a:rPr lang="en-US" dirty="0" smtClean="0"/>
              <a:t> </a:t>
            </a:r>
            <a:r>
              <a:rPr lang="bg-BG" dirty="0" smtClean="0"/>
              <a:t>елемента</a:t>
            </a:r>
            <a:endParaRPr lang="en-US" dirty="0"/>
          </a:p>
          <a:p>
            <a:pPr lvl="1"/>
            <a:r>
              <a:rPr lang="bg-BG" dirty="0" smtClean="0"/>
              <a:t>може да се проверява при парсване</a:t>
            </a:r>
          </a:p>
          <a:p>
            <a:pPr lvl="1"/>
            <a:r>
              <a:rPr lang="bg-BG" dirty="0" smtClean="0"/>
              <a:t>нестандартно решение изискващо допълнителна обработка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8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Версии и </a:t>
            </a:r>
            <a:r>
              <a:rPr lang="en-US" dirty="0" smtClean="0"/>
              <a:t>XML Schema </a:t>
            </a:r>
            <a:r>
              <a:rPr lang="bg-BG" dirty="0" smtClean="0"/>
              <a:t>документи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чрез </a:t>
            </a:r>
            <a:r>
              <a:rPr lang="en-US" dirty="0" smtClean="0"/>
              <a:t>namespace-a </a:t>
            </a:r>
            <a:r>
              <a:rPr lang="bg-BG" dirty="0" smtClean="0"/>
              <a:t>и името на схема файла</a:t>
            </a:r>
          </a:p>
          <a:p>
            <a:pPr lvl="1"/>
            <a:r>
              <a:rPr lang="bg-BG" dirty="0" smtClean="0"/>
              <a:t>стандартен и лесен начин</a:t>
            </a:r>
          </a:p>
          <a:p>
            <a:pPr lvl="1"/>
            <a:r>
              <a:rPr lang="bg-BG" dirty="0" smtClean="0"/>
              <a:t>става ясно коя версия се ползва</a:t>
            </a:r>
          </a:p>
          <a:p>
            <a:pPr lvl="1"/>
            <a:r>
              <a:rPr lang="bg-BG" dirty="0" smtClean="0"/>
              <a:t>използва се от различни библиотеки:</a:t>
            </a:r>
          </a:p>
          <a:p>
            <a:pPr lvl="2"/>
            <a:r>
              <a:rPr lang="en-US" dirty="0"/>
              <a:t>http://www.w3.org/2005/08/addressing</a:t>
            </a:r>
          </a:p>
          <a:p>
            <a:pPr lvl="2"/>
            <a:r>
              <a:rPr lang="en-US" dirty="0"/>
              <a:t>http://schemas.xmlsoap.org/wsdl/soap12</a:t>
            </a:r>
            <a:r>
              <a:rPr lang="en-US" dirty="0" smtClean="0"/>
              <a:t>/</a:t>
            </a:r>
            <a:endParaRPr lang="bg-BG" dirty="0" smtClean="0"/>
          </a:p>
          <a:p>
            <a:pPr lvl="2"/>
            <a:endParaRPr lang="bg-BG" dirty="0"/>
          </a:p>
          <a:p>
            <a:pPr lvl="1"/>
            <a:r>
              <a:rPr lang="bg-BG" dirty="0" smtClean="0"/>
              <a:t>при генериране на </a:t>
            </a:r>
            <a:r>
              <a:rPr lang="en-US" dirty="0" smtClean="0"/>
              <a:t>Java </a:t>
            </a:r>
            <a:r>
              <a:rPr lang="bg-BG" dirty="0" smtClean="0"/>
              <a:t>код от схема</a:t>
            </a:r>
            <a:r>
              <a:rPr lang="en-US" dirty="0" smtClean="0"/>
              <a:t>, </a:t>
            </a:r>
            <a:r>
              <a:rPr lang="bg-BG" dirty="0" smtClean="0"/>
              <a:t>трябва да се избягват пътища започващи с числа, защото името на пакета на получения клас става невалидно</a:t>
            </a:r>
          </a:p>
          <a:p>
            <a:pPr lvl="1"/>
            <a:endParaRPr lang="bg-BG" dirty="0"/>
          </a:p>
          <a:p>
            <a:pPr lvl="1"/>
            <a:endParaRPr lang="bg-BG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</a:t>
            </a:r>
            <a:r>
              <a:rPr lang="bg-BG" dirty="0" smtClean="0"/>
              <a:t>парсъри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XML </a:t>
            </a:r>
            <a:r>
              <a:rPr lang="bg-BG" altLang="en-US" dirty="0"/>
              <a:t>парсерите са програмни библиотеки, които улесняват работата с </a:t>
            </a:r>
            <a:r>
              <a:rPr lang="en-US" altLang="en-US" dirty="0"/>
              <a:t>XML</a:t>
            </a:r>
            <a:endParaRPr lang="bg-BG" altLang="en-US" dirty="0"/>
          </a:p>
          <a:p>
            <a:r>
              <a:rPr lang="bg-BG" altLang="en-US" dirty="0" smtClean="0"/>
              <a:t>служат </a:t>
            </a:r>
            <a:r>
              <a:rPr lang="bg-BG" altLang="en-US" dirty="0"/>
              <a:t>за</a:t>
            </a:r>
            <a:r>
              <a:rPr lang="en-US" altLang="en-US" dirty="0"/>
              <a:t>:</a:t>
            </a:r>
          </a:p>
          <a:p>
            <a:pPr lvl="1"/>
            <a:r>
              <a:rPr lang="bg-BG" altLang="en-US" sz="2400" dirty="0"/>
              <a:t>извличане на данни от </a:t>
            </a:r>
            <a:r>
              <a:rPr lang="en-US" altLang="en-US" sz="2400" dirty="0"/>
              <a:t>XML</a:t>
            </a:r>
            <a:r>
              <a:rPr lang="bg-BG" altLang="en-US" sz="2400" dirty="0"/>
              <a:t> документи</a:t>
            </a:r>
          </a:p>
          <a:p>
            <a:pPr lvl="1"/>
            <a:r>
              <a:rPr lang="bg-BG" altLang="en-US" sz="2400" dirty="0"/>
              <a:t>построяване на </a:t>
            </a:r>
            <a:r>
              <a:rPr lang="en-US" altLang="en-US" sz="2400" dirty="0"/>
              <a:t>XML</a:t>
            </a:r>
            <a:r>
              <a:rPr lang="bg-BG" altLang="en-US" sz="2400" dirty="0"/>
              <a:t> документи</a:t>
            </a:r>
          </a:p>
          <a:p>
            <a:pPr lvl="1"/>
            <a:r>
              <a:rPr lang="bg-BG" altLang="en-US" sz="2400" dirty="0"/>
              <a:t>валидация на </a:t>
            </a:r>
            <a:r>
              <a:rPr lang="en-US" altLang="en-US" sz="2400" dirty="0"/>
              <a:t>XML</a:t>
            </a:r>
            <a:r>
              <a:rPr lang="bg-BG" altLang="en-US" sz="2400" dirty="0"/>
              <a:t> документи по дадена </a:t>
            </a:r>
            <a:r>
              <a:rPr lang="bg-BG" altLang="en-US" sz="2400" dirty="0" smtClean="0"/>
              <a:t>схема</a:t>
            </a:r>
            <a:endParaRPr lang="en-US" dirty="0" smtClean="0"/>
          </a:p>
          <a:p>
            <a:r>
              <a:rPr lang="bg-BG" dirty="0"/>
              <a:t>п</a:t>
            </a:r>
            <a:r>
              <a:rPr lang="bg-BG" dirty="0" smtClean="0"/>
              <a:t>арсъри</a:t>
            </a:r>
            <a:r>
              <a:rPr lang="en-US" dirty="0" smtClean="0"/>
              <a:t>:</a:t>
            </a:r>
            <a:endParaRPr lang="bg-BG" dirty="0"/>
          </a:p>
          <a:p>
            <a:pPr lvl="1"/>
            <a:r>
              <a:rPr lang="en-US" b="1" dirty="0" smtClean="0"/>
              <a:t>DOM</a:t>
            </a:r>
            <a:r>
              <a:rPr lang="bg-BG" dirty="0" smtClean="0"/>
              <a:t> (</a:t>
            </a:r>
            <a:r>
              <a:rPr lang="en-US" dirty="0" smtClean="0"/>
              <a:t>Document Object Model</a:t>
            </a:r>
            <a:r>
              <a:rPr lang="bg-BG" dirty="0" smtClean="0"/>
              <a:t>)</a:t>
            </a:r>
            <a:endParaRPr lang="bg-BG" dirty="0"/>
          </a:p>
          <a:p>
            <a:pPr lvl="1"/>
            <a:r>
              <a:rPr lang="en-US" b="1" dirty="0" smtClean="0"/>
              <a:t>SAX</a:t>
            </a:r>
            <a:r>
              <a:rPr lang="en-US" dirty="0" smtClean="0"/>
              <a:t> (Simple API for XML)</a:t>
            </a:r>
            <a:endParaRPr lang="bg-BG" dirty="0" smtClean="0"/>
          </a:p>
          <a:p>
            <a:pPr lvl="1"/>
            <a:r>
              <a:rPr lang="en-US" b="1" dirty="0" smtClean="0"/>
              <a:t>StAX</a:t>
            </a:r>
            <a:r>
              <a:rPr lang="en-US" dirty="0"/>
              <a:t> (Streaming API for XML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78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</a:t>
            </a:r>
            <a:r>
              <a:rPr lang="bg-BG" dirty="0"/>
              <a:t>в</a:t>
            </a:r>
            <a:r>
              <a:rPr lang="en-US" dirty="0" smtClean="0"/>
              <a:t> Java </a:t>
            </a:r>
            <a:r>
              <a:rPr lang="bg-BG" dirty="0" smtClean="0"/>
              <a:t>и </a:t>
            </a:r>
            <a:r>
              <a:rPr lang="en-US" dirty="0" smtClean="0"/>
              <a:t>.NET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68052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в </a:t>
            </a:r>
            <a:r>
              <a:rPr lang="en-US" dirty="0" smtClean="0"/>
              <a:t>Java - JAXP (Java API for XML Processing)</a:t>
            </a:r>
            <a:r>
              <a:rPr lang="bg-BG" dirty="0" smtClean="0"/>
              <a:t>:</a:t>
            </a:r>
          </a:p>
          <a:p>
            <a:pPr lvl="1"/>
            <a:r>
              <a:rPr lang="bg-BG" dirty="0" smtClean="0"/>
              <a:t>валидиране</a:t>
            </a:r>
          </a:p>
          <a:p>
            <a:pPr lvl="1"/>
            <a:r>
              <a:rPr lang="bg-BG" dirty="0" smtClean="0"/>
              <a:t>трансформиране</a:t>
            </a:r>
          </a:p>
          <a:p>
            <a:pPr lvl="1"/>
            <a:r>
              <a:rPr lang="bg-BG" b="1" dirty="0" smtClean="0"/>
              <a:t>парсване</a:t>
            </a:r>
            <a:r>
              <a:rPr lang="bg-BG" dirty="0" smtClean="0"/>
              <a:t> на </a:t>
            </a:r>
            <a:r>
              <a:rPr lang="en-US" dirty="0" smtClean="0"/>
              <a:t>XML </a:t>
            </a:r>
            <a:r>
              <a:rPr lang="bg-BG" dirty="0" smtClean="0"/>
              <a:t>документи (</a:t>
            </a:r>
            <a:r>
              <a:rPr lang="en-US" dirty="0" smtClean="0"/>
              <a:t>DOM, SAX, StAX</a:t>
            </a:r>
            <a:r>
              <a:rPr lang="bg-BG" dirty="0" smtClean="0"/>
              <a:t>)</a:t>
            </a:r>
            <a:endParaRPr lang="bg-BG" dirty="0"/>
          </a:p>
          <a:p>
            <a:pPr>
              <a:spcBef>
                <a:spcPct val="25000"/>
              </a:spcBef>
            </a:pPr>
            <a:r>
              <a:rPr lang="bg-BG" altLang="en-US" dirty="0"/>
              <a:t>в</a:t>
            </a:r>
            <a:r>
              <a:rPr lang="bg-BG" altLang="en-US" dirty="0" smtClean="0"/>
              <a:t> </a:t>
            </a:r>
            <a:r>
              <a:rPr lang="bg-BG" altLang="en-US" dirty="0"/>
              <a:t>.NET Framework:</a:t>
            </a:r>
          </a:p>
          <a:p>
            <a:pPr lvl="1">
              <a:spcBef>
                <a:spcPct val="25000"/>
              </a:spcBef>
            </a:pPr>
            <a:r>
              <a:rPr lang="bg-BG" altLang="en-US" dirty="0" smtClean="0"/>
              <a:t>средствата </a:t>
            </a:r>
            <a:r>
              <a:rPr lang="bg-BG" altLang="en-US" dirty="0"/>
              <a:t>за работа с XML се намират в пространството </a:t>
            </a:r>
            <a:r>
              <a:rPr lang="bg-BG" altLang="en-US" dirty="0" err="1">
                <a:latin typeface="Courier New" pitchFamily="49" charset="0"/>
              </a:rPr>
              <a:t>System</a:t>
            </a:r>
            <a:r>
              <a:rPr lang="bg-BG" altLang="en-US" dirty="0">
                <a:latin typeface="Courier New" pitchFamily="49" charset="0"/>
              </a:rPr>
              <a:t>.Xml</a:t>
            </a:r>
          </a:p>
          <a:p>
            <a:pPr lvl="1">
              <a:spcBef>
                <a:spcPct val="25000"/>
              </a:spcBef>
            </a:pPr>
            <a:r>
              <a:rPr lang="bg-BG" altLang="en-US" dirty="0"/>
              <a:t>и</a:t>
            </a:r>
            <a:r>
              <a:rPr lang="bg-BG" altLang="en-US" dirty="0" smtClean="0"/>
              <a:t>ма </a:t>
            </a:r>
            <a:r>
              <a:rPr lang="bg-BG" altLang="en-US" dirty="0"/>
              <a:t>пълна реализация на DOM </a:t>
            </a:r>
            <a:r>
              <a:rPr lang="bg-BG" altLang="en-US" dirty="0" smtClean="0"/>
              <a:t>модела (чрез </a:t>
            </a:r>
            <a:r>
              <a:rPr lang="bg-BG" altLang="en-US" dirty="0"/>
              <a:t>класовете </a:t>
            </a:r>
            <a:r>
              <a:rPr lang="bg-BG" altLang="en-US" dirty="0" err="1">
                <a:latin typeface="Courier New" pitchFamily="49" charset="0"/>
              </a:rPr>
              <a:t>XmlDocument</a:t>
            </a:r>
            <a:r>
              <a:rPr lang="bg-BG" altLang="en-US" dirty="0" smtClean="0"/>
              <a:t>, </a:t>
            </a:r>
            <a:r>
              <a:rPr lang="bg-BG" altLang="en-US" dirty="0" err="1">
                <a:latin typeface="Courier New" pitchFamily="49" charset="0"/>
              </a:rPr>
              <a:t>XmlNode</a:t>
            </a:r>
            <a:r>
              <a:rPr lang="bg-BG" altLang="en-US" dirty="0"/>
              <a:t>,  </a:t>
            </a:r>
            <a:r>
              <a:rPr lang="bg-BG" altLang="en-US" dirty="0" smtClean="0"/>
              <a:t>…)</a:t>
            </a:r>
          </a:p>
          <a:p>
            <a:pPr lvl="1">
              <a:spcBef>
                <a:spcPct val="25000"/>
              </a:spcBef>
            </a:pPr>
            <a:r>
              <a:rPr lang="bg-BG" altLang="en-US" dirty="0"/>
              <a:t>има класове сходни със S</a:t>
            </a:r>
            <a:r>
              <a:rPr lang="en-US" altLang="en-US" dirty="0"/>
              <a:t>t</a:t>
            </a:r>
            <a:r>
              <a:rPr lang="bg-BG" altLang="en-US" dirty="0"/>
              <a:t>AX (</a:t>
            </a:r>
            <a:r>
              <a:rPr lang="bg-BG" altLang="en-US" dirty="0" err="1">
                <a:latin typeface="Courier New" pitchFamily="49" charset="0"/>
              </a:rPr>
              <a:t>XmlReader</a:t>
            </a:r>
            <a:r>
              <a:rPr lang="bg-BG" altLang="en-US" dirty="0"/>
              <a:t> и </a:t>
            </a:r>
            <a:r>
              <a:rPr lang="bg-BG" altLang="en-US" dirty="0" err="1">
                <a:latin typeface="Courier New" pitchFamily="49" charset="0"/>
              </a:rPr>
              <a:t>XmlWriter</a:t>
            </a:r>
            <a:r>
              <a:rPr lang="bg-BG" altLang="en-US" dirty="0" smtClean="0">
                <a:latin typeface="Courier New" pitchFamily="49" charset="0"/>
              </a:rPr>
              <a:t>)</a:t>
            </a:r>
            <a:endParaRPr lang="en-US" altLang="en-US" dirty="0" smtClean="0"/>
          </a:p>
          <a:p>
            <a:pPr lvl="1">
              <a:spcBef>
                <a:spcPct val="25000"/>
              </a:spcBef>
            </a:pPr>
            <a:r>
              <a:rPr lang="bg-BG" altLang="en-US" dirty="0" smtClean="0"/>
              <a:t>няма чиста SAX имплементация</a:t>
            </a: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etyo\Desktop\ne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518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DOM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абстрактен модел за данни описващ </a:t>
            </a:r>
            <a:r>
              <a:rPr lang="en-US" dirty="0" smtClean="0"/>
              <a:t> </a:t>
            </a:r>
            <a:r>
              <a:rPr lang="bg-BG" dirty="0" smtClean="0"/>
              <a:t>документи с йерархична дървовидна структура, състоящи се от </a:t>
            </a:r>
            <a:r>
              <a:rPr lang="bg-BG" dirty="0" err="1" smtClean="0"/>
              <a:t>нодове</a:t>
            </a:r>
            <a:r>
              <a:rPr lang="bg-BG" dirty="0" smtClean="0"/>
              <a:t>, елементи и др.</a:t>
            </a:r>
            <a:r>
              <a:rPr lang="en-US" dirty="0" smtClean="0"/>
              <a:t> </a:t>
            </a:r>
            <a:endParaRPr lang="bg-BG" dirty="0" smtClean="0"/>
          </a:p>
          <a:p>
            <a:pPr fontAlgn="base"/>
            <a:endParaRPr lang="bg-BG" dirty="0" smtClean="0"/>
          </a:p>
          <a:p>
            <a:pPr fontAlgn="base"/>
            <a:r>
              <a:rPr lang="bg-BG" dirty="0" err="1"/>
              <a:t>парсъра</a:t>
            </a:r>
            <a:r>
              <a:rPr lang="bg-BG" dirty="0"/>
              <a:t> прочита  целия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документ </a:t>
            </a:r>
            <a:r>
              <a:rPr lang="bg-BG" dirty="0"/>
              <a:t>и го връща като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>DOM </a:t>
            </a:r>
            <a:r>
              <a:rPr lang="bg-BG" dirty="0"/>
              <a:t>дърво</a:t>
            </a:r>
          </a:p>
          <a:p>
            <a:pPr marL="109728" indent="0" fontAlgn="base">
              <a:buNone/>
            </a:pPr>
            <a:endParaRPr lang="en-US" dirty="0" smtClean="0"/>
          </a:p>
          <a:p>
            <a:pPr lvl="1" fontAlgn="base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7"/>
            <a:ext cx="3352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07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DOM (</a:t>
            </a:r>
            <a:r>
              <a:rPr lang="bg-BG" dirty="0" smtClean="0"/>
              <a:t>продължение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lnSpcReduction="10000"/>
          </a:bodyPr>
          <a:lstStyle/>
          <a:p>
            <a:pPr fontAlgn="base"/>
            <a:r>
              <a:rPr lang="bg-BG" dirty="0" smtClean="0"/>
              <a:t>по-лесен е за работа</a:t>
            </a:r>
          </a:p>
          <a:p>
            <a:pPr fontAlgn="base"/>
            <a:endParaRPr lang="bg-BG" dirty="0" smtClean="0"/>
          </a:p>
          <a:p>
            <a:pPr fontAlgn="base"/>
            <a:r>
              <a:rPr lang="bg-BG" dirty="0" smtClean="0"/>
              <a:t>позволява четене и писане на </a:t>
            </a:r>
            <a:r>
              <a:rPr lang="en-US" dirty="0" smtClean="0"/>
              <a:t>XML</a:t>
            </a:r>
            <a:endParaRPr lang="bg-BG" dirty="0" smtClean="0"/>
          </a:p>
          <a:p>
            <a:pPr fontAlgn="base"/>
            <a:endParaRPr lang="bg-BG" dirty="0" smtClean="0"/>
          </a:p>
          <a:p>
            <a:pPr fontAlgn="base"/>
            <a:r>
              <a:rPr lang="bg-BG" dirty="0" smtClean="0"/>
              <a:t>поддържа </a:t>
            </a:r>
            <a:r>
              <a:rPr lang="en-US" dirty="0" smtClean="0"/>
              <a:t>XPath </a:t>
            </a:r>
            <a:r>
              <a:rPr lang="bg-BG" dirty="0" smtClean="0"/>
              <a:t>изрази</a:t>
            </a:r>
          </a:p>
          <a:p>
            <a:pPr fontAlgn="base"/>
            <a:endParaRPr lang="bg-BG" dirty="0" smtClean="0"/>
          </a:p>
          <a:p>
            <a:pPr fontAlgn="base"/>
            <a:r>
              <a:rPr lang="bg-BG" dirty="0"/>
              <a:t>използва повече </a:t>
            </a:r>
            <a:r>
              <a:rPr lang="bg-BG" dirty="0" smtClean="0"/>
              <a:t>памет</a:t>
            </a:r>
          </a:p>
          <a:p>
            <a:pPr fontAlgn="base"/>
            <a:endParaRPr lang="bg-BG" dirty="0"/>
          </a:p>
          <a:p>
            <a:pPr fontAlgn="base"/>
            <a:r>
              <a:rPr lang="bg-BG" dirty="0"/>
              <a:t>спецификации (важат и за други области):</a:t>
            </a:r>
            <a:endParaRPr lang="en-US" dirty="0"/>
          </a:p>
          <a:p>
            <a:pPr lvl="1" fontAlgn="base"/>
            <a:r>
              <a:rPr lang="en-US" b="1" dirty="0"/>
              <a:t>Core DOM</a:t>
            </a:r>
            <a:r>
              <a:rPr lang="en-US" dirty="0"/>
              <a:t> </a:t>
            </a:r>
            <a:r>
              <a:rPr lang="bg-BG" dirty="0"/>
              <a:t>дефинира структурата</a:t>
            </a:r>
          </a:p>
          <a:p>
            <a:pPr lvl="1" fontAlgn="base"/>
            <a:r>
              <a:rPr lang="en-US" b="1" dirty="0"/>
              <a:t>Events</a:t>
            </a:r>
            <a:r>
              <a:rPr lang="en-US" dirty="0"/>
              <a:t> </a:t>
            </a:r>
            <a:r>
              <a:rPr lang="bg-BG" dirty="0"/>
              <a:t>дефинира събитията в дървото</a:t>
            </a:r>
          </a:p>
          <a:p>
            <a:pPr fontAlgn="base"/>
            <a:endParaRPr lang="bg-BG" dirty="0"/>
          </a:p>
          <a:p>
            <a:pPr fontAlgn="base"/>
            <a:endParaRPr lang="bg-BG" dirty="0"/>
          </a:p>
          <a:p>
            <a:pPr fontAlgn="base"/>
            <a:endParaRPr lang="bg-BG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41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1556" y="3064892"/>
            <a:ext cx="6034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&lt;cinema&gt;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&lt;movie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&lt;cool:title&gt;Avengers&lt;/cool:title&gt;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&lt;cool:length&gt;143&lt;/cool:length&gt;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&lt;/movie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&lt;!-- още филми ... --&gt;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&lt;cool:opened /&gt;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&lt;/cinema&gt;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DOM</a:t>
            </a:r>
            <a:r>
              <a:rPr lang="bg-BG" dirty="0" smtClean="0"/>
              <a:t> </a:t>
            </a:r>
            <a:r>
              <a:rPr lang="en-US" dirty="0"/>
              <a:t>(</a:t>
            </a:r>
            <a:r>
              <a:rPr lang="bg-BG" dirty="0"/>
              <a:t>продължение</a:t>
            </a:r>
            <a:r>
              <a:rPr lang="en-US" dirty="0"/>
              <a:t>)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  <p:pic>
        <p:nvPicPr>
          <p:cNvPr id="1027" name="Picture 3" descr="C:\Users\petyo.dimitrov\Desktop\DOM 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3" y="2276872"/>
            <a:ext cx="767715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</a:t>
            </a:r>
            <a:r>
              <a:rPr lang="bg-BG" dirty="0"/>
              <a:t>и </a:t>
            </a:r>
            <a:r>
              <a:rPr lang="en-US" dirty="0"/>
              <a:t>Java</a:t>
            </a:r>
            <a:endParaRPr lang="bg-BG" dirty="0"/>
          </a:p>
        </p:txBody>
      </p:sp>
      <p:pic>
        <p:nvPicPr>
          <p:cNvPr id="1026" name="Picture 2" descr="C:\Users\petyo.dimitrov\Desktop\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5629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org.w3c.dom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основни класове от </a:t>
            </a:r>
            <a:r>
              <a:rPr lang="en-US" sz="2800" dirty="0" smtClean="0"/>
              <a:t> </a:t>
            </a:r>
            <a:r>
              <a:rPr lang="bg-BG" sz="2800" dirty="0" smtClean="0"/>
              <a:t>пакета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org.w3c.dom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56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File xmlFile = new File(</a:t>
            </a:r>
            <a:r>
              <a:rPr lang="en-US" sz="2400" i="1" noProof="1">
                <a:latin typeface="Courier New" pitchFamily="49" charset="0"/>
                <a:cs typeface="Courier New" pitchFamily="49" charset="0"/>
              </a:rPr>
              <a:t>PATH);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DocumentBuilderFactory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factory = DocumentBuilderFactory.newInstance();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factory.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setNamespaceAware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(true);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factory.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setValidating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(false);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DocumentBuilder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builder = factory.newDocumentBuilder();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Document doc = builder.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parse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(xmlFile);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Element root = doc.getDocumentElement(); </a:t>
            </a:r>
            <a:endParaRPr lang="bg-BG" sz="2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883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DOM </a:t>
            </a:r>
            <a:r>
              <a:rPr lang="bg-BG" dirty="0" smtClean="0"/>
              <a:t>и </a:t>
            </a:r>
            <a:r>
              <a:rPr lang="en-US" dirty="0" smtClean="0"/>
              <a:t>Java (</a:t>
            </a:r>
            <a:r>
              <a:rPr lang="bg-BG" dirty="0" smtClean="0"/>
              <a:t>обикаляне на дървото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NodeList children = root.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getChildNodes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(); 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int i = 0; i &lt; children.getLength(); i++)</a:t>
            </a:r>
            <a:r>
              <a:rPr lang="bg-BG" sz="22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Node child = children.item(i);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child instanceof Element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&amp;&amp;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child.getChildNodes().getLength() &gt; 0) {</a:t>
            </a:r>
          </a:p>
          <a:p>
            <a:pPr marL="109728" indent="0">
              <a:buNone/>
            </a:pP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Node whitespace = child.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getFirstChild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9728" indent="0">
              <a:buNone/>
            </a:pP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Node title = whitespace.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getNextSibling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System.out.println(title.getLocalName() + " - " + title.getTextContent());</a:t>
            </a:r>
          </a:p>
          <a:p>
            <a:pPr marL="109728" indent="0">
              <a:buNone/>
            </a:pP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45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DOM </a:t>
            </a:r>
            <a:r>
              <a:rPr lang="bg-BG" dirty="0" smtClean="0"/>
              <a:t>и </a:t>
            </a:r>
            <a:r>
              <a:rPr lang="en-US" dirty="0" smtClean="0"/>
              <a:t>Java (</a:t>
            </a:r>
            <a:r>
              <a:rPr lang="bg-BG" dirty="0" smtClean="0"/>
              <a:t>обикаляне на дървото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NodeList lengths = doc.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getElementsByTagNameNS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"http://opa/cool", "length");</a:t>
            </a:r>
          </a:p>
          <a:p>
            <a:pPr marL="109728" indent="0">
              <a:buNone/>
            </a:pP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int i = 0; i &lt; lengths.getLength(); i++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Node length = lengths.item(i);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NamedNodeMap attrs= length.getAttributes();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String unit =</a:t>
            </a:r>
            <a:r>
              <a:rPr lang="bg-BG" sz="24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attrs .getNamedItem("unit").getNodeValue();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System.out.println(length.getTextContent() + " " + unit);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40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 на лекциите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46449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i="1" dirty="0" smtClean="0">
                <a:solidFill>
                  <a:srgbClr val="CCB00A"/>
                </a:solidFill>
              </a:rPr>
              <a:t>XML</a:t>
            </a:r>
            <a:r>
              <a:rPr lang="bg-BG" i="1" dirty="0">
                <a:solidFill>
                  <a:srgbClr val="CCB00A"/>
                </a:solidFill>
              </a:rPr>
              <a:t>,</a:t>
            </a:r>
            <a:r>
              <a:rPr lang="en-US" i="1" dirty="0">
                <a:solidFill>
                  <a:srgbClr val="CCB00A"/>
                </a:solidFill>
              </a:rPr>
              <a:t> XML Schema</a:t>
            </a:r>
            <a:r>
              <a:rPr lang="bg-BG" i="1" dirty="0">
                <a:solidFill>
                  <a:srgbClr val="CCB00A"/>
                </a:solidFill>
              </a:rPr>
              <a:t>, </a:t>
            </a:r>
            <a:r>
              <a:rPr lang="en-US" i="1" dirty="0">
                <a:solidFill>
                  <a:srgbClr val="CCB00A"/>
                </a:solidFill>
              </a:rPr>
              <a:t>XPath, XSLT</a:t>
            </a:r>
            <a:endParaRPr lang="bg-BG" i="1" dirty="0">
              <a:solidFill>
                <a:srgbClr val="CCB00A"/>
              </a:solidFill>
            </a:endParaRP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История </a:t>
            </a:r>
            <a:r>
              <a:rPr lang="bg-BG" dirty="0"/>
              <a:t>на разпределените изчисления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/>
              <a:t>Уеб услуги и техните разширения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BPEL </a:t>
            </a:r>
            <a:r>
              <a:rPr lang="bg-BG" dirty="0"/>
              <a:t>оркестрации и </a:t>
            </a:r>
            <a:r>
              <a:rPr lang="en-US" dirty="0"/>
              <a:t>SCA</a:t>
            </a:r>
            <a:r>
              <a:rPr lang="bg-BG" dirty="0"/>
              <a:t> модел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REST </a:t>
            </a:r>
            <a:r>
              <a:rPr lang="bg-BG" dirty="0"/>
              <a:t>уеб услуги</a:t>
            </a:r>
            <a:endParaRPr lang="en-US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ESB</a:t>
            </a:r>
            <a:r>
              <a:rPr lang="bg-BG" dirty="0"/>
              <a:t> и </a:t>
            </a:r>
            <a:r>
              <a:rPr lang="en-US" dirty="0" smtClean="0"/>
              <a:t>SOA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62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DOM </a:t>
            </a:r>
            <a:r>
              <a:rPr lang="bg-BG" dirty="0" smtClean="0"/>
              <a:t>и </a:t>
            </a:r>
            <a:r>
              <a:rPr lang="en-US" dirty="0" smtClean="0"/>
              <a:t>Java (</a:t>
            </a:r>
            <a:r>
              <a:rPr lang="bg-BG" dirty="0" smtClean="0"/>
              <a:t>създаване на </a:t>
            </a:r>
            <a:r>
              <a:rPr lang="en-US" dirty="0" smtClean="0"/>
              <a:t>XML)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Document doc = builder.newDocument();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Element newRoot = doc.createElement("root");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doc.appendChild(newRoot);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Comment comment = doc.createComment("Just a thought");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newRoot.appendChild(comment);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Element child = doc.createElement("child");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child.setAttribute("name", "value");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newRoot.appendChild(child);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Text text = doc.createTextNode("Some text");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child.appendChild(text);</a:t>
            </a: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66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</a:t>
            </a:r>
            <a:r>
              <a:rPr lang="bg-BG" dirty="0" smtClean="0"/>
              <a:t>и </a:t>
            </a:r>
            <a:r>
              <a:rPr lang="en-US" dirty="0" smtClean="0"/>
              <a:t>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dirty="0"/>
              <a:t>з</a:t>
            </a:r>
            <a:r>
              <a:rPr lang="bg-BG" altLang="en-US" dirty="0" smtClean="0"/>
              <a:t>а </a:t>
            </a:r>
            <a:r>
              <a:rPr lang="bg-BG" altLang="en-US" dirty="0"/>
              <a:t>работа с DOM се използват класовете: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XmlNode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абстрактен базов клас за всички възли в едно DOM дърво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XmlDocument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съответства на корена на DOM дърво, обикновено съдържа два наследника: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XmlElement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представя XML елемент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XmlAttribute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представя атрибут на XML елемент (двойка име-стойност)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XmlAttributeCollection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списък от XML атрибути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XmlNodeList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списък от възли в DOM дърво</a:t>
            </a:r>
          </a:p>
          <a:p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07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Класът </a:t>
            </a:r>
            <a:r>
              <a:rPr lang="en-US" sz="36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System.Xml.XmlNode</a:t>
            </a:r>
            <a:endParaRPr lang="en-US" sz="36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4000"/>
              </a:lnSpc>
            </a:pPr>
            <a:r>
              <a:rPr lang="bg-BG" altLang="en-US" dirty="0"/>
              <a:t>позволява работа с текущия възел:</a:t>
            </a:r>
          </a:p>
          <a:p>
            <a:pPr lvl="1">
              <a:lnSpc>
                <a:spcPct val="84000"/>
              </a:lnSpc>
            </a:pPr>
            <a:r>
              <a:rPr lang="bg-BG" altLang="en-US" noProof="1" smtClean="0">
                <a:latin typeface="Courier New" pitchFamily="49" charset="0"/>
              </a:rPr>
              <a:t>Name</a:t>
            </a:r>
            <a:r>
              <a:rPr lang="bg-BG" altLang="en-US" dirty="0" smtClean="0"/>
              <a:t> – връща името на възела (име на елемент, атрибут, ...)</a:t>
            </a:r>
          </a:p>
          <a:p>
            <a:pPr lvl="1">
              <a:lnSpc>
                <a:spcPct val="84000"/>
              </a:lnSpc>
            </a:pPr>
            <a:r>
              <a:rPr lang="bg-BG" altLang="en-US" noProof="1" smtClean="0">
                <a:latin typeface="Courier New" pitchFamily="49" charset="0"/>
              </a:rPr>
              <a:t>Value</a:t>
            </a:r>
            <a:r>
              <a:rPr lang="bg-BG" altLang="en-US" dirty="0" smtClean="0"/>
              <a:t> </a:t>
            </a:r>
            <a:r>
              <a:rPr lang="bg-BG" altLang="en-US" dirty="0"/>
              <a:t>– стойността на възела</a:t>
            </a:r>
          </a:p>
          <a:p>
            <a:pPr lvl="1">
              <a:lnSpc>
                <a:spcPct val="84000"/>
              </a:lnSpc>
            </a:pPr>
            <a:r>
              <a:rPr lang="bg-BG" altLang="en-US" noProof="1" smtClean="0">
                <a:latin typeface="Courier New" pitchFamily="49" charset="0"/>
              </a:rPr>
              <a:t>Attributes</a:t>
            </a:r>
            <a:r>
              <a:rPr lang="bg-BG" altLang="en-US" dirty="0" smtClean="0"/>
              <a:t> </a:t>
            </a:r>
            <a:r>
              <a:rPr lang="bg-BG" altLang="en-US" dirty="0"/>
              <a:t>– списък от атрибутите на възела (като </a:t>
            </a:r>
            <a:r>
              <a:rPr lang="bg-BG" altLang="en-US" noProof="1" smtClean="0">
                <a:latin typeface="Courier New" pitchFamily="49" charset="0"/>
              </a:rPr>
              <a:t>XmlAttributeCollection</a:t>
            </a:r>
            <a:r>
              <a:rPr lang="bg-BG" altLang="en-US" dirty="0" smtClean="0"/>
              <a:t>)</a:t>
            </a:r>
            <a:endParaRPr lang="bg-BG" altLang="en-US" dirty="0"/>
          </a:p>
          <a:p>
            <a:pPr lvl="1">
              <a:lnSpc>
                <a:spcPct val="84000"/>
              </a:lnSpc>
            </a:pPr>
            <a:r>
              <a:rPr lang="bg-BG" altLang="en-US" noProof="1" smtClean="0">
                <a:latin typeface="Courier New" pitchFamily="49" charset="0"/>
              </a:rPr>
              <a:t>HasChildNodes</a:t>
            </a:r>
            <a:r>
              <a:rPr lang="bg-BG" altLang="en-US" dirty="0" smtClean="0"/>
              <a:t> </a:t>
            </a:r>
            <a:r>
              <a:rPr lang="bg-BG" altLang="en-US" dirty="0"/>
              <a:t>– дали има наследници</a:t>
            </a:r>
          </a:p>
          <a:p>
            <a:pPr lvl="1">
              <a:lnSpc>
                <a:spcPct val="84000"/>
              </a:lnSpc>
            </a:pPr>
            <a:r>
              <a:rPr lang="bg-BG" altLang="en-US" noProof="1" smtClean="0">
                <a:latin typeface="Courier New" pitchFamily="49" charset="0"/>
              </a:rPr>
              <a:t>InnerXml</a:t>
            </a:r>
            <a:r>
              <a:rPr lang="bg-BG" altLang="en-US" dirty="0" smtClean="0"/>
              <a:t>, </a:t>
            </a:r>
            <a:r>
              <a:rPr lang="bg-BG" altLang="en-US" noProof="1" smtClean="0">
                <a:latin typeface="Courier New" pitchFamily="49" charset="0"/>
              </a:rPr>
              <a:t>OuterXml</a:t>
            </a:r>
            <a:r>
              <a:rPr lang="bg-BG" altLang="en-US" dirty="0" smtClean="0"/>
              <a:t> </a:t>
            </a:r>
            <a:r>
              <a:rPr lang="bg-BG" altLang="en-US" dirty="0"/>
              <a:t>– връща частта от XML документа, която описва съдържанието на възела съответно с и без него самия</a:t>
            </a:r>
          </a:p>
          <a:p>
            <a:pPr lvl="1">
              <a:lnSpc>
                <a:spcPct val="84000"/>
              </a:lnSpc>
            </a:pPr>
            <a:r>
              <a:rPr lang="bg-BG" altLang="en-US" noProof="1" smtClean="0">
                <a:latin typeface="Courier New" pitchFamily="49" charset="0"/>
              </a:rPr>
              <a:t>InnerText</a:t>
            </a:r>
            <a:r>
              <a:rPr lang="bg-BG" altLang="en-US" dirty="0" smtClean="0"/>
              <a:t> </a:t>
            </a:r>
            <a:r>
              <a:rPr lang="bg-BG" altLang="en-US" dirty="0"/>
              <a:t>– конкатенация от стойностите на възела и наследниците му рекурсивно</a:t>
            </a:r>
          </a:p>
          <a:p>
            <a:pPr lvl="1">
              <a:lnSpc>
                <a:spcPct val="84000"/>
              </a:lnSpc>
            </a:pPr>
            <a:r>
              <a:rPr lang="bg-BG" altLang="en-US" noProof="1" smtClean="0">
                <a:latin typeface="Courier New" pitchFamily="49" charset="0"/>
              </a:rPr>
              <a:t>NodeType</a:t>
            </a:r>
            <a:r>
              <a:rPr lang="bg-BG" altLang="en-US" dirty="0" smtClean="0"/>
              <a:t> </a:t>
            </a:r>
            <a:r>
              <a:rPr lang="bg-BG" altLang="en-US" dirty="0"/>
              <a:t>– връща типа на възела (вж. изброения тип </a:t>
            </a:r>
            <a:r>
              <a:rPr lang="bg-BG" altLang="en-US" noProof="1" smtClean="0">
                <a:latin typeface="Courier New" pitchFamily="49" charset="0"/>
              </a:rPr>
              <a:t>XmlNodeType</a:t>
            </a:r>
            <a:r>
              <a:rPr lang="bg-BG" altLang="en-US" dirty="0" smtClean="0"/>
              <a:t> </a:t>
            </a:r>
            <a:r>
              <a:rPr lang="bg-BG" altLang="en-US" dirty="0"/>
              <a:t>в </a:t>
            </a:r>
            <a:r>
              <a:rPr lang="bg-BG" altLang="en-US" dirty="0" smtClean="0"/>
              <a:t>MSDN</a:t>
            </a:r>
            <a:r>
              <a:rPr lang="en-US" altLang="en-US" dirty="0" smtClean="0"/>
              <a:t>)</a:t>
            </a: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51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Класът </a:t>
            </a:r>
            <a:r>
              <a:rPr lang="en-US" sz="36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System.Xml.XmlNode</a:t>
            </a:r>
            <a:endParaRPr lang="en-US" sz="36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25000"/>
              </a:spcBef>
            </a:pPr>
            <a:r>
              <a:rPr lang="bg-BG" altLang="en-US" dirty="0"/>
              <a:t>позволява промяна на текущия възел:</a:t>
            </a:r>
          </a:p>
          <a:p>
            <a:pPr lvl="1">
              <a:spcBef>
                <a:spcPct val="25000"/>
              </a:spcBef>
            </a:pPr>
            <a:r>
              <a:rPr lang="bg-BG" altLang="en-US" noProof="1" smtClean="0">
                <a:latin typeface="Courier New" pitchFamily="49" charset="0"/>
              </a:rPr>
              <a:t>AppendChild</a:t>
            </a:r>
            <a:r>
              <a:rPr lang="bg-BG" altLang="en-US" dirty="0" smtClean="0">
                <a:latin typeface="Courier New" pitchFamily="49" charset="0"/>
              </a:rPr>
              <a:t>(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…)</a:t>
            </a:r>
            <a:r>
              <a:rPr lang="bg-BG" altLang="en-US" dirty="0" smtClean="0"/>
              <a:t> </a:t>
            </a:r>
            <a:r>
              <a:rPr lang="bg-BG" altLang="en-US" dirty="0"/>
              <a:t>/ </a:t>
            </a:r>
            <a:r>
              <a:rPr lang="bg-BG" altLang="en-US" noProof="1" smtClean="0">
                <a:latin typeface="Courier New" pitchFamily="49" charset="0"/>
              </a:rPr>
              <a:t>PrependChild</a:t>
            </a:r>
            <a:r>
              <a:rPr lang="bg-BG" altLang="en-US" dirty="0" smtClean="0">
                <a:latin typeface="Courier New" pitchFamily="49" charset="0"/>
              </a:rPr>
              <a:t>(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…)</a:t>
            </a:r>
            <a:r>
              <a:rPr lang="bg-BG" altLang="en-US" dirty="0" smtClean="0"/>
              <a:t> </a:t>
            </a:r>
            <a:r>
              <a:rPr lang="bg-BG" altLang="en-US" dirty="0"/>
              <a:t>– добавя нов наследник след / преди всички други наследници на текущия възел</a:t>
            </a:r>
          </a:p>
          <a:p>
            <a:pPr lvl="1">
              <a:spcBef>
                <a:spcPct val="25000"/>
              </a:spcBef>
            </a:pPr>
            <a:r>
              <a:rPr lang="bg-BG" altLang="en-US" noProof="1" smtClean="0">
                <a:latin typeface="Courier New" pitchFamily="49" charset="0"/>
              </a:rPr>
              <a:t>InsertBefore</a:t>
            </a:r>
            <a:r>
              <a:rPr lang="bg-BG" altLang="en-US" dirty="0" smtClean="0">
                <a:latin typeface="Courier New" pitchFamily="49" charset="0"/>
              </a:rPr>
              <a:t>(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…)</a:t>
            </a:r>
            <a:r>
              <a:rPr lang="bg-BG" altLang="en-US" dirty="0" smtClean="0">
                <a:cs typeface="Arial" charset="0"/>
              </a:rPr>
              <a:t> </a:t>
            </a:r>
            <a:r>
              <a:rPr lang="bg-BG" altLang="en-US" dirty="0">
                <a:cs typeface="Arial" charset="0"/>
              </a:rPr>
              <a:t>/ </a:t>
            </a:r>
            <a:r>
              <a:rPr lang="bg-BG" altLang="en-US" noProof="1" smtClean="0">
                <a:latin typeface="Courier New" pitchFamily="49" charset="0"/>
                <a:cs typeface="Arial" charset="0"/>
              </a:rPr>
              <a:t>InsertAfter</a:t>
            </a:r>
            <a:r>
              <a:rPr lang="bg-BG" altLang="en-US" dirty="0" smtClean="0">
                <a:latin typeface="Courier New" pitchFamily="49" charset="0"/>
              </a:rPr>
              <a:t>(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…)</a:t>
            </a:r>
            <a:r>
              <a:rPr lang="bg-BG" altLang="en-US" dirty="0" smtClean="0">
                <a:cs typeface="Arial" charset="0"/>
              </a:rPr>
              <a:t> </a:t>
            </a:r>
            <a:r>
              <a:rPr lang="bg-BG" altLang="en-US" dirty="0">
                <a:cs typeface="Arial" charset="0"/>
              </a:rPr>
              <a:t>– вмъква нов наследник преди / след указан наследник</a:t>
            </a:r>
          </a:p>
          <a:p>
            <a:pPr lvl="1">
              <a:spcBef>
                <a:spcPct val="25000"/>
              </a:spcBef>
            </a:pPr>
            <a:r>
              <a:rPr lang="bg-BG" altLang="en-US" noProof="1" smtClean="0">
                <a:latin typeface="Courier New" pitchFamily="49" charset="0"/>
                <a:cs typeface="Arial" charset="0"/>
              </a:rPr>
              <a:t>RemoveChild</a:t>
            </a:r>
            <a:r>
              <a:rPr lang="bg-BG" altLang="en-US" dirty="0" smtClean="0">
                <a:latin typeface="Courier New" pitchFamily="49" charset="0"/>
              </a:rPr>
              <a:t>(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…)</a:t>
            </a:r>
            <a:r>
              <a:rPr lang="bg-BG" altLang="en-US" dirty="0" smtClean="0">
                <a:cs typeface="Arial" charset="0"/>
              </a:rPr>
              <a:t> </a:t>
            </a:r>
            <a:r>
              <a:rPr lang="bg-BG" altLang="en-US" dirty="0">
                <a:cs typeface="Arial" charset="0"/>
              </a:rPr>
              <a:t>/ </a:t>
            </a:r>
            <a:r>
              <a:rPr lang="bg-BG" altLang="en-US" noProof="1" smtClean="0">
                <a:latin typeface="Courier New" pitchFamily="49" charset="0"/>
                <a:cs typeface="Arial" charset="0"/>
              </a:rPr>
              <a:t>ReplaceChild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(…)</a:t>
            </a:r>
            <a:r>
              <a:rPr lang="bg-BG" altLang="en-US" dirty="0" smtClean="0">
                <a:cs typeface="Arial" charset="0"/>
              </a:rPr>
              <a:t> </a:t>
            </a:r>
            <a:r>
              <a:rPr lang="bg-BG" altLang="en-US" dirty="0">
                <a:cs typeface="Arial" charset="0"/>
              </a:rPr>
              <a:t>– премахва / заменя указания наследник</a:t>
            </a:r>
          </a:p>
          <a:p>
            <a:pPr lvl="1">
              <a:spcBef>
                <a:spcPct val="25000"/>
              </a:spcBef>
            </a:pPr>
            <a:r>
              <a:rPr lang="bg-BG" altLang="en-US" noProof="1" smtClean="0">
                <a:latin typeface="Courier New" pitchFamily="49" charset="0"/>
                <a:cs typeface="Arial" charset="0"/>
              </a:rPr>
              <a:t>RemoveAll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()</a:t>
            </a:r>
            <a:r>
              <a:rPr lang="bg-BG" altLang="en-US" dirty="0" smtClean="0">
                <a:cs typeface="Arial" charset="0"/>
              </a:rPr>
              <a:t> </a:t>
            </a:r>
            <a:r>
              <a:rPr lang="bg-BG" altLang="en-US" dirty="0">
                <a:cs typeface="Arial" charset="0"/>
              </a:rPr>
              <a:t>– изтрива всички наследници на текущия възел (атрибути, елементи, ...)</a:t>
            </a:r>
          </a:p>
          <a:p>
            <a:pPr lvl="1">
              <a:spcBef>
                <a:spcPct val="25000"/>
              </a:spcBef>
            </a:pPr>
            <a:r>
              <a:rPr lang="bg-BG" altLang="en-US" noProof="1" smtClean="0">
                <a:latin typeface="Courier New" pitchFamily="49" charset="0"/>
                <a:cs typeface="Arial" charset="0"/>
              </a:rPr>
              <a:t>Value</a:t>
            </a:r>
            <a:r>
              <a:rPr lang="bg-BG" altLang="en-US" dirty="0" smtClean="0">
                <a:cs typeface="Arial" charset="0"/>
              </a:rPr>
              <a:t>, </a:t>
            </a:r>
            <a:r>
              <a:rPr lang="bg-BG" altLang="en-US" noProof="1" smtClean="0">
                <a:latin typeface="Courier New" pitchFamily="49" charset="0"/>
                <a:cs typeface="Arial" charset="0"/>
              </a:rPr>
              <a:t>InnerText</a:t>
            </a:r>
            <a:r>
              <a:rPr lang="bg-BG" altLang="en-US" dirty="0" smtClean="0">
                <a:cs typeface="Arial" charset="0"/>
              </a:rPr>
              <a:t>, </a:t>
            </a:r>
            <a:r>
              <a:rPr lang="bg-BG" altLang="en-US" noProof="1" smtClean="0">
                <a:latin typeface="Courier New" pitchFamily="49" charset="0"/>
                <a:cs typeface="Arial" charset="0"/>
              </a:rPr>
              <a:t>InnerXml</a:t>
            </a:r>
            <a:r>
              <a:rPr lang="bg-BG" altLang="en-US" dirty="0" smtClean="0">
                <a:cs typeface="Arial" charset="0"/>
              </a:rPr>
              <a:t> </a:t>
            </a:r>
            <a:r>
              <a:rPr lang="bg-BG" altLang="en-US" dirty="0">
                <a:cs typeface="Arial" charset="0"/>
              </a:rPr>
              <a:t>– променя стойността / текста / XML текста на възела</a:t>
            </a:r>
          </a:p>
          <a:p>
            <a:pPr>
              <a:lnSpc>
                <a:spcPct val="84000"/>
              </a:lnSpc>
            </a:pP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40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Класът </a:t>
            </a:r>
            <a:r>
              <a:rPr lang="en-US" sz="36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System.Xml.XmlDocument</a:t>
            </a:r>
            <a:endParaRPr lang="en-US" sz="36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82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23000"/>
              </a:spcBef>
            </a:pPr>
            <a:r>
              <a:rPr lang="bg-BG" altLang="en-US" dirty="0" smtClean="0"/>
              <a:t>съдържа </a:t>
            </a:r>
            <a:r>
              <a:rPr lang="bg-BG" altLang="en-US" dirty="0"/>
              <a:t>XML документ във вид на DOM дърво</a:t>
            </a:r>
          </a:p>
          <a:p>
            <a:pPr>
              <a:lnSpc>
                <a:spcPct val="85000"/>
              </a:lnSpc>
              <a:spcBef>
                <a:spcPct val="23000"/>
              </a:spcBef>
            </a:pPr>
            <a:r>
              <a:rPr lang="bg-BG" altLang="en-US" dirty="0"/>
              <a:t>позволява зареждане и съхранение на XML документи от/във файл, поток или символен низ </a:t>
            </a:r>
            <a:r>
              <a:rPr lang="bg-BG" altLang="en-US" dirty="0" smtClean="0"/>
              <a:t>(</a:t>
            </a:r>
            <a:r>
              <a:rPr lang="bg-BG" altLang="en-US" noProof="1" smtClean="0">
                <a:latin typeface="Courier New" pitchFamily="49" charset="0"/>
              </a:rPr>
              <a:t>Load</a:t>
            </a:r>
            <a:r>
              <a:rPr lang="bg-BG" altLang="en-US" dirty="0" smtClean="0">
                <a:latin typeface="Courier New" pitchFamily="49" charset="0"/>
              </a:rPr>
              <a:t>(…)</a:t>
            </a:r>
            <a:r>
              <a:rPr lang="bg-BG" altLang="en-US" dirty="0" smtClean="0"/>
              <a:t>, </a:t>
            </a:r>
            <a:r>
              <a:rPr lang="bg-BG" altLang="en-US" noProof="1" smtClean="0">
                <a:latin typeface="Courier New" pitchFamily="49" charset="0"/>
              </a:rPr>
              <a:t>LoadXml</a:t>
            </a:r>
            <a:r>
              <a:rPr lang="bg-BG" altLang="en-US" dirty="0" smtClean="0">
                <a:latin typeface="Courier New" pitchFamily="49" charset="0"/>
              </a:rPr>
              <a:t>(…)</a:t>
            </a:r>
            <a:r>
              <a:rPr lang="bg-BG" altLang="en-US" dirty="0" smtClean="0"/>
              <a:t>, </a:t>
            </a:r>
            <a:r>
              <a:rPr lang="bg-BG" altLang="en-US" dirty="0">
                <a:latin typeface="Courier New" pitchFamily="49" charset="0"/>
              </a:rPr>
              <a:t>Save</a:t>
            </a:r>
            <a:r>
              <a:rPr lang="bg-BG" altLang="en-US" dirty="0" smtClean="0">
                <a:latin typeface="Courier New" pitchFamily="49" charset="0"/>
              </a:rPr>
              <a:t>(…)</a:t>
            </a:r>
            <a:r>
              <a:rPr lang="bg-BG" altLang="en-US" dirty="0" smtClean="0"/>
              <a:t>)</a:t>
            </a:r>
            <a:endParaRPr lang="en-US" altLang="en-US" dirty="0" smtClean="0"/>
          </a:p>
          <a:p>
            <a:pPr>
              <a:lnSpc>
                <a:spcPct val="85000"/>
              </a:lnSpc>
              <a:spcBef>
                <a:spcPct val="23000"/>
              </a:spcBef>
            </a:pPr>
            <a:endParaRPr lang="bg-BG" altLang="en-US" dirty="0"/>
          </a:p>
          <a:p>
            <a:pPr>
              <a:lnSpc>
                <a:spcPct val="85000"/>
              </a:lnSpc>
              <a:spcBef>
                <a:spcPct val="23000"/>
              </a:spcBef>
            </a:pPr>
            <a:r>
              <a:rPr lang="bg-BG" altLang="en-US" dirty="0" smtClean="0"/>
              <a:t>по-важни </a:t>
            </a:r>
            <a:r>
              <a:rPr lang="bg-BG" altLang="en-US" dirty="0"/>
              <a:t>свойства, методи и събития:</a:t>
            </a:r>
          </a:p>
          <a:p>
            <a:pPr lvl="1">
              <a:lnSpc>
                <a:spcPct val="85000"/>
              </a:lnSpc>
              <a:spcBef>
                <a:spcPct val="23000"/>
              </a:spcBef>
            </a:pPr>
            <a:r>
              <a:rPr lang="bg-BG" altLang="en-US" sz="2400" noProof="1" smtClean="0">
                <a:latin typeface="Courier New" pitchFamily="49" charset="0"/>
              </a:rPr>
              <a:t>DocumentElement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извлича елемента-корен</a:t>
            </a:r>
          </a:p>
          <a:p>
            <a:pPr lvl="1">
              <a:lnSpc>
                <a:spcPct val="85000"/>
              </a:lnSpc>
              <a:spcBef>
                <a:spcPct val="23000"/>
              </a:spcBef>
            </a:pPr>
            <a:r>
              <a:rPr lang="bg-BG" altLang="en-US" sz="2400" noProof="1" smtClean="0">
                <a:latin typeface="Courier New" pitchFamily="49" charset="0"/>
              </a:rPr>
              <a:t>PreserveWhitespace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указва дали празното пространство да бъде запазено при зареждане/записване на документа</a:t>
            </a:r>
          </a:p>
          <a:p>
            <a:pPr lvl="1">
              <a:lnSpc>
                <a:spcPct val="85000"/>
              </a:lnSpc>
              <a:spcBef>
                <a:spcPct val="23000"/>
              </a:spcBef>
            </a:pPr>
            <a:r>
              <a:rPr lang="bg-BG" altLang="en-US" sz="2400" noProof="1" smtClean="0">
                <a:latin typeface="Courier New" pitchFamily="49" charset="0"/>
              </a:rPr>
              <a:t>CreateElement</a:t>
            </a:r>
            <a:r>
              <a:rPr lang="bg-BG" altLang="en-US" sz="2400" dirty="0" smtClean="0">
                <a:latin typeface="Courier New" pitchFamily="49" charset="0"/>
              </a:rPr>
              <a:t>(…)</a:t>
            </a:r>
            <a:r>
              <a:rPr lang="bg-BG" altLang="en-US" sz="2400" dirty="0" smtClean="0"/>
              <a:t>, </a:t>
            </a:r>
            <a:r>
              <a:rPr lang="bg-BG" altLang="en-US" sz="2400" noProof="1" smtClean="0">
                <a:latin typeface="Courier New" pitchFamily="49" charset="0"/>
              </a:rPr>
              <a:t>CreateAttribute</a:t>
            </a:r>
            <a:r>
              <a:rPr lang="bg-BG" altLang="en-US" sz="2400" dirty="0" smtClean="0">
                <a:latin typeface="Courier New" pitchFamily="49" charset="0"/>
              </a:rPr>
              <a:t>(…)</a:t>
            </a:r>
            <a:r>
              <a:rPr lang="bg-BG" altLang="en-US" sz="2400" dirty="0" smtClean="0"/>
              <a:t>, </a:t>
            </a:r>
            <a:r>
              <a:rPr lang="bg-BG" altLang="en-US" sz="2400" noProof="1" smtClean="0">
                <a:latin typeface="Courier New" pitchFamily="49" charset="0"/>
              </a:rPr>
              <a:t>CreateTextNode</a:t>
            </a:r>
            <a:r>
              <a:rPr lang="bg-BG" altLang="en-US" sz="2400" dirty="0" smtClean="0">
                <a:latin typeface="Courier New" pitchFamily="49" charset="0"/>
              </a:rPr>
              <a:t>(…)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създава нов XML елемент, атрибут или стойност на елемент</a:t>
            </a:r>
          </a:p>
          <a:p>
            <a:pPr lvl="1">
              <a:lnSpc>
                <a:spcPct val="85000"/>
              </a:lnSpc>
              <a:spcBef>
                <a:spcPct val="23000"/>
              </a:spcBef>
            </a:pPr>
            <a:r>
              <a:rPr lang="bg-BG" altLang="en-US" sz="2400" noProof="1" smtClean="0">
                <a:latin typeface="Courier New" pitchFamily="49" charset="0"/>
              </a:rPr>
              <a:t>NodeChanged</a:t>
            </a:r>
            <a:r>
              <a:rPr lang="bg-BG" altLang="en-US" sz="2400" dirty="0" smtClean="0"/>
              <a:t>, </a:t>
            </a:r>
            <a:r>
              <a:rPr lang="bg-BG" altLang="en-US" sz="2400" noProof="1" smtClean="0">
                <a:latin typeface="Courier New" pitchFamily="49" charset="0"/>
              </a:rPr>
              <a:t>NodeInserted</a:t>
            </a:r>
            <a:r>
              <a:rPr lang="bg-BG" altLang="en-US" sz="2400" dirty="0" smtClean="0"/>
              <a:t>, </a:t>
            </a:r>
            <a:r>
              <a:rPr lang="bg-BG" altLang="en-US" sz="2400" noProof="1" smtClean="0">
                <a:latin typeface="Courier New" pitchFamily="49" charset="0"/>
              </a:rPr>
              <a:t>NodeRemoved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bg-BG" altLang="en-US" sz="2400" dirty="0" smtClean="0"/>
              <a:t>събития </a:t>
            </a:r>
            <a:r>
              <a:rPr lang="bg-BG" altLang="en-US" sz="2400" dirty="0"/>
              <a:t>за следене за промени в документа</a:t>
            </a:r>
          </a:p>
          <a:p>
            <a:pPr>
              <a:lnSpc>
                <a:spcPct val="84000"/>
              </a:lnSpc>
            </a:pP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93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</a:t>
            </a:r>
            <a:r>
              <a:rPr lang="bg-BG" dirty="0" smtClean="0"/>
              <a:t>и </a:t>
            </a:r>
            <a:r>
              <a:rPr lang="en-US" dirty="0" smtClean="0"/>
              <a:t>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&lt;?xml version="1.0" encoding</a:t>
            </a:r>
            <a:r>
              <a:rPr lang="en-US" altLang="en-US" noProof="1" smtClean="0">
                <a:latin typeface="Courier New" pitchFamily="49" charset="0"/>
              </a:rPr>
              <a:t>="UTF-8"?&gt;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&lt;</a:t>
            </a:r>
            <a:r>
              <a:rPr lang="en-US" altLang="en-US" dirty="0">
                <a:latin typeface="Courier New" pitchFamily="49" charset="0"/>
              </a:rPr>
              <a:t>items</a:t>
            </a:r>
            <a:r>
              <a:rPr lang="bg-BG" altLang="en-US" dirty="0"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culture</a:t>
            </a:r>
            <a:r>
              <a:rPr lang="bg-BG" altLang="en-US" dirty="0">
                <a:latin typeface="Courier New" pitchFamily="49" charset="0"/>
              </a:rPr>
              <a:t>="</a:t>
            </a:r>
            <a:r>
              <a:rPr lang="en-US" altLang="en-US" dirty="0">
                <a:latin typeface="Courier New" pitchFamily="49" charset="0"/>
              </a:rPr>
              <a:t>en-US</a:t>
            </a:r>
            <a:r>
              <a:rPr lang="bg-BG" altLang="en-US" dirty="0">
                <a:latin typeface="Courier New" pitchFamily="49" charset="0"/>
              </a:rPr>
              <a:t>"</a:t>
            </a:r>
            <a:r>
              <a:rPr lang="bg-BG" altLang="en-US" noProof="1">
                <a:latin typeface="Courier New" pitchFamily="49" charset="0"/>
              </a:rPr>
              <a:t>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&lt;item</a:t>
            </a:r>
            <a:r>
              <a:rPr lang="en-US" altLang="en-US" dirty="0">
                <a:latin typeface="Courier New" pitchFamily="49" charset="0"/>
              </a:rPr>
              <a:t> type="beer"</a:t>
            </a:r>
            <a:r>
              <a:rPr lang="en-US" altLang="en-US" noProof="1">
                <a:latin typeface="Courier New" pitchFamily="49" charset="0"/>
              </a:rPr>
              <a:t>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&lt;name&gt;</a:t>
            </a:r>
            <a:r>
              <a:rPr lang="bg-BG" altLang="en-US" noProof="1">
                <a:latin typeface="Courier New" pitchFamily="49" charset="0"/>
              </a:rPr>
              <a:t>Загорка</a:t>
            </a:r>
            <a:r>
              <a:rPr lang="en-US" altLang="en-US" noProof="1">
                <a:latin typeface="Courier New" pitchFamily="49" charset="0"/>
              </a:rPr>
              <a:t>&lt;/name&gt;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&lt;price&gt;</a:t>
            </a:r>
            <a:r>
              <a:rPr lang="bg-BG" altLang="en-US" dirty="0">
                <a:latin typeface="Courier New" pitchFamily="49" charset="0"/>
              </a:rPr>
              <a:t>0.54</a:t>
            </a:r>
            <a:r>
              <a:rPr lang="en-US" altLang="en-US" noProof="1">
                <a:latin typeface="Courier New" pitchFamily="49" charset="0"/>
              </a:rPr>
              <a:t>&lt;/price&gt;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&lt;/item&gt;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&lt;item</a:t>
            </a:r>
            <a:r>
              <a:rPr lang="en-US" altLang="en-US" dirty="0">
                <a:latin typeface="Courier New" pitchFamily="49" charset="0"/>
              </a:rPr>
              <a:t> type="food"</a:t>
            </a:r>
            <a:r>
              <a:rPr lang="en-US" altLang="en-US" noProof="1">
                <a:latin typeface="Courier New" pitchFamily="49" charset="0"/>
              </a:rPr>
              <a:t>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&lt;name&gt;</a:t>
            </a:r>
            <a:r>
              <a:rPr lang="bg-BG" altLang="en-US" noProof="1">
                <a:latin typeface="Courier New" pitchFamily="49" charset="0"/>
              </a:rPr>
              <a:t>кебапчета</a:t>
            </a:r>
            <a:r>
              <a:rPr lang="en-US" altLang="en-US" noProof="1">
                <a:latin typeface="Courier New" pitchFamily="49" charset="0"/>
              </a:rPr>
              <a:t>&lt;/name&gt;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&lt;price&gt;</a:t>
            </a:r>
            <a:r>
              <a:rPr lang="bg-BG" altLang="en-US" dirty="0">
                <a:latin typeface="Courier New" pitchFamily="49" charset="0"/>
              </a:rPr>
              <a:t>0.48</a:t>
            </a:r>
            <a:r>
              <a:rPr lang="en-US" altLang="en-US" noProof="1">
                <a:latin typeface="Courier New" pitchFamily="49" charset="0"/>
              </a:rPr>
              <a:t>&lt;/price&gt;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&lt;/item&gt;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&lt;item</a:t>
            </a:r>
            <a:r>
              <a:rPr lang="en-US" altLang="en-US" dirty="0">
                <a:latin typeface="Courier New" pitchFamily="49" charset="0"/>
              </a:rPr>
              <a:t> type="beer"</a:t>
            </a:r>
            <a:r>
              <a:rPr lang="en-US" altLang="en-US" noProof="1">
                <a:latin typeface="Courier New" pitchFamily="49" charset="0"/>
              </a:rPr>
              <a:t>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&lt;name&gt;</a:t>
            </a:r>
            <a:r>
              <a:rPr lang="bg-BG" altLang="en-US" dirty="0">
                <a:latin typeface="Courier New" pitchFamily="49" charset="0"/>
              </a:rPr>
              <a:t>Каменица</a:t>
            </a:r>
            <a:r>
              <a:rPr lang="en-US" altLang="en-US" noProof="1">
                <a:latin typeface="Courier New" pitchFamily="49" charset="0"/>
              </a:rPr>
              <a:t>&lt;/name&gt;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&lt;price&gt;</a:t>
            </a:r>
            <a:r>
              <a:rPr lang="bg-BG" altLang="en-US" dirty="0">
                <a:latin typeface="Courier New" pitchFamily="49" charset="0"/>
              </a:rPr>
              <a:t>0.56</a:t>
            </a:r>
            <a:r>
              <a:rPr lang="en-US" altLang="en-US" noProof="1">
                <a:latin typeface="Courier New" pitchFamily="49" charset="0"/>
              </a:rPr>
              <a:t>&lt;/price&gt;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&lt;/item&gt;</a:t>
            </a:r>
          </a:p>
          <a:p>
            <a:pPr marL="109728" indent="0">
              <a:lnSpc>
                <a:spcPct val="103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&lt;/</a:t>
            </a:r>
            <a:r>
              <a:rPr lang="en-US" altLang="en-US" dirty="0">
                <a:latin typeface="Courier New" pitchFamily="49" charset="0"/>
              </a:rPr>
              <a:t>items</a:t>
            </a:r>
            <a:r>
              <a:rPr lang="en-US" altLang="en-US" noProof="1" smtClean="0">
                <a:latin typeface="Courier New" pitchFamily="49" charset="0"/>
              </a:rPr>
              <a:t>&gt;</a:t>
            </a:r>
            <a:endParaRPr lang="en-US" altLang="en-US" noProof="1">
              <a:latin typeface="Courier New" pitchFamily="49" charset="0"/>
            </a:endParaRPr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5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</a:t>
            </a:r>
            <a:r>
              <a:rPr lang="bg-BG" dirty="0" smtClean="0"/>
              <a:t>и </a:t>
            </a:r>
            <a:r>
              <a:rPr lang="en-US" dirty="0" smtClean="0"/>
              <a:t>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static void Main</a:t>
            </a:r>
            <a:r>
              <a:rPr lang="en-US" altLang="en-US" noProof="1" smtClean="0">
                <a:latin typeface="Courier New" pitchFamily="49" charset="0"/>
              </a:rPr>
              <a:t>() {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XmlDocument doc = new XmlDocument().Load("items.xml");</a:t>
            </a:r>
          </a:p>
          <a:p>
            <a:pPr marL="109728" indent="0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en-US" noProof="1">
                <a:latin typeface="Courier New" pitchFamily="49" charset="0"/>
              </a:rPr>
              <a:t>    string culture = doc.DocumentElement.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Attributes["culture"].Value;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CultureInfo numberFormat = new CultureInfo(culture);</a:t>
            </a:r>
          </a:p>
          <a:p>
            <a:pPr marL="109728" indent="0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en-US" noProof="1">
                <a:latin typeface="Courier New" pitchFamily="49" charset="0"/>
              </a:rPr>
              <a:t>    foreach (XmlNode node in doc.DocumentElement</a:t>
            </a:r>
            <a:r>
              <a:rPr lang="en-US" altLang="en-US" noProof="1" smtClean="0">
                <a:latin typeface="Courier New" pitchFamily="49" charset="0"/>
              </a:rPr>
              <a:t>)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{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if (node.Attributes["type"].Value == "beer</a:t>
            </a:r>
            <a:r>
              <a:rPr lang="en-US" altLang="en-US" noProof="1" smtClean="0">
                <a:latin typeface="Courier New" pitchFamily="49" charset="0"/>
              </a:rPr>
              <a:t>")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{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    string currentPriceStr =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        node["price"].InnerText;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    decimal currentPrice = Decimal.Parse(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        currentPriceStr, numberFormat);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    decimal newPrice = currentPrice * 2;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    node["price"].InnerText =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        newPrice.ToString(numberFormat);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    }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    }</a:t>
            </a:r>
          </a:p>
          <a:p>
            <a:pPr marL="109728" indent="0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en-US" noProof="1">
                <a:latin typeface="Courier New" pitchFamily="49" charset="0"/>
              </a:rPr>
              <a:t>    doc.Save("itemsNew.xml");</a:t>
            </a:r>
          </a:p>
          <a:p>
            <a:pPr marL="109728" indent="0">
              <a:lnSpc>
                <a:spcPct val="8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3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yo.dimitrov\Desktop\S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067">
            <a:off x="6193258" y="4484923"/>
            <a:ext cx="2621663" cy="19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“push”</a:t>
            </a:r>
            <a:r>
              <a:rPr lang="bg-BG" dirty="0" smtClean="0"/>
              <a:t> парсър, обикаля </a:t>
            </a:r>
            <a:r>
              <a:rPr lang="en-US" dirty="0" smtClean="0"/>
              <a:t>XML-a </a:t>
            </a:r>
            <a:r>
              <a:rPr lang="bg-BG" dirty="0" smtClean="0"/>
              <a:t>и генерира събитие за всяка открита структура - начало на елемент,  край на елемент, текст и т.н.;</a:t>
            </a:r>
          </a:p>
          <a:p>
            <a:endParaRPr lang="bg-BG" dirty="0"/>
          </a:p>
          <a:p>
            <a:r>
              <a:rPr lang="bg-BG" dirty="0" smtClean="0"/>
              <a:t>програмиста разработва </a:t>
            </a:r>
            <a:r>
              <a:rPr lang="en-US" dirty="0" smtClean="0"/>
              <a:t>“</a:t>
            </a:r>
            <a:r>
              <a:rPr lang="bg-BG" dirty="0" smtClean="0"/>
              <a:t>слушател</a:t>
            </a:r>
            <a:r>
              <a:rPr lang="en-US" dirty="0" smtClean="0"/>
              <a:t>”</a:t>
            </a:r>
            <a:r>
              <a:rPr lang="bg-BG" dirty="0" smtClean="0"/>
              <a:t>,</a:t>
            </a:r>
            <a:br>
              <a:rPr lang="bg-BG" dirty="0" smtClean="0"/>
            </a:br>
            <a:r>
              <a:rPr lang="bg-BG" dirty="0" smtClean="0"/>
              <a:t>в</a:t>
            </a:r>
            <a:r>
              <a:rPr lang="en-US" dirty="0" smtClean="0"/>
              <a:t> </a:t>
            </a:r>
            <a:r>
              <a:rPr lang="bg-BG" dirty="0" smtClean="0"/>
              <a:t>който да обработва </a:t>
            </a:r>
            <a:br>
              <a:rPr lang="bg-BG" dirty="0" smtClean="0"/>
            </a:br>
            <a:r>
              <a:rPr lang="bg-BG" dirty="0" smtClean="0"/>
              <a:t>интересуващите го събития</a:t>
            </a:r>
          </a:p>
          <a:p>
            <a:endParaRPr lang="bg-BG" dirty="0"/>
          </a:p>
          <a:p>
            <a:r>
              <a:rPr lang="bg-BG" dirty="0" smtClean="0"/>
              <a:t>използва малко памет</a:t>
            </a:r>
          </a:p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SAX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44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SAX</a:t>
            </a:r>
            <a:r>
              <a:rPr lang="bg-BG" dirty="0" smtClean="0"/>
              <a:t> </a:t>
            </a:r>
            <a:r>
              <a:rPr lang="en-US" dirty="0"/>
              <a:t>(</a:t>
            </a:r>
            <a:r>
              <a:rPr lang="bg-BG" dirty="0"/>
              <a:t>продължение</a:t>
            </a:r>
            <a:r>
              <a:rPr lang="en-US" dirty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не поддържа итеративно обхождане</a:t>
            </a:r>
          </a:p>
          <a:p>
            <a:endParaRPr lang="en-US" dirty="0" smtClean="0"/>
          </a:p>
          <a:p>
            <a:r>
              <a:rPr lang="bg-BG" dirty="0" smtClean="0"/>
              <a:t>по-сложен е за използване (ако трябва да се следи позицията)</a:t>
            </a:r>
          </a:p>
          <a:p>
            <a:endParaRPr lang="bg-BG" dirty="0"/>
          </a:p>
          <a:p>
            <a:r>
              <a:rPr lang="bg-BG" dirty="0" smtClean="0"/>
              <a:t>не поддържа </a:t>
            </a:r>
            <a:r>
              <a:rPr lang="en-US" dirty="0" smtClean="0"/>
              <a:t>XPath 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позволява </a:t>
            </a:r>
            <a:r>
              <a:rPr lang="bg-BG" b="1" dirty="0" smtClean="0"/>
              <a:t>само четене </a:t>
            </a:r>
            <a:r>
              <a:rPr lang="bg-BG" dirty="0" smtClean="0"/>
              <a:t>на </a:t>
            </a:r>
            <a:r>
              <a:rPr lang="en-US" dirty="0" smtClean="0"/>
              <a:t>XML</a:t>
            </a:r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00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8770"/>
            <a:ext cx="5544616" cy="36004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org.xml.sax.ContentHandler</a:t>
            </a:r>
          </a:p>
          <a:p>
            <a:pPr marL="109728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xml version="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1.0"?&gt;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&lt;movie rating="7.5"&gt;</a:t>
            </a:r>
            <a:endParaRPr lang="bg-BG" sz="2400" dirty="0"/>
          </a:p>
          <a:p>
            <a:pPr marL="109728" indent="0">
              <a:buNone/>
            </a:pP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&lt;title&gt;Avengers&lt;/title&gt;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24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&lt;length unit="min"&gt;143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&lt;/length&gt;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...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&lt;/movie&gt;</a:t>
            </a:r>
          </a:p>
          <a:p>
            <a:pPr marL="109728" indent="0">
              <a:buNone/>
            </a:pPr>
            <a:endParaRPr lang="en-US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6160578" y="1484784"/>
            <a:ext cx="2825175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startDocument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0578" y="1988840"/>
            <a:ext cx="2825175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latin typeface="Courier New" pitchFamily="49" charset="0"/>
                <a:cs typeface="Courier New" pitchFamily="49" charset="0"/>
              </a:rPr>
              <a:t>startElement:movie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60579" y="2492896"/>
            <a:ext cx="2832360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startElement:title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2518" y="2996952"/>
            <a:ext cx="2840422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characters: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Avengers</a:t>
            </a:r>
            <a:endParaRPr lang="en-US" sz="1600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60578" y="3501008"/>
            <a:ext cx="2832362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endElement:title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60578" y="4005064"/>
            <a:ext cx="2832362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startElement: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length</a:t>
            </a:r>
            <a:endParaRPr lang="en-US" sz="1600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60578" y="4509120"/>
            <a:ext cx="2832361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characters:143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60579" y="5013176"/>
            <a:ext cx="2825174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endElement:length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60578" y="5517232"/>
            <a:ext cx="2832361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endElement:movie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67765" y="6021288"/>
            <a:ext cx="2825175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endDocument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85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1764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bg-BG" dirty="0" smtClean="0"/>
              <a:t>Същност</a:t>
            </a:r>
            <a:r>
              <a:rPr lang="en-US" dirty="0" smtClean="0"/>
              <a:t> </a:t>
            </a:r>
            <a:r>
              <a:rPr lang="bg-BG" dirty="0" smtClean="0"/>
              <a:t>и особености на </a:t>
            </a:r>
            <a:r>
              <a:rPr lang="en-US" dirty="0" smtClean="0"/>
              <a:t>XML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Видове парсъри, сравнение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altLang="en-US" dirty="0"/>
              <a:t>Схеми и валидация – DTD, XSD и XDR схеми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Работа с </a:t>
            </a:r>
            <a:r>
              <a:rPr lang="en-US" dirty="0" smtClean="0"/>
              <a:t>XPath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XSL </a:t>
            </a:r>
            <a:r>
              <a:rPr lang="bg-BG" dirty="0" smtClean="0"/>
              <a:t>трансформации</a:t>
            </a:r>
          </a:p>
          <a:p>
            <a:pPr marL="109728" indent="0">
              <a:buNone/>
            </a:pPr>
            <a:endParaRPr lang="bg-BG" dirty="0" smtClean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endParaRPr lang="bg-BG" dirty="0" smtClean="0"/>
          </a:p>
          <a:p>
            <a:pPr marL="109728" indent="0">
              <a:buNone/>
            </a:pPr>
            <a:endParaRPr lang="bg-BG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64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784976" cy="5229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class TestHandler extends 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DefaultHandler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{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private String lengthUnit;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public void characters</a:t>
            </a:r>
            <a:r>
              <a:rPr lang="en-US" sz="1200" b="1" noProof="1" smtClean="0">
                <a:latin typeface="Courier New" pitchFamily="49" charset="0"/>
                <a:cs typeface="Courier New" pitchFamily="49" charset="0"/>
              </a:rPr>
              <a:t>(char ch[], int start, int length) throws SAXException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String token = </a:t>
            </a:r>
            <a:r>
              <a:rPr lang="en-US" sz="1200" noProof="1" smtClean="0">
                <a:latin typeface="Courier New" pitchFamily="49" charset="0"/>
                <a:cs typeface="Courier New" pitchFamily="49" charset="0"/>
              </a:rPr>
              <a:t>String.</a:t>
            </a:r>
            <a:r>
              <a:rPr lang="en-US" sz="1200" i="1" noProof="1" smtClean="0">
                <a:latin typeface="Courier New" pitchFamily="49" charset="0"/>
                <a:cs typeface="Courier New" pitchFamily="49" charset="0"/>
              </a:rPr>
              <a:t>valueOf(Arrays.copyOfRange(ch, start, start + length));</a:t>
            </a:r>
            <a:endParaRPr lang="en-US" sz="1600" i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lengthUnit != null) { /*print*/ 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public void startElement(String namespaceURI, String lname, String qname, Attributes attrs)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lengthUnit = null;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if (!lname.equals("length") || attrs == null) return;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for (int i = 0; i &lt; attrs.getLength(); i++) {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  if (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attrs.getLocalName(i)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.equals("unit")) lu=attrs.getValue(i);</a:t>
            </a:r>
            <a:br>
              <a:rPr lang="en-US" sz="16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public void endElement(String namespaceURI, String lname, String qname, Attributes attrs)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lengthUnit = null;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noProof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0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3204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File xmlFile = new File(</a:t>
            </a:r>
            <a:r>
              <a:rPr lang="en-US" sz="2400" i="1" noProof="1" smtClean="0">
                <a:latin typeface="Courier New" pitchFamily="49" charset="0"/>
                <a:cs typeface="Courier New" pitchFamily="49" charset="0"/>
              </a:rPr>
              <a:t>PATH);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SAXParserFactory factory = SAXParserFactory.newInstance();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factory.setNamespaceAware(true);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SAXParser parser = factory.newSAXParser(); 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DefaultHandler handler = new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TestHandler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parser.parse(xmlFile, handler); 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0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StAX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най-ефективната опция за парсване (засега)</a:t>
            </a:r>
          </a:p>
          <a:p>
            <a:endParaRPr lang="bg-BG" dirty="0"/>
          </a:p>
          <a:p>
            <a:r>
              <a:rPr lang="en-US" dirty="0" smtClean="0"/>
              <a:t>“pull” </a:t>
            </a:r>
            <a:r>
              <a:rPr lang="bg-BG" dirty="0" smtClean="0"/>
              <a:t>парсър, който извлича само събитията, към които програмиста е проявил интерес</a:t>
            </a:r>
            <a:endParaRPr lang="bg-BG" dirty="0"/>
          </a:p>
          <a:p>
            <a:endParaRPr lang="bg-BG" dirty="0" smtClean="0"/>
          </a:p>
          <a:p>
            <a:r>
              <a:rPr lang="bg-BG" dirty="0"/>
              <a:t>сходен е на </a:t>
            </a:r>
            <a:r>
              <a:rPr lang="en-US" dirty="0"/>
              <a:t>random file access</a:t>
            </a:r>
            <a:endParaRPr lang="bg-BG" dirty="0"/>
          </a:p>
        </p:txBody>
      </p:sp>
      <p:pic>
        <p:nvPicPr>
          <p:cNvPr id="11266" name="Picture 2" descr="C:\Documents and Settings\Administrator\Desktop\dimestack-09_37644_l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16772"/>
            <a:ext cx="1965035" cy="21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27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79296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StAX</a:t>
            </a:r>
            <a:r>
              <a:rPr lang="bg-BG" dirty="0" smtClean="0"/>
              <a:t> (продължение)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поддържа документи със слабо познат формат</a:t>
            </a:r>
          </a:p>
          <a:p>
            <a:endParaRPr lang="bg-BG" dirty="0"/>
          </a:p>
          <a:p>
            <a:r>
              <a:rPr lang="bg-BG" dirty="0" smtClean="0"/>
              <a:t>използва малко памет</a:t>
            </a:r>
          </a:p>
          <a:p>
            <a:endParaRPr lang="bg-BG" dirty="0"/>
          </a:p>
          <a:p>
            <a:r>
              <a:rPr lang="bg-BG" dirty="0" smtClean="0"/>
              <a:t>позволява четене и писане на </a:t>
            </a:r>
            <a:r>
              <a:rPr lang="en-US" dirty="0" smtClean="0"/>
              <a:t>XML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два модела за парсване:</a:t>
            </a:r>
          </a:p>
          <a:p>
            <a:pPr lvl="1"/>
            <a:r>
              <a:rPr lang="bg-BG" dirty="0" err="1" smtClean="0"/>
              <a:t>курсорен</a:t>
            </a:r>
            <a:r>
              <a:rPr lang="bg-BG" dirty="0" smtClean="0"/>
              <a:t> (по-пестелив към ресурси)</a:t>
            </a:r>
          </a:p>
          <a:p>
            <a:pPr lvl="1"/>
            <a:r>
              <a:rPr lang="bg-BG" dirty="0" smtClean="0"/>
              <a:t>събитиен (по-гъвкав и разширяем)</a:t>
            </a:r>
            <a:endParaRPr lang="en-US" dirty="0" smtClean="0"/>
          </a:p>
          <a:p>
            <a:pPr lvl="1"/>
            <a:endParaRPr lang="bg-BG" dirty="0" smtClean="0"/>
          </a:p>
          <a:p>
            <a:r>
              <a:rPr lang="bg-BG" dirty="0" smtClean="0"/>
              <a:t>не поддържа </a:t>
            </a:r>
            <a:r>
              <a:rPr lang="en-US" dirty="0" smtClean="0"/>
              <a:t>XPath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34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StAX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r>
              <a:rPr lang="bg-BG" dirty="0" smtClean="0"/>
              <a:t> (</a:t>
            </a:r>
            <a:r>
              <a:rPr lang="bg-BG" dirty="0" err="1" smtClean="0"/>
              <a:t>курсорен</a:t>
            </a:r>
            <a:r>
              <a:rPr lang="bg-BG" dirty="0" smtClean="0"/>
              <a:t> модел)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9411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XMLInputFactory f = XMLInputFactory.</a:t>
            </a:r>
            <a:r>
              <a:rPr lang="en-US" sz="2000" i="1" noProof="1" smtClean="0">
                <a:latin typeface="Courier New" pitchFamily="49" charset="0"/>
                <a:cs typeface="Courier New" pitchFamily="49" charset="0"/>
              </a:rPr>
              <a:t>newInstance();</a:t>
            </a:r>
          </a:p>
          <a:p>
            <a:pPr marL="109728" indent="0">
              <a:buNone/>
            </a:pP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XMLStreamReader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reader = f.createXMLStreamReader(/*</a:t>
            </a:r>
            <a:r>
              <a:rPr lang="bg-BG" sz="1800" noProof="1" smtClean="0">
                <a:latin typeface="Courier New" pitchFamily="49" charset="0"/>
                <a:cs typeface="Courier New" pitchFamily="49" charset="0"/>
              </a:rPr>
              <a:t>поток*/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reader.hasNext()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int eventType =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reader.next()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switch (eventType) {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case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XMLEvent.</a:t>
            </a:r>
            <a:r>
              <a:rPr lang="en-US" sz="2000" b="1" i="1" noProof="1" smtClean="0">
                <a:latin typeface="Courier New" pitchFamily="49" charset="0"/>
                <a:cs typeface="Courier New" pitchFamily="49" charset="0"/>
              </a:rPr>
              <a:t>START_ELEMENT</a:t>
            </a:r>
            <a:r>
              <a:rPr lang="en-US" sz="2000" i="1" noProof="1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if (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reader.getLocalName()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.equals("length")) {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  String lu =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reader.getAttributeValue(0)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  if (reader.next() ==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XMLEvent</a:t>
            </a:r>
            <a:r>
              <a:rPr lang="en-US" sz="2000" b="1" i="1" noProof="1" smtClean="0">
                <a:latin typeface="Courier New" pitchFamily="49" charset="0"/>
                <a:cs typeface="Courier New" pitchFamily="49" charset="0"/>
              </a:rPr>
              <a:t>.CHARACTERS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    System.out.println(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reader.getText()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+ lu);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i="1" noProof="1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break;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// ...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20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00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StAX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r>
              <a:rPr lang="bg-BG" dirty="0" smtClean="0"/>
              <a:t> (събитиен модел)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941168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XMLInputFactory f = XMLInputFactory.</a:t>
            </a:r>
            <a:r>
              <a:rPr lang="en-US" sz="2400" i="1" noProof="1" smtClean="0">
                <a:latin typeface="Courier New" pitchFamily="49" charset="0"/>
                <a:cs typeface="Courier New" pitchFamily="49" charset="0"/>
              </a:rPr>
              <a:t>newInstance();</a:t>
            </a:r>
          </a:p>
          <a:p>
            <a:pPr marL="109728" indent="0">
              <a:buNone/>
            </a:pPr>
            <a:r>
              <a:rPr lang="en-US" sz="2100" b="1" noProof="1" smtClean="0">
                <a:latin typeface="Courier New" pitchFamily="49" charset="0"/>
                <a:cs typeface="Courier New" pitchFamily="49" charset="0"/>
              </a:rPr>
              <a:t>XMLEventReader</a:t>
            </a:r>
            <a:r>
              <a:rPr lang="en-US" sz="2100" noProof="1" smtClean="0">
                <a:latin typeface="Courier New" pitchFamily="49" charset="0"/>
                <a:cs typeface="Courier New" pitchFamily="49" charset="0"/>
              </a:rPr>
              <a:t> reader = f.createXMLEventReader(/*</a:t>
            </a:r>
            <a:r>
              <a:rPr lang="bg-BG" sz="2100" noProof="1" smtClean="0">
                <a:latin typeface="Courier New" pitchFamily="49" charset="0"/>
                <a:cs typeface="Courier New" pitchFamily="49" charset="0"/>
              </a:rPr>
              <a:t>поток*/</a:t>
            </a:r>
            <a:r>
              <a:rPr lang="en-US" sz="2100" noProof="1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2600" b="1" noProof="1" smtClean="0">
                <a:latin typeface="Courier New" pitchFamily="49" charset="0"/>
                <a:cs typeface="Courier New" pitchFamily="49" charset="0"/>
              </a:rPr>
              <a:t>reader.hasNext()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600" b="1" noProof="1" smtClean="0">
                <a:latin typeface="Courier New" pitchFamily="49" charset="0"/>
                <a:cs typeface="Courier New" pitchFamily="49" charset="0"/>
              </a:rPr>
              <a:t>XMLEvent e = reader.nextEvent();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2600" b="1" noProof="1" smtClean="0">
                <a:latin typeface="Courier New" pitchFamily="49" charset="0"/>
                <a:cs typeface="Courier New" pitchFamily="49" charset="0"/>
              </a:rPr>
              <a:t>e.isStartElement()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StartElement se =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e.asStartElement()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if (se.getName().getLocalPart().equals("length")) 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String lu = se.getAttributeByName(new QName("unit")).getValue();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e = reader.nextEvent();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if (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e.isCharacters()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  System.out.println(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e.asCharacters().getData()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+ " " + lu);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}}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2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3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StAX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r>
              <a:rPr lang="bg-BG" dirty="0" smtClean="0"/>
              <a:t> (създаване на </a:t>
            </a:r>
            <a:r>
              <a:rPr lang="en-US" dirty="0" smtClean="0"/>
              <a:t>XML</a:t>
            </a:r>
            <a:r>
              <a:rPr lang="bg-BG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XMLOutputFactory f = XMLOutputFactory.newInstance(); </a:t>
            </a:r>
          </a:p>
          <a:p>
            <a:pPr marL="109728" indent="0">
              <a:buNone/>
            </a:pP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XMLStreamWriter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wr =  f.createXMLStreamWriter(System.out); wr.writeStartDocument();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wr.writeStartElement("movie");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wr.writeDefaultNamespace("some namespace");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wr.writeAttribute("director", "Scorsese");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writer.writeCharacters(</a:t>
            </a:r>
            <a:r>
              <a:rPr lang="en-US" sz="2000" i="1" noProof="1" smtClean="0"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, 0, </a:t>
            </a:r>
            <a:r>
              <a:rPr lang="en-US" sz="2000" i="1" noProof="1" smtClean="0"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.length);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noProof="1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wr.writeEndElement();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wr.writeEndDocument();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wr.close();</a:t>
            </a:r>
            <a:endParaRPr lang="en-US" sz="26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911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StAX </a:t>
            </a:r>
            <a:r>
              <a:rPr lang="bg-BG" dirty="0" smtClean="0"/>
              <a:t>и </a:t>
            </a:r>
            <a:r>
              <a:rPr lang="en-US" dirty="0" smtClean="0"/>
              <a:t>.NET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altLang="en-US" dirty="0"/>
              <a:t>к</a:t>
            </a:r>
            <a:r>
              <a:rPr lang="bg-BG" altLang="en-US" dirty="0" smtClean="0"/>
              <a:t>ласът </a:t>
            </a:r>
            <a:r>
              <a:rPr lang="bg-BG" altLang="en-US" noProof="1" smtClean="0">
                <a:latin typeface="Courier New" pitchFamily="49" charset="0"/>
              </a:rPr>
              <a:t>XmlReader</a:t>
            </a:r>
            <a:r>
              <a:rPr lang="bg-BG" altLang="en-US" dirty="0" smtClean="0"/>
              <a:t> </a:t>
            </a:r>
            <a:r>
              <a:rPr lang="bg-BG" altLang="en-US" dirty="0"/>
              <a:t>предоставя следните методи и свойства: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Read</a:t>
            </a:r>
            <a:r>
              <a:rPr lang="bg-BG" altLang="en-US" sz="2400" dirty="0" smtClean="0">
                <a:latin typeface="Courier New" pitchFamily="49" charset="0"/>
              </a:rPr>
              <a:t>()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прочита следващия възел от XML документа или връща </a:t>
            </a:r>
            <a:r>
              <a:rPr lang="bg-BG" altLang="en-US" sz="2400" noProof="1" smtClean="0">
                <a:latin typeface="Courier New" pitchFamily="49" charset="0"/>
              </a:rPr>
              <a:t>false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ако няма следващ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NodeType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връща типа на прочетения възел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Name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връща името на прочетения възел (име на елемент, на атрибут, ...)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HasValue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връща дали възелът има стойност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Value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връща стойността на възела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ReadElementString</a:t>
            </a:r>
            <a:r>
              <a:rPr lang="bg-BG" altLang="en-US" sz="2400" dirty="0" smtClean="0">
                <a:latin typeface="Courier New" pitchFamily="49" charset="0"/>
              </a:rPr>
              <a:t>()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прочита стойността (текста) от последния прочетен елемент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AttributeCount</a:t>
            </a:r>
            <a:r>
              <a:rPr lang="bg-BG" altLang="en-US" sz="2400" dirty="0" smtClean="0"/>
              <a:t>, </a:t>
            </a:r>
            <a:r>
              <a:rPr lang="bg-BG" altLang="en-US" sz="2400" noProof="1" smtClean="0">
                <a:latin typeface="Courier New" pitchFamily="49" charset="0"/>
              </a:rPr>
              <a:t>GetAttribute</a:t>
            </a:r>
            <a:r>
              <a:rPr lang="bg-BG" altLang="en-US" sz="2400" dirty="0" smtClean="0">
                <a:latin typeface="Courier New" pitchFamily="49" charset="0"/>
              </a:rPr>
              <a:t>(</a:t>
            </a:r>
            <a:r>
              <a:rPr lang="bg-BG" altLang="en-US" sz="2400" dirty="0" smtClean="0">
                <a:latin typeface="Courier New" pitchFamily="49" charset="0"/>
                <a:cs typeface="Arial" charset="0"/>
              </a:rPr>
              <a:t>…</a:t>
            </a:r>
            <a:r>
              <a:rPr lang="bg-BG" altLang="en-US" sz="2400" dirty="0" smtClean="0">
                <a:latin typeface="Courier New" pitchFamily="49" charset="0"/>
              </a:rPr>
              <a:t>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за извличане на атрибутите на XML елемент</a:t>
            </a: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2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StAX </a:t>
            </a:r>
            <a:r>
              <a:rPr lang="bg-BG" dirty="0"/>
              <a:t>и </a:t>
            </a:r>
            <a:r>
              <a:rPr lang="en-US" dirty="0"/>
              <a:t>.NET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941168"/>
          </a:xfrm>
        </p:spPr>
        <p:txBody>
          <a:bodyPr>
            <a:normAutofit fontScale="92500" lnSpcReduction="10000"/>
          </a:bodyPr>
          <a:lstStyle/>
          <a:p>
            <a:r>
              <a:rPr lang="bg-BG" altLang="en-US" noProof="1" smtClean="0">
                <a:latin typeface="Courier New" pitchFamily="49" charset="0"/>
              </a:rPr>
              <a:t>XmlReader</a:t>
            </a:r>
            <a:r>
              <a:rPr lang="bg-BG" altLang="en-US" dirty="0" smtClean="0"/>
              <a:t> </a:t>
            </a:r>
            <a:r>
              <a:rPr lang="bg-BG" altLang="en-US" dirty="0"/>
              <a:t>е абстрактен клас</a:t>
            </a:r>
          </a:p>
          <a:p>
            <a:r>
              <a:rPr lang="bg-BG" altLang="en-US" dirty="0" smtClean="0"/>
              <a:t>за </a:t>
            </a:r>
            <a:r>
              <a:rPr lang="bg-BG" altLang="en-US" dirty="0"/>
              <a:t>работа с него се използват неговите наследници: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XmlTextReader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за четене от файл или поток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XmlNodeReader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за четене от възел в DOM дърво</a:t>
            </a:r>
          </a:p>
          <a:p>
            <a:pPr lvl="1"/>
            <a:r>
              <a:rPr lang="bg-BG" altLang="en-US" sz="2400" noProof="1" smtClean="0">
                <a:latin typeface="Courier New" pitchFamily="49" charset="0"/>
              </a:rPr>
              <a:t>XmlValidatingReader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за валидация по </a:t>
            </a:r>
            <a:r>
              <a:rPr lang="en-US" altLang="en-US" sz="2400" dirty="0"/>
              <a:t>XSD, DTD </a:t>
            </a:r>
            <a:r>
              <a:rPr lang="bg-BG" altLang="en-US" sz="2400" dirty="0"/>
              <a:t>или </a:t>
            </a:r>
            <a:r>
              <a:rPr lang="en-US" altLang="en-US" sz="2400" dirty="0"/>
              <a:t>XDR </a:t>
            </a:r>
            <a:r>
              <a:rPr lang="bg-BG" altLang="en-US" sz="2400" dirty="0"/>
              <a:t>схема при четене от друг </a:t>
            </a:r>
            <a:r>
              <a:rPr lang="en-US" altLang="en-US" sz="2400" noProof="1" smtClean="0">
                <a:latin typeface="Courier New" pitchFamily="49" charset="0"/>
              </a:rPr>
              <a:t>XmlReader</a:t>
            </a:r>
            <a:r>
              <a:rPr lang="bg-BG" altLang="en-US" sz="2400" noProof="1" smtClean="0">
                <a:latin typeface="Courier New" pitchFamily="49" charset="0"/>
              </a:rPr>
              <a:t/>
            </a:r>
            <a:br>
              <a:rPr lang="bg-BG" altLang="en-US" sz="2400" noProof="1" smtClean="0">
                <a:latin typeface="Courier New" pitchFamily="49" charset="0"/>
              </a:rPr>
            </a:br>
            <a:endParaRPr lang="bg-BG" altLang="en-US" sz="2400" noProof="1" smtClean="0"/>
          </a:p>
          <a:p>
            <a:r>
              <a:rPr lang="bg-BG" altLang="en-US" dirty="0" smtClean="0"/>
              <a:t>начин </a:t>
            </a:r>
            <a:r>
              <a:rPr lang="bg-BG" altLang="en-US" dirty="0"/>
              <a:t>на използване: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XmlTextReader reader = new XmlTextReader("</a:t>
            </a:r>
            <a:r>
              <a:rPr lang="en-US" altLang="en-US" dirty="0">
                <a:latin typeface="Courier New" pitchFamily="49" charset="0"/>
              </a:rPr>
              <a:t>some-file</a:t>
            </a:r>
            <a:r>
              <a:rPr lang="en-US" altLang="en-US" noProof="1">
                <a:latin typeface="Courier New" pitchFamily="49" charset="0"/>
              </a:rPr>
              <a:t>.xml");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noProof="1" smtClean="0">
                <a:latin typeface="Courier New" pitchFamily="49" charset="0"/>
              </a:rPr>
              <a:t>while </a:t>
            </a:r>
            <a:r>
              <a:rPr lang="en-US" altLang="en-US" noProof="1">
                <a:latin typeface="Courier New" pitchFamily="49" charset="0"/>
              </a:rPr>
              <a:t>(reader.Read())</a:t>
            </a:r>
            <a:r>
              <a:rPr lang="en-US" altLang="en-US" dirty="0">
                <a:latin typeface="Courier New" pitchFamily="49" charset="0"/>
              </a:rPr>
              <a:t> {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sz="2400" i="1" dirty="0">
                <a:latin typeface="Courier New" pitchFamily="49" charset="0"/>
              </a:rPr>
              <a:t> </a:t>
            </a:r>
            <a:r>
              <a:rPr lang="en-US" altLang="en-US" sz="2400" i="1" dirty="0" smtClean="0">
                <a:latin typeface="Courier New" pitchFamily="49" charset="0"/>
              </a:rPr>
              <a:t>  </a:t>
            </a:r>
            <a:r>
              <a:rPr lang="bg-BG" altLang="en-US" sz="2400" i="1" dirty="0" smtClean="0">
                <a:latin typeface="Courier New" pitchFamily="49" charset="0"/>
              </a:rPr>
              <a:t>// </a:t>
            </a:r>
            <a:r>
              <a:rPr lang="en-US" altLang="en-US" sz="2400" i="1" dirty="0">
                <a:latin typeface="Courier New" pitchFamily="49" charset="0"/>
              </a:rPr>
              <a:t>a</a:t>
            </a:r>
            <a:r>
              <a:rPr lang="en-US" altLang="en-US" sz="2400" i="1" dirty="0" smtClean="0">
                <a:latin typeface="Courier New" pitchFamily="49" charset="0"/>
              </a:rPr>
              <a:t>nalyze </a:t>
            </a:r>
            <a:r>
              <a:rPr lang="en-US" altLang="en-US" sz="2400" i="1" dirty="0">
                <a:latin typeface="Courier New" pitchFamily="49" charset="0"/>
              </a:rPr>
              <a:t>the read node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bg-BG" dirty="0" smtClean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97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StAX </a:t>
            </a:r>
            <a:r>
              <a:rPr lang="bg-BG" dirty="0"/>
              <a:t>и </a:t>
            </a:r>
            <a:r>
              <a:rPr lang="en-US" dirty="0"/>
              <a:t>.NET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752528"/>
          </a:xfrm>
        </p:spPr>
        <p:txBody>
          <a:bodyPr>
            <a:normAutofit/>
          </a:bodyPr>
          <a:lstStyle/>
          <a:p>
            <a:r>
              <a:rPr lang="bg-BG" altLang="en-US" sz="2400" noProof="1" smtClean="0">
                <a:latin typeface="+mj-lt"/>
              </a:rPr>
              <a:t>извличане на всички заглавия:</a:t>
            </a:r>
          </a:p>
          <a:p>
            <a:pPr marL="109728" indent="0">
              <a:buNone/>
            </a:pPr>
            <a:endParaRPr lang="bg-BG" altLang="en-US" sz="2400" noProof="1">
              <a:latin typeface="Courier New" pitchFamily="49" charset="0"/>
            </a:endParaRPr>
          </a:p>
          <a:p>
            <a:pPr marL="109728" indent="0">
              <a:buNone/>
            </a:pPr>
            <a:r>
              <a:rPr lang="en-US" altLang="en-US" sz="2400" noProof="1" smtClean="0">
                <a:latin typeface="Courier New" pitchFamily="49" charset="0"/>
              </a:rPr>
              <a:t>XmlTextReader </a:t>
            </a:r>
            <a:r>
              <a:rPr lang="en-US" altLang="en-US" sz="2400" noProof="1">
                <a:latin typeface="Courier New" pitchFamily="49" charset="0"/>
              </a:rPr>
              <a:t>reader = new XmlTextReader</a:t>
            </a:r>
            <a:r>
              <a:rPr lang="en-US" altLang="en-US" sz="2400" noProof="1" smtClean="0">
                <a:latin typeface="Courier New" pitchFamily="49" charset="0"/>
              </a:rPr>
              <a:t>("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/*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име на</a:t>
            </a:r>
            <a:r>
              <a:rPr lang="bg-BG" sz="2400" i="1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sz="2400" i="1" noProof="1">
                <a:latin typeface="Courier New" pitchFamily="49" charset="0"/>
                <a:cs typeface="Courier New" pitchFamily="49" charset="0"/>
              </a:rPr>
              <a:t>файла</a:t>
            </a:r>
            <a:r>
              <a:rPr lang="bg-BG" sz="2400" noProof="1">
                <a:latin typeface="Courier New" pitchFamily="49" charset="0"/>
                <a:cs typeface="Courier New" pitchFamily="49" charset="0"/>
              </a:rPr>
              <a:t>*/</a:t>
            </a:r>
            <a:r>
              <a:rPr lang="en-US" altLang="en-US" sz="2400" noProof="1" smtClean="0">
                <a:latin typeface="Courier New" pitchFamily="49" charset="0"/>
              </a:rPr>
              <a:t>");</a:t>
            </a:r>
            <a:endParaRPr lang="en-US" altLang="en-US" sz="2400" noProof="1">
              <a:latin typeface="Courier New" pitchFamily="49" charset="0"/>
            </a:endParaRPr>
          </a:p>
          <a:p>
            <a:pPr marL="109728" indent="0">
              <a:buNone/>
            </a:pPr>
            <a:r>
              <a:rPr lang="en-US" altLang="en-US" sz="2400" noProof="1">
                <a:latin typeface="Courier New" pitchFamily="49" charset="0"/>
              </a:rPr>
              <a:t>while (reader.Read</a:t>
            </a:r>
            <a:r>
              <a:rPr lang="en-US" altLang="en-US" sz="2400" noProof="1" smtClean="0">
                <a:latin typeface="Courier New" pitchFamily="49" charset="0"/>
              </a:rPr>
              <a:t>())</a:t>
            </a:r>
            <a:r>
              <a:rPr lang="bg-BG" altLang="en-US" sz="2400" noProof="1" smtClean="0">
                <a:latin typeface="Courier New" pitchFamily="49" charset="0"/>
              </a:rPr>
              <a:t> </a:t>
            </a:r>
            <a:r>
              <a:rPr lang="en-US" altLang="en-US" sz="2400" noProof="1" smtClean="0">
                <a:latin typeface="Courier New" pitchFamily="49" charset="0"/>
              </a:rPr>
              <a:t>{</a:t>
            </a:r>
            <a:endParaRPr lang="en-US" altLang="en-US" sz="2400" noProof="1">
              <a:latin typeface="Courier New" pitchFamily="49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bg-BG" altLang="en-US" sz="2400" dirty="0">
                <a:latin typeface="Courier New" pitchFamily="49" charset="0"/>
              </a:rPr>
              <a:t>  </a:t>
            </a:r>
            <a:r>
              <a:rPr lang="en-US" altLang="en-US" sz="2400" noProof="1" smtClean="0">
                <a:latin typeface="Courier New" pitchFamily="49" charset="0"/>
              </a:rPr>
              <a:t>if </a:t>
            </a:r>
            <a:r>
              <a:rPr lang="en-US" altLang="en-US" sz="2400" noProof="1">
                <a:latin typeface="Courier New" pitchFamily="49" charset="0"/>
              </a:rPr>
              <a:t>((</a:t>
            </a:r>
            <a:r>
              <a:rPr lang="en-US" altLang="en-US" sz="2400" noProof="1" smtClean="0">
                <a:latin typeface="Courier New" pitchFamily="49" charset="0"/>
              </a:rPr>
              <a:t>reader.NodeType==XmlNodeType.Element)</a:t>
            </a:r>
            <a:endParaRPr lang="bg-BG" altLang="en-US" sz="2400" noProof="1" smtClean="0">
              <a:latin typeface="Courier New" pitchFamily="49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sz="2400" noProof="1" smtClean="0">
                <a:latin typeface="Courier New" pitchFamily="49" charset="0"/>
              </a:rPr>
              <a:t>&amp;&amp; (</a:t>
            </a:r>
            <a:r>
              <a:rPr lang="en-US" altLang="en-US" sz="2400" noProof="1">
                <a:latin typeface="Courier New" pitchFamily="49" charset="0"/>
              </a:rPr>
              <a:t>reader.Name == "</a:t>
            </a:r>
            <a:r>
              <a:rPr lang="en-US" altLang="en-US" sz="2400" noProof="1" smtClean="0">
                <a:latin typeface="Courier New" pitchFamily="49" charset="0"/>
              </a:rPr>
              <a:t>title"))</a:t>
            </a:r>
            <a:r>
              <a:rPr lang="bg-BG" altLang="en-US" sz="2400" noProof="1" smtClean="0">
                <a:latin typeface="Courier New" pitchFamily="49" charset="0"/>
              </a:rPr>
              <a:t> {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sz="2400" noProof="1" smtClean="0">
                <a:latin typeface="Courier New" pitchFamily="49" charset="0"/>
              </a:rPr>
              <a:t>Console.WriteLine(reader.ReadElementString</a:t>
            </a:r>
            <a:r>
              <a:rPr lang="en-US" altLang="en-US" sz="2400" noProof="1">
                <a:latin typeface="Courier New" pitchFamily="49" charset="0"/>
              </a:rPr>
              <a:t>());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bg-BG" altLang="en-US" sz="2400" dirty="0">
                <a:latin typeface="Courier New" pitchFamily="49" charset="0"/>
              </a:rPr>
              <a:t>  </a:t>
            </a:r>
            <a:r>
              <a:rPr lang="bg-BG" altLang="en-US" sz="2400" noProof="1" smtClean="0">
                <a:latin typeface="Courier New" pitchFamily="49" charset="0"/>
              </a:rPr>
              <a:t>}</a:t>
            </a:r>
            <a:endParaRPr lang="bg-BG" altLang="en-US" sz="2400" noProof="1">
              <a:latin typeface="Courier New" pitchFamily="49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bg-BG" altLang="en-US" sz="2400" noProof="1">
                <a:latin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71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82952" cy="1066800"/>
          </a:xfrm>
        </p:spPr>
        <p:txBody>
          <a:bodyPr/>
          <a:lstStyle/>
          <a:p>
            <a:r>
              <a:rPr lang="en-US" dirty="0" smtClean="0"/>
              <a:t>XML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680520"/>
          </a:xfrm>
        </p:spPr>
        <p:txBody>
          <a:bodyPr>
            <a:normAutofit lnSpcReduction="10000"/>
          </a:bodyPr>
          <a:lstStyle/>
          <a:p>
            <a:r>
              <a:rPr lang="en-US" sz="2400" cap="small" dirty="0" smtClean="0"/>
              <a:t>Extensible Markup Language</a:t>
            </a:r>
          </a:p>
          <a:p>
            <a:pPr lvl="1"/>
            <a:r>
              <a:rPr lang="en-US" i="1" dirty="0"/>
              <a:t>extensible</a:t>
            </a:r>
            <a:r>
              <a:rPr lang="en-US" dirty="0"/>
              <a:t> – </a:t>
            </a:r>
            <a:r>
              <a:rPr lang="bg-BG" dirty="0"/>
              <a:t>няма </a:t>
            </a:r>
            <a:r>
              <a:rPr lang="bg-BG" dirty="0" err="1"/>
              <a:t>предефинирани</a:t>
            </a:r>
            <a:r>
              <a:rPr lang="bg-BG" dirty="0"/>
              <a:t> тагове</a:t>
            </a:r>
          </a:p>
          <a:p>
            <a:pPr lvl="1"/>
            <a:r>
              <a:rPr lang="en-US" i="1" dirty="0" smtClean="0"/>
              <a:t>markup</a:t>
            </a:r>
            <a:r>
              <a:rPr lang="en-US" dirty="0" smtClean="0"/>
              <a:t> – </a:t>
            </a:r>
            <a:r>
              <a:rPr lang="bg-BG" dirty="0" smtClean="0"/>
              <a:t>текстов формат използващ тагове</a:t>
            </a:r>
          </a:p>
          <a:p>
            <a:pPr lvl="1"/>
            <a:r>
              <a:rPr lang="en-US" i="1" dirty="0" smtClean="0"/>
              <a:t>language</a:t>
            </a:r>
            <a:r>
              <a:rPr lang="en-US" dirty="0" smtClean="0"/>
              <a:t> </a:t>
            </a:r>
            <a:r>
              <a:rPr lang="bg-BG" dirty="0" smtClean="0"/>
              <a:t>– </a:t>
            </a:r>
            <a:r>
              <a:rPr lang="bg-BG" dirty="0" err="1" smtClean="0"/>
              <a:t>самоописателен</a:t>
            </a:r>
            <a:r>
              <a:rPr lang="bg-BG" dirty="0" smtClean="0"/>
              <a:t> (</a:t>
            </a:r>
            <a:r>
              <a:rPr lang="en-US" dirty="0" err="1" smtClean="0"/>
              <a:t>XMLSchema</a:t>
            </a:r>
            <a:r>
              <a:rPr lang="en-US" dirty="0" smtClean="0"/>
              <a:t> </a:t>
            </a:r>
            <a:r>
              <a:rPr lang="bg-BG" dirty="0" smtClean="0"/>
              <a:t>описва </a:t>
            </a:r>
            <a:r>
              <a:rPr lang="en-US" dirty="0" smtClean="0"/>
              <a:t>XML</a:t>
            </a:r>
            <a:r>
              <a:rPr lang="bg-BG" dirty="0" smtClean="0"/>
              <a:t>)</a:t>
            </a:r>
            <a:endParaRPr lang="en-US" dirty="0" smtClean="0"/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bg-BG" altLang="en-US" sz="2800" dirty="0">
                <a:solidFill>
                  <a:schemeClr val="tx1"/>
                </a:solidFill>
              </a:rPr>
              <a:t>универсален език (нотация) за описание на структурирани </a:t>
            </a:r>
            <a:r>
              <a:rPr lang="bg-BG" altLang="en-US" sz="2800" dirty="0" smtClean="0">
                <a:solidFill>
                  <a:schemeClr val="tx1"/>
                </a:solidFill>
              </a:rPr>
              <a:t>данни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bg-BG" altLang="en-US" sz="2800" dirty="0" smtClean="0">
                <a:solidFill>
                  <a:schemeClr val="tx1"/>
                </a:solidFill>
              </a:rPr>
              <a:t>независим от платформата, езика за програмиране и операционната система</a:t>
            </a:r>
            <a:endParaRPr lang="en-US" dirty="0" smtClean="0"/>
          </a:p>
          <a:p>
            <a:r>
              <a:rPr lang="bg-BG" dirty="0" smtClean="0"/>
              <a:t>фокус върху структура и данни (</a:t>
            </a:r>
            <a:r>
              <a:rPr lang="en-US" dirty="0" smtClean="0"/>
              <a:t>vs. HTML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en-US" sz="2400" dirty="0" smtClean="0"/>
              <a:t>GML</a:t>
            </a:r>
            <a:r>
              <a:rPr lang="bg-BG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SGML</a:t>
            </a:r>
            <a:r>
              <a:rPr lang="bg-BG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HTML</a:t>
            </a:r>
            <a:r>
              <a:rPr lang="bg-BG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XML</a:t>
            </a:r>
            <a:endParaRPr lang="bg-B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1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StAX </a:t>
            </a:r>
            <a:r>
              <a:rPr lang="bg-BG" dirty="0"/>
              <a:t>и </a:t>
            </a:r>
            <a:r>
              <a:rPr lang="en-US" dirty="0"/>
              <a:t>.NET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28000"/>
              </a:spcBef>
            </a:pPr>
            <a:r>
              <a:rPr lang="bg-BG" altLang="en-US" sz="2600" dirty="0" smtClean="0"/>
              <a:t>класът </a:t>
            </a:r>
            <a:r>
              <a:rPr lang="bg-BG" altLang="en-US" sz="2600" noProof="1" smtClean="0">
                <a:latin typeface="Courier New" pitchFamily="49" charset="0"/>
              </a:rPr>
              <a:t>XmlWriter</a:t>
            </a:r>
            <a:r>
              <a:rPr lang="bg-BG" altLang="en-US" sz="2600" dirty="0" smtClean="0"/>
              <a:t> </a:t>
            </a:r>
            <a:r>
              <a:rPr lang="bg-BG" altLang="en-US" sz="2600" dirty="0"/>
              <a:t>позволява създаване на XML документи</a:t>
            </a:r>
          </a:p>
          <a:p>
            <a:pPr>
              <a:lnSpc>
                <a:spcPct val="85000"/>
              </a:lnSpc>
              <a:spcBef>
                <a:spcPct val="28000"/>
              </a:spcBef>
            </a:pPr>
            <a:r>
              <a:rPr lang="bg-BG" altLang="en-US" sz="2600" dirty="0" smtClean="0"/>
              <a:t>работи </a:t>
            </a:r>
            <a:r>
              <a:rPr lang="bg-BG" altLang="en-US" sz="2600" dirty="0"/>
              <a:t>като поток, но пише в XML документи</a:t>
            </a:r>
          </a:p>
          <a:p>
            <a:pPr>
              <a:lnSpc>
                <a:spcPct val="85000"/>
              </a:lnSpc>
              <a:spcBef>
                <a:spcPct val="28000"/>
              </a:spcBef>
            </a:pPr>
            <a:r>
              <a:rPr lang="bg-BG" altLang="en-US" sz="2600" noProof="1" smtClean="0">
                <a:latin typeface="Courier New" pitchFamily="49" charset="0"/>
              </a:rPr>
              <a:t>XmlWriter</a:t>
            </a:r>
            <a:r>
              <a:rPr lang="bg-BG" altLang="en-US" sz="2600" dirty="0" smtClean="0"/>
              <a:t> </a:t>
            </a:r>
            <a:r>
              <a:rPr lang="bg-BG" altLang="en-US" sz="2600" dirty="0"/>
              <a:t>предлага следните методи:</a:t>
            </a:r>
          </a:p>
          <a:p>
            <a:pPr lvl="1">
              <a:lnSpc>
                <a:spcPct val="85000"/>
              </a:lnSpc>
              <a:spcBef>
                <a:spcPct val="28000"/>
              </a:spcBef>
            </a:pPr>
            <a:r>
              <a:rPr lang="bg-BG" altLang="en-US" sz="2400" noProof="1" smtClean="0">
                <a:latin typeface="Courier New" pitchFamily="49" charset="0"/>
              </a:rPr>
              <a:t>WriteStartDocument</a:t>
            </a:r>
            <a:r>
              <a:rPr lang="bg-BG" altLang="en-US" sz="2400" dirty="0" smtClean="0">
                <a:latin typeface="Courier New" pitchFamily="49" charset="0"/>
              </a:rPr>
              <a:t>()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добавя </a:t>
            </a:r>
            <a:r>
              <a:rPr lang="bg-BG" altLang="en-US" sz="2400" dirty="0" err="1"/>
              <a:t>пролог</a:t>
            </a:r>
            <a:r>
              <a:rPr lang="bg-BG" altLang="en-US" sz="2400" dirty="0"/>
              <a:t> частта в началото на документа (</a:t>
            </a:r>
            <a:r>
              <a:rPr lang="bg-BG" altLang="en-US" sz="2400" dirty="0">
                <a:latin typeface="Courier New" pitchFamily="49" charset="0"/>
              </a:rPr>
              <a:t>&lt;?xml …</a:t>
            </a:r>
            <a:r>
              <a:rPr lang="bg-BG" altLang="en-US" sz="2400" dirty="0"/>
              <a:t>)</a:t>
            </a:r>
          </a:p>
          <a:p>
            <a:pPr lvl="1">
              <a:lnSpc>
                <a:spcPct val="85000"/>
              </a:lnSpc>
              <a:spcBef>
                <a:spcPct val="28000"/>
              </a:spcBef>
            </a:pPr>
            <a:r>
              <a:rPr lang="bg-BG" altLang="en-US" sz="2400" noProof="1" smtClean="0">
                <a:latin typeface="Courier New" pitchFamily="49" charset="0"/>
              </a:rPr>
              <a:t>WriteStartElement</a:t>
            </a:r>
            <a:r>
              <a:rPr lang="bg-BG" altLang="en-US" sz="2400" dirty="0" smtClean="0">
                <a:latin typeface="Courier New" pitchFamily="49" charset="0"/>
              </a:rPr>
              <a:t>(…)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добавя отварящ таг</a:t>
            </a:r>
          </a:p>
          <a:p>
            <a:pPr lvl="1">
              <a:lnSpc>
                <a:spcPct val="85000"/>
              </a:lnSpc>
              <a:spcBef>
                <a:spcPct val="28000"/>
              </a:spcBef>
            </a:pPr>
            <a:r>
              <a:rPr lang="bg-BG" altLang="en-US" sz="2400" noProof="1" smtClean="0">
                <a:latin typeface="Courier New" pitchFamily="49" charset="0"/>
              </a:rPr>
              <a:t>WriteEndElement</a:t>
            </a:r>
            <a:r>
              <a:rPr lang="bg-BG" altLang="en-US" sz="2400" dirty="0" smtClean="0">
                <a:latin typeface="Courier New" pitchFamily="49" charset="0"/>
              </a:rPr>
              <a:t>()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затваря последния таг</a:t>
            </a:r>
          </a:p>
          <a:p>
            <a:pPr lvl="1">
              <a:lnSpc>
                <a:spcPct val="85000"/>
              </a:lnSpc>
              <a:spcBef>
                <a:spcPct val="28000"/>
              </a:spcBef>
            </a:pPr>
            <a:r>
              <a:rPr lang="bg-BG" altLang="en-US" sz="2400" noProof="1" smtClean="0">
                <a:latin typeface="Courier New" pitchFamily="49" charset="0"/>
              </a:rPr>
              <a:t>WriteAttributeString</a:t>
            </a:r>
            <a:r>
              <a:rPr lang="bg-BG" altLang="en-US" sz="2400" dirty="0" smtClean="0">
                <a:latin typeface="Courier New" pitchFamily="49" charset="0"/>
              </a:rPr>
              <a:t>(…)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добавя атрибут в текущия елемент</a:t>
            </a:r>
          </a:p>
          <a:p>
            <a:pPr lvl="1">
              <a:lnSpc>
                <a:spcPct val="85000"/>
              </a:lnSpc>
              <a:spcBef>
                <a:spcPct val="28000"/>
              </a:spcBef>
            </a:pPr>
            <a:r>
              <a:rPr lang="bg-BG" altLang="en-US" sz="2400" noProof="1" smtClean="0">
                <a:latin typeface="Courier New" pitchFamily="49" charset="0"/>
              </a:rPr>
              <a:t>WriteElementString</a:t>
            </a:r>
            <a:r>
              <a:rPr lang="bg-BG" altLang="en-US" sz="2400" dirty="0" smtClean="0">
                <a:latin typeface="Courier New" pitchFamily="49" charset="0"/>
              </a:rPr>
              <a:t>(…)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добавя елемент по зададено име и текстова стойност</a:t>
            </a:r>
          </a:p>
          <a:p>
            <a:pPr lvl="1">
              <a:lnSpc>
                <a:spcPct val="85000"/>
              </a:lnSpc>
              <a:spcBef>
                <a:spcPct val="28000"/>
              </a:spcBef>
            </a:pPr>
            <a:r>
              <a:rPr lang="bg-BG" altLang="en-US" sz="2400" noProof="1" smtClean="0">
                <a:latin typeface="Courier New" pitchFamily="49" charset="0"/>
              </a:rPr>
              <a:t>WriteEndDocument</a:t>
            </a:r>
            <a:r>
              <a:rPr lang="bg-BG" altLang="en-US" sz="2400" dirty="0" smtClean="0">
                <a:latin typeface="Courier New" pitchFamily="49" charset="0"/>
              </a:rPr>
              <a:t>()</a:t>
            </a:r>
            <a:r>
              <a:rPr lang="bg-BG" altLang="en-US" sz="2400" dirty="0" smtClean="0"/>
              <a:t> </a:t>
            </a:r>
            <a:r>
              <a:rPr lang="bg-BG" altLang="en-US" sz="2400" dirty="0"/>
              <a:t>– затваря всички тагове и изпразва вътрешните буфери (чрез </a:t>
            </a:r>
            <a:r>
              <a:rPr lang="bg-BG" altLang="en-US" sz="2400" noProof="1" smtClean="0">
                <a:latin typeface="Courier New" pitchFamily="49" charset="0"/>
              </a:rPr>
              <a:t>Flush</a:t>
            </a:r>
            <a:r>
              <a:rPr lang="bg-BG" altLang="en-US" sz="2400" dirty="0" smtClean="0">
                <a:latin typeface="Courier New" pitchFamily="49" charset="0"/>
              </a:rPr>
              <a:t>()</a:t>
            </a:r>
            <a:r>
              <a:rPr lang="bg-BG" altLang="en-US" sz="2400" dirty="0" smtClean="0"/>
              <a:t>)</a:t>
            </a:r>
            <a:endParaRPr lang="bg-BG" altLang="en-US" sz="2400" dirty="0"/>
          </a:p>
          <a:p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91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StAX </a:t>
            </a:r>
            <a:r>
              <a:rPr lang="bg-BG" dirty="0"/>
              <a:t>и </a:t>
            </a:r>
            <a:r>
              <a:rPr lang="en-US" dirty="0"/>
              <a:t>.NET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fontScale="47500" lnSpcReduction="20000"/>
          </a:bodyPr>
          <a:lstStyle/>
          <a:p>
            <a:pPr marL="109728" indent="0">
              <a:lnSpc>
                <a:spcPct val="101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public static void Main</a:t>
            </a:r>
            <a:r>
              <a:rPr lang="en-US" altLang="en-US" noProof="1" smtClean="0">
                <a:latin typeface="Courier New" pitchFamily="49" charset="0"/>
              </a:rPr>
              <a:t>()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{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>
                <a:latin typeface="Courier New" pitchFamily="49" charset="0"/>
              </a:rPr>
              <a:t> </a:t>
            </a:r>
            <a:r>
              <a:rPr lang="bg-BG" altLang="en-US" noProof="1" smtClean="0">
                <a:latin typeface="Courier New" pitchFamily="49" charset="0"/>
              </a:rPr>
              <a:t>  </a:t>
            </a:r>
            <a:r>
              <a:rPr lang="en-US" altLang="en-US" noProof="1" smtClean="0">
                <a:latin typeface="Courier New" pitchFamily="49" charset="0"/>
              </a:rPr>
              <a:t>XmlTextWriter </a:t>
            </a:r>
            <a:r>
              <a:rPr lang="en-US" altLang="en-US" noProof="1">
                <a:latin typeface="Courier New" pitchFamily="49" charset="0"/>
              </a:rPr>
              <a:t>writer = new XmlTextWriter("lib.xml</a:t>
            </a:r>
            <a:r>
              <a:rPr lang="en-US" altLang="en-US" noProof="1" smtClean="0">
                <a:latin typeface="Courier New" pitchFamily="49" charset="0"/>
              </a:rPr>
              <a:t>",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sz="2100" noProof="1" smtClean="0">
                <a:latin typeface="Courier New" pitchFamily="49" charset="0"/>
              </a:rPr>
              <a:t>Encoding.GetEncoding("UTF-8")</a:t>
            </a:r>
            <a:r>
              <a:rPr lang="en-US" altLang="en-US" noProof="1" smtClean="0">
                <a:latin typeface="Courier New" pitchFamily="49" charset="0"/>
              </a:rPr>
              <a:t>)</a:t>
            </a:r>
            <a:r>
              <a:rPr lang="bg-BG" altLang="en-US" noProof="1" smtClean="0">
                <a:latin typeface="Courier New" pitchFamily="49" charset="0"/>
              </a:rPr>
              <a:t>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writer.Formatting </a:t>
            </a:r>
            <a:r>
              <a:rPr lang="en-US" altLang="en-US" noProof="1">
                <a:latin typeface="Courier New" pitchFamily="49" charset="0"/>
              </a:rPr>
              <a:t>= Formatting.Indented;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writer.IndentChar </a:t>
            </a:r>
            <a:r>
              <a:rPr lang="en-US" altLang="en-US" noProof="1">
                <a:latin typeface="Courier New" pitchFamily="49" charset="0"/>
              </a:rPr>
              <a:t>= '\t';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writer.Indentation </a:t>
            </a:r>
            <a:r>
              <a:rPr lang="en-US" altLang="en-US" noProof="1">
                <a:latin typeface="Courier New" pitchFamily="49" charset="0"/>
              </a:rPr>
              <a:t>= </a:t>
            </a:r>
            <a:r>
              <a:rPr lang="en-US" altLang="en-US" noProof="1" smtClean="0">
                <a:latin typeface="Courier New" pitchFamily="49" charset="0"/>
              </a:rPr>
              <a:t>1;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>
                <a:latin typeface="Courier New" pitchFamily="49" charset="0"/>
              </a:rPr>
              <a:t> </a:t>
            </a:r>
            <a:r>
              <a:rPr lang="bg-BG" altLang="en-US" noProof="1" smtClean="0">
                <a:latin typeface="Courier New" pitchFamily="49" charset="0"/>
              </a:rPr>
              <a:t>  </a:t>
            </a:r>
            <a:r>
              <a:rPr lang="en-US" altLang="en-US" noProof="1" smtClean="0">
                <a:latin typeface="Courier New" pitchFamily="49" charset="0"/>
              </a:rPr>
              <a:t>writer.WriteStartDocument</a:t>
            </a:r>
            <a:r>
              <a:rPr lang="en-US" altLang="en-US" noProof="1">
                <a:latin typeface="Courier New" pitchFamily="49" charset="0"/>
              </a:rPr>
              <a:t>();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writer.WriteStartElement</a:t>
            </a:r>
            <a:r>
              <a:rPr lang="en-US" altLang="en-US" noProof="1">
                <a:latin typeface="Courier New" pitchFamily="49" charset="0"/>
              </a:rPr>
              <a:t>("library</a:t>
            </a:r>
            <a:r>
              <a:rPr lang="en-US" altLang="en-US" noProof="1" smtClean="0">
                <a:latin typeface="Courier New" pitchFamily="49" charset="0"/>
              </a:rPr>
              <a:t>");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>
                <a:latin typeface="Courier New" pitchFamily="49" charset="0"/>
              </a:rPr>
              <a:t> </a:t>
            </a:r>
            <a:r>
              <a:rPr lang="bg-BG" altLang="en-US" noProof="1" smtClean="0">
                <a:latin typeface="Courier New" pitchFamily="49" charset="0"/>
              </a:rPr>
              <a:t>  </a:t>
            </a:r>
            <a:r>
              <a:rPr lang="en-US" altLang="en-US" noProof="1" smtClean="0">
                <a:latin typeface="Courier New" pitchFamily="49" charset="0"/>
              </a:rPr>
              <a:t>writer.WriteAttributeString</a:t>
            </a:r>
            <a:r>
              <a:rPr lang="en-US" altLang="en-US" noProof="1">
                <a:latin typeface="Courier New" pitchFamily="49" charset="0"/>
              </a:rPr>
              <a:t>("name", "My Library");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WriteBook(writer</a:t>
            </a:r>
            <a:r>
              <a:rPr lang="en-US" altLang="en-US" noProof="1">
                <a:latin typeface="Courier New" pitchFamily="49" charset="0"/>
              </a:rPr>
              <a:t>, "Code Complete</a:t>
            </a:r>
            <a:r>
              <a:rPr lang="en-US" altLang="en-US" noProof="1" smtClean="0">
                <a:latin typeface="Courier New" pitchFamily="49" charset="0"/>
              </a:rPr>
              <a:t>",</a:t>
            </a:r>
            <a:r>
              <a:rPr lang="bg-BG" altLang="en-US" noProof="1" smtClean="0">
                <a:latin typeface="Courier New" pitchFamily="49" charset="0"/>
              </a:rPr>
              <a:t> "</a:t>
            </a:r>
            <a:r>
              <a:rPr lang="en-US" altLang="en-US" noProof="1" smtClean="0">
                <a:latin typeface="Courier New" pitchFamily="49" charset="0"/>
              </a:rPr>
              <a:t>Steve McConnell</a:t>
            </a:r>
            <a:r>
              <a:rPr lang="bg-BG" altLang="en-US" noProof="1" smtClean="0">
                <a:latin typeface="Courier New" pitchFamily="49" charset="0"/>
              </a:rPr>
              <a:t>"</a:t>
            </a:r>
            <a:r>
              <a:rPr lang="en-US" altLang="en-US" noProof="1" smtClean="0">
                <a:latin typeface="Courier New" pitchFamily="49" charset="0"/>
              </a:rPr>
              <a:t>, "155-615-484-4");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WriteBook(writer</a:t>
            </a:r>
            <a:r>
              <a:rPr lang="en-US" altLang="en-US" noProof="1">
                <a:latin typeface="Courier New" pitchFamily="49" charset="0"/>
              </a:rPr>
              <a:t>, </a:t>
            </a:r>
            <a:r>
              <a:rPr lang="en-US" altLang="en-US" noProof="1" smtClean="0">
                <a:latin typeface="Courier New" pitchFamily="49" charset="0"/>
              </a:rPr>
              <a:t>"</a:t>
            </a:r>
            <a:r>
              <a:rPr lang="bg-BG" altLang="en-US" noProof="1" smtClean="0">
                <a:latin typeface="Courier New" pitchFamily="49" charset="0"/>
              </a:rPr>
              <a:t>Програмиране </a:t>
            </a:r>
            <a:r>
              <a:rPr lang="bg-BG" altLang="en-US" noProof="1">
                <a:latin typeface="Courier New" pitchFamily="49" charset="0"/>
              </a:rPr>
              <a:t>с</a:t>
            </a:r>
            <a:r>
              <a:rPr lang="en-US" altLang="en-US" noProof="1">
                <a:latin typeface="Courier New" pitchFamily="49" charset="0"/>
              </a:rPr>
              <a:t> Java</a:t>
            </a:r>
            <a:r>
              <a:rPr lang="en-US" altLang="en-US" noProof="1" smtClean="0">
                <a:latin typeface="Courier New" pitchFamily="49" charset="0"/>
              </a:rPr>
              <a:t>",</a:t>
            </a:r>
            <a:r>
              <a:rPr lang="bg-BG" altLang="en-US" noProof="1" smtClean="0">
                <a:latin typeface="Courier New" pitchFamily="49" charset="0"/>
              </a:rPr>
              <a:t> "</a:t>
            </a:r>
            <a:r>
              <a:rPr lang="bg-BG" altLang="en-US" noProof="1">
                <a:latin typeface="Courier New" pitchFamily="49" charset="0"/>
              </a:rPr>
              <a:t>Светлин Наков", "954-775-305-3");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writer.WriteEndDocument();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en-US" altLang="en-US" noProof="1" smtClean="0">
                <a:latin typeface="Courier New" pitchFamily="49" charset="0"/>
              </a:rPr>
              <a:t>   writer.Close();</a:t>
            </a:r>
          </a:p>
          <a:p>
            <a:pPr marL="109728" indent="0">
              <a:lnSpc>
                <a:spcPct val="101000"/>
              </a:lnSpc>
              <a:buNone/>
            </a:pPr>
            <a:r>
              <a:rPr lang="en-US" altLang="en-US" noProof="1" smtClean="0">
                <a:latin typeface="Courier New" pitchFamily="49" charset="0"/>
              </a:rPr>
              <a:t>}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101000"/>
              </a:lnSpc>
              <a:buNone/>
            </a:pP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lnSpc>
                <a:spcPct val="10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private static void WriteBook(XmlWriter w</a:t>
            </a:r>
            <a:r>
              <a:rPr lang="en-US" altLang="en-US" noProof="1" smtClean="0">
                <a:latin typeface="Courier New" pitchFamily="49" charset="0"/>
              </a:rPr>
              <a:t>riter</a:t>
            </a:r>
            <a:r>
              <a:rPr lang="bg-BG" altLang="en-US" noProof="1" smtClean="0">
                <a:latin typeface="Courier New" pitchFamily="49" charset="0"/>
              </a:rPr>
              <a:t>, </a:t>
            </a:r>
            <a:r>
              <a:rPr lang="en-US" altLang="en-US" noProof="1" smtClean="0">
                <a:latin typeface="Courier New" pitchFamily="49" charset="0"/>
              </a:rPr>
              <a:t>string title, </a:t>
            </a:r>
            <a:r>
              <a:rPr lang="en-US" altLang="en-US" noProof="1">
                <a:latin typeface="Courier New" pitchFamily="49" charset="0"/>
              </a:rPr>
              <a:t>string </a:t>
            </a:r>
            <a:r>
              <a:rPr lang="en-US" altLang="en-US" noProof="1" smtClean="0">
                <a:latin typeface="Courier New" pitchFamily="49" charset="0"/>
              </a:rPr>
              <a:t>author, string isbn) { 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105000"/>
              </a:lnSpc>
              <a:buNone/>
            </a:pPr>
            <a:r>
              <a:rPr lang="bg-BG" altLang="en-US" dirty="0" smtClean="0">
                <a:latin typeface="Courier New" pitchFamily="49" charset="0"/>
              </a:rPr>
              <a:t>   </a:t>
            </a:r>
            <a:r>
              <a:rPr lang="en-US" altLang="en-US" dirty="0" smtClean="0">
                <a:latin typeface="Courier New" pitchFamily="49" charset="0"/>
              </a:rPr>
              <a:t>w</a:t>
            </a:r>
            <a:r>
              <a:rPr lang="en-US" altLang="en-US" noProof="1" smtClean="0">
                <a:latin typeface="Courier New" pitchFamily="49" charset="0"/>
              </a:rPr>
              <a:t>riter.WriteStartElement</a:t>
            </a:r>
            <a:r>
              <a:rPr lang="en-US" altLang="en-US" noProof="1">
                <a:latin typeface="Courier New" pitchFamily="49" charset="0"/>
              </a:rPr>
              <a:t>("book");</a:t>
            </a:r>
          </a:p>
          <a:p>
            <a:pPr marL="109728" indent="0">
              <a:lnSpc>
                <a:spcPct val="105000"/>
              </a:lnSpc>
              <a:buNone/>
            </a:pPr>
            <a:r>
              <a:rPr lang="bg-BG" altLang="en-US" dirty="0" smtClean="0">
                <a:latin typeface="Courier New" pitchFamily="49" charset="0"/>
              </a:rPr>
              <a:t>   </a:t>
            </a:r>
            <a:r>
              <a:rPr lang="en-US" altLang="en-US" dirty="0" smtClean="0">
                <a:latin typeface="Courier New" pitchFamily="49" charset="0"/>
              </a:rPr>
              <a:t>w</a:t>
            </a:r>
            <a:r>
              <a:rPr lang="en-US" altLang="en-US" noProof="1" smtClean="0">
                <a:latin typeface="Courier New" pitchFamily="49" charset="0"/>
              </a:rPr>
              <a:t>riter.WriteElementString</a:t>
            </a:r>
            <a:r>
              <a:rPr lang="en-US" altLang="en-US" noProof="1">
                <a:latin typeface="Courier New" pitchFamily="49" charset="0"/>
              </a:rPr>
              <a:t>("title", t</a:t>
            </a:r>
            <a:r>
              <a:rPr lang="en-US" altLang="en-US" noProof="1" smtClean="0">
                <a:latin typeface="Courier New" pitchFamily="49" charset="0"/>
              </a:rPr>
              <a:t>itle</a:t>
            </a:r>
            <a:r>
              <a:rPr lang="en-US" altLang="en-US" noProof="1">
                <a:latin typeface="Courier New" pitchFamily="49" charset="0"/>
              </a:rPr>
              <a:t>);</a:t>
            </a:r>
          </a:p>
          <a:p>
            <a:pPr marL="109728" indent="0">
              <a:lnSpc>
                <a:spcPct val="105000"/>
              </a:lnSpc>
              <a:buNone/>
            </a:pPr>
            <a:r>
              <a:rPr lang="bg-BG" altLang="en-US" dirty="0" smtClean="0">
                <a:latin typeface="Courier New" pitchFamily="49" charset="0"/>
              </a:rPr>
              <a:t>   </a:t>
            </a:r>
            <a:r>
              <a:rPr lang="en-US" altLang="en-US" dirty="0" smtClean="0">
                <a:latin typeface="Courier New" pitchFamily="49" charset="0"/>
              </a:rPr>
              <a:t>w</a:t>
            </a:r>
            <a:r>
              <a:rPr lang="en-US" altLang="en-US" noProof="1" smtClean="0">
                <a:latin typeface="Courier New" pitchFamily="49" charset="0"/>
              </a:rPr>
              <a:t>riter.WriteElementString</a:t>
            </a:r>
            <a:r>
              <a:rPr lang="en-US" altLang="en-US" noProof="1">
                <a:latin typeface="Courier New" pitchFamily="49" charset="0"/>
              </a:rPr>
              <a:t>("author", </a:t>
            </a:r>
            <a:r>
              <a:rPr lang="en-US" altLang="en-US" noProof="1" smtClean="0">
                <a:latin typeface="Courier New" pitchFamily="49" charset="0"/>
              </a:rPr>
              <a:t>author</a:t>
            </a:r>
            <a:r>
              <a:rPr lang="en-US" altLang="en-US" noProof="1">
                <a:latin typeface="Courier New" pitchFamily="49" charset="0"/>
              </a:rPr>
              <a:t>);</a:t>
            </a:r>
          </a:p>
          <a:p>
            <a:pPr marL="109728" indent="0">
              <a:lnSpc>
                <a:spcPct val="105000"/>
              </a:lnSpc>
              <a:buNone/>
            </a:pPr>
            <a:r>
              <a:rPr lang="bg-BG" altLang="en-US" dirty="0" smtClean="0">
                <a:latin typeface="Courier New" pitchFamily="49" charset="0"/>
              </a:rPr>
              <a:t>   </a:t>
            </a:r>
            <a:r>
              <a:rPr lang="en-US" altLang="en-US" dirty="0" smtClean="0">
                <a:latin typeface="Courier New" pitchFamily="49" charset="0"/>
              </a:rPr>
              <a:t>w</a:t>
            </a:r>
            <a:r>
              <a:rPr lang="en-US" altLang="en-US" noProof="1" smtClean="0">
                <a:latin typeface="Courier New" pitchFamily="49" charset="0"/>
              </a:rPr>
              <a:t>riter.WriteElementString</a:t>
            </a:r>
            <a:r>
              <a:rPr lang="en-US" altLang="en-US" noProof="1">
                <a:latin typeface="Courier New" pitchFamily="49" charset="0"/>
              </a:rPr>
              <a:t>("isbn", i</a:t>
            </a:r>
            <a:r>
              <a:rPr lang="en-US" altLang="en-US" noProof="1" smtClean="0">
                <a:latin typeface="Courier New" pitchFamily="49" charset="0"/>
              </a:rPr>
              <a:t>sbn</a:t>
            </a:r>
            <a:r>
              <a:rPr lang="en-US" altLang="en-US" noProof="1">
                <a:latin typeface="Courier New" pitchFamily="49" charset="0"/>
              </a:rPr>
              <a:t>);</a:t>
            </a:r>
          </a:p>
          <a:p>
            <a:pPr marL="109728" indent="0">
              <a:lnSpc>
                <a:spcPct val="105000"/>
              </a:lnSpc>
              <a:buNone/>
            </a:pPr>
            <a:r>
              <a:rPr lang="bg-BG" altLang="en-US" dirty="0" smtClean="0">
                <a:latin typeface="Courier New" pitchFamily="49" charset="0"/>
              </a:rPr>
              <a:t>   </a:t>
            </a:r>
            <a:r>
              <a:rPr lang="en-US" altLang="en-US" dirty="0" smtClean="0">
                <a:latin typeface="Courier New" pitchFamily="49" charset="0"/>
              </a:rPr>
              <a:t>w</a:t>
            </a:r>
            <a:r>
              <a:rPr lang="en-US" altLang="en-US" noProof="1" smtClean="0">
                <a:latin typeface="Courier New" pitchFamily="49" charset="0"/>
              </a:rPr>
              <a:t>riter.WriteEndElement</a:t>
            </a:r>
            <a:r>
              <a:rPr lang="en-US" altLang="en-US" noProof="1">
                <a:latin typeface="Courier New" pitchFamily="49" charset="0"/>
              </a:rPr>
              <a:t>();</a:t>
            </a:r>
          </a:p>
          <a:p>
            <a:pPr marL="109728" indent="0">
              <a:lnSpc>
                <a:spcPct val="105000"/>
              </a:lnSpc>
              <a:buNone/>
            </a:pPr>
            <a:r>
              <a:rPr lang="en-US" altLang="en-US" noProof="1">
                <a:latin typeface="Courier New" pitchFamily="49" charset="0"/>
              </a:rPr>
              <a:t>}</a:t>
            </a:r>
            <a:endParaRPr lang="en-US" altLang="en-US" noProof="1"/>
          </a:p>
          <a:p>
            <a:pPr>
              <a:lnSpc>
                <a:spcPct val="101000"/>
              </a:lnSpc>
            </a:pP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81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JAXB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cap="small" dirty="0" smtClean="0"/>
              <a:t>Java Architecture for </a:t>
            </a:r>
            <a:r>
              <a:rPr lang="en-US" cap="small" smtClean="0"/>
              <a:t>XML Binding</a:t>
            </a:r>
            <a:endParaRPr lang="en-US" cap="small" dirty="0" smtClean="0"/>
          </a:p>
          <a:p>
            <a:endParaRPr lang="bg-BG" cap="small" dirty="0" smtClean="0"/>
          </a:p>
          <a:p>
            <a:r>
              <a:rPr lang="bg-BG" dirty="0" smtClean="0"/>
              <a:t>позволява преобразуване </a:t>
            </a:r>
            <a:r>
              <a:rPr lang="en-US" dirty="0" smtClean="0"/>
              <a:t>Java </a:t>
            </a:r>
            <a:r>
              <a:rPr lang="bg-BG" dirty="0" smtClean="0"/>
              <a:t>обект </a:t>
            </a:r>
            <a:r>
              <a:rPr lang="en-US" dirty="0" smtClean="0">
                <a:sym typeface="Wingdings" pitchFamily="2" charset="2"/>
              </a:rPr>
              <a:t> XML</a:t>
            </a:r>
            <a:r>
              <a:rPr lang="bg-BG" dirty="0" smtClean="0">
                <a:sym typeface="Wingdings" pitchFamily="2" charset="2"/>
              </a:rPr>
              <a:t> (</a:t>
            </a:r>
            <a:r>
              <a:rPr lang="en-US" dirty="0" smtClean="0">
                <a:sym typeface="Wingdings" pitchFamily="2" charset="2"/>
              </a:rPr>
              <a:t>marshaling</a:t>
            </a:r>
            <a:r>
              <a:rPr lang="bg-BG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и </a:t>
            </a:r>
            <a:r>
              <a:rPr lang="en-US" dirty="0" smtClean="0">
                <a:sym typeface="Wingdings" pitchFamily="2" charset="2"/>
              </a:rPr>
              <a:t>XML </a:t>
            </a:r>
            <a:r>
              <a:rPr lang="bg-BG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Java </a:t>
            </a:r>
            <a:r>
              <a:rPr lang="bg-BG" dirty="0" smtClean="0">
                <a:sym typeface="Wingdings" pitchFamily="2" charset="2"/>
              </a:rPr>
              <a:t>обект (</a:t>
            </a:r>
            <a:r>
              <a:rPr lang="en-US" dirty="0" err="1" smtClean="0">
                <a:sym typeface="Wingdings" pitchFamily="2" charset="2"/>
              </a:rPr>
              <a:t>unmarshaling</a:t>
            </a:r>
            <a:r>
              <a:rPr lang="bg-BG" dirty="0" smtClean="0">
                <a:sym typeface="Wingdings" pitchFamily="2" charset="2"/>
              </a:rPr>
              <a:t>)</a:t>
            </a:r>
            <a:endParaRPr lang="en-US" dirty="0"/>
          </a:p>
          <a:p>
            <a:pPr marL="109728" indent="0">
              <a:buNone/>
            </a:pPr>
            <a:endParaRPr lang="bg-BG" cap="small" dirty="0"/>
          </a:p>
          <a:p>
            <a:r>
              <a:rPr lang="bg-BG" dirty="0" smtClean="0"/>
              <a:t>премахва нуждата от стандартен код за преобразуване между </a:t>
            </a:r>
            <a:r>
              <a:rPr lang="en-US" dirty="0" smtClean="0"/>
              <a:t>Java </a:t>
            </a:r>
            <a:r>
              <a:rPr lang="bg-BG" dirty="0" smtClean="0"/>
              <a:t>обекти и </a:t>
            </a:r>
            <a:r>
              <a:rPr lang="en-US" dirty="0" smtClean="0"/>
              <a:t>XML</a:t>
            </a:r>
          </a:p>
          <a:p>
            <a:endParaRPr lang="en-US" dirty="0"/>
          </a:p>
          <a:p>
            <a:r>
              <a:rPr lang="bg-BG" dirty="0" smtClean="0"/>
              <a:t>позволява генериране на </a:t>
            </a:r>
            <a:r>
              <a:rPr lang="en-US" dirty="0" smtClean="0"/>
              <a:t>Java </a:t>
            </a:r>
            <a:r>
              <a:rPr lang="bg-BG" dirty="0" smtClean="0"/>
              <a:t>класове от </a:t>
            </a:r>
            <a:r>
              <a:rPr lang="en-US" dirty="0" smtClean="0"/>
              <a:t>XSD </a:t>
            </a:r>
            <a:r>
              <a:rPr lang="bg-BG" dirty="0" smtClean="0"/>
              <a:t>(</a:t>
            </a:r>
            <a:r>
              <a:rPr lang="en-US" dirty="0" err="1" smtClean="0"/>
              <a:t>xjc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и обратно</a:t>
            </a:r>
            <a:r>
              <a:rPr lang="en-US" dirty="0" smtClean="0"/>
              <a:t> (</a:t>
            </a:r>
            <a:r>
              <a:rPr lang="en-US" dirty="0" err="1" smtClean="0"/>
              <a:t>schemagen</a:t>
            </a:r>
            <a:r>
              <a:rPr lang="en-US" dirty="0" smtClean="0"/>
              <a:t>)</a:t>
            </a:r>
            <a:r>
              <a:rPr lang="bg-BG" dirty="0" smtClean="0"/>
              <a:t>; тоест може да се започне, с който и да е от тях</a:t>
            </a:r>
            <a:endParaRPr lang="bg-BG" dirty="0"/>
          </a:p>
        </p:txBody>
      </p:sp>
      <p:pic>
        <p:nvPicPr>
          <p:cNvPr id="5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47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JAXB (</a:t>
            </a:r>
            <a:r>
              <a:rPr lang="bg-BG" dirty="0" smtClean="0"/>
              <a:t>продължение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има съответствие между базовите </a:t>
            </a:r>
            <a:r>
              <a:rPr lang="en-US" dirty="0" smtClean="0"/>
              <a:t>XSD </a:t>
            </a:r>
            <a:r>
              <a:rPr lang="bg-BG" dirty="0" smtClean="0"/>
              <a:t>и </a:t>
            </a:r>
            <a:r>
              <a:rPr lang="en-US" dirty="0" smtClean="0"/>
              <a:t>Java </a:t>
            </a:r>
            <a:r>
              <a:rPr lang="bg-BG" dirty="0" smtClean="0"/>
              <a:t>типове (например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xsd:string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java.lang.String</a:t>
            </a:r>
            <a:r>
              <a:rPr lang="bg-BG" dirty="0" smtClean="0"/>
              <a:t>)</a:t>
            </a:r>
            <a:endParaRPr lang="en-US" dirty="0" smtClean="0"/>
          </a:p>
          <a:p>
            <a:endParaRPr lang="en-US" cap="small" dirty="0"/>
          </a:p>
          <a:p>
            <a:r>
              <a:rPr lang="en-US" dirty="0" smtClean="0"/>
              <a:t>Java </a:t>
            </a:r>
            <a:r>
              <a:rPr lang="bg-BG" dirty="0" smtClean="0"/>
              <a:t>класовете използват анотации (например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XMLRootElement</a:t>
            </a:r>
            <a:r>
              <a:rPr lang="bg-BG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улеснява поддръжката на </a:t>
            </a:r>
            <a:r>
              <a:rPr lang="en-US" dirty="0" smtClean="0"/>
              <a:t>XSD </a:t>
            </a:r>
            <a:r>
              <a:rPr lang="bg-BG" dirty="0" smtClean="0"/>
              <a:t>схемите и </a:t>
            </a:r>
            <a:r>
              <a:rPr lang="en-US" dirty="0" smtClean="0"/>
              <a:t>Java </a:t>
            </a:r>
            <a:r>
              <a:rPr lang="bg-BG" dirty="0" smtClean="0"/>
              <a:t>кода на приложението</a:t>
            </a:r>
            <a:endParaRPr lang="en-US" dirty="0" smtClean="0"/>
          </a:p>
          <a:p>
            <a:endParaRPr lang="bg-BG" dirty="0"/>
          </a:p>
          <a:p>
            <a:r>
              <a:rPr lang="bg-BG" dirty="0" smtClean="0"/>
              <a:t>използва се от </a:t>
            </a:r>
            <a:r>
              <a:rPr lang="en-US" dirty="0" smtClean="0"/>
              <a:t>JAX-WS</a:t>
            </a:r>
            <a:r>
              <a:rPr lang="bg-BG" dirty="0" smtClean="0"/>
              <a:t> и </a:t>
            </a:r>
            <a:r>
              <a:rPr lang="en-US" dirty="0" smtClean="0"/>
              <a:t>JAX-RS</a:t>
            </a:r>
          </a:p>
        </p:txBody>
      </p:sp>
      <p:pic>
        <p:nvPicPr>
          <p:cNvPr id="5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030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JAXB (</a:t>
            </a:r>
            <a:r>
              <a:rPr lang="bg-BG" dirty="0" smtClean="0"/>
              <a:t>клас с анотации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676456" cy="338437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@XmlType (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name="MovieType", propOrder={"title","length"}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)</a:t>
            </a:r>
            <a:endParaRPr lang="bg-BG" sz="2200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200" i="1" noProof="1" smtClean="0">
                <a:latin typeface="Courier New" pitchFamily="49" charset="0"/>
                <a:cs typeface="Courier New" pitchFamily="49" charset="0"/>
              </a:rPr>
              <a:t>MovieType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{  </a:t>
            </a:r>
          </a:p>
          <a:p>
            <a:pPr marL="109728" indent="0">
              <a:buNone/>
            </a:pPr>
            <a:r>
              <a:rPr lang="en-US" sz="2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noProof="1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XmlAttribute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noProof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required=true)</a:t>
            </a:r>
            <a:endParaRPr lang="en-US" sz="2200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200" noProof="1">
                <a:latin typeface="Courier New" pitchFamily="49" charset="0"/>
                <a:cs typeface="Courier New" pitchFamily="49" charset="0"/>
              </a:rPr>
              <a:t>  protected 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double rating;</a:t>
            </a:r>
            <a:endParaRPr lang="en-US" sz="2200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@XmlElement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(required=true)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protected String title;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@XmlElement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(required=true)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protected String length; 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/* constructor, getter and setter-s */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22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870303"/>
            <a:ext cx="7488832" cy="203132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b="1" noProof="1" smtClean="0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&lt;xsd:complexType name="MovieType"&gt;</a:t>
            </a:r>
          </a:p>
          <a:p>
            <a:r>
              <a:rPr lang="en-US" b="1" noProof="1" smtClean="0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   &lt;xsd:sequence&gt;</a:t>
            </a:r>
          </a:p>
          <a:p>
            <a:r>
              <a:rPr lang="en-US" b="1" noProof="1" smtClean="0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      &lt;xsd:element name="title" type="xsd:string" /&gt;</a:t>
            </a:r>
          </a:p>
          <a:p>
            <a:r>
              <a:rPr lang="en-US" b="1" noProof="1" smtClean="0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      &lt;xsd:element name="length" type="xsd:int" /&gt;</a:t>
            </a:r>
          </a:p>
          <a:p>
            <a:r>
              <a:rPr lang="en-US" b="1" noProof="1" smtClean="0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   &lt;/xsd:sequence&gt;</a:t>
            </a:r>
          </a:p>
          <a:p>
            <a:r>
              <a:rPr lang="en-US" b="1" noProof="1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noProof="1" smtClean="0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  &lt;xsd:attribute name="rating" type="xsd:double" /&gt;</a:t>
            </a:r>
          </a:p>
          <a:p>
            <a:r>
              <a:rPr lang="en-US" b="1" noProof="1" smtClean="0">
                <a:solidFill>
                  <a:srgbClr val="CCB00A"/>
                </a:solidFill>
                <a:latin typeface="Courier New" pitchFamily="49" charset="0"/>
                <a:cs typeface="Courier New" pitchFamily="49" charset="0"/>
              </a:rPr>
              <a:t>&lt;/xsd:complexType&gt;</a:t>
            </a:r>
            <a:endParaRPr lang="en-US" b="1" noProof="1">
              <a:solidFill>
                <a:srgbClr val="CCB00A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41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JAXB </a:t>
            </a:r>
            <a:r>
              <a:rPr lang="bg-BG" dirty="0" smtClean="0"/>
              <a:t>анотации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XmlRootElement</a:t>
            </a:r>
            <a:r>
              <a:rPr lang="en-US" dirty="0" smtClean="0">
                <a:cs typeface="Courier New" pitchFamily="49" charset="0"/>
              </a:rPr>
              <a:t>: </a:t>
            </a:r>
            <a:r>
              <a:rPr lang="bg-BG" dirty="0" smtClean="0">
                <a:cs typeface="Courier New" pitchFamily="49" charset="0"/>
              </a:rPr>
              <a:t>маркира клас като </a:t>
            </a:r>
            <a:r>
              <a:rPr lang="en-US" dirty="0" smtClean="0"/>
              <a:t>XML</a:t>
            </a:r>
            <a:r>
              <a:rPr lang="bg-BG" dirty="0" smtClean="0"/>
              <a:t> корен</a:t>
            </a: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XmlType</a:t>
            </a:r>
            <a:r>
              <a:rPr lang="en-US" dirty="0" smtClean="0"/>
              <a:t>: </a:t>
            </a:r>
            <a:r>
              <a:rPr lang="bg-BG" dirty="0" smtClean="0"/>
              <a:t>маркира клас като </a:t>
            </a:r>
            <a:r>
              <a:rPr lang="en-US" dirty="0" smtClean="0"/>
              <a:t>XML </a:t>
            </a:r>
            <a:r>
              <a:rPr lang="bg-BG" dirty="0" smtClean="0"/>
              <a:t>тип</a:t>
            </a: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XmlElement</a:t>
            </a:r>
            <a:r>
              <a:rPr lang="en-US" dirty="0" smtClean="0"/>
              <a:t>: </a:t>
            </a:r>
            <a:r>
              <a:rPr lang="bg-BG" dirty="0" smtClean="0"/>
              <a:t>маркира поле като </a:t>
            </a:r>
            <a:r>
              <a:rPr lang="en-US" dirty="0" smtClean="0"/>
              <a:t>XML </a:t>
            </a:r>
            <a:r>
              <a:rPr lang="bg-BG" dirty="0" smtClean="0"/>
              <a:t>елемент</a:t>
            </a: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XmlAccessorType</a:t>
            </a:r>
            <a:r>
              <a:rPr lang="en-US" dirty="0" smtClean="0"/>
              <a:t>: </a:t>
            </a:r>
            <a:r>
              <a:rPr lang="bg-BG" dirty="0" smtClean="0"/>
              <a:t>дали полета или </a:t>
            </a:r>
            <a:r>
              <a:rPr lang="bg-BG" dirty="0" err="1" smtClean="0"/>
              <a:t>пропъртита</a:t>
            </a:r>
            <a:r>
              <a:rPr lang="bg-BG" dirty="0" smtClean="0"/>
              <a:t> се ползват при сериализация</a:t>
            </a: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XmlAttribute</a:t>
            </a:r>
            <a:r>
              <a:rPr lang="en-US" dirty="0" smtClean="0"/>
              <a:t>: </a:t>
            </a:r>
            <a:r>
              <a:rPr lang="bg-BG" dirty="0" smtClean="0"/>
              <a:t>маркира поле като </a:t>
            </a:r>
            <a:r>
              <a:rPr lang="en-US" dirty="0" smtClean="0"/>
              <a:t>XML </a:t>
            </a:r>
            <a:r>
              <a:rPr lang="bg-BG" dirty="0" smtClean="0"/>
              <a:t>атрибут</a:t>
            </a: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XmlSchema</a:t>
            </a:r>
            <a:r>
              <a:rPr lang="en-US" dirty="0" smtClean="0"/>
              <a:t>: </a:t>
            </a:r>
            <a:r>
              <a:rPr lang="bg-BG" dirty="0" smtClean="0"/>
              <a:t>маркира пакет като </a:t>
            </a:r>
            <a:r>
              <a:rPr lang="en-US" dirty="0" smtClean="0"/>
              <a:t>namespace</a:t>
            </a: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XmlTransient</a:t>
            </a:r>
            <a:r>
              <a:rPr lang="en-US" dirty="0" smtClean="0"/>
              <a:t>: </a:t>
            </a:r>
            <a:r>
              <a:rPr lang="bg-BG" dirty="0" smtClean="0"/>
              <a:t>маркира поле да не се преобразува</a:t>
            </a:r>
            <a:endParaRPr lang="en-US" dirty="0" smtClean="0"/>
          </a:p>
        </p:txBody>
      </p:sp>
      <p:pic>
        <p:nvPicPr>
          <p:cNvPr id="5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95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JAXB (marshaling)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38884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JAXBContext jaxbContext = JAXBContext.newInstance(Cinema.class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>); </a:t>
            </a: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Marshaller jaxbMarshaller = jaxbContext.createMarshaller();  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// pretty print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jaxbMarshaller.setProperty(Marshaller.JAXB_FORMATTED_OUTPUT, true); 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jaxbMarshaller.marshal(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cinema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, System.out);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621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JAXB </a:t>
            </a:r>
            <a:r>
              <a:rPr lang="bg-BG" dirty="0" smtClean="0"/>
              <a:t>инструменти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608512"/>
          </a:xfrm>
        </p:spPr>
        <p:txBody>
          <a:bodyPr>
            <a:normAutofit/>
          </a:bodyPr>
          <a:lstStyle/>
          <a:p>
            <a:r>
              <a:rPr lang="bg-BG" dirty="0" smtClean="0"/>
              <a:t>генериране на </a:t>
            </a:r>
            <a:r>
              <a:rPr lang="en-US" dirty="0" smtClean="0"/>
              <a:t>Java </a:t>
            </a:r>
            <a:r>
              <a:rPr lang="bg-BG" dirty="0" smtClean="0"/>
              <a:t>класове от </a:t>
            </a:r>
            <a:r>
              <a:rPr lang="en-US" dirty="0" smtClean="0"/>
              <a:t>XSD</a:t>
            </a:r>
            <a:r>
              <a:rPr lang="bg-BG" dirty="0" smtClean="0"/>
              <a:t>-та: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xjc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-d examples/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jaxb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/cinema.xsd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endParaRPr lang="bg-BG" dirty="0"/>
          </a:p>
          <a:p>
            <a:r>
              <a:rPr lang="bg-BG" dirty="0" smtClean="0"/>
              <a:t>позволява да се променят стандартните настройки с външен файл (</a:t>
            </a:r>
            <a:r>
              <a:rPr lang="en-US" dirty="0" err="1" smtClean="0"/>
              <a:t>schemalet</a:t>
            </a:r>
            <a:r>
              <a:rPr lang="bg-BG" dirty="0" smtClean="0"/>
              <a:t>) или елемент в </a:t>
            </a:r>
            <a:r>
              <a:rPr lang="en-US" dirty="0" smtClean="0"/>
              <a:t>XSD-</a:t>
            </a:r>
            <a:r>
              <a:rPr lang="bg-BG" dirty="0" smtClean="0"/>
              <a:t>то</a:t>
            </a:r>
            <a:r>
              <a:rPr lang="en-US" dirty="0" smtClean="0"/>
              <a:t> (</a:t>
            </a:r>
            <a:r>
              <a:rPr lang="en-US" dirty="0" err="1" smtClean="0"/>
              <a:t>globalBindings</a:t>
            </a:r>
            <a:r>
              <a:rPr lang="en-US" dirty="0" smtClean="0"/>
              <a:t>)</a:t>
            </a:r>
            <a:endParaRPr lang="bg-BG" dirty="0" smtClean="0"/>
          </a:p>
          <a:p>
            <a:pPr marL="109728" indent="0">
              <a:buNone/>
            </a:pPr>
            <a:endParaRPr lang="bg-BG" dirty="0"/>
          </a:p>
          <a:p>
            <a:r>
              <a:rPr lang="bg-BG" dirty="0" smtClean="0"/>
              <a:t>генериране на </a:t>
            </a:r>
            <a:r>
              <a:rPr lang="en-US" dirty="0" smtClean="0"/>
              <a:t>XSD-a </a:t>
            </a:r>
            <a:r>
              <a:rPr lang="bg-BG" dirty="0" smtClean="0"/>
              <a:t>от </a:t>
            </a:r>
            <a:r>
              <a:rPr lang="en-US" dirty="0" smtClean="0"/>
              <a:t>Java </a:t>
            </a:r>
            <a:r>
              <a:rPr lang="bg-BG" dirty="0" smtClean="0"/>
              <a:t>класове:</a:t>
            </a:r>
            <a:br>
              <a:rPr lang="bg-BG" dirty="0" smtClean="0"/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schemagen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Cinema.java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endParaRPr lang="bg-BG" dirty="0"/>
          </a:p>
          <a:p>
            <a:endParaRPr lang="en-US" dirty="0" smtClean="0"/>
          </a:p>
        </p:txBody>
      </p:sp>
      <p:pic>
        <p:nvPicPr>
          <p:cNvPr id="5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70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1026" name="Picture 2" descr="C:\Users\petyo.dimitrov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6600"/>
            <a:ext cx="7343080" cy="3812753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5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(generic)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описание на структурата и съдържанието на </a:t>
            </a:r>
            <a:r>
              <a:rPr lang="en-US" dirty="0" smtClean="0"/>
              <a:t>XML </a:t>
            </a:r>
            <a:r>
              <a:rPr lang="bg-BG" dirty="0" smtClean="0"/>
              <a:t>документите</a:t>
            </a:r>
          </a:p>
          <a:p>
            <a:endParaRPr lang="bg-BG" dirty="0" smtClean="0"/>
          </a:p>
          <a:p>
            <a:r>
              <a:rPr lang="bg-BG" dirty="0" smtClean="0"/>
              <a:t>схемата оказва</a:t>
            </a:r>
            <a:r>
              <a:rPr lang="en-US" dirty="0" smtClean="0"/>
              <a:t>:</a:t>
            </a:r>
          </a:p>
          <a:p>
            <a:pPr lvl="1"/>
            <a:r>
              <a:rPr lang="bg-BG" dirty="0" smtClean="0"/>
              <a:t>допустимите тагове </a:t>
            </a:r>
            <a:endParaRPr lang="en-US" dirty="0" smtClean="0"/>
          </a:p>
          <a:p>
            <a:pPr lvl="1"/>
            <a:r>
              <a:rPr lang="bg-BG" dirty="0" smtClean="0"/>
              <a:t>допустимите атрибути</a:t>
            </a:r>
          </a:p>
          <a:p>
            <a:pPr lvl="1"/>
            <a:r>
              <a:rPr lang="bg-BG" dirty="0" smtClean="0"/>
              <a:t>допустимите стойности</a:t>
            </a:r>
          </a:p>
          <a:p>
            <a:pPr lvl="1"/>
            <a:r>
              <a:rPr lang="bg-BG" dirty="0" smtClean="0"/>
              <a:t>реда на таговете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pPr marL="109728" indent="0">
              <a:buNone/>
            </a:pPr>
            <a:endParaRPr lang="bg-BG" dirty="0" smtClean="0"/>
          </a:p>
          <a:p>
            <a:pPr marL="109728" indent="0">
              <a:buNone/>
            </a:pPr>
            <a:endParaRPr lang="bg-BG" dirty="0" smtClean="0"/>
          </a:p>
          <a:p>
            <a:pPr marL="109728" indent="0">
              <a:buNone/>
            </a:pP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248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0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– </a:t>
            </a:r>
            <a:r>
              <a:rPr lang="bg-BG" dirty="0" smtClean="0"/>
              <a:t>базов пример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8424936" cy="4752528"/>
          </a:xfrm>
        </p:spPr>
        <p:txBody>
          <a:bodyPr>
            <a:normAutofit fontScale="62500" lnSpcReduction="20000"/>
          </a:bodyPr>
          <a:lstStyle/>
          <a:p>
            <a:pPr marL="109728" indent="0">
              <a:lnSpc>
                <a:spcPct val="132000"/>
              </a:lnSpc>
              <a:buNone/>
            </a:pPr>
            <a:r>
              <a:rPr lang="en-US" altLang="en-US" sz="2900" b="1" noProof="1">
                <a:latin typeface="Courier New" pitchFamily="49" charset="0"/>
              </a:rPr>
              <a:t>&lt;?xml version="1.0"?&gt;</a:t>
            </a:r>
          </a:p>
          <a:p>
            <a:pPr marL="109728" indent="0">
              <a:lnSpc>
                <a:spcPct val="132000"/>
              </a:lnSpc>
              <a:buNone/>
            </a:pPr>
            <a:r>
              <a:rPr lang="en-US" altLang="en-US" sz="2900" noProof="1" smtClean="0">
                <a:latin typeface="Courier New" pitchFamily="49" charset="0"/>
              </a:rPr>
              <a:t>&lt;cinema&gt;</a:t>
            </a:r>
            <a:endParaRPr lang="en-US" altLang="en-US" sz="2900" noProof="1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 smtClean="0">
                <a:latin typeface="Courier New" pitchFamily="49" charset="0"/>
              </a:rPr>
              <a:t>   </a:t>
            </a:r>
            <a:r>
              <a:rPr lang="en-US" altLang="en-US" sz="2900" b="1" noProof="1" smtClean="0">
                <a:latin typeface="Courier New" pitchFamily="49" charset="0"/>
              </a:rPr>
              <a:t>&lt;movie rating="8.2"&gt;</a:t>
            </a:r>
            <a:endParaRPr lang="bg-BG" altLang="en-US" sz="2900" b="1" noProof="1" smtClean="0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>
                <a:latin typeface="Courier New" pitchFamily="49" charset="0"/>
              </a:rPr>
              <a:t> </a:t>
            </a:r>
            <a:r>
              <a:rPr lang="bg-BG" altLang="en-US" sz="2900" noProof="1" smtClean="0">
                <a:latin typeface="Courier New" pitchFamily="49" charset="0"/>
              </a:rPr>
              <a:t>     </a:t>
            </a:r>
            <a:r>
              <a:rPr lang="en-US" altLang="en-US" sz="2900" noProof="1" smtClean="0">
                <a:latin typeface="Courier New" pitchFamily="49" charset="0"/>
              </a:rPr>
              <a:t>&lt;title&gt;The Avengers&lt;/</a:t>
            </a:r>
            <a:r>
              <a:rPr lang="en-US" altLang="en-US" sz="2900" noProof="1">
                <a:latin typeface="Courier New" pitchFamily="49" charset="0"/>
              </a:rPr>
              <a:t>title</a:t>
            </a:r>
            <a:r>
              <a:rPr lang="en-US" altLang="en-US" sz="2900" noProof="1" smtClean="0">
                <a:latin typeface="Courier New" pitchFamily="49" charset="0"/>
              </a:rPr>
              <a:t>&gt;</a:t>
            </a:r>
            <a:endParaRPr lang="bg-BG" altLang="en-US" sz="2900" noProof="1" smtClean="0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>
                <a:latin typeface="Courier New" pitchFamily="49" charset="0"/>
              </a:rPr>
              <a:t> </a:t>
            </a:r>
            <a:r>
              <a:rPr lang="bg-BG" altLang="en-US" sz="2900" noProof="1" smtClean="0">
                <a:latin typeface="Courier New" pitchFamily="49" charset="0"/>
              </a:rPr>
              <a:t>     </a:t>
            </a:r>
            <a:r>
              <a:rPr lang="en-US" altLang="en-US" sz="2900" noProof="1" smtClean="0">
                <a:latin typeface="Courier New" pitchFamily="49" charset="0"/>
              </a:rPr>
              <a:t>&lt;length unit="min"&gt;143&lt;/</a:t>
            </a:r>
            <a:r>
              <a:rPr lang="en-US" altLang="en-US" sz="2900" noProof="1">
                <a:latin typeface="Courier New" pitchFamily="49" charset="0"/>
              </a:rPr>
              <a:t>length&gt;</a:t>
            </a:r>
            <a:endParaRPr lang="bg-BG" altLang="en-US" sz="2900" noProof="1" smtClean="0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>
                <a:latin typeface="Courier New" pitchFamily="49" charset="0"/>
              </a:rPr>
              <a:t> </a:t>
            </a:r>
            <a:r>
              <a:rPr lang="bg-BG" altLang="en-US" sz="2900" noProof="1" smtClean="0">
                <a:latin typeface="Courier New" pitchFamily="49" charset="0"/>
              </a:rPr>
              <a:t>     </a:t>
            </a:r>
            <a:r>
              <a:rPr lang="en-US" altLang="en-US" sz="2900" b="1" noProof="1">
                <a:latin typeface="Courier New" pitchFamily="49" charset="0"/>
              </a:rPr>
              <a:t>&lt;</a:t>
            </a:r>
            <a:r>
              <a:rPr lang="en-US" altLang="en-US" sz="2900" b="1" noProof="1" smtClean="0">
                <a:latin typeface="Courier New" pitchFamily="49" charset="0"/>
              </a:rPr>
              <a:t>synopsis&gt;Several superhumans assemble ...&lt;/</a:t>
            </a:r>
            <a:r>
              <a:rPr lang="en-US" altLang="en-US" sz="2900" b="1" noProof="1">
                <a:latin typeface="Courier New" pitchFamily="49" charset="0"/>
              </a:rPr>
              <a:t>synopsis&gt;</a:t>
            </a: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>
                <a:latin typeface="Courier New" pitchFamily="49" charset="0"/>
              </a:rPr>
              <a:t> </a:t>
            </a:r>
            <a:r>
              <a:rPr lang="bg-BG" altLang="en-US" sz="2900" noProof="1" smtClean="0">
                <a:latin typeface="Courier New" pitchFamily="49" charset="0"/>
              </a:rPr>
              <a:t>  </a:t>
            </a:r>
            <a:r>
              <a:rPr lang="en-US" altLang="en-US" sz="2900" b="1" noProof="1" smtClean="0">
                <a:latin typeface="Courier New" pitchFamily="49" charset="0"/>
              </a:rPr>
              <a:t>&lt;/movie&gt;</a:t>
            </a:r>
            <a:endParaRPr lang="bg-BG" altLang="en-US" sz="2900" b="1" noProof="1" smtClean="0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b="1" noProof="1">
                <a:latin typeface="Courier New" pitchFamily="49" charset="0"/>
              </a:rPr>
              <a:t> </a:t>
            </a:r>
            <a:r>
              <a:rPr lang="bg-BG" altLang="en-US" sz="2900" b="1" noProof="1" smtClean="0">
                <a:latin typeface="Courier New" pitchFamily="49" charset="0"/>
              </a:rPr>
              <a:t>  </a:t>
            </a:r>
            <a:r>
              <a:rPr lang="en-US" altLang="en-US" sz="2900" b="1" noProof="1" smtClean="0">
                <a:latin typeface="Courier New" pitchFamily="49" charset="0"/>
              </a:rPr>
              <a:t>&lt;movie rating="9.3"&gt;</a:t>
            </a:r>
            <a:endParaRPr lang="bg-BG" altLang="en-US" sz="2900" b="1" noProof="1" smtClean="0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>
                <a:latin typeface="Courier New" pitchFamily="49" charset="0"/>
              </a:rPr>
              <a:t> </a:t>
            </a:r>
            <a:r>
              <a:rPr lang="bg-BG" altLang="en-US" sz="2900" noProof="1" smtClean="0">
                <a:latin typeface="Courier New" pitchFamily="49" charset="0"/>
              </a:rPr>
              <a:t>     </a:t>
            </a:r>
            <a:r>
              <a:rPr lang="en-US" altLang="en-US" sz="2900" noProof="1" smtClean="0">
                <a:latin typeface="Courier New" pitchFamily="49" charset="0"/>
              </a:rPr>
              <a:t>&lt;</a:t>
            </a:r>
            <a:r>
              <a:rPr lang="en-US" altLang="en-US" sz="2900" noProof="1">
                <a:latin typeface="Courier New" pitchFamily="49" charset="0"/>
              </a:rPr>
              <a:t>title&gt;The Shawshank Redemption&lt;/title</a:t>
            </a:r>
            <a:r>
              <a:rPr lang="en-US" altLang="en-US" sz="2900" noProof="1" smtClean="0">
                <a:latin typeface="Courier New" pitchFamily="49" charset="0"/>
              </a:rPr>
              <a:t>&gt;</a:t>
            </a:r>
            <a:endParaRPr lang="bg-BG" altLang="en-US" sz="2900" noProof="1" smtClean="0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>
                <a:latin typeface="Courier New" pitchFamily="49" charset="0"/>
              </a:rPr>
              <a:t> </a:t>
            </a:r>
            <a:r>
              <a:rPr lang="bg-BG" altLang="en-US" sz="2900" noProof="1" smtClean="0">
                <a:latin typeface="Courier New" pitchFamily="49" charset="0"/>
              </a:rPr>
              <a:t>     </a:t>
            </a:r>
            <a:r>
              <a:rPr lang="en-US" altLang="en-US" sz="2900" noProof="1">
                <a:latin typeface="Courier New" pitchFamily="49" charset="0"/>
              </a:rPr>
              <a:t>&lt;length unit="min"&gt;</a:t>
            </a:r>
            <a:r>
              <a:rPr lang="en-US" altLang="en-US" sz="2900" noProof="1" smtClean="0">
                <a:latin typeface="Courier New" pitchFamily="49" charset="0"/>
              </a:rPr>
              <a:t>142&lt;/</a:t>
            </a:r>
            <a:r>
              <a:rPr lang="en-US" altLang="en-US" sz="2900" noProof="1">
                <a:latin typeface="Courier New" pitchFamily="49" charset="0"/>
              </a:rPr>
              <a:t>length&gt;</a:t>
            </a:r>
            <a:endParaRPr lang="bg-BG" altLang="en-US" sz="2900" noProof="1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>
                <a:latin typeface="Courier New" pitchFamily="49" charset="0"/>
              </a:rPr>
              <a:t>      </a:t>
            </a:r>
            <a:r>
              <a:rPr lang="en-US" altLang="en-US" sz="2900" b="1" noProof="1">
                <a:latin typeface="Courier New" pitchFamily="49" charset="0"/>
              </a:rPr>
              <a:t>&lt;synopsis&gt;Two imprisoned men bond </a:t>
            </a:r>
            <a:r>
              <a:rPr lang="en-US" altLang="en-US" sz="2900" b="1" noProof="1" smtClean="0">
                <a:latin typeface="Courier New" pitchFamily="49" charset="0"/>
              </a:rPr>
              <a:t>over ...&lt;/</a:t>
            </a:r>
            <a:r>
              <a:rPr lang="en-US" altLang="en-US" sz="2900" b="1" noProof="1">
                <a:latin typeface="Courier New" pitchFamily="49" charset="0"/>
              </a:rPr>
              <a:t>synopsis&gt;</a:t>
            </a:r>
          </a:p>
          <a:p>
            <a:pPr marL="109728" indent="0">
              <a:lnSpc>
                <a:spcPct val="132000"/>
              </a:lnSpc>
              <a:buNone/>
            </a:pPr>
            <a:r>
              <a:rPr lang="bg-BG" altLang="en-US" sz="2900" noProof="1" smtClean="0">
                <a:latin typeface="Courier New" pitchFamily="49" charset="0"/>
              </a:rPr>
              <a:t>   </a:t>
            </a:r>
            <a:r>
              <a:rPr lang="en-US" altLang="en-US" sz="2900" b="1" noProof="1" smtClean="0">
                <a:latin typeface="Courier New" pitchFamily="49" charset="0"/>
              </a:rPr>
              <a:t>&lt;/movie&gt;</a:t>
            </a:r>
            <a:endParaRPr lang="en-US" altLang="en-US" sz="2900" b="1" noProof="1">
              <a:latin typeface="Courier New" pitchFamily="49" charset="0"/>
            </a:endParaRPr>
          </a:p>
          <a:p>
            <a:pPr marL="109728" indent="0">
              <a:lnSpc>
                <a:spcPct val="132000"/>
              </a:lnSpc>
              <a:buNone/>
            </a:pPr>
            <a:r>
              <a:rPr lang="en-US" altLang="en-US" sz="2900" noProof="1" smtClean="0">
                <a:latin typeface="Courier New" pitchFamily="49" charset="0"/>
              </a:rPr>
              <a:t>&lt;/cinema&gt;</a:t>
            </a:r>
            <a:endParaRPr lang="en-US" altLang="en-US" sz="2900" noProof="1">
              <a:latin typeface="Courier New" pitchFamily="49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flipV="1">
            <a:off x="4211960" y="1700807"/>
            <a:ext cx="2016224" cy="519255"/>
          </a:xfrm>
          <a:prstGeom prst="wedgeRoundRectCallout">
            <a:avLst>
              <a:gd name="adj1" fmla="val -68903"/>
              <a:gd name="adj2" fmla="val -31926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>
                <a:solidFill>
                  <a:schemeClr val="bg1"/>
                </a:solidFill>
              </a:rPr>
              <a:t>заглавна част (</a:t>
            </a:r>
            <a:r>
              <a:rPr lang="bg-BG" altLang="en-US" sz="2000" dirty="0" err="1">
                <a:solidFill>
                  <a:schemeClr val="bg1"/>
                </a:solidFill>
              </a:rPr>
              <a:t>пролог</a:t>
            </a:r>
            <a:r>
              <a:rPr lang="bg-BG" alt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flipV="1">
            <a:off x="4788024" y="2571240"/>
            <a:ext cx="1440160" cy="402948"/>
          </a:xfrm>
          <a:prstGeom prst="wedgeRoundRectCallout">
            <a:avLst>
              <a:gd name="adj1" fmla="val -98458"/>
              <a:gd name="adj2" fmla="val 128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 smtClean="0">
                <a:solidFill>
                  <a:schemeClr val="bg1"/>
                </a:solidFill>
              </a:rPr>
              <a:t>атрибут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V="1">
            <a:off x="35496" y="2996952"/>
            <a:ext cx="1332148" cy="504056"/>
          </a:xfrm>
          <a:prstGeom prst="wedgeRoundRectCallout">
            <a:avLst>
              <a:gd name="adj1" fmla="val 33382"/>
              <a:gd name="adj2" fmla="val 70160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 smtClean="0">
                <a:solidFill>
                  <a:schemeClr val="bg1"/>
                </a:solidFill>
              </a:rPr>
              <a:t>отварящ таг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flipV="1">
            <a:off x="35496" y="5157192"/>
            <a:ext cx="1440160" cy="504056"/>
          </a:xfrm>
          <a:prstGeom prst="wedgeRoundRectCallout">
            <a:avLst>
              <a:gd name="adj1" fmla="val 33382"/>
              <a:gd name="adj2" fmla="val -72121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 smtClean="0">
                <a:solidFill>
                  <a:schemeClr val="bg1"/>
                </a:solidFill>
              </a:rPr>
              <a:t>затварящ таг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flipV="1">
            <a:off x="7380312" y="4149080"/>
            <a:ext cx="1332148" cy="504056"/>
          </a:xfrm>
          <a:prstGeom prst="wedgeRoundRectCallout">
            <a:avLst>
              <a:gd name="adj1" fmla="val -48525"/>
              <a:gd name="adj2" fmla="val 81339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 smtClean="0">
                <a:solidFill>
                  <a:schemeClr val="bg1"/>
                </a:solidFill>
              </a:rPr>
              <a:t>елемент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flipV="1">
            <a:off x="3857364" y="5733256"/>
            <a:ext cx="1650740" cy="648072"/>
          </a:xfrm>
          <a:prstGeom prst="wedgeRoundRectCallout">
            <a:avLst>
              <a:gd name="adj1" fmla="val -82473"/>
              <a:gd name="adj2" fmla="val 49345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 smtClean="0">
                <a:solidFill>
                  <a:schemeClr val="bg1"/>
                </a:solidFill>
              </a:rPr>
              <a:t>стойност на елемент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085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концепции в </a:t>
            </a:r>
            <a:r>
              <a:rPr lang="en-US" dirty="0" smtClean="0"/>
              <a:t>XML Schema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bg-BG" sz="2400" dirty="0" smtClean="0"/>
              <a:t>(</a:t>
            </a:r>
            <a:r>
              <a:rPr lang="en-US" sz="2400" dirty="0" smtClean="0"/>
              <a:t>element</a:t>
            </a:r>
            <a:r>
              <a:rPr lang="bg-BG" sz="2400" dirty="0" smtClean="0"/>
              <a:t>; </a:t>
            </a:r>
            <a:r>
              <a:rPr lang="en-US" sz="2400" dirty="0" smtClean="0"/>
              <a:t>name, type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r>
              <a:rPr lang="bg-BG" dirty="0" smtClean="0"/>
              <a:t>атрибут </a:t>
            </a:r>
            <a:r>
              <a:rPr lang="bg-BG" sz="2400" dirty="0" smtClean="0"/>
              <a:t>(</a:t>
            </a:r>
            <a:r>
              <a:rPr lang="en-US" sz="2400" dirty="0" smtClean="0"/>
              <a:t>attribute</a:t>
            </a:r>
            <a:r>
              <a:rPr lang="bg-BG" sz="2400" dirty="0" smtClean="0"/>
              <a:t>; </a:t>
            </a:r>
            <a:r>
              <a:rPr lang="en-US" sz="2400" dirty="0" smtClean="0"/>
              <a:t>name, type)</a:t>
            </a:r>
          </a:p>
          <a:p>
            <a:r>
              <a:rPr lang="en-US" dirty="0" smtClean="0"/>
              <a:t>restriction </a:t>
            </a:r>
            <a:r>
              <a:rPr lang="en-US" sz="2400" dirty="0" smtClean="0"/>
              <a:t>(base, </a:t>
            </a:r>
            <a:r>
              <a:rPr lang="en-US" sz="2400" dirty="0" err="1" smtClean="0"/>
              <a:t>minInclusive</a:t>
            </a:r>
            <a:r>
              <a:rPr lang="en-US" sz="2400" dirty="0" smtClean="0"/>
              <a:t>, </a:t>
            </a:r>
            <a:r>
              <a:rPr lang="en-US" sz="2400" dirty="0" err="1" smtClean="0"/>
              <a:t>maxInclusive</a:t>
            </a:r>
            <a:r>
              <a:rPr lang="en-US" sz="2400" dirty="0" smtClean="0"/>
              <a:t>, enumeration, pattern, length, </a:t>
            </a:r>
            <a:r>
              <a:rPr lang="en-US" sz="2400" dirty="0" err="1" smtClean="0"/>
              <a:t>minLength</a:t>
            </a:r>
            <a:r>
              <a:rPr lang="en-US" sz="2400" dirty="0" smtClean="0"/>
              <a:t>, </a:t>
            </a:r>
            <a:r>
              <a:rPr lang="en-US" sz="2400" dirty="0" err="1" smtClean="0"/>
              <a:t>maxLength</a:t>
            </a:r>
            <a:r>
              <a:rPr lang="en-US" sz="2400" dirty="0" smtClean="0"/>
              <a:t>)</a:t>
            </a:r>
          </a:p>
          <a:p>
            <a:r>
              <a:rPr lang="bg-BG" dirty="0" smtClean="0"/>
              <a:t>индикатори</a:t>
            </a:r>
          </a:p>
          <a:p>
            <a:pPr lvl="1"/>
            <a:r>
              <a:rPr lang="bg-BG" sz="2200" dirty="0" smtClean="0"/>
              <a:t>за ред: </a:t>
            </a:r>
            <a:r>
              <a:rPr lang="en-US" sz="2200" dirty="0" smtClean="0"/>
              <a:t>sequence,</a:t>
            </a:r>
            <a:r>
              <a:rPr lang="bg-BG" sz="2200" dirty="0" smtClean="0"/>
              <a:t> </a:t>
            </a:r>
            <a:r>
              <a:rPr lang="en-US" sz="2200" dirty="0" smtClean="0"/>
              <a:t>choice, all</a:t>
            </a:r>
          </a:p>
          <a:p>
            <a:pPr lvl="1"/>
            <a:r>
              <a:rPr lang="bg-BG" sz="2200" dirty="0" smtClean="0"/>
              <a:t>за срещане: </a:t>
            </a:r>
            <a:r>
              <a:rPr lang="en-US" sz="2200" dirty="0" err="1" smtClean="0"/>
              <a:t>minOccurs</a:t>
            </a:r>
            <a:r>
              <a:rPr lang="en-US" sz="2200" dirty="0" smtClean="0"/>
              <a:t>, </a:t>
            </a:r>
            <a:r>
              <a:rPr lang="en-US" sz="2200" dirty="0" err="1" smtClean="0"/>
              <a:t>maxOccurs</a:t>
            </a:r>
            <a:r>
              <a:rPr lang="en-US" sz="2200" dirty="0" smtClean="0"/>
              <a:t>, </a:t>
            </a:r>
            <a:r>
              <a:rPr lang="en-US" sz="2200" dirty="0" err="1" smtClean="0"/>
              <a:t>nillable</a:t>
            </a:r>
            <a:endParaRPr lang="en-US" sz="2200" dirty="0" smtClean="0"/>
          </a:p>
          <a:p>
            <a:pPr lvl="1"/>
            <a:r>
              <a:rPr lang="bg-BG" sz="2200" dirty="0" smtClean="0"/>
              <a:t>за групиране: </a:t>
            </a:r>
            <a:r>
              <a:rPr lang="en-US" sz="2200" dirty="0" smtClean="0"/>
              <a:t>group, </a:t>
            </a:r>
            <a:r>
              <a:rPr lang="en-US" sz="2200" dirty="0" err="1" smtClean="0"/>
              <a:t>attributeGroup</a:t>
            </a:r>
            <a:endParaRPr lang="bg-BG" sz="2400" dirty="0"/>
          </a:p>
          <a:p>
            <a:r>
              <a:rPr lang="bg-BG" dirty="0" smtClean="0"/>
              <a:t>елементи за разширяване на схемата </a:t>
            </a:r>
            <a:r>
              <a:rPr lang="bg-BG" sz="2400" dirty="0" smtClean="0"/>
              <a:t>(</a:t>
            </a:r>
            <a:r>
              <a:rPr lang="en-US" sz="2400" dirty="0" smtClean="0"/>
              <a:t>any,</a:t>
            </a:r>
            <a:r>
              <a:rPr lang="bg-BG" sz="2400" dirty="0" smtClean="0"/>
              <a:t> </a:t>
            </a:r>
            <a:r>
              <a:rPr lang="en-US" sz="2400" dirty="0" err="1" smtClean="0"/>
              <a:t>anyType</a:t>
            </a:r>
            <a:r>
              <a:rPr lang="en-US" sz="2400" dirty="0" smtClean="0"/>
              <a:t>, </a:t>
            </a:r>
            <a:r>
              <a:rPr lang="en-US" sz="2400" dirty="0" err="1" smtClean="0"/>
              <a:t>anyAttribute</a:t>
            </a:r>
            <a:r>
              <a:rPr lang="bg-BG" sz="240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71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-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&lt;?xml version="1.0" encoding="UTF-8"?&gt;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&lt;cinema xmlns="http://opa/default"   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xmlns:cool="http://opa/cool"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xmlns:xsi="http://www.w3.org/2001/XMLSchema-instance"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xsi:schemaLocation="http://www.imdb.com/cinema.xsd"&gt;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&lt;movie rating="8.2"&gt;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	&lt;cool:title&gt;The Avengers&lt;/cool:title&gt;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	&lt;cool:length unit="min"&gt;143&lt;/cool:length&gt;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	&lt;cool:synopsis&gt;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2000" noProof="1" smtClean="0"/>
              <a:t>&lt;![CDATA[ .</a:t>
            </a:r>
            <a:r>
              <a:rPr lang="bg-BG" sz="2000" noProof="1" smtClean="0"/>
              <a:t>.. свободен текст…</a:t>
            </a:r>
            <a:r>
              <a:rPr lang="en-US" sz="2000" noProof="1" smtClean="0"/>
              <a:t> ]]&gt;</a:t>
            </a:r>
            <a:br>
              <a:rPr lang="en-US" sz="2000" noProof="1" smtClean="0"/>
            </a:br>
            <a:r>
              <a:rPr lang="en-US" sz="2000" noProof="1" smtClean="0"/>
              <a:t>                           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&lt;/cool:synopsis&gt;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&lt;/movie&gt;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	&lt;!-- още филми ... --&gt;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&lt;/cinema&gt; 	</a:t>
            </a:r>
            <a:endParaRPr lang="bg-BG" sz="20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51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-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5688632" cy="17281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&lt;xs:simpleType name="LengthSimpleType"&gt;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&lt;xs:restriction base="xsd:short"&gt;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&lt;xs:minInclusive value="10"/&gt;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&lt;/xs:restriction&gt;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&lt;/xs:simpleType&gt;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14495"/>
            <a:ext cx="6228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&lt;xs:complexType name="MovieType"&gt;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&lt;xs:sequence&gt;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&lt;xs:element name="title" type="xs:string"/&gt;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&lt;xs:element name="length" type="LengthType"/&gt;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&lt;xs:element name="synopsis" type="xs:string"/&gt;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&lt;/xs:sequence&gt;</a:t>
            </a:r>
          </a:p>
          <a:p>
            <a:r>
              <a:rPr lang="en-US" sz="16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&lt;xs:attribute name="rating" type="xs:float" /&gt;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&lt;/xs:complexType&gt;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0440" y="2564904"/>
            <a:ext cx="5183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&lt;xs:complexType name="LengthType"&gt;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&lt;xs:simpleContent&gt;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&lt;xs:extension base="LengthSimpleType"&gt;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&lt;xs:attribute name="unit" type="xsd:string" 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&lt;/xs:extension&gt;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&lt;/xs:simpleContent&gt;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&lt;/xs:complexType&gt;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98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-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6805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&lt;xs:schema xmlns:xs="http://www.w3.org/2001/XMLSchema"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xmlns="http://opa/default" xmlns:cool="http://opa/cool"  	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targetNamespace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="http://opa/default"&gt;</a:t>
            </a:r>
          </a:p>
          <a:p>
            <a:pPr marL="109728" indent="0">
              <a:buNone/>
            </a:pPr>
            <a:endParaRPr lang="en-US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xs:import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namespace="http://opa/cool" schemaLocation="movie.xsd"/&gt;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xs:include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schemaLocation="other.xsd"/&gt;</a:t>
            </a:r>
          </a:p>
          <a:p>
            <a:pPr marL="109728" indent="0">
              <a:buNone/>
            </a:pPr>
            <a:endParaRPr lang="en-US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&lt;xs:complexType name="CinemaType"&gt;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&lt;xs:sequence&gt;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&lt;xs:element name="movie" type="cool:MovieType"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maxOccurs="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unbounded"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minOccurs="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/&gt;</a:t>
            </a:r>
            <a:endParaRPr lang="en-US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&lt;/xs:sequence&gt;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&lt;/xs:complexType&gt;</a:t>
            </a:r>
          </a:p>
          <a:p>
            <a:pPr marL="109728" indent="0">
              <a:buNone/>
            </a:pPr>
            <a:endParaRPr lang="en-US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&lt;xs:element name="cinema" type="CinemaType"/&gt;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&lt;/xs:schema&gt;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30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Анонимни типове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59890"/>
              </p:ext>
            </p:extLst>
          </p:nvPr>
        </p:nvGraphicFramePr>
        <p:xfrm>
          <a:off x="1259632" y="1700808"/>
          <a:ext cx="6778846" cy="482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" name="Bitmap Image" r:id="rId3" imgW="5161905" imgH="3677163" progId="PBrush">
                  <p:embed/>
                </p:oleObj>
              </mc:Choice>
              <mc:Fallback>
                <p:oleObj name="Bitmap Image" r:id="rId3" imgW="5161905" imgH="367716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00808"/>
                        <a:ext cx="6778846" cy="482783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97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restriction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90412"/>
              </p:ext>
            </p:extLst>
          </p:nvPr>
        </p:nvGraphicFramePr>
        <p:xfrm>
          <a:off x="539552" y="1916832"/>
          <a:ext cx="4320480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0" name="Bitmap Image" r:id="rId3" imgW="3219899" imgH="1295238" progId="PBrush">
                  <p:embed/>
                </p:oleObj>
              </mc:Choice>
              <mc:Fallback>
                <p:oleObj name="Bitmap Image" r:id="rId3" imgW="3219899" imgH="1295238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4320480" cy="2014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56969"/>
              </p:ext>
            </p:extLst>
          </p:nvPr>
        </p:nvGraphicFramePr>
        <p:xfrm>
          <a:off x="4355976" y="3140968"/>
          <a:ext cx="4319587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1" name="Bitmap Image" r:id="rId5" imgW="3104762" imgH="1504762" progId="PBrush">
                  <p:embed/>
                </p:oleObj>
              </mc:Choice>
              <mc:Fallback>
                <p:oleObj name="Bitmap Image" r:id="rId5" imgW="3104762" imgH="1504762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140968"/>
                        <a:ext cx="4319587" cy="2381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37430"/>
              </p:ext>
            </p:extLst>
          </p:nvPr>
        </p:nvGraphicFramePr>
        <p:xfrm>
          <a:off x="539552" y="4509120"/>
          <a:ext cx="432048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" name="Bitmap Image" r:id="rId7" imgW="3333600" imgH="1133640" progId="Paint.Picture">
                  <p:embed/>
                </p:oleObj>
              </mc:Choice>
              <mc:Fallback>
                <p:oleObj name="Bitmap Image" r:id="rId7" imgW="3333600" imgH="113364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09120"/>
                        <a:ext cx="4320480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48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Елементи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choice</a:t>
            </a:r>
            <a:r>
              <a:rPr lang="en-US" dirty="0" smtClean="0"/>
              <a:t>,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06460"/>
              </p:ext>
            </p:extLst>
          </p:nvPr>
        </p:nvGraphicFramePr>
        <p:xfrm>
          <a:off x="611560" y="1772816"/>
          <a:ext cx="6521450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Bitmap Image" r:id="rId3" imgW="4714920" imgH="2076480" progId="Paint.Picture">
                  <p:embed/>
                </p:oleObj>
              </mc:Choice>
              <mc:Fallback>
                <p:oleObj name="Bitmap Image" r:id="rId3" imgW="4714920" imgH="207648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6"/>
                        <a:ext cx="6521450" cy="32686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0413"/>
              </p:ext>
            </p:extLst>
          </p:nvPr>
        </p:nvGraphicFramePr>
        <p:xfrm>
          <a:off x="2843808" y="4653136"/>
          <a:ext cx="5881688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Bitmap Image" r:id="rId5" imgW="4076640" imgH="1085760" progId="Paint.Picture">
                  <p:embed/>
                </p:oleObj>
              </mc:Choice>
              <mc:Fallback>
                <p:oleObj name="Bitmap Image" r:id="rId5" imgW="4076640" imgH="108576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653136"/>
                        <a:ext cx="5881688" cy="1781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63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79296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XML Schema</a:t>
            </a:r>
            <a:r>
              <a:rPr lang="bg-BG" dirty="0" smtClean="0"/>
              <a:t> и </a:t>
            </a:r>
            <a:r>
              <a:rPr lang="en-US" dirty="0" smtClean="0"/>
              <a:t>Java</a:t>
            </a:r>
            <a:r>
              <a:rPr lang="bg-BG" dirty="0" smtClean="0"/>
              <a:t> - при парсване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bg-BG" dirty="0" smtClean="0"/>
              <a:t>проверка на </a:t>
            </a:r>
            <a:r>
              <a:rPr lang="en-US" dirty="0" smtClean="0"/>
              <a:t>namespace-</a:t>
            </a:r>
            <a:r>
              <a:rPr lang="bg-BG" dirty="0" err="1" smtClean="0"/>
              <a:t>ите</a:t>
            </a:r>
            <a:endParaRPr lang="en-US" dirty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bg-BG" dirty="0" smtClean="0"/>
              <a:t>проверка спрямо вътрешна</a:t>
            </a:r>
            <a:r>
              <a:rPr lang="en-US" dirty="0" smtClean="0"/>
              <a:t> DTD</a:t>
            </a:r>
            <a:r>
              <a:rPr lang="bg-BG" dirty="0" smtClean="0"/>
              <a:t> или </a:t>
            </a:r>
            <a:r>
              <a:rPr lang="en-US" dirty="0" smtClean="0"/>
              <a:t>XSD</a:t>
            </a:r>
            <a:r>
              <a:rPr lang="bg-BG" dirty="0" smtClean="0"/>
              <a:t> дефиниция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bg-BG" dirty="0" smtClean="0"/>
              <a:t>проверка спрямо външен </a:t>
            </a:r>
            <a:r>
              <a:rPr lang="en-US" dirty="0" smtClean="0"/>
              <a:t>XSD</a:t>
            </a:r>
            <a:r>
              <a:rPr lang="bg-BG" dirty="0" smtClean="0"/>
              <a:t> документ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20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r>
              <a:rPr lang="bg-BG" dirty="0" smtClean="0"/>
              <a:t> и </a:t>
            </a:r>
            <a:r>
              <a:rPr lang="en-US" dirty="0" smtClean="0"/>
              <a:t>Java (1 + 2)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DocumentBuilderFactory factory = DocumentBuilderFactory.newInstance();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factory.setNamespaceAware(true);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factory.setValidating(true);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factory.setAttribute(</a:t>
            </a:r>
            <a:r>
              <a:rPr lang="en-US" sz="1900" noProof="1" smtClean="0">
                <a:latin typeface="Courier New" pitchFamily="49" charset="0"/>
                <a:cs typeface="Courier New" pitchFamily="49" charset="0"/>
              </a:rPr>
              <a:t>"http://java.sun.com/xml/jaxp/properties/schemaLanguage", "http://www.w3.org/2001/XMLSchema"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endParaRPr lang="en-US" sz="2400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DocumentBuilder builder = factory.newDocumentBuilder();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builder.setErrorHandler(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new MyErrorHandler()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Document document = builder.parse(new InputSource(document));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16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r>
              <a:rPr lang="bg-BG" dirty="0" smtClean="0"/>
              <a:t> и </a:t>
            </a:r>
            <a:r>
              <a:rPr lang="en-US" dirty="0" smtClean="0"/>
              <a:t>Java (1 + 3)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DocumentBuilderFactory factory = DocumentBuilderFactory.newInstance();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factory.setNamespaceAware(true);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factory.setValidating(false);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SchemaFactory schemaFactory = SchemaFactory.newInstance(</a:t>
            </a:r>
            <a:r>
              <a:rPr lang="en-US" sz="1500" b="1" noProof="1" smtClean="0">
                <a:latin typeface="Courier New" pitchFamily="49" charset="0"/>
                <a:cs typeface="Courier New" pitchFamily="49" charset="0"/>
              </a:rPr>
              <a:t>"http://www.w3.org/2001/XMLSchema"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factory.setSchema(schemaFactory.newSchema(new Source[] {new StreamSource(</a:t>
            </a:r>
            <a:r>
              <a:rPr lang="en-US" sz="2400" b="1" i="1" noProof="1" smtClean="0">
                <a:latin typeface="Courier New" pitchFamily="49" charset="0"/>
                <a:cs typeface="Courier New" pitchFamily="49" charset="0"/>
              </a:rPr>
              <a:t>xsdDocument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)}));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builder.setErrorHandler(new MyErrorHandler());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DocumentBuilder builder = factory.newDocumentBuilder();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...</a:t>
            </a: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bg-BG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51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</a:t>
            </a:r>
            <a:r>
              <a:rPr lang="bg-BG" dirty="0" smtClean="0"/>
              <a:t>и </a:t>
            </a:r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9000"/>
              </a:lnSpc>
              <a:spcBef>
                <a:spcPct val="25000"/>
              </a:spcBef>
            </a:pPr>
            <a:r>
              <a:rPr lang="bg-BG" altLang="en-US" dirty="0" smtClean="0"/>
              <a:t>прилики:</a:t>
            </a:r>
            <a:endParaRPr lang="bg-BG" altLang="en-US" dirty="0"/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bg-BG" altLang="en-US" dirty="0" smtClean="0"/>
              <a:t>текстово </a:t>
            </a:r>
            <a:r>
              <a:rPr lang="bg-BG" altLang="en-US" dirty="0"/>
              <a:t>базирани</a:t>
            </a:r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bg-BG" altLang="en-US" dirty="0"/>
              <a:t>използват тагове и атрибути</a:t>
            </a:r>
          </a:p>
          <a:p>
            <a:pPr>
              <a:lnSpc>
                <a:spcPct val="89000"/>
              </a:lnSpc>
              <a:spcBef>
                <a:spcPct val="25000"/>
              </a:spcBef>
            </a:pPr>
            <a:r>
              <a:rPr lang="bg-BG" altLang="en-US" dirty="0" smtClean="0"/>
              <a:t>разлики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en-US" altLang="en-US" dirty="0"/>
              <a:t>HTML </a:t>
            </a:r>
            <a:r>
              <a:rPr lang="bg-BG" altLang="en-US" dirty="0"/>
              <a:t>е език, а </a:t>
            </a:r>
            <a:r>
              <a:rPr lang="en-US" altLang="en-US" dirty="0"/>
              <a:t>XML</a:t>
            </a:r>
            <a:r>
              <a:rPr lang="bg-BG" altLang="en-US" dirty="0"/>
              <a:t> е синтаксис за описание на други езици</a:t>
            </a:r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en-US" altLang="en-US" dirty="0"/>
              <a:t>HTML</a:t>
            </a:r>
            <a:r>
              <a:rPr lang="bg-BG" altLang="en-US" dirty="0"/>
              <a:t> описва форматирането на информацията, а </a:t>
            </a:r>
            <a:r>
              <a:rPr lang="en-US" altLang="en-US" dirty="0"/>
              <a:t>XML</a:t>
            </a:r>
            <a:r>
              <a:rPr lang="bg-BG" altLang="en-US" dirty="0"/>
              <a:t> описва структурирана информация</a:t>
            </a:r>
          </a:p>
          <a:p>
            <a:pPr lvl="1">
              <a:lnSpc>
                <a:spcPct val="89000"/>
              </a:lnSpc>
              <a:spcBef>
                <a:spcPct val="25000"/>
              </a:spcBef>
            </a:pPr>
            <a:r>
              <a:rPr lang="en-US" altLang="en-US" dirty="0"/>
              <a:t>XML</a:t>
            </a:r>
            <a:r>
              <a:rPr lang="bg-BG" altLang="en-US" dirty="0"/>
              <a:t> изисква документите да са добре дефинирани</a:t>
            </a:r>
            <a:r>
              <a:rPr lang="en-US" altLang="en-US" dirty="0"/>
              <a:t> (well-formed)</a:t>
            </a:r>
            <a:endParaRPr lang="bg-BG" alt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2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XML Schema</a:t>
            </a:r>
            <a:r>
              <a:rPr lang="bg-BG" dirty="0" smtClean="0"/>
              <a:t> и </a:t>
            </a:r>
            <a:r>
              <a:rPr lang="en-US" dirty="0" smtClean="0"/>
              <a:t>Java </a:t>
            </a:r>
            <a:r>
              <a:rPr lang="bg-BG" dirty="0" smtClean="0"/>
              <a:t>- </a:t>
            </a:r>
            <a:r>
              <a:rPr lang="en-US" sz="3600" noProof="1" smtClean="0">
                <a:latin typeface="Courier New" pitchFamily="49" charset="0"/>
                <a:cs typeface="Courier New" pitchFamily="49" charset="0"/>
              </a:rPr>
              <a:t>ErrorHandler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941168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public class MyErrorHandler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implements ErrorHandler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warning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(SAXParseException e) throws SAXException 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  System.out.println("ei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e.getMessage());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error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(SAXParseException e) throws SAXException 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  System.out.println("opa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e.getMessage());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fatalError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(SAXParseException e) throws SAXException {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  System.out.println("alo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e.getMessage());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2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68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XML Schema</a:t>
            </a:r>
            <a:r>
              <a:rPr lang="bg-BG" dirty="0" smtClean="0"/>
              <a:t> и </a:t>
            </a:r>
            <a:r>
              <a:rPr lang="en-US" dirty="0" smtClean="0"/>
              <a:t>Java</a:t>
            </a:r>
            <a:r>
              <a:rPr lang="bg-BG" dirty="0" smtClean="0"/>
              <a:t> </a:t>
            </a:r>
            <a:r>
              <a:rPr lang="bg-BG" dirty="0"/>
              <a:t>- при парсване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fontScale="92500" lnSpcReduction="20000"/>
          </a:bodyPr>
          <a:lstStyle/>
          <a:p>
            <a:r>
              <a:rPr lang="bg-BG" sz="3000" dirty="0" smtClean="0"/>
              <a:t>подържа се от </a:t>
            </a:r>
            <a:r>
              <a:rPr lang="ru-RU" sz="3000" dirty="0" smtClean="0"/>
              <a:t>DOM </a:t>
            </a:r>
            <a:r>
              <a:rPr lang="ru-RU" sz="3000" dirty="0"/>
              <a:t>и SAX </a:t>
            </a:r>
            <a:r>
              <a:rPr lang="ru-RU" sz="3000" dirty="0" smtClean="0"/>
              <a:t>парсърите (</a:t>
            </a:r>
            <a:r>
              <a:rPr lang="bg-BG" sz="3000" dirty="0" smtClean="0"/>
              <a:t>еднакви методи</a:t>
            </a:r>
            <a:r>
              <a:rPr lang="ru-RU" sz="3000" dirty="0" smtClean="0"/>
              <a:t>)</a:t>
            </a:r>
            <a:r>
              <a:rPr lang="bg-BG" sz="3000" dirty="0" smtClean="0"/>
              <a:t>:</a:t>
            </a:r>
          </a:p>
          <a:p>
            <a:pPr lvl="1"/>
            <a:r>
              <a:rPr lang="en-US" sz="2800" noProof="1" smtClean="0">
                <a:latin typeface="Courier New" pitchFamily="49" charset="0"/>
                <a:cs typeface="Courier New" pitchFamily="49" charset="0"/>
              </a:rPr>
              <a:t>DocumentBuilderFactory</a:t>
            </a:r>
            <a:endParaRPr lang="bg-BG" sz="2800" noProof="1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800" noProof="1" smtClean="0">
                <a:latin typeface="Courier New" pitchFamily="49" charset="0"/>
                <a:cs typeface="Courier New" pitchFamily="49" charset="0"/>
              </a:rPr>
              <a:t>SAXParserFactory</a:t>
            </a:r>
            <a:endParaRPr lang="bg-BG" sz="2800" noProof="1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bg-BG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bg-BG" sz="3000" dirty="0" smtClean="0">
                <a:cs typeface="Courier New" pitchFamily="49" charset="0"/>
              </a:rPr>
              <a:t>подържат се следните схеми:</a:t>
            </a:r>
          </a:p>
          <a:p>
            <a:pPr lvl="1"/>
            <a:r>
              <a:rPr lang="en-US" sz="3000" noProof="1" smtClean="0">
                <a:latin typeface="Courier New" pitchFamily="49" charset="0"/>
                <a:cs typeface="Courier New" pitchFamily="49" charset="0"/>
              </a:rPr>
              <a:t>XMLConstants.W3C_XML_SCHEMA_NS_URI: http://www.w3.org/2001/XMLSchema</a:t>
            </a:r>
          </a:p>
          <a:p>
            <a:pPr lvl="1"/>
            <a:r>
              <a:rPr lang="en-US" sz="3000" noProof="1" smtClean="0">
                <a:latin typeface="Courier New" pitchFamily="49" charset="0"/>
                <a:cs typeface="Courier New" pitchFamily="49" charset="0"/>
              </a:rPr>
              <a:t>XMLConstants.RELAXNG_NS_URI: http://relaxng.org/ns/structure/1.0</a:t>
            </a:r>
          </a:p>
          <a:p>
            <a:pPr lvl="1"/>
            <a:r>
              <a:rPr lang="en-US" sz="3000" noProof="1" smtClean="0">
                <a:latin typeface="Courier New" pitchFamily="49" charset="0"/>
                <a:cs typeface="Courier New" pitchFamily="49" charset="0"/>
              </a:rPr>
              <a:t>XMLConstants.XML_DTD_NS_URI: http://www.w3.org/TR/REC-xml</a:t>
            </a:r>
          </a:p>
          <a:p>
            <a:endParaRPr lang="ru-RU" sz="3000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16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XML Schema</a:t>
            </a:r>
            <a:r>
              <a:rPr lang="bg-BG" dirty="0" smtClean="0"/>
              <a:t> и </a:t>
            </a:r>
            <a:r>
              <a:rPr lang="en-US" dirty="0" smtClean="0"/>
              <a:t>Java</a:t>
            </a:r>
            <a:r>
              <a:rPr lang="bg-BG" dirty="0" smtClean="0"/>
              <a:t> - самостоятелно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9411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SchemaFactory factory = SchemaFactory.newInstance("http://www.w3.org/2001/XMLSchema");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Schema schema = factory.newSchema(new File(</a:t>
            </a:r>
            <a:r>
              <a:rPr lang="en-US" sz="2600" i="1" noProof="1" smtClean="0">
                <a:latin typeface="Courier New" pitchFamily="49" charset="0"/>
                <a:cs typeface="Courier New" pitchFamily="49" charset="0"/>
              </a:rPr>
              <a:t>schemaLocation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109728" indent="0">
              <a:buNone/>
            </a:pPr>
            <a:r>
              <a:rPr lang="en-US" sz="2600" b="1" noProof="1" smtClean="0">
                <a:latin typeface="Courier New" pitchFamily="49" charset="0"/>
                <a:cs typeface="Courier New" pitchFamily="49" charset="0"/>
              </a:rPr>
              <a:t>Validator validator=schema.newValidator();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Source src=new StreamSource(</a:t>
            </a:r>
            <a:r>
              <a:rPr lang="en-US" sz="2600" i="1" noProof="1" smtClean="0">
                <a:latin typeface="Courier New" pitchFamily="49" charset="0"/>
                <a:cs typeface="Courier New" pitchFamily="49" charset="0"/>
              </a:rPr>
              <a:t>xmlLocation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try { 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600" b="1" noProof="1" smtClean="0">
                <a:latin typeface="Courier New" pitchFamily="49" charset="0"/>
                <a:cs typeface="Courier New" pitchFamily="49" charset="0"/>
              </a:rPr>
              <a:t>validator.validate(src);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} catch (SAXException ex) { ... }</a:t>
            </a:r>
            <a:endParaRPr lang="en-US" sz="2600" b="1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780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smtClean="0"/>
              <a:t>и </a:t>
            </a:r>
            <a:r>
              <a:rPr lang="en-US" dirty="0" smtClean="0"/>
              <a:t>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8000"/>
              </a:spcBef>
              <a:defRPr/>
            </a:pPr>
            <a:r>
              <a:rPr lang="bg-BG" altLang="en-US" dirty="0" smtClean="0"/>
              <a:t>валидация се извършва чрез парсери</a:t>
            </a:r>
          </a:p>
          <a:p>
            <a:pPr>
              <a:spcBef>
                <a:spcPct val="28000"/>
              </a:spcBef>
              <a:defRPr/>
            </a:pPr>
            <a:r>
              <a:rPr lang="bg-BG" altLang="en-US" dirty="0" smtClean="0"/>
              <a:t>използва </a:t>
            </a:r>
            <a:r>
              <a:rPr lang="bg-BG" altLang="en-US" dirty="0"/>
              <a:t>се класът </a:t>
            </a:r>
            <a:r>
              <a:rPr lang="bg-BG" altLang="en-US" dirty="0" err="1" smtClean="0">
                <a:latin typeface="Courier New" pitchFamily="49" charset="0"/>
              </a:rPr>
              <a:t>XmlValidatingReader</a:t>
            </a:r>
            <a:endParaRPr lang="bg-BG" altLang="en-US" dirty="0" smtClean="0">
              <a:latin typeface="Courier New" pitchFamily="49" charset="0"/>
            </a:endParaRPr>
          </a:p>
          <a:p>
            <a:pPr>
              <a:spcBef>
                <a:spcPct val="28000"/>
              </a:spcBef>
              <a:defRPr/>
            </a:pPr>
            <a:r>
              <a:rPr lang="bg-BG" altLang="en-US" dirty="0" smtClean="0"/>
              <a:t>поддържа </a:t>
            </a:r>
            <a:r>
              <a:rPr lang="bg-BG" altLang="en-US" dirty="0"/>
              <a:t>се </a:t>
            </a:r>
            <a:r>
              <a:rPr lang="en-US" altLang="en-US" dirty="0"/>
              <a:t>XSD, DTD </a:t>
            </a:r>
            <a:r>
              <a:rPr lang="bg-BG" altLang="en-US" dirty="0"/>
              <a:t>и </a:t>
            </a:r>
            <a:r>
              <a:rPr lang="en-US" altLang="en-US" dirty="0" smtClean="0"/>
              <a:t>XDR</a:t>
            </a:r>
            <a:endParaRPr lang="bg-BG" altLang="en-US" dirty="0" smtClean="0"/>
          </a:p>
          <a:p>
            <a:pPr>
              <a:spcBef>
                <a:spcPct val="28000"/>
              </a:spcBef>
              <a:defRPr/>
            </a:pPr>
            <a:r>
              <a:rPr lang="bg-BG" altLang="en-US" dirty="0"/>
              <a:t>п</a:t>
            </a:r>
            <a:r>
              <a:rPr lang="bg-BG" altLang="en-US" dirty="0" smtClean="0"/>
              <a:t>оддържа </a:t>
            </a:r>
            <a:r>
              <a:rPr lang="bg-BG" altLang="en-US" dirty="0"/>
              <a:t>се </a:t>
            </a:r>
            <a:r>
              <a:rPr lang="bg-BG" altLang="en-US" dirty="0" err="1"/>
              <a:t>кеширане</a:t>
            </a:r>
            <a:r>
              <a:rPr lang="bg-BG" altLang="en-US" dirty="0"/>
              <a:t> (за да не се теглят схемите от Интернет ако са налични локално)</a:t>
            </a:r>
          </a:p>
          <a:p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515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smtClean="0"/>
              <a:t>и </a:t>
            </a:r>
            <a:r>
              <a:rPr lang="en-US" dirty="0" smtClean="0"/>
              <a:t>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96374"/>
          </a:xfrm>
        </p:spPr>
        <p:txBody>
          <a:bodyPr>
            <a:normAutofit fontScale="70000" lnSpcReduction="20000"/>
          </a:bodyPr>
          <a:lstStyle/>
          <a:p>
            <a:pPr marL="109728" indent="0">
              <a:lnSpc>
                <a:spcPct val="102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XmlTextReader </a:t>
            </a:r>
            <a:r>
              <a:rPr lang="en-US" altLang="en-US" noProof="1">
                <a:latin typeface="Courier New" pitchFamily="49" charset="0"/>
              </a:rPr>
              <a:t>tr = new XmlTextReader("library.xml</a:t>
            </a:r>
            <a:r>
              <a:rPr lang="en-US" altLang="en-US" noProof="1" smtClean="0">
                <a:latin typeface="Courier New" pitchFamily="49" charset="0"/>
              </a:rPr>
              <a:t>");</a:t>
            </a:r>
            <a:br>
              <a:rPr lang="en-US" altLang="en-US" noProof="1" smtClean="0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XmlValidatingReader </a:t>
            </a:r>
            <a:r>
              <a:rPr lang="en-US" altLang="en-US" noProof="1">
                <a:latin typeface="Courier New" pitchFamily="49" charset="0"/>
              </a:rPr>
              <a:t>vr = </a:t>
            </a:r>
            <a:r>
              <a:rPr lang="en-US" altLang="en-US" noProof="1" smtClean="0">
                <a:latin typeface="Courier New" pitchFamily="49" charset="0"/>
              </a:rPr>
              <a:t>new </a:t>
            </a:r>
            <a:r>
              <a:rPr lang="en-US" altLang="en-US" noProof="1">
                <a:latin typeface="Courier New" pitchFamily="49" charset="0"/>
              </a:rPr>
              <a:t>XmlValidatingReader(tr</a:t>
            </a:r>
            <a:r>
              <a:rPr lang="en-US" altLang="en-US" noProof="1" smtClean="0">
                <a:latin typeface="Courier New" pitchFamily="49" charset="0"/>
              </a:rPr>
              <a:t>);</a:t>
            </a:r>
            <a:br>
              <a:rPr lang="en-US" altLang="en-US" noProof="1" smtClean="0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vr.Schemas.Add</a:t>
            </a:r>
            <a:r>
              <a:rPr lang="en-US" altLang="en-US" noProof="1">
                <a:latin typeface="Courier New" pitchFamily="49" charset="0"/>
              </a:rPr>
              <a:t>("http</a:t>
            </a:r>
            <a:r>
              <a:rPr lang="en-US" altLang="en-US" noProof="1" smtClean="0">
                <a:latin typeface="Courier New" pitchFamily="49" charset="0"/>
              </a:rPr>
              <a:t>://opa/library", </a:t>
            </a:r>
            <a:r>
              <a:rPr lang="en-US" altLang="en-US" noProof="1">
                <a:latin typeface="Courier New" pitchFamily="49" charset="0"/>
              </a:rPr>
              <a:t>"library.xsd</a:t>
            </a:r>
            <a:r>
              <a:rPr lang="en-US" altLang="en-US" noProof="1" smtClean="0">
                <a:latin typeface="Courier New" pitchFamily="49" charset="0"/>
              </a:rPr>
              <a:t>");</a:t>
            </a:r>
            <a:br>
              <a:rPr lang="en-US" altLang="en-US" noProof="1" smtClean="0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vr.ValidationType </a:t>
            </a:r>
            <a:r>
              <a:rPr lang="en-US" altLang="en-US" noProof="1">
                <a:latin typeface="Courier New" pitchFamily="49" charset="0"/>
              </a:rPr>
              <a:t>= </a:t>
            </a:r>
            <a:r>
              <a:rPr lang="en-US" altLang="en-US" noProof="1" smtClean="0">
                <a:latin typeface="Courier New" pitchFamily="49" charset="0"/>
              </a:rPr>
              <a:t>ValidationType.Schema;</a:t>
            </a:r>
            <a:br>
              <a:rPr lang="en-US" altLang="en-US" noProof="1" smtClean="0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vr.ValidationEventHandler </a:t>
            </a:r>
            <a:r>
              <a:rPr lang="en-US" altLang="en-US" noProof="1">
                <a:latin typeface="Courier New" pitchFamily="49" charset="0"/>
              </a:rPr>
              <a:t>+= new ValidationEventHandler (ValidationHandler</a:t>
            </a:r>
            <a:r>
              <a:rPr lang="en-US" altLang="en-US" noProof="1" smtClean="0">
                <a:latin typeface="Courier New" pitchFamily="49" charset="0"/>
              </a:rPr>
              <a:t>);</a:t>
            </a: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mValid </a:t>
            </a:r>
            <a:r>
              <a:rPr lang="en-US" altLang="en-US" noProof="1">
                <a:latin typeface="Courier New" pitchFamily="49" charset="0"/>
              </a:rPr>
              <a:t>= </a:t>
            </a:r>
            <a:r>
              <a:rPr lang="en-US" altLang="en-US" noProof="1" smtClean="0">
                <a:latin typeface="Courier New" pitchFamily="49" charset="0"/>
              </a:rPr>
              <a:t>true;</a:t>
            </a:r>
            <a:r>
              <a:rPr lang="en-US" altLang="en-US" noProof="1">
                <a:latin typeface="Courier New" pitchFamily="49" charset="0"/>
              </a:rPr>
              <a:t/>
            </a:r>
            <a:br>
              <a:rPr lang="en-US" altLang="en-US" noProof="1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while(vr.Read())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{ </a:t>
            </a:r>
            <a:r>
              <a:rPr lang="bg-BG" altLang="en-US" noProof="1" smtClean="0">
                <a:latin typeface="Courier New" pitchFamily="49" charset="0"/>
              </a:rPr>
              <a:t>/*</a:t>
            </a:r>
            <a:r>
              <a:rPr lang="en-US" altLang="en-US" noProof="1" smtClean="0">
                <a:latin typeface="Courier New" pitchFamily="49" charset="0"/>
              </a:rPr>
              <a:t> </a:t>
            </a:r>
            <a:r>
              <a:rPr lang="en-US" altLang="en-US" sz="2400" i="1" noProof="1" smtClean="0">
                <a:latin typeface="Courier New" pitchFamily="49" charset="0"/>
              </a:rPr>
              <a:t>do </a:t>
            </a:r>
            <a:r>
              <a:rPr lang="en-US" altLang="en-US" sz="2400" i="1" noProof="1">
                <a:latin typeface="Courier New" pitchFamily="49" charset="0"/>
              </a:rPr>
              <a:t>nothing, just read </a:t>
            </a:r>
            <a:r>
              <a:rPr lang="en-US" altLang="en-US" sz="2400" i="1" dirty="0">
                <a:latin typeface="Courier New" pitchFamily="49" charset="0"/>
              </a:rPr>
              <a:t>the </a:t>
            </a:r>
            <a:r>
              <a:rPr lang="en-US" altLang="en-US" sz="2400" i="1" noProof="1">
                <a:latin typeface="Courier New" pitchFamily="49" charset="0"/>
              </a:rPr>
              <a:t>whole </a:t>
            </a:r>
            <a:r>
              <a:rPr lang="en-US" altLang="en-US" sz="2400" i="1" noProof="1" smtClean="0">
                <a:latin typeface="Courier New" pitchFamily="49" charset="0"/>
              </a:rPr>
              <a:t>document</a:t>
            </a:r>
            <a:r>
              <a:rPr lang="bg-BG" altLang="en-US" sz="2400" i="1" noProof="1" smtClean="0">
                <a:latin typeface="Courier New" pitchFamily="49" charset="0"/>
              </a:rPr>
              <a:t> */</a:t>
            </a:r>
            <a:r>
              <a:rPr lang="en-US" altLang="en-US" noProof="1" smtClean="0">
                <a:latin typeface="Courier New" pitchFamily="49" charset="0"/>
              </a:rPr>
              <a:t>}</a:t>
            </a:r>
            <a:br>
              <a:rPr lang="en-US" altLang="en-US" noProof="1" smtClean="0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if </a:t>
            </a:r>
            <a:r>
              <a:rPr lang="en-US" altLang="en-US" noProof="1">
                <a:latin typeface="Courier New" pitchFamily="49" charset="0"/>
              </a:rPr>
              <a:t>(mValid</a:t>
            </a:r>
            <a:r>
              <a:rPr lang="en-US" altLang="en-US" noProof="1" smtClean="0">
                <a:latin typeface="Courier New" pitchFamily="49" charset="0"/>
              </a:rPr>
              <a:t>)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{</a:t>
            </a:r>
            <a:r>
              <a:rPr lang="bg-BG" altLang="en-US" noProof="1">
                <a:latin typeface="Courier New" pitchFamily="49" charset="0"/>
              </a:rPr>
              <a:t/>
            </a:r>
            <a:br>
              <a:rPr lang="bg-BG" altLang="en-US" noProof="1">
                <a:latin typeface="Courier New" pitchFamily="49" charset="0"/>
              </a:rPr>
            </a:b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Console.WriteLine</a:t>
            </a:r>
            <a:r>
              <a:rPr lang="en-US" altLang="en-US" noProof="1">
                <a:latin typeface="Courier New" pitchFamily="49" charset="0"/>
              </a:rPr>
              <a:t>("The document is valid</a:t>
            </a:r>
            <a:r>
              <a:rPr lang="en-US" altLang="en-US" noProof="1" smtClean="0">
                <a:latin typeface="Courier New" pitchFamily="49" charset="0"/>
              </a:rPr>
              <a:t>.");</a:t>
            </a:r>
            <a:endParaRPr lang="bg-BG" altLang="en-US" noProof="1">
              <a:latin typeface="Courier New" pitchFamily="49" charset="0"/>
            </a:endParaRP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}</a:t>
            </a:r>
            <a:r>
              <a:rPr lang="bg-BG" altLang="en-US" noProof="1">
                <a:latin typeface="Courier New" pitchFamily="49" charset="0"/>
              </a:rPr>
              <a:t/>
            </a:r>
            <a:br>
              <a:rPr lang="bg-BG" altLang="en-US" noProof="1">
                <a:latin typeface="Courier New" pitchFamily="49" charset="0"/>
              </a:rPr>
            </a:br>
            <a:r>
              <a:rPr lang="bg-BG" altLang="en-US" noProof="1" smtClean="0">
                <a:latin typeface="Courier New" pitchFamily="49" charset="0"/>
              </a:rPr>
              <a:t>С</a:t>
            </a:r>
            <a:r>
              <a:rPr lang="en-US" altLang="en-US" noProof="1" smtClean="0">
                <a:latin typeface="Courier New" pitchFamily="49" charset="0"/>
              </a:rPr>
              <a:t>...</a:t>
            </a:r>
            <a:r>
              <a:rPr lang="bg-BG" altLang="en-US" noProof="1">
                <a:latin typeface="Courier New" pitchFamily="49" charset="0"/>
              </a:rPr>
              <a:t/>
            </a:r>
            <a:br>
              <a:rPr lang="bg-BG" altLang="en-US" noProof="1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public </a:t>
            </a:r>
            <a:r>
              <a:rPr lang="en-US" altLang="en-US" noProof="1">
                <a:latin typeface="Courier New" pitchFamily="49" charset="0"/>
              </a:rPr>
              <a:t>static void ValidationHandler(object aSender, ValidationEventArgs aArgs)</a:t>
            </a:r>
            <a:r>
              <a:rPr lang="bg-BG" altLang="en-US" noProof="1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{</a:t>
            </a:r>
            <a:r>
              <a:rPr lang="bg-BG" altLang="en-US" noProof="1">
                <a:latin typeface="Courier New" pitchFamily="49" charset="0"/>
              </a:rPr>
              <a:t/>
            </a:r>
            <a:br>
              <a:rPr lang="bg-BG" altLang="en-US" noProof="1">
                <a:latin typeface="Courier New" pitchFamily="49" charset="0"/>
              </a:rPr>
            </a:b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mValid </a:t>
            </a:r>
            <a:r>
              <a:rPr lang="en-US" altLang="en-US" noProof="1">
                <a:latin typeface="Courier New" pitchFamily="49" charset="0"/>
              </a:rPr>
              <a:t>= </a:t>
            </a:r>
            <a:r>
              <a:rPr lang="en-US" altLang="en-US" noProof="1" smtClean="0">
                <a:latin typeface="Courier New" pitchFamily="49" charset="0"/>
              </a:rPr>
              <a:t>false;</a:t>
            </a:r>
            <a:r>
              <a:rPr lang="bg-BG" altLang="en-US" noProof="1">
                <a:latin typeface="Courier New" pitchFamily="49" charset="0"/>
              </a:rPr>
              <a:t/>
            </a:r>
            <a:br>
              <a:rPr lang="bg-BG" altLang="en-US" noProof="1">
                <a:latin typeface="Courier New" pitchFamily="49" charset="0"/>
              </a:rPr>
            </a:br>
            <a:r>
              <a:rPr lang="bg-BG" altLang="en-US" noProof="1" smtClean="0">
                <a:latin typeface="Courier New" pitchFamily="49" charset="0"/>
              </a:rPr>
              <a:t>   </a:t>
            </a:r>
            <a:r>
              <a:rPr lang="en-US" altLang="en-US" noProof="1" smtClean="0">
                <a:latin typeface="Courier New" pitchFamily="49" charset="0"/>
              </a:rPr>
              <a:t>Console.WriteLine</a:t>
            </a:r>
            <a:r>
              <a:rPr lang="en-US" altLang="en-US" noProof="1">
                <a:latin typeface="Courier New" pitchFamily="49" charset="0"/>
              </a:rPr>
              <a:t>("***Validation error</a:t>
            </a:r>
            <a:r>
              <a:rPr lang="en-US" altLang="en-US" noProof="1" smtClean="0">
                <a:latin typeface="Courier New" pitchFamily="49" charset="0"/>
              </a:rPr>
              <a:t>");</a:t>
            </a:r>
            <a:r>
              <a:rPr lang="bg-BG" altLang="en-US" noProof="1" smtClean="0">
                <a:latin typeface="Courier New" pitchFamily="49" charset="0"/>
              </a:rPr>
              <a:t/>
            </a:r>
            <a:br>
              <a:rPr lang="bg-BG" altLang="en-US" noProof="1" smtClean="0">
                <a:latin typeface="Courier New" pitchFamily="49" charset="0"/>
              </a:rPr>
            </a:br>
            <a:r>
              <a:rPr lang="en-US" altLang="en-US" noProof="1" smtClean="0">
                <a:latin typeface="Courier New" pitchFamily="49" charset="0"/>
              </a:rPr>
              <a:t>}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102000"/>
              </a:lnSpc>
              <a:buNone/>
              <a:defRPr/>
            </a:pPr>
            <a:endParaRPr lang="en-US" dirty="0"/>
          </a:p>
        </p:txBody>
      </p:sp>
      <p:pic>
        <p:nvPicPr>
          <p:cNvPr id="5" name="Picture 2" descr="C:\Users\Petyo\Desktop\ne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80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916832"/>
            <a:ext cx="8229600" cy="4680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72" indent="-457200"/>
            <a:r>
              <a:rPr lang="bg-BG" dirty="0" smtClean="0"/>
              <a:t>мощен език за валидация, можещ да валидира съдържанието в детайли</a:t>
            </a:r>
          </a:p>
          <a:p>
            <a:pPr marL="576072" indent="-457200"/>
            <a:r>
              <a:rPr lang="bg-BG" dirty="0" smtClean="0"/>
              <a:t>валидира XML и е XML =&gt; има XML схема</a:t>
            </a:r>
            <a:r>
              <a:rPr lang="en-US" dirty="0" smtClean="0"/>
              <a:t/>
            </a:r>
            <a:br>
              <a:rPr lang="en-US" dirty="0" smtClean="0"/>
            </a:br>
            <a:endParaRPr lang="bg-BG" dirty="0" smtClean="0"/>
          </a:p>
          <a:p>
            <a:pPr marL="576072" indent="-457200"/>
            <a:r>
              <a:rPr lang="bg-BG" dirty="0" smtClean="0"/>
              <a:t>богат набор от прости типове *</a:t>
            </a:r>
          </a:p>
          <a:p>
            <a:pPr marL="576072" indent="-457200"/>
            <a:r>
              <a:rPr lang="bg-BG" dirty="0" smtClean="0"/>
              <a:t>възможност за задаване 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стойности по подразбиране*</a:t>
            </a:r>
          </a:p>
          <a:p>
            <a:pPr marL="576072" indent="-457200"/>
            <a:r>
              <a:rPr lang="bg-BG" dirty="0" smtClean="0"/>
              <a:t>синтаксис за добавяне в </a:t>
            </a:r>
            <a:r>
              <a:rPr lang="en-US" dirty="0" smtClean="0"/>
              <a:t>XML*</a:t>
            </a:r>
            <a:br>
              <a:rPr lang="en-US" dirty="0" smtClean="0"/>
            </a:br>
            <a:endParaRPr lang="bg-BG" dirty="0" smtClean="0"/>
          </a:p>
          <a:p>
            <a:pPr marL="576072" indent="-457200"/>
            <a:r>
              <a:rPr lang="bg-BG" dirty="0" smtClean="0"/>
              <a:t>широка употреба</a:t>
            </a:r>
          </a:p>
          <a:p>
            <a:pPr marL="576072" indent="-457200"/>
            <a:endParaRPr lang="bg-B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Обобщение за </a:t>
            </a:r>
            <a:r>
              <a:rPr lang="en-US" dirty="0" smtClean="0"/>
              <a:t>XML </a:t>
            </a:r>
            <a:r>
              <a:rPr lang="en-US" dirty="0" err="1" smtClean="0"/>
              <a:t>Sch</a:t>
            </a:r>
            <a:r>
              <a:rPr lang="bg-BG" dirty="0" smtClean="0"/>
              <a:t>е</a:t>
            </a:r>
            <a:r>
              <a:rPr lang="en-US" dirty="0" smtClean="0"/>
              <a:t>ma</a:t>
            </a:r>
            <a:endParaRPr lang="bg-BG" dirty="0"/>
          </a:p>
        </p:txBody>
      </p:sp>
      <p:pic>
        <p:nvPicPr>
          <p:cNvPr id="6" name="Picture 2" descr="C:\Documents and Settings\Administrator\Desktop\cartoon-business-man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62721"/>
            <a:ext cx="2060912" cy="31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81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 на </a:t>
            </a:r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941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DTD (Document Type Definition)</a:t>
            </a:r>
          </a:p>
          <a:p>
            <a:r>
              <a:rPr lang="en-US" dirty="0" smtClean="0"/>
              <a:t>XDR (XML-Data Reduced)</a:t>
            </a:r>
          </a:p>
          <a:p>
            <a:r>
              <a:rPr lang="en-US" dirty="0" smtClean="0"/>
              <a:t>Relax NG</a:t>
            </a:r>
          </a:p>
          <a:p>
            <a:r>
              <a:rPr lang="en-US" dirty="0" err="1" smtClean="0"/>
              <a:t>Schematron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&lt;?xml version="1.0" encoding="UTF-8"?&gt;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&lt;cinema&gt;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	&lt;movie rating="8.4"&gt;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		&lt;title&gt;Avengers&lt;/title&gt;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		&lt;length unit="min"&gt;143&lt;/length&gt;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		&lt;synopsis</a:t>
            </a:r>
            <a:r>
              <a:rPr lang="bg-BG" noProof="1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great movie&lt;/synopsis&gt;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	&lt;/movie&gt;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&lt;/cinema&gt;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17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Алтернативи: </a:t>
            </a:r>
            <a:r>
              <a:rPr lang="en-US" dirty="0" smtClean="0"/>
              <a:t>DTD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680520"/>
          </a:xfrm>
        </p:spPr>
        <p:txBody>
          <a:bodyPr>
            <a:normAutofit/>
          </a:bodyPr>
          <a:lstStyle/>
          <a:p>
            <a:r>
              <a:rPr lang="bg-BG" dirty="0" smtClean="0">
                <a:sym typeface="Wingdings" pitchFamily="2" charset="2"/>
              </a:rPr>
              <a:t>текстово-базиран език, но не е базиран на </a:t>
            </a:r>
            <a:r>
              <a:rPr lang="en-US" dirty="0" smtClean="0">
                <a:sym typeface="Wingdings" pitchFamily="2" charset="2"/>
              </a:rPr>
              <a:t>XML</a:t>
            </a:r>
          </a:p>
          <a:p>
            <a:r>
              <a:rPr lang="bg-BG" dirty="0" smtClean="0">
                <a:sym typeface="Wingdings" pitchFamily="2" charset="2"/>
              </a:rPr>
              <a:t>може да се влага в XML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документи</a:t>
            </a:r>
          </a:p>
          <a:p>
            <a:r>
              <a:rPr lang="bg-BG" dirty="0" smtClean="0">
                <a:sym typeface="Wingdings" pitchFamily="2" charset="2"/>
              </a:rPr>
              <a:t>компактен и лесен за разбиране</a:t>
            </a:r>
          </a:p>
          <a:p>
            <a:r>
              <a:rPr lang="bg-BG" dirty="0" smtClean="0">
                <a:sym typeface="Wingdings" pitchFamily="2" charset="2"/>
              </a:rPr>
              <a:t>може да дефинира елементи (</a:t>
            </a:r>
            <a:r>
              <a:rPr lang="en-US" dirty="0" smtClean="0">
                <a:sym typeface="Wingdings" pitchFamily="2" charset="2"/>
              </a:rPr>
              <a:t>entity</a:t>
            </a:r>
            <a:r>
              <a:rPr lang="bg-BG" dirty="0" smtClean="0">
                <a:sym typeface="Wingdings" pitchFamily="2" charset="2"/>
              </a:rPr>
              <a:t>-та),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bg-BG" dirty="0" smtClean="0">
                <a:sym typeface="Wingdings" pitchFamily="2" charset="2"/>
              </a:rPr>
              <a:t>които да се ползват в XML-a</a:t>
            </a:r>
          </a:p>
          <a:p>
            <a:r>
              <a:rPr lang="bg-BG" dirty="0" smtClean="0">
                <a:sym typeface="Wingdings" pitchFamily="2" charset="2"/>
              </a:rPr>
              <a:t>не може да валидира в детайли</a:t>
            </a:r>
          </a:p>
          <a:p>
            <a:r>
              <a:rPr lang="bg-BG" dirty="0" smtClean="0">
                <a:sym typeface="Wingdings" pitchFamily="2" charset="2"/>
              </a:rPr>
              <a:t>не разбира от </a:t>
            </a:r>
            <a:r>
              <a:rPr lang="bg-BG" dirty="0" err="1" smtClean="0">
                <a:sym typeface="Wingdings" pitchFamily="2" charset="2"/>
              </a:rPr>
              <a:t>namespace-и</a:t>
            </a:r>
            <a:endParaRPr lang="bg-BG" dirty="0" smtClean="0">
              <a:sym typeface="Wingdings" pitchFamily="2" charset="2"/>
            </a:endParaRPr>
          </a:p>
          <a:p>
            <a:endParaRPr lang="bg-BG" dirty="0">
              <a:sym typeface="Wingdings" pitchFamily="2" charset="2"/>
            </a:endParaRPr>
          </a:p>
          <a:p>
            <a:pPr marL="109728" indent="0">
              <a:buNone/>
            </a:pPr>
            <a:r>
              <a:rPr lang="bg-BG" dirty="0">
                <a:latin typeface="Courier New" pitchFamily="49" charset="0"/>
                <a:cs typeface="Courier New" pitchFamily="49" charset="0"/>
              </a:rPr>
              <a:t>&lt;!DOCTYPE </a:t>
            </a:r>
            <a:r>
              <a:rPr lang="bg-BG" dirty="0" err="1">
                <a:latin typeface="Courier New" pitchFamily="49" charset="0"/>
                <a:cs typeface="Courier New" pitchFamily="49" charset="0"/>
              </a:rPr>
              <a:t>html</a:t>
            </a:r>
            <a:r>
              <a:rPr lang="bg-BG" dirty="0">
                <a:latin typeface="Courier New" pitchFamily="49" charset="0"/>
                <a:cs typeface="Courier New" pitchFamily="49" charset="0"/>
              </a:rPr>
              <a:t> ... &gt;</a:t>
            </a:r>
            <a:endParaRPr lang="bg-BG" dirty="0"/>
          </a:p>
          <a:p>
            <a:endParaRPr lang="bg-BG" dirty="0" smtClean="0"/>
          </a:p>
        </p:txBody>
      </p:sp>
      <p:pic>
        <p:nvPicPr>
          <p:cNvPr id="6" name="Picture 3" descr="C:\Documents and Settings\Administrator\Desktop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54562" cy="27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46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Алтернативи: </a:t>
            </a:r>
            <a:r>
              <a:rPr lang="en-US" dirty="0" smtClean="0"/>
              <a:t>DTD</a:t>
            </a:r>
            <a:r>
              <a:rPr lang="bg-BG" dirty="0" smtClean="0"/>
              <a:t> 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75252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&lt;!DOCTYPE cinema [</a:t>
            </a: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&lt;!</a:t>
            </a:r>
            <a:r>
              <a:rPr lang="en-US" altLang="en-US" noProof="1">
                <a:latin typeface="Courier New" pitchFamily="49" charset="0"/>
              </a:rPr>
              <a:t>ELEMENT cinema (movie</a:t>
            </a:r>
            <a:r>
              <a:rPr lang="en-US" altLang="en-US" noProof="1" smtClean="0">
                <a:latin typeface="Courier New" pitchFamily="49" charset="0"/>
              </a:rPr>
              <a:t>+)&gt;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&lt;!</a:t>
            </a:r>
            <a:r>
              <a:rPr lang="en-US" altLang="en-US" noProof="1">
                <a:latin typeface="Courier New" pitchFamily="49" charset="0"/>
              </a:rPr>
              <a:t>ELEMENT movie (title, </a:t>
            </a:r>
            <a:r>
              <a:rPr lang="en-US" altLang="en-US" noProof="1" smtClean="0">
                <a:latin typeface="Courier New" pitchFamily="49" charset="0"/>
              </a:rPr>
              <a:t>length, synopsis)&gt;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&lt;!ATTLIST movie </a:t>
            </a:r>
            <a:endParaRPr lang="bg-BG" altLang="en-US" noProof="1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    </a:t>
            </a:r>
            <a:r>
              <a:rPr lang="en-US" altLang="en-US" noProof="1" smtClean="0">
                <a:latin typeface="Courier New" pitchFamily="49" charset="0"/>
              </a:rPr>
              <a:t>rating CDATA </a:t>
            </a:r>
            <a:r>
              <a:rPr lang="en-US" altLang="en-US" noProof="1">
                <a:latin typeface="Courier New" pitchFamily="49" charset="0"/>
              </a:rPr>
              <a:t>#REQUIRED</a:t>
            </a:r>
          </a:p>
          <a:p>
            <a:pPr marL="109728" indent="0">
              <a:lnSpc>
                <a:spcPct val="80000"/>
              </a:lnSpc>
              <a:buNone/>
              <a:defRPr/>
            </a:pPr>
            <a:r>
              <a:rPr lang="en-US" altLang="en-US" noProof="1">
                <a:latin typeface="Courier New" pitchFamily="49" charset="0"/>
              </a:rPr>
              <a:t>&gt;</a:t>
            </a: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&lt;!</a:t>
            </a:r>
            <a:r>
              <a:rPr lang="en-US" altLang="en-US" noProof="1">
                <a:latin typeface="Courier New" pitchFamily="49" charset="0"/>
              </a:rPr>
              <a:t>ELEMENT title (#PCDATA)&gt;</a:t>
            </a:r>
          </a:p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&lt;!ELEMENT </a:t>
            </a:r>
            <a:r>
              <a:rPr lang="en-US" altLang="en-US" noProof="1" smtClean="0">
                <a:latin typeface="Courier New" pitchFamily="49" charset="0"/>
              </a:rPr>
              <a:t>length </a:t>
            </a:r>
            <a:r>
              <a:rPr lang="en-US" altLang="en-US" noProof="1">
                <a:latin typeface="Courier New" pitchFamily="49" charset="0"/>
              </a:rPr>
              <a:t>(#PCDATA</a:t>
            </a:r>
            <a:r>
              <a:rPr lang="en-US" altLang="en-US" noProof="1" smtClean="0">
                <a:latin typeface="Courier New" pitchFamily="49" charset="0"/>
              </a:rPr>
              <a:t>)&gt;</a:t>
            </a:r>
          </a:p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&lt;!ATTLIST length </a:t>
            </a:r>
            <a:endParaRPr lang="bg-BG" altLang="en-US" noProof="1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    </a:t>
            </a:r>
            <a:r>
              <a:rPr lang="en-US" altLang="en-US" noProof="1" smtClean="0">
                <a:latin typeface="Courier New" pitchFamily="49" charset="0"/>
              </a:rPr>
              <a:t>unit CDATA </a:t>
            </a:r>
            <a:r>
              <a:rPr lang="en-US" altLang="en-US" noProof="1">
                <a:latin typeface="Courier New" pitchFamily="49" charset="0"/>
              </a:rPr>
              <a:t>#REQUIRED</a:t>
            </a:r>
          </a:p>
          <a:p>
            <a:pPr marL="109728" indent="0">
              <a:lnSpc>
                <a:spcPct val="80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&gt;</a:t>
            </a:r>
          </a:p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&lt;!ELEMENT </a:t>
            </a:r>
            <a:r>
              <a:rPr lang="en-US" altLang="en-US" noProof="1" smtClean="0">
                <a:latin typeface="Courier New" pitchFamily="49" charset="0"/>
              </a:rPr>
              <a:t>synopsis </a:t>
            </a:r>
            <a:r>
              <a:rPr lang="en-US" altLang="en-US" noProof="1">
                <a:latin typeface="Courier New" pitchFamily="49" charset="0"/>
              </a:rPr>
              <a:t>(#PCDATA</a:t>
            </a:r>
            <a:r>
              <a:rPr lang="en-US" altLang="en-US" noProof="1" smtClean="0">
                <a:latin typeface="Courier New" pitchFamily="49" charset="0"/>
              </a:rPr>
              <a:t>)&gt;</a:t>
            </a:r>
          </a:p>
          <a:p>
            <a:pPr marL="109728" indent="0">
              <a:buNone/>
              <a:defRPr/>
            </a:pPr>
            <a:r>
              <a:rPr lang="bg-BG" altLang="en-US" noProof="1">
                <a:latin typeface="Courier New" pitchFamily="49" charset="0"/>
              </a:rPr>
              <a:t>]&gt;</a:t>
            </a:r>
          </a:p>
          <a:p>
            <a:pPr marL="109728" indent="0">
              <a:buNone/>
              <a:defRPr/>
            </a:pP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buNone/>
              <a:defRPr/>
            </a:pPr>
            <a:endParaRPr lang="bg-BG" noProof="1">
              <a:latin typeface="Courier New" pitchFamily="49" charset="0"/>
              <a:sym typeface="Wingdings" pitchFamily="2" charset="2"/>
            </a:endParaRPr>
          </a:p>
          <a:p>
            <a:pPr marL="109728" indent="0">
              <a:buNone/>
              <a:defRPr/>
            </a:pPr>
            <a:endParaRPr lang="bg-BG" dirty="0">
              <a:sym typeface="Wingdings" pitchFamily="2" charset="2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46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etyo\Desktop\ner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49078"/>
            <a:ext cx="1327437" cy="22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Алтернативи: </a:t>
            </a:r>
            <a:r>
              <a:rPr lang="en-US" dirty="0" smtClean="0"/>
              <a:t>XDR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XML-Data Reduced</a:t>
            </a:r>
            <a:endParaRPr lang="bg-BG" cap="small" dirty="0" smtClean="0"/>
          </a:p>
          <a:p>
            <a:endParaRPr lang="en-US" cap="small" dirty="0"/>
          </a:p>
          <a:p>
            <a:pPr>
              <a:defRPr/>
            </a:pPr>
            <a:r>
              <a:rPr lang="en-US" altLang="en-US" dirty="0" smtClean="0"/>
              <a:t>XML </a:t>
            </a:r>
            <a:r>
              <a:rPr lang="bg-BG" altLang="en-US" dirty="0"/>
              <a:t>базиран език,</a:t>
            </a:r>
            <a:r>
              <a:rPr lang="en-US" altLang="en-US" dirty="0"/>
              <a:t> </a:t>
            </a:r>
            <a:r>
              <a:rPr lang="bg-BG" altLang="en-US" dirty="0"/>
              <a:t>подобен на </a:t>
            </a:r>
            <a:r>
              <a:rPr lang="en-US" altLang="en-US" dirty="0" smtClean="0"/>
              <a:t>XSD</a:t>
            </a:r>
          </a:p>
          <a:p>
            <a:pPr>
              <a:defRPr/>
            </a:pPr>
            <a:r>
              <a:rPr lang="bg-BG" altLang="en-US" dirty="0" smtClean="0"/>
              <a:t>компактен </a:t>
            </a:r>
            <a:r>
              <a:rPr lang="bg-BG" altLang="en-US" dirty="0"/>
              <a:t>вариант на </a:t>
            </a:r>
            <a:r>
              <a:rPr lang="en-US" altLang="en-US" dirty="0"/>
              <a:t>XML-Data </a:t>
            </a:r>
            <a:r>
              <a:rPr lang="bg-BG" altLang="en-US" dirty="0"/>
              <a:t>схемите</a:t>
            </a:r>
          </a:p>
          <a:p>
            <a:pPr>
              <a:defRPr/>
            </a:pPr>
            <a:r>
              <a:rPr lang="bg-BG" altLang="en-US" dirty="0" smtClean="0"/>
              <a:t>по-слабо </a:t>
            </a:r>
            <a:r>
              <a:rPr lang="bg-BG" altLang="en-US" dirty="0"/>
              <a:t>изразителен от </a:t>
            </a:r>
            <a:r>
              <a:rPr lang="en-US" altLang="en-US" dirty="0"/>
              <a:t>XSD</a:t>
            </a:r>
          </a:p>
          <a:p>
            <a:pPr>
              <a:defRPr/>
            </a:pPr>
            <a:r>
              <a:rPr lang="bg-BG" altLang="en-US" dirty="0" smtClean="0"/>
              <a:t>въведен </a:t>
            </a:r>
            <a:r>
              <a:rPr lang="bg-BG" altLang="en-US" dirty="0"/>
              <a:t>от </a:t>
            </a:r>
            <a:r>
              <a:rPr lang="en-US" altLang="en-US" dirty="0" smtClean="0"/>
              <a:t>Microsoft</a:t>
            </a:r>
            <a:r>
              <a:rPr lang="bg-BG" altLang="en-US" dirty="0" smtClean="0"/>
              <a:t> и използван </a:t>
            </a:r>
            <a:br>
              <a:rPr lang="bg-BG" altLang="en-US" dirty="0" smtClean="0"/>
            </a:br>
            <a:r>
              <a:rPr lang="bg-BG" altLang="en-US" dirty="0" smtClean="0"/>
              <a:t>често </a:t>
            </a:r>
            <a:r>
              <a:rPr lang="bg-BG" altLang="en-US" dirty="0"/>
              <a:t>в техни </a:t>
            </a:r>
            <a:r>
              <a:rPr lang="bg-BG" altLang="en-US" dirty="0" smtClean="0"/>
              <a:t>продукти</a:t>
            </a:r>
            <a:endParaRPr lang="en-US" altLang="en-US" dirty="0"/>
          </a:p>
          <a:p>
            <a:pPr>
              <a:defRPr/>
            </a:pPr>
            <a:r>
              <a:rPr lang="bg-BG" altLang="en-US" dirty="0" smtClean="0"/>
              <a:t>може </a:t>
            </a:r>
            <a:r>
              <a:rPr lang="bg-BG" altLang="en-US" dirty="0"/>
              <a:t>да описва съответствия </a:t>
            </a:r>
            <a:r>
              <a:rPr lang="bg-BG" altLang="en-US" dirty="0" smtClean="0"/>
              <a:t/>
            </a:r>
            <a:br>
              <a:rPr lang="bg-BG" altLang="en-US" dirty="0" smtClean="0"/>
            </a:br>
            <a:r>
              <a:rPr lang="bg-BG" altLang="en-US" dirty="0" smtClean="0"/>
              <a:t>към релационни </a:t>
            </a:r>
            <a:r>
              <a:rPr lang="bg-BG" altLang="en-US" dirty="0"/>
              <a:t>бази данни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53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Предимства и недостатъци на </a:t>
            </a:r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bg-BG" altLang="en-US" dirty="0" smtClean="0"/>
              <a:t>предимства:</a:t>
            </a:r>
            <a:endParaRPr lang="bg-BG" altLang="en-US" dirty="0"/>
          </a:p>
          <a:p>
            <a:pPr lvl="1">
              <a:lnSpc>
                <a:spcPct val="85000"/>
              </a:lnSpc>
            </a:pPr>
            <a:r>
              <a:rPr lang="bg-BG" altLang="en-US" dirty="0" smtClean="0"/>
              <a:t>обмяна </a:t>
            </a:r>
            <a:r>
              <a:rPr lang="bg-BG" altLang="en-US" dirty="0"/>
              <a:t>на информация между различни системи</a:t>
            </a:r>
          </a:p>
          <a:p>
            <a:pPr lvl="1">
              <a:lnSpc>
                <a:spcPct val="85000"/>
              </a:lnSpc>
            </a:pPr>
            <a:r>
              <a:rPr lang="bg-BG" altLang="en-US" dirty="0" smtClean="0"/>
              <a:t>съхранение </a:t>
            </a:r>
            <a:r>
              <a:rPr lang="bg-BG" altLang="en-US" dirty="0"/>
              <a:t>на структурирани данни</a:t>
            </a:r>
          </a:p>
          <a:p>
            <a:pPr lvl="1">
              <a:lnSpc>
                <a:spcPct val="85000"/>
              </a:lnSpc>
            </a:pPr>
            <a:r>
              <a:rPr lang="en-US" altLang="en-US" dirty="0" smtClean="0"/>
              <a:t>S</a:t>
            </a:r>
            <a:r>
              <a:rPr lang="bg-BG" altLang="en-US" dirty="0" smtClean="0"/>
              <a:t>създаване </a:t>
            </a:r>
            <a:r>
              <a:rPr lang="bg-BG" altLang="en-US" dirty="0"/>
              <a:t>на собствени езици за описание на </a:t>
            </a:r>
            <a:r>
              <a:rPr lang="bg-BG" altLang="en-US" dirty="0" smtClean="0"/>
              <a:t>информация</a:t>
            </a:r>
          </a:p>
          <a:p>
            <a:pPr lvl="1">
              <a:lnSpc>
                <a:spcPct val="85000"/>
              </a:lnSpc>
            </a:pPr>
            <a:endParaRPr lang="en-US" altLang="en-US" dirty="0"/>
          </a:p>
          <a:p>
            <a:pPr>
              <a:lnSpc>
                <a:spcPct val="85000"/>
              </a:lnSpc>
            </a:pPr>
            <a:r>
              <a:rPr lang="bg-BG" altLang="en-US" dirty="0" smtClean="0"/>
              <a:t>недостатъци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>
              <a:lnSpc>
                <a:spcPct val="85000"/>
              </a:lnSpc>
            </a:pPr>
            <a:r>
              <a:rPr lang="bg-BG" altLang="en-US" dirty="0"/>
              <a:t>данните са по-обемисти</a:t>
            </a:r>
          </a:p>
          <a:p>
            <a:pPr lvl="1">
              <a:lnSpc>
                <a:spcPct val="85000"/>
              </a:lnSpc>
            </a:pPr>
            <a:r>
              <a:rPr lang="bg-BG" altLang="en-US" dirty="0"/>
              <a:t>намалена производителност</a:t>
            </a:r>
          </a:p>
          <a:p>
            <a:pPr lvl="1">
              <a:lnSpc>
                <a:spcPct val="85000"/>
              </a:lnSpc>
            </a:pPr>
            <a:r>
              <a:rPr lang="bg-BG" altLang="en-US" dirty="0"/>
              <a:t>често пъти е необходима много памет</a:t>
            </a:r>
          </a:p>
          <a:p>
            <a:pPr lvl="1">
              <a:lnSpc>
                <a:spcPct val="85000"/>
              </a:lnSpc>
            </a:pPr>
            <a:r>
              <a:rPr lang="bg-BG" altLang="en-US" dirty="0"/>
              <a:t>увеличаване на мрежовия трафик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79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Алтернативи: </a:t>
            </a:r>
            <a:r>
              <a:rPr lang="en-US" dirty="0" smtClean="0"/>
              <a:t>XDR</a:t>
            </a:r>
            <a:r>
              <a:rPr lang="bg-BG" dirty="0" smtClean="0"/>
              <a:t> 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820472" cy="4941168"/>
          </a:xfrm>
        </p:spPr>
        <p:txBody>
          <a:bodyPr>
            <a:normAutofit fontScale="55000" lnSpcReduction="20000"/>
          </a:bodyPr>
          <a:lstStyle/>
          <a:p>
            <a:pPr marL="109728" indent="0">
              <a:lnSpc>
                <a:spcPct val="102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&lt;</a:t>
            </a:r>
            <a:r>
              <a:rPr lang="en-US" altLang="en-US" noProof="1">
                <a:latin typeface="Courier New" pitchFamily="49" charset="0"/>
              </a:rPr>
              <a:t>Schema </a:t>
            </a:r>
            <a:r>
              <a:rPr lang="en-US" altLang="en-US" sz="2000" noProof="1">
                <a:latin typeface="Courier New" pitchFamily="49" charset="0"/>
              </a:rPr>
              <a:t>xmlns="</a:t>
            </a:r>
            <a:r>
              <a:rPr lang="en-US" altLang="en-US" sz="2000" noProof="1" smtClean="0">
                <a:latin typeface="Courier New" pitchFamily="49" charset="0"/>
              </a:rPr>
              <a:t>urn:schemas-microsoft-com:xml-data"xmlns:dt</a:t>
            </a:r>
            <a:r>
              <a:rPr lang="en-US" altLang="en-US" sz="2000" noProof="1">
                <a:latin typeface="Courier New" pitchFamily="49" charset="0"/>
              </a:rPr>
              <a:t>="</a:t>
            </a:r>
            <a:r>
              <a:rPr lang="en-US" altLang="en-US" sz="2000" noProof="1" smtClean="0">
                <a:latin typeface="Courier New" pitchFamily="49" charset="0"/>
              </a:rPr>
              <a:t>urn:schemas-microsoft</a:t>
            </a:r>
            <a:r>
              <a:rPr lang="bg-BG" altLang="en-US" sz="2000" noProof="1" smtClean="0">
                <a:latin typeface="Courier New" pitchFamily="49" charset="0"/>
              </a:rPr>
              <a:t> </a:t>
            </a:r>
            <a:r>
              <a:rPr lang="en-US" altLang="en-US" sz="2000" noProof="1" smtClean="0">
                <a:latin typeface="Courier New" pitchFamily="49" charset="0"/>
              </a:rPr>
              <a:t>com:datatypes</a:t>
            </a:r>
            <a:r>
              <a:rPr lang="en-US" altLang="en-US" sz="1800" noProof="1" smtClean="0">
                <a:latin typeface="Courier New" pitchFamily="49" charset="0"/>
              </a:rPr>
              <a:t>"</a:t>
            </a:r>
            <a:r>
              <a:rPr lang="en-US" altLang="en-US" noProof="1" smtClean="0">
                <a:latin typeface="Courier New" pitchFamily="49" charset="0"/>
              </a:rPr>
              <a:t>&gt;</a:t>
            </a: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bg-BG" altLang="en-US" noProof="1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 &lt;</a:t>
            </a:r>
            <a:r>
              <a:rPr lang="en-US" altLang="en-US" noProof="1">
                <a:latin typeface="Courier New" pitchFamily="49" charset="0"/>
              </a:rPr>
              <a:t>ElementType name="title" model="closed"</a:t>
            </a:r>
            <a:r>
              <a:rPr lang="bg-BG" altLang="en-US" dirty="0">
                <a:latin typeface="Courier New" pitchFamily="49" charset="0"/>
              </a:rPr>
              <a:t> </a:t>
            </a:r>
            <a:r>
              <a:rPr lang="en-US" altLang="en-US" noProof="1">
                <a:latin typeface="Courier New" pitchFamily="49" charset="0"/>
              </a:rPr>
              <a:t>content="textOnly" dt:type="string"/&gt;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 &lt;</a:t>
            </a:r>
            <a:r>
              <a:rPr lang="en-US" altLang="en-US" noProof="1">
                <a:latin typeface="Courier New" pitchFamily="49" charset="0"/>
              </a:rPr>
              <a:t>ElementType name</a:t>
            </a:r>
            <a:r>
              <a:rPr lang="en-US" altLang="en-US" noProof="1" smtClean="0">
                <a:latin typeface="Courier New" pitchFamily="49" charset="0"/>
              </a:rPr>
              <a:t>="length" </a:t>
            </a:r>
            <a:r>
              <a:rPr lang="en-US" altLang="en-US" noProof="1">
                <a:latin typeface="Courier New" pitchFamily="49" charset="0"/>
              </a:rPr>
              <a:t>model="closed</a:t>
            </a:r>
            <a:r>
              <a:rPr lang="en-US" altLang="en-US" noProof="1" smtClean="0">
                <a:latin typeface="Courier New" pitchFamily="49" charset="0"/>
              </a:rPr>
              <a:t>"</a:t>
            </a:r>
            <a:r>
              <a:rPr lang="bg-BG" altLang="en-US" dirty="0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dt:type="int"&gt;</a:t>
            </a:r>
          </a:p>
          <a:p>
            <a:pPr marL="109728" indent="0">
              <a:buNone/>
              <a:defRPr/>
            </a:pPr>
            <a:r>
              <a:rPr lang="en-US" altLang="en-US" noProof="1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   </a:t>
            </a:r>
            <a:r>
              <a:rPr lang="en-US" altLang="en-US" noProof="1">
                <a:latin typeface="Courier New" pitchFamily="49" charset="0"/>
              </a:rPr>
              <a:t>&lt;AttributeType name</a:t>
            </a:r>
            <a:r>
              <a:rPr lang="en-US" altLang="en-US" noProof="1" smtClean="0">
                <a:latin typeface="Courier New" pitchFamily="49" charset="0"/>
              </a:rPr>
              <a:t>="unit" </a:t>
            </a:r>
            <a:r>
              <a:rPr lang="en-US" altLang="en-US" noProof="1">
                <a:latin typeface="Courier New" pitchFamily="49" charset="0"/>
              </a:rPr>
              <a:t>dt:type</a:t>
            </a:r>
            <a:r>
              <a:rPr lang="en-US" altLang="en-US" noProof="1" smtClean="0">
                <a:latin typeface="Courier New" pitchFamily="49" charset="0"/>
              </a:rPr>
              <a:t>="string"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>
                <a:latin typeface="Courier New" pitchFamily="49" charset="0"/>
              </a:rPr>
              <a:t>required="yes"/&gt;</a:t>
            </a:r>
            <a:endParaRPr lang="bg-BG" altLang="en-US" noProof="1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bg-BG" altLang="en-US" noProof="1">
                <a:latin typeface="Courier New" pitchFamily="49" charset="0"/>
              </a:rPr>
              <a:t>    </a:t>
            </a:r>
            <a:r>
              <a:rPr lang="en-US" altLang="en-US" noProof="1">
                <a:latin typeface="Courier New" pitchFamily="49" charset="0"/>
              </a:rPr>
              <a:t>&lt;attribute type</a:t>
            </a:r>
            <a:r>
              <a:rPr lang="en-US" altLang="en-US" noProof="1" smtClean="0">
                <a:latin typeface="Courier New" pitchFamily="49" charset="0"/>
              </a:rPr>
              <a:t>="unit"/&gt;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  &lt;/ElementType&gt;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  &lt;</a:t>
            </a:r>
            <a:r>
              <a:rPr lang="en-US" altLang="en-US" noProof="1">
                <a:latin typeface="Courier New" pitchFamily="49" charset="0"/>
              </a:rPr>
              <a:t>ElementType name</a:t>
            </a:r>
            <a:r>
              <a:rPr lang="en-US" altLang="en-US" noProof="1" smtClean="0">
                <a:latin typeface="Courier New" pitchFamily="49" charset="0"/>
              </a:rPr>
              <a:t>="synopsis" </a:t>
            </a:r>
            <a:r>
              <a:rPr lang="en-US" altLang="en-US" noProof="1">
                <a:latin typeface="Courier New" pitchFamily="49" charset="0"/>
              </a:rPr>
              <a:t>model="</a:t>
            </a:r>
            <a:r>
              <a:rPr lang="en-US" altLang="en-US" noProof="1" smtClean="0">
                <a:latin typeface="Courier New" pitchFamily="49" charset="0"/>
              </a:rPr>
              <a:t>closed"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content</a:t>
            </a:r>
            <a:r>
              <a:rPr lang="en-US" altLang="en-US" noProof="1">
                <a:latin typeface="Courier New" pitchFamily="49" charset="0"/>
              </a:rPr>
              <a:t>="textOnly" dt:type="string</a:t>
            </a:r>
            <a:r>
              <a:rPr lang="en-US" altLang="en-US" noProof="1" smtClean="0">
                <a:latin typeface="Courier New" pitchFamily="49" charset="0"/>
              </a:rPr>
              <a:t>"/&gt;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  </a:t>
            </a:r>
            <a:r>
              <a:rPr lang="en-US" altLang="en-US" noProof="1" smtClean="0">
                <a:latin typeface="Courier New" pitchFamily="49" charset="0"/>
              </a:rPr>
              <a:t>&lt;</a:t>
            </a:r>
            <a:r>
              <a:rPr lang="en-US" altLang="en-US" noProof="1">
                <a:latin typeface="Courier New" pitchFamily="49" charset="0"/>
              </a:rPr>
              <a:t>ElementType name</a:t>
            </a:r>
            <a:r>
              <a:rPr lang="en-US" altLang="en-US" noProof="1" smtClean="0">
                <a:latin typeface="Courier New" pitchFamily="49" charset="0"/>
              </a:rPr>
              <a:t>="movie" </a:t>
            </a:r>
            <a:r>
              <a:rPr lang="en-US" altLang="en-US" noProof="1">
                <a:latin typeface="Courier New" pitchFamily="49" charset="0"/>
              </a:rPr>
              <a:t>model="closed</a:t>
            </a:r>
            <a:r>
              <a:rPr lang="en-US" altLang="en-US" noProof="1" smtClean="0">
                <a:latin typeface="Courier New" pitchFamily="49" charset="0"/>
              </a:rPr>
              <a:t>"</a:t>
            </a:r>
            <a:r>
              <a:rPr lang="bg-BG" altLang="en-US" dirty="0" smtClean="0">
                <a:latin typeface="Courier New" pitchFamily="49" charset="0"/>
              </a:rPr>
              <a:t> </a:t>
            </a:r>
            <a:r>
              <a:rPr lang="en-US" altLang="en-US" noProof="1">
                <a:latin typeface="Courier New" pitchFamily="49" charset="0"/>
              </a:rPr>
              <a:t>content="eltOnly" order="seq</a:t>
            </a:r>
            <a:r>
              <a:rPr lang="en-US" altLang="en-US" noProof="1" smtClean="0">
                <a:latin typeface="Courier New" pitchFamily="49" charset="0"/>
              </a:rPr>
              <a:t>"&gt;</a:t>
            </a: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    &lt;</a:t>
            </a:r>
            <a:r>
              <a:rPr lang="en-US" altLang="en-US" noProof="1">
                <a:latin typeface="Courier New" pitchFamily="49" charset="0"/>
              </a:rPr>
              <a:t>AttributeType name</a:t>
            </a:r>
            <a:r>
              <a:rPr lang="en-US" altLang="en-US" noProof="1" smtClean="0">
                <a:latin typeface="Courier New" pitchFamily="49" charset="0"/>
              </a:rPr>
              <a:t>="rating" </a:t>
            </a:r>
            <a:r>
              <a:rPr lang="en-US" altLang="en-US" noProof="1">
                <a:latin typeface="Courier New" pitchFamily="49" charset="0"/>
              </a:rPr>
              <a:t>dt:type</a:t>
            </a:r>
            <a:r>
              <a:rPr lang="en-US" altLang="en-US" noProof="1" smtClean="0">
                <a:latin typeface="Courier New" pitchFamily="49" charset="0"/>
              </a:rPr>
              <a:t>="double"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>
                <a:latin typeface="Courier New" pitchFamily="49" charset="0"/>
              </a:rPr>
              <a:t>required="yes"/&gt;</a:t>
            </a:r>
            <a:endParaRPr lang="bg-BG" altLang="en-US" noProof="1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bg-BG" altLang="en-US" noProof="1">
                <a:latin typeface="Courier New" pitchFamily="49" charset="0"/>
              </a:rPr>
              <a:t>   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&lt;</a:t>
            </a:r>
            <a:r>
              <a:rPr lang="en-US" altLang="en-US" noProof="1">
                <a:latin typeface="Courier New" pitchFamily="49" charset="0"/>
              </a:rPr>
              <a:t>attribute type</a:t>
            </a:r>
            <a:r>
              <a:rPr lang="en-US" altLang="en-US" noProof="1" smtClean="0">
                <a:latin typeface="Courier New" pitchFamily="49" charset="0"/>
              </a:rPr>
              <a:t>="rating"/&gt;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    </a:t>
            </a:r>
            <a:r>
              <a:rPr lang="en-US" altLang="en-US" noProof="1" smtClean="0">
                <a:latin typeface="Courier New" pitchFamily="49" charset="0"/>
              </a:rPr>
              <a:t>&lt;</a:t>
            </a:r>
            <a:r>
              <a:rPr lang="en-US" altLang="en-US" noProof="1">
                <a:latin typeface="Courier New" pitchFamily="49" charset="0"/>
              </a:rPr>
              <a:t>element type="title" minOccurs="1" maxOccurs="1"/&gt;</a:t>
            </a: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  </a:t>
            </a:r>
            <a:r>
              <a:rPr lang="en-US" altLang="en-US" noProof="1" smtClean="0">
                <a:latin typeface="Courier New" pitchFamily="49" charset="0"/>
              </a:rPr>
              <a:t> 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&lt;</a:t>
            </a:r>
            <a:r>
              <a:rPr lang="en-US" altLang="en-US" noProof="1">
                <a:latin typeface="Courier New" pitchFamily="49" charset="0"/>
              </a:rPr>
              <a:t>element type</a:t>
            </a:r>
            <a:r>
              <a:rPr lang="en-US" altLang="en-US" noProof="1" smtClean="0">
                <a:latin typeface="Courier New" pitchFamily="49" charset="0"/>
              </a:rPr>
              <a:t>="length" </a:t>
            </a:r>
            <a:r>
              <a:rPr lang="en-US" altLang="en-US" noProof="1">
                <a:latin typeface="Courier New" pitchFamily="49" charset="0"/>
              </a:rPr>
              <a:t>minOccurs="1" maxOccurs="1"/&gt;</a:t>
            </a: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    </a:t>
            </a:r>
            <a:r>
              <a:rPr lang="en-US" altLang="en-US" noProof="1" smtClean="0">
                <a:latin typeface="Courier New" pitchFamily="49" charset="0"/>
              </a:rPr>
              <a:t>&lt;</a:t>
            </a:r>
            <a:r>
              <a:rPr lang="en-US" altLang="en-US" noProof="1">
                <a:latin typeface="Courier New" pitchFamily="49" charset="0"/>
              </a:rPr>
              <a:t>element type</a:t>
            </a:r>
            <a:r>
              <a:rPr lang="en-US" altLang="en-US" noProof="1" smtClean="0">
                <a:latin typeface="Courier New" pitchFamily="49" charset="0"/>
              </a:rPr>
              <a:t>="synopsis" </a:t>
            </a:r>
            <a:r>
              <a:rPr lang="en-US" altLang="en-US" noProof="1">
                <a:latin typeface="Courier New" pitchFamily="49" charset="0"/>
              </a:rPr>
              <a:t>minOccurs="1" maxOccurs="1"/&gt;</a:t>
            </a:r>
          </a:p>
          <a:p>
            <a:pPr marL="109728" indent="0">
              <a:lnSpc>
                <a:spcPct val="102000"/>
              </a:lnSpc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  </a:t>
            </a:r>
            <a:r>
              <a:rPr lang="en-US" altLang="en-US" noProof="1" smtClean="0">
                <a:latin typeface="Courier New" pitchFamily="49" charset="0"/>
              </a:rPr>
              <a:t>&lt;/</a:t>
            </a:r>
            <a:r>
              <a:rPr lang="en-US" altLang="en-US" noProof="1">
                <a:latin typeface="Courier New" pitchFamily="49" charset="0"/>
              </a:rPr>
              <a:t>ElementType</a:t>
            </a:r>
            <a:r>
              <a:rPr lang="en-US" altLang="en-US" noProof="1" smtClean="0">
                <a:latin typeface="Courier New" pitchFamily="49" charset="0"/>
              </a:rPr>
              <a:t>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  </a:t>
            </a:r>
            <a:r>
              <a:rPr lang="en-US" altLang="en-US" noProof="1" smtClean="0">
                <a:latin typeface="Courier New" pitchFamily="49" charset="0"/>
              </a:rPr>
              <a:t>&lt;</a:t>
            </a:r>
            <a:r>
              <a:rPr lang="en-US" altLang="en-US" noProof="1">
                <a:latin typeface="Courier New" pitchFamily="49" charset="0"/>
              </a:rPr>
              <a:t>ElementType name</a:t>
            </a:r>
            <a:r>
              <a:rPr lang="en-US" altLang="en-US" noProof="1" smtClean="0">
                <a:latin typeface="Courier New" pitchFamily="49" charset="0"/>
              </a:rPr>
              <a:t>="cinema" </a:t>
            </a:r>
            <a:r>
              <a:rPr lang="en-US" altLang="en-US" noProof="1">
                <a:latin typeface="Courier New" pitchFamily="49" charset="0"/>
              </a:rPr>
              <a:t>model="</a:t>
            </a:r>
            <a:r>
              <a:rPr lang="en-US" altLang="en-US" noProof="1" smtClean="0">
                <a:latin typeface="Courier New" pitchFamily="49" charset="0"/>
              </a:rPr>
              <a:t>closed"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content</a:t>
            </a:r>
            <a:r>
              <a:rPr lang="en-US" altLang="en-US" noProof="1">
                <a:latin typeface="Courier New" pitchFamily="49" charset="0"/>
              </a:rPr>
              <a:t>="eltOnly" order="seq</a:t>
            </a:r>
            <a:r>
              <a:rPr lang="en-US" altLang="en-US" noProof="1" smtClean="0">
                <a:latin typeface="Courier New" pitchFamily="49" charset="0"/>
              </a:rPr>
              <a:t>"&gt;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    &lt;</a:t>
            </a:r>
            <a:r>
              <a:rPr lang="en-US" altLang="en-US" noProof="1">
                <a:latin typeface="Courier New" pitchFamily="49" charset="0"/>
              </a:rPr>
              <a:t>element type</a:t>
            </a:r>
            <a:r>
              <a:rPr lang="en-US" altLang="en-US" noProof="1" smtClean="0">
                <a:latin typeface="Courier New" pitchFamily="49" charset="0"/>
              </a:rPr>
              <a:t>="movie" </a:t>
            </a:r>
            <a:r>
              <a:rPr lang="en-US" altLang="en-US" noProof="1">
                <a:latin typeface="Courier New" pitchFamily="49" charset="0"/>
              </a:rPr>
              <a:t>minOccurs="1" maxOccurs</a:t>
            </a:r>
            <a:r>
              <a:rPr lang="en-US" altLang="en-US" noProof="1" smtClean="0">
                <a:latin typeface="Courier New" pitchFamily="49" charset="0"/>
              </a:rPr>
              <a:t>="*"/&gt;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bg-BG" altLang="en-US" noProof="1">
                <a:latin typeface="Courier New" pitchFamily="49" charset="0"/>
              </a:rPr>
              <a:t> </a:t>
            </a:r>
            <a:r>
              <a:rPr lang="bg-BG" altLang="en-US" noProof="1" smtClean="0">
                <a:latin typeface="Courier New" pitchFamily="49" charset="0"/>
              </a:rPr>
              <a:t> </a:t>
            </a:r>
            <a:r>
              <a:rPr lang="en-US" altLang="en-US" noProof="1" smtClean="0">
                <a:latin typeface="Courier New" pitchFamily="49" charset="0"/>
              </a:rPr>
              <a:t>&lt;/</a:t>
            </a:r>
            <a:r>
              <a:rPr lang="en-US" altLang="en-US" noProof="1">
                <a:latin typeface="Courier New" pitchFamily="49" charset="0"/>
              </a:rPr>
              <a:t>ElementType</a:t>
            </a:r>
            <a:r>
              <a:rPr lang="en-US" altLang="en-US" noProof="1" smtClean="0">
                <a:latin typeface="Courier New" pitchFamily="49" charset="0"/>
              </a:rPr>
              <a:t>&gt;</a:t>
            </a:r>
            <a:r>
              <a:rPr lang="en-US" altLang="en-US" noProof="1">
                <a:latin typeface="Courier New" pitchFamily="49" charset="0"/>
              </a:rPr>
              <a:t>	</a:t>
            </a:r>
            <a:endParaRPr lang="bg-BG" altLang="en-US" noProof="1" smtClean="0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&lt;/</a:t>
            </a:r>
            <a:r>
              <a:rPr lang="en-US" altLang="en-US" noProof="1">
                <a:latin typeface="Courier New" pitchFamily="49" charset="0"/>
              </a:rPr>
              <a:t>Schema&gt;</a:t>
            </a:r>
            <a:endParaRPr lang="bg-BG" altLang="en-US" dirty="0">
              <a:latin typeface="Courier New" pitchFamily="49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38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7683" y="4218373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element book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element page { text }+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59" y="3573016"/>
            <a:ext cx="8424937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&lt;element name="book"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xmlns="http://relaxng.org/1.0"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&lt;oneOrMore&gt;</a:t>
            </a:r>
          </a:p>
          <a:p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&lt;element name="page"&gt;</a:t>
            </a:r>
          </a:p>
          <a:p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   &lt;text/&gt;</a:t>
            </a:r>
          </a:p>
          <a:p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  &lt;/element&gt;</a:t>
            </a:r>
          </a:p>
          <a:p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&lt;/oneOrMore&gt;</a:t>
            </a:r>
          </a:p>
          <a:p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&lt;/element&gt;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795320" cy="1066800"/>
          </a:xfrm>
        </p:spPr>
        <p:txBody>
          <a:bodyPr>
            <a:normAutofit/>
          </a:bodyPr>
          <a:lstStyle/>
          <a:p>
            <a:r>
              <a:rPr lang="bg-BG" dirty="0"/>
              <a:t>Алтернативи: </a:t>
            </a:r>
            <a:r>
              <a:rPr lang="en-US" dirty="0"/>
              <a:t>RELAX 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1656184"/>
          </a:xfrm>
        </p:spPr>
        <p:txBody>
          <a:bodyPr/>
          <a:lstStyle/>
          <a:p>
            <a:r>
              <a:rPr lang="bg-BG" dirty="0" smtClean="0">
                <a:sym typeface="Wingdings" pitchFamily="2" charset="2"/>
              </a:rPr>
              <a:t>поддръжка за неподредени множества</a:t>
            </a:r>
          </a:p>
          <a:p>
            <a:r>
              <a:rPr lang="bg-BG" dirty="0" smtClean="0">
                <a:sym typeface="Wingdings" pitchFamily="2" charset="2"/>
              </a:rPr>
              <a:t>само 2 типа стринг и </a:t>
            </a:r>
            <a:r>
              <a:rPr lang="bg-BG" dirty="0" err="1" smtClean="0">
                <a:sym typeface="Wingdings" pitchFamily="2" charset="2"/>
              </a:rPr>
              <a:t>токен</a:t>
            </a:r>
            <a:endParaRPr lang="bg-BG" dirty="0" smtClean="0">
              <a:sym typeface="Wingdings" pitchFamily="2" charset="2"/>
            </a:endParaRPr>
          </a:p>
          <a:p>
            <a:r>
              <a:rPr lang="bg-BG" dirty="0" smtClean="0">
                <a:sym typeface="Wingdings" pitchFamily="2" charset="2"/>
              </a:rPr>
              <a:t>съкратен не-XML формат (.</a:t>
            </a:r>
            <a:r>
              <a:rPr lang="bg-BG" dirty="0" err="1" smtClean="0">
                <a:sym typeface="Wingdings" pitchFamily="2" charset="2"/>
              </a:rPr>
              <a:t>rng</a:t>
            </a:r>
            <a:r>
              <a:rPr lang="bg-BG" dirty="0" smtClean="0">
                <a:sym typeface="Wingdings" pitchFamily="2" charset="2"/>
              </a:rPr>
              <a:t>, .</a:t>
            </a:r>
            <a:r>
              <a:rPr lang="bg-BG" dirty="0" err="1" smtClean="0">
                <a:sym typeface="Wingdings" pitchFamily="2" charset="2"/>
              </a:rPr>
              <a:t>rnc</a:t>
            </a:r>
            <a:r>
              <a:rPr lang="bg-BG" dirty="0" smtClean="0">
                <a:sym typeface="Wingdings" pitchFamily="2" charset="2"/>
              </a:rPr>
              <a:t>)</a:t>
            </a:r>
            <a:endParaRPr lang="bg-BG" dirty="0" smtClean="0"/>
          </a:p>
          <a:p>
            <a:pPr marL="109728" indent="0">
              <a:buNone/>
            </a:pPr>
            <a:endParaRPr lang="bg-BG" dirty="0"/>
          </a:p>
        </p:txBody>
      </p:sp>
      <p:pic>
        <p:nvPicPr>
          <p:cNvPr id="3075" name="Picture 3" descr="C:\Documents and Settings\Administrator\Desktop\14254895-elegant-business-woman-meditating-for-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998774" cy="22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22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5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475252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bg-BG" dirty="0" smtClean="0"/>
              <a:t>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element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some_element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&lt;choice&gt;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&lt;attribute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has_name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&lt;value&gt;false&lt;/value&gt;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&lt;/attribute&gt;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&lt;group&gt;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&lt;attribute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has_name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&lt;value&gt;true&lt;/value&gt;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&lt;/attribute&gt;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&lt;element name="name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text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element&gt;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&lt;/group&gt;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&lt;/choice&gt;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&lt;/element&gt;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916832"/>
            <a:ext cx="7920880" cy="468052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noProof="1" smtClean="0"/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some_element has_name="false" /&gt;</a:t>
            </a:r>
          </a:p>
          <a:p>
            <a:pPr marL="109728" indent="0">
              <a:buFont typeface="Georgia"/>
              <a:buNone/>
            </a:pP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Font typeface="Georgia"/>
              <a:buNone/>
            </a:pPr>
            <a:r>
              <a:rPr lang="bg-BG" noProof="1" smtClean="0">
                <a:cs typeface="Courier New" pitchFamily="49" charset="0"/>
              </a:rPr>
              <a:t>или</a:t>
            </a:r>
          </a:p>
          <a:p>
            <a:pPr marL="109728" indent="0">
              <a:buFont typeface="Georgia"/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Font typeface="Georgia"/>
              <a:buNone/>
            </a:pPr>
            <a:r>
              <a:rPr lang="en-US" noProof="1" smtClean="0"/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some_element has_name="true"&gt;</a:t>
            </a:r>
          </a:p>
          <a:p>
            <a:pPr marL="109728" indent="0">
              <a:buFont typeface="Georgia"/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&lt;name&gt;opa&lt;/name&gt;</a:t>
            </a:r>
          </a:p>
          <a:p>
            <a:pPr marL="109728" indent="0">
              <a:buFont typeface="Georgia"/>
              <a:buNone/>
            </a:pPr>
            <a:r>
              <a:rPr lang="en-US" noProof="1" smtClean="0"/>
              <a:t>&lt;/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some_element&gt;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1066800"/>
          </a:xfrm>
        </p:spPr>
        <p:txBody>
          <a:bodyPr>
            <a:normAutofit/>
          </a:bodyPr>
          <a:lstStyle/>
          <a:p>
            <a:r>
              <a:rPr lang="bg-BG" dirty="0"/>
              <a:t>Алтернативи: </a:t>
            </a:r>
            <a:r>
              <a:rPr lang="en-US" dirty="0"/>
              <a:t>RELAX </a:t>
            </a:r>
            <a:r>
              <a:rPr lang="en-US" dirty="0" smtClean="0"/>
              <a:t>NG</a:t>
            </a:r>
            <a:r>
              <a:rPr lang="bg-BG" dirty="0" smtClean="0"/>
              <a:t> пример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05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Алтернативи: </a:t>
            </a:r>
            <a:r>
              <a:rPr lang="en-US" dirty="0" smtClean="0"/>
              <a:t>Schematron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916832"/>
            <a:ext cx="8280921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XML базиран език разчитащ на XPath правила за проверка на XML дървото:</a:t>
            </a:r>
          </a:p>
          <a:p>
            <a:pPr lvl="1"/>
            <a:r>
              <a:rPr lang="bg-BG" dirty="0" err="1" smtClean="0"/>
              <a:t>assert</a:t>
            </a:r>
            <a:r>
              <a:rPr lang="bg-BG" dirty="0" smtClean="0"/>
              <a:t> - генерира грешка при нарушено условие</a:t>
            </a:r>
          </a:p>
          <a:p>
            <a:pPr lvl="1"/>
            <a:r>
              <a:rPr lang="bg-BG" dirty="0" err="1" smtClean="0"/>
              <a:t>report</a:t>
            </a:r>
            <a:r>
              <a:rPr lang="bg-BG" dirty="0" smtClean="0"/>
              <a:t> - генерира съобщение при вярно условие</a:t>
            </a:r>
          </a:p>
          <a:p>
            <a:r>
              <a:rPr lang="bg-BG" dirty="0" smtClean="0"/>
              <a:t>може да изразява зависимости между съседни елементи</a:t>
            </a:r>
          </a:p>
          <a:p>
            <a:r>
              <a:rPr lang="bg-BG" dirty="0" smtClean="0"/>
              <a:t>трансформира се до XSLТ</a:t>
            </a:r>
          </a:p>
          <a:p>
            <a:r>
              <a:rPr lang="bg-BG" dirty="0" smtClean="0"/>
              <a:t>пълна валидация би довела </a:t>
            </a:r>
            <a:br>
              <a:rPr lang="bg-BG" dirty="0" smtClean="0"/>
            </a:br>
            <a:r>
              <a:rPr lang="bg-BG" dirty="0" smtClean="0"/>
              <a:t>до голяма схема, затова се </a:t>
            </a:r>
            <a:br>
              <a:rPr lang="bg-BG" dirty="0" smtClean="0"/>
            </a:br>
            <a:r>
              <a:rPr lang="bg-BG" dirty="0" smtClean="0"/>
              <a:t>комбинира с други методи</a:t>
            </a:r>
            <a:endParaRPr lang="bg-BG" dirty="0"/>
          </a:p>
        </p:txBody>
      </p:sp>
      <p:pic>
        <p:nvPicPr>
          <p:cNvPr id="2050" name="Picture 2" descr="C:\Users\petyo.dimitrov\Desktop\Megatron_por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41" y="4221088"/>
            <a:ext cx="2382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243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79296" cy="1066800"/>
          </a:xfrm>
        </p:spPr>
        <p:txBody>
          <a:bodyPr/>
          <a:lstStyle/>
          <a:p>
            <a:r>
              <a:rPr lang="bg-BG" dirty="0" smtClean="0"/>
              <a:t>Алтернативи: </a:t>
            </a:r>
            <a:r>
              <a:rPr lang="en-US" dirty="0" err="1" smtClean="0"/>
              <a:t>Schematron</a:t>
            </a:r>
            <a:r>
              <a:rPr lang="en-US" dirty="0" smtClean="0"/>
              <a:t>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700808"/>
            <a:ext cx="8676457" cy="49411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&lt;schema xmlns="http://purl.oclc.org/dsdl/schematron"&gt;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&lt;pattern&gt;&lt;title&gt;Movie rules&lt;/title&gt;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&lt;rule context="/cinema/movie"&gt;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&lt;assert test="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length &amp;lt; 180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Movie must not be longer than 3 hours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&lt;/assert&gt;</a:t>
            </a:r>
          </a:p>
          <a:p>
            <a:pPr marL="109728" indent="0">
              <a:buNone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assert test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@rating &amp;g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; 8.0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"&gt;</a:t>
            </a:r>
            <a:endParaRPr lang="en-US" sz="2000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     Movie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rating must 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be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higher than 8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noProof="1">
                <a:latin typeface="Courier New" pitchFamily="49" charset="0"/>
                <a:cs typeface="Courier New" pitchFamily="49" charset="0"/>
              </a:rPr>
            </a:br>
            <a:r>
              <a:rPr lang="en-US" sz="2000" noProof="1">
                <a:latin typeface="Courier New" pitchFamily="49" charset="0"/>
                <a:cs typeface="Courier New" pitchFamily="49" charset="0"/>
              </a:rPr>
              <a:t>   &lt;/assert&gt;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&lt;report test="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Title specified.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&lt;/report&gt; 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&lt;/rule&gt;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&lt;/pattern&gt;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&lt;/schema&gt;</a:t>
            </a:r>
            <a:endParaRPr lang="en-US" sz="20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86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776864" cy="46805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g-BG" sz="2400" dirty="0" smtClean="0"/>
              <a:t>синтаксис за откриване на нужна информация в </a:t>
            </a:r>
            <a:r>
              <a:rPr lang="en-US" sz="2400" dirty="0" smtClean="0"/>
              <a:t>XML </a:t>
            </a:r>
            <a:r>
              <a:rPr lang="bg-BG" sz="2400" dirty="0" smtClean="0"/>
              <a:t>"лабиринта" от данни</a:t>
            </a:r>
          </a:p>
          <a:p>
            <a:endParaRPr lang="en-US" sz="2400" dirty="0" smtClean="0"/>
          </a:p>
          <a:p>
            <a:r>
              <a:rPr lang="bg-BG" sz="2400" dirty="0" smtClean="0"/>
              <a:t>използва изрази за пътища, за да </a:t>
            </a:r>
            <a:r>
              <a:rPr lang="bg-BG" sz="2400" dirty="0" err="1" smtClean="0"/>
              <a:t>навигира</a:t>
            </a:r>
            <a:r>
              <a:rPr lang="bg-BG" sz="2400" dirty="0" smtClean="0"/>
              <a:t> в </a:t>
            </a:r>
            <a:r>
              <a:rPr lang="en-US" sz="2400" dirty="0" smtClean="0"/>
              <a:t>XML </a:t>
            </a:r>
            <a:r>
              <a:rPr lang="bg-BG" sz="2400" dirty="0" smtClean="0"/>
              <a:t>документи </a:t>
            </a:r>
            <a:r>
              <a:rPr lang="en-US" sz="2400" dirty="0" smtClean="0"/>
              <a:t>(</a:t>
            </a:r>
            <a:r>
              <a:rPr lang="bg-BG" sz="2400" dirty="0" smtClean="0"/>
              <a:t>като </a:t>
            </a:r>
            <a:r>
              <a:rPr lang="en-US" sz="2400" dirty="0" smtClean="0"/>
              <a:t>SQL </a:t>
            </a:r>
            <a:r>
              <a:rPr lang="bg-BG" sz="2400" dirty="0" smtClean="0"/>
              <a:t>за релационни бази данни</a:t>
            </a:r>
            <a:r>
              <a:rPr lang="en-US" sz="2400" dirty="0" smtClean="0"/>
              <a:t>) </a:t>
            </a:r>
            <a:endParaRPr lang="bg-BG" sz="2400" dirty="0" smtClean="0"/>
          </a:p>
          <a:p>
            <a:endParaRPr lang="bg-BG" sz="2400" dirty="0" smtClean="0"/>
          </a:p>
          <a:p>
            <a:r>
              <a:rPr lang="bg-BG" sz="2400" dirty="0" smtClean="0"/>
              <a:t>съдържа библиотека</a:t>
            </a:r>
            <a:br>
              <a:rPr lang="bg-BG" sz="2400" dirty="0" smtClean="0"/>
            </a:br>
            <a:r>
              <a:rPr lang="bg-BG" sz="2400" dirty="0" smtClean="0"/>
              <a:t>от стандартни </a:t>
            </a:r>
            <a:br>
              <a:rPr lang="bg-BG" sz="2400" dirty="0" smtClean="0"/>
            </a:br>
            <a:r>
              <a:rPr lang="bg-BG" sz="2400" dirty="0" smtClean="0"/>
              <a:t>функции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bg-BG" sz="2400" dirty="0" smtClean="0"/>
              <a:t>основна част от</a:t>
            </a:r>
            <a:r>
              <a:rPr lang="en-US" sz="2400" dirty="0" smtClean="0"/>
              <a:t> XSLT,</a:t>
            </a:r>
            <a:br>
              <a:rPr lang="en-US" sz="2400" dirty="0" smtClean="0"/>
            </a:br>
            <a:r>
              <a:rPr lang="en-US" sz="2400" dirty="0" err="1" smtClean="0"/>
              <a:t>Schematron</a:t>
            </a:r>
            <a:r>
              <a:rPr lang="en-US" sz="2400" dirty="0" smtClean="0"/>
              <a:t> </a:t>
            </a:r>
            <a:r>
              <a:rPr lang="bg-BG" sz="2400" dirty="0" smtClean="0"/>
              <a:t>и </a:t>
            </a:r>
            <a:r>
              <a:rPr lang="en-US" sz="2400" i="1" dirty="0" err="1" smtClean="0"/>
              <a:t>XPointer</a:t>
            </a:r>
            <a:endParaRPr lang="bg-BG" sz="24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Основи на </a:t>
            </a:r>
            <a:r>
              <a:rPr lang="en-US" dirty="0" smtClean="0"/>
              <a:t>XPath</a:t>
            </a:r>
            <a:endParaRPr lang="bg-BG" dirty="0"/>
          </a:p>
        </p:txBody>
      </p:sp>
      <p:pic>
        <p:nvPicPr>
          <p:cNvPr id="3075" name="Picture 3" descr="C:\Users\petyo.dimitrov\Desktop\ince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99173"/>
            <a:ext cx="4269029" cy="25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78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06896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//book[author="Isaac Asimov"]/title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XPath</a:t>
            </a:r>
            <a:r>
              <a:rPr lang="bg-BG" dirty="0" smtClean="0"/>
              <a:t> пример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467543" y="1916832"/>
            <a:ext cx="8424937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noProof="1">
                <a:latin typeface="Courier New" pitchFamily="49" charset="0"/>
                <a:cs typeface="Courier New" pitchFamily="49" charset="0"/>
              </a:rPr>
              <a:t>NodeList books = doc.getElementsByTagName("book");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for (int i = 0; i &lt; books.getLength(); i++) {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Element book = (Element) books.item(i);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NodeList authors = book.getElementsByTagName("author");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boolean found = false;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for (int j = 0; j &lt; authors.getLength(); j++) {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Element author = (Element) authors.item(j);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NodeList children = author.getChildNodes();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StringBuilder sb = new StringBuilder();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for (int k = 0; k &lt; children.getLength(); k++) {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    Node child = children.item(k);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100" noProof="1">
                <a:latin typeface="Courier New" pitchFamily="49" charset="0"/>
                <a:cs typeface="Courier New" pitchFamily="49" charset="0"/>
              </a:rPr>
              <a:t>if (child.getNodeType() == Node.TEXT_NODE) sb.append(child.getNodeValue());</a:t>
            </a:r>
            <a:br>
              <a:rPr lang="en-US" sz="11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400" noProof="1">
                <a:latin typeface="Courier New" pitchFamily="49" charset="0"/>
                <a:cs typeface="Courier New" pitchFamily="49" charset="0"/>
              </a:rPr>
              <a:t>(sb.toString().equals("Isaac Asimov")) {found = true;</a:t>
            </a:r>
            <a:r>
              <a:rPr lang="bg-BG" sz="14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>
                <a:latin typeface="Courier New" pitchFamily="49" charset="0"/>
                <a:cs typeface="Courier New" pitchFamily="49" charset="0"/>
              </a:rPr>
              <a:t>break;}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}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if (found) {NodeList titles = book.getElementsByTagName("title")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	// add each title to the list of book titles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>
                <a:latin typeface="Courier New" pitchFamily="49" charset="0"/>
                <a:cs typeface="Courier New" pitchFamily="49" charset="0"/>
              </a:rPr>
              <a:t>   }</a:t>
            </a:r>
            <a:br>
              <a:rPr lang="en-US" sz="1600" noProof="1">
                <a:latin typeface="Courier New" pitchFamily="49" charset="0"/>
                <a:cs typeface="Courier New" pitchFamily="49" charset="0"/>
              </a:rPr>
            </a:b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16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62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XPath</a:t>
            </a:r>
            <a:r>
              <a:rPr lang="bg-BG" dirty="0" smtClean="0"/>
              <a:t> детайли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941168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синтаксис: </a:t>
            </a:r>
            <a:r>
              <a:rPr lang="fi-FI" dirty="0" smtClean="0">
                <a:latin typeface="Courier New" pitchFamily="49" charset="0"/>
                <a:cs typeface="Courier New" pitchFamily="49" charset="0"/>
              </a:rPr>
              <a:t>opa  / //  .  ..  @opa  opa()</a:t>
            </a:r>
            <a:endParaRPr lang="fi-FI" dirty="0">
              <a:latin typeface="Courier New" pitchFamily="49" charset="0"/>
              <a:cs typeface="Courier New" pitchFamily="49" charset="0"/>
            </a:endParaRPr>
          </a:p>
          <a:p>
            <a:r>
              <a:rPr lang="bg-BG" dirty="0" smtClean="0"/>
              <a:t>примери:</a:t>
            </a:r>
            <a:endParaRPr lang="en-US" dirty="0" smtClean="0"/>
          </a:p>
          <a:p>
            <a:pPr lvl="1"/>
            <a:r>
              <a:rPr lang="en-US" dirty="0"/>
              <a:t>/</a:t>
            </a:r>
            <a:endParaRPr lang="fi-FI" dirty="0"/>
          </a:p>
          <a:p>
            <a:pPr lvl="1"/>
            <a:r>
              <a:rPr lang="fi-FI" dirty="0"/>
              <a:t>/bookstore</a:t>
            </a:r>
          </a:p>
          <a:p>
            <a:pPr lvl="1"/>
            <a:r>
              <a:rPr lang="fi-FI" dirty="0" smtClean="0"/>
              <a:t>bookstore</a:t>
            </a:r>
            <a:endParaRPr lang="fi-FI" dirty="0"/>
          </a:p>
          <a:p>
            <a:pPr lvl="1"/>
            <a:r>
              <a:rPr lang="fi-FI" dirty="0"/>
              <a:t>bookstore//book</a:t>
            </a:r>
          </a:p>
          <a:p>
            <a:pPr lvl="1"/>
            <a:r>
              <a:rPr lang="fi-FI" dirty="0" smtClean="0"/>
              <a:t>/</a:t>
            </a:r>
            <a:r>
              <a:rPr lang="fi-FI" dirty="0"/>
              <a:t>bookstore/*</a:t>
            </a:r>
          </a:p>
          <a:p>
            <a:pPr lvl="1"/>
            <a:r>
              <a:rPr lang="fi-FI" dirty="0"/>
              <a:t>/</a:t>
            </a:r>
            <a:r>
              <a:rPr lang="fi-FI" dirty="0" smtClean="0"/>
              <a:t>bookstore/book[price&gt;"35"]/</a:t>
            </a:r>
            <a:r>
              <a:rPr lang="fi-FI" dirty="0"/>
              <a:t>title</a:t>
            </a:r>
          </a:p>
          <a:p>
            <a:pPr lvl="1"/>
            <a:r>
              <a:rPr lang="fi-FI" dirty="0"/>
              <a:t>/bookstore/book[position()&lt;3]</a:t>
            </a:r>
          </a:p>
          <a:p>
            <a:pPr lvl="1"/>
            <a:r>
              <a:rPr lang="fi-FI" dirty="0"/>
              <a:t>/bookstore/book[last()-1] </a:t>
            </a:r>
          </a:p>
          <a:p>
            <a:pPr lvl="1"/>
            <a:r>
              <a:rPr lang="fi-FI" dirty="0"/>
              <a:t>//@lang</a:t>
            </a:r>
          </a:p>
          <a:p>
            <a:pPr lvl="1"/>
            <a:r>
              <a:rPr lang="fi-FI" dirty="0"/>
              <a:t>title[@lang='eng']|title[@lang='bg']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264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XPath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Document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doc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= builder.parse(xmlDocument);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XPathFactory factory =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XPathFactory.newInstance();</a:t>
            </a:r>
            <a:endParaRPr lang="en-US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XPath xpath =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factory.newXPath();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XPathExpression expr = xpath.compile(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"//book[author=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'Isaac Asimov']/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title");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NodeList result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(NodeList)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expr.evaluate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(doc,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XPathConstants.NODESET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for (int i = 0; i &lt; nodes.getLength(); i++) {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noProof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(nodes.item(i).getNodeValue()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88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etyo\Desktop\ne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lang="bg-BG" altLang="en-US" dirty="0"/>
              <a:t>к</a:t>
            </a:r>
            <a:r>
              <a:rPr lang="bg-BG" altLang="en-US" dirty="0" smtClean="0"/>
              <a:t>ласовете </a:t>
            </a:r>
            <a:r>
              <a:rPr lang="bg-BG" altLang="en-US" dirty="0"/>
              <a:t>и интерфейсите за работа с XPath се намират в пространството </a:t>
            </a:r>
            <a:r>
              <a:rPr lang="bg-BG" altLang="en-US" dirty="0" err="1">
                <a:latin typeface="Courier New" pitchFamily="49" charset="0"/>
              </a:rPr>
              <a:t>System</a:t>
            </a:r>
            <a:r>
              <a:rPr lang="bg-BG" altLang="en-US" dirty="0">
                <a:latin typeface="Courier New" pitchFamily="49" charset="0"/>
              </a:rPr>
              <a:t>.</a:t>
            </a:r>
            <a:r>
              <a:rPr lang="bg-BG" altLang="en-US" dirty="0" err="1">
                <a:latin typeface="Courier New" pitchFamily="49" charset="0"/>
              </a:rPr>
              <a:t>Xml</a:t>
            </a:r>
            <a:r>
              <a:rPr lang="bg-BG" altLang="en-US" dirty="0">
                <a:latin typeface="Courier New" pitchFamily="49" charset="0"/>
              </a:rPr>
              <a:t>.XPath</a:t>
            </a:r>
            <a:endParaRPr lang="bg-BG" altLang="en-US" dirty="0"/>
          </a:p>
          <a:p>
            <a:pPr marL="109728" indent="0">
              <a:lnSpc>
                <a:spcPct val="95000"/>
              </a:lnSpc>
              <a:buNone/>
              <a:defRPr/>
            </a:pPr>
            <a:endParaRPr lang="en-US" altLang="en-US" noProof="1">
              <a:latin typeface="Courier New" pitchFamily="49" charset="0"/>
            </a:endParaRPr>
          </a:p>
          <a:p>
            <a:pPr marL="109728" indent="0">
              <a:lnSpc>
                <a:spcPct val="95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XmlDocument </a:t>
            </a:r>
            <a:r>
              <a:rPr lang="en-US" altLang="en-US" noProof="1">
                <a:latin typeface="Courier New" pitchFamily="49" charset="0"/>
              </a:rPr>
              <a:t>xmlDoc = new XmlDocument();</a:t>
            </a: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xmlDoc.Load("/* </a:t>
            </a:r>
            <a:r>
              <a:rPr lang="bg-BG" altLang="en-US" noProof="1" smtClean="0">
                <a:latin typeface="Courier New" pitchFamily="49" charset="0"/>
              </a:rPr>
              <a:t>име на файл</a:t>
            </a:r>
            <a:r>
              <a:rPr lang="en-US" altLang="en-US" noProof="1" smtClean="0">
                <a:latin typeface="Courier New" pitchFamily="49" charset="0"/>
              </a:rPr>
              <a:t> */");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XmlNodeList nodes = </a:t>
            </a:r>
            <a:r>
              <a:rPr lang="en-US" altLang="en-US" b="1" noProof="1" smtClean="0">
                <a:latin typeface="Courier New" pitchFamily="49" charset="0"/>
              </a:rPr>
              <a:t>xmlDoc.SelectNodes</a:t>
            </a:r>
            <a:r>
              <a:rPr lang="en-US" altLang="en-US" noProof="1" smtClean="0">
                <a:latin typeface="Courier New" pitchFamily="49" charset="0"/>
              </a:rPr>
              <a:t>(</a:t>
            </a:r>
            <a:r>
              <a:rPr lang="en-US" altLang="en-US" noProof="1">
                <a:latin typeface="Courier New" pitchFamily="49" charset="0"/>
              </a:rPr>
              <a:t>"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//book[author=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>'Isaac Asimov']/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altLang="en-US" noProof="1">
                <a:latin typeface="Courier New" pitchFamily="49" charset="0"/>
              </a:rPr>
              <a:t>"</a:t>
            </a:r>
            <a:r>
              <a:rPr lang="en-US" altLang="en-US" noProof="1" smtClean="0">
                <a:latin typeface="Courier New" pitchFamily="49" charset="0"/>
              </a:rPr>
              <a:t>);</a:t>
            </a:r>
            <a:endParaRPr lang="en-US" altLang="en-US" noProof="1">
              <a:latin typeface="Courier New" pitchFamily="49" charset="0"/>
            </a:endParaRPr>
          </a:p>
          <a:p>
            <a:pPr marL="109728" indent="0"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foreach </a:t>
            </a:r>
            <a:r>
              <a:rPr lang="en-US" altLang="en-US" noProof="1">
                <a:latin typeface="Courier New" pitchFamily="49" charset="0"/>
              </a:rPr>
              <a:t>(XmlNode </a:t>
            </a:r>
            <a:r>
              <a:rPr lang="en-US" altLang="en-US" noProof="1" smtClean="0">
                <a:latin typeface="Courier New" pitchFamily="49" charset="0"/>
              </a:rPr>
              <a:t>node in nodes) </a:t>
            </a:r>
            <a:r>
              <a:rPr lang="bg-BG" altLang="en-US" noProof="1" smtClean="0">
                <a:latin typeface="Courier New" pitchFamily="49" charset="0"/>
              </a:rPr>
              <a:t>{</a:t>
            </a:r>
            <a:endParaRPr lang="bg-BG" altLang="en-US" noProof="1">
              <a:latin typeface="Courier New" pitchFamily="49" charset="0"/>
            </a:endParaRPr>
          </a:p>
          <a:p>
            <a:pPr marL="109728" indent="0">
              <a:lnSpc>
                <a:spcPct val="95000"/>
              </a:lnSpc>
              <a:buNone/>
              <a:defRPr/>
            </a:pPr>
            <a:r>
              <a:rPr lang="en-US" altLang="en-US" noProof="1" smtClean="0">
                <a:latin typeface="Courier New" pitchFamily="49" charset="0"/>
              </a:rPr>
              <a:t>   Console.WriteLine(node.InnerText</a:t>
            </a:r>
            <a:r>
              <a:rPr lang="en-US" altLang="en-US" noProof="1">
                <a:latin typeface="Courier New" pitchFamily="49" charset="0"/>
              </a:rPr>
              <a:t>);</a:t>
            </a:r>
          </a:p>
          <a:p>
            <a:pPr marL="109728" indent="0">
              <a:lnSpc>
                <a:spcPct val="95000"/>
              </a:lnSpc>
              <a:buNone/>
              <a:defRPr/>
            </a:pPr>
            <a:r>
              <a:rPr lang="bg-BG" altLang="en-US" noProof="1" smtClean="0">
                <a:latin typeface="Courier New" pitchFamily="49" charset="0"/>
              </a:rPr>
              <a:t>}</a:t>
            </a:r>
            <a:endParaRPr lang="bg-BG" altLang="en-US" noProof="1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XPath </a:t>
            </a:r>
            <a:r>
              <a:rPr lang="bg-BG" dirty="0" smtClean="0"/>
              <a:t>и</a:t>
            </a:r>
            <a:r>
              <a:rPr lang="en-US" dirty="0" smtClean="0"/>
              <a:t> .NET</a:t>
            </a:r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991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-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&lt;?xml version="1.0"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encoding="UTF-8"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?&gt;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&lt;cinema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"http://opa/default"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xmlns: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cool="http://opa/cool"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xmlns:xsi="http://www.w3.org/2001/XMLSchema-instance"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xsi:schemaLocation="http://www.imdb.com/cinema.xsd"&gt;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&lt;movie rating="8.2"&gt;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	&lt;cool:title&gt;The Avengers&lt;/cool:title&gt;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	&lt;cool:length unit="min"&gt;143&lt;/cool:length&gt;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cool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:synopsis&gt;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2000" b="1" noProof="1" smtClean="0"/>
              <a:t>&lt;![CDATA[ </a:t>
            </a:r>
            <a:r>
              <a:rPr lang="en-US" sz="2000" noProof="1" smtClean="0"/>
              <a:t>.</a:t>
            </a:r>
            <a:r>
              <a:rPr lang="bg-BG" sz="2000" noProof="1" smtClean="0"/>
              <a:t>.. свободен текст…</a:t>
            </a:r>
            <a:r>
              <a:rPr lang="en-US" sz="2000" noProof="1" smtClean="0"/>
              <a:t> </a:t>
            </a:r>
            <a:r>
              <a:rPr lang="en-US" sz="2000" b="1" noProof="1" smtClean="0"/>
              <a:t>]]&gt;</a:t>
            </a:r>
            <a:br>
              <a:rPr lang="en-US" sz="2000" b="1" noProof="1" smtClean="0"/>
            </a:br>
            <a:r>
              <a:rPr lang="en-US" sz="2000" b="1" noProof="1" smtClean="0"/>
              <a:t>                           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&lt;/cool:synopsis&gt;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&lt;/movie&gt;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bg-BG" sz="2000" b="1" noProof="1" smtClean="0">
                <a:latin typeface="Courier New" pitchFamily="49" charset="0"/>
                <a:cs typeface="Courier New" pitchFamily="49" charset="0"/>
              </a:rPr>
              <a:t>&lt;!-- още филми ... --&gt;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&lt;/cinema&gt;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bg-BG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flipV="1">
            <a:off x="35496" y="3645024"/>
            <a:ext cx="1332148" cy="504056"/>
          </a:xfrm>
          <a:prstGeom prst="wedgeRoundRectCallout">
            <a:avLst>
              <a:gd name="adj1" fmla="val 33382"/>
              <a:gd name="adj2" fmla="val 70160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 err="1" smtClean="0">
                <a:solidFill>
                  <a:schemeClr val="bg1"/>
                </a:solidFill>
              </a:rPr>
              <a:t>деф</a:t>
            </a:r>
            <a:r>
              <a:rPr lang="bg-BG" altLang="en-US" sz="2000" dirty="0" smtClean="0">
                <a:solidFill>
                  <a:schemeClr val="bg1"/>
                </a:solidFill>
              </a:rPr>
              <a:t>. на схема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5796136" y="1700808"/>
            <a:ext cx="2160240" cy="504056"/>
          </a:xfrm>
          <a:prstGeom prst="wedgeRoundRectCallout">
            <a:avLst>
              <a:gd name="adj1" fmla="val -40328"/>
              <a:gd name="adj2" fmla="val -89354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namespace</a:t>
            </a:r>
            <a:r>
              <a:rPr lang="bg-BG" altLang="en-US" sz="2000" dirty="0" smtClean="0">
                <a:solidFill>
                  <a:schemeClr val="bg1"/>
                </a:solidFill>
              </a:rPr>
              <a:t> по подразбиране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V="1">
            <a:off x="5220958" y="2600908"/>
            <a:ext cx="2015338" cy="252028"/>
          </a:xfrm>
          <a:prstGeom prst="wedgeRoundRectCallout">
            <a:avLst>
              <a:gd name="adj1" fmla="val -61029"/>
              <a:gd name="adj2" fmla="val 4478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namespace</a:t>
            </a:r>
            <a:r>
              <a:rPr lang="bg-BG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</a:rPr>
              <a:t>urn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7316513" y="4725144"/>
            <a:ext cx="1215927" cy="504056"/>
          </a:xfrm>
          <a:prstGeom prst="wedgeRoundRectCallout">
            <a:avLst>
              <a:gd name="adj1" fmla="val -62197"/>
              <a:gd name="adj2" fmla="val 10933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CDATA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flipV="1">
            <a:off x="5148064" y="5769260"/>
            <a:ext cx="1512168" cy="396044"/>
          </a:xfrm>
          <a:prstGeom prst="wedgeRoundRectCallout">
            <a:avLst>
              <a:gd name="adj1" fmla="val -66393"/>
              <a:gd name="adj2" fmla="val 16420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bg-BG" altLang="en-US" sz="2000" dirty="0" smtClean="0">
                <a:solidFill>
                  <a:schemeClr val="bg1"/>
                </a:solidFill>
              </a:rPr>
              <a:t>коментар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flipV="1">
            <a:off x="701570" y="4861520"/>
            <a:ext cx="1584176" cy="504056"/>
          </a:xfrm>
          <a:prstGeom prst="wedgeRoundRectCallout">
            <a:avLst>
              <a:gd name="adj1" fmla="val 68210"/>
              <a:gd name="adj2" fmla="val 46727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namespace</a:t>
            </a:r>
            <a:r>
              <a:rPr lang="bg-BG" altLang="en-US" sz="2000" dirty="0" smtClean="0">
                <a:solidFill>
                  <a:schemeClr val="bg1"/>
                </a:solidFill>
              </a:rPr>
              <a:t> префикс</a:t>
            </a:r>
            <a:endParaRPr lang="bg-BG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52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Основи на </a:t>
            </a:r>
            <a:r>
              <a:rPr lang="en-US" dirty="0" smtClean="0"/>
              <a:t>XSLT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/>
          </a:bodyPr>
          <a:lstStyle/>
          <a:p>
            <a:r>
              <a:rPr lang="en-US" sz="2400" cap="small" dirty="0" smtClean="0"/>
              <a:t>E</a:t>
            </a:r>
            <a:r>
              <a:rPr lang="en-US" sz="2400" b="1" cap="small" dirty="0" smtClean="0"/>
              <a:t>X</a:t>
            </a:r>
            <a:r>
              <a:rPr lang="en-US" sz="2400" cap="small" dirty="0" smtClean="0"/>
              <a:t>tensible </a:t>
            </a:r>
            <a:r>
              <a:rPr lang="en-US" sz="2400" b="1" cap="small" dirty="0" err="1" smtClean="0"/>
              <a:t>S</a:t>
            </a:r>
            <a:r>
              <a:rPr lang="en-US" sz="2400" cap="small" dirty="0" err="1" smtClean="0"/>
              <a:t>tylesheet</a:t>
            </a:r>
            <a:r>
              <a:rPr lang="en-US" sz="2400" cap="small" dirty="0" smtClean="0"/>
              <a:t> </a:t>
            </a:r>
            <a:r>
              <a:rPr lang="en-US" sz="2400" b="1" cap="small" dirty="0" smtClean="0"/>
              <a:t>L</a:t>
            </a:r>
            <a:r>
              <a:rPr lang="en-US" sz="2400" cap="small" dirty="0" smtClean="0"/>
              <a:t>anguage</a:t>
            </a:r>
            <a:r>
              <a:rPr lang="bg-BG" sz="2400" cap="small" dirty="0" smtClean="0"/>
              <a:t> </a:t>
            </a:r>
            <a:r>
              <a:rPr lang="en-US" sz="2400" b="1" cap="small" dirty="0" smtClean="0"/>
              <a:t>T</a:t>
            </a:r>
            <a:r>
              <a:rPr lang="en-US" sz="2400" cap="small" dirty="0" smtClean="0"/>
              <a:t>ransformations</a:t>
            </a:r>
          </a:p>
          <a:p>
            <a:endParaRPr lang="en-US" sz="2400" cap="small" dirty="0"/>
          </a:p>
          <a:p>
            <a:r>
              <a:rPr lang="bg-BG" sz="2400" dirty="0" smtClean="0"/>
              <a:t>оригинално замислен като </a:t>
            </a:r>
            <a:r>
              <a:rPr lang="en-US" sz="2400" dirty="0" smtClean="0"/>
              <a:t>Style Sheet </a:t>
            </a:r>
            <a:r>
              <a:rPr lang="bg-BG" sz="2400" dirty="0" smtClean="0"/>
              <a:t>за </a:t>
            </a:r>
            <a:r>
              <a:rPr lang="en-US" sz="2400" dirty="0" smtClean="0"/>
              <a:t>XML</a:t>
            </a:r>
          </a:p>
          <a:p>
            <a:endParaRPr lang="en-US" sz="2400" cap="small" dirty="0"/>
          </a:p>
          <a:p>
            <a:r>
              <a:rPr lang="bg-BG" sz="2400" dirty="0" smtClean="0"/>
              <a:t>декларативен език трансформиращ </a:t>
            </a:r>
            <a:br>
              <a:rPr lang="bg-BG" sz="2400" dirty="0" smtClean="0"/>
            </a:br>
            <a:r>
              <a:rPr lang="bg-BG" sz="2400" dirty="0" smtClean="0"/>
              <a:t>един или няколко </a:t>
            </a:r>
            <a:r>
              <a:rPr lang="en-US" sz="2400" dirty="0" smtClean="0"/>
              <a:t>XML </a:t>
            </a:r>
            <a:r>
              <a:rPr lang="bg-BG" sz="2400" dirty="0" smtClean="0"/>
              <a:t>документа в </a:t>
            </a:r>
            <a:br>
              <a:rPr lang="bg-BG" sz="2400" dirty="0" smtClean="0"/>
            </a:br>
            <a:r>
              <a:rPr lang="bg-BG" sz="2400" dirty="0" smtClean="0"/>
              <a:t>друг </a:t>
            </a:r>
            <a:r>
              <a:rPr lang="en-US" sz="2400" dirty="0" smtClean="0"/>
              <a:t>XML </a:t>
            </a:r>
            <a:r>
              <a:rPr lang="bg-BG" sz="2400" dirty="0" smtClean="0"/>
              <a:t>документ, </a:t>
            </a:r>
            <a:r>
              <a:rPr lang="en-US" sz="2400" dirty="0" smtClean="0"/>
              <a:t>HTML </a:t>
            </a:r>
            <a:r>
              <a:rPr lang="bg-BG" sz="2400" dirty="0" smtClean="0"/>
              <a:t>или </a:t>
            </a:r>
            <a:br>
              <a:rPr lang="bg-BG" sz="2400" dirty="0" smtClean="0"/>
            </a:br>
            <a:r>
              <a:rPr lang="en-US" sz="2400" dirty="0" smtClean="0"/>
              <a:t>XHTML</a:t>
            </a:r>
          </a:p>
          <a:p>
            <a:endParaRPr lang="en-US" sz="2400" dirty="0"/>
          </a:p>
          <a:p>
            <a:r>
              <a:rPr lang="bg-BG" sz="2400" dirty="0" smtClean="0"/>
              <a:t>разчита на </a:t>
            </a:r>
            <a:r>
              <a:rPr lang="en-US" sz="2400" dirty="0" smtClean="0"/>
              <a:t>XPath </a:t>
            </a:r>
            <a:r>
              <a:rPr lang="bg-BG" sz="2400" dirty="0" smtClean="0"/>
              <a:t>за извличане на </a:t>
            </a:r>
            <a:br>
              <a:rPr lang="bg-BG" sz="2400" dirty="0" smtClean="0"/>
            </a:br>
            <a:r>
              <a:rPr lang="bg-BG" sz="2400" dirty="0" smtClean="0"/>
              <a:t>части от входния документ</a:t>
            </a:r>
            <a:endParaRPr lang="en-US" sz="2400" dirty="0" smtClean="0"/>
          </a:p>
          <a:p>
            <a:endParaRPr lang="bg-BG" sz="2400" cap="small" dirty="0"/>
          </a:p>
        </p:txBody>
      </p:sp>
      <p:pic>
        <p:nvPicPr>
          <p:cNvPr id="4098" name="Picture 2" descr="C:\Documents and Settings\Administrator\Desktop\bumblebee_Robot-270x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01" y="3968337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80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838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12404"/>
            <a:ext cx="32480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XSLT </a:t>
            </a:r>
            <a:r>
              <a:rPr lang="bg-BG" dirty="0" smtClean="0"/>
              <a:t>детайли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77281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&lt;?xml version="1.0" encoding="UTF-8"?&gt;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xsl:stylesheet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version="1.0" 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xmlns:xsl=</a:t>
            </a:r>
            <a:r>
              <a:rPr lang="en-US" sz="1200" b="1" noProof="1" smtClean="0">
                <a:latin typeface="Courier New" pitchFamily="49" charset="0"/>
                <a:cs typeface="Courier New" pitchFamily="49" charset="0"/>
              </a:rPr>
              <a:t>"http://www.w3.org/1999/XSL/Transform"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&lt;xsl:output method="xml" indent="yes"/&gt;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&lt;xsl: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template match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="/cinema"&gt;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&lt;root&gt;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&lt;xsl: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apply-templates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select="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movie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&lt;/root&gt;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&lt;/xsl:template&gt;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&lt;xsl:template match="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movie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"&gt;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&lt;movie rated="{@rating}"&gt;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&lt;xsl: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value-of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="title" /&gt;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&lt;/movie&gt; 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&lt;/xsl:template&gt;</a:t>
            </a:r>
          </a:p>
          <a:p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&lt;/xsl:stylesheet&gt;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94116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&lt;?xml version="1.0"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encoding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="UTF-8"?&gt;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root&gt;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&lt;movie rated="8.2"&gt;Avengers&lt;/movie&gt; 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&lt;movie rated="7.1"&gt;Ted&lt;/movie&gt;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root&gt;</a:t>
            </a:r>
            <a:endParaRPr lang="bg-BG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xml version="1.0"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?&gt;</a:t>
            </a:r>
            <a:endParaRPr lang="bg-BG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&lt;cinema&gt;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&lt;movie rating="7.5"&gt;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&lt;title&gt;Avenge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rs&lt;/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&lt;length&gt;143&lt;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&lt;/movie&gt;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&lt;movie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rating="7.1"&gt; 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title&gt;Ted&lt;/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title&gt;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length&gt;106&lt;/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length&gt;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&lt;/movie&gt;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&lt;/cinema&gt;</a:t>
            </a:r>
            <a:endParaRPr lang="bg-BG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81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90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XSLT </a:t>
            </a:r>
            <a:r>
              <a:rPr lang="bg-BG" dirty="0" smtClean="0"/>
              <a:t>и </a:t>
            </a:r>
            <a:r>
              <a:rPr lang="en-US" dirty="0" smtClean="0"/>
              <a:t>Java</a:t>
            </a:r>
            <a:endParaRPr lang="bg-BG" dirty="0"/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TransformerFactory factory = TransformerFactory.newInstance();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Transformer transformer 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factory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.newTransformer(new StreamSource(new StringReader("</a:t>
            </a:r>
            <a:r>
              <a:rPr lang="en-US" sz="2400" i="1" noProof="1" smtClean="0">
                <a:latin typeface="Courier New" pitchFamily="49" charset="0"/>
                <a:cs typeface="Courier New" pitchFamily="49" charset="0"/>
              </a:rPr>
              <a:t>cinema.xslt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")) ); </a:t>
            </a:r>
          </a:p>
          <a:p>
            <a:pPr marL="109728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transformer.transform(new 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StreamSource(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new StringReader(new File(</a:t>
            </a:r>
            <a:r>
              <a:rPr lang="bg-BG" sz="2400" i="1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i="1" noProof="1" smtClean="0">
                <a:latin typeface="Courier New" pitchFamily="49" charset="0"/>
                <a:cs typeface="Courier New" pitchFamily="49" charset="0"/>
              </a:rPr>
              <a:t>cinema.xml</a:t>
            </a:r>
            <a:r>
              <a:rPr lang="bg-BG" sz="2400" i="1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)), 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new StreamResult(</a:t>
            </a:r>
            <a:r>
              <a:rPr lang="en-US" sz="2400" i="1" noProof="1" smtClean="0">
                <a:latin typeface="Courier New" pitchFamily="49" charset="0"/>
                <a:cs typeface="Courier New" pitchFamily="49" charset="0"/>
              </a:rPr>
              <a:t>System.out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400" cap="small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82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2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XSLT </a:t>
            </a:r>
            <a:r>
              <a:rPr lang="bg-BG" dirty="0" smtClean="0"/>
              <a:t>и </a:t>
            </a:r>
            <a:r>
              <a:rPr lang="en-US" dirty="0" smtClean="0"/>
              <a:t>.NET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altLang="en-US" sz="2400" dirty="0"/>
              <a:t>чрез класа </a:t>
            </a:r>
            <a:r>
              <a:rPr lang="bg-BG" altLang="en-US" sz="2400" noProof="1" smtClean="0">
                <a:latin typeface="Courier New" pitchFamily="49" charset="0"/>
              </a:rPr>
              <a:t>System.Xml.Xsl.XslTransform</a:t>
            </a:r>
            <a:r>
              <a:rPr lang="bg-BG" altLang="en-US" sz="2400" dirty="0" smtClean="0"/>
              <a:t> , с методи: </a:t>
            </a:r>
            <a:endParaRPr lang="en-US" altLang="en-US" sz="2400" dirty="0" smtClean="0">
              <a:latin typeface="Courier New" pitchFamily="49" charset="0"/>
            </a:endParaRPr>
          </a:p>
          <a:p>
            <a:pPr lvl="1">
              <a:defRPr/>
            </a:pPr>
            <a:r>
              <a:rPr lang="bg-BG" altLang="en-US" noProof="1" smtClean="0">
                <a:latin typeface="Courier New" pitchFamily="49" charset="0"/>
              </a:rPr>
              <a:t>Load</a:t>
            </a:r>
            <a:r>
              <a:rPr lang="bg-BG" altLang="en-US" dirty="0" smtClean="0">
                <a:latin typeface="Courier New" pitchFamily="49" charset="0"/>
              </a:rPr>
              <a:t>(</a:t>
            </a:r>
            <a:r>
              <a:rPr lang="bg-BG" altLang="en-US" dirty="0" smtClean="0">
                <a:latin typeface="Courier New" pitchFamily="49" charset="0"/>
                <a:cs typeface="Arial" charset="0"/>
              </a:rPr>
              <a:t>…</a:t>
            </a:r>
            <a:r>
              <a:rPr lang="bg-BG" altLang="en-US" dirty="0" smtClean="0">
                <a:latin typeface="Courier New" pitchFamily="49" charset="0"/>
              </a:rPr>
              <a:t>)</a:t>
            </a:r>
            <a:r>
              <a:rPr lang="bg-BG" altLang="en-US" dirty="0" smtClean="0"/>
              <a:t> </a:t>
            </a:r>
            <a:r>
              <a:rPr lang="bg-BG" altLang="en-US" dirty="0"/>
              <a:t>– зарежда XSL шаблон, по който ще се извършва трансформация</a:t>
            </a:r>
          </a:p>
          <a:p>
            <a:pPr lvl="1">
              <a:defRPr/>
            </a:pPr>
            <a:r>
              <a:rPr lang="bg-BG" altLang="en-US" noProof="1" smtClean="0">
                <a:latin typeface="Courier New" pitchFamily="49" charset="0"/>
              </a:rPr>
              <a:t>Transform</a:t>
            </a:r>
            <a:r>
              <a:rPr lang="bg-BG" altLang="en-US" dirty="0" smtClean="0">
                <a:latin typeface="Courier New" pitchFamily="49" charset="0"/>
              </a:rPr>
              <a:t>(…)</a:t>
            </a:r>
            <a:r>
              <a:rPr lang="bg-BG" altLang="en-US" dirty="0" smtClean="0"/>
              <a:t> </a:t>
            </a:r>
            <a:r>
              <a:rPr lang="bg-BG" altLang="en-US" dirty="0"/>
              <a:t>– извършва трансформация на даден XML документ</a:t>
            </a:r>
          </a:p>
          <a:p>
            <a:pPr marL="109728" indent="0">
              <a:lnSpc>
                <a:spcPct val="104000"/>
              </a:lnSpc>
              <a:buNone/>
              <a:defRPr/>
            </a:pPr>
            <a:endParaRPr lang="en-US" altLang="en-US" sz="2400" noProof="1" smtClean="0">
              <a:latin typeface="Courier New" pitchFamily="49" charset="0"/>
            </a:endParaRPr>
          </a:p>
          <a:p>
            <a:pPr marL="109728" indent="0">
              <a:lnSpc>
                <a:spcPct val="104000"/>
              </a:lnSpc>
              <a:buNone/>
              <a:defRPr/>
            </a:pPr>
            <a:r>
              <a:rPr lang="en-US" altLang="en-US" sz="2400" noProof="1" smtClean="0">
                <a:latin typeface="Courier New" pitchFamily="49" charset="0"/>
              </a:rPr>
              <a:t>XslTransform </a:t>
            </a:r>
            <a:r>
              <a:rPr lang="en-US" altLang="en-US" sz="2400" noProof="1">
                <a:latin typeface="Courier New" pitchFamily="49" charset="0"/>
              </a:rPr>
              <a:t>xslt = new XslTransform();</a:t>
            </a:r>
          </a:p>
          <a:p>
            <a:pPr marL="109728" indent="0">
              <a:lnSpc>
                <a:spcPct val="104000"/>
              </a:lnSpc>
              <a:buNone/>
              <a:defRPr/>
            </a:pPr>
            <a:r>
              <a:rPr lang="en-US" altLang="en-US" sz="2400" noProof="1" smtClean="0">
                <a:latin typeface="Courier New" pitchFamily="49" charset="0"/>
              </a:rPr>
              <a:t>xslt.Load</a:t>
            </a:r>
            <a:r>
              <a:rPr lang="en-US" altLang="en-US" sz="2400" noProof="1">
                <a:latin typeface="Courier New" pitchFamily="49" charset="0"/>
              </a:rPr>
              <a:t>("library-xml2html.xsl");</a:t>
            </a:r>
          </a:p>
          <a:p>
            <a:pPr marL="109728" indent="0">
              <a:lnSpc>
                <a:spcPct val="104000"/>
              </a:lnSpc>
              <a:buNone/>
              <a:defRPr/>
            </a:pPr>
            <a:r>
              <a:rPr lang="en-US" altLang="en-US" sz="2400" noProof="1" smtClean="0">
                <a:latin typeface="Courier New" pitchFamily="49" charset="0"/>
              </a:rPr>
              <a:t>xslt.Transform</a:t>
            </a:r>
            <a:r>
              <a:rPr lang="en-US" altLang="en-US" sz="2400" noProof="1">
                <a:latin typeface="Courier New" pitchFamily="49" charset="0"/>
              </a:rPr>
              <a:t>("library.xml</a:t>
            </a:r>
            <a:r>
              <a:rPr lang="en-US" altLang="en-US" sz="2400" noProof="1" smtClean="0">
                <a:latin typeface="Courier New" pitchFamily="49" charset="0"/>
              </a:rPr>
              <a:t>", "</a:t>
            </a:r>
            <a:r>
              <a:rPr lang="en-US" altLang="en-US" sz="2400" noProof="1">
                <a:latin typeface="Courier New" pitchFamily="49" charset="0"/>
              </a:rPr>
              <a:t>library.html",</a:t>
            </a:r>
            <a:r>
              <a:rPr lang="bg-BG" altLang="en-US" sz="2400" dirty="0">
                <a:latin typeface="Courier New" pitchFamily="49" charset="0"/>
              </a:rPr>
              <a:t> </a:t>
            </a:r>
            <a:r>
              <a:rPr lang="en-US" altLang="en-US" sz="2400" noProof="1">
                <a:latin typeface="Courier New" pitchFamily="49" charset="0"/>
              </a:rPr>
              <a:t>null);</a:t>
            </a:r>
          </a:p>
        </p:txBody>
      </p:sp>
      <p:pic>
        <p:nvPicPr>
          <p:cNvPr id="6" name="Picture 2" descr="C:\Users\Petyo\Desktop\ne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2" y="6251481"/>
            <a:ext cx="906546" cy="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83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6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1026" name="Picture 2" descr="C:\Users\petyo.dimitrov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6600"/>
            <a:ext cx="7343080" cy="3812753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84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34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– </a:t>
            </a:r>
            <a:r>
              <a:rPr lang="bg-BG" dirty="0" smtClean="0"/>
              <a:t>свързани спецификации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/>
          <a:lstStyle/>
          <a:p>
            <a:r>
              <a:rPr lang="en-US" dirty="0" smtClean="0"/>
              <a:t>XQuery (</a:t>
            </a:r>
            <a:r>
              <a:rPr lang="bg-BG" dirty="0" smtClean="0"/>
              <a:t>език за извличане на данни от </a:t>
            </a:r>
            <a:r>
              <a:rPr lang="en-US" dirty="0" smtClean="0"/>
              <a:t>XML </a:t>
            </a:r>
            <a:r>
              <a:rPr lang="bg-BG" dirty="0" smtClean="0"/>
              <a:t>документи</a:t>
            </a:r>
            <a:r>
              <a:rPr lang="en-US" dirty="0" smtClean="0"/>
              <a:t>, </a:t>
            </a:r>
            <a:r>
              <a:rPr lang="bg-BG" dirty="0" smtClean="0"/>
              <a:t>сходен с </a:t>
            </a:r>
            <a:r>
              <a:rPr lang="en-US" dirty="0" smtClean="0"/>
              <a:t>XPath</a:t>
            </a:r>
            <a:r>
              <a:rPr lang="bg-BG" dirty="0"/>
              <a:t> </a:t>
            </a:r>
            <a:r>
              <a:rPr lang="bg-BG" dirty="0" smtClean="0"/>
              <a:t>и </a:t>
            </a:r>
            <a:r>
              <a:rPr lang="en-US" dirty="0" smtClean="0"/>
              <a:t>SQL)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XHT</a:t>
            </a:r>
            <a:r>
              <a:rPr lang="bg-BG" dirty="0" smtClean="0"/>
              <a:t>М</a:t>
            </a:r>
            <a:r>
              <a:rPr lang="en-US" dirty="0" smtClean="0"/>
              <a:t>L</a:t>
            </a:r>
            <a:r>
              <a:rPr lang="bg-BG" dirty="0" smtClean="0"/>
              <a:t> (</a:t>
            </a:r>
            <a:r>
              <a:rPr lang="en-US" dirty="0"/>
              <a:t>Extensible </a:t>
            </a:r>
            <a:r>
              <a:rPr lang="en-US" dirty="0" err="1"/>
              <a:t>HyperText</a:t>
            </a:r>
            <a:r>
              <a:rPr lang="en-US" dirty="0"/>
              <a:t> Markup Language</a:t>
            </a:r>
            <a:r>
              <a:rPr lang="bg-BG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RSS</a:t>
            </a:r>
            <a:r>
              <a:rPr lang="bg-BG" dirty="0" smtClean="0"/>
              <a:t> (</a:t>
            </a:r>
            <a:r>
              <a:rPr lang="en-US" dirty="0"/>
              <a:t>Really Simple Syndication</a:t>
            </a:r>
            <a:r>
              <a:rPr lang="bg-BG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RDF</a:t>
            </a:r>
            <a:r>
              <a:rPr lang="bg-BG" dirty="0" smtClean="0"/>
              <a:t> (</a:t>
            </a:r>
            <a:r>
              <a:rPr lang="en-US" dirty="0"/>
              <a:t>Resource Description Framework</a:t>
            </a:r>
            <a:r>
              <a:rPr lang="bg-BG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JSON</a:t>
            </a:r>
            <a:r>
              <a:rPr lang="bg-BG" dirty="0" smtClean="0"/>
              <a:t> (</a:t>
            </a:r>
            <a:r>
              <a:rPr lang="en-US" dirty="0"/>
              <a:t>JavaScript Object </a:t>
            </a:r>
            <a:r>
              <a:rPr lang="en-US" dirty="0" smtClean="0"/>
              <a:t>Notation</a:t>
            </a:r>
            <a:r>
              <a:rPr lang="bg-BG" dirty="0" smtClean="0"/>
              <a:t>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85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93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3" y="231659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Въпроси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86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880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976" y="2506216"/>
            <a:ext cx="6903201" cy="1066800"/>
          </a:xfrm>
        </p:spPr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87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444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smtClean="0"/>
              <a:t>теория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3312368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принципи на ООП</a:t>
            </a:r>
          </a:p>
          <a:p>
            <a:endParaRPr lang="bg-BG" dirty="0"/>
          </a:p>
          <a:p>
            <a:r>
              <a:rPr lang="en-US" dirty="0" smtClean="0"/>
              <a:t>XML Schema </a:t>
            </a:r>
            <a:r>
              <a:rPr lang="bg-BG" dirty="0" smtClean="0"/>
              <a:t>дизайн </a:t>
            </a:r>
            <a:r>
              <a:rPr lang="bg-BG" dirty="0" err="1" smtClean="0"/>
              <a:t>патърни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организация на </a:t>
            </a:r>
            <a:r>
              <a:rPr lang="en-US" dirty="0" err="1" smtClean="0"/>
              <a:t>namspace</a:t>
            </a:r>
            <a:r>
              <a:rPr lang="bg-BG" dirty="0" smtClean="0"/>
              <a:t>-и</a:t>
            </a:r>
          </a:p>
          <a:p>
            <a:endParaRPr lang="bg-BG" dirty="0"/>
          </a:p>
          <a:p>
            <a:r>
              <a:rPr lang="bg-BG" dirty="0" smtClean="0"/>
              <a:t>версии</a:t>
            </a:r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Picture 2" descr="C:\Documents and Settings\Administrator\Desktop\temp\sl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06" y="2256408"/>
            <a:ext cx="5301390" cy="39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smtClean="0"/>
              <a:t>+</a:t>
            </a:r>
            <a:r>
              <a:rPr lang="en-US" dirty="0" smtClean="0"/>
              <a:t> </a:t>
            </a:r>
            <a:r>
              <a:rPr lang="bg-BG" dirty="0" smtClean="0"/>
              <a:t>ООП = ♥♥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/>
          </a:bodyPr>
          <a:lstStyle/>
          <a:p>
            <a:r>
              <a:rPr lang="bg-BG" sz="2400" dirty="0" err="1" smtClean="0"/>
              <a:t>капсулация</a:t>
            </a:r>
            <a:r>
              <a:rPr lang="bg-BG" sz="2400" dirty="0" smtClean="0"/>
              <a:t> - дефинират се </a:t>
            </a:r>
            <a:r>
              <a:rPr lang="en-US" sz="2400" dirty="0" smtClean="0"/>
              <a:t>schema </a:t>
            </a:r>
            <a:r>
              <a:rPr lang="bg-BG" sz="2400" dirty="0" smtClean="0"/>
              <a:t>файлове само с глобални елементи, които могат да се включат в други документи</a:t>
            </a:r>
          </a:p>
          <a:p>
            <a:endParaRPr lang="bg-BG" sz="2400" dirty="0" smtClean="0"/>
          </a:p>
          <a:p>
            <a:r>
              <a:rPr lang="bg-BG" sz="2400" dirty="0" smtClean="0"/>
              <a:t>полиморфизъм - промяна на поведението чрез използване на различен наследник</a:t>
            </a:r>
            <a:r>
              <a:rPr lang="en-US" sz="2400" dirty="0" smtClean="0"/>
              <a:t>; 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в </a:t>
            </a:r>
            <a:r>
              <a:rPr lang="en-US" sz="2400" dirty="0" smtClean="0"/>
              <a:t>XML</a:t>
            </a:r>
            <a:r>
              <a:rPr lang="bg-BG" sz="2400" dirty="0" smtClean="0"/>
              <a:t> не се дефинира </a:t>
            </a:r>
            <a:br>
              <a:rPr lang="bg-BG" sz="2400" dirty="0" smtClean="0"/>
            </a:br>
            <a:r>
              <a:rPr lang="bg-BG" sz="2400" dirty="0" smtClean="0"/>
              <a:t>поведение затова </a:t>
            </a:r>
            <a:br>
              <a:rPr lang="bg-BG" sz="2400" dirty="0" smtClean="0"/>
            </a:br>
            <a:r>
              <a:rPr lang="bg-BG" sz="2400" dirty="0" smtClean="0"/>
              <a:t>полиморфизмът е </a:t>
            </a:r>
            <a:br>
              <a:rPr lang="bg-BG" sz="2400" dirty="0" smtClean="0"/>
            </a:br>
            <a:r>
              <a:rPr lang="bg-BG" sz="2400" dirty="0" smtClean="0"/>
              <a:t>възможен само на </a:t>
            </a:r>
            <a:br>
              <a:rPr lang="bg-BG" sz="2400" dirty="0" smtClean="0"/>
            </a:br>
            <a:r>
              <a:rPr lang="bg-BG" sz="2400" dirty="0" smtClean="0"/>
              <a:t>за елементи</a:t>
            </a:r>
            <a:endParaRPr lang="en-US" sz="24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6589340" y="4653136"/>
            <a:ext cx="1412588" cy="48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noProof="1" smtClean="0">
                <a:latin typeface="Courier New" pitchFamily="49" charset="0"/>
                <a:cs typeface="Courier New" pitchFamily="49" charset="0"/>
              </a:rPr>
              <a:t>телефон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653136"/>
            <a:ext cx="1440160" cy="48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noProof="1" smtClean="0">
                <a:latin typeface="Courier New" pitchFamily="49" charset="0"/>
                <a:cs typeface="Courier New" pitchFamily="49" charset="0"/>
              </a:rPr>
              <a:t>телефонен номер</a:t>
            </a:r>
            <a:endParaRPr lang="en-US" sz="1600" b="1" noProof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>
          <a:xfrm>
            <a:off x="6012160" y="4896061"/>
            <a:ext cx="5771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604054" y="5589240"/>
            <a:ext cx="1412588" cy="48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noProof="1" smtClean="0">
                <a:latin typeface="Courier New" pitchFamily="49" charset="0"/>
                <a:cs typeface="Courier New" pitchFamily="49" charset="0"/>
              </a:rPr>
              <a:t>мобилен телефон</a:t>
            </a:r>
            <a:endParaRPr lang="en-US" sz="1600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0" y="5589240"/>
            <a:ext cx="1440160" cy="48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noProof="1" smtClean="0">
                <a:latin typeface="Courier New" pitchFamily="49" charset="0"/>
                <a:cs typeface="Courier New" pitchFamily="49" charset="0"/>
              </a:rPr>
              <a:t>мобилен номер 088</a:t>
            </a:r>
            <a:endParaRPr lang="en-US" sz="1600" b="1" noProof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15" idx="1"/>
          </p:cNvCxnSpPr>
          <p:nvPr/>
        </p:nvCxnSpPr>
        <p:spPr>
          <a:xfrm>
            <a:off x="6012160" y="5832165"/>
            <a:ext cx="5918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</p:cNvCxnSpPr>
          <p:nvPr/>
        </p:nvCxnSpPr>
        <p:spPr>
          <a:xfrm flipV="1">
            <a:off x="5292080" y="5138986"/>
            <a:ext cx="0" cy="4502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0"/>
            <a:endCxn id="10" idx="2"/>
          </p:cNvCxnSpPr>
          <p:nvPr/>
        </p:nvCxnSpPr>
        <p:spPr>
          <a:xfrm flipH="1" flipV="1">
            <a:off x="7295634" y="5138986"/>
            <a:ext cx="14714" cy="4502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275040" cy="1066800"/>
          </a:xfrm>
        </p:spPr>
        <p:txBody>
          <a:bodyPr/>
          <a:lstStyle/>
          <a:p>
            <a:r>
              <a:rPr lang="en-US" dirty="0" smtClean="0"/>
              <a:t>XML </a:t>
            </a:r>
            <a:r>
              <a:rPr lang="bg-BG" dirty="0" smtClean="0"/>
              <a:t>съставни части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>
            <a:normAutofit/>
          </a:bodyPr>
          <a:lstStyle/>
          <a:p>
            <a:r>
              <a:rPr lang="bg-BG" dirty="0" err="1" smtClean="0"/>
              <a:t>пролог</a:t>
            </a:r>
            <a:r>
              <a:rPr lang="bg-BG" dirty="0" smtClean="0"/>
              <a:t> (версия, кодиране)</a:t>
            </a:r>
            <a:endParaRPr lang="en-US" dirty="0"/>
          </a:p>
          <a:p>
            <a:r>
              <a:rPr lang="bg-BG" dirty="0" smtClean="0"/>
              <a:t>елемент (корен, тагове)</a:t>
            </a:r>
          </a:p>
          <a:p>
            <a:r>
              <a:rPr lang="bg-BG" dirty="0" smtClean="0"/>
              <a:t>атрибут</a:t>
            </a:r>
          </a:p>
          <a:p>
            <a:r>
              <a:rPr lang="en-US" dirty="0" smtClean="0"/>
              <a:t>namespace </a:t>
            </a:r>
            <a:r>
              <a:rPr lang="bg-BG" dirty="0" smtClean="0"/>
              <a:t>(префикс, </a:t>
            </a:r>
            <a:r>
              <a:rPr lang="en-US" dirty="0" smtClean="0"/>
              <a:t>URN)</a:t>
            </a:r>
            <a:r>
              <a:rPr lang="bg-BG" dirty="0" smtClean="0"/>
              <a:t>, </a:t>
            </a:r>
            <a:r>
              <a:rPr lang="en-US" dirty="0" smtClean="0"/>
              <a:t>default</a:t>
            </a:r>
          </a:p>
          <a:p>
            <a:r>
              <a:rPr lang="en-US" dirty="0" err="1" smtClean="0"/>
              <a:t>cdata</a:t>
            </a:r>
            <a:endParaRPr lang="en-US" dirty="0" smtClean="0"/>
          </a:p>
          <a:p>
            <a:r>
              <a:rPr lang="bg-BG" dirty="0" smtClean="0"/>
              <a:t>коментар</a:t>
            </a:r>
            <a:endParaRPr lang="en-US" dirty="0" smtClean="0"/>
          </a:p>
          <a:p>
            <a:r>
              <a:rPr lang="bg-BG" dirty="0" smtClean="0"/>
              <a:t>схема (</a:t>
            </a:r>
            <a:r>
              <a:rPr lang="en-US" dirty="0" smtClean="0"/>
              <a:t>DTD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en-US" dirty="0" smtClean="0"/>
              <a:t>entity reference: &amp;</a:t>
            </a:r>
            <a:r>
              <a:rPr lang="en-US" dirty="0" err="1" smtClean="0"/>
              <a:t>lt</a:t>
            </a:r>
            <a:r>
              <a:rPr lang="en-US" dirty="0" smtClean="0"/>
              <a:t>; &amp;</a:t>
            </a:r>
            <a:r>
              <a:rPr lang="en-US" dirty="0" err="1" smtClean="0"/>
              <a:t>gt</a:t>
            </a:r>
            <a:r>
              <a:rPr lang="en-US" dirty="0" smtClean="0"/>
              <a:t>;</a:t>
            </a:r>
          </a:p>
          <a:p>
            <a:r>
              <a:rPr lang="en-US" dirty="0" smtClean="0"/>
              <a:t>character reference: &amp;#</a:t>
            </a:r>
            <a:r>
              <a:rPr lang="en-US" dirty="0"/>
              <a:t>9731</a:t>
            </a:r>
            <a:r>
              <a:rPr lang="en-US" dirty="0" smtClean="0"/>
              <a:t>;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U+2603 </a:t>
            </a:r>
          </a:p>
          <a:p>
            <a:r>
              <a:rPr lang="bg-BG" dirty="0" smtClean="0"/>
              <a:t>инструкции: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&lt;?xml-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stylesheet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?&gt;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5229200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☃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</a:t>
            </a:fld>
            <a:r>
              <a:rPr lang="bg-BG" smtClean="0"/>
              <a:t>/</a:t>
            </a:r>
            <a:r>
              <a:rPr lang="en-US" smtClean="0"/>
              <a:t>87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378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smtClean="0"/>
              <a:t>+</a:t>
            </a:r>
            <a:r>
              <a:rPr lang="en-US" dirty="0" smtClean="0"/>
              <a:t> </a:t>
            </a:r>
            <a:r>
              <a:rPr lang="bg-BG" dirty="0" smtClean="0"/>
              <a:t>ООП = ♥♥</a:t>
            </a:r>
            <a:r>
              <a:rPr lang="bg-BG" dirty="0"/>
              <a:t>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наследяване:</a:t>
            </a:r>
          </a:p>
          <a:p>
            <a:pPr lvl="1"/>
            <a:r>
              <a:rPr lang="bg-BG" dirty="0"/>
              <a:t>абстрактни </a:t>
            </a:r>
            <a:r>
              <a:rPr lang="bg-BG" dirty="0" smtClean="0"/>
              <a:t>типове</a:t>
            </a:r>
            <a:r>
              <a:rPr lang="en-US" dirty="0" smtClean="0"/>
              <a:t>: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&lt;xs:complexType name="Movie" 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abstract="true"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&gt;...</a:t>
            </a:r>
            <a:endParaRPr lang="bg-BG" sz="2200" noProof="1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pPr lvl="1"/>
            <a:r>
              <a:rPr lang="bg-BG" dirty="0" smtClean="0"/>
              <a:t>чрез разширение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&lt;xs:complexType name="ScienceMovie"&gt;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&lt;xs:complexContent&gt; 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&lt;xs: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extension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base="Movie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&gt; 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&lt;xs:sequence maxOccurs="unbounded"&gt; 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&lt;xs:element name="field" type="xs:string"/&gt;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   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&lt;/xs:sequence&gt; 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&lt;/xs:extension&gt; 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&lt;/xs:complexContent&gt; </a:t>
            </a:r>
            <a:br>
              <a:rPr lang="en-US" sz="22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&lt;/xs:complexType&gt;</a:t>
            </a:r>
            <a:endParaRPr lang="en-US" sz="2200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smtClean="0"/>
              <a:t>+</a:t>
            </a:r>
            <a:r>
              <a:rPr lang="en-US" dirty="0" smtClean="0"/>
              <a:t> </a:t>
            </a:r>
            <a:r>
              <a:rPr lang="bg-BG" dirty="0" smtClean="0"/>
              <a:t>ООП = ♥♥</a:t>
            </a:r>
            <a:r>
              <a:rPr lang="bg-BG" dirty="0"/>
              <a:t>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Autofit/>
          </a:bodyPr>
          <a:lstStyle/>
          <a:p>
            <a:r>
              <a:rPr lang="bg-BG" sz="2600" dirty="0"/>
              <a:t>наследяване:</a:t>
            </a:r>
          </a:p>
          <a:p>
            <a:pPr lvl="1"/>
            <a:r>
              <a:rPr lang="bg-BG" sz="2400" noProof="1" smtClean="0"/>
              <a:t>чрез ограничение</a:t>
            </a:r>
            <a:r>
              <a:rPr lang="en-US" sz="2400" noProof="1" smtClean="0"/>
              <a:t> (</a:t>
            </a:r>
            <a:r>
              <a:rPr lang="bg-BG" sz="2400" noProof="1" smtClean="0"/>
              <a:t>подмножество</a:t>
            </a:r>
            <a:r>
              <a:rPr lang="en-US" sz="2400" noProof="1" smtClean="0"/>
              <a:t>):</a:t>
            </a:r>
            <a:r>
              <a:rPr lang="en-US" noProof="1" smtClean="0"/>
              <a:t/>
            </a:r>
            <a:br>
              <a:rPr lang="en-US" noProof="1" smtClean="0"/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&lt;xs:complexType name="IndieMovie"&gt; 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&lt;xs:complexContent&gt; 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 &lt;xs:</a:t>
            </a: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restriction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base="Movie"&gt; 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  &lt;xs:sequence&gt;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&lt;xs:element name="title" type="xs:string"/&gt;</a:t>
            </a:r>
            <a:br>
              <a:rPr lang="en-US" sz="1800" b="1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  &lt;/xs:sequence&gt;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 &lt;/xs:restriction&gt;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&lt;/xs:complexContent&gt;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&lt;/xs:complexType&gt;</a:t>
            </a:r>
            <a:endParaRPr lang="en-US" noProof="1" smtClean="0"/>
          </a:p>
          <a:p>
            <a:pPr lvl="1"/>
            <a:r>
              <a:rPr lang="bg-BG" sz="2400" noProof="1" smtClean="0"/>
              <a:t>забрана за наследяване</a:t>
            </a:r>
            <a:r>
              <a:rPr lang="en-US" sz="2400" noProof="1" smtClean="0"/>
              <a:t>:</a:t>
            </a:r>
            <a:r>
              <a:rPr lang="en-US" noProof="1" smtClean="0"/>
              <a:t/>
            </a:r>
            <a:br>
              <a:rPr lang="en-US" noProof="1" smtClean="0"/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&lt;xsd:complexType name="aMovie" </a:t>
            </a: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final="#all"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&gt; &lt;xsd:complexType name="aMovie" </a:t>
            </a: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final="extension"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&gt; </a:t>
            </a:r>
            <a:br>
              <a:rPr lang="en-US" sz="18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&lt;xsd:complexType name="aMovie" </a:t>
            </a: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final="restriction"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1800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err="1" smtClean="0"/>
              <a:t>патърни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XML Schema </a:t>
            </a:r>
            <a:r>
              <a:rPr lang="bg-BG" dirty="0" smtClean="0"/>
              <a:t>дефинира синтаксис, но има много начини за използването му (глобални/локални типове, един или много глобални елементи и т.н.)</a:t>
            </a:r>
          </a:p>
          <a:p>
            <a:endParaRPr lang="bg-BG" dirty="0" smtClean="0"/>
          </a:p>
          <a:p>
            <a:r>
              <a:rPr lang="bg-BG" dirty="0" err="1" smtClean="0"/>
              <a:t>па</a:t>
            </a:r>
            <a:r>
              <a:rPr lang="bg-BG" dirty="0" err="1"/>
              <a:t>т</a:t>
            </a:r>
            <a:r>
              <a:rPr lang="bg-BG" dirty="0" err="1" smtClean="0"/>
              <a:t>ърните</a:t>
            </a:r>
            <a:r>
              <a:rPr lang="bg-BG" dirty="0" smtClean="0"/>
              <a:t> са модели за дефиниране на комплексни схеми, с различна </a:t>
            </a:r>
            <a:r>
              <a:rPr lang="bg-BG" dirty="0" err="1" smtClean="0"/>
              <a:t>капсулация</a:t>
            </a:r>
            <a:r>
              <a:rPr lang="bg-BG" dirty="0" smtClean="0"/>
              <a:t>, </a:t>
            </a:r>
            <a:r>
              <a:rPr lang="bg-BG" dirty="0" err="1" smtClean="0"/>
              <a:t>преизползваемост</a:t>
            </a:r>
            <a:r>
              <a:rPr lang="bg-BG" dirty="0" smtClean="0"/>
              <a:t>, кохезия и др.</a:t>
            </a:r>
          </a:p>
          <a:p>
            <a:pPr marL="109728" indent="0">
              <a:buNone/>
            </a:pPr>
            <a:endParaRPr lang="bg-BG" dirty="0" smtClean="0"/>
          </a:p>
          <a:p>
            <a:r>
              <a:rPr lang="bg-BG" dirty="0" smtClean="0"/>
              <a:t>примери</a:t>
            </a:r>
            <a:r>
              <a:rPr lang="en-US" dirty="0" smtClean="0"/>
              <a:t>:</a:t>
            </a:r>
            <a:endParaRPr lang="bg-BG" dirty="0" smtClean="0"/>
          </a:p>
          <a:p>
            <a:pPr lvl="1"/>
            <a:r>
              <a:rPr lang="en-US" dirty="0" smtClean="0"/>
              <a:t>Russian Doll</a:t>
            </a:r>
            <a:r>
              <a:rPr lang="bg-BG" dirty="0" smtClean="0"/>
              <a:t> (матрьошка)</a:t>
            </a:r>
          </a:p>
          <a:p>
            <a:pPr lvl="1"/>
            <a:r>
              <a:rPr lang="en-US" dirty="0" smtClean="0"/>
              <a:t>Salami Slice</a:t>
            </a:r>
            <a:r>
              <a:rPr lang="bg-BG" dirty="0" smtClean="0"/>
              <a:t> (резен шпек)</a:t>
            </a:r>
          </a:p>
          <a:p>
            <a:pPr lvl="1"/>
            <a:r>
              <a:rPr lang="en-US" dirty="0" smtClean="0"/>
              <a:t>Venetian Blind</a:t>
            </a:r>
            <a:r>
              <a:rPr lang="bg-BG" dirty="0" smtClean="0"/>
              <a:t> (венецианска щора)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0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2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6281" y="4887574"/>
            <a:ext cx="2886199" cy="17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err="1" smtClean="0"/>
              <a:t>патърн</a:t>
            </a:r>
            <a:r>
              <a:rPr lang="bg-BG" dirty="0" smtClean="0"/>
              <a:t> – </a:t>
            </a:r>
            <a:r>
              <a:rPr lang="en-US" dirty="0" smtClean="0"/>
              <a:t>Russian Doll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784976" cy="45365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&lt;xs:element name="Movie"&gt;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&lt;xs:complexType&gt;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&lt;xs:sequence&gt; 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&lt;xs:element name="title" type="xs:string"/&gt;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&lt;xs:element name="length" type="xs:int"/&gt;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&lt;/xs:sequence&gt;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&lt;/xs:complexType&gt;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&lt;/xs:element&gt;</a:t>
            </a:r>
          </a:p>
        </p:txBody>
      </p:sp>
    </p:spTree>
    <p:extLst>
      <p:ext uri="{BB962C8B-B14F-4D97-AF65-F5344CB8AC3E}">
        <p14:creationId xmlns:p14="http://schemas.microsoft.com/office/powerpoint/2010/main" val="28629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2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6281" y="4887574"/>
            <a:ext cx="2886199" cy="17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err="1" smtClean="0"/>
              <a:t>патърн</a:t>
            </a:r>
            <a:r>
              <a:rPr lang="bg-BG" dirty="0" smtClean="0"/>
              <a:t> – </a:t>
            </a:r>
            <a:r>
              <a:rPr lang="en-US" dirty="0" smtClean="0"/>
              <a:t>Russian Doll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536504"/>
          </a:xfrm>
        </p:spPr>
        <p:txBody>
          <a:bodyPr>
            <a:normAutofit/>
          </a:bodyPr>
          <a:lstStyle/>
          <a:p>
            <a:r>
              <a:rPr lang="bg-BG" sz="2400" dirty="0" smtClean="0">
                <a:cs typeface="Courier New" pitchFamily="49" charset="0"/>
              </a:rPr>
              <a:t>единствен глобален елемент (корен)</a:t>
            </a:r>
          </a:p>
          <a:p>
            <a:r>
              <a:rPr lang="bg-BG" sz="2400" dirty="0" smtClean="0">
                <a:cs typeface="Courier New" pitchFamily="49" charset="0"/>
              </a:rPr>
              <a:t>всички типове са локални (дефинирани в корена)</a:t>
            </a:r>
          </a:p>
          <a:p>
            <a:endParaRPr lang="bg-BG" sz="2400" dirty="0" smtClean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висока кохезия</a:t>
            </a:r>
            <a:r>
              <a:rPr lang="en-US" sz="2400" dirty="0" smtClean="0">
                <a:cs typeface="Courier New" pitchFamily="49" charset="0"/>
              </a:rPr>
              <a:t> (high cohesion)</a:t>
            </a:r>
            <a:r>
              <a:rPr lang="bg-BG" sz="2400" dirty="0" smtClean="0">
                <a:cs typeface="Courier New" pitchFamily="49" charset="0"/>
              </a:rPr>
              <a:t> и малко зависимости (</a:t>
            </a:r>
            <a:r>
              <a:rPr lang="en-US" sz="2400" dirty="0" smtClean="0">
                <a:cs typeface="Courier New" pitchFamily="49" charset="0"/>
              </a:rPr>
              <a:t>loose coupling</a:t>
            </a:r>
            <a:r>
              <a:rPr lang="bg-BG" sz="2400" dirty="0" smtClean="0">
                <a:cs typeface="Courier New" pitchFamily="49" charset="0"/>
              </a:rPr>
              <a:t>)</a:t>
            </a:r>
            <a:endParaRPr lang="en-US" sz="2400" dirty="0" smtClean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добра </a:t>
            </a:r>
            <a:r>
              <a:rPr lang="bg-BG" sz="2400" dirty="0" err="1" smtClean="0">
                <a:cs typeface="Courier New" pitchFamily="49" charset="0"/>
              </a:rPr>
              <a:t>капсулация</a:t>
            </a:r>
            <a:endParaRPr lang="bg-BG" sz="2400" dirty="0" smtClean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лесен за разбиране</a:t>
            </a:r>
          </a:p>
          <a:p>
            <a:endParaRPr lang="bg-BG" sz="2400" dirty="0" smtClean="0">
              <a:cs typeface="Courier New" pitchFamily="49" charset="0"/>
            </a:endParaRPr>
          </a:p>
          <a:p>
            <a:r>
              <a:rPr lang="bg-BG" sz="2400" dirty="0">
                <a:cs typeface="Courier New" pitchFamily="49" charset="0"/>
              </a:rPr>
              <a:t>може да се ползва само за схеми </a:t>
            </a:r>
            <a:r>
              <a:rPr lang="bg-BG" sz="2400" dirty="0" smtClean="0">
                <a:cs typeface="Courier New" pitchFamily="49" charset="0"/>
              </a:rPr>
              <a:t>в </a:t>
            </a:r>
            <a:r>
              <a:rPr lang="bg-BG" sz="2400" dirty="0">
                <a:cs typeface="Courier New" pitchFamily="49" charset="0"/>
              </a:rPr>
              <a:t>един файл</a:t>
            </a:r>
          </a:p>
          <a:p>
            <a:r>
              <a:rPr lang="bg-BG" sz="2400" dirty="0" smtClean="0">
                <a:cs typeface="Courier New" pitchFamily="49" charset="0"/>
              </a:rPr>
              <a:t>много </a:t>
            </a:r>
            <a:r>
              <a:rPr lang="bg-BG" sz="2400" dirty="0" err="1" smtClean="0">
                <a:cs typeface="Courier New" pitchFamily="49" charset="0"/>
              </a:rPr>
              <a:t>дубликация</a:t>
            </a:r>
            <a:endParaRPr lang="bg-BG" sz="2400" dirty="0" smtClean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err="1" smtClean="0"/>
              <a:t>патърн</a:t>
            </a:r>
            <a:r>
              <a:rPr lang="en-US" dirty="0" smtClean="0"/>
              <a:t> – Salami Slice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&lt;xs:element name="title" type="xs:string"/&gt; &lt;xs:element name="length" type="xs:int"/&gt; 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&lt;xs:element name="Movie"&gt;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&lt;xs:complexType&gt;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&lt;xs:sequence&gt;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&lt;xs:element ref="title"/&gt;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&lt;xs:element ref="length"/&gt;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&lt;/xs:sequence&gt;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&lt;/xs:complexType&gt;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&lt;/xs:element&gt;</a:t>
            </a:r>
          </a:p>
        </p:txBody>
      </p:sp>
      <p:pic>
        <p:nvPicPr>
          <p:cNvPr id="5122" name="Picture 2" descr="C:\Documents and Settings\Administrator\Desktop\46772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3542" y="4781763"/>
            <a:ext cx="2160240" cy="19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bg-BG" dirty="0" err="1" smtClean="0"/>
              <a:t>патърн</a:t>
            </a:r>
            <a:r>
              <a:rPr lang="en-US" dirty="0" smtClean="0"/>
              <a:t> – Salami Slice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824536"/>
          </a:xfrm>
        </p:spPr>
        <p:txBody>
          <a:bodyPr>
            <a:normAutofit/>
          </a:bodyPr>
          <a:lstStyle/>
          <a:p>
            <a:r>
              <a:rPr lang="bg-BG" sz="2400" dirty="0" smtClean="0">
                <a:cs typeface="Courier New" pitchFamily="49" charset="0"/>
              </a:rPr>
              <a:t>всички елементи са глобални</a:t>
            </a:r>
          </a:p>
          <a:p>
            <a:r>
              <a:rPr lang="bg-BG" sz="2400" dirty="0" smtClean="0">
                <a:cs typeface="Courier New" pitchFamily="49" charset="0"/>
              </a:rPr>
              <a:t>всички типове са локални</a:t>
            </a:r>
          </a:p>
          <a:p>
            <a:r>
              <a:rPr lang="bg-BG" sz="2400" dirty="0" smtClean="0">
                <a:cs typeface="Courier New" pitchFamily="49" charset="0"/>
              </a:rPr>
              <a:t>декларации на елементи не се влагат</a:t>
            </a:r>
          </a:p>
          <a:p>
            <a:endParaRPr lang="bg-BG" sz="2400" dirty="0" smtClean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всички елементи могат да се използват на много места</a:t>
            </a:r>
          </a:p>
          <a:p>
            <a:endParaRPr lang="bg-BG" sz="2400" dirty="0" smtClean="0">
              <a:cs typeface="Courier New" pitchFamily="49" charset="0"/>
            </a:endParaRPr>
          </a:p>
          <a:p>
            <a:r>
              <a:rPr lang="bg-BG" sz="2400" dirty="0">
                <a:cs typeface="Courier New" pitchFamily="49" charset="0"/>
              </a:rPr>
              <a:t>трудно е да се определи началния </a:t>
            </a:r>
            <a:r>
              <a:rPr lang="bg-BG" sz="2400" dirty="0" smtClean="0">
                <a:cs typeface="Courier New" pitchFamily="49" charset="0"/>
              </a:rPr>
              <a:t/>
            </a:r>
            <a:br>
              <a:rPr lang="bg-BG" sz="2400" dirty="0" smtClean="0">
                <a:cs typeface="Courier New" pitchFamily="49" charset="0"/>
              </a:rPr>
            </a:br>
            <a:r>
              <a:rPr lang="bg-BG" sz="2400" dirty="0" smtClean="0">
                <a:cs typeface="Courier New" pitchFamily="49" charset="0"/>
              </a:rPr>
              <a:t>корен </a:t>
            </a:r>
            <a:r>
              <a:rPr lang="bg-BG" sz="2400" dirty="0">
                <a:cs typeface="Courier New" pitchFamily="49" charset="0"/>
              </a:rPr>
              <a:t>на </a:t>
            </a:r>
            <a:r>
              <a:rPr lang="bg-BG" sz="2400" dirty="0" smtClean="0">
                <a:cs typeface="Courier New" pitchFamily="49" charset="0"/>
              </a:rPr>
              <a:t>документа (</a:t>
            </a:r>
            <a:r>
              <a:rPr lang="en-US" sz="2400" dirty="0" smtClean="0">
                <a:cs typeface="Courier New" pitchFamily="49" charset="0"/>
              </a:rPr>
              <a:t>low cohesion</a:t>
            </a:r>
            <a:r>
              <a:rPr lang="bg-BG" sz="2400" dirty="0" smtClean="0">
                <a:cs typeface="Courier New" pitchFamily="49" charset="0"/>
              </a:rPr>
              <a:t>)</a:t>
            </a:r>
            <a:endParaRPr lang="bg-BG" sz="2400" dirty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много зависимости (</a:t>
            </a:r>
            <a:r>
              <a:rPr lang="en-US" sz="2400" dirty="0" smtClean="0">
                <a:cs typeface="Courier New" pitchFamily="49" charset="0"/>
              </a:rPr>
              <a:t>tight coupling</a:t>
            </a:r>
            <a:r>
              <a:rPr lang="bg-BG" sz="2400" dirty="0" smtClean="0">
                <a:cs typeface="Courier New" pitchFamily="49" charset="0"/>
              </a:rPr>
              <a:t>)</a:t>
            </a:r>
          </a:p>
          <a:p>
            <a:endParaRPr lang="en-US" sz="2400" dirty="0" smtClean="0">
              <a:cs typeface="Courier New" pitchFamily="49" charset="0"/>
            </a:endParaRPr>
          </a:p>
        </p:txBody>
      </p:sp>
      <p:pic>
        <p:nvPicPr>
          <p:cNvPr id="5122" name="Picture 2" descr="C:\Documents and Settings\Administrator\Desktop\46772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3542" y="4781763"/>
            <a:ext cx="2160240" cy="19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XML Schema </a:t>
            </a:r>
            <a:r>
              <a:rPr lang="bg-BG" dirty="0" err="1" smtClean="0"/>
              <a:t>патърн</a:t>
            </a:r>
            <a:r>
              <a:rPr lang="en-US" dirty="0"/>
              <a:t> </a:t>
            </a:r>
            <a:r>
              <a:rPr lang="en-US" dirty="0" smtClean="0"/>
              <a:t>– Venetian Blind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&lt;xs:complexType name="Movie"&gt;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&lt;xs:sequence&gt; 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&lt;xs:element name="title" type="titleType"/&gt; 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&lt;xs:element name="title" type="lengthType"/&gt; </a:t>
            </a:r>
            <a:br>
              <a:rPr lang="en-US" sz="24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&lt;/xs:sequence&gt;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&lt;/xs:complexType&gt;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&lt;xs:simpleType name="titleType"&gt;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&lt;xs:restriction base="xs:string"/&gt;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&lt;/xs:simpleType&gt; 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&lt;xs:simpleType name="lengthType"&gt;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&lt;xs:restriction base="xs:int"/&gt;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&lt;/xs:simpleType&gt; 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Picture 2" descr="C:\Documents and Settings\Administrator\Desktop\cooks_blinds_143_ext_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0180" y="4961334"/>
            <a:ext cx="1761288" cy="16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XML Schema </a:t>
            </a:r>
            <a:r>
              <a:rPr lang="bg-BG" dirty="0" err="1" smtClean="0"/>
              <a:t>патърн</a:t>
            </a:r>
            <a:r>
              <a:rPr lang="en-US" dirty="0"/>
              <a:t> </a:t>
            </a:r>
            <a:r>
              <a:rPr lang="en-US" dirty="0" smtClean="0"/>
              <a:t>– Venetian Blind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/>
          </a:bodyPr>
          <a:lstStyle/>
          <a:p>
            <a:r>
              <a:rPr lang="bg-BG" sz="2400" dirty="0">
                <a:cs typeface="Courier New" pitchFamily="49" charset="0"/>
              </a:rPr>
              <a:t>единствен глобален елемент (корен</a:t>
            </a:r>
            <a:r>
              <a:rPr lang="bg-BG" sz="2400" dirty="0" smtClean="0">
                <a:cs typeface="Courier New" pitchFamily="49" charset="0"/>
              </a:rPr>
              <a:t>)</a:t>
            </a:r>
            <a:endParaRPr lang="en-US" sz="2400" dirty="0" smtClean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смесица от локални и глобални декларации на типове и елементи</a:t>
            </a:r>
          </a:p>
          <a:p>
            <a:endParaRPr lang="en-US" sz="2400" dirty="0" smtClean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висока кохезия, но и силна зависимост (елемент зависи от тип)</a:t>
            </a:r>
          </a:p>
          <a:p>
            <a:r>
              <a:rPr lang="bg-BG" sz="2400" dirty="0">
                <a:cs typeface="Courier New" pitchFamily="49" charset="0"/>
              </a:rPr>
              <a:t>разделяне на схемата на няколко файла</a:t>
            </a:r>
          </a:p>
          <a:p>
            <a:r>
              <a:rPr lang="bg-BG" sz="2400" dirty="0" smtClean="0">
                <a:cs typeface="Courier New" pitchFamily="49" charset="0"/>
              </a:rPr>
              <a:t>лесно преизползване</a:t>
            </a:r>
          </a:p>
          <a:p>
            <a:endParaRPr lang="bg-BG" sz="2400" dirty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лоша </a:t>
            </a:r>
            <a:r>
              <a:rPr lang="bg-BG" sz="2400" dirty="0" err="1" smtClean="0">
                <a:cs typeface="Courier New" pitchFamily="49" charset="0"/>
              </a:rPr>
              <a:t>капсулация</a:t>
            </a:r>
            <a:endParaRPr lang="bg-BG" sz="2400" dirty="0" smtClean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по-сложен и изискващ повече писане</a:t>
            </a:r>
          </a:p>
          <a:p>
            <a:endParaRPr lang="bg-BG" sz="2400" dirty="0">
              <a:cs typeface="Courier New" pitchFamily="49" charset="0"/>
            </a:endParaRPr>
          </a:p>
          <a:p>
            <a:endParaRPr lang="bg-BG" sz="2400" dirty="0">
              <a:cs typeface="Courier New" pitchFamily="49" charset="0"/>
            </a:endParaRPr>
          </a:p>
          <a:p>
            <a:pPr marL="109728" indent="0">
              <a:buNone/>
            </a:pPr>
            <a:endParaRPr lang="en-US" sz="2400" dirty="0">
              <a:cs typeface="Courier New" pitchFamily="49" charset="0"/>
            </a:endParaRPr>
          </a:p>
        </p:txBody>
      </p:sp>
      <p:pic>
        <p:nvPicPr>
          <p:cNvPr id="6146" name="Picture 2" descr="C:\Documents and Settings\Administrator\Desktop\cooks_blinds_143_ext_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0180" y="4961334"/>
            <a:ext cx="1761288" cy="16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Проектиране на </a:t>
            </a:r>
            <a:r>
              <a:rPr lang="en-US" dirty="0" smtClean="0"/>
              <a:t>namespace-</a:t>
            </a:r>
            <a:r>
              <a:rPr lang="bg-BG" dirty="0" smtClean="0"/>
              <a:t>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/>
          <a:lstStyle/>
          <a:p>
            <a:r>
              <a:rPr lang="bg-BG" dirty="0" smtClean="0"/>
              <a:t>хомогенен модел :</a:t>
            </a:r>
          </a:p>
          <a:p>
            <a:pPr lvl="1"/>
            <a:r>
              <a:rPr lang="bg-BG" dirty="0" smtClean="0"/>
              <a:t>всички схеми използват един и същ </a:t>
            </a:r>
            <a:r>
              <a:rPr lang="en-US" dirty="0" smtClean="0"/>
              <a:t>namespace</a:t>
            </a:r>
            <a:endParaRPr lang="bg-BG" dirty="0"/>
          </a:p>
          <a:p>
            <a:pPr lvl="1"/>
            <a:r>
              <a:rPr lang="bg-BG" dirty="0" smtClean="0"/>
              <a:t>когато схемите са смислово свързани </a:t>
            </a:r>
          </a:p>
          <a:p>
            <a:pPr lvl="1"/>
            <a:r>
              <a:rPr lang="bg-BG" dirty="0" smtClean="0"/>
              <a:t>когато не ни интересува произхода на данните</a:t>
            </a:r>
          </a:p>
          <a:p>
            <a:pPr lvl="1"/>
            <a:r>
              <a:rPr lang="bg-BG" dirty="0" smtClean="0"/>
              <a:t>лесно се преобразуват </a:t>
            </a:r>
            <a:r>
              <a:rPr lang="en-US" dirty="0" smtClean="0"/>
              <a:t>XML </a:t>
            </a:r>
            <a:r>
              <a:rPr lang="bg-BG" dirty="0" smtClean="0"/>
              <a:t>данни</a:t>
            </a:r>
          </a:p>
          <a:p>
            <a:pPr lvl="1"/>
            <a:r>
              <a:rPr lang="bg-BG" dirty="0" smtClean="0"/>
              <a:t>риск от колизии</a:t>
            </a:r>
          </a:p>
          <a:p>
            <a:pPr lvl="1"/>
            <a:endParaRPr lang="bg-BG" dirty="0"/>
          </a:p>
          <a:p>
            <a:r>
              <a:rPr lang="bg-BG" dirty="0" smtClean="0"/>
              <a:t>хетерогенен модел</a:t>
            </a:r>
          </a:p>
          <a:p>
            <a:pPr lvl="1"/>
            <a:r>
              <a:rPr lang="bg-BG" dirty="0" smtClean="0"/>
              <a:t>различни </a:t>
            </a:r>
            <a:r>
              <a:rPr lang="en-US" dirty="0" smtClean="0"/>
              <a:t>namespace-</a:t>
            </a:r>
            <a:r>
              <a:rPr lang="bg-BG" dirty="0" smtClean="0"/>
              <a:t>и без риск от колизии</a:t>
            </a:r>
          </a:p>
          <a:p>
            <a:pPr lvl="1"/>
            <a:r>
              <a:rPr lang="bg-BG" dirty="0" smtClean="0"/>
              <a:t>смислово различни схеми и важен произход</a:t>
            </a:r>
          </a:p>
          <a:p>
            <a:pPr lvl="1"/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3761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10205</TotalTime>
  <Words>5333</Words>
  <Application>Microsoft Office PowerPoint</Application>
  <PresentationFormat>On-screen Show (4:3)</PresentationFormat>
  <Paragraphs>1159</Paragraphs>
  <Slides>102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Urban</vt:lpstr>
      <vt:lpstr>Bitmap Image</vt:lpstr>
      <vt:lpstr>XML, XML Schema, XPath, XSLT</vt:lpstr>
      <vt:lpstr>Съдържание на лекциите</vt:lpstr>
      <vt:lpstr>Съдържание</vt:lpstr>
      <vt:lpstr>XML</vt:lpstr>
      <vt:lpstr>XML – базов пример</vt:lpstr>
      <vt:lpstr>XML и HTML</vt:lpstr>
      <vt:lpstr>Предимства и недостатъци на XML</vt:lpstr>
      <vt:lpstr>XML - пример</vt:lpstr>
      <vt:lpstr>XML съставни части</vt:lpstr>
      <vt:lpstr>XML концепции</vt:lpstr>
      <vt:lpstr>XML парсъри</vt:lpstr>
      <vt:lpstr>XML в Java и .NET</vt:lpstr>
      <vt:lpstr>Особености на DOM</vt:lpstr>
      <vt:lpstr>Особености на DOM (продължение)</vt:lpstr>
      <vt:lpstr>Особености на DOM (продължение)</vt:lpstr>
      <vt:lpstr>DOM и Java</vt:lpstr>
      <vt:lpstr>DOM и Java</vt:lpstr>
      <vt:lpstr>DOM и Java (обикаляне на дървото)</vt:lpstr>
      <vt:lpstr>DOM и Java (обикаляне на дървото)</vt:lpstr>
      <vt:lpstr>DOM и Java (създаване на XML)</vt:lpstr>
      <vt:lpstr>DOM и .NET</vt:lpstr>
      <vt:lpstr>Класът System.Xml.XmlNode</vt:lpstr>
      <vt:lpstr>Класът System.Xml.XmlNode</vt:lpstr>
      <vt:lpstr>Класът System.Xml.XmlDocument</vt:lpstr>
      <vt:lpstr>DOM и .NET</vt:lpstr>
      <vt:lpstr>DOM и .NET</vt:lpstr>
      <vt:lpstr>Особености на SAX</vt:lpstr>
      <vt:lpstr>Особености на SAX (продължение)</vt:lpstr>
      <vt:lpstr>SAX и Java</vt:lpstr>
      <vt:lpstr>SAX и Java</vt:lpstr>
      <vt:lpstr>SAX и Java</vt:lpstr>
      <vt:lpstr>Особености на StAX</vt:lpstr>
      <vt:lpstr>Особености на StAX (продължение)</vt:lpstr>
      <vt:lpstr>StAX и Java (курсорен модел)</vt:lpstr>
      <vt:lpstr>StAX и Java (събитиен модел)</vt:lpstr>
      <vt:lpstr>StAX и Java (създаване на XML)</vt:lpstr>
      <vt:lpstr>StAX и .NET </vt:lpstr>
      <vt:lpstr>StAX и .NET </vt:lpstr>
      <vt:lpstr>StAX и .NET </vt:lpstr>
      <vt:lpstr>StAX и .NET </vt:lpstr>
      <vt:lpstr>StAX и .NET </vt:lpstr>
      <vt:lpstr>JAXB</vt:lpstr>
      <vt:lpstr>JAXB (продължение)</vt:lpstr>
      <vt:lpstr>Пример с JAXB (клас с анотации)</vt:lpstr>
      <vt:lpstr>JAXB анотации</vt:lpstr>
      <vt:lpstr>Пример с JAXB (marshaling)</vt:lpstr>
      <vt:lpstr>JAXB инструменти</vt:lpstr>
      <vt:lpstr>Демонстрация</vt:lpstr>
      <vt:lpstr>XML schema (generic)</vt:lpstr>
      <vt:lpstr>Основни концепции в XML Schema</vt:lpstr>
      <vt:lpstr>XML - пример</vt:lpstr>
      <vt:lpstr>XML Schema - пример</vt:lpstr>
      <vt:lpstr>XML Schema - пример</vt:lpstr>
      <vt:lpstr>Анонимни типове</vt:lpstr>
      <vt:lpstr>Видове restriction</vt:lpstr>
      <vt:lpstr>Елементи choice, group и all</vt:lpstr>
      <vt:lpstr>XML Schema и Java - при парсване</vt:lpstr>
      <vt:lpstr>XML Schema и Java (1 + 2)</vt:lpstr>
      <vt:lpstr>XML Schema и Java (1 + 3)</vt:lpstr>
      <vt:lpstr>XML Schema и Java - ErrorHandler</vt:lpstr>
      <vt:lpstr>XML Schema и Java - при парсване</vt:lpstr>
      <vt:lpstr>XML Schema и Java - самостоятелно </vt:lpstr>
      <vt:lpstr>XML Schema и .NET</vt:lpstr>
      <vt:lpstr>XML Schema и .NET</vt:lpstr>
      <vt:lpstr>Обобщение за XML Schеma</vt:lpstr>
      <vt:lpstr>Алтернативи на XML Schema</vt:lpstr>
      <vt:lpstr>Алтернативи: DTD</vt:lpstr>
      <vt:lpstr>Алтернативи: DTD пример</vt:lpstr>
      <vt:lpstr>Алтернативи: XDR</vt:lpstr>
      <vt:lpstr>Алтернативи: XDR пример</vt:lpstr>
      <vt:lpstr>Алтернативи: RELAX NG</vt:lpstr>
      <vt:lpstr>Алтернативи: RELAX NG пример</vt:lpstr>
      <vt:lpstr>Алтернативи: Schematron</vt:lpstr>
      <vt:lpstr>Алтернативи: Schematron пример</vt:lpstr>
      <vt:lpstr>Основи на XPath</vt:lpstr>
      <vt:lpstr>XPath пример</vt:lpstr>
      <vt:lpstr>XPath детайли</vt:lpstr>
      <vt:lpstr>XPath и Java</vt:lpstr>
      <vt:lpstr>XPath и .NET</vt:lpstr>
      <vt:lpstr>Основи на XSLT</vt:lpstr>
      <vt:lpstr>XSLT детайли</vt:lpstr>
      <vt:lpstr>XSLT и Java</vt:lpstr>
      <vt:lpstr>XSLT и .NET</vt:lpstr>
      <vt:lpstr>Демонстрация</vt:lpstr>
      <vt:lpstr>XML – свързани спецификации</vt:lpstr>
      <vt:lpstr>Въпроси</vt:lpstr>
      <vt:lpstr>Благодаря за вниманието</vt:lpstr>
      <vt:lpstr>XML Schema теория</vt:lpstr>
      <vt:lpstr>XML Schema + ООП = ♥♥</vt:lpstr>
      <vt:lpstr>XML Schema + ООП = ♥♥♥</vt:lpstr>
      <vt:lpstr>XML Schema + ООП = ♥♥♥</vt:lpstr>
      <vt:lpstr>XML Schema патърни</vt:lpstr>
      <vt:lpstr>XML Schema патърн – Russian Doll</vt:lpstr>
      <vt:lpstr>XML Schema патърн – Russian Doll</vt:lpstr>
      <vt:lpstr>XML Schema патърн – Salami Slice</vt:lpstr>
      <vt:lpstr>XML Schema патърн – Salami Slice</vt:lpstr>
      <vt:lpstr>XML Schema патърн – Venetian Blind</vt:lpstr>
      <vt:lpstr>XML Schema патърн – Venetian Blind</vt:lpstr>
      <vt:lpstr>Проектиране на namespace-и</vt:lpstr>
      <vt:lpstr>Ефект на хамелеона</vt:lpstr>
      <vt:lpstr>Версии и XML Schema документи</vt:lpstr>
      <vt:lpstr>Версии и XML Schema документи</vt:lpstr>
    </vt:vector>
  </TitlesOfParts>
  <Company>sofia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and WS-*</dc:title>
  <dc:subject>Distributed Systems</dc:subject>
  <dc:creator>Petyo D. Dimitrov</dc:creator>
  <cp:lastModifiedBy>Petyo D. Dimitrov</cp:lastModifiedBy>
  <cp:revision>6993</cp:revision>
  <dcterms:created xsi:type="dcterms:W3CDTF">2012-02-17T21:31:20Z</dcterms:created>
  <dcterms:modified xsi:type="dcterms:W3CDTF">2013-10-16T21:45:42Z</dcterms:modified>
  <cp:category>TU lectures</cp:category>
</cp:coreProperties>
</file>