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8" r:id="rId4"/>
    <p:sldId id="259" r:id="rId5"/>
    <p:sldId id="300" r:id="rId6"/>
    <p:sldId id="261" r:id="rId7"/>
    <p:sldId id="262" r:id="rId8"/>
    <p:sldId id="268" r:id="rId9"/>
    <p:sldId id="287" r:id="rId10"/>
    <p:sldId id="290" r:id="rId11"/>
    <p:sldId id="289" r:id="rId12"/>
    <p:sldId id="288" r:id="rId13"/>
    <p:sldId id="291" r:id="rId14"/>
    <p:sldId id="301" r:id="rId15"/>
    <p:sldId id="316" r:id="rId16"/>
    <p:sldId id="313" r:id="rId17"/>
    <p:sldId id="263" r:id="rId18"/>
    <p:sldId id="302" r:id="rId19"/>
    <p:sldId id="303" r:id="rId20"/>
    <p:sldId id="304" r:id="rId21"/>
    <p:sldId id="307" r:id="rId22"/>
    <p:sldId id="308" r:id="rId23"/>
    <p:sldId id="305" r:id="rId24"/>
    <p:sldId id="310" r:id="rId25"/>
    <p:sldId id="311" r:id="rId26"/>
    <p:sldId id="314" r:id="rId27"/>
    <p:sldId id="306" r:id="rId28"/>
    <p:sldId id="266" r:id="rId29"/>
    <p:sldId id="317" r:id="rId30"/>
    <p:sldId id="294" r:id="rId31"/>
    <p:sldId id="318" r:id="rId32"/>
    <p:sldId id="319" r:id="rId33"/>
    <p:sldId id="321" r:id="rId34"/>
    <p:sldId id="322" r:id="rId35"/>
    <p:sldId id="323" r:id="rId36"/>
    <p:sldId id="324" r:id="rId37"/>
    <p:sldId id="325" r:id="rId38"/>
    <p:sldId id="295" r:id="rId39"/>
    <p:sldId id="328" r:id="rId40"/>
    <p:sldId id="327" r:id="rId41"/>
    <p:sldId id="297" r:id="rId42"/>
    <p:sldId id="298" r:id="rId43"/>
    <p:sldId id="329" r:id="rId44"/>
    <p:sldId id="330" r:id="rId45"/>
    <p:sldId id="331" r:id="rId46"/>
    <p:sldId id="332" r:id="rId47"/>
    <p:sldId id="333" r:id="rId48"/>
    <p:sldId id="33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3659" autoAdjust="0"/>
  </p:normalViewPr>
  <p:slideViewPr>
    <p:cSldViewPr>
      <p:cViewPr varScale="1">
        <p:scale>
          <a:sx n="61" d="100"/>
          <a:sy n="61" d="100"/>
        </p:scale>
        <p:origin x="-1626" y="-84"/>
      </p:cViewPr>
      <p:guideLst>
        <p:guide orient="horz" pos="2160"/>
        <p:guide pos="2880"/>
      </p:guideLst>
    </p:cSldViewPr>
  </p:slideViewPr>
  <p:outlineViewPr>
    <p:cViewPr>
      <p:scale>
        <a:sx n="33" d="100"/>
        <a:sy n="33" d="100"/>
      </p:scale>
      <p:origin x="12"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87B31-5BA1-42FC-B4A9-1A65F93F7F57}" type="datetimeFigureOut">
              <a:rPr lang="en-US" smtClean="0"/>
              <a:pPr/>
              <a:t>5/18/2013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DE4F74-6448-4879-8424-28D4D36B163B}" type="slidenum">
              <a:rPr lang="en-US" smtClean="0"/>
              <a:pPr/>
              <a:t>‹#›</a:t>
            </a:fld>
            <a:endParaRPr lang="en-US"/>
          </a:p>
        </p:txBody>
      </p:sp>
    </p:spTree>
    <p:extLst>
      <p:ext uri="{BB962C8B-B14F-4D97-AF65-F5344CB8AC3E}">
        <p14:creationId xmlns:p14="http://schemas.microsoft.com/office/powerpoint/2010/main" val="58304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Top 5 supercomputers for  November 2012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by </a:t>
            </a:r>
            <a:r>
              <a:rPr lang="en-US" dirty="0" err="1" smtClean="0"/>
              <a:t>Hrisimir</a:t>
            </a:r>
            <a:r>
              <a:rPr lang="en-US" dirty="0" smtClean="0"/>
              <a:t> </a:t>
            </a:r>
            <a:r>
              <a:rPr lang="en-US" dirty="0" err="1" smtClean="0"/>
              <a:t>Emilov</a:t>
            </a:r>
            <a:r>
              <a:rPr lang="en-US" dirty="0" smtClean="0"/>
              <a:t> </a:t>
            </a:r>
            <a:r>
              <a:rPr lang="en-US" dirty="0" err="1" smtClean="0"/>
              <a:t>Dakov</a:t>
            </a:r>
            <a:r>
              <a:rPr lang="en-US" dirty="0" smtClean="0"/>
              <a:t>.</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Non-Equilibrium Radiation Diffusion (NRDF) application models the journey of </a:t>
            </a:r>
            <a:r>
              <a:rPr lang="en-US" dirty="0" err="1" smtClean="0"/>
              <a:t>noncharged</a:t>
            </a:r>
            <a:r>
              <a:rPr lang="en-US" dirty="0" smtClean="0"/>
              <a:t> particles. NRDF has applications in astrophysics, nuclear fusion, and atmospheric radiation, while the algorithms being developed should prove valuable in many other areas, such as fluid dynamics, radiation transport, groundwater transport, nuclear reactors, and energy storage.</a:t>
            </a:r>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00"/>
                </a:solidFill>
                <a:latin typeface="Times New Roman" pitchFamily="18" charset="0"/>
                <a:cs typeface="Times New Roman" pitchFamily="18" charset="0"/>
              </a:rPr>
              <a:t>Developed by ORNL’s Tom Evans, </a:t>
            </a:r>
            <a:r>
              <a:rPr lang="en-US" dirty="0" err="1" smtClean="0">
                <a:solidFill>
                  <a:srgbClr val="FFFF00"/>
                </a:solidFill>
                <a:latin typeface="Times New Roman" pitchFamily="18" charset="0"/>
                <a:cs typeface="Times New Roman" pitchFamily="18" charset="0"/>
              </a:rPr>
              <a:t>Denovo</a:t>
            </a:r>
            <a:r>
              <a:rPr lang="en-US" dirty="0" smtClean="0">
                <a:solidFill>
                  <a:srgbClr val="FFFF00"/>
                </a:solidFill>
                <a:latin typeface="Times New Roman" pitchFamily="18" charset="0"/>
                <a:cs typeface="Times New Roman" pitchFamily="18" charset="0"/>
              </a:rPr>
              <a:t> allows fully consistent multi-step approaches to high-fidelity nuclear reactor simulations.</a:t>
            </a:r>
          </a:p>
          <a:p>
            <a:endParaRPr lang="en-US" b="1"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CAM-SE represents two models that work in conjunction to simulate global atmospheric conditions. CAM (Community Atmosphere Model) is a global atmosphere model for weather and climate research. HOMME, the High Order Method Modeling Environment, is an atmospheric dynamical core, which solves fluid and thermodynamic equations on resolved scales. In order for HOMME to be a useful tool for atmospheric scientists, it is necessary to couple this core to physics packages—such as CAM—regularly employed by the climate modeling community.</a:t>
            </a:r>
          </a:p>
        </p:txBody>
      </p:sp>
      <p:sp>
        <p:nvSpPr>
          <p:cNvPr id="4" name="Slide Number Placeholder 3"/>
          <p:cNvSpPr>
            <a:spLocks noGrp="1"/>
          </p:cNvSpPr>
          <p:nvPr>
            <p:ph type="sldNum" sz="quarter" idx="10"/>
          </p:nvPr>
        </p:nvSpPr>
        <p:spPr/>
        <p:txBody>
          <a:bodyPr/>
          <a:lstStyle/>
          <a:p>
            <a:fld id="{86DE4F74-6448-4879-8424-28D4D36B163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LAMMPS, the Large-scale Atomic/Molecular Massively Parallel Simulator, was developed by a group of researchers at SNL. It is a classical molecular dynamics code that can be used to model atoms or, more generically, as a parallel particle simulator at the atomic, </a:t>
            </a:r>
            <a:r>
              <a:rPr lang="en-US" dirty="0" err="1" smtClean="0">
                <a:latin typeface="Times New Roman" pitchFamily="18" charset="0"/>
                <a:cs typeface="Times New Roman" pitchFamily="18" charset="0"/>
              </a:rPr>
              <a:t>meso</a:t>
            </a:r>
            <a:r>
              <a:rPr lang="en-US" dirty="0" smtClean="0">
                <a:latin typeface="Times New Roman" pitchFamily="18" charset="0"/>
                <a:cs typeface="Times New Roman" pitchFamily="18" charset="0"/>
              </a:rPr>
              <a:t>, or continuum scales.</a:t>
            </a:r>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a:t>
            </a:r>
            <a:r>
              <a:rPr lang="en-US" baseline="0" dirty="0" smtClean="0"/>
              <a:t> : </a:t>
            </a:r>
            <a:r>
              <a:rPr lang="en-US" dirty="0" smtClean="0">
                <a:latin typeface="Times New Roman" pitchFamily="18" charset="0"/>
                <a:cs typeface="Times New Roman" pitchFamily="18" charset="0"/>
              </a:rPr>
              <a:t>The 20-petaFLOP/s Sequoia system has two main NNSA missions, both of which require “predictive simulation” of complex systems. Predictive simulation is not just computing the behavior of a complex system (the results), but also generating a precise quantification of the uncertainty associated with the results. This is analogous to the “margin of error” cited in scientific and technical papers or commonly used to qualify poll or survey results. Achieving predictive simulation is critical to resolving scientific problems when validation by physical experiment (for example, underground nuclear testing) is impossible, impractical, or prohibited by law or treaty. Predictive simulation is necessary to sustain the nation’s shrinking nuclear deterrent into the future as the deterrent continues to age.</a:t>
            </a:r>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Sequoia’s two missions are: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To quantify the uncertainties in numerical simulations of nuclear weapons performance. This will require the execution of vast suites of simulations not possible on current systems</a:t>
            </a:r>
            <a:r>
              <a:rPr lang="en-US" baseline="0" dirty="0" smtClean="0">
                <a:latin typeface="Times New Roman" pitchFamily="18" charset="0"/>
                <a:cs typeface="Times New Roman" pitchFamily="18" charset="0"/>
              </a:rPr>
              <a:t> and t</a:t>
            </a:r>
            <a:r>
              <a:rPr lang="en-US" dirty="0" smtClean="0">
                <a:latin typeface="Times New Roman" pitchFamily="18" charset="0"/>
                <a:cs typeface="Times New Roman" pitchFamily="18" charset="0"/>
              </a:rPr>
              <a:t>o perform the advanced weapons science calculations needed to develop the accurate physics-based models for weapons codes.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latin typeface="Times New Roman" pitchFamily="18" charset="0"/>
                <a:cs typeface="Times New Roman" pitchFamily="18" charset="0"/>
              </a:rPr>
              <a:t>	Sequoia is a Blue Gene/Q design, building off previous Blue Gene designs. It consists of 96 racks containing 98,304 compute nodes [1024/rack]. The compute nodes are 16-core PowerPC A2 processor chips with 16 GB of DDR3 memory each. Thus the system contains in total 1,572,864 processor cores [96*1024*16] with 1.6 PB memory. It covers an area of about 3,000 square feet (280 m2). The computer nodes are interconnected in a  5-imensional torus topology.	</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a:t>
            </a:r>
            <a:r>
              <a:rPr lang="en-US" baseline="0" dirty="0" smtClean="0"/>
              <a:t> a quick view of the system architecture you can pause the video to check it out.</a:t>
            </a:r>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a:t>
            </a:r>
            <a:r>
              <a:rPr lang="en-US" baseline="0" dirty="0" smtClean="0"/>
              <a:t> the architecture of the compute chip :</a:t>
            </a:r>
          </a:p>
          <a:p>
            <a:r>
              <a:rPr lang="en-US" dirty="0" smtClean="0">
                <a:latin typeface="Times New Roman" pitchFamily="18" charset="0"/>
                <a:cs typeface="Times New Roman" pitchFamily="18" charset="0"/>
              </a:rPr>
              <a:t>45nm system on a chip (SOC) technology ,204.8 GFLOP peak  ,16+1 core SMP 1.6GHz, 4-way hardware </a:t>
            </a:r>
            <a:r>
              <a:rPr lang="en-US" dirty="0" err="1" smtClean="0">
                <a:latin typeface="Times New Roman" pitchFamily="18" charset="0"/>
                <a:cs typeface="Times New Roman" pitchFamily="18" charset="0"/>
              </a:rPr>
              <a:t>threaded,Quad</a:t>
            </a:r>
            <a:r>
              <a:rPr lang="en-US" dirty="0" smtClean="0">
                <a:latin typeface="Times New Roman" pitchFamily="18" charset="0"/>
                <a:cs typeface="Times New Roman" pitchFamily="18" charset="0"/>
              </a:rPr>
              <a:t> SIMD floating point unit ,L1 16B data, 16KB instructions,16 stream and list-based </a:t>
            </a:r>
            <a:r>
              <a:rPr lang="en-US" dirty="0" err="1" smtClean="0">
                <a:latin typeface="Times New Roman" pitchFamily="18" charset="0"/>
                <a:cs typeface="Times New Roman" pitchFamily="18" charset="0"/>
              </a:rPr>
              <a:t>prefetch</a:t>
            </a:r>
            <a:r>
              <a:rPr lang="en-US" dirty="0" smtClean="0">
                <a:latin typeface="Times New Roman" pitchFamily="18" charset="0"/>
                <a:cs typeface="Times New Roman" pitchFamily="18" charset="0"/>
              </a:rPr>
              <a:t> ,32 MB shared L2 cache ,Transactional Memory and Speculative Execution support 563 GB/s bisection bandwidth  ,42.6 GB/s DDR3 bandwidth (1.333 GHz) ,2 channels each with chip kill protection  ,10 intra-rack </a:t>
            </a:r>
            <a:r>
              <a:rPr lang="en-US" dirty="0" err="1" smtClean="0">
                <a:latin typeface="Times New Roman" pitchFamily="18" charset="0"/>
                <a:cs typeface="Times New Roman" pitchFamily="18" charset="0"/>
              </a:rPr>
              <a:t>interprocessor</a:t>
            </a:r>
            <a:r>
              <a:rPr lang="en-US" dirty="0" smtClean="0">
                <a:latin typeface="Times New Roman" pitchFamily="18" charset="0"/>
                <a:cs typeface="Times New Roman" pitchFamily="18" charset="0"/>
              </a:rPr>
              <a:t> links each at 2.0GB/s </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one I/O link at 2.0 GB/s  ,16 GB memory/node  ,Low power per chip</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1" dirty="0" smtClean="0">
                <a:latin typeface="Times New Roman" pitchFamily="18" charset="0"/>
                <a:cs typeface="Times New Roman" pitchFamily="18" charset="0"/>
              </a:rPr>
              <a:t>Quad FPU:</a:t>
            </a:r>
          </a:p>
          <a:p>
            <a:pPr>
              <a:buFont typeface="Wingdings" pitchFamily="2" charset="2"/>
              <a:buChar char="§"/>
            </a:pPr>
            <a:r>
              <a:rPr lang="en-US" dirty="0" smtClean="0">
                <a:latin typeface="Times New Roman" pitchFamily="18" charset="0"/>
                <a:cs typeface="Times New Roman" pitchFamily="18" charset="0"/>
              </a:rPr>
              <a:t>4-wide double precision FPU SIMD</a:t>
            </a:r>
          </a:p>
          <a:p>
            <a:pPr>
              <a:buFont typeface="Wingdings" pitchFamily="2" charset="2"/>
              <a:buChar char="§"/>
            </a:pPr>
            <a:r>
              <a:rPr lang="en-US" dirty="0" smtClean="0">
                <a:latin typeface="Times New Roman" pitchFamily="18" charset="0"/>
                <a:cs typeface="Times New Roman" pitchFamily="18" charset="0"/>
              </a:rPr>
              <a:t> 2-wide complex SIMD</a:t>
            </a:r>
          </a:p>
          <a:p>
            <a:pPr>
              <a:buFont typeface="Wingdings" pitchFamily="2" charset="2"/>
              <a:buChar char="§"/>
            </a:pPr>
            <a:r>
              <a:rPr lang="en-US" dirty="0" smtClean="0">
                <a:latin typeface="Times New Roman" pitchFamily="18" charset="0"/>
                <a:cs typeface="Times New Roman" pitchFamily="18" charset="0"/>
              </a:rPr>
              <a:t> Supports a multitude of alignments</a:t>
            </a:r>
          </a:p>
          <a:p>
            <a:pPr>
              <a:buFont typeface="Wingdings" pitchFamily="2" charset="2"/>
              <a:buChar char="§"/>
            </a:pPr>
            <a:r>
              <a:rPr lang="en-US" dirty="0" smtClean="0">
                <a:latin typeface="Times New Roman" pitchFamily="18" charset="0"/>
                <a:cs typeface="Times New Roman" pitchFamily="18" charset="0"/>
              </a:rPr>
              <a:t> Allows for higher single thread performance for </a:t>
            </a:r>
          </a:p>
          <a:p>
            <a:pPr>
              <a:buFont typeface="Wingdings" pitchFamily="2" charset="2"/>
              <a:buChar char="§"/>
            </a:pPr>
            <a:r>
              <a:rPr lang="en-US" dirty="0" smtClean="0">
                <a:latin typeface="Times New Roman" pitchFamily="18" charset="0"/>
                <a:cs typeface="Times New Roman" pitchFamily="18" charset="0"/>
              </a:rPr>
              <a:t>some applications</a:t>
            </a:r>
          </a:p>
          <a:p>
            <a:pPr>
              <a:buFont typeface="Wingdings" pitchFamily="2" charset="2"/>
              <a:buChar char="§"/>
            </a:pPr>
            <a:r>
              <a:rPr lang="en-US" dirty="0" smtClean="0">
                <a:latin typeface="Times New Roman" pitchFamily="18" charset="0"/>
                <a:cs typeface="Times New Roman" pitchFamily="18" charset="0"/>
              </a:rPr>
              <a:t> Most will get modest bump (10-25%), some big </a:t>
            </a:r>
          </a:p>
          <a:p>
            <a:pPr>
              <a:buFont typeface="Wingdings" pitchFamily="2" charset="2"/>
              <a:buChar char="§"/>
            </a:pPr>
            <a:r>
              <a:rPr lang="en-US" dirty="0" smtClean="0">
                <a:latin typeface="Times New Roman" pitchFamily="18" charset="0"/>
                <a:cs typeface="Times New Roman" pitchFamily="18" charset="0"/>
              </a:rPr>
              <a:t>bump (approaching 300%)</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 is Titan.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main system goals are to </a:t>
            </a:r>
            <a:r>
              <a:rPr lang="en-US" dirty="0" smtClean="0">
                <a:latin typeface="Times New Roman" pitchFamily="18" charset="0"/>
                <a:cs typeface="Times New Roman" pitchFamily="18" charset="0"/>
              </a:rPr>
              <a:t>promote application development for highly scalable architectures through the Center for Accelerated Application Readiness (CAAR)</a:t>
            </a:r>
            <a:r>
              <a:rPr lang="en-US" baseline="0" dirty="0" smtClean="0">
                <a:latin typeface="Times New Roman" pitchFamily="18" charset="0"/>
                <a:cs typeface="Times New Roman" pitchFamily="18" charset="0"/>
              </a:rPr>
              <a:t> and d</a:t>
            </a:r>
            <a:r>
              <a:rPr lang="en-US" dirty="0" smtClean="0">
                <a:latin typeface="Times New Roman" pitchFamily="18" charset="0"/>
                <a:cs typeface="Times New Roman" pitchFamily="18" charset="0"/>
              </a:rPr>
              <a:t>eliver breakthrough science for DOE/SC, industry, and the nation.</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1" dirty="0" smtClean="0">
                <a:latin typeface="Times New Roman" pitchFamily="18" charset="0"/>
                <a:cs typeface="Times New Roman" pitchFamily="18" charset="0"/>
              </a:rPr>
              <a:t>“Perfect” </a:t>
            </a:r>
            <a:r>
              <a:rPr lang="en-US" b="1" dirty="0" err="1" smtClean="0">
                <a:latin typeface="Times New Roman" pitchFamily="18" charset="0"/>
                <a:cs typeface="Times New Roman" pitchFamily="18" charset="0"/>
              </a:rPr>
              <a:t>prefetching</a:t>
            </a:r>
            <a:r>
              <a:rPr lang="en-US" b="1" dirty="0" smtClean="0">
                <a:latin typeface="Times New Roman" pitchFamily="18" charset="0"/>
                <a:cs typeface="Times New Roman" pitchFamily="18" charset="0"/>
              </a:rPr>
              <a:t> :</a:t>
            </a:r>
          </a:p>
          <a:p>
            <a:pPr>
              <a:buNone/>
            </a:pPr>
            <a:r>
              <a:rPr lang="en-US" dirty="0" smtClean="0">
                <a:latin typeface="Times New Roman" pitchFamily="18" charset="0"/>
                <a:cs typeface="Times New Roman" pitchFamily="18" charset="0"/>
              </a:rPr>
              <a:t>• Augments traditional stream </a:t>
            </a:r>
            <a:r>
              <a:rPr lang="en-US" dirty="0" err="1" smtClean="0">
                <a:latin typeface="Times New Roman" pitchFamily="18" charset="0"/>
                <a:cs typeface="Times New Roman" pitchFamily="18" charset="0"/>
              </a:rPr>
              <a:t>prefetching</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Used for repeated memory reference patterns in arbitrarily long code segments</a:t>
            </a:r>
          </a:p>
          <a:p>
            <a:pPr>
              <a:buNone/>
            </a:pPr>
            <a:r>
              <a:rPr lang="en-US" dirty="0" smtClean="0">
                <a:latin typeface="Times New Roman" pitchFamily="18" charset="0"/>
                <a:cs typeface="Times New Roman" pitchFamily="18" charset="0"/>
              </a:rPr>
              <a:t>• Record pattern on first iteration of loop; playback for subsequent iteration</a:t>
            </a:r>
          </a:p>
          <a:p>
            <a:pPr>
              <a:buNone/>
            </a:pPr>
            <a:r>
              <a:rPr lang="en-US" dirty="0" smtClean="0">
                <a:latin typeface="Times New Roman" pitchFamily="18" charset="0"/>
                <a:cs typeface="Times New Roman" pitchFamily="18" charset="0"/>
              </a:rPr>
              <a:t>• Tolerance for missing or extra cache misses</a:t>
            </a:r>
          </a:p>
          <a:p>
            <a:pPr>
              <a:buNone/>
            </a:pPr>
            <a:r>
              <a:rPr lang="en-US" dirty="0" smtClean="0">
                <a:latin typeface="Times New Roman" pitchFamily="18" charset="0"/>
                <a:cs typeface="Times New Roman" pitchFamily="18" charset="0"/>
              </a:rPr>
              <a:t>• Achieves higher single thread performance for some applications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1"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Atomic operations </a:t>
            </a:r>
            <a:r>
              <a:rPr lang="en-US" b="1"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•Pipelined at L2 rather than at processor</a:t>
            </a:r>
          </a:p>
          <a:p>
            <a:pPr>
              <a:buNone/>
            </a:pPr>
            <a:r>
              <a:rPr lang="en-US" dirty="0" smtClean="0">
                <a:latin typeface="Times New Roman" pitchFamily="18" charset="0"/>
                <a:cs typeface="Times New Roman" pitchFamily="18" charset="0"/>
              </a:rPr>
              <a:t>•Low latency even under high contention</a:t>
            </a:r>
          </a:p>
          <a:p>
            <a:pPr>
              <a:buNone/>
            </a:pPr>
            <a:r>
              <a:rPr lang="en-US" dirty="0" smtClean="0">
                <a:latin typeface="Times New Roman" pitchFamily="18" charset="0"/>
                <a:cs typeface="Times New Roman" pitchFamily="18" charset="0"/>
              </a:rPr>
              <a:t>•Faster </a:t>
            </a:r>
            <a:r>
              <a:rPr lang="en-US" dirty="0" err="1" smtClean="0">
                <a:latin typeface="Times New Roman" pitchFamily="18" charset="0"/>
                <a:cs typeface="Times New Roman" pitchFamily="18" charset="0"/>
              </a:rPr>
              <a:t>OpenMP</a:t>
            </a:r>
            <a:r>
              <a:rPr lang="en-US" dirty="0" smtClean="0">
                <a:latin typeface="Times New Roman" pitchFamily="18" charset="0"/>
                <a:cs typeface="Times New Roman" pitchFamily="18" charset="0"/>
              </a:rPr>
              <a:t> work hand off; lowers messaging </a:t>
            </a:r>
          </a:p>
          <a:p>
            <a:pPr>
              <a:buNone/>
            </a:pPr>
            <a:r>
              <a:rPr lang="en-US" dirty="0" smtClean="0">
                <a:latin typeface="Times New Roman" pitchFamily="18" charset="0"/>
                <a:cs typeface="Times New Roman" pitchFamily="18" charset="0"/>
              </a:rPr>
              <a:t>latency</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latin typeface="Times New Roman" pitchFamily="18" charset="0"/>
                <a:cs typeface="Times New Roman" pitchFamily="18" charset="0"/>
              </a:rPr>
              <a:t>• Wake up unit</a:t>
            </a:r>
          </a:p>
          <a:p>
            <a:pPr>
              <a:buNone/>
            </a:pPr>
            <a:r>
              <a:rPr lang="en-US" dirty="0" smtClean="0">
                <a:latin typeface="Times New Roman" pitchFamily="18" charset="0"/>
                <a:cs typeface="Times New Roman" pitchFamily="18" charset="0"/>
              </a:rPr>
              <a:t>	</a:t>
            </a:r>
            <a:r>
              <a:rPr lang="en-US" sz="1200" i="1" dirty="0" smtClean="0">
                <a:latin typeface="Times New Roman" pitchFamily="18" charset="0"/>
                <a:cs typeface="Times New Roman" pitchFamily="18" charset="0"/>
              </a:rPr>
              <a:t>-Allows SMT threads to “sleep” waiting for an event.</a:t>
            </a:r>
          </a:p>
          <a:p>
            <a:pPr>
              <a:buNone/>
            </a:pPr>
            <a:r>
              <a:rPr lang="en-US" sz="1200" i="1" dirty="0" smtClean="0">
                <a:latin typeface="Times New Roman" pitchFamily="18" charset="0"/>
                <a:cs typeface="Times New Roman" pitchFamily="18" charset="0"/>
              </a:rPr>
              <a:t>	-Registers saving overhead avoided.</a:t>
            </a:r>
          </a:p>
          <a:p>
            <a:pPr>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Multiversioning</a:t>
            </a:r>
            <a:r>
              <a:rPr lang="en-US" dirty="0" smtClean="0">
                <a:latin typeface="Times New Roman" pitchFamily="18" charset="0"/>
                <a:cs typeface="Times New Roman" pitchFamily="18" charset="0"/>
              </a:rPr>
              <a:t> cache</a:t>
            </a:r>
          </a:p>
          <a:p>
            <a:pPr>
              <a:buNone/>
            </a:pPr>
            <a:r>
              <a:rPr lang="en-US" dirty="0" smtClean="0">
                <a:latin typeface="Times New Roman" pitchFamily="18" charset="0"/>
                <a:cs typeface="Times New Roman" pitchFamily="18" charset="0"/>
              </a:rPr>
              <a:t>	-</a:t>
            </a:r>
            <a:r>
              <a:rPr lang="en-US" sz="1200" i="1" dirty="0" smtClean="0">
                <a:latin typeface="Times New Roman" pitchFamily="18" charset="0"/>
                <a:cs typeface="Times New Roman" pitchFamily="18" charset="0"/>
              </a:rPr>
              <a:t>Transactional Memory eliminates need for locks.</a:t>
            </a:r>
          </a:p>
          <a:p>
            <a:pPr>
              <a:buNone/>
            </a:pPr>
            <a:r>
              <a:rPr lang="en-US" sz="1200" i="1" dirty="0" smtClean="0">
                <a:latin typeface="Times New Roman" pitchFamily="18" charset="0"/>
                <a:cs typeface="Times New Roman" pitchFamily="18" charset="0"/>
              </a:rPr>
              <a:t>	-Speculative Execution allows </a:t>
            </a:r>
            <a:r>
              <a:rPr lang="en-US" sz="1200" i="1" dirty="0" err="1" smtClean="0">
                <a:latin typeface="Times New Roman" pitchFamily="18" charset="0"/>
                <a:cs typeface="Times New Roman" pitchFamily="18" charset="0"/>
              </a:rPr>
              <a:t>OpenMP</a:t>
            </a:r>
            <a:r>
              <a:rPr lang="en-US" sz="1200" i="1" dirty="0" smtClean="0">
                <a:latin typeface="Times New Roman" pitchFamily="18" charset="0"/>
                <a:cs typeface="Times New Roman" pitchFamily="18" charset="0"/>
              </a:rPr>
              <a:t> threading for sections with data dependencies</a:t>
            </a:r>
            <a:endParaRPr lang="en-US" sz="1200" i="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86DE4F74-6448-4879-8424-28D4D36B163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cs typeface="Times New Roman" pitchFamily="18" charset="0"/>
              </a:rPr>
              <a:t>Scalability Enhancements:</a:t>
            </a:r>
          </a:p>
          <a:p>
            <a:pPr>
              <a:buNone/>
            </a:pPr>
            <a:r>
              <a:rPr lang="en-US" dirty="0" smtClean="0">
                <a:latin typeface="Times New Roman" pitchFamily="18" charset="0"/>
                <a:cs typeface="Times New Roman" pitchFamily="18" charset="0"/>
              </a:rPr>
              <a:t>• RAS Event handling and interrupt off-load</a:t>
            </a:r>
          </a:p>
          <a:p>
            <a:pPr>
              <a:buNone/>
            </a:pPr>
            <a:r>
              <a:rPr lang="en-US" dirty="0" smtClean="0">
                <a:latin typeface="Times New Roman" pitchFamily="18" charset="0"/>
                <a:cs typeface="Times New Roman" pitchFamily="18" charset="0"/>
              </a:rPr>
              <a:t>	– Reduce O/S noise and jitter</a:t>
            </a:r>
          </a:p>
          <a:p>
            <a:pPr>
              <a:buNone/>
            </a:pPr>
            <a:r>
              <a:rPr lang="en-US" dirty="0" smtClean="0">
                <a:latin typeface="Times New Roman" pitchFamily="18" charset="0"/>
                <a:cs typeface="Times New Roman" pitchFamily="18" charset="0"/>
              </a:rPr>
              <a:t>	– Core-to-Core interrupts when necessary</a:t>
            </a:r>
          </a:p>
          <a:p>
            <a:pPr>
              <a:buNone/>
            </a:pPr>
            <a:r>
              <a:rPr lang="en-US" dirty="0" smtClean="0">
                <a:latin typeface="Times New Roman" pitchFamily="18" charset="0"/>
                <a:cs typeface="Times New Roman" pitchFamily="18" charset="0"/>
              </a:rPr>
              <a:t>• CIO Client Interface</a:t>
            </a:r>
          </a:p>
          <a:p>
            <a:pPr>
              <a:buNone/>
            </a:pPr>
            <a:r>
              <a:rPr lang="en-US" dirty="0" smtClean="0">
                <a:latin typeface="Times New Roman" pitchFamily="18" charset="0"/>
                <a:cs typeface="Times New Roman" pitchFamily="18" charset="0"/>
              </a:rPr>
              <a:t>	– Asynchronous I/O completion hand-off</a:t>
            </a:r>
          </a:p>
          <a:p>
            <a:pPr>
              <a:buNone/>
            </a:pPr>
            <a:r>
              <a:rPr lang="en-US" dirty="0" smtClean="0">
                <a:latin typeface="Times New Roman" pitchFamily="18" charset="0"/>
                <a:cs typeface="Times New Roman" pitchFamily="18" charset="0"/>
              </a:rPr>
              <a:t>	– Responsive CIO application control client</a:t>
            </a:r>
          </a:p>
          <a:p>
            <a:pPr>
              <a:buNone/>
            </a:pPr>
            <a:r>
              <a:rPr lang="en-US" dirty="0" smtClean="0">
                <a:latin typeface="Times New Roman" pitchFamily="18" charset="0"/>
                <a:cs typeface="Times New Roman" pitchFamily="18" charset="0"/>
              </a:rPr>
              <a:t>• Application Agents: privileged application processing</a:t>
            </a:r>
          </a:p>
          <a:p>
            <a:pPr>
              <a:buNone/>
            </a:pPr>
            <a:r>
              <a:rPr lang="en-US" dirty="0" smtClean="0">
                <a:latin typeface="Times New Roman" pitchFamily="18" charset="0"/>
                <a:cs typeface="Times New Roman" pitchFamily="18" charset="0"/>
              </a:rPr>
              <a:t>	– Messaging assist, e.g., MPI pacing thread</a:t>
            </a:r>
          </a:p>
          <a:p>
            <a:pPr>
              <a:buNone/>
            </a:pPr>
            <a:r>
              <a:rPr lang="en-US" dirty="0" smtClean="0">
                <a:latin typeface="Times New Roman" pitchFamily="18" charset="0"/>
                <a:cs typeface="Times New Roman" pitchFamily="18" charset="0"/>
              </a:rPr>
              <a:t>	– Performance and trace helpers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smtClean="0">
                <a:latin typeface="Times New Roman" pitchFamily="18" charset="0"/>
                <a:cs typeface="Times New Roman" pitchFamily="18" charset="0"/>
              </a:rPr>
              <a:t>Inter-Processor Communication</a:t>
            </a:r>
          </a:p>
          <a:p>
            <a:endParaRPr lang="en-US" dirty="0" smtClean="0"/>
          </a:p>
          <a:p>
            <a:r>
              <a:rPr lang="en-US" dirty="0" smtClean="0">
                <a:latin typeface="Times New Roman" pitchFamily="18" charset="0"/>
                <a:cs typeface="Times New Roman" pitchFamily="18" charset="0"/>
              </a:rPr>
              <a:t>• Integrated 5D torus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Hardware assisted collective and barrier</a:t>
            </a:r>
          </a:p>
          <a:p>
            <a:r>
              <a:rPr lang="en-US" dirty="0" smtClean="0">
                <a:latin typeface="Times New Roman" pitchFamily="18" charset="0"/>
                <a:cs typeface="Times New Roman" pitchFamily="18" charset="0"/>
              </a:rPr>
              <a:t> 	– FP addition support in network</a:t>
            </a:r>
          </a:p>
          <a:p>
            <a:r>
              <a:rPr lang="en-US" dirty="0" smtClean="0">
                <a:latin typeface="Times New Roman" pitchFamily="18" charset="0"/>
                <a:cs typeface="Times New Roman" pitchFamily="18" charset="0"/>
              </a:rPr>
              <a:t>	– Virtual Cut Through</a:t>
            </a:r>
          </a:p>
          <a:p>
            <a:r>
              <a:rPr lang="en-US" dirty="0" smtClean="0">
                <a:latin typeface="Times New Roman" pitchFamily="18" charset="0"/>
                <a:cs typeface="Times New Roman" pitchFamily="18" charset="0"/>
              </a:rPr>
              <a:t>	 – RDMA direct from application </a:t>
            </a:r>
          </a:p>
          <a:p>
            <a:r>
              <a:rPr lang="en-US" dirty="0" smtClean="0">
                <a:latin typeface="Times New Roman" pitchFamily="18" charset="0"/>
                <a:cs typeface="Times New Roman" pitchFamily="18" charset="0"/>
              </a:rPr>
              <a:t>	– Wrapped</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2 GB/s bandwidth on all 10  links (4 GB/s </a:t>
            </a:r>
            <a:r>
              <a:rPr lang="en-US" dirty="0" err="1" smtClean="0">
                <a:latin typeface="Times New Roman" pitchFamily="18" charset="0"/>
                <a:cs typeface="Times New Roman" pitchFamily="18" charset="0"/>
              </a:rPr>
              <a:t>bidi</a:t>
            </a:r>
            <a:r>
              <a:rPr lang="en-US" dirty="0" smtClean="0">
                <a:latin typeface="Times New Roman" pitchFamily="18" charset="0"/>
                <a:cs typeface="Times New Roman" pitchFamily="18" charset="0"/>
              </a:rPr>
              <a:t>)</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5D nearest neighbor exchange measured at ~1.75 </a:t>
            </a:r>
          </a:p>
          <a:p>
            <a:r>
              <a:rPr lang="en-US" dirty="0" smtClean="0">
                <a:latin typeface="Times New Roman" pitchFamily="18" charset="0"/>
                <a:cs typeface="Times New Roman" pitchFamily="18" charset="0"/>
              </a:rPr>
              <a:t>GB/s per link</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Hardware latency</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Nearest: 80ns</a:t>
            </a:r>
          </a:p>
          <a:p>
            <a:r>
              <a:rPr lang="en-US" dirty="0" smtClean="0">
                <a:latin typeface="Times New Roman" pitchFamily="18" charset="0"/>
                <a:cs typeface="Times New Roman" pitchFamily="18" charset="0"/>
              </a:rPr>
              <a:t>	– Farthest: 3us (96-rack 20PF system)</a:t>
            </a:r>
          </a:p>
          <a:p>
            <a:r>
              <a:rPr lang="en-US" b="1" dirty="0" smtClean="0">
                <a:latin typeface="Times New Roman" pitchFamily="18" charset="0"/>
                <a:cs typeface="Times New Roman" pitchFamily="18" charset="0"/>
              </a:rPr>
              <a:t>Network Performance</a:t>
            </a:r>
          </a:p>
          <a:p>
            <a:r>
              <a:rPr lang="en-US" dirty="0" smtClean="0">
                <a:latin typeface="Times New Roman" pitchFamily="18" charset="0"/>
                <a:cs typeface="Times New Roman" pitchFamily="18" charset="0"/>
              </a:rPr>
              <a:t>• All-to-all: 97% of peak</a:t>
            </a:r>
          </a:p>
          <a:p>
            <a:r>
              <a:rPr lang="en-US" dirty="0" smtClean="0">
                <a:latin typeface="Times New Roman" pitchFamily="18" charset="0"/>
                <a:cs typeface="Times New Roman" pitchFamily="18" charset="0"/>
              </a:rPr>
              <a:t>• Bisection: &gt; 93% of peak</a:t>
            </a:r>
          </a:p>
          <a:p>
            <a:r>
              <a:rPr lang="en-US" dirty="0" smtClean="0">
                <a:latin typeface="Times New Roman" pitchFamily="18" charset="0"/>
                <a:cs typeface="Times New Roman" pitchFamily="18" charset="0"/>
              </a:rPr>
              <a:t>• Nearest-neighbor: 98% of peak</a:t>
            </a:r>
          </a:p>
          <a:p>
            <a:r>
              <a:rPr lang="en-US" dirty="0" smtClean="0">
                <a:latin typeface="Times New Roman" pitchFamily="18" charset="0"/>
                <a:cs typeface="Times New Roman" pitchFamily="18" charset="0"/>
              </a:rPr>
              <a:t>• Collective: FP reductions at 94.6% of peak</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86DE4F74-6448-4879-8424-28D4D36B163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External</a:t>
            </a:r>
            <a:r>
              <a:rPr lang="en-US" baseline="0" dirty="0" smtClean="0"/>
              <a:t> input / output</a:t>
            </a:r>
          </a:p>
          <a:p>
            <a:pPr>
              <a:buNone/>
            </a:pPr>
            <a:r>
              <a:rPr lang="en-US" dirty="0" smtClean="0">
                <a:latin typeface="Times New Roman" pitchFamily="18" charset="0"/>
                <a:cs typeface="Times New Roman" pitchFamily="18" charset="0"/>
              </a:rPr>
              <a:t>• I/O Network to/from Compute rack</a:t>
            </a:r>
          </a:p>
          <a:p>
            <a:pPr>
              <a:buNone/>
            </a:pPr>
            <a:r>
              <a:rPr lang="en-US" dirty="0" smtClean="0">
                <a:latin typeface="Times New Roman" pitchFamily="18" charset="0"/>
                <a:cs typeface="Times New Roman" pitchFamily="18" charset="0"/>
              </a:rPr>
              <a:t>	– 2 links (4GB/s in 4GB/s out) feed an I/O PCI-e port</a:t>
            </a:r>
          </a:p>
          <a:p>
            <a:pPr>
              <a:buNone/>
            </a:pPr>
            <a:r>
              <a:rPr lang="en-US" dirty="0" smtClean="0">
                <a:latin typeface="Times New Roman" pitchFamily="18" charset="0"/>
                <a:cs typeface="Times New Roman" pitchFamily="18" charset="0"/>
              </a:rPr>
              <a:t>	– Every node card has up to 4 ports (8 links)</a:t>
            </a:r>
          </a:p>
          <a:p>
            <a:pPr>
              <a:buNone/>
            </a:pPr>
            <a:r>
              <a:rPr lang="en-US" dirty="0" smtClean="0">
                <a:latin typeface="Times New Roman" pitchFamily="18" charset="0"/>
                <a:cs typeface="Times New Roman" pitchFamily="18" charset="0"/>
              </a:rPr>
              <a:t>	– Typical configurations</a:t>
            </a:r>
          </a:p>
          <a:p>
            <a:pPr>
              <a:buNone/>
            </a:pPr>
            <a:r>
              <a:rPr lang="en-US" dirty="0" smtClean="0">
                <a:latin typeface="Times New Roman" pitchFamily="18" charset="0"/>
                <a:cs typeface="Times New Roman" pitchFamily="18" charset="0"/>
              </a:rPr>
              <a:t>• 8 ports (32 GB/s/rack)</a:t>
            </a:r>
          </a:p>
          <a:p>
            <a:pPr>
              <a:buNone/>
            </a:pPr>
            <a:r>
              <a:rPr lang="en-US" dirty="0" smtClean="0">
                <a:latin typeface="Times New Roman" pitchFamily="18" charset="0"/>
                <a:cs typeface="Times New Roman" pitchFamily="18" charset="0"/>
              </a:rPr>
              <a:t>• 16 ports (64 GB/s/rack)</a:t>
            </a:r>
          </a:p>
          <a:p>
            <a:pPr>
              <a:buNone/>
            </a:pPr>
            <a:r>
              <a:rPr lang="en-US" dirty="0" smtClean="0">
                <a:latin typeface="Times New Roman" pitchFamily="18" charset="0"/>
                <a:cs typeface="Times New Roman" pitchFamily="18" charset="0"/>
              </a:rPr>
              <a:t>• 32 ports (128 GB/s/rack)</a:t>
            </a:r>
          </a:p>
          <a:p>
            <a:pPr>
              <a:buNone/>
            </a:pPr>
            <a:r>
              <a:rPr lang="en-US" dirty="0" smtClean="0">
                <a:latin typeface="Times New Roman" pitchFamily="18" charset="0"/>
                <a:cs typeface="Times New Roman" pitchFamily="18" charset="0"/>
              </a:rPr>
              <a:t>	– Extreme configuration 128 ports (512 GB/s/rack)</a:t>
            </a:r>
          </a:p>
          <a:p>
            <a:pPr>
              <a:buNone/>
            </a:pPr>
            <a:r>
              <a:rPr lang="en-US" dirty="0" smtClean="0">
                <a:latin typeface="Times New Roman" pitchFamily="18" charset="0"/>
                <a:cs typeface="Times New Roman" pitchFamily="18" charset="0"/>
              </a:rPr>
              <a:t>• I/O Drawers</a:t>
            </a:r>
          </a:p>
          <a:p>
            <a:pPr>
              <a:buNone/>
            </a:pPr>
            <a:r>
              <a:rPr lang="en-US" dirty="0" smtClean="0">
                <a:latin typeface="Times New Roman" pitchFamily="18" charset="0"/>
                <a:cs typeface="Times New Roman" pitchFamily="18" charset="0"/>
              </a:rPr>
              <a:t>	– 8 I/O nodes/drawer with 8 ports (16 links) to </a:t>
            </a:r>
          </a:p>
          <a:p>
            <a:pPr>
              <a:buNone/>
            </a:pPr>
            <a:r>
              <a:rPr lang="en-US" dirty="0" smtClean="0">
                <a:latin typeface="Times New Roman" pitchFamily="18" charset="0"/>
                <a:cs typeface="Times New Roman" pitchFamily="18" charset="0"/>
              </a:rPr>
              <a:t>compute rack</a:t>
            </a:r>
          </a:p>
          <a:p>
            <a:pPr>
              <a:buNone/>
            </a:pPr>
            <a:r>
              <a:rPr lang="en-US" dirty="0" smtClean="0">
                <a:latin typeface="Times New Roman" pitchFamily="18" charset="0"/>
                <a:cs typeface="Times New Roman" pitchFamily="18" charset="0"/>
              </a:rPr>
              <a:t>	– 8 PCI-e gen2 x8 slots (32 GB/s aggregate)</a:t>
            </a:r>
          </a:p>
          <a:p>
            <a:pPr>
              <a:buNone/>
            </a:pPr>
            <a:r>
              <a:rPr lang="en-US" dirty="0" smtClean="0">
                <a:latin typeface="Times New Roman" pitchFamily="18" charset="0"/>
                <a:cs typeface="Times New Roman" pitchFamily="18" charset="0"/>
              </a:rPr>
              <a:t>	– 4 I/O drawers per compute rack</a:t>
            </a:r>
          </a:p>
          <a:p>
            <a:pPr>
              <a:buNone/>
            </a:pPr>
            <a:r>
              <a:rPr lang="en-US" dirty="0" smtClean="0">
                <a:latin typeface="Times New Roman" pitchFamily="18" charset="0"/>
                <a:cs typeface="Times New Roman" pitchFamily="18" charset="0"/>
              </a:rPr>
              <a:t>	– Optional installation of I/O drawers in external </a:t>
            </a:r>
          </a:p>
          <a:p>
            <a:pPr>
              <a:buNone/>
            </a:pPr>
            <a:r>
              <a:rPr lang="en-US" dirty="0" smtClean="0">
                <a:latin typeface="Times New Roman" pitchFamily="18" charset="0"/>
                <a:cs typeface="Times New Roman" pitchFamily="18" charset="0"/>
              </a:rPr>
              <a:t>racks for extreme bandwidth configurations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File system:</a:t>
            </a:r>
            <a:r>
              <a:rPr lang="en-US" baseline="0" dirty="0" smtClean="0"/>
              <a:t> </a:t>
            </a:r>
            <a:r>
              <a:rPr lang="en-US" sz="1200" dirty="0" smtClean="0">
                <a:latin typeface="Times New Roman" pitchFamily="18" charset="0"/>
                <a:cs typeface="Times New Roman" pitchFamily="18" charset="0"/>
              </a:rPr>
              <a:t>	LLNL uses </a:t>
            </a:r>
            <a:r>
              <a:rPr lang="en-US" sz="1200" dirty="0" err="1" smtClean="0">
                <a:latin typeface="Times New Roman" pitchFamily="18" charset="0"/>
                <a:cs typeface="Times New Roman" pitchFamily="18" charset="0"/>
              </a:rPr>
              <a:t>Lustre</a:t>
            </a:r>
            <a:r>
              <a:rPr lang="en-US" sz="1200" dirty="0" smtClean="0">
                <a:latin typeface="Times New Roman" pitchFamily="18" charset="0"/>
                <a:cs typeface="Times New Roman" pitchFamily="18" charset="0"/>
              </a:rPr>
              <a:t> as the parallel </a:t>
            </a:r>
            <a:r>
              <a:rPr lang="en-US" sz="1200" dirty="0" err="1" smtClean="0">
                <a:latin typeface="Times New Roman" pitchFamily="18" charset="0"/>
                <a:cs typeface="Times New Roman" pitchFamily="18" charset="0"/>
              </a:rPr>
              <a:t>filesystem</a:t>
            </a:r>
            <a:r>
              <a:rPr lang="en-US" sz="1200" dirty="0" smtClean="0">
                <a:latin typeface="Times New Roman" pitchFamily="18" charset="0"/>
                <a:cs typeface="Times New Roman" pitchFamily="18" charset="0"/>
              </a:rPr>
              <a:t>, and has ported ZFS to Linux as the </a:t>
            </a:r>
            <a:r>
              <a:rPr lang="en-US" sz="1200" dirty="0" err="1" smtClean="0">
                <a:latin typeface="Times New Roman" pitchFamily="18" charset="0"/>
                <a:cs typeface="Times New Roman" pitchFamily="18" charset="0"/>
              </a:rPr>
              <a:t>Lustre</a:t>
            </a:r>
            <a:r>
              <a:rPr lang="en-US" sz="1200" dirty="0" smtClean="0">
                <a:latin typeface="Times New Roman" pitchFamily="18" charset="0"/>
                <a:cs typeface="Times New Roman" pitchFamily="18" charset="0"/>
              </a:rPr>
              <a:t> OSD (Object Storage Device) to take advantage of the performance and advanced features of the </a:t>
            </a:r>
            <a:r>
              <a:rPr lang="en-US" sz="1200" dirty="0" err="1" smtClean="0">
                <a:latin typeface="Times New Roman" pitchFamily="18" charset="0"/>
                <a:cs typeface="Times New Roman" pitchFamily="18" charset="0"/>
              </a:rPr>
              <a:t>filesystem</a:t>
            </a:r>
            <a:r>
              <a:rPr lang="en-US" sz="1200" dirty="0" smtClean="0">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solidFill>
                  <a:srgbClr val="FFFF00"/>
                </a:solidFill>
                <a:latin typeface="Times New Roman" pitchFamily="18" charset="0"/>
                <a:cs typeface="Times New Roman" pitchFamily="18" charset="0"/>
              </a:rPr>
              <a:t>Sequoia statistics:</a:t>
            </a:r>
          </a:p>
          <a:p>
            <a:pPr>
              <a:buNone/>
            </a:pPr>
            <a:r>
              <a:rPr lang="en-US" dirty="0" smtClean="0">
                <a:solidFill>
                  <a:srgbClr val="FFFF00"/>
                </a:solidFill>
                <a:latin typeface="Times New Roman" pitchFamily="18" charset="0"/>
                <a:cs typeface="Times New Roman" pitchFamily="18" charset="0"/>
              </a:rPr>
              <a:t>• Cores : 1572864</a:t>
            </a:r>
          </a:p>
          <a:p>
            <a:pPr>
              <a:buNone/>
            </a:pPr>
            <a:r>
              <a:rPr lang="en-US" dirty="0" smtClean="0">
                <a:solidFill>
                  <a:srgbClr val="FFFF00"/>
                </a:solidFill>
                <a:latin typeface="Times New Roman" pitchFamily="18" charset="0"/>
                <a:cs typeface="Times New Roman" pitchFamily="18" charset="0"/>
              </a:rPr>
              <a:t>• Memory 1.6 PB</a:t>
            </a:r>
          </a:p>
          <a:p>
            <a:pPr>
              <a:buNone/>
            </a:pPr>
            <a:r>
              <a:rPr lang="en-US" dirty="0" smtClean="0">
                <a:solidFill>
                  <a:srgbClr val="FFFF00"/>
                </a:solidFill>
                <a:latin typeface="Times New Roman" pitchFamily="18" charset="0"/>
                <a:cs typeface="Times New Roman" pitchFamily="18" charset="0"/>
              </a:rPr>
              <a:t>• Theoretical Peak (</a:t>
            </a:r>
            <a:r>
              <a:rPr lang="en-US" dirty="0" err="1" smtClean="0">
                <a:solidFill>
                  <a:srgbClr val="FFFF00"/>
                </a:solidFill>
                <a:latin typeface="Times New Roman" pitchFamily="18" charset="0"/>
                <a:cs typeface="Times New Roman" pitchFamily="18" charset="0"/>
              </a:rPr>
              <a:t>Rpeak</a:t>
            </a:r>
            <a:r>
              <a:rPr lang="en-US" dirty="0" smtClean="0">
                <a:solidFill>
                  <a:srgbClr val="FFFF00"/>
                </a:solidFill>
                <a:latin typeface="Times New Roman" pitchFamily="18" charset="0"/>
                <a:cs typeface="Times New Roman" pitchFamily="18" charset="0"/>
              </a:rPr>
              <a:t>)-20132.7 </a:t>
            </a:r>
            <a:r>
              <a:rPr lang="en-US" dirty="0" err="1" smtClean="0">
                <a:solidFill>
                  <a:srgbClr val="FFFF00"/>
                </a:solidFill>
                <a:latin typeface="Times New Roman" pitchFamily="18" charset="0"/>
                <a:cs typeface="Times New Roman" pitchFamily="18" charset="0"/>
              </a:rPr>
              <a:t>TFlop</a:t>
            </a:r>
            <a:r>
              <a:rPr lang="en-US" dirty="0" smtClean="0">
                <a:solidFill>
                  <a:srgbClr val="FFFF00"/>
                </a:solidFill>
                <a:latin typeface="Times New Roman" pitchFamily="18" charset="0"/>
                <a:cs typeface="Times New Roman" pitchFamily="18" charset="0"/>
              </a:rPr>
              <a:t>/s</a:t>
            </a:r>
          </a:p>
          <a:p>
            <a:pPr>
              <a:buNone/>
            </a:pPr>
            <a:r>
              <a:rPr lang="en-US" dirty="0" smtClean="0">
                <a:solidFill>
                  <a:srgbClr val="FFFF00"/>
                </a:solidFill>
                <a:latin typeface="Times New Roman" pitchFamily="18" charset="0"/>
                <a:cs typeface="Times New Roman" pitchFamily="18" charset="0"/>
              </a:rPr>
              <a:t>• </a:t>
            </a:r>
            <a:r>
              <a:rPr lang="en-US" dirty="0" err="1" smtClean="0">
                <a:solidFill>
                  <a:srgbClr val="FFFF00"/>
                </a:solidFill>
                <a:latin typeface="Times New Roman" pitchFamily="18" charset="0"/>
                <a:cs typeface="Times New Roman" pitchFamily="18" charset="0"/>
              </a:rPr>
              <a:t>Linpack</a:t>
            </a:r>
            <a:r>
              <a:rPr lang="en-US" dirty="0" smtClean="0">
                <a:solidFill>
                  <a:srgbClr val="FFFF00"/>
                </a:solidFill>
                <a:latin typeface="Times New Roman" pitchFamily="18" charset="0"/>
                <a:cs typeface="Times New Roman" pitchFamily="18" charset="0"/>
              </a:rPr>
              <a:t> Performance (</a:t>
            </a:r>
            <a:r>
              <a:rPr lang="en-US" dirty="0" err="1" smtClean="0">
                <a:solidFill>
                  <a:srgbClr val="FFFF00"/>
                </a:solidFill>
                <a:latin typeface="Times New Roman" pitchFamily="18" charset="0"/>
                <a:cs typeface="Times New Roman" pitchFamily="18" charset="0"/>
              </a:rPr>
              <a:t>Rmax</a:t>
            </a:r>
            <a:r>
              <a:rPr lang="en-US" dirty="0" smtClean="0">
                <a:solidFill>
                  <a:srgbClr val="FFFF00"/>
                </a:solidFill>
                <a:latin typeface="Times New Roman" pitchFamily="18" charset="0"/>
                <a:cs typeface="Times New Roman" pitchFamily="18" charset="0"/>
              </a:rPr>
              <a:t>) :16324.8 </a:t>
            </a:r>
            <a:r>
              <a:rPr lang="en-US" dirty="0" err="1" smtClean="0">
                <a:solidFill>
                  <a:srgbClr val="FFFF00"/>
                </a:solidFill>
                <a:latin typeface="Times New Roman" pitchFamily="18" charset="0"/>
                <a:cs typeface="Times New Roman" pitchFamily="18" charset="0"/>
              </a:rPr>
              <a:t>TFlop</a:t>
            </a:r>
            <a:r>
              <a:rPr lang="en-US" dirty="0" smtClean="0">
                <a:solidFill>
                  <a:srgbClr val="FFFF00"/>
                </a:solidFill>
                <a:latin typeface="Times New Roman" pitchFamily="18" charset="0"/>
                <a:cs typeface="Times New Roman" pitchFamily="18" charset="0"/>
              </a:rPr>
              <a:t>/s</a:t>
            </a:r>
          </a:p>
          <a:p>
            <a:pPr>
              <a:buNone/>
            </a:pPr>
            <a:r>
              <a:rPr lang="en-US" dirty="0" smtClean="0">
                <a:solidFill>
                  <a:srgbClr val="FFFF00"/>
                </a:solidFill>
                <a:latin typeface="Times New Roman" pitchFamily="18" charset="0"/>
                <a:cs typeface="Times New Roman" pitchFamily="18" charset="0"/>
              </a:rPr>
              <a:t>• 3 PB/s link bandwidth</a:t>
            </a:r>
          </a:p>
          <a:p>
            <a:pPr>
              <a:buNone/>
            </a:pPr>
            <a:r>
              <a:rPr lang="en-US" dirty="0" smtClean="0">
                <a:solidFill>
                  <a:srgbClr val="FFFF00"/>
                </a:solidFill>
                <a:latin typeface="Times New Roman" pitchFamily="18" charset="0"/>
                <a:cs typeface="Times New Roman" pitchFamily="18" charset="0"/>
              </a:rPr>
              <a:t>• 60 TB/s bisection bandwidth</a:t>
            </a:r>
          </a:p>
          <a:p>
            <a:pPr>
              <a:buNone/>
            </a:pPr>
            <a:r>
              <a:rPr lang="en-US" dirty="0" smtClean="0">
                <a:solidFill>
                  <a:srgbClr val="FFFF00"/>
                </a:solidFill>
                <a:latin typeface="Times New Roman" pitchFamily="18" charset="0"/>
                <a:cs typeface="Times New Roman" pitchFamily="18" charset="0"/>
              </a:rPr>
              <a:t>• 0.5–1.0 TB/s </a:t>
            </a:r>
            <a:r>
              <a:rPr lang="en-US" dirty="0" err="1" smtClean="0">
                <a:solidFill>
                  <a:srgbClr val="FFFF00"/>
                </a:solidFill>
                <a:latin typeface="Times New Roman" pitchFamily="18" charset="0"/>
                <a:cs typeface="Times New Roman" pitchFamily="18" charset="0"/>
              </a:rPr>
              <a:t>Lustre</a:t>
            </a:r>
            <a:r>
              <a:rPr lang="en-US" dirty="0" smtClean="0">
                <a:solidFill>
                  <a:srgbClr val="FFFF00"/>
                </a:solidFill>
                <a:latin typeface="Times New Roman" pitchFamily="18" charset="0"/>
                <a:cs typeface="Times New Roman" pitchFamily="18" charset="0"/>
              </a:rPr>
              <a:t> bandwidth</a:t>
            </a:r>
          </a:p>
          <a:p>
            <a:pPr>
              <a:buNone/>
            </a:pPr>
            <a:r>
              <a:rPr lang="en-US" dirty="0" smtClean="0">
                <a:solidFill>
                  <a:srgbClr val="FFFF00"/>
                </a:solidFill>
                <a:latin typeface="Times New Roman" pitchFamily="18" charset="0"/>
                <a:cs typeface="Times New Roman" pitchFamily="18" charset="0"/>
              </a:rPr>
              <a:t>• 9.6 MW power</a:t>
            </a:r>
          </a:p>
          <a:p>
            <a:pPr>
              <a:buNone/>
            </a:pPr>
            <a:r>
              <a:rPr lang="en-US" dirty="0" smtClean="0">
                <a:solidFill>
                  <a:srgbClr val="FFFF00"/>
                </a:solidFill>
                <a:latin typeface="Times New Roman" pitchFamily="18" charset="0"/>
                <a:cs typeface="Times New Roman" pitchFamily="18" charset="0"/>
              </a:rPr>
              <a:t>• area of 4,000 ft2</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Cooling : </a:t>
            </a:r>
            <a:r>
              <a:rPr lang="en-US" sz="1200" dirty="0" smtClean="0">
                <a:latin typeface="Times New Roman" pitchFamily="18" charset="0"/>
                <a:cs typeface="Times New Roman" pitchFamily="18" charset="0"/>
              </a:rPr>
              <a:t>	Sequoia is primarily water cooled. Though orders of magnitude more powerful than such predecessor systems as ASC Purple and </a:t>
            </a:r>
            <a:r>
              <a:rPr lang="en-US" sz="1200" dirty="0" err="1" smtClean="0">
                <a:latin typeface="Times New Roman" pitchFamily="18" charset="0"/>
                <a:cs typeface="Times New Roman" pitchFamily="18" charset="0"/>
              </a:rPr>
              <a:t>BlueGene</a:t>
            </a:r>
            <a:r>
              <a:rPr lang="en-US" sz="1200" dirty="0" smtClean="0">
                <a:latin typeface="Times New Roman" pitchFamily="18" charset="0"/>
                <a:cs typeface="Times New Roman" pitchFamily="18" charset="0"/>
              </a:rPr>
              <a:t>/L, Sequoia will be roughly 90 times more power efficient than Purple and about eight times more than </a:t>
            </a:r>
            <a:r>
              <a:rPr lang="en-US" sz="1200" dirty="0" err="1" smtClean="0">
                <a:latin typeface="Times New Roman" pitchFamily="18" charset="0"/>
                <a:cs typeface="Times New Roman" pitchFamily="18" charset="0"/>
              </a:rPr>
              <a:t>BlueGene</a:t>
            </a:r>
            <a:r>
              <a:rPr lang="en-US" sz="1200" dirty="0" smtClean="0">
                <a:latin typeface="Times New Roman" pitchFamily="18" charset="0"/>
                <a:cs typeface="Times New Roman" pitchFamily="18" charset="0"/>
              </a:rPr>
              <a:t>/L relative to the peak speeds of these systems. For systems of this scale, energy efficiency is of central importance and absolutely essential to drive down operating costs.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thirt</a:t>
            </a:r>
            <a:r>
              <a:rPr lang="en-US" dirty="0" smtClean="0"/>
              <a:t> in charts is :</a:t>
            </a:r>
          </a:p>
          <a:p>
            <a:r>
              <a:rPr lang="en-US" sz="1200" dirty="0" smtClean="0">
                <a:latin typeface="Times New Roman" pitchFamily="18" charset="0"/>
                <a:cs typeface="Times New Roman" pitchFamily="18" charset="0"/>
              </a:rPr>
              <a:t>The K computer – named for the Japanese word “</a:t>
            </a:r>
            <a:r>
              <a:rPr lang="en-US" sz="1200" dirty="0" err="1" smtClean="0">
                <a:latin typeface="Times New Roman" pitchFamily="18" charset="0"/>
                <a:cs typeface="Times New Roman" pitchFamily="18" charset="0"/>
              </a:rPr>
              <a:t>kei</a:t>
            </a:r>
            <a:r>
              <a:rPr lang="en-US" sz="1200" dirty="0" smtClean="0">
                <a:latin typeface="Times New Roman" pitchFamily="18" charset="0"/>
                <a:cs typeface="Times New Roman" pitchFamily="18" charset="0"/>
              </a:rPr>
              <a:t>”, meaning 10 quadrillion (10^16) – is a supercomputer manufactured by Fujitsu, currently installed at the RIKEN Advanced Institute for Computational Science campus in Kobe, Japan.</a:t>
            </a:r>
          </a:p>
          <a:p>
            <a:r>
              <a:rPr lang="en-US" sz="1200" dirty="0" smtClean="0">
                <a:latin typeface="Times New Roman" pitchFamily="18" charset="0"/>
                <a:cs typeface="Times New Roman" pitchFamily="18" charset="0"/>
              </a:rPr>
              <a:t>The K computer is based on a distributed memory architecture with over 80,000 computer nodes.</a:t>
            </a:r>
          </a:p>
          <a:p>
            <a:r>
              <a:rPr lang="en-US" sz="1200" dirty="0" smtClean="0">
                <a:latin typeface="Times New Roman" pitchFamily="18" charset="0"/>
                <a:cs typeface="Times New Roman" pitchFamily="18" charset="0"/>
              </a:rPr>
              <a:t>It is used for a variety of applications, including climate research, disaster prevention and medical research.</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Titan has 18,688 nodes (4 nodes per blade, 24 blades per cabinet), each containing a 16-core AMD </a:t>
            </a:r>
            <a:r>
              <a:rPr lang="en-US" dirty="0" err="1" smtClean="0">
                <a:latin typeface="Times New Roman" pitchFamily="18" charset="0"/>
                <a:cs typeface="Times New Roman" pitchFamily="18" charset="0"/>
              </a:rPr>
              <a:t>Opteron</a:t>
            </a:r>
            <a:r>
              <a:rPr lang="en-US" dirty="0" smtClean="0">
                <a:latin typeface="Times New Roman" pitchFamily="18" charset="0"/>
                <a:cs typeface="Times New Roman" pitchFamily="18" charset="0"/>
              </a:rPr>
              <a:t> 6274 CPU with 32 GB of DDR3 ECC memory and an </a:t>
            </a:r>
            <a:r>
              <a:rPr lang="en-US" dirty="0" err="1" smtClean="0">
                <a:latin typeface="Times New Roman" pitchFamily="18" charset="0"/>
                <a:cs typeface="Times New Roman" pitchFamily="18" charset="0"/>
              </a:rPr>
              <a:t>Nvidia</a:t>
            </a:r>
            <a:r>
              <a:rPr lang="en-US" dirty="0" smtClean="0">
                <a:latin typeface="Times New Roman" pitchFamily="18" charset="0"/>
                <a:cs typeface="Times New Roman" pitchFamily="18" charset="0"/>
              </a:rPr>
              <a:t> Tesla K20X GPU with 6 GB GDDR5 ECC memory . There are a total of 299,008 processor cores and just over 710 TB of RAM Initially Titan used the 10 PB of storage with a transfer speed of 240 GB/s that Jaguar had but in April 2013, the storage was upgraded to 40 PB with a transfer of 1.4 TB/s Titan runs the Cray Linux Environment, a full version of Linux on the login nodes that users directly access, but a scaled down, more efficient version on the compute nodes . GPUs were selected for their vastly higher parallel processing efficiency over CPUs. Although the GPUs have a slower clock speed than the CPUs, each GPU contains 2,688 CUDA cores at 732 </a:t>
            </a:r>
            <a:r>
              <a:rPr lang="en-US" dirty="0" err="1" smtClean="0">
                <a:latin typeface="Times New Roman" pitchFamily="18" charset="0"/>
                <a:cs typeface="Times New Roman" pitchFamily="18" charset="0"/>
              </a:rPr>
              <a:t>MHz,resulting</a:t>
            </a:r>
            <a:r>
              <a:rPr lang="en-US" dirty="0" smtClean="0">
                <a:latin typeface="Times New Roman" pitchFamily="18" charset="0"/>
                <a:cs typeface="Times New Roman" pitchFamily="18" charset="0"/>
              </a:rPr>
              <a:t> in a faster overall system . Consequently, the CPUs' cores are used to allocate tasks to the GPUs rather than directly processing the data as in conventional supercomputers.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Architecture : </a:t>
            </a:r>
            <a:r>
              <a:rPr lang="en-US" dirty="0" smtClean="0">
                <a:latin typeface="Times New Roman" pitchFamily="18" charset="0"/>
                <a:cs typeface="Times New Roman" pitchFamily="18" charset="0"/>
              </a:rPr>
              <a:t>As of 2013, the K computer comprises over 80,000 2.0 GHz 8-core SPARC64 </a:t>
            </a:r>
            <a:r>
              <a:rPr lang="en-US" dirty="0" err="1" smtClean="0">
                <a:latin typeface="Times New Roman" pitchFamily="18" charset="0"/>
                <a:cs typeface="Times New Roman" pitchFamily="18" charset="0"/>
              </a:rPr>
              <a:t>VIIIfx</a:t>
            </a:r>
            <a:r>
              <a:rPr lang="en-US" dirty="0" smtClean="0">
                <a:latin typeface="Times New Roman" pitchFamily="18" charset="0"/>
                <a:cs typeface="Times New Roman" pitchFamily="18" charset="0"/>
              </a:rPr>
              <a:t> processors contained in 864 cabinets, for a total of over 640,000 cores, manufactured by Fujitsu with 45 nm CMOS technology. Each cabinet contains 96 computing nodes, in addition to 6 I/O nodes. Each computing node contains a single processor and 16 GB of memory. The computer's water cooling system is designed to minimize failure rate and power consumption.</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The system uses scalar CPUs (SPARC64TMVIIIfx, 8 cores, 128 gigaflops) manufactured with 45nm CMOS process technology. To achieve high performance and high scalability to ultra-large-scale system, the CPU additionally supports SIMD (Single Instruction and Multiple Data) processing, and is furnished with functions for instruction retry as well as exhaustive error detection/correction, contributing to high performance and reliability in application execution in an environment with huge numbers of CPUs.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K computer, a tremendously large system containing more than 80,000 CPUs, the network that exchanges data such as computational results between CPUs plays a very important role. The K computer's network, called Tofu, uses an innovative structure called "6-dimensional mesh/torus" topology. This enables the mutual interconnection of more than 80,000 CPUs.</a:t>
            </a:r>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The system adopts a two-level local/global file system with parallel/distributed functions, and provides users with an automatic staging function for moving files between global and local file systems. Fujitsu developed an optimized parallel file system based on </a:t>
            </a:r>
            <a:r>
              <a:rPr lang="en-US" dirty="0" err="1" smtClean="0">
                <a:latin typeface="Times New Roman" pitchFamily="18" charset="0"/>
                <a:cs typeface="Times New Roman" pitchFamily="18" charset="0"/>
              </a:rPr>
              <a:t>Lustre</a:t>
            </a:r>
            <a:r>
              <a:rPr lang="en-US" dirty="0" smtClean="0">
                <a:latin typeface="Times New Roman" pitchFamily="18" charset="0"/>
                <a:cs typeface="Times New Roman" pitchFamily="18" charset="0"/>
              </a:rPr>
              <a:t>, called the Fujitsu Exabyte File System (FEFS), which is scalable to several hundred </a:t>
            </a:r>
            <a:r>
              <a:rPr lang="en-US" dirty="0" err="1" smtClean="0">
                <a:latin typeface="Times New Roman" pitchFamily="18" charset="0"/>
                <a:cs typeface="Times New Roman" pitchFamily="18" charset="0"/>
              </a:rPr>
              <a:t>petabytes</a:t>
            </a:r>
            <a:r>
              <a:rPr lang="en-US" dirty="0" smtClean="0">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System</a:t>
            </a:r>
            <a:r>
              <a:rPr lang="en-US" baseline="0" dirty="0" smtClean="0"/>
              <a:t> </a:t>
            </a:r>
            <a:r>
              <a:rPr lang="en-US" baseline="0" dirty="0" err="1" smtClean="0"/>
              <a:t>enviorment</a:t>
            </a:r>
            <a:r>
              <a:rPr lang="en-US" baseline="0" dirty="0" smtClean="0"/>
              <a:t> </a:t>
            </a:r>
            <a:r>
              <a:rPr lang="en-US" baseline="0" dirty="0" err="1" smtClean="0"/>
              <a:t>si</a:t>
            </a:r>
            <a:r>
              <a:rPr lang="en-US" baseline="0" dirty="0" smtClean="0"/>
              <a:t> : </a:t>
            </a:r>
          </a:p>
          <a:p>
            <a:r>
              <a:rPr lang="en-US" dirty="0" smtClean="0">
                <a:latin typeface="Times New Roman" pitchFamily="18" charset="0"/>
                <a:cs typeface="Times New Roman" pitchFamily="18" charset="0"/>
              </a:rPr>
              <a:t> Linux-based OS on each compute and IO node</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Two-level distributed file system (based on </a:t>
            </a:r>
            <a:r>
              <a:rPr lang="en-US" dirty="0" err="1" smtClean="0">
                <a:latin typeface="Times New Roman" pitchFamily="18" charset="0"/>
                <a:cs typeface="Times New Roman" pitchFamily="18" charset="0"/>
              </a:rPr>
              <a:t>Lustre</a:t>
            </a:r>
            <a:r>
              <a:rPr lang="en-US" dirty="0" smtClean="0">
                <a:latin typeface="Times New Roman" pitchFamily="18" charset="0"/>
                <a:cs typeface="Times New Roman" pitchFamily="18" charset="0"/>
              </a:rPr>
              <a:t>) with a staging function </a:t>
            </a:r>
          </a:p>
          <a:p>
            <a:pPr>
              <a:buNone/>
            </a:pPr>
            <a:r>
              <a:rPr lang="en-US" dirty="0" smtClean="0">
                <a:latin typeface="Times New Roman" pitchFamily="18" charset="0"/>
                <a:cs typeface="Times New Roman" pitchFamily="18" charset="0"/>
              </a:rPr>
              <a:t>	- Local file system for temporary files used in a job .</a:t>
            </a:r>
          </a:p>
          <a:p>
            <a:pPr>
              <a:buNone/>
            </a:pPr>
            <a:r>
              <a:rPr lang="en-US" dirty="0" smtClean="0">
                <a:latin typeface="Times New Roman" pitchFamily="18" charset="0"/>
                <a:cs typeface="Times New Roman" pitchFamily="18" charset="0"/>
              </a:rPr>
              <a:t>	- Global file </a:t>
            </a:r>
            <a:r>
              <a:rPr lang="en-US" dirty="0" err="1" smtClean="0">
                <a:latin typeface="Times New Roman" pitchFamily="18" charset="0"/>
                <a:cs typeface="Times New Roman" pitchFamily="18" charset="0"/>
              </a:rPr>
              <a:t>sysmte</a:t>
            </a:r>
            <a:r>
              <a:rPr lang="en-US" dirty="0" smtClean="0">
                <a:latin typeface="Times New Roman" pitchFamily="18" charset="0"/>
                <a:cs typeface="Times New Roman" pitchFamily="18" charset="0"/>
              </a:rPr>
              <a:t> for users' permanent files .</a:t>
            </a:r>
          </a:p>
          <a:p>
            <a:pPr>
              <a:buNone/>
            </a:pPr>
            <a:r>
              <a:rPr lang="en-US" dirty="0" smtClean="0">
                <a:latin typeface="Times New Roman" pitchFamily="18" charset="0"/>
                <a:cs typeface="Times New Roman" pitchFamily="18" charset="0"/>
              </a:rPr>
              <a:t>	 The staging function copies/moves files between them before/after the job execution.</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Power consumption</a:t>
            </a:r>
            <a:r>
              <a:rPr lang="en-US" baseline="0" dirty="0" smtClean="0"/>
              <a:t> :</a:t>
            </a:r>
          </a:p>
          <a:p>
            <a:r>
              <a:rPr lang="en-US" dirty="0" smtClean="0">
                <a:latin typeface="Times New Roman" pitchFamily="18" charset="0"/>
                <a:cs typeface="Times New Roman" pitchFamily="18" charset="0"/>
              </a:rPr>
              <a:t>Although the K computer reported the highest total power consumption of any 2011 TOP500 supercomputer (9.89 MW – the equivalent of almost 10,000 suburban homes), it is relatively efficient, achieving 824.6 </a:t>
            </a:r>
            <a:r>
              <a:rPr lang="en-US" dirty="0" err="1" smtClean="0">
                <a:latin typeface="Times New Roman" pitchFamily="18" charset="0"/>
                <a:cs typeface="Times New Roman" pitchFamily="18" charset="0"/>
              </a:rPr>
              <a:t>GFlop</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kWatt</a:t>
            </a:r>
            <a:r>
              <a:rPr lang="en-US" dirty="0" smtClean="0">
                <a:latin typeface="Times New Roman" pitchFamily="18" charset="0"/>
                <a:cs typeface="Times New Roman" pitchFamily="18" charset="0"/>
              </a:rPr>
              <a:t>. This is 29.8% more efficient than China's NUDT TH MPP(ranked #2 in 2011), and 225.8% more efficient than Oak Ridge's Jaguar-Cray XT5-HE (ranked #3 in 2011). </a:t>
            </a:r>
          </a:p>
          <a:p>
            <a:r>
              <a:rPr lang="en-US" dirty="0" smtClean="0">
                <a:latin typeface="Times New Roman" pitchFamily="18" charset="0"/>
                <a:cs typeface="Times New Roman" pitchFamily="18" charset="0"/>
              </a:rPr>
              <a:t>However, K's power efficiency still falls far short of the 2097.2 </a:t>
            </a:r>
            <a:r>
              <a:rPr lang="en-US" dirty="0" err="1" smtClean="0">
                <a:latin typeface="Times New Roman" pitchFamily="18" charset="0"/>
                <a:cs typeface="Times New Roman" pitchFamily="18" charset="0"/>
              </a:rPr>
              <a:t>GFlops</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kWatt</a:t>
            </a:r>
            <a:r>
              <a:rPr lang="en-US" dirty="0" smtClean="0">
                <a:latin typeface="Times New Roman" pitchFamily="18" charset="0"/>
                <a:cs typeface="Times New Roman" pitchFamily="18" charset="0"/>
              </a:rPr>
              <a:t> supercomputer record set by IBM's NNSA/SC Blue Gene/Q Prototype 2.</a:t>
            </a:r>
          </a:p>
          <a:p>
            <a:r>
              <a:rPr lang="en-US" dirty="0" smtClean="0">
                <a:latin typeface="Times New Roman" pitchFamily="18" charset="0"/>
                <a:cs typeface="Times New Roman" pitchFamily="18" charset="0"/>
              </a:rPr>
              <a:t> For comparison, the average power consumption of a TOP 10 system in 2011 was 4.3 MW, and the average efficiency was 463.7 </a:t>
            </a:r>
            <a:r>
              <a:rPr lang="en-US" dirty="0" err="1" smtClean="0">
                <a:latin typeface="Times New Roman" pitchFamily="18" charset="0"/>
                <a:cs typeface="Times New Roman" pitchFamily="18" charset="0"/>
              </a:rPr>
              <a:t>GFlop</a:t>
            </a:r>
            <a:r>
              <a:rPr lang="en-US" dirty="0" smtClean="0">
                <a:latin typeface="Times New Roman" pitchFamily="18" charset="0"/>
                <a:cs typeface="Times New Roman" pitchFamily="18" charset="0"/>
              </a:rPr>
              <a:t>/kW.</a:t>
            </a:r>
          </a:p>
          <a:p>
            <a:r>
              <a:rPr lang="en-US" dirty="0" smtClean="0">
                <a:latin typeface="Times New Roman" pitchFamily="18" charset="0"/>
                <a:cs typeface="Times New Roman" pitchFamily="18" charset="0"/>
              </a:rPr>
              <a:t>The computer's annual running costs are estimated at US$10 million.</a:t>
            </a:r>
          </a:p>
          <a:p>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Performance</a:t>
            </a:r>
            <a:r>
              <a:rPr lang="en-US" baseline="0" dirty="0" smtClean="0"/>
              <a:t> :</a:t>
            </a:r>
          </a:p>
          <a:p>
            <a:r>
              <a:rPr lang="en-US" dirty="0" smtClean="0">
                <a:latin typeface="Times New Roman" pitchFamily="18" charset="0"/>
                <a:cs typeface="Times New Roman" pitchFamily="18" charset="0"/>
              </a:rPr>
              <a:t>According to TOP500 compiler Jack </a:t>
            </a:r>
            <a:r>
              <a:rPr lang="en-US" dirty="0" err="1" smtClean="0">
                <a:latin typeface="Times New Roman" pitchFamily="18" charset="0"/>
                <a:cs typeface="Times New Roman" pitchFamily="18" charset="0"/>
              </a:rPr>
              <a:t>Dongarra</a:t>
            </a:r>
            <a:r>
              <a:rPr lang="en-US" dirty="0" smtClean="0">
                <a:latin typeface="Times New Roman" pitchFamily="18" charset="0"/>
                <a:cs typeface="Times New Roman" pitchFamily="18" charset="0"/>
              </a:rPr>
              <a:t>, professor of electrical engineering and computer science at the University of Tennessee, the K computer's performance equals "one million linked desktop computers“</a:t>
            </a:r>
          </a:p>
          <a:p>
            <a:r>
              <a:rPr lang="en-US" dirty="0" err="1" smtClean="0">
                <a:latin typeface="Times New Roman" pitchFamily="18" charset="0"/>
                <a:cs typeface="Times New Roman" pitchFamily="18" charset="0"/>
              </a:rPr>
              <a:t>Linpack</a:t>
            </a:r>
            <a:r>
              <a:rPr lang="en-US" dirty="0" smtClean="0">
                <a:latin typeface="Times New Roman" pitchFamily="18" charset="0"/>
                <a:cs typeface="Times New Roman" pitchFamily="18" charset="0"/>
              </a:rPr>
              <a:t> Performance (</a:t>
            </a:r>
            <a:r>
              <a:rPr lang="en-US" dirty="0" err="1" smtClean="0">
                <a:latin typeface="Times New Roman" pitchFamily="18" charset="0"/>
                <a:cs typeface="Times New Roman" pitchFamily="18" charset="0"/>
              </a:rPr>
              <a:t>Rmax</a:t>
            </a:r>
            <a:r>
              <a:rPr lang="en-US" dirty="0" smtClean="0">
                <a:latin typeface="Times New Roman" pitchFamily="18" charset="0"/>
                <a:cs typeface="Times New Roman" pitchFamily="18" charset="0"/>
              </a:rPr>
              <a:t>) 10510.0 </a:t>
            </a:r>
            <a:r>
              <a:rPr lang="en-US" dirty="0" err="1" smtClean="0">
                <a:latin typeface="Times New Roman" pitchFamily="18" charset="0"/>
                <a:cs typeface="Times New Roman" pitchFamily="18" charset="0"/>
              </a:rPr>
              <a:t>TFlop</a:t>
            </a:r>
            <a:r>
              <a:rPr lang="en-US" dirty="0" smtClean="0">
                <a:latin typeface="Times New Roman" pitchFamily="18" charset="0"/>
                <a:cs typeface="Times New Roman" pitchFamily="18" charset="0"/>
              </a:rPr>
              <a:t>/s</a:t>
            </a:r>
          </a:p>
          <a:p>
            <a:r>
              <a:rPr lang="en-US" dirty="0" smtClean="0">
                <a:latin typeface="Times New Roman" pitchFamily="18" charset="0"/>
                <a:cs typeface="Times New Roman" pitchFamily="18" charset="0"/>
              </a:rPr>
              <a:t>Theoretical Peak (</a:t>
            </a:r>
            <a:r>
              <a:rPr lang="en-US" dirty="0" err="1" smtClean="0">
                <a:latin typeface="Times New Roman" pitchFamily="18" charset="0"/>
                <a:cs typeface="Times New Roman" pitchFamily="18" charset="0"/>
              </a:rPr>
              <a:t>Rpeak</a:t>
            </a:r>
            <a:r>
              <a:rPr lang="en-US" dirty="0" smtClean="0">
                <a:latin typeface="Times New Roman" pitchFamily="18" charset="0"/>
                <a:cs typeface="Times New Roman" pitchFamily="18" charset="0"/>
              </a:rPr>
              <a:t>) 11280.4 </a:t>
            </a:r>
            <a:r>
              <a:rPr lang="en-US" dirty="0" err="1" smtClean="0">
                <a:latin typeface="Times New Roman" pitchFamily="18" charset="0"/>
                <a:cs typeface="Times New Roman" pitchFamily="18" charset="0"/>
              </a:rPr>
              <a:t>TFlop</a:t>
            </a:r>
            <a:r>
              <a:rPr lang="en-US" dirty="0" smtClean="0">
                <a:latin typeface="Times New Roman" pitchFamily="18" charset="0"/>
                <a:cs typeface="Times New Roman" pitchFamily="18" charset="0"/>
              </a:rPr>
              <a:t>/s</a:t>
            </a:r>
          </a:p>
          <a:p>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fourth in the charts</a:t>
            </a:r>
            <a:r>
              <a:rPr lang="en-US" baseline="0" dirty="0" smtClean="0"/>
              <a:t> is the supercomputer Mira.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00"/>
                </a:solidFill>
                <a:latin typeface="Times New Roman" pitchFamily="18" charset="0"/>
                <a:cs typeface="Times New Roman" pitchFamily="18" charset="0"/>
              </a:rPr>
              <a:t>	Constructed by IBM for Argonne National Laboratory's Argonne Leadership Computing Facility with the support of the United States Department of Energy, and partially funded by the National Science Foundation. Mira will be used for scientific research, including studies in the fields of material science, climatology, seismology, and computational chemistry. The supercomputer is being utilized initially for sixteen projects, selected by the Department of Energy.</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smtClean="0">
                <a:latin typeface="Times New Roman" pitchFamily="18" charset="0"/>
                <a:cs typeface="Times New Roman" pitchFamily="18" charset="0"/>
              </a:rPr>
              <a:t>Mira is a petascale Blue Gene/Q supercomputer like Sequoia;</a:t>
            </a:r>
          </a:p>
          <a:p>
            <a:r>
              <a:rPr lang="en-US" dirty="0" smtClean="0">
                <a:latin typeface="Times New Roman" pitchFamily="18" charset="0"/>
                <a:cs typeface="Times New Roman" pitchFamily="18" charset="0"/>
              </a:rPr>
              <a:t>Blue Gene /Q systems are composed of login nodes, I/O nodes, service nodes and compute nodes.</a:t>
            </a:r>
          </a:p>
          <a:p>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00"/>
                </a:solidFill>
                <a:latin typeface="Times New Roman" pitchFamily="18" charset="0"/>
                <a:cs typeface="Times New Roman" pitchFamily="18" charset="0"/>
              </a:rPr>
              <a:t>Login and compile nodes are IBM Power 7-based systems running Red Hat Linux and are the user’s interface to a Blue Gene/Q system. This is where users login, edit files, compile, and submit jobs. These are shared resources with multiple users.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Titan’s architecture represents the latest in adaptive hybrid computing. This node combines AMD’s 16-core </a:t>
            </a:r>
            <a:r>
              <a:rPr lang="en-US" dirty="0" err="1" smtClean="0">
                <a:latin typeface="Times New Roman" pitchFamily="18" charset="0"/>
                <a:cs typeface="Times New Roman" pitchFamily="18" charset="0"/>
              </a:rPr>
              <a:t>OpteronTM</a:t>
            </a:r>
            <a:r>
              <a:rPr lang="en-US" dirty="0" smtClean="0">
                <a:latin typeface="Times New Roman" pitchFamily="18" charset="0"/>
                <a:cs typeface="Times New Roman" pitchFamily="18" charset="0"/>
              </a:rPr>
              <a:t> 6200 Series processor and NVIDIA’s Tesla X2090 many-core accelerator. The result is a hybrid unit with the </a:t>
            </a:r>
            <a:r>
              <a:rPr lang="en-US" dirty="0" err="1" smtClean="0">
                <a:latin typeface="Times New Roman" pitchFamily="18" charset="0"/>
                <a:cs typeface="Times New Roman" pitchFamily="18" charset="0"/>
              </a:rPr>
              <a:t>intranode</a:t>
            </a:r>
            <a:r>
              <a:rPr lang="en-US" dirty="0" smtClean="0">
                <a:latin typeface="Times New Roman" pitchFamily="18" charset="0"/>
                <a:cs typeface="Times New Roman" pitchFamily="18" charset="0"/>
              </a:rPr>
              <a:t> scalability, power-efficiency of acceleration, and flexibility to run applications with either scalar or accelerator components. This compute unit, combined with the Gemini </a:t>
            </a:r>
            <a:r>
              <a:rPr lang="en-US" dirty="0" err="1" smtClean="0">
                <a:latin typeface="Times New Roman" pitchFamily="18" charset="0"/>
                <a:cs typeface="Times New Roman" pitchFamily="18" charset="0"/>
              </a:rPr>
              <a:t>interconnect’s</a:t>
            </a:r>
            <a:r>
              <a:rPr lang="en-US" dirty="0" smtClean="0">
                <a:latin typeface="Times New Roman" pitchFamily="18" charset="0"/>
                <a:cs typeface="Times New Roman" pitchFamily="18" charset="0"/>
              </a:rPr>
              <a:t> excellent </a:t>
            </a:r>
            <a:r>
              <a:rPr lang="en-US" dirty="0" err="1" smtClean="0">
                <a:latin typeface="Times New Roman" pitchFamily="18" charset="0"/>
                <a:cs typeface="Times New Roman" pitchFamily="18" charset="0"/>
              </a:rPr>
              <a:t>internode</a:t>
            </a:r>
            <a:r>
              <a:rPr lang="en-US" dirty="0" smtClean="0">
                <a:latin typeface="Times New Roman" pitchFamily="18" charset="0"/>
                <a:cs typeface="Times New Roman" pitchFamily="18" charset="0"/>
              </a:rPr>
              <a:t> scalability, will enable Titan’s users to answer next-generation computing challenges.</a:t>
            </a:r>
          </a:p>
        </p:txBody>
      </p:sp>
      <p:sp>
        <p:nvSpPr>
          <p:cNvPr id="4" name="Slide Number Placeholder 3"/>
          <p:cNvSpPr>
            <a:spLocks noGrp="1"/>
          </p:cNvSpPr>
          <p:nvPr>
            <p:ph type="sldNum" sz="quarter" idx="10"/>
          </p:nvPr>
        </p:nvSpPr>
        <p:spPr/>
        <p:txBody>
          <a:bodyPr/>
          <a:lstStyle/>
          <a:p>
            <a:fld id="{86DE4F74-6448-4879-8424-28D4D36B163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solidFill>
                  <a:schemeClr val="tx1">
                    <a:lumMod val="95000"/>
                    <a:lumOff val="5000"/>
                  </a:schemeClr>
                </a:solidFill>
                <a:latin typeface="Times New Roman" pitchFamily="18" charset="0"/>
                <a:cs typeface="Times New Roman" pitchFamily="18" charset="0"/>
              </a:rPr>
              <a:t>	A compute rack is composed of two </a:t>
            </a:r>
            <a:r>
              <a:rPr lang="en-US" dirty="0" err="1" smtClean="0">
                <a:solidFill>
                  <a:schemeClr val="tx1">
                    <a:lumMod val="95000"/>
                    <a:lumOff val="5000"/>
                  </a:schemeClr>
                </a:solidFill>
                <a:latin typeface="Times New Roman" pitchFamily="18" charset="0"/>
                <a:cs typeface="Times New Roman" pitchFamily="18" charset="0"/>
              </a:rPr>
              <a:t>midplanes</a:t>
            </a:r>
            <a:r>
              <a:rPr lang="en-US" dirty="0" smtClean="0">
                <a:solidFill>
                  <a:schemeClr val="tx1">
                    <a:lumMod val="95000"/>
                    <a:lumOff val="5000"/>
                  </a:schemeClr>
                </a:solidFill>
                <a:latin typeface="Times New Roman" pitchFamily="18" charset="0"/>
                <a:cs typeface="Times New Roman" pitchFamily="18" charset="0"/>
              </a:rPr>
              <a:t> with electrical power, cooling, and clock signal provisioned at the rack level. Each </a:t>
            </a:r>
            <a:r>
              <a:rPr lang="en-US" dirty="0" err="1" smtClean="0">
                <a:solidFill>
                  <a:schemeClr val="tx1">
                    <a:lumMod val="95000"/>
                    <a:lumOff val="5000"/>
                  </a:schemeClr>
                </a:solidFill>
                <a:latin typeface="Times New Roman" pitchFamily="18" charset="0"/>
                <a:cs typeface="Times New Roman" pitchFamily="18" charset="0"/>
              </a:rPr>
              <a:t>midplane</a:t>
            </a:r>
            <a:r>
              <a:rPr lang="en-US" dirty="0" smtClean="0">
                <a:solidFill>
                  <a:schemeClr val="tx1">
                    <a:lumMod val="95000"/>
                    <a:lumOff val="5000"/>
                  </a:schemeClr>
                </a:solidFill>
                <a:latin typeface="Times New Roman" pitchFamily="18" charset="0"/>
                <a:cs typeface="Times New Roman" pitchFamily="18" charset="0"/>
              </a:rPr>
              <a:t> within the rack is composed of 16 node boards and a service card. The service card is analogous to a desktop system’s BIOS. It helps manage the booting of the compute nodes and manages activity within a </a:t>
            </a:r>
            <a:r>
              <a:rPr lang="en-US" dirty="0" err="1" smtClean="0">
                <a:solidFill>
                  <a:schemeClr val="tx1">
                    <a:lumMod val="95000"/>
                    <a:lumOff val="5000"/>
                  </a:schemeClr>
                </a:solidFill>
                <a:latin typeface="Times New Roman" pitchFamily="18" charset="0"/>
                <a:cs typeface="Times New Roman" pitchFamily="18" charset="0"/>
              </a:rPr>
              <a:t>midplane</a:t>
            </a:r>
            <a:r>
              <a:rPr lang="en-US" dirty="0" smtClean="0">
                <a:solidFill>
                  <a:schemeClr val="tx1">
                    <a:lumMod val="95000"/>
                    <a:lumOff val="5000"/>
                  </a:schemeClr>
                </a:solidFill>
                <a:latin typeface="Times New Roman" pitchFamily="18" charset="0"/>
                <a:cs typeface="Times New Roman" pitchFamily="18" charset="0"/>
              </a:rPr>
              <a:t>. Each node board hosts 32 compute nodes and the link chips and optics that compose the Blue Gene /Q’s 5D torus interconnect. It is also at the node board level that boards connect to I/O drawers.</a:t>
            </a:r>
          </a:p>
          <a:p>
            <a:endParaRPr lang="en-US" dirty="0" smtClean="0">
              <a:solidFill>
                <a:schemeClr val="tx1">
                  <a:lumMod val="95000"/>
                  <a:lumOff val="5000"/>
                </a:schemeClr>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Mira`s stats</a:t>
            </a:r>
            <a:r>
              <a:rPr lang="en-US" baseline="0" dirty="0" smtClean="0"/>
              <a:t> are : </a:t>
            </a:r>
          </a:p>
          <a:p>
            <a:r>
              <a:rPr lang="en-US" dirty="0" err="1" smtClean="0">
                <a:latin typeface="Times New Roman" pitchFamily="18" charset="0"/>
                <a:cs typeface="Times New Roman" pitchFamily="18" charset="0"/>
              </a:rPr>
              <a:t>Linpack</a:t>
            </a:r>
            <a:r>
              <a:rPr lang="en-US" dirty="0" smtClean="0">
                <a:latin typeface="Times New Roman" pitchFamily="18" charset="0"/>
                <a:cs typeface="Times New Roman" pitchFamily="18" charset="0"/>
              </a:rPr>
              <a:t> performance - 8162.4 </a:t>
            </a:r>
            <a:r>
              <a:rPr lang="en-US" dirty="0" err="1" smtClean="0">
                <a:latin typeface="Times New Roman" pitchFamily="18" charset="0"/>
                <a:cs typeface="Times New Roman" pitchFamily="18" charset="0"/>
              </a:rPr>
              <a:t>TFlop</a:t>
            </a:r>
            <a:r>
              <a:rPr lang="en-US" dirty="0" smtClean="0">
                <a:latin typeface="Times New Roman" pitchFamily="18" charset="0"/>
                <a:cs typeface="Times New Roman" pitchFamily="18" charset="0"/>
              </a:rPr>
              <a:t>/s</a:t>
            </a:r>
          </a:p>
          <a:p>
            <a:r>
              <a:rPr lang="en-US" dirty="0" smtClean="0">
                <a:latin typeface="Times New Roman" pitchFamily="18" charset="0"/>
                <a:cs typeface="Times New Roman" pitchFamily="18" charset="0"/>
              </a:rPr>
              <a:t>Theoretical Peak  -10066.3 </a:t>
            </a:r>
            <a:r>
              <a:rPr lang="en-US" dirty="0" err="1" smtClean="0">
                <a:latin typeface="Times New Roman" pitchFamily="18" charset="0"/>
                <a:cs typeface="Times New Roman" pitchFamily="18" charset="0"/>
              </a:rPr>
              <a:t>TFlop</a:t>
            </a:r>
            <a:r>
              <a:rPr lang="en-US" dirty="0" smtClean="0">
                <a:latin typeface="Times New Roman" pitchFamily="18" charset="0"/>
                <a:cs typeface="Times New Roman" pitchFamily="18" charset="0"/>
              </a:rPr>
              <a:t>/s</a:t>
            </a:r>
          </a:p>
          <a:p>
            <a:r>
              <a:rPr lang="en-US" dirty="0" smtClean="0">
                <a:latin typeface="Times New Roman" pitchFamily="18" charset="0"/>
                <a:cs typeface="Times New Roman" pitchFamily="18" charset="0"/>
              </a:rPr>
              <a:t>Compute Racks – 48</a:t>
            </a:r>
          </a:p>
          <a:p>
            <a:r>
              <a:rPr lang="en-US" dirty="0" smtClean="0">
                <a:latin typeface="Times New Roman" pitchFamily="18" charset="0"/>
                <a:cs typeface="Times New Roman" pitchFamily="18" charset="0"/>
              </a:rPr>
              <a:t>I/O Drawers – 48</a:t>
            </a:r>
          </a:p>
          <a:p>
            <a:r>
              <a:rPr lang="en-US" dirty="0" smtClean="0">
                <a:latin typeface="Times New Roman" pitchFamily="18" charset="0"/>
                <a:cs typeface="Times New Roman" pitchFamily="18" charset="0"/>
              </a:rPr>
              <a:t>Total Cores – 786.432 </a:t>
            </a:r>
          </a:p>
          <a:p>
            <a:r>
              <a:rPr lang="en-US" dirty="0" smtClean="0">
                <a:latin typeface="Times New Roman" pitchFamily="18" charset="0"/>
                <a:cs typeface="Times New Roman" pitchFamily="18" charset="0"/>
              </a:rPr>
              <a:t>Minimum block size – 512 nodes</a:t>
            </a:r>
          </a:p>
          <a:p>
            <a:r>
              <a:rPr lang="en-US" dirty="0" smtClean="0">
                <a:latin typeface="Times New Roman" pitchFamily="18" charset="0"/>
                <a:cs typeface="Times New Roman" pitchFamily="18" charset="0"/>
              </a:rPr>
              <a:t>Smallest block with I/O isolation – 521 nodes</a:t>
            </a:r>
          </a:p>
          <a:p>
            <a:r>
              <a:rPr lang="en-US" dirty="0" smtClean="0">
                <a:latin typeface="Times New Roman" pitchFamily="18" charset="0"/>
                <a:cs typeface="Times New Roman" pitchFamily="18" charset="0"/>
              </a:rPr>
              <a:t>I/O Ratio – 1:128</a:t>
            </a:r>
          </a:p>
          <a:p>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Usages</a:t>
            </a:r>
            <a:r>
              <a:rPr lang="en-US" baseline="0" dirty="0" smtClean="0"/>
              <a:t> :</a:t>
            </a:r>
          </a:p>
          <a:p>
            <a:r>
              <a:rPr lang="en-US" dirty="0" smtClean="0">
                <a:latin typeface="Times New Roman" pitchFamily="18" charset="0"/>
                <a:cs typeface="Times New Roman" pitchFamily="18" charset="0"/>
              </a:rPr>
              <a:t>Any researcher with a question can apply for time on the supercomputer, typically in chunks of millions of processor-hours, to run programs for their experiments.</a:t>
            </a:r>
          </a:p>
          <a:p>
            <a:r>
              <a:rPr lang="en-US" dirty="0" smtClean="0">
                <a:latin typeface="Times New Roman" pitchFamily="18" charset="0"/>
                <a:cs typeface="Times New Roman" pitchFamily="18" charset="0"/>
              </a:rPr>
              <a:t>Scientists will use Mira to study exploding stars, nuclear energy, climate change, and jet engines.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fift</a:t>
            </a:r>
            <a:r>
              <a:rPr lang="en-US" dirty="0" smtClean="0"/>
              <a:t> supercomputer is JUQUEEN with</a:t>
            </a:r>
          </a:p>
          <a:p>
            <a:r>
              <a:rPr lang="en-US" dirty="0" smtClean="0">
                <a:solidFill>
                  <a:srgbClr val="FFFF00"/>
                </a:solidFill>
                <a:latin typeface="Times New Roman" pitchFamily="18" charset="0"/>
                <a:cs typeface="Times New Roman" pitchFamily="18" charset="0"/>
              </a:rPr>
              <a:t>Main memory: 448 TB </a:t>
            </a:r>
          </a:p>
          <a:p>
            <a:r>
              <a:rPr lang="en-US" dirty="0" smtClean="0">
                <a:solidFill>
                  <a:srgbClr val="FFFF00"/>
                </a:solidFill>
                <a:latin typeface="Times New Roman" pitchFamily="18" charset="0"/>
                <a:cs typeface="Times New Roman" pitchFamily="18" charset="0"/>
              </a:rPr>
              <a:t>Overall peak performance: 5.9 </a:t>
            </a:r>
            <a:r>
              <a:rPr lang="en-US" dirty="0" err="1" smtClean="0">
                <a:solidFill>
                  <a:srgbClr val="FFFF00"/>
                </a:solidFill>
                <a:latin typeface="Times New Roman" pitchFamily="18" charset="0"/>
                <a:cs typeface="Times New Roman" pitchFamily="18" charset="0"/>
              </a:rPr>
              <a:t>Petaflops</a:t>
            </a:r>
            <a:r>
              <a:rPr lang="en-US" dirty="0" smtClean="0">
                <a:solidFill>
                  <a:srgbClr val="FFFF00"/>
                </a:solidFill>
                <a:latin typeface="Times New Roman" pitchFamily="18" charset="0"/>
                <a:cs typeface="Times New Roman" pitchFamily="18" charset="0"/>
              </a:rPr>
              <a:t> </a:t>
            </a:r>
          </a:p>
          <a:p>
            <a:r>
              <a:rPr lang="en-US" dirty="0" err="1" smtClean="0">
                <a:solidFill>
                  <a:srgbClr val="FFFF00"/>
                </a:solidFill>
                <a:latin typeface="Times New Roman" pitchFamily="18" charset="0"/>
                <a:cs typeface="Times New Roman" pitchFamily="18" charset="0"/>
              </a:rPr>
              <a:t>Linpack</a:t>
            </a:r>
            <a:r>
              <a:rPr lang="en-US" dirty="0" smtClean="0">
                <a:solidFill>
                  <a:srgbClr val="FFFF00"/>
                </a:solidFill>
                <a:latin typeface="Times New Roman" pitchFamily="18" charset="0"/>
                <a:cs typeface="Times New Roman" pitchFamily="18" charset="0"/>
              </a:rPr>
              <a:t>: &gt; 4.141 </a:t>
            </a:r>
            <a:r>
              <a:rPr lang="en-US" dirty="0" err="1" smtClean="0">
                <a:solidFill>
                  <a:srgbClr val="FFFF00"/>
                </a:solidFill>
                <a:latin typeface="Times New Roman" pitchFamily="18" charset="0"/>
                <a:cs typeface="Times New Roman" pitchFamily="18" charset="0"/>
              </a:rPr>
              <a:t>Petaflops</a:t>
            </a:r>
            <a:r>
              <a:rPr lang="en-US" dirty="0" smtClean="0">
                <a:solidFill>
                  <a:srgbClr val="FFFF00"/>
                </a:solidFill>
                <a:latin typeface="Times New Roman" pitchFamily="18" charset="0"/>
                <a:cs typeface="Times New Roman" pitchFamily="18" charset="0"/>
              </a:rPr>
              <a:t> </a:t>
            </a:r>
          </a:p>
          <a:p>
            <a:r>
              <a:rPr lang="en-US" dirty="0" smtClean="0">
                <a:solidFill>
                  <a:srgbClr val="FFFF00"/>
                </a:solidFill>
                <a:latin typeface="Times New Roman" pitchFamily="18" charset="0"/>
                <a:cs typeface="Times New Roman" pitchFamily="18" charset="0"/>
              </a:rPr>
              <a:t>I/O Nodes: 248 (27x8 + 1x32) connected to 2 CISCO Switches</a:t>
            </a:r>
          </a:p>
          <a:p>
            <a:r>
              <a:rPr lang="en-US" dirty="0" smtClean="0">
                <a:solidFill>
                  <a:srgbClr val="FFFF00"/>
                </a:solidFill>
                <a:latin typeface="Times New Roman" pitchFamily="18" charset="0"/>
                <a:cs typeface="Times New Roman" pitchFamily="18" charset="0"/>
              </a:rPr>
              <a:t>28 racks (7 rows * 4 racks) 28,672 nodes (458,752 cores)</a:t>
            </a:r>
          </a:p>
          <a:p>
            <a:pPr>
              <a:buNone/>
            </a:pPr>
            <a:r>
              <a:rPr lang="en-US" dirty="0" smtClean="0">
                <a:solidFill>
                  <a:srgbClr val="FFFF00"/>
                </a:solidFill>
                <a:latin typeface="Times New Roman" pitchFamily="18" charset="0"/>
                <a:cs typeface="Times New Roman" pitchFamily="18" charset="0"/>
              </a:rPr>
              <a:t>	- Rack: 2 </a:t>
            </a:r>
            <a:r>
              <a:rPr lang="en-US" dirty="0" err="1" smtClean="0">
                <a:solidFill>
                  <a:srgbClr val="FFFF00"/>
                </a:solidFill>
                <a:latin typeface="Times New Roman" pitchFamily="18" charset="0"/>
                <a:cs typeface="Times New Roman" pitchFamily="18" charset="0"/>
              </a:rPr>
              <a:t>midplanes</a:t>
            </a:r>
            <a:r>
              <a:rPr lang="en-US" dirty="0" smtClean="0">
                <a:solidFill>
                  <a:srgbClr val="FFFF00"/>
                </a:solidFill>
                <a:latin typeface="Times New Roman" pitchFamily="18" charset="0"/>
                <a:cs typeface="Times New Roman" pitchFamily="18" charset="0"/>
              </a:rPr>
              <a:t> * 16 </a:t>
            </a:r>
            <a:r>
              <a:rPr lang="en-US" dirty="0" err="1" smtClean="0">
                <a:solidFill>
                  <a:srgbClr val="FFFF00"/>
                </a:solidFill>
                <a:latin typeface="Times New Roman" pitchFamily="18" charset="0"/>
                <a:cs typeface="Times New Roman" pitchFamily="18" charset="0"/>
              </a:rPr>
              <a:t>nodeboards</a:t>
            </a:r>
            <a:r>
              <a:rPr lang="en-US" dirty="0" smtClean="0">
                <a:solidFill>
                  <a:srgbClr val="FFFF00"/>
                </a:solidFill>
                <a:latin typeface="Times New Roman" pitchFamily="18" charset="0"/>
                <a:cs typeface="Times New Roman" pitchFamily="18" charset="0"/>
              </a:rPr>
              <a:t> (16,384 cores) </a:t>
            </a:r>
          </a:p>
          <a:p>
            <a:pPr>
              <a:buNone/>
            </a:pPr>
            <a:r>
              <a:rPr lang="en-US" dirty="0" smtClean="0">
                <a:solidFill>
                  <a:srgbClr val="FFFF00"/>
                </a:solidFill>
                <a:latin typeface="Times New Roman" pitchFamily="18" charset="0"/>
                <a:cs typeface="Times New Roman" pitchFamily="18" charset="0"/>
              </a:rPr>
              <a:t>	- </a:t>
            </a:r>
            <a:r>
              <a:rPr lang="en-US" dirty="0" err="1" smtClean="0">
                <a:solidFill>
                  <a:srgbClr val="FFFF00"/>
                </a:solidFill>
                <a:latin typeface="Times New Roman" pitchFamily="18" charset="0"/>
                <a:cs typeface="Times New Roman" pitchFamily="18" charset="0"/>
              </a:rPr>
              <a:t>Nodeboard</a:t>
            </a:r>
            <a:r>
              <a:rPr lang="en-US" dirty="0" smtClean="0">
                <a:solidFill>
                  <a:srgbClr val="FFFF00"/>
                </a:solidFill>
                <a:latin typeface="Times New Roman" pitchFamily="18" charset="0"/>
                <a:cs typeface="Times New Roman" pitchFamily="18" charset="0"/>
              </a:rPr>
              <a:t>: 32 compute nodes Node: 16 cores</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Blue gene`s</a:t>
            </a:r>
            <a:r>
              <a:rPr lang="en-US" baseline="0" dirty="0" smtClean="0"/>
              <a:t> specifications : </a:t>
            </a:r>
          </a:p>
          <a:p>
            <a:r>
              <a:rPr lang="en-US" dirty="0" smtClean="0">
                <a:latin typeface="Times New Roman" pitchFamily="18" charset="0"/>
                <a:cs typeface="Times New Roman" pitchFamily="18" charset="0"/>
              </a:rPr>
              <a:t>Compute Card/Processor IBM PowerPC® A2, 1.6 GHz, 16 cores per node</a:t>
            </a:r>
          </a:p>
          <a:p>
            <a:r>
              <a:rPr lang="en-US" dirty="0" smtClean="0">
                <a:latin typeface="Times New Roman" pitchFamily="18" charset="0"/>
                <a:cs typeface="Times New Roman" pitchFamily="18" charset="0"/>
              </a:rPr>
              <a:t>Memory 16 GB SDRAM-DDR3 per node</a:t>
            </a:r>
          </a:p>
          <a:p>
            <a:r>
              <a:rPr lang="en-US" dirty="0" smtClean="0">
                <a:latin typeface="Times New Roman" pitchFamily="18" charset="0"/>
                <a:cs typeface="Times New Roman" pitchFamily="18" charset="0"/>
              </a:rPr>
              <a:t>Operating system Compute nodes: CNK, lightweight proprietary kernel</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Networks 5D Torus </a:t>
            </a:r>
          </a:p>
          <a:p>
            <a:pPr>
              <a:buNone/>
            </a:pPr>
            <a:r>
              <a:rPr lang="en-US" dirty="0" smtClean="0">
                <a:latin typeface="Times New Roman" pitchFamily="18" charset="0"/>
                <a:cs typeface="Times New Roman" pitchFamily="18" charset="0"/>
              </a:rPr>
              <a:t>	— 40 </a:t>
            </a:r>
            <a:r>
              <a:rPr lang="en-US" dirty="0" err="1" smtClean="0">
                <a:latin typeface="Times New Roman" pitchFamily="18" charset="0"/>
                <a:cs typeface="Times New Roman" pitchFamily="18" charset="0"/>
              </a:rPr>
              <a:t>GBps</a:t>
            </a:r>
            <a:r>
              <a:rPr lang="en-US" dirty="0" smtClean="0">
                <a:latin typeface="Times New Roman" pitchFamily="18" charset="0"/>
                <a:cs typeface="Times New Roman" pitchFamily="18" charset="0"/>
              </a:rPr>
              <a:t> 2.5 </a:t>
            </a:r>
            <a:r>
              <a:rPr lang="el-GR" dirty="0" smtClean="0">
                <a:latin typeface="Times New Roman" pitchFamily="18" charset="0"/>
                <a:cs typeface="Times New Roman" pitchFamily="18" charset="0"/>
              </a:rPr>
              <a:t>μ</a:t>
            </a:r>
            <a:r>
              <a:rPr lang="en-US" dirty="0" smtClean="0">
                <a:latin typeface="Times New Roman" pitchFamily="18" charset="0"/>
                <a:cs typeface="Times New Roman" pitchFamily="18" charset="0"/>
              </a:rPr>
              <a:t>sec latency (worst case) </a:t>
            </a:r>
          </a:p>
          <a:p>
            <a:pPr>
              <a:buNone/>
            </a:pPr>
            <a:r>
              <a:rPr lang="en-US" dirty="0" smtClean="0">
                <a:latin typeface="Times New Roman" pitchFamily="18" charset="0"/>
                <a:cs typeface="Times New Roman" pitchFamily="18" charset="0"/>
              </a:rPr>
              <a:t>	— Collective network — part of the 5D Torus collective logic operations supported</a:t>
            </a:r>
          </a:p>
          <a:p>
            <a:pPr>
              <a:buNone/>
            </a:pPr>
            <a:r>
              <a:rPr lang="en-US" dirty="0" smtClean="0">
                <a:latin typeface="Times New Roman" pitchFamily="18" charset="0"/>
                <a:cs typeface="Times New Roman" pitchFamily="18" charset="0"/>
              </a:rPr>
              <a:t>	— Global Barrier/Interrupt — part of 5D Torus, </a:t>
            </a:r>
            <a:r>
              <a:rPr lang="en-US" dirty="0" err="1" smtClean="0">
                <a:latin typeface="Times New Roman" pitchFamily="18" charset="0"/>
                <a:cs typeface="Times New Roman" pitchFamily="18" charset="0"/>
              </a:rPr>
              <a:t>PCIe</a:t>
            </a:r>
            <a:r>
              <a:rPr lang="en-US" dirty="0" smtClean="0">
                <a:latin typeface="Times New Roman" pitchFamily="18" charset="0"/>
                <a:cs typeface="Times New Roman" pitchFamily="18" charset="0"/>
              </a:rPr>
              <a:t> x8 Gen2 based I/O 1 GB Control Network — System Boot, Debug, Monitoring</a:t>
            </a:r>
          </a:p>
          <a:p>
            <a:r>
              <a:rPr lang="en-US" dirty="0" smtClean="0">
                <a:latin typeface="Times New Roman" pitchFamily="18" charset="0"/>
                <a:cs typeface="Times New Roman" pitchFamily="18" charset="0"/>
              </a:rPr>
              <a:t>I/O Nodes (10 </a:t>
            </a:r>
            <a:r>
              <a:rPr lang="en-US" dirty="0" err="1" smtClean="0">
                <a:latin typeface="Times New Roman" pitchFamily="18" charset="0"/>
                <a:cs typeface="Times New Roman" pitchFamily="18" charset="0"/>
              </a:rPr>
              <a:t>GbE</a:t>
            </a:r>
            <a:r>
              <a:rPr lang="en-US" dirty="0" smtClean="0">
                <a:latin typeface="Times New Roman" pitchFamily="18" charset="0"/>
                <a:cs typeface="Times New Roman" pitchFamily="18" charset="0"/>
              </a:rPr>
              <a:t>) 16-way SMP processor; configurable in 8,16 or 32 I/O nodes per rack</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FF00"/>
                </a:solidFill>
                <a:latin typeface="Times New Roman" pitchFamily="18" charset="0"/>
                <a:cs typeface="Times New Roman" pitchFamily="18" charset="0"/>
              </a:rPr>
              <a:t>Power Direct-current voltage (48V to 5V, 3.3V, 1.8V on node boards) 10 - 80 kW per rack (estimated); maximum 100 kW per rack FZJ used 1.9 MW in 2012 (compares to 5000 households) FZJ: app 4380 m power cables (63A/400V), app. 7900 kg</a:t>
            </a:r>
          </a:p>
          <a:p>
            <a:r>
              <a:rPr lang="en-US" dirty="0" smtClean="0">
                <a:solidFill>
                  <a:srgbClr val="FFFF00"/>
                </a:solidFill>
                <a:latin typeface="Times New Roman" pitchFamily="18" charset="0"/>
                <a:cs typeface="Times New Roman" pitchFamily="18" charset="0"/>
              </a:rPr>
              <a:t>Cooling 90% water cooling (18-25°C,demineralized,closed circle); 10% air cooling Temperature: in: 18°C, out: 27°C </a:t>
            </a:r>
          </a:p>
          <a:p>
            <a:r>
              <a:rPr lang="en-US" dirty="0" smtClean="0">
                <a:solidFill>
                  <a:srgbClr val="FFFF00"/>
                </a:solidFill>
                <a:latin typeface="Times New Roman" pitchFamily="18" charset="0"/>
                <a:cs typeface="Times New Roman" pitchFamily="18" charset="0"/>
              </a:rPr>
              <a:t>FZJ, Cable Trays 48 m, 1900kg</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Infrastructure : </a:t>
            </a:r>
          </a:p>
          <a:p>
            <a:r>
              <a:rPr lang="en-US" dirty="0" smtClean="0">
                <a:latin typeface="Times New Roman" pitchFamily="18" charset="0"/>
                <a:cs typeface="Times New Roman" pitchFamily="18" charset="0"/>
              </a:rPr>
              <a:t>2 service nodes and 2 login nodes (IBM Power 740)</a:t>
            </a:r>
          </a:p>
          <a:p>
            <a:r>
              <a:rPr lang="en-US" dirty="0" smtClean="0">
                <a:latin typeface="Times New Roman" pitchFamily="18" charset="0"/>
                <a:cs typeface="Times New Roman" pitchFamily="18" charset="0"/>
              </a:rPr>
              <a:t>Total number of processors 16</a:t>
            </a:r>
          </a:p>
          <a:p>
            <a:r>
              <a:rPr lang="en-US" dirty="0" smtClean="0">
                <a:latin typeface="Times New Roman" pitchFamily="18" charset="0"/>
                <a:cs typeface="Times New Roman" pitchFamily="18" charset="0"/>
              </a:rPr>
              <a:t>Processor type: Power7, 8C, 3.55 GHz</a:t>
            </a:r>
          </a:p>
          <a:p>
            <a:r>
              <a:rPr lang="en-US" dirty="0" smtClean="0">
                <a:latin typeface="Times New Roman" pitchFamily="18" charset="0"/>
                <a:cs typeface="Times New Roman" pitchFamily="18" charset="0"/>
              </a:rPr>
              <a:t> Total amount of memory 128 GB</a:t>
            </a:r>
          </a:p>
          <a:p>
            <a:r>
              <a:rPr lang="en-US" dirty="0" smtClean="0">
                <a:latin typeface="Times New Roman" pitchFamily="18" charset="0"/>
                <a:cs typeface="Times New Roman" pitchFamily="18" charset="0"/>
              </a:rPr>
              <a:t> Operating </a:t>
            </a:r>
            <a:r>
              <a:rPr lang="en-US" dirty="0" err="1" smtClean="0">
                <a:latin typeface="Times New Roman" pitchFamily="18" charset="0"/>
                <a:cs typeface="Times New Roman" pitchFamily="18" charset="0"/>
              </a:rPr>
              <a:t>system:RedHat</a:t>
            </a:r>
            <a:r>
              <a:rPr lang="en-US" dirty="0" smtClean="0">
                <a:latin typeface="Times New Roman" pitchFamily="18" charset="0"/>
                <a:cs typeface="Times New Roman" pitchFamily="18" charset="0"/>
              </a:rPr>
              <a:t> Linux V6.2 </a:t>
            </a:r>
          </a:p>
          <a:p>
            <a:r>
              <a:rPr lang="en-US" dirty="0" smtClean="0">
                <a:latin typeface="Times New Roman" pitchFamily="18" charset="0"/>
                <a:cs typeface="Times New Roman" pitchFamily="18" charset="0"/>
              </a:rPr>
              <a:t>Internet address of login node: juqueen.fz-juelich.de</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for </a:t>
            </a:r>
            <a:r>
              <a:rPr lang="en-US" smtClean="0"/>
              <a:t>the attention !</a:t>
            </a:r>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Titans  uses XK6 Compute Node with AMD </a:t>
            </a:r>
            <a:r>
              <a:rPr lang="en-US" dirty="0" err="1" smtClean="0">
                <a:latin typeface="Times New Roman" pitchFamily="18" charset="0"/>
                <a:cs typeface="Times New Roman" pitchFamily="18" charset="0"/>
              </a:rPr>
              <a:t>Opteron</a:t>
            </a:r>
            <a:r>
              <a:rPr lang="en-US" dirty="0" smtClean="0">
                <a:latin typeface="Times New Roman" pitchFamily="18" charset="0"/>
                <a:cs typeface="Times New Roman" pitchFamily="18" charset="0"/>
              </a:rPr>
              <a:t> 6200 </a:t>
            </a:r>
            <a:r>
              <a:rPr lang="en-US" dirty="0" err="1" smtClean="0">
                <a:latin typeface="Times New Roman" pitchFamily="18" charset="0"/>
                <a:cs typeface="Times New Roman" pitchFamily="18" charset="0"/>
              </a:rPr>
              <a:t>Interlagos</a:t>
            </a:r>
            <a:r>
              <a:rPr lang="en-US" dirty="0" smtClean="0">
                <a:latin typeface="Times New Roman" pitchFamily="18" charset="0"/>
                <a:cs typeface="Times New Roman" pitchFamily="18" charset="0"/>
              </a:rPr>
              <a:t> 16 core processor, Tesla X2090 @ 665 GF ,Host Memory 16 or 32GB 1600 MHz DDR3 ,Tesla X090 Memory 6GB GDDR5 capacity ,Gemini High Speed Interconnect ,Upgradeable to NVIDIA’s KEPLER many-core processor.</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00"/>
                </a:solidFill>
                <a:latin typeface="Times New Roman" pitchFamily="18" charset="0"/>
                <a:cs typeface="Times New Roman" pitchFamily="18" charset="0"/>
              </a:rPr>
              <a:t>On November 12, 2012 the TOP500 </a:t>
            </a:r>
            <a:r>
              <a:rPr lang="en-US" dirty="0" err="1" smtClean="0">
                <a:solidFill>
                  <a:srgbClr val="FFFF00"/>
                </a:solidFill>
                <a:latin typeface="Times New Roman" pitchFamily="18" charset="0"/>
                <a:cs typeface="Times New Roman" pitchFamily="18" charset="0"/>
              </a:rPr>
              <a:t>organisation</a:t>
            </a:r>
            <a:r>
              <a:rPr lang="en-US" dirty="0" smtClean="0">
                <a:solidFill>
                  <a:srgbClr val="FFFF00"/>
                </a:solidFill>
                <a:latin typeface="Times New Roman" pitchFamily="18" charset="0"/>
                <a:cs typeface="Times New Roman" pitchFamily="18" charset="0"/>
              </a:rPr>
              <a:t> that ranks the worlds' supercomputers by their LINPACK performance, announced that Titan was ranked first , displacing IBM Sequoia .Titan was also ranked third on the Green500, the same 500 supercomputers re-ordered in terms of energy efficiency.</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Initially 50 applications were considered, but this list was eventually pared down to a set of six critical codes from various domain sciences: </a:t>
            </a:r>
          </a:p>
          <a:p>
            <a:pPr>
              <a:buNone/>
            </a:pPr>
            <a:r>
              <a:rPr lang="en-US" sz="1200" dirty="0" smtClean="0">
                <a:latin typeface="Times New Roman" pitchFamily="18" charset="0"/>
                <a:cs typeface="Times New Roman" pitchFamily="18" charset="0"/>
              </a:rPr>
              <a:t>-S3D:Combustion simulations to enable the next generation of diesel/bio fuels to burn more efficiently</a:t>
            </a:r>
          </a:p>
          <a:p>
            <a:pPr>
              <a:buNone/>
            </a:pPr>
            <a:r>
              <a:rPr lang="en-US" sz="1200" dirty="0" smtClean="0">
                <a:latin typeface="Times New Roman" pitchFamily="18" charset="0"/>
                <a:cs typeface="Times New Roman" pitchFamily="18" charset="0"/>
              </a:rPr>
              <a:t>-WL-LSMS :Role of material disorder, statistics, and fluctuations in </a:t>
            </a:r>
            <a:r>
              <a:rPr lang="en-US" sz="1200" dirty="0" err="1" smtClean="0">
                <a:latin typeface="Times New Roman" pitchFamily="18" charset="0"/>
                <a:cs typeface="Times New Roman" pitchFamily="18" charset="0"/>
              </a:rPr>
              <a:t>nanoscale</a:t>
            </a:r>
            <a:r>
              <a:rPr lang="en-US" sz="1200" dirty="0" smtClean="0">
                <a:latin typeface="Times New Roman" pitchFamily="18" charset="0"/>
                <a:cs typeface="Times New Roman" pitchFamily="18" charset="0"/>
              </a:rPr>
              <a:t> materials and systems.</a:t>
            </a:r>
          </a:p>
          <a:p>
            <a:pPr>
              <a:buNone/>
            </a:pPr>
            <a:r>
              <a:rPr lang="en-US" sz="1200" dirty="0" smtClean="0">
                <a:latin typeface="Times New Roman" pitchFamily="18" charset="0"/>
                <a:cs typeface="Times New Roman" pitchFamily="18" charset="0"/>
              </a:rPr>
              <a:t>-NRDF :Radiation transport – important in astrophysics, laser fusion, combustion , atmospheric dynamics, and medical imaging – computed on AMR grids.</a:t>
            </a:r>
          </a:p>
          <a:p>
            <a:pPr>
              <a:buNone/>
            </a:pPr>
            <a:r>
              <a:rPr lang="en-US" sz="1200" dirty="0" smtClean="0">
                <a:latin typeface="Times New Roman" pitchFamily="18" charset="0"/>
                <a:cs typeface="Times New Roman" pitchFamily="18" charset="0"/>
              </a:rPr>
              <a:t>-Discrete ordinates radiation transport calculations that can be used in a variety of nuclear energy and technology applications.</a:t>
            </a:r>
          </a:p>
          <a:p>
            <a:pPr>
              <a:buNone/>
            </a:pPr>
            <a:r>
              <a:rPr lang="en-US" sz="1200" dirty="0" smtClean="0">
                <a:latin typeface="Times New Roman" pitchFamily="18" charset="0"/>
                <a:cs typeface="Times New Roman" pitchFamily="18" charset="0"/>
              </a:rPr>
              <a:t>-CAM-SE: Answers questions about specific climate change adaptation and mitigation scenarios.</a:t>
            </a:r>
          </a:p>
          <a:p>
            <a:pPr>
              <a:buNone/>
            </a:pPr>
            <a:r>
              <a:rPr lang="en-US" sz="1200" dirty="0" smtClean="0">
                <a:latin typeface="Times New Roman" pitchFamily="18" charset="0"/>
                <a:cs typeface="Times New Roman" pitchFamily="18" charset="0"/>
              </a:rPr>
              <a:t>-LAMMPS:A multiple capability molecular dynamics code.</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latin typeface="Times New Roman" pitchFamily="18" charset="0"/>
                <a:cs typeface="Times New Roman" pitchFamily="18" charset="0"/>
              </a:rPr>
              <a:t>S3D u</a:t>
            </a:r>
            <a:r>
              <a:rPr lang="en-US" dirty="0" smtClean="0">
                <a:solidFill>
                  <a:srgbClr val="00B0F0"/>
                </a:solidFill>
                <a:latin typeface="Times New Roman" pitchFamily="18" charset="0"/>
                <a:cs typeface="Times New Roman" pitchFamily="18" charset="0"/>
              </a:rPr>
              <a:t>sed by a team led by Jacqueline Chen of Sandia National Laboratories, is a direct numerical simulation code that models combustion. In 2009, a team led by Chen used Jaguar to create the world’s first fully resolved simulation of small lifted </a:t>
            </a:r>
            <a:r>
              <a:rPr lang="en-US" dirty="0" err="1" smtClean="0">
                <a:solidFill>
                  <a:srgbClr val="00B0F0"/>
                </a:solidFill>
                <a:latin typeface="Times New Roman" pitchFamily="18" charset="0"/>
                <a:cs typeface="Times New Roman" pitchFamily="18" charset="0"/>
              </a:rPr>
              <a:t>autoigniting</a:t>
            </a:r>
            <a:r>
              <a:rPr lang="en-US" dirty="0" smtClean="0">
                <a:solidFill>
                  <a:srgbClr val="00B0F0"/>
                </a:solidFill>
                <a:latin typeface="Times New Roman" pitchFamily="18" charset="0"/>
                <a:cs typeface="Times New Roman" pitchFamily="18" charset="0"/>
              </a:rPr>
              <a:t> hydrocarbon jet flames, allowing for representation of some of the fine-grained physics relevant to stabilization in a direct injection diesel engine. </a:t>
            </a:r>
          </a:p>
          <a:p>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WL-LSMS calculates the interactions between electrons and atoms in magnetic materials—such as those found in computer hard disks and the permanent magnets found in electric motors. It uses two methods. The first is locally self-consistent multiple scattering, which describes the journeys of scattered electrons at the lowest possible temperature by applying density functional theory to solve the Dirac equation, a relativistic wave equation for electron behavior. The second is the Monte Carlo Wang-Landau method, which guides calculations to explore system behavior at all temperatures, not just absolute zero. The two methods were combined in 2008 by a team of researchers from Oak Ridge National Laboratory (ORNL) to calculate magnetic materials at a finite temperature without adjustable parameters. The combined code was one of the first codes to break the </a:t>
            </a:r>
            <a:r>
              <a:rPr lang="en-US" dirty="0" err="1" smtClean="0">
                <a:latin typeface="Times New Roman" pitchFamily="18" charset="0"/>
                <a:cs typeface="Times New Roman" pitchFamily="18" charset="0"/>
              </a:rPr>
              <a:t>petascale</a:t>
            </a:r>
            <a:r>
              <a:rPr lang="en-US" dirty="0" smtClean="0">
                <a:latin typeface="Times New Roman" pitchFamily="18" charset="0"/>
                <a:cs typeface="Times New Roman" pitchFamily="18" charset="0"/>
              </a:rPr>
              <a:t> barrier on Jaguar.</a:t>
            </a:r>
            <a:endParaRPr lang="en-US" dirty="0"/>
          </a:p>
        </p:txBody>
      </p:sp>
      <p:sp>
        <p:nvSpPr>
          <p:cNvPr id="4" name="Slide Number Placeholder 3"/>
          <p:cNvSpPr>
            <a:spLocks noGrp="1"/>
          </p:cNvSpPr>
          <p:nvPr>
            <p:ph type="sldNum" sz="quarter" idx="10"/>
          </p:nvPr>
        </p:nvSpPr>
        <p:spPr/>
        <p:txBody>
          <a:bodyPr/>
          <a:lstStyle/>
          <a:p>
            <a:fld id="{86DE4F74-6448-4879-8424-28D4D36B163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png"/><Relationship Id="rId5" Type="http://schemas.openxmlformats.org/officeDocument/2006/relationships/image" Target="../media/image2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1.png"/><Relationship Id="rId5" Type="http://schemas.openxmlformats.org/officeDocument/2006/relationships/image" Target="../media/image4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1.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1.png"/><Relationship Id="rId5" Type="http://schemas.openxmlformats.org/officeDocument/2006/relationships/image" Target="../media/image5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1.png"/><Relationship Id="rId5" Type="http://schemas.openxmlformats.org/officeDocument/2006/relationships/image" Target="../media/image5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1.png"/><Relationship Id="rId5" Type="http://schemas.openxmlformats.org/officeDocument/2006/relationships/image" Target="../media/image53.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png"/><Relationship Id="rId5" Type="http://schemas.openxmlformats.org/officeDocument/2006/relationships/image" Target="../media/image5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1.png"/><Relationship Id="rId5" Type="http://schemas.openxmlformats.org/officeDocument/2006/relationships/image" Target="../media/image55.gif"/><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1.png"/><Relationship Id="rId5" Type="http://schemas.openxmlformats.org/officeDocument/2006/relationships/image" Target="../media/image56.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1.png"/><Relationship Id="rId5" Type="http://schemas.openxmlformats.org/officeDocument/2006/relationships/image" Target="../media/image59.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1.png"/><Relationship Id="rId5" Type="http://schemas.openxmlformats.org/officeDocument/2006/relationships/image" Target="../media/image6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7.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1981199"/>
          </a:xfrm>
        </p:spPr>
        <p:txBody>
          <a:bodyPr>
            <a:normAutofit fontScale="90000"/>
          </a:bodyPr>
          <a:lstStyle/>
          <a:p>
            <a:r>
              <a:rPr lang="en-US" dirty="0" smtClean="0">
                <a:latin typeface="Times New Roman" pitchFamily="18" charset="0"/>
                <a:cs typeface="Times New Roman" pitchFamily="18" charset="0"/>
              </a:rPr>
              <a:t>Top 5 supercomputers for  November 2012</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1066800" y="2895600"/>
            <a:ext cx="6705600" cy="2743200"/>
          </a:xfrm>
        </p:spPr>
        <p:txBody>
          <a:bodyPr>
            <a:normAutofit fontScale="62500" lnSpcReduction="20000"/>
          </a:bodyPr>
          <a:lstStyle/>
          <a:p>
            <a:r>
              <a:rPr lang="en-US" dirty="0" smtClean="0">
                <a:latin typeface="Times New Roman" pitchFamily="18" charset="0"/>
                <a:cs typeface="Times New Roman" pitchFamily="18" charset="0"/>
              </a:rPr>
              <a:t>1.Titan - Cray XK7 , </a:t>
            </a:r>
            <a:r>
              <a:rPr lang="en-US" dirty="0" err="1" smtClean="0">
                <a:latin typeface="Times New Roman" pitchFamily="18" charset="0"/>
                <a:cs typeface="Times New Roman" pitchFamily="18" charset="0"/>
              </a:rPr>
              <a:t>Opteron</a:t>
            </a:r>
            <a:r>
              <a:rPr lang="en-US" dirty="0" smtClean="0">
                <a:latin typeface="Times New Roman" pitchFamily="18" charset="0"/>
                <a:cs typeface="Times New Roman" pitchFamily="18" charset="0"/>
              </a:rPr>
              <a:t> 6274 16C 2.200GHz, Cray Gemini interconnect, NVIDIA K20x </a:t>
            </a:r>
          </a:p>
          <a:p>
            <a:r>
              <a:rPr lang="en-US" dirty="0" smtClean="0">
                <a:latin typeface="Times New Roman" pitchFamily="18" charset="0"/>
                <a:cs typeface="Times New Roman" pitchFamily="18" charset="0"/>
              </a:rPr>
              <a:t>2.Sequoia - </a:t>
            </a:r>
            <a:r>
              <a:rPr lang="en-US" dirty="0" err="1" smtClean="0">
                <a:latin typeface="Times New Roman" pitchFamily="18" charset="0"/>
                <a:cs typeface="Times New Roman" pitchFamily="18" charset="0"/>
              </a:rPr>
              <a:t>BlueGene</a:t>
            </a:r>
            <a:r>
              <a:rPr lang="en-US" dirty="0" smtClean="0">
                <a:latin typeface="Times New Roman" pitchFamily="18" charset="0"/>
                <a:cs typeface="Times New Roman" pitchFamily="18" charset="0"/>
              </a:rPr>
              <a:t>/Q, Power BQC 16C 1.60 GHz, Custom</a:t>
            </a:r>
          </a:p>
          <a:p>
            <a:r>
              <a:rPr lang="en-US" dirty="0" smtClean="0">
                <a:latin typeface="Times New Roman" pitchFamily="18" charset="0"/>
                <a:cs typeface="Times New Roman" pitchFamily="18" charset="0"/>
              </a:rPr>
              <a:t>3. K computer, SPARC64 </a:t>
            </a:r>
            <a:r>
              <a:rPr lang="en-US" dirty="0" err="1" smtClean="0">
                <a:latin typeface="Times New Roman" pitchFamily="18" charset="0"/>
                <a:cs typeface="Times New Roman" pitchFamily="18" charset="0"/>
              </a:rPr>
              <a:t>VIIIfx</a:t>
            </a:r>
            <a:r>
              <a:rPr lang="en-US" dirty="0" smtClean="0">
                <a:latin typeface="Times New Roman" pitchFamily="18" charset="0"/>
                <a:cs typeface="Times New Roman" pitchFamily="18" charset="0"/>
              </a:rPr>
              <a:t> 2.0GHz, Tofu interconnect</a:t>
            </a:r>
          </a:p>
          <a:p>
            <a:r>
              <a:rPr lang="en-US" dirty="0" smtClean="0">
                <a:latin typeface="Times New Roman" pitchFamily="18" charset="0"/>
                <a:cs typeface="Times New Roman" pitchFamily="18" charset="0"/>
              </a:rPr>
              <a:t> 4.Mira - </a:t>
            </a:r>
            <a:r>
              <a:rPr lang="en-US" dirty="0" err="1" smtClean="0">
                <a:latin typeface="Times New Roman" pitchFamily="18" charset="0"/>
                <a:cs typeface="Times New Roman" pitchFamily="18" charset="0"/>
              </a:rPr>
              <a:t>BlueGene</a:t>
            </a:r>
            <a:r>
              <a:rPr lang="en-US" dirty="0" smtClean="0">
                <a:latin typeface="Times New Roman" pitchFamily="18" charset="0"/>
                <a:cs typeface="Times New Roman" pitchFamily="18" charset="0"/>
              </a:rPr>
              <a:t>/Q, Power BQC 16C 1.60GHz, Custom </a:t>
            </a:r>
          </a:p>
          <a:p>
            <a:r>
              <a:rPr lang="en-US" dirty="0" smtClean="0">
                <a:latin typeface="Times New Roman" pitchFamily="18" charset="0"/>
                <a:cs typeface="Times New Roman" pitchFamily="18" charset="0"/>
              </a:rPr>
              <a:t>5.JUQUEEN - </a:t>
            </a:r>
            <a:r>
              <a:rPr lang="en-US" dirty="0" err="1" smtClean="0">
                <a:latin typeface="Times New Roman" pitchFamily="18" charset="0"/>
                <a:cs typeface="Times New Roman" pitchFamily="18" charset="0"/>
              </a:rPr>
              <a:t>BlueGene</a:t>
            </a:r>
            <a:r>
              <a:rPr lang="en-US" dirty="0" smtClean="0">
                <a:latin typeface="Times New Roman" pitchFamily="18" charset="0"/>
                <a:cs typeface="Times New Roman" pitchFamily="18" charset="0"/>
              </a:rPr>
              <a:t>/Q, Power BQC 16C 1.600GHz, Custom Interconnect</a:t>
            </a:r>
            <a:endParaRPr lang="en-US" dirty="0">
              <a:latin typeface="Times New Roman" pitchFamily="18" charset="0"/>
              <a:cs typeface="Times New Roman" pitchFamily="18" charset="0"/>
            </a:endParaRPr>
          </a:p>
        </p:txBody>
      </p:sp>
      <p:sp>
        <p:nvSpPr>
          <p:cNvPr id="4" name="TextBox 3"/>
          <p:cNvSpPr txBox="1"/>
          <p:nvPr/>
        </p:nvSpPr>
        <p:spPr>
          <a:xfrm>
            <a:off x="4572000" y="5867400"/>
            <a:ext cx="3733800" cy="369332"/>
          </a:xfrm>
          <a:prstGeom prst="rect">
            <a:avLst/>
          </a:prstGeom>
          <a:noFill/>
        </p:spPr>
        <p:txBody>
          <a:bodyPr wrap="square" rtlCol="0">
            <a:spAutoFit/>
          </a:bodyPr>
          <a:lstStyle/>
          <a:p>
            <a:r>
              <a:rPr lang="en-US" dirty="0" smtClean="0"/>
              <a:t>By : </a:t>
            </a:r>
            <a:r>
              <a:rPr lang="en-US" dirty="0" err="1" smtClean="0"/>
              <a:t>Hrisimir</a:t>
            </a:r>
            <a:r>
              <a:rPr lang="en-US" dirty="0" smtClean="0"/>
              <a:t> </a:t>
            </a:r>
            <a:r>
              <a:rPr lang="en-US" dirty="0" err="1" smtClean="0"/>
              <a:t>Emilov</a:t>
            </a:r>
            <a:r>
              <a:rPr lang="en-US" dirty="0" smtClean="0"/>
              <a:t> </a:t>
            </a:r>
            <a:r>
              <a:rPr lang="en-US" dirty="0" err="1" smtClean="0"/>
              <a:t>Dakov</a:t>
            </a:r>
            <a:endParaRPr lang="en-US" dirty="0"/>
          </a:p>
        </p:txBody>
      </p:sp>
      <p:pic>
        <p:nvPicPr>
          <p:cNvPr id="6" name="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6172200"/>
            <a:ext cx="304800" cy="304800"/>
          </a:xfrm>
          <a:prstGeom prst="rect">
            <a:avLst/>
          </a:prstGeom>
        </p:spPr>
      </p:pic>
    </p:spTree>
  </p:cSld>
  <p:clrMapOvr>
    <a:masterClrMapping/>
  </p:clrMapOvr>
  <p:transition advClick="0" advTm="6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Non-Equilibrium Radiation Diffusion (NRDF)</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914400" y="2332037"/>
            <a:ext cx="8229600" cy="4525963"/>
          </a:xfrm>
        </p:spPr>
        <p:txBody>
          <a:bodyPr>
            <a:normAutofit/>
          </a:bodyPr>
          <a:lstStyle/>
          <a:p>
            <a:r>
              <a:rPr lang="en-US" dirty="0" smtClean="0">
                <a:latin typeface="Times New Roman" pitchFamily="18" charset="0"/>
                <a:cs typeface="Times New Roman" pitchFamily="18" charset="0"/>
              </a:rPr>
              <a:t>	The Non-Equilibrium Radiation Diffusion (NRDF) application models the journey of </a:t>
            </a:r>
            <a:r>
              <a:rPr lang="en-US" dirty="0" err="1" smtClean="0">
                <a:latin typeface="Times New Roman" pitchFamily="18" charset="0"/>
                <a:cs typeface="Times New Roman" pitchFamily="18" charset="0"/>
              </a:rPr>
              <a:t>noncharged</a:t>
            </a:r>
            <a:r>
              <a:rPr lang="en-US" dirty="0" smtClean="0">
                <a:latin typeface="Times New Roman" pitchFamily="18" charset="0"/>
                <a:cs typeface="Times New Roman" pitchFamily="18" charset="0"/>
              </a:rPr>
              <a:t> particles. NRDF has applications in astrophysics, nuclear fusion, and atmospheric radiation, while the algorithms being developed should prove valuable in many other areas, such as fluid dynamics, radiation transport, groundwater transport, nuclear reactors, and energy storage.</a:t>
            </a:r>
            <a:endParaRPr lang="en-US"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5"/>
          <a:srcRect/>
          <a:stretch>
            <a:fillRect/>
          </a:stretch>
        </p:blipFill>
        <p:spPr bwMode="auto">
          <a:xfrm>
            <a:off x="228600" y="914400"/>
            <a:ext cx="2381250" cy="1895475"/>
          </a:xfrm>
          <a:prstGeom prst="rect">
            <a:avLst/>
          </a:prstGeom>
          <a:noFill/>
          <a:ln w="9525">
            <a:noFill/>
            <a:miter lim="800000"/>
            <a:headEnd/>
            <a:tailEnd/>
          </a:ln>
          <a:effectLst/>
        </p:spPr>
      </p:pic>
      <p:pic>
        <p:nvPicPr>
          <p:cNvPr id="5" name="1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6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err="1" smtClean="0">
                <a:solidFill>
                  <a:srgbClr val="FFFF00"/>
                </a:solidFill>
                <a:latin typeface="Times New Roman" pitchFamily="18" charset="0"/>
                <a:cs typeface="Times New Roman" pitchFamily="18" charset="0"/>
              </a:rPr>
              <a:t>Denovo</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solidFill>
                  <a:srgbClr val="FFFF00"/>
                </a:solidFill>
                <a:latin typeface="Times New Roman" pitchFamily="18" charset="0"/>
                <a:cs typeface="Times New Roman" pitchFamily="18" charset="0"/>
              </a:rPr>
              <a:t>Developed by ORNL’s Tom Evans, </a:t>
            </a:r>
            <a:r>
              <a:rPr lang="en-US" dirty="0" err="1" smtClean="0">
                <a:solidFill>
                  <a:srgbClr val="FFFF00"/>
                </a:solidFill>
                <a:latin typeface="Times New Roman" pitchFamily="18" charset="0"/>
                <a:cs typeface="Times New Roman" pitchFamily="18" charset="0"/>
              </a:rPr>
              <a:t>Denovo</a:t>
            </a:r>
            <a:r>
              <a:rPr lang="en-US" dirty="0" smtClean="0">
                <a:solidFill>
                  <a:srgbClr val="FFFF00"/>
                </a:solidFill>
                <a:latin typeface="Times New Roman" pitchFamily="18" charset="0"/>
                <a:cs typeface="Times New Roman" pitchFamily="18" charset="0"/>
              </a:rPr>
              <a:t> allows fully consistent multi-step approaches to high-fidelity nuclear reactor simulations</a:t>
            </a:r>
            <a:endParaRPr lang="en-US" dirty="0">
              <a:solidFill>
                <a:srgbClr val="FFFF00"/>
              </a:solidFill>
              <a:latin typeface="Times New Roman" pitchFamily="18" charset="0"/>
              <a:cs typeface="Times New Roman" pitchFamily="18" charset="0"/>
            </a:endParaRPr>
          </a:p>
        </p:txBody>
      </p:sp>
      <p:pic>
        <p:nvPicPr>
          <p:cNvPr id="5" name="1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5"/>
          <a:srcRect/>
          <a:stretch>
            <a:fillRect/>
          </a:stretch>
        </p:blipFill>
        <p:spPr bwMode="auto">
          <a:xfrm>
            <a:off x="6849292" y="0"/>
            <a:ext cx="2294708" cy="236158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CAM-SE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2209800"/>
            <a:ext cx="8610600" cy="4449763"/>
          </a:xfrm>
        </p:spPr>
        <p:txBody>
          <a:bodyPr>
            <a:normAutofit fontScale="85000" lnSpcReduction="10000"/>
          </a:bodyPr>
          <a:lstStyle/>
          <a:p>
            <a:r>
              <a:rPr lang="en-US" dirty="0" smtClean="0">
                <a:latin typeface="Times New Roman" pitchFamily="18" charset="0"/>
                <a:cs typeface="Times New Roman" pitchFamily="18" charset="0"/>
              </a:rPr>
              <a:t>CAM-SE represents two models that work in conjunction to simulate global atmospheric conditions. CAM (Community Atmosphere Model) is a global atmosphere model for weather and climate research. HOMME, the High Order Method Modeling Environment, is an atmospheric dynamical core, which solves fluid and thermodynamic equations on resolved scales. In order for HOMME to be a useful tool for atmospheric scientists, it is necessary to couple this core to physics packages—such as CAM—regularly employed by the climate modeling community.</a:t>
            </a:r>
            <a:endParaRPr lang="en-US" dirty="0">
              <a:latin typeface="Times New Roman" pitchFamily="18" charset="0"/>
              <a:cs typeface="Times New Roman" pitchFamily="18" charset="0"/>
            </a:endParaRPr>
          </a:p>
        </p:txBody>
      </p:sp>
      <p:pic>
        <p:nvPicPr>
          <p:cNvPr id="5" name="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6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a:srcRect/>
          <a:stretch>
            <a:fillRect/>
          </a:stretch>
        </p:blipFill>
        <p:spPr bwMode="auto">
          <a:xfrm>
            <a:off x="5562600" y="914400"/>
            <a:ext cx="3409950" cy="20002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LAMMPS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2362200"/>
            <a:ext cx="8229600" cy="4297363"/>
          </a:xfrm>
        </p:spPr>
        <p:txBody>
          <a:bodyPr/>
          <a:lstStyle/>
          <a:p>
            <a:r>
              <a:rPr lang="en-US" dirty="0" smtClean="0">
                <a:latin typeface="Times New Roman" pitchFamily="18" charset="0"/>
                <a:cs typeface="Times New Roman" pitchFamily="18" charset="0"/>
              </a:rPr>
              <a:t>	LAMMPS, the Large-scale Atomic/Molecular Massively Parallel Simulator, was developed by a group of researchers at SNL. It is a classical molecular dynamics code that can be used to model atoms or, more generically, as a parallel particle simulator at the atomic, </a:t>
            </a:r>
            <a:r>
              <a:rPr lang="en-US" dirty="0" err="1" smtClean="0">
                <a:latin typeface="Times New Roman" pitchFamily="18" charset="0"/>
                <a:cs typeface="Times New Roman" pitchFamily="18" charset="0"/>
              </a:rPr>
              <a:t>meso</a:t>
            </a:r>
            <a:r>
              <a:rPr lang="en-US" dirty="0" smtClean="0">
                <a:latin typeface="Times New Roman" pitchFamily="18" charset="0"/>
                <a:cs typeface="Times New Roman" pitchFamily="18" charset="0"/>
              </a:rPr>
              <a:t>, or continuum scales.</a:t>
            </a:r>
            <a:endParaRPr lang="en-US" dirty="0">
              <a:latin typeface="Times New Roman" pitchFamily="18" charset="0"/>
              <a:cs typeface="Times New Roman" pitchFamily="18" charset="0"/>
            </a:endParaRPr>
          </a:p>
        </p:txBody>
      </p:sp>
      <p:pic>
        <p:nvPicPr>
          <p:cNvPr id="5" name="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5"/>
          <a:srcRect/>
          <a:stretch>
            <a:fillRect/>
          </a:stretch>
        </p:blipFill>
        <p:spPr bwMode="auto">
          <a:xfrm>
            <a:off x="5105400" y="304800"/>
            <a:ext cx="3581400" cy="2057400"/>
          </a:xfrm>
          <a:prstGeom prst="rect">
            <a:avLst/>
          </a:prstGeom>
          <a:noFill/>
          <a:ln w="9525">
            <a:noFill/>
            <a:miter lim="800000"/>
            <a:headEnd/>
            <a:tailEnd/>
          </a:ln>
          <a:effectLst/>
        </p:spPr>
      </p:pic>
      <p:sp>
        <p:nvSpPr>
          <p:cNvPr id="2" name="Title 1"/>
          <p:cNvSpPr>
            <a:spLocks noGrp="1"/>
          </p:cNvSpPr>
          <p:nvPr>
            <p:ph type="title"/>
          </p:nvPr>
        </p:nvSpPr>
        <p:spPr>
          <a:xfrm>
            <a:off x="457200" y="274638"/>
            <a:ext cx="4038600" cy="1858962"/>
          </a:xfrm>
        </p:spPr>
        <p:txBody>
          <a:bodyPr/>
          <a:lstStyle/>
          <a:p>
            <a:r>
              <a:rPr lang="en-US" b="1" dirty="0" smtClean="0">
                <a:latin typeface="Times New Roman" pitchFamily="18" charset="0"/>
                <a:cs typeface="Times New Roman" pitchFamily="18" charset="0"/>
              </a:rPr>
              <a:t>Sequoia</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0" y="2332037"/>
            <a:ext cx="8229600" cy="4525963"/>
          </a:xfrm>
        </p:spPr>
        <p:txBody>
          <a:bodyPr>
            <a:normAutofit fontScale="70000" lnSpcReduction="20000"/>
          </a:bodyPr>
          <a:lstStyle/>
          <a:p>
            <a:pPr>
              <a:buNone/>
            </a:pPr>
            <a:r>
              <a:rPr lang="en-US" dirty="0" smtClean="0">
                <a:latin typeface="Times New Roman" pitchFamily="18" charset="0"/>
                <a:cs typeface="Times New Roman" pitchFamily="18" charset="0"/>
              </a:rPr>
              <a:t>     The 20-petaFLOP/s Sequoia system has two main NNSA missions, both of which require “predictive simulation” of complex systems. Predictive simulation is not just computing the behavior of a complex system (the results), but also generating a precise quantification of the uncertainty associated with the results. This is analogous to the “margin of error” cited in scientific and technical papers or commonly used to qualify poll or survey results. Achieving predictive simulation is critical to resolving scientific problems when validation by physical experiment (for example, underground nuclear testing) is impossible, impractical, or prohibited by law or treaty. Predictive simulation is necessary to sustain the nation’s shrinking nuclear deterrent into the future as the deterrent continues to age.</a:t>
            </a:r>
            <a:endParaRPr lang="en-US" dirty="0">
              <a:latin typeface="Times New Roman" pitchFamily="18" charset="0"/>
              <a:cs typeface="Times New Roman" pitchFamily="18" charset="0"/>
            </a:endParaRPr>
          </a:p>
        </p:txBody>
      </p:sp>
      <p:pic>
        <p:nvPicPr>
          <p:cNvPr id="5" name="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5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tumblr.com/10c570c3947d19a8fe75fbd128073355/tumblr_inline_mjxg8nQNwi1qz4rg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rgbClr val="FF0000"/>
                </a:solidFill>
                <a:latin typeface="Times New Roman" pitchFamily="18" charset="0"/>
                <a:cs typeface="Times New Roman" pitchFamily="18" charset="0"/>
              </a:rPr>
              <a:t>Sequoia’s two missions are:</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solidFill>
                  <a:srgbClr val="FF0000"/>
                </a:solidFill>
                <a:latin typeface="Times New Roman" pitchFamily="18" charset="0"/>
                <a:cs typeface="Times New Roman" pitchFamily="18" charset="0"/>
              </a:rPr>
              <a:t>To quantify the uncertainties in numerical simulations of nuclear weapons performance. This will require the execution of vast suites of simulations not possible on current systems.</a:t>
            </a:r>
          </a:p>
          <a:p>
            <a:r>
              <a:rPr lang="en-US" dirty="0" smtClean="0">
                <a:solidFill>
                  <a:srgbClr val="FF0000"/>
                </a:solidFill>
                <a:latin typeface="Times New Roman" pitchFamily="18" charset="0"/>
                <a:cs typeface="Times New Roman" pitchFamily="18" charset="0"/>
              </a:rPr>
              <a:t>To perform the advanced weapons science calculations needed to develop the accurate physics-based models for weapons codes.</a:t>
            </a:r>
            <a:endParaRPr lang="en-US" dirty="0">
              <a:solidFill>
                <a:srgbClr val="FF0000"/>
              </a:solidFill>
              <a:latin typeface="Times New Roman" pitchFamily="18" charset="0"/>
              <a:cs typeface="Times New Roman" pitchFamily="18" charset="0"/>
            </a:endParaRPr>
          </a:p>
        </p:txBody>
      </p:sp>
      <p:pic>
        <p:nvPicPr>
          <p:cNvPr id="4" name="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G/Q Scaling Architecture"/>
          <p:cNvPicPr>
            <a:picLocks noChangeAspect="1" noChangeArrowheads="1"/>
          </p:cNvPicPr>
          <p:nvPr/>
        </p:nvPicPr>
        <p:blipFill>
          <a:blip r:embed="rId5"/>
          <a:srcRect/>
          <a:stretch>
            <a:fillRect/>
          </a:stretch>
        </p:blipFill>
        <p:spPr bwMode="auto">
          <a:xfrm>
            <a:off x="0" y="609600"/>
            <a:ext cx="9144000" cy="6248400"/>
          </a:xfrm>
          <a:prstGeom prst="rect">
            <a:avLst/>
          </a:prstGeom>
          <a:noFill/>
        </p:spPr>
      </p:pic>
      <p:sp>
        <p:nvSpPr>
          <p:cNvPr id="2" name="Title 1"/>
          <p:cNvSpPr>
            <a:spLocks noGrp="1"/>
          </p:cNvSpPr>
          <p:nvPr>
            <p:ph type="title"/>
          </p:nvPr>
        </p:nvSpPr>
        <p:spPr>
          <a:xfrm>
            <a:off x="457200" y="0"/>
            <a:ext cx="8229600" cy="960438"/>
          </a:xfrm>
        </p:spPr>
        <p:txBody>
          <a:bodyPr/>
          <a:lstStyle/>
          <a:p>
            <a:r>
              <a:rPr lang="en-US" dirty="0" smtClean="0">
                <a:latin typeface="Times New Roman" pitchFamily="18" charset="0"/>
                <a:cs typeface="Times New Roman" pitchFamily="18" charset="0"/>
              </a:rPr>
              <a:t>Architecture</a:t>
            </a:r>
            <a:endParaRPr lang="en-US" dirty="0">
              <a:latin typeface="Times New Roman" pitchFamily="18" charset="0"/>
              <a:cs typeface="Times New Roman" pitchFamily="18" charset="0"/>
            </a:endParaRPr>
          </a:p>
        </p:txBody>
      </p:sp>
      <p:pic>
        <p:nvPicPr>
          <p:cNvPr id="4" name="1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4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5"/>
          <a:srcRect/>
          <a:stretch>
            <a:fillRect/>
          </a:stretch>
        </p:blipFill>
        <p:spPr bwMode="auto">
          <a:xfrm>
            <a:off x="1" y="100013"/>
            <a:ext cx="9144000" cy="6657975"/>
          </a:xfrm>
          <a:prstGeom prst="rect">
            <a:avLst/>
          </a:prstGeom>
          <a:noFill/>
          <a:ln w="9525">
            <a:noFill/>
            <a:miter lim="800000"/>
            <a:headEnd/>
            <a:tailEnd/>
          </a:ln>
          <a:effectLst/>
        </p:spPr>
      </p:pic>
      <p:sp>
        <p:nvSpPr>
          <p:cNvPr id="2" name="Title 1"/>
          <p:cNvSpPr>
            <a:spLocks noGrp="1"/>
          </p:cNvSpPr>
          <p:nvPr>
            <p:ph type="title"/>
          </p:nvPr>
        </p:nvSpPr>
        <p:spPr>
          <a:xfrm>
            <a:off x="1447800" y="0"/>
            <a:ext cx="4495800" cy="990600"/>
          </a:xfrm>
        </p:spPr>
        <p:txBody>
          <a:bodyPr>
            <a:normAutofit/>
          </a:bodyPr>
          <a:lstStyle/>
          <a:p>
            <a:r>
              <a:rPr lang="en-US" sz="3200" dirty="0" smtClean="0">
                <a:latin typeface="Times New Roman" pitchFamily="18" charset="0"/>
                <a:cs typeface="Times New Roman" pitchFamily="18" charset="0"/>
              </a:rPr>
              <a:t>System architecture :</a:t>
            </a:r>
            <a:endParaRPr lang="en-US" sz="3200" dirty="0">
              <a:latin typeface="Times New Roman" pitchFamily="18" charset="0"/>
              <a:cs typeface="Times New Roman" pitchFamily="18" charset="0"/>
            </a:endParaRPr>
          </a:p>
        </p:txBody>
      </p:sp>
      <p:pic>
        <p:nvPicPr>
          <p:cNvPr id="4" name="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6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5"/>
          <a:srcRect/>
          <a:stretch>
            <a:fillRect/>
          </a:stretch>
        </p:blipFill>
        <p:spPr bwMode="auto">
          <a:xfrm>
            <a:off x="228600" y="1295400"/>
            <a:ext cx="4052887" cy="518160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err="1" smtClean="0">
                <a:latin typeface="Times New Roman" pitchFamily="18" charset="0"/>
                <a:cs typeface="Times New Roman" pitchFamily="18" charset="0"/>
              </a:rPr>
              <a:t>BlueGene</a:t>
            </a:r>
            <a:r>
              <a:rPr lang="en-US" dirty="0" smtClean="0">
                <a:latin typeface="Times New Roman" pitchFamily="18" charset="0"/>
                <a:cs typeface="Times New Roman" pitchFamily="18" charset="0"/>
              </a:rPr>
              <a:t>/Q compute chip</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191000" y="1295400"/>
            <a:ext cx="4953000" cy="4419600"/>
          </a:xfrm>
        </p:spPr>
        <p:txBody>
          <a:bodyPr>
            <a:normAutofit fontScale="47500" lnSpcReduction="20000"/>
          </a:bodyPr>
          <a:lstStyle/>
          <a:p>
            <a:r>
              <a:rPr lang="en-US" dirty="0" smtClean="0">
                <a:latin typeface="Times New Roman" pitchFamily="18" charset="0"/>
                <a:cs typeface="Times New Roman" pitchFamily="18" charset="0"/>
              </a:rPr>
              <a:t>45nm system on a chip (SOC) technology  </a:t>
            </a:r>
          </a:p>
          <a:p>
            <a:r>
              <a:rPr lang="en-US" dirty="0" smtClean="0">
                <a:latin typeface="Times New Roman" pitchFamily="18" charset="0"/>
                <a:cs typeface="Times New Roman" pitchFamily="18" charset="0"/>
              </a:rPr>
              <a:t>204.8 GFLOP peak  </a:t>
            </a:r>
          </a:p>
          <a:p>
            <a:r>
              <a:rPr lang="en-US" dirty="0" smtClean="0">
                <a:latin typeface="Times New Roman" pitchFamily="18" charset="0"/>
                <a:cs typeface="Times New Roman" pitchFamily="18" charset="0"/>
              </a:rPr>
              <a:t>16+1 core SMP 1.6GHz</a:t>
            </a:r>
          </a:p>
          <a:p>
            <a:pPr lvl="1">
              <a:buNone/>
            </a:pPr>
            <a:r>
              <a:rPr lang="en-US" dirty="0" smtClean="0">
                <a:latin typeface="Times New Roman" pitchFamily="18" charset="0"/>
                <a:cs typeface="Times New Roman" pitchFamily="18" charset="0"/>
              </a:rPr>
              <a:t>	 4-way hardware threaded</a:t>
            </a:r>
          </a:p>
          <a:p>
            <a:pPr lvl="1">
              <a:buNone/>
            </a:pPr>
            <a:r>
              <a:rPr lang="en-US" dirty="0" smtClean="0">
                <a:latin typeface="Times New Roman" pitchFamily="18" charset="0"/>
                <a:cs typeface="Times New Roman" pitchFamily="18" charset="0"/>
              </a:rPr>
              <a:t>	Quad SIMD floating point unit </a:t>
            </a:r>
          </a:p>
          <a:p>
            <a:pPr lvl="1">
              <a:buNone/>
            </a:pPr>
            <a:r>
              <a:rPr lang="en-US" dirty="0" smtClean="0">
                <a:latin typeface="Times New Roman" pitchFamily="18" charset="0"/>
                <a:cs typeface="Times New Roman" pitchFamily="18" charset="0"/>
              </a:rPr>
              <a:t>	L1 16B data, 16KB </a:t>
            </a:r>
            <a:r>
              <a:rPr lang="en-US" dirty="0" err="1" smtClean="0">
                <a:latin typeface="Times New Roman" pitchFamily="18" charset="0"/>
                <a:cs typeface="Times New Roman" pitchFamily="18" charset="0"/>
              </a:rPr>
              <a:t>instr</a:t>
            </a:r>
            <a:r>
              <a:rPr lang="en-US" dirty="0" smtClean="0">
                <a:latin typeface="Times New Roman" pitchFamily="18" charset="0"/>
                <a:cs typeface="Times New Roman" pitchFamily="18" charset="0"/>
              </a:rPr>
              <a:t> </a:t>
            </a:r>
          </a:p>
          <a:p>
            <a:pPr lvl="1">
              <a:buNone/>
            </a:pPr>
            <a:r>
              <a:rPr lang="en-US" dirty="0" smtClean="0">
                <a:latin typeface="Times New Roman" pitchFamily="18" charset="0"/>
                <a:cs typeface="Times New Roman" pitchFamily="18" charset="0"/>
              </a:rPr>
              <a:t>	16 stream and list-based </a:t>
            </a:r>
            <a:r>
              <a:rPr lang="en-US" dirty="0" err="1" smtClean="0">
                <a:latin typeface="Times New Roman" pitchFamily="18" charset="0"/>
                <a:cs typeface="Times New Roman" pitchFamily="18" charset="0"/>
              </a:rPr>
              <a:t>prefetch</a:t>
            </a:r>
            <a:r>
              <a:rPr lang="en-US" dirty="0" smtClean="0">
                <a:latin typeface="Times New Roman" pitchFamily="18" charset="0"/>
                <a:cs typeface="Times New Roman" pitchFamily="18" charset="0"/>
              </a:rPr>
              <a:t>  </a:t>
            </a:r>
          </a:p>
          <a:p>
            <a:r>
              <a:rPr lang="en-US" dirty="0" smtClean="0">
                <a:latin typeface="Times New Roman" pitchFamily="18" charset="0"/>
                <a:cs typeface="Times New Roman" pitchFamily="18" charset="0"/>
              </a:rPr>
              <a:t>32 MB shared L2 cache </a:t>
            </a:r>
          </a:p>
          <a:p>
            <a:pPr lvl="1">
              <a:buNone/>
            </a:pPr>
            <a:r>
              <a:rPr lang="en-US" dirty="0" smtClean="0">
                <a:latin typeface="Times New Roman" pitchFamily="18" charset="0"/>
                <a:cs typeface="Times New Roman" pitchFamily="18" charset="0"/>
              </a:rPr>
              <a:t>	Transactional Memory and Speculative Execution support </a:t>
            </a:r>
          </a:p>
          <a:p>
            <a:pPr lvl="1">
              <a:buNone/>
            </a:pPr>
            <a:r>
              <a:rPr lang="en-US" dirty="0" smtClean="0">
                <a:latin typeface="Times New Roman" pitchFamily="18" charset="0"/>
                <a:cs typeface="Times New Roman" pitchFamily="18" charset="0"/>
              </a:rPr>
              <a:t>	563 GB/s bisection bandwidth  </a:t>
            </a:r>
          </a:p>
          <a:p>
            <a:r>
              <a:rPr lang="en-US" dirty="0" smtClean="0">
                <a:latin typeface="Times New Roman" pitchFamily="18" charset="0"/>
                <a:cs typeface="Times New Roman" pitchFamily="18" charset="0"/>
              </a:rPr>
              <a:t>	42.6 GB/s DDR3 bandwidth (1.333 GHz) </a:t>
            </a:r>
          </a:p>
          <a:p>
            <a:pPr>
              <a:buNone/>
            </a:pPr>
            <a:r>
              <a:rPr lang="en-US" dirty="0" smtClean="0">
                <a:latin typeface="Times New Roman" pitchFamily="18" charset="0"/>
                <a:cs typeface="Times New Roman" pitchFamily="18" charset="0"/>
              </a:rPr>
              <a:t>		2 channels each with chip kill protection  </a:t>
            </a:r>
          </a:p>
          <a:p>
            <a:r>
              <a:rPr lang="en-US" dirty="0" smtClean="0">
                <a:latin typeface="Times New Roman" pitchFamily="18" charset="0"/>
                <a:cs typeface="Times New Roman" pitchFamily="18" charset="0"/>
              </a:rPr>
              <a:t>	10 intra-rack </a:t>
            </a:r>
            <a:r>
              <a:rPr lang="en-US" dirty="0" err="1" smtClean="0">
                <a:latin typeface="Times New Roman" pitchFamily="18" charset="0"/>
                <a:cs typeface="Times New Roman" pitchFamily="18" charset="0"/>
              </a:rPr>
              <a:t>interprocessor</a:t>
            </a:r>
            <a:r>
              <a:rPr lang="en-US" dirty="0" smtClean="0">
                <a:latin typeface="Times New Roman" pitchFamily="18" charset="0"/>
                <a:cs typeface="Times New Roman" pitchFamily="18" charset="0"/>
              </a:rPr>
              <a:t> links each at 2.0GB/s </a:t>
            </a:r>
          </a:p>
          <a:p>
            <a:r>
              <a:rPr lang="en-US" dirty="0" smtClean="0">
                <a:latin typeface="Times New Roman" pitchFamily="18" charset="0"/>
                <a:cs typeface="Times New Roman" pitchFamily="18" charset="0"/>
              </a:rPr>
              <a:t>	 one I/O link at 2.0 GB/s  </a:t>
            </a:r>
          </a:p>
          <a:p>
            <a:r>
              <a:rPr lang="en-US" dirty="0" smtClean="0">
                <a:latin typeface="Times New Roman" pitchFamily="18" charset="0"/>
                <a:cs typeface="Times New Roman" pitchFamily="18" charset="0"/>
              </a:rPr>
              <a:t>	16 GB memory/node  </a:t>
            </a:r>
          </a:p>
          <a:p>
            <a:r>
              <a:rPr lang="en-US" dirty="0" smtClean="0">
                <a:latin typeface="Times New Roman" pitchFamily="18" charset="0"/>
                <a:cs typeface="Times New Roman" pitchFamily="18" charset="0"/>
              </a:rPr>
              <a:t>	Low power per chip</a:t>
            </a:r>
          </a:p>
        </p:txBody>
      </p:sp>
      <p:sp>
        <p:nvSpPr>
          <p:cNvPr id="6" name="TextBox 5"/>
          <p:cNvSpPr txBox="1"/>
          <p:nvPr/>
        </p:nvSpPr>
        <p:spPr>
          <a:xfrm>
            <a:off x="4419600" y="5715000"/>
            <a:ext cx="4419600" cy="584775"/>
          </a:xfrm>
          <a:prstGeom prst="rect">
            <a:avLst/>
          </a:prstGeom>
          <a:noFill/>
        </p:spPr>
        <p:txBody>
          <a:bodyPr wrap="square" rtlCol="0">
            <a:spAutoFit/>
          </a:bodyPr>
          <a:lstStyle/>
          <a:p>
            <a:r>
              <a:rPr lang="en-US" sz="1600" dirty="0" smtClean="0">
                <a:latin typeface="Times New Roman" pitchFamily="18" charset="0"/>
                <a:cs typeface="Times New Roman" pitchFamily="18" charset="0"/>
              </a:rPr>
              <a:t>10*2GB/s intra-rack &amp; inter-rack (5-D torus)</a:t>
            </a:r>
          </a:p>
          <a:p>
            <a:r>
              <a:rPr lang="en-US" sz="1600" dirty="0" smtClean="0">
                <a:latin typeface="Times New Roman" pitchFamily="18" charset="0"/>
                <a:cs typeface="Times New Roman" pitchFamily="18" charset="0"/>
              </a:rPr>
              <a:t>2 GB/s I/O link (to I/O subsystem)</a:t>
            </a:r>
            <a:endParaRPr lang="en-US" sz="1600" dirty="0">
              <a:latin typeface="Times New Roman" pitchFamily="18" charset="0"/>
              <a:cs typeface="Times New Roman" pitchFamily="18" charset="0"/>
            </a:endParaRPr>
          </a:p>
        </p:txBody>
      </p:sp>
      <p:pic>
        <p:nvPicPr>
          <p:cNvPr id="7" name="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54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5"/>
          <a:srcRect/>
          <a:stretch>
            <a:fillRect/>
          </a:stretch>
        </p:blipFill>
        <p:spPr bwMode="auto">
          <a:xfrm>
            <a:off x="4800600" y="1219200"/>
            <a:ext cx="4343400" cy="46767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FPU</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Features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4267200" cy="4525963"/>
          </a:xfrm>
        </p:spPr>
        <p:txBody>
          <a:bodyPr>
            <a:normAutofit fontScale="77500" lnSpcReduction="20000"/>
          </a:bodyPr>
          <a:lstStyle/>
          <a:p>
            <a:pPr>
              <a:buNone/>
            </a:pPr>
            <a:r>
              <a:rPr lang="en-US" b="1" dirty="0" smtClean="0">
                <a:latin typeface="Times New Roman" pitchFamily="18" charset="0"/>
                <a:cs typeface="Times New Roman" pitchFamily="18" charset="0"/>
              </a:rPr>
              <a:t>Quad FPU:</a:t>
            </a:r>
          </a:p>
          <a:p>
            <a:pPr>
              <a:buFont typeface="Wingdings" pitchFamily="2" charset="2"/>
              <a:buChar char="§"/>
            </a:pPr>
            <a:r>
              <a:rPr lang="en-US" dirty="0" smtClean="0">
                <a:latin typeface="Times New Roman" pitchFamily="18" charset="0"/>
                <a:cs typeface="Times New Roman" pitchFamily="18" charset="0"/>
              </a:rPr>
              <a:t>4-wide double precision FPU SIMD</a:t>
            </a:r>
          </a:p>
          <a:p>
            <a:pPr>
              <a:buFont typeface="Wingdings" pitchFamily="2" charset="2"/>
              <a:buChar char="§"/>
            </a:pPr>
            <a:r>
              <a:rPr lang="en-US" dirty="0" smtClean="0">
                <a:latin typeface="Times New Roman" pitchFamily="18" charset="0"/>
                <a:cs typeface="Times New Roman" pitchFamily="18" charset="0"/>
              </a:rPr>
              <a:t> 2-wide complex SIMD</a:t>
            </a:r>
          </a:p>
          <a:p>
            <a:pPr>
              <a:buFont typeface="Wingdings" pitchFamily="2" charset="2"/>
              <a:buChar char="§"/>
            </a:pPr>
            <a:r>
              <a:rPr lang="en-US" dirty="0" smtClean="0">
                <a:latin typeface="Times New Roman" pitchFamily="18" charset="0"/>
                <a:cs typeface="Times New Roman" pitchFamily="18" charset="0"/>
              </a:rPr>
              <a:t> Supports a multitude of alignments</a:t>
            </a:r>
          </a:p>
          <a:p>
            <a:pPr>
              <a:buFont typeface="Wingdings" pitchFamily="2" charset="2"/>
              <a:buChar char="§"/>
            </a:pPr>
            <a:r>
              <a:rPr lang="en-US" dirty="0" smtClean="0">
                <a:latin typeface="Times New Roman" pitchFamily="18" charset="0"/>
                <a:cs typeface="Times New Roman" pitchFamily="18" charset="0"/>
              </a:rPr>
              <a:t> Allows for higher single thread performance for </a:t>
            </a:r>
          </a:p>
          <a:p>
            <a:pPr>
              <a:buFont typeface="Wingdings" pitchFamily="2" charset="2"/>
              <a:buChar char="§"/>
            </a:pPr>
            <a:r>
              <a:rPr lang="en-US" dirty="0" smtClean="0">
                <a:latin typeface="Times New Roman" pitchFamily="18" charset="0"/>
                <a:cs typeface="Times New Roman" pitchFamily="18" charset="0"/>
              </a:rPr>
              <a:t>some applications</a:t>
            </a:r>
          </a:p>
          <a:p>
            <a:pPr>
              <a:buFont typeface="Wingdings" pitchFamily="2" charset="2"/>
              <a:buChar char="§"/>
            </a:pPr>
            <a:r>
              <a:rPr lang="en-US" dirty="0" smtClean="0">
                <a:latin typeface="Times New Roman" pitchFamily="18" charset="0"/>
                <a:cs typeface="Times New Roman" pitchFamily="18" charset="0"/>
              </a:rPr>
              <a:t> Most will get modest bump (10-25%), some big </a:t>
            </a:r>
          </a:p>
          <a:p>
            <a:pPr>
              <a:buFont typeface="Wingdings" pitchFamily="2" charset="2"/>
              <a:buChar char="§"/>
            </a:pPr>
            <a:r>
              <a:rPr lang="en-US" dirty="0" smtClean="0">
                <a:latin typeface="Times New Roman" pitchFamily="18" charset="0"/>
                <a:cs typeface="Times New Roman" pitchFamily="18" charset="0"/>
              </a:rPr>
              <a:t>bump (approaching 300%)</a:t>
            </a:r>
            <a:endParaRPr lang="en-US" dirty="0">
              <a:latin typeface="Times New Roman" pitchFamily="18" charset="0"/>
              <a:cs typeface="Times New Roman" pitchFamily="18" charset="0"/>
            </a:endParaRPr>
          </a:p>
        </p:txBody>
      </p:sp>
      <p:pic>
        <p:nvPicPr>
          <p:cNvPr id="5" name="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1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TITAN:</a:t>
            </a:r>
            <a:r>
              <a:rPr lang="en-US" dirty="0" smtClean="0">
                <a:latin typeface="Times New Roman" pitchFamily="18" charset="0"/>
                <a:cs typeface="Times New Roman" pitchFamily="18" charset="0"/>
              </a:rPr>
              <a:t> Built for Science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dirty="0" smtClean="0">
                <a:latin typeface="Times New Roman" pitchFamily="18" charset="0"/>
                <a:cs typeface="Times New Roman" pitchFamily="18" charset="0"/>
              </a:rPr>
              <a:t>Titan System Goals: </a:t>
            </a:r>
          </a:p>
          <a:p>
            <a:pPr>
              <a:buNone/>
            </a:pPr>
            <a:r>
              <a:rPr lang="en-US" dirty="0" smtClean="0">
                <a:latin typeface="Times New Roman" pitchFamily="18" charset="0"/>
                <a:cs typeface="Times New Roman" pitchFamily="18" charset="0"/>
              </a:rPr>
              <a:t>-Promote application development for highly scalable architectures through the Center for Accelerated Application Readiness (CAAR).</a:t>
            </a:r>
          </a:p>
          <a:p>
            <a:pPr>
              <a:buFontTx/>
              <a:buChar char="-"/>
            </a:pPr>
            <a:r>
              <a:rPr lang="en-US" dirty="0" smtClean="0">
                <a:latin typeface="Times New Roman" pitchFamily="18" charset="0"/>
                <a:cs typeface="Times New Roman" pitchFamily="18" charset="0"/>
              </a:rPr>
              <a:t>Deliver breakthrough science for DOE/SC, industry, and the nation</a:t>
            </a:r>
          </a:p>
          <a:p>
            <a:pPr>
              <a:buFontTx/>
              <a:buChar char="-"/>
            </a:pPr>
            <a:endParaRPr lang="en-US" dirty="0" smtClean="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5"/>
          <a:srcRect/>
          <a:stretch>
            <a:fillRect/>
          </a:stretch>
        </p:blipFill>
        <p:spPr bwMode="auto">
          <a:xfrm>
            <a:off x="685800" y="4724400"/>
            <a:ext cx="8029575" cy="1733550"/>
          </a:xfrm>
          <a:prstGeom prst="rect">
            <a:avLst/>
          </a:prstGeom>
          <a:noFill/>
          <a:ln w="9525">
            <a:noFill/>
            <a:miter lim="800000"/>
            <a:headEnd/>
            <a:tailEnd/>
          </a:ln>
          <a:effectLst/>
        </p:spPr>
      </p:pic>
      <p:pic>
        <p:nvPicPr>
          <p:cNvPr id="5" nam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Prefetching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304800" y="2362200"/>
            <a:ext cx="4876800" cy="3962400"/>
          </a:xfrm>
        </p:spPr>
        <p:txBody>
          <a:bodyPr>
            <a:normAutofit fontScale="70000" lnSpcReduction="20000"/>
          </a:bodyPr>
          <a:lstStyle/>
          <a:p>
            <a:pPr>
              <a:buNone/>
            </a:pPr>
            <a:r>
              <a:rPr lang="en-US" b="1" dirty="0" smtClean="0">
                <a:latin typeface="Times New Roman" pitchFamily="18" charset="0"/>
                <a:cs typeface="Times New Roman" pitchFamily="18" charset="0"/>
              </a:rPr>
              <a:t>“Perfect” </a:t>
            </a:r>
            <a:r>
              <a:rPr lang="en-US" b="1" dirty="0" err="1" smtClean="0">
                <a:latin typeface="Times New Roman" pitchFamily="18" charset="0"/>
                <a:cs typeface="Times New Roman" pitchFamily="18" charset="0"/>
              </a:rPr>
              <a:t>prefetching</a:t>
            </a:r>
            <a:r>
              <a:rPr lang="en-US" b="1" dirty="0" smtClean="0">
                <a:latin typeface="Times New Roman" pitchFamily="18" charset="0"/>
                <a:cs typeface="Times New Roman" pitchFamily="18" charset="0"/>
              </a:rPr>
              <a:t> :</a:t>
            </a:r>
          </a:p>
          <a:p>
            <a:pPr>
              <a:buNone/>
            </a:pPr>
            <a:r>
              <a:rPr lang="en-US" dirty="0" smtClean="0">
                <a:latin typeface="Times New Roman" pitchFamily="18" charset="0"/>
                <a:cs typeface="Times New Roman" pitchFamily="18" charset="0"/>
              </a:rPr>
              <a:t>• Augments traditional stream </a:t>
            </a:r>
            <a:r>
              <a:rPr lang="en-US" dirty="0" err="1" smtClean="0">
                <a:latin typeface="Times New Roman" pitchFamily="18" charset="0"/>
                <a:cs typeface="Times New Roman" pitchFamily="18" charset="0"/>
              </a:rPr>
              <a:t>prefetching</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Used for repeated memory reference patterns in arbitrarily long code segments</a:t>
            </a:r>
          </a:p>
          <a:p>
            <a:pPr>
              <a:buNone/>
            </a:pPr>
            <a:r>
              <a:rPr lang="en-US" dirty="0" smtClean="0">
                <a:latin typeface="Times New Roman" pitchFamily="18" charset="0"/>
                <a:cs typeface="Times New Roman" pitchFamily="18" charset="0"/>
              </a:rPr>
              <a:t>• Record pattern on first iteration of loop; playback for subsequent iteration</a:t>
            </a:r>
          </a:p>
          <a:p>
            <a:pPr>
              <a:buNone/>
            </a:pPr>
            <a:r>
              <a:rPr lang="en-US" dirty="0" smtClean="0">
                <a:latin typeface="Times New Roman" pitchFamily="18" charset="0"/>
                <a:cs typeface="Times New Roman" pitchFamily="18" charset="0"/>
              </a:rPr>
              <a:t>• Tolerance for missing or extra cache misses</a:t>
            </a:r>
          </a:p>
          <a:p>
            <a:pPr>
              <a:buNone/>
            </a:pPr>
            <a:r>
              <a:rPr lang="en-US" dirty="0" smtClean="0">
                <a:latin typeface="Times New Roman" pitchFamily="18" charset="0"/>
                <a:cs typeface="Times New Roman" pitchFamily="18" charset="0"/>
              </a:rPr>
              <a:t>• Achieves higher single thread performance for some applications</a:t>
            </a:r>
            <a:endParaRPr lang="en-US" dirty="0">
              <a:latin typeface="Times New Roman" pitchFamily="18" charset="0"/>
              <a:cs typeface="Times New Roman" pitchFamily="18" charset="0"/>
            </a:endParaRPr>
          </a:p>
        </p:txBody>
      </p:sp>
      <p:pic>
        <p:nvPicPr>
          <p:cNvPr id="46082" name="Picture 2"/>
          <p:cNvPicPr>
            <a:picLocks noChangeAspect="1" noChangeArrowheads="1"/>
          </p:cNvPicPr>
          <p:nvPr/>
        </p:nvPicPr>
        <p:blipFill>
          <a:blip r:embed="rId5"/>
          <a:srcRect/>
          <a:stretch>
            <a:fillRect/>
          </a:stretch>
        </p:blipFill>
        <p:spPr bwMode="auto">
          <a:xfrm>
            <a:off x="4895420" y="1371600"/>
            <a:ext cx="4248580" cy="5486400"/>
          </a:xfrm>
          <a:prstGeom prst="rect">
            <a:avLst/>
          </a:prstGeom>
          <a:noFill/>
          <a:ln w="9525">
            <a:noFill/>
            <a:miter lim="800000"/>
            <a:headEnd/>
            <a:tailEnd/>
          </a:ln>
          <a:effectLst/>
        </p:spPr>
      </p:pic>
      <p:pic>
        <p:nvPicPr>
          <p:cNvPr id="5" name="2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Atomic operations</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304800" y="1447800"/>
            <a:ext cx="8839200" cy="2819400"/>
          </a:xfrm>
        </p:spPr>
        <p:txBody>
          <a:bodyPr>
            <a:normAutofit lnSpcReduction="10000"/>
          </a:bodyPr>
          <a:lstStyle/>
          <a:p>
            <a:pPr>
              <a:buNone/>
            </a:pPr>
            <a:r>
              <a:rPr lang="en-US" dirty="0" smtClean="0">
                <a:latin typeface="Times New Roman" pitchFamily="18" charset="0"/>
                <a:cs typeface="Times New Roman" pitchFamily="18" charset="0"/>
              </a:rPr>
              <a:t>Atomic </a:t>
            </a:r>
            <a:r>
              <a:rPr lang="en-US" dirty="0" smtClean="0">
                <a:latin typeface="Times New Roman" pitchFamily="18" charset="0"/>
                <a:cs typeface="Times New Roman" pitchFamily="18" charset="0"/>
              </a:rPr>
              <a:t>operations </a:t>
            </a:r>
            <a:r>
              <a:rPr lang="en-US" b="1"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•Pipelined at L2 rather than at processor</a:t>
            </a:r>
          </a:p>
          <a:p>
            <a:pPr>
              <a:buNone/>
            </a:pPr>
            <a:r>
              <a:rPr lang="en-US" dirty="0" smtClean="0">
                <a:latin typeface="Times New Roman" pitchFamily="18" charset="0"/>
                <a:cs typeface="Times New Roman" pitchFamily="18" charset="0"/>
              </a:rPr>
              <a:t>•Low latency even under high contention</a:t>
            </a:r>
          </a:p>
          <a:p>
            <a:pPr>
              <a:buNone/>
            </a:pPr>
            <a:r>
              <a:rPr lang="en-US" dirty="0" smtClean="0">
                <a:latin typeface="Times New Roman" pitchFamily="18" charset="0"/>
                <a:cs typeface="Times New Roman" pitchFamily="18" charset="0"/>
              </a:rPr>
              <a:t>•Faster </a:t>
            </a:r>
            <a:r>
              <a:rPr lang="en-US" dirty="0" err="1" smtClean="0">
                <a:latin typeface="Times New Roman" pitchFamily="18" charset="0"/>
                <a:cs typeface="Times New Roman" pitchFamily="18" charset="0"/>
              </a:rPr>
              <a:t>OpenMP</a:t>
            </a:r>
            <a:r>
              <a:rPr lang="en-US" dirty="0" smtClean="0">
                <a:latin typeface="Times New Roman" pitchFamily="18" charset="0"/>
                <a:cs typeface="Times New Roman" pitchFamily="18" charset="0"/>
              </a:rPr>
              <a:t> work hand off; lowers messaging </a:t>
            </a:r>
          </a:p>
          <a:p>
            <a:pPr>
              <a:buNone/>
            </a:pPr>
            <a:r>
              <a:rPr lang="en-US" dirty="0" smtClean="0">
                <a:latin typeface="Times New Roman" pitchFamily="18" charset="0"/>
                <a:cs typeface="Times New Roman" pitchFamily="18" charset="0"/>
              </a:rPr>
              <a:t>latency</a:t>
            </a:r>
            <a:endParaRPr lang="en-US" dirty="0">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5"/>
          <a:srcRect/>
          <a:stretch>
            <a:fillRect/>
          </a:stretch>
        </p:blipFill>
        <p:spPr bwMode="auto">
          <a:xfrm>
            <a:off x="1600200" y="3581400"/>
            <a:ext cx="6553200" cy="3057525"/>
          </a:xfrm>
          <a:prstGeom prst="rect">
            <a:avLst/>
          </a:prstGeom>
          <a:noFill/>
          <a:ln w="9525">
            <a:noFill/>
            <a:miter lim="800000"/>
            <a:headEnd/>
            <a:tailEnd/>
          </a:ln>
          <a:effectLst/>
        </p:spPr>
      </p:pic>
      <p:pic>
        <p:nvPicPr>
          <p:cNvPr id="5" name="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1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5"/>
          <a:srcRect/>
          <a:stretch>
            <a:fillRect/>
          </a:stretch>
        </p:blipFill>
        <p:spPr bwMode="auto">
          <a:xfrm>
            <a:off x="3886200" y="1219200"/>
            <a:ext cx="5257800" cy="4648200"/>
          </a:xfrm>
          <a:prstGeom prst="rect">
            <a:avLst/>
          </a:prstGeom>
          <a:noFill/>
          <a:ln w="9525">
            <a:noFill/>
            <a:miter lim="800000"/>
            <a:headEnd/>
            <a:tailEnd/>
          </a:ln>
          <a:effectLst/>
        </p:spPr>
      </p:pic>
      <p:sp>
        <p:nvSpPr>
          <p:cNvPr id="2" name="Title 1"/>
          <p:cNvSpPr>
            <a:spLocks noGrp="1"/>
          </p:cNvSpPr>
          <p:nvPr>
            <p:ph type="title"/>
          </p:nvPr>
        </p:nvSpPr>
        <p:spPr>
          <a:xfrm>
            <a:off x="152400" y="0"/>
            <a:ext cx="6553200" cy="1143000"/>
          </a:xfrm>
        </p:spPr>
        <p:txBody>
          <a:bodyPr/>
          <a:lstStyle/>
          <a:p>
            <a:r>
              <a:rPr lang="en-US" dirty="0" smtClean="0">
                <a:latin typeface="Times New Roman" pitchFamily="18" charset="0"/>
                <a:cs typeface="Times New Roman" pitchFamily="18" charset="0"/>
              </a:rPr>
              <a:t>Other </a:t>
            </a:r>
            <a:r>
              <a:rPr lang="en-US" dirty="0" smtClean="0">
                <a:latin typeface="Times New Roman" pitchFamily="18" charset="0"/>
                <a:cs typeface="Times New Roman" pitchFamily="18" charset="0"/>
              </a:rPr>
              <a:t>Features</a:t>
            </a:r>
            <a:endParaRPr lang="en-US" dirty="0">
              <a:latin typeface="Times New Roman" pitchFamily="18" charset="0"/>
              <a:cs typeface="Times New Roman" pitchFamily="18" charset="0"/>
            </a:endParaRPr>
          </a:p>
        </p:txBody>
      </p:sp>
      <p:sp>
        <p:nvSpPr>
          <p:cNvPr id="5" name="Content Placeholder 4"/>
          <p:cNvSpPr>
            <a:spLocks noGrp="1"/>
          </p:cNvSpPr>
          <p:nvPr>
            <p:ph idx="1"/>
          </p:nvPr>
        </p:nvSpPr>
        <p:spPr>
          <a:xfrm>
            <a:off x="228600" y="1219200"/>
            <a:ext cx="4114800" cy="4267200"/>
          </a:xfrm>
        </p:spPr>
        <p:txBody>
          <a:bodyPr>
            <a:normAutofit fontScale="77500" lnSpcReduction="20000"/>
          </a:bodyPr>
          <a:lstStyle/>
          <a:p>
            <a:pPr>
              <a:buNone/>
            </a:pPr>
            <a:r>
              <a:rPr lang="en-US" dirty="0" smtClean="0">
                <a:latin typeface="Times New Roman" pitchFamily="18" charset="0"/>
                <a:cs typeface="Times New Roman" pitchFamily="18" charset="0"/>
              </a:rPr>
              <a:t>• Wake up unit</a:t>
            </a:r>
          </a:p>
          <a:p>
            <a:pPr>
              <a:buNone/>
            </a:pPr>
            <a:r>
              <a:rPr lang="en-US" dirty="0" smtClean="0">
                <a:latin typeface="Times New Roman" pitchFamily="18" charset="0"/>
                <a:cs typeface="Times New Roman" pitchFamily="18" charset="0"/>
              </a:rPr>
              <a:t>	</a:t>
            </a:r>
            <a:r>
              <a:rPr lang="en-US" sz="3100" i="1" dirty="0" smtClean="0">
                <a:latin typeface="Times New Roman" pitchFamily="18" charset="0"/>
                <a:cs typeface="Times New Roman" pitchFamily="18" charset="0"/>
              </a:rPr>
              <a:t>-Allows SMT threads to “sleep” waiting for an event.</a:t>
            </a:r>
          </a:p>
          <a:p>
            <a:pPr>
              <a:buNone/>
            </a:pPr>
            <a:r>
              <a:rPr lang="en-US" sz="3100" i="1" dirty="0" smtClean="0">
                <a:latin typeface="Times New Roman" pitchFamily="18" charset="0"/>
                <a:cs typeface="Times New Roman" pitchFamily="18" charset="0"/>
              </a:rPr>
              <a:t>	-Registers saving overhead avoided.</a:t>
            </a:r>
          </a:p>
          <a:p>
            <a:pPr>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Multiversioning</a:t>
            </a:r>
            <a:r>
              <a:rPr lang="en-US" dirty="0" smtClean="0">
                <a:latin typeface="Times New Roman" pitchFamily="18" charset="0"/>
                <a:cs typeface="Times New Roman" pitchFamily="18" charset="0"/>
              </a:rPr>
              <a:t> cache</a:t>
            </a:r>
          </a:p>
          <a:p>
            <a:pPr>
              <a:buNone/>
            </a:pPr>
            <a:r>
              <a:rPr lang="en-US" dirty="0" smtClean="0">
                <a:latin typeface="Times New Roman" pitchFamily="18" charset="0"/>
                <a:cs typeface="Times New Roman" pitchFamily="18" charset="0"/>
              </a:rPr>
              <a:t>	-</a:t>
            </a:r>
            <a:r>
              <a:rPr lang="en-US" sz="3100" i="1" dirty="0" smtClean="0">
                <a:latin typeface="Times New Roman" pitchFamily="18" charset="0"/>
                <a:cs typeface="Times New Roman" pitchFamily="18" charset="0"/>
              </a:rPr>
              <a:t>Transactional Memory eliminates need for locks.</a:t>
            </a:r>
          </a:p>
          <a:p>
            <a:pPr>
              <a:buNone/>
            </a:pPr>
            <a:r>
              <a:rPr lang="en-US" sz="3100" i="1" dirty="0" smtClean="0">
                <a:latin typeface="Times New Roman" pitchFamily="18" charset="0"/>
                <a:cs typeface="Times New Roman" pitchFamily="18" charset="0"/>
              </a:rPr>
              <a:t>	-Speculative Execution allows </a:t>
            </a:r>
            <a:r>
              <a:rPr lang="en-US" sz="3100" i="1" dirty="0" err="1" smtClean="0">
                <a:latin typeface="Times New Roman" pitchFamily="18" charset="0"/>
                <a:cs typeface="Times New Roman" pitchFamily="18" charset="0"/>
              </a:rPr>
              <a:t>OpenMP</a:t>
            </a:r>
            <a:r>
              <a:rPr lang="en-US" sz="3100" i="1" dirty="0" smtClean="0">
                <a:latin typeface="Times New Roman" pitchFamily="18" charset="0"/>
                <a:cs typeface="Times New Roman" pitchFamily="18" charset="0"/>
              </a:rPr>
              <a:t> threading for sections with data dependencies</a:t>
            </a:r>
            <a:endParaRPr lang="en-US" sz="3100" i="1" dirty="0">
              <a:latin typeface="Times New Roman" pitchFamily="18" charset="0"/>
              <a:cs typeface="Times New Roman" pitchFamily="18" charset="0"/>
            </a:endParaRPr>
          </a:p>
        </p:txBody>
      </p:sp>
      <p:pic>
        <p:nvPicPr>
          <p:cNvPr id="6" name="2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73162"/>
          </a:xfrm>
        </p:spPr>
        <p:txBody>
          <a:bodyPr>
            <a:normAutofit/>
          </a:bodyPr>
          <a:lstStyle/>
          <a:p>
            <a:r>
              <a:rPr lang="en-US" sz="3200" dirty="0" smtClean="0">
                <a:latin typeface="Times New Roman" pitchFamily="18" charset="0"/>
                <a:cs typeface="Times New Roman" pitchFamily="18" charset="0"/>
              </a:rPr>
              <a:t>Scalability Enhancements: the 17th Core</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pPr>
              <a:buNone/>
            </a:pPr>
            <a:r>
              <a:rPr lang="en-US" dirty="0" smtClean="0">
                <a:latin typeface="Times New Roman" pitchFamily="18" charset="0"/>
                <a:cs typeface="Times New Roman" pitchFamily="18" charset="0"/>
              </a:rPr>
              <a:t>• RAS Event handling and interrupt off-load</a:t>
            </a:r>
          </a:p>
          <a:p>
            <a:pPr>
              <a:buNone/>
            </a:pPr>
            <a:r>
              <a:rPr lang="en-US" dirty="0" smtClean="0">
                <a:latin typeface="Times New Roman" pitchFamily="18" charset="0"/>
                <a:cs typeface="Times New Roman" pitchFamily="18" charset="0"/>
              </a:rPr>
              <a:t>	– Reduce O/S noise and jitter</a:t>
            </a:r>
          </a:p>
          <a:p>
            <a:pPr>
              <a:buNone/>
            </a:pPr>
            <a:r>
              <a:rPr lang="en-US" dirty="0" smtClean="0">
                <a:latin typeface="Times New Roman" pitchFamily="18" charset="0"/>
                <a:cs typeface="Times New Roman" pitchFamily="18" charset="0"/>
              </a:rPr>
              <a:t>	– Core-to-Core interrupts when necessary</a:t>
            </a:r>
          </a:p>
          <a:p>
            <a:pPr>
              <a:buNone/>
            </a:pPr>
            <a:r>
              <a:rPr lang="en-US" dirty="0" smtClean="0">
                <a:latin typeface="Times New Roman" pitchFamily="18" charset="0"/>
                <a:cs typeface="Times New Roman" pitchFamily="18" charset="0"/>
              </a:rPr>
              <a:t>• CIO Client Interface</a:t>
            </a:r>
          </a:p>
          <a:p>
            <a:pPr>
              <a:buNone/>
            </a:pPr>
            <a:r>
              <a:rPr lang="en-US" dirty="0" smtClean="0">
                <a:latin typeface="Times New Roman" pitchFamily="18" charset="0"/>
                <a:cs typeface="Times New Roman" pitchFamily="18" charset="0"/>
              </a:rPr>
              <a:t>	– Asynchronous I/O completion hand-off</a:t>
            </a:r>
          </a:p>
          <a:p>
            <a:pPr>
              <a:buNone/>
            </a:pPr>
            <a:r>
              <a:rPr lang="en-US" dirty="0" smtClean="0">
                <a:latin typeface="Times New Roman" pitchFamily="18" charset="0"/>
                <a:cs typeface="Times New Roman" pitchFamily="18" charset="0"/>
              </a:rPr>
              <a:t>	– Responsive CIO application control client</a:t>
            </a:r>
          </a:p>
          <a:p>
            <a:pPr>
              <a:buNone/>
            </a:pPr>
            <a:r>
              <a:rPr lang="en-US" dirty="0" smtClean="0">
                <a:latin typeface="Times New Roman" pitchFamily="18" charset="0"/>
                <a:cs typeface="Times New Roman" pitchFamily="18" charset="0"/>
              </a:rPr>
              <a:t>• Application Agents: privileged application processing</a:t>
            </a:r>
          </a:p>
          <a:p>
            <a:pPr>
              <a:buNone/>
            </a:pPr>
            <a:r>
              <a:rPr lang="en-US" dirty="0" smtClean="0">
                <a:latin typeface="Times New Roman" pitchFamily="18" charset="0"/>
                <a:cs typeface="Times New Roman" pitchFamily="18" charset="0"/>
              </a:rPr>
              <a:t>	– Messaging assist, e.g., MPI pacing thread</a:t>
            </a:r>
          </a:p>
          <a:p>
            <a:pPr>
              <a:buNone/>
            </a:pPr>
            <a:r>
              <a:rPr lang="en-US" dirty="0" smtClean="0">
                <a:latin typeface="Times New Roman" pitchFamily="18" charset="0"/>
                <a:cs typeface="Times New Roman" pitchFamily="18" charset="0"/>
              </a:rPr>
              <a:t>	– Performance and trace helpers</a:t>
            </a:r>
            <a:endParaRPr lang="en-US" dirty="0">
              <a:latin typeface="Times New Roman" pitchFamily="18" charset="0"/>
              <a:cs typeface="Times New Roman" pitchFamily="18" charset="0"/>
            </a:endParaRPr>
          </a:p>
        </p:txBody>
      </p:sp>
      <p:pic>
        <p:nvPicPr>
          <p:cNvPr id="4" name="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cSld>
  <p:clrMapOvr>
    <a:masterClrMapping/>
  </p:clrMapOvr>
  <p:transition advClick="0" advTm="2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p:cNvPicPr>
            <a:picLocks noChangeAspect="1" noChangeArrowheads="1"/>
          </p:cNvPicPr>
          <p:nvPr/>
        </p:nvPicPr>
        <p:blipFill>
          <a:blip r:embed="rId5"/>
          <a:srcRect/>
          <a:stretch>
            <a:fillRect/>
          </a:stretch>
        </p:blipFill>
        <p:spPr bwMode="auto">
          <a:xfrm>
            <a:off x="228600" y="685800"/>
            <a:ext cx="3639065" cy="2362200"/>
          </a:xfrm>
          <a:prstGeom prst="rect">
            <a:avLst/>
          </a:prstGeom>
          <a:noFill/>
          <a:ln w="9525">
            <a:noFill/>
            <a:miter lim="800000"/>
            <a:headEnd/>
            <a:tailEnd/>
          </a:ln>
          <a:effectLst/>
        </p:spPr>
      </p:pic>
      <p:sp>
        <p:nvSpPr>
          <p:cNvPr id="2" name="Title 1"/>
          <p:cNvSpPr>
            <a:spLocks noGrp="1"/>
          </p:cNvSpPr>
          <p:nvPr>
            <p:ph type="title"/>
          </p:nvPr>
        </p:nvSpPr>
        <p:spPr>
          <a:xfrm>
            <a:off x="228600" y="0"/>
            <a:ext cx="8229600" cy="563562"/>
          </a:xfrm>
        </p:spPr>
        <p:txBody>
          <a:bodyPr>
            <a:normAutofit/>
          </a:bodyPr>
          <a:lstStyle/>
          <a:p>
            <a:r>
              <a:rPr lang="en-US" sz="2800" dirty="0" smtClean="0">
                <a:latin typeface="Times New Roman" pitchFamily="18" charset="0"/>
                <a:cs typeface="Times New Roman" pitchFamily="18" charset="0"/>
              </a:rPr>
              <a:t>Inter-Processor Communication</a:t>
            </a:r>
            <a:endParaRPr lang="en-US" sz="2800" dirty="0">
              <a:latin typeface="Times New Roman" pitchFamily="18" charset="0"/>
              <a:cs typeface="Times New Roman" pitchFamily="18" charset="0"/>
            </a:endParaRPr>
          </a:p>
        </p:txBody>
      </p:sp>
      <p:sp>
        <p:nvSpPr>
          <p:cNvPr id="8" name="TextBox 7"/>
          <p:cNvSpPr txBox="1"/>
          <p:nvPr/>
        </p:nvSpPr>
        <p:spPr>
          <a:xfrm>
            <a:off x="3733800" y="609600"/>
            <a:ext cx="5181600" cy="4801314"/>
          </a:xfrm>
          <a:prstGeom prst="rect">
            <a:avLst/>
          </a:prstGeom>
          <a:noFill/>
        </p:spPr>
        <p:txBody>
          <a:bodyPr wrap="square" rtlCol="0">
            <a:spAutoFit/>
          </a:bodyPr>
          <a:lstStyle/>
          <a:p>
            <a:r>
              <a:rPr lang="en-US" dirty="0" smtClean="0">
                <a:latin typeface="Times New Roman" pitchFamily="18" charset="0"/>
                <a:cs typeface="Times New Roman" pitchFamily="18" charset="0"/>
              </a:rPr>
              <a:t>• Integrated 5D torus </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Hardware assisted collective and barrier</a:t>
            </a:r>
          </a:p>
          <a:p>
            <a:r>
              <a:rPr lang="en-US" dirty="0" smtClean="0">
                <a:latin typeface="Times New Roman" pitchFamily="18" charset="0"/>
                <a:cs typeface="Times New Roman" pitchFamily="18" charset="0"/>
              </a:rPr>
              <a:t> 	– FP addition support in network</a:t>
            </a:r>
          </a:p>
          <a:p>
            <a:r>
              <a:rPr lang="en-US" dirty="0" smtClean="0">
                <a:latin typeface="Times New Roman" pitchFamily="18" charset="0"/>
                <a:cs typeface="Times New Roman" pitchFamily="18" charset="0"/>
              </a:rPr>
              <a:t>	– Virtual Cut Through</a:t>
            </a:r>
          </a:p>
          <a:p>
            <a:r>
              <a:rPr lang="en-US" dirty="0" smtClean="0">
                <a:latin typeface="Times New Roman" pitchFamily="18" charset="0"/>
                <a:cs typeface="Times New Roman" pitchFamily="18" charset="0"/>
              </a:rPr>
              <a:t>	 – RDMA direct from application </a:t>
            </a:r>
          </a:p>
          <a:p>
            <a:r>
              <a:rPr lang="en-US" dirty="0" smtClean="0">
                <a:latin typeface="Times New Roman" pitchFamily="18" charset="0"/>
                <a:cs typeface="Times New Roman" pitchFamily="18" charset="0"/>
              </a:rPr>
              <a:t>	– Wrapped</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2 GB/s bandwidth on all 10  links (4 GB/s </a:t>
            </a:r>
            <a:r>
              <a:rPr lang="en-US" dirty="0" err="1" smtClean="0">
                <a:latin typeface="Times New Roman" pitchFamily="18" charset="0"/>
                <a:cs typeface="Times New Roman" pitchFamily="18" charset="0"/>
              </a:rPr>
              <a:t>bidi</a:t>
            </a:r>
            <a:r>
              <a:rPr lang="en-US" dirty="0" smtClean="0">
                <a:latin typeface="Times New Roman" pitchFamily="18" charset="0"/>
                <a:cs typeface="Times New Roman" pitchFamily="18" charset="0"/>
              </a:rPr>
              <a:t>)</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5D nearest neighbor exchange measured at ~1.75 </a:t>
            </a:r>
          </a:p>
          <a:p>
            <a:r>
              <a:rPr lang="en-US" dirty="0" smtClean="0">
                <a:latin typeface="Times New Roman" pitchFamily="18" charset="0"/>
                <a:cs typeface="Times New Roman" pitchFamily="18" charset="0"/>
              </a:rPr>
              <a:t>GB/s per link</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Hardware latency</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 Nearest: 80ns</a:t>
            </a:r>
          </a:p>
          <a:p>
            <a:r>
              <a:rPr lang="en-US" dirty="0" smtClean="0">
                <a:latin typeface="Times New Roman" pitchFamily="18" charset="0"/>
                <a:cs typeface="Times New Roman" pitchFamily="18" charset="0"/>
              </a:rPr>
              <a:t>	– Farthest: 3us (96-rack 20PF system)</a:t>
            </a:r>
          </a:p>
        </p:txBody>
      </p:sp>
      <p:sp>
        <p:nvSpPr>
          <p:cNvPr id="9" name="TextBox 8"/>
          <p:cNvSpPr txBox="1"/>
          <p:nvPr/>
        </p:nvSpPr>
        <p:spPr>
          <a:xfrm>
            <a:off x="228600" y="4876800"/>
            <a:ext cx="4269759" cy="1477328"/>
          </a:xfrm>
          <a:prstGeom prst="rect">
            <a:avLst/>
          </a:prstGeom>
          <a:noFill/>
        </p:spPr>
        <p:txBody>
          <a:bodyPr wrap="none" rtlCol="0">
            <a:spAutoFit/>
          </a:bodyPr>
          <a:lstStyle/>
          <a:p>
            <a:r>
              <a:rPr lang="en-US" b="1" dirty="0" smtClean="0">
                <a:latin typeface="Times New Roman" pitchFamily="18" charset="0"/>
                <a:cs typeface="Times New Roman" pitchFamily="18" charset="0"/>
              </a:rPr>
              <a:t>Network Performance</a:t>
            </a:r>
          </a:p>
          <a:p>
            <a:r>
              <a:rPr lang="en-US" dirty="0" smtClean="0">
                <a:latin typeface="Times New Roman" pitchFamily="18" charset="0"/>
                <a:cs typeface="Times New Roman" pitchFamily="18" charset="0"/>
              </a:rPr>
              <a:t>• All-to-all: 97% of peak</a:t>
            </a:r>
          </a:p>
          <a:p>
            <a:r>
              <a:rPr lang="en-US" dirty="0" smtClean="0">
                <a:latin typeface="Times New Roman" pitchFamily="18" charset="0"/>
                <a:cs typeface="Times New Roman" pitchFamily="18" charset="0"/>
              </a:rPr>
              <a:t>• Bisection: &gt; 93% of peak</a:t>
            </a:r>
          </a:p>
          <a:p>
            <a:r>
              <a:rPr lang="en-US" dirty="0" smtClean="0">
                <a:latin typeface="Times New Roman" pitchFamily="18" charset="0"/>
                <a:cs typeface="Times New Roman" pitchFamily="18" charset="0"/>
              </a:rPr>
              <a:t>• Nearest-neighbor: 98% of peak</a:t>
            </a:r>
          </a:p>
          <a:p>
            <a:r>
              <a:rPr lang="en-US" dirty="0" smtClean="0">
                <a:latin typeface="Times New Roman" pitchFamily="18" charset="0"/>
                <a:cs typeface="Times New Roman" pitchFamily="18" charset="0"/>
              </a:rPr>
              <a:t>• Collective: FP reductions at 94.6% of peak</a:t>
            </a:r>
            <a:endParaRPr lang="en-US" dirty="0">
              <a:latin typeface="Times New Roman" pitchFamily="18" charset="0"/>
              <a:cs typeface="Times New Roman" pitchFamily="18" charset="0"/>
            </a:endParaRPr>
          </a:p>
        </p:txBody>
      </p:sp>
      <p:pic>
        <p:nvPicPr>
          <p:cNvPr id="6" name="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46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External I/O</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5638800" cy="4525963"/>
          </a:xfrm>
        </p:spPr>
        <p:txBody>
          <a:bodyPr>
            <a:normAutofit fontScale="55000" lnSpcReduction="20000"/>
          </a:bodyPr>
          <a:lstStyle/>
          <a:p>
            <a:pPr>
              <a:buNone/>
            </a:pPr>
            <a:r>
              <a:rPr lang="en-US" dirty="0" smtClean="0">
                <a:latin typeface="Times New Roman" pitchFamily="18" charset="0"/>
                <a:cs typeface="Times New Roman" pitchFamily="18" charset="0"/>
              </a:rPr>
              <a:t>• I/O Network to/from Compute rack</a:t>
            </a:r>
          </a:p>
          <a:p>
            <a:pPr>
              <a:buNone/>
            </a:pPr>
            <a:r>
              <a:rPr lang="en-US" dirty="0" smtClean="0">
                <a:latin typeface="Times New Roman" pitchFamily="18" charset="0"/>
                <a:cs typeface="Times New Roman" pitchFamily="18" charset="0"/>
              </a:rPr>
              <a:t>	– 2 links (4GB/s in 4GB/s out) feed an I/O PCI-e port</a:t>
            </a:r>
          </a:p>
          <a:p>
            <a:pPr>
              <a:buNone/>
            </a:pPr>
            <a:r>
              <a:rPr lang="en-US" dirty="0" smtClean="0">
                <a:latin typeface="Times New Roman" pitchFamily="18" charset="0"/>
                <a:cs typeface="Times New Roman" pitchFamily="18" charset="0"/>
              </a:rPr>
              <a:t>	– Every node card has up to 4 ports (8 links)</a:t>
            </a:r>
          </a:p>
          <a:p>
            <a:pPr>
              <a:buNone/>
            </a:pPr>
            <a:r>
              <a:rPr lang="en-US" dirty="0" smtClean="0">
                <a:latin typeface="Times New Roman" pitchFamily="18" charset="0"/>
                <a:cs typeface="Times New Roman" pitchFamily="18" charset="0"/>
              </a:rPr>
              <a:t>	– Typical configurations</a:t>
            </a:r>
          </a:p>
          <a:p>
            <a:pPr>
              <a:buNone/>
            </a:pPr>
            <a:r>
              <a:rPr lang="en-US" dirty="0" smtClean="0">
                <a:latin typeface="Times New Roman" pitchFamily="18" charset="0"/>
                <a:cs typeface="Times New Roman" pitchFamily="18" charset="0"/>
              </a:rPr>
              <a:t>• 8 ports (32 GB/s/rack)</a:t>
            </a:r>
          </a:p>
          <a:p>
            <a:pPr>
              <a:buNone/>
            </a:pPr>
            <a:r>
              <a:rPr lang="en-US" dirty="0" smtClean="0">
                <a:latin typeface="Times New Roman" pitchFamily="18" charset="0"/>
                <a:cs typeface="Times New Roman" pitchFamily="18" charset="0"/>
              </a:rPr>
              <a:t>• 16 ports (64 GB/s/rack)</a:t>
            </a:r>
          </a:p>
          <a:p>
            <a:pPr>
              <a:buNone/>
            </a:pPr>
            <a:r>
              <a:rPr lang="en-US" dirty="0" smtClean="0">
                <a:latin typeface="Times New Roman" pitchFamily="18" charset="0"/>
                <a:cs typeface="Times New Roman" pitchFamily="18" charset="0"/>
              </a:rPr>
              <a:t>• 32 ports (128 GB/s/rack)</a:t>
            </a:r>
          </a:p>
          <a:p>
            <a:pPr>
              <a:buNone/>
            </a:pPr>
            <a:r>
              <a:rPr lang="en-US" dirty="0" smtClean="0">
                <a:latin typeface="Times New Roman" pitchFamily="18" charset="0"/>
                <a:cs typeface="Times New Roman" pitchFamily="18" charset="0"/>
              </a:rPr>
              <a:t>	– Extreme configuration 128 ports (512 GB/s/rack)</a:t>
            </a:r>
          </a:p>
          <a:p>
            <a:pPr>
              <a:buNone/>
            </a:pPr>
            <a:r>
              <a:rPr lang="en-US" dirty="0" smtClean="0">
                <a:latin typeface="Times New Roman" pitchFamily="18" charset="0"/>
                <a:cs typeface="Times New Roman" pitchFamily="18" charset="0"/>
              </a:rPr>
              <a:t>• I/O Drawers</a:t>
            </a:r>
          </a:p>
          <a:p>
            <a:pPr>
              <a:buNone/>
            </a:pPr>
            <a:r>
              <a:rPr lang="en-US" dirty="0" smtClean="0">
                <a:latin typeface="Times New Roman" pitchFamily="18" charset="0"/>
                <a:cs typeface="Times New Roman" pitchFamily="18" charset="0"/>
              </a:rPr>
              <a:t>	– 8 I/O nodes/drawer with 8 ports (16 links) to </a:t>
            </a:r>
          </a:p>
          <a:p>
            <a:pPr>
              <a:buNone/>
            </a:pPr>
            <a:r>
              <a:rPr lang="en-US" dirty="0" smtClean="0">
                <a:latin typeface="Times New Roman" pitchFamily="18" charset="0"/>
                <a:cs typeface="Times New Roman" pitchFamily="18" charset="0"/>
              </a:rPr>
              <a:t>compute rack</a:t>
            </a:r>
          </a:p>
          <a:p>
            <a:pPr>
              <a:buNone/>
            </a:pPr>
            <a:r>
              <a:rPr lang="en-US" dirty="0" smtClean="0">
                <a:latin typeface="Times New Roman" pitchFamily="18" charset="0"/>
                <a:cs typeface="Times New Roman" pitchFamily="18" charset="0"/>
              </a:rPr>
              <a:t>	– 8 PCI-e gen2 x8 slots (32 GB/s aggregate)</a:t>
            </a:r>
          </a:p>
          <a:p>
            <a:pPr>
              <a:buNone/>
            </a:pPr>
            <a:r>
              <a:rPr lang="en-US" dirty="0" smtClean="0">
                <a:latin typeface="Times New Roman" pitchFamily="18" charset="0"/>
                <a:cs typeface="Times New Roman" pitchFamily="18" charset="0"/>
              </a:rPr>
              <a:t>	– 4 I/O drawers per compute rack</a:t>
            </a:r>
          </a:p>
          <a:p>
            <a:pPr>
              <a:buNone/>
            </a:pPr>
            <a:r>
              <a:rPr lang="en-US" dirty="0" smtClean="0">
                <a:latin typeface="Times New Roman" pitchFamily="18" charset="0"/>
                <a:cs typeface="Times New Roman" pitchFamily="18" charset="0"/>
              </a:rPr>
              <a:t>	– Optional installation of I/O drawers in external </a:t>
            </a:r>
          </a:p>
          <a:p>
            <a:pPr>
              <a:buNone/>
            </a:pPr>
            <a:r>
              <a:rPr lang="en-US" dirty="0" smtClean="0">
                <a:latin typeface="Times New Roman" pitchFamily="18" charset="0"/>
                <a:cs typeface="Times New Roman" pitchFamily="18" charset="0"/>
              </a:rPr>
              <a:t>racks for extreme bandwidth configurations</a:t>
            </a:r>
            <a:endParaRPr lang="en-US" dirty="0">
              <a:latin typeface="Times New Roman" pitchFamily="18" charset="0"/>
              <a:cs typeface="Times New Roman" pitchFamily="18" charset="0"/>
            </a:endParaRPr>
          </a:p>
        </p:txBody>
      </p:sp>
      <p:pic>
        <p:nvPicPr>
          <p:cNvPr id="50179" name="Picture 3"/>
          <p:cNvPicPr>
            <a:picLocks noChangeAspect="1" noChangeArrowheads="1"/>
          </p:cNvPicPr>
          <p:nvPr/>
        </p:nvPicPr>
        <p:blipFill>
          <a:blip r:embed="rId5"/>
          <a:srcRect/>
          <a:stretch>
            <a:fillRect/>
          </a:stretch>
        </p:blipFill>
        <p:spPr bwMode="auto">
          <a:xfrm>
            <a:off x="6858000" y="685800"/>
            <a:ext cx="1782251" cy="2676525"/>
          </a:xfrm>
          <a:prstGeom prst="rect">
            <a:avLst/>
          </a:prstGeom>
          <a:noFill/>
          <a:ln w="9525">
            <a:noFill/>
            <a:miter lim="800000"/>
            <a:headEnd/>
            <a:tailEnd/>
          </a:ln>
          <a:effectLst/>
        </p:spPr>
      </p:pic>
      <p:pic>
        <p:nvPicPr>
          <p:cNvPr id="50180" name="Picture 4"/>
          <p:cNvPicPr>
            <a:picLocks noChangeAspect="1" noChangeArrowheads="1"/>
          </p:cNvPicPr>
          <p:nvPr/>
        </p:nvPicPr>
        <p:blipFill>
          <a:blip r:embed="rId6"/>
          <a:srcRect/>
          <a:stretch>
            <a:fillRect/>
          </a:stretch>
        </p:blipFill>
        <p:spPr bwMode="auto">
          <a:xfrm>
            <a:off x="6248400" y="3733800"/>
            <a:ext cx="2440289" cy="2362200"/>
          </a:xfrm>
          <a:prstGeom prst="rect">
            <a:avLst/>
          </a:prstGeom>
          <a:noFill/>
          <a:ln w="9525">
            <a:noFill/>
            <a:miter lim="800000"/>
            <a:headEnd/>
            <a:tailEnd/>
          </a:ln>
          <a:effectLst/>
        </p:spPr>
      </p:pic>
      <p:pic>
        <p:nvPicPr>
          <p:cNvPr id="6" name="2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Tree>
  </p:cSld>
  <p:clrMapOvr>
    <a:masterClrMapping/>
  </p:clrMapOvr>
  <p:transition advClick="0" advTm="5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p:cNvPicPr>
            <a:picLocks noChangeAspect="1" noChangeArrowheads="1"/>
          </p:cNvPicPr>
          <p:nvPr/>
        </p:nvPicPr>
        <p:blipFill>
          <a:blip r:embed="rId5"/>
          <a:srcRect/>
          <a:stretch>
            <a:fillRect/>
          </a:stretch>
        </p:blipFill>
        <p:spPr bwMode="auto">
          <a:xfrm>
            <a:off x="0" y="2656490"/>
            <a:ext cx="8915400" cy="420150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File system</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9144000" cy="1219200"/>
          </a:xfrm>
        </p:spPr>
        <p:txBody>
          <a:bodyPr>
            <a:normAutofit/>
          </a:bodyPr>
          <a:lstStyle/>
          <a:p>
            <a:pPr>
              <a:buNone/>
            </a:pPr>
            <a:r>
              <a:rPr lang="en-US" sz="2000" dirty="0" smtClean="0">
                <a:latin typeface="Times New Roman" pitchFamily="18" charset="0"/>
                <a:cs typeface="Times New Roman" pitchFamily="18" charset="0"/>
              </a:rPr>
              <a:t>	LLNL uses </a:t>
            </a:r>
            <a:r>
              <a:rPr lang="en-US" sz="2000" dirty="0" err="1" smtClean="0">
                <a:latin typeface="Times New Roman" pitchFamily="18" charset="0"/>
                <a:cs typeface="Times New Roman" pitchFamily="18" charset="0"/>
              </a:rPr>
              <a:t>Lustre</a:t>
            </a:r>
            <a:r>
              <a:rPr lang="en-US" sz="2000" dirty="0" smtClean="0">
                <a:latin typeface="Times New Roman" pitchFamily="18" charset="0"/>
                <a:cs typeface="Times New Roman" pitchFamily="18" charset="0"/>
              </a:rPr>
              <a:t> as the parallel </a:t>
            </a:r>
            <a:r>
              <a:rPr lang="en-US" sz="2000" dirty="0" err="1" smtClean="0">
                <a:latin typeface="Times New Roman" pitchFamily="18" charset="0"/>
                <a:cs typeface="Times New Roman" pitchFamily="18" charset="0"/>
              </a:rPr>
              <a:t>filesystem</a:t>
            </a:r>
            <a:r>
              <a:rPr lang="en-US" sz="2000" dirty="0" smtClean="0">
                <a:latin typeface="Times New Roman" pitchFamily="18" charset="0"/>
                <a:cs typeface="Times New Roman" pitchFamily="18" charset="0"/>
              </a:rPr>
              <a:t>, and has ported ZFS to Linux as the </a:t>
            </a:r>
            <a:r>
              <a:rPr lang="en-US" sz="2000" dirty="0" err="1" smtClean="0">
                <a:latin typeface="Times New Roman" pitchFamily="18" charset="0"/>
                <a:cs typeface="Times New Roman" pitchFamily="18" charset="0"/>
              </a:rPr>
              <a:t>Lustre</a:t>
            </a:r>
            <a:r>
              <a:rPr lang="en-US" sz="2000" dirty="0" smtClean="0">
                <a:latin typeface="Times New Roman" pitchFamily="18" charset="0"/>
                <a:cs typeface="Times New Roman" pitchFamily="18" charset="0"/>
              </a:rPr>
              <a:t> OSD (Object Storage Device) to take advantage of the performance and advanced features of the </a:t>
            </a:r>
            <a:r>
              <a:rPr lang="en-US" sz="2000" dirty="0" err="1" smtClean="0">
                <a:latin typeface="Times New Roman" pitchFamily="18" charset="0"/>
                <a:cs typeface="Times New Roman" pitchFamily="18" charset="0"/>
              </a:rPr>
              <a:t>filesystem</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pic>
        <p:nvPicPr>
          <p:cNvPr id="5" name="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14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5"/>
          <a:srcRect/>
          <a:stretch>
            <a:fillRect/>
          </a:stretch>
        </p:blipFill>
        <p:spPr bwMode="auto">
          <a:xfrm>
            <a:off x="-290513" y="-61913"/>
            <a:ext cx="9725026" cy="698182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FF00"/>
                </a:solidFill>
                <a:latin typeface="Times New Roman" pitchFamily="18" charset="0"/>
                <a:cs typeface="Times New Roman" pitchFamily="18" charset="0"/>
              </a:rPr>
              <a:t>Sequoia statistics:</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7696200" cy="4038600"/>
          </a:xfrm>
        </p:spPr>
        <p:txBody>
          <a:bodyPr>
            <a:normAutofit fontScale="85000" lnSpcReduction="20000"/>
          </a:bodyPr>
          <a:lstStyle/>
          <a:p>
            <a:pPr>
              <a:buNone/>
            </a:pPr>
            <a:r>
              <a:rPr lang="en-US" dirty="0" smtClean="0">
                <a:solidFill>
                  <a:srgbClr val="FFFF00"/>
                </a:solidFill>
                <a:latin typeface="Times New Roman" pitchFamily="18" charset="0"/>
                <a:cs typeface="Times New Roman" pitchFamily="18" charset="0"/>
              </a:rPr>
              <a:t>• Cores : 1572864</a:t>
            </a:r>
          </a:p>
          <a:p>
            <a:pPr>
              <a:buNone/>
            </a:pPr>
            <a:r>
              <a:rPr lang="en-US" dirty="0" smtClean="0">
                <a:solidFill>
                  <a:srgbClr val="FFFF00"/>
                </a:solidFill>
                <a:latin typeface="Times New Roman" pitchFamily="18" charset="0"/>
                <a:cs typeface="Times New Roman" pitchFamily="18" charset="0"/>
              </a:rPr>
              <a:t>• Memory 1.6 PB</a:t>
            </a:r>
          </a:p>
          <a:p>
            <a:pPr>
              <a:buNone/>
            </a:pPr>
            <a:r>
              <a:rPr lang="en-US" dirty="0" smtClean="0">
                <a:solidFill>
                  <a:srgbClr val="FFFF00"/>
                </a:solidFill>
                <a:latin typeface="Times New Roman" pitchFamily="18" charset="0"/>
                <a:cs typeface="Times New Roman" pitchFamily="18" charset="0"/>
              </a:rPr>
              <a:t>• Theoretical Peak (</a:t>
            </a:r>
            <a:r>
              <a:rPr lang="en-US" dirty="0" err="1" smtClean="0">
                <a:solidFill>
                  <a:srgbClr val="FFFF00"/>
                </a:solidFill>
                <a:latin typeface="Times New Roman" pitchFamily="18" charset="0"/>
                <a:cs typeface="Times New Roman" pitchFamily="18" charset="0"/>
              </a:rPr>
              <a:t>Rpeak</a:t>
            </a:r>
            <a:r>
              <a:rPr lang="en-US" dirty="0" smtClean="0">
                <a:solidFill>
                  <a:srgbClr val="FFFF00"/>
                </a:solidFill>
                <a:latin typeface="Times New Roman" pitchFamily="18" charset="0"/>
                <a:cs typeface="Times New Roman" pitchFamily="18" charset="0"/>
              </a:rPr>
              <a:t>)-20132.7 </a:t>
            </a:r>
            <a:r>
              <a:rPr lang="en-US" dirty="0" err="1" smtClean="0">
                <a:solidFill>
                  <a:srgbClr val="FFFF00"/>
                </a:solidFill>
                <a:latin typeface="Times New Roman" pitchFamily="18" charset="0"/>
                <a:cs typeface="Times New Roman" pitchFamily="18" charset="0"/>
              </a:rPr>
              <a:t>TFlop</a:t>
            </a:r>
            <a:r>
              <a:rPr lang="en-US" dirty="0" smtClean="0">
                <a:solidFill>
                  <a:srgbClr val="FFFF00"/>
                </a:solidFill>
                <a:latin typeface="Times New Roman" pitchFamily="18" charset="0"/>
                <a:cs typeface="Times New Roman" pitchFamily="18" charset="0"/>
              </a:rPr>
              <a:t>/s</a:t>
            </a:r>
          </a:p>
          <a:p>
            <a:pPr>
              <a:buNone/>
            </a:pPr>
            <a:r>
              <a:rPr lang="en-US" dirty="0" smtClean="0">
                <a:solidFill>
                  <a:srgbClr val="FFFF00"/>
                </a:solidFill>
                <a:latin typeface="Times New Roman" pitchFamily="18" charset="0"/>
                <a:cs typeface="Times New Roman" pitchFamily="18" charset="0"/>
              </a:rPr>
              <a:t>• </a:t>
            </a:r>
            <a:r>
              <a:rPr lang="en-US" dirty="0" err="1" smtClean="0">
                <a:solidFill>
                  <a:srgbClr val="FFFF00"/>
                </a:solidFill>
                <a:latin typeface="Times New Roman" pitchFamily="18" charset="0"/>
                <a:cs typeface="Times New Roman" pitchFamily="18" charset="0"/>
              </a:rPr>
              <a:t>Linpack</a:t>
            </a:r>
            <a:r>
              <a:rPr lang="en-US" dirty="0" smtClean="0">
                <a:solidFill>
                  <a:srgbClr val="FFFF00"/>
                </a:solidFill>
                <a:latin typeface="Times New Roman" pitchFamily="18" charset="0"/>
                <a:cs typeface="Times New Roman" pitchFamily="18" charset="0"/>
              </a:rPr>
              <a:t> Performance (</a:t>
            </a:r>
            <a:r>
              <a:rPr lang="en-US" dirty="0" err="1" smtClean="0">
                <a:solidFill>
                  <a:srgbClr val="FFFF00"/>
                </a:solidFill>
                <a:latin typeface="Times New Roman" pitchFamily="18" charset="0"/>
                <a:cs typeface="Times New Roman" pitchFamily="18" charset="0"/>
              </a:rPr>
              <a:t>Rmax</a:t>
            </a:r>
            <a:r>
              <a:rPr lang="en-US" dirty="0" smtClean="0">
                <a:solidFill>
                  <a:srgbClr val="FFFF00"/>
                </a:solidFill>
                <a:latin typeface="Times New Roman" pitchFamily="18" charset="0"/>
                <a:cs typeface="Times New Roman" pitchFamily="18" charset="0"/>
              </a:rPr>
              <a:t>) :16324.8 </a:t>
            </a:r>
            <a:r>
              <a:rPr lang="en-US" dirty="0" err="1" smtClean="0">
                <a:solidFill>
                  <a:srgbClr val="FFFF00"/>
                </a:solidFill>
                <a:latin typeface="Times New Roman" pitchFamily="18" charset="0"/>
                <a:cs typeface="Times New Roman" pitchFamily="18" charset="0"/>
              </a:rPr>
              <a:t>TFlop</a:t>
            </a:r>
            <a:r>
              <a:rPr lang="en-US" dirty="0" smtClean="0">
                <a:solidFill>
                  <a:srgbClr val="FFFF00"/>
                </a:solidFill>
                <a:latin typeface="Times New Roman" pitchFamily="18" charset="0"/>
                <a:cs typeface="Times New Roman" pitchFamily="18" charset="0"/>
              </a:rPr>
              <a:t>/s</a:t>
            </a:r>
          </a:p>
          <a:p>
            <a:pPr>
              <a:buNone/>
            </a:pPr>
            <a:r>
              <a:rPr lang="en-US" dirty="0" smtClean="0">
                <a:solidFill>
                  <a:srgbClr val="FFFF00"/>
                </a:solidFill>
                <a:latin typeface="Times New Roman" pitchFamily="18" charset="0"/>
                <a:cs typeface="Times New Roman" pitchFamily="18" charset="0"/>
              </a:rPr>
              <a:t>• 3 PB/s link bandwidth</a:t>
            </a:r>
          </a:p>
          <a:p>
            <a:pPr>
              <a:buNone/>
            </a:pPr>
            <a:r>
              <a:rPr lang="en-US" dirty="0" smtClean="0">
                <a:solidFill>
                  <a:srgbClr val="FFFF00"/>
                </a:solidFill>
                <a:latin typeface="Times New Roman" pitchFamily="18" charset="0"/>
                <a:cs typeface="Times New Roman" pitchFamily="18" charset="0"/>
              </a:rPr>
              <a:t>• 60 TB/s bisection bandwidth</a:t>
            </a:r>
          </a:p>
          <a:p>
            <a:pPr>
              <a:buNone/>
            </a:pPr>
            <a:r>
              <a:rPr lang="en-US" dirty="0" smtClean="0">
                <a:solidFill>
                  <a:srgbClr val="FFFF00"/>
                </a:solidFill>
                <a:latin typeface="Times New Roman" pitchFamily="18" charset="0"/>
                <a:cs typeface="Times New Roman" pitchFamily="18" charset="0"/>
              </a:rPr>
              <a:t>• 0.5–1.0 TB/s </a:t>
            </a:r>
            <a:r>
              <a:rPr lang="en-US" dirty="0" err="1" smtClean="0">
                <a:solidFill>
                  <a:srgbClr val="FFFF00"/>
                </a:solidFill>
                <a:latin typeface="Times New Roman" pitchFamily="18" charset="0"/>
                <a:cs typeface="Times New Roman" pitchFamily="18" charset="0"/>
              </a:rPr>
              <a:t>Lustre</a:t>
            </a:r>
            <a:r>
              <a:rPr lang="en-US" dirty="0" smtClean="0">
                <a:solidFill>
                  <a:srgbClr val="FFFF00"/>
                </a:solidFill>
                <a:latin typeface="Times New Roman" pitchFamily="18" charset="0"/>
                <a:cs typeface="Times New Roman" pitchFamily="18" charset="0"/>
              </a:rPr>
              <a:t> bandwidth</a:t>
            </a:r>
          </a:p>
          <a:p>
            <a:pPr>
              <a:buNone/>
            </a:pPr>
            <a:r>
              <a:rPr lang="en-US" dirty="0" smtClean="0">
                <a:solidFill>
                  <a:srgbClr val="FFFF00"/>
                </a:solidFill>
                <a:latin typeface="Times New Roman" pitchFamily="18" charset="0"/>
                <a:cs typeface="Times New Roman" pitchFamily="18" charset="0"/>
              </a:rPr>
              <a:t>• 9.6 MW power</a:t>
            </a:r>
          </a:p>
          <a:p>
            <a:pPr>
              <a:buNone/>
            </a:pPr>
            <a:r>
              <a:rPr lang="en-US" dirty="0" smtClean="0">
                <a:solidFill>
                  <a:srgbClr val="FFFF00"/>
                </a:solidFill>
                <a:latin typeface="Times New Roman" pitchFamily="18" charset="0"/>
                <a:cs typeface="Times New Roman" pitchFamily="18" charset="0"/>
              </a:rPr>
              <a:t>• area of 4,000 ft2</a:t>
            </a:r>
            <a:endParaRPr lang="en-US" dirty="0">
              <a:solidFill>
                <a:srgbClr val="FFFF00"/>
              </a:solidFill>
              <a:latin typeface="Times New Roman" pitchFamily="18" charset="0"/>
              <a:cs typeface="Times New Roman" pitchFamily="18" charset="0"/>
            </a:endParaRPr>
          </a:p>
        </p:txBody>
      </p:sp>
      <p:pic>
        <p:nvPicPr>
          <p:cNvPr id="5" name="2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Cooling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5638800" cy="4876800"/>
          </a:xfrm>
        </p:spPr>
        <p:txBody>
          <a:bodyPr>
            <a:normAutofit/>
          </a:bodyPr>
          <a:lstStyle/>
          <a:p>
            <a:pPr>
              <a:buNone/>
            </a:pPr>
            <a:r>
              <a:rPr lang="en-US" sz="2400" dirty="0" smtClean="0">
                <a:latin typeface="Times New Roman" pitchFamily="18" charset="0"/>
                <a:cs typeface="Times New Roman" pitchFamily="18" charset="0"/>
              </a:rPr>
              <a:t>	Sequoia is primarily water cooled. Though orders of magnitude more powerful than such predecessor systems as ASC Purple and </a:t>
            </a:r>
            <a:r>
              <a:rPr lang="en-US" sz="2400" dirty="0" err="1" smtClean="0">
                <a:latin typeface="Times New Roman" pitchFamily="18" charset="0"/>
                <a:cs typeface="Times New Roman" pitchFamily="18" charset="0"/>
              </a:rPr>
              <a:t>BlueGene</a:t>
            </a:r>
            <a:r>
              <a:rPr lang="en-US" sz="2400" dirty="0" smtClean="0">
                <a:latin typeface="Times New Roman" pitchFamily="18" charset="0"/>
                <a:cs typeface="Times New Roman" pitchFamily="18" charset="0"/>
              </a:rPr>
              <a:t>/L, Sequoia will be roughly 90 times more power efficient than Purple and about eight times more than </a:t>
            </a:r>
            <a:r>
              <a:rPr lang="en-US" sz="2400" dirty="0" err="1" smtClean="0">
                <a:latin typeface="Times New Roman" pitchFamily="18" charset="0"/>
                <a:cs typeface="Times New Roman" pitchFamily="18" charset="0"/>
              </a:rPr>
              <a:t>BlueGene</a:t>
            </a:r>
            <a:r>
              <a:rPr lang="en-US" sz="2400" dirty="0" smtClean="0">
                <a:latin typeface="Times New Roman" pitchFamily="18" charset="0"/>
                <a:cs typeface="Times New Roman" pitchFamily="18" charset="0"/>
              </a:rPr>
              <a:t>/L relative to the peak speeds of these systems. For systems of this scale, energy efficiency is of central importance and absolutely essential to drive down operating costs.</a:t>
            </a:r>
            <a:endParaRPr lang="en-US" sz="2400" dirty="0">
              <a:latin typeface="Times New Roman" pitchFamily="18" charset="0"/>
              <a:cs typeface="Times New Roman" pitchFamily="18" charset="0"/>
            </a:endParaRPr>
          </a:p>
        </p:txBody>
      </p:sp>
      <p:pic>
        <p:nvPicPr>
          <p:cNvPr id="25601" name="Picture 1"/>
          <p:cNvPicPr>
            <a:picLocks noChangeAspect="1" noChangeArrowheads="1"/>
          </p:cNvPicPr>
          <p:nvPr/>
        </p:nvPicPr>
        <p:blipFill>
          <a:blip r:embed="rId5"/>
          <a:srcRect/>
          <a:stretch>
            <a:fillRect/>
          </a:stretch>
        </p:blipFill>
        <p:spPr bwMode="auto">
          <a:xfrm>
            <a:off x="5486400" y="1143000"/>
            <a:ext cx="3388895" cy="4876800"/>
          </a:xfrm>
          <a:prstGeom prst="rect">
            <a:avLst/>
          </a:prstGeom>
          <a:noFill/>
          <a:ln w="9525">
            <a:noFill/>
            <a:miter lim="800000"/>
            <a:headEnd/>
            <a:tailEnd/>
          </a:ln>
          <a:effectLst/>
        </p:spPr>
      </p:pic>
      <p:pic>
        <p:nvPicPr>
          <p:cNvPr id="5" name="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9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K computer</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6096000" cy="4952999"/>
          </a:xfrm>
        </p:spPr>
        <p:txBody>
          <a:bodyPr>
            <a:normAutofit/>
          </a:bodyPr>
          <a:lstStyle/>
          <a:p>
            <a:r>
              <a:rPr lang="en-US" sz="2400" dirty="0" smtClean="0">
                <a:latin typeface="Times New Roman" pitchFamily="18" charset="0"/>
                <a:cs typeface="Times New Roman" pitchFamily="18" charset="0"/>
              </a:rPr>
              <a:t>The K computer – named for the Japanese word “</a:t>
            </a:r>
            <a:r>
              <a:rPr lang="en-US" sz="2400" dirty="0" err="1" smtClean="0">
                <a:latin typeface="Times New Roman" pitchFamily="18" charset="0"/>
                <a:cs typeface="Times New Roman" pitchFamily="18" charset="0"/>
              </a:rPr>
              <a:t>kei</a:t>
            </a:r>
            <a:r>
              <a:rPr lang="en-US" sz="2400" dirty="0" smtClean="0">
                <a:latin typeface="Times New Roman" pitchFamily="18" charset="0"/>
                <a:cs typeface="Times New Roman" pitchFamily="18" charset="0"/>
              </a:rPr>
              <a:t>”, meaning 10 quadrillion (10^16) – is a supercomputer manufactured by Fujitsu, currently installed at the RIKEN Advanced Institute for Computational Science campus in Kobe, Japan.</a:t>
            </a:r>
          </a:p>
          <a:p>
            <a:r>
              <a:rPr lang="en-US" sz="2400" dirty="0" smtClean="0">
                <a:latin typeface="Times New Roman" pitchFamily="18" charset="0"/>
                <a:cs typeface="Times New Roman" pitchFamily="18" charset="0"/>
              </a:rPr>
              <a:t>The K computer is based on a distributed memory architecture with over 80,000 computer nodes.</a:t>
            </a:r>
          </a:p>
          <a:p>
            <a:r>
              <a:rPr lang="en-US" sz="2400" dirty="0" smtClean="0">
                <a:latin typeface="Times New Roman" pitchFamily="18" charset="0"/>
                <a:cs typeface="Times New Roman" pitchFamily="18" charset="0"/>
              </a:rPr>
              <a:t>It is used for a variety of applications, including climate research, disaster prevention and medical research.</a:t>
            </a:r>
            <a:endParaRPr lang="en-US" sz="2400" dirty="0">
              <a:latin typeface="Times New Roman" pitchFamily="18" charset="0"/>
              <a:cs typeface="Times New Roman" pitchFamily="18" charset="0"/>
            </a:endParaRPr>
          </a:p>
        </p:txBody>
      </p:sp>
      <p:pic>
        <p:nvPicPr>
          <p:cNvPr id="51202" name="Picture 2" descr="Keisoku-Fujitsu.jpg"/>
          <p:cNvPicPr>
            <a:picLocks noChangeAspect="1" noChangeArrowheads="1"/>
          </p:cNvPicPr>
          <p:nvPr/>
        </p:nvPicPr>
        <p:blipFill>
          <a:blip r:embed="rId5"/>
          <a:srcRect/>
          <a:stretch>
            <a:fillRect/>
          </a:stretch>
        </p:blipFill>
        <p:spPr bwMode="auto">
          <a:xfrm>
            <a:off x="6096000" y="2590800"/>
            <a:ext cx="2876550" cy="3835400"/>
          </a:xfrm>
          <a:prstGeom prst="rect">
            <a:avLst/>
          </a:prstGeom>
          <a:noFill/>
        </p:spPr>
      </p:pic>
      <p:pic>
        <p:nvPicPr>
          <p:cNvPr id="5" name="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5486400" cy="1143000"/>
          </a:xfrm>
        </p:spPr>
        <p:txBody>
          <a:bodyPr>
            <a:normAutofit fontScale="90000"/>
          </a:bodyPr>
          <a:lstStyle/>
          <a:p>
            <a:r>
              <a:rPr lang="en-US" dirty="0" smtClean="0">
                <a:latin typeface="Times New Roman" pitchFamily="18" charset="0"/>
                <a:cs typeface="Times New Roman" pitchFamily="18" charset="0"/>
              </a:rPr>
              <a:t>ORNL’s “Titan” System</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0" y="1600200"/>
            <a:ext cx="4953000" cy="4952999"/>
          </a:xfrm>
        </p:spPr>
        <p:txBody>
          <a:bodyPr>
            <a:normAutofit fontScale="62500" lnSpcReduction="20000"/>
          </a:bodyPr>
          <a:lstStyle/>
          <a:p>
            <a:pPr>
              <a:buNone/>
            </a:pPr>
            <a:r>
              <a:rPr lang="en-US" dirty="0" smtClean="0">
                <a:latin typeface="Times New Roman" pitchFamily="18" charset="0"/>
                <a:cs typeface="Times New Roman" pitchFamily="18" charset="0"/>
              </a:rPr>
              <a:t>• Upgrade of Jaguar from </a:t>
            </a:r>
          </a:p>
          <a:p>
            <a:pPr>
              <a:buNone/>
            </a:pPr>
            <a:r>
              <a:rPr lang="en-US" dirty="0" smtClean="0">
                <a:latin typeface="Times New Roman" pitchFamily="18" charset="0"/>
                <a:cs typeface="Times New Roman" pitchFamily="18" charset="0"/>
              </a:rPr>
              <a:t>Cray XT5 to XK6</a:t>
            </a:r>
          </a:p>
          <a:p>
            <a:pPr>
              <a:buNone/>
            </a:pPr>
            <a:r>
              <a:rPr lang="en-US" dirty="0" smtClean="0">
                <a:latin typeface="Times New Roman" pitchFamily="18" charset="0"/>
                <a:cs typeface="Times New Roman" pitchFamily="18" charset="0"/>
              </a:rPr>
              <a:t>• Cray Linux Environment </a:t>
            </a:r>
          </a:p>
          <a:p>
            <a:pPr>
              <a:buNone/>
            </a:pPr>
            <a:r>
              <a:rPr lang="en-US" dirty="0" smtClean="0">
                <a:latin typeface="Times New Roman" pitchFamily="18" charset="0"/>
                <a:cs typeface="Times New Roman" pitchFamily="18" charset="0"/>
              </a:rPr>
              <a:t>operating system</a:t>
            </a:r>
          </a:p>
          <a:p>
            <a:pPr>
              <a:buNone/>
            </a:pPr>
            <a:r>
              <a:rPr lang="en-US" dirty="0" smtClean="0">
                <a:latin typeface="Times New Roman" pitchFamily="18" charset="0"/>
                <a:cs typeface="Times New Roman" pitchFamily="18" charset="0"/>
              </a:rPr>
              <a:t>• Gemini interconnect</a:t>
            </a:r>
          </a:p>
          <a:p>
            <a:pPr>
              <a:buNone/>
            </a:pPr>
            <a:r>
              <a:rPr lang="en-US" dirty="0" smtClean="0">
                <a:latin typeface="Times New Roman" pitchFamily="18" charset="0"/>
                <a:cs typeface="Times New Roman" pitchFamily="18" charset="0"/>
              </a:rPr>
              <a:t>• 3-D Torus </a:t>
            </a:r>
          </a:p>
          <a:p>
            <a:pPr>
              <a:buNone/>
            </a:pPr>
            <a:r>
              <a:rPr lang="en-US" dirty="0" smtClean="0">
                <a:latin typeface="Times New Roman" pitchFamily="18" charset="0"/>
                <a:cs typeface="Times New Roman" pitchFamily="18" charset="0"/>
              </a:rPr>
              <a:t>• Globally addressable memory</a:t>
            </a:r>
          </a:p>
          <a:p>
            <a:pPr>
              <a:buNone/>
            </a:pPr>
            <a:r>
              <a:rPr lang="en-US" dirty="0" smtClean="0">
                <a:latin typeface="Times New Roman" pitchFamily="18" charset="0"/>
                <a:cs typeface="Times New Roman" pitchFamily="18" charset="0"/>
              </a:rPr>
              <a:t>• Advanced synchronization features</a:t>
            </a:r>
          </a:p>
          <a:p>
            <a:pPr>
              <a:buNone/>
            </a:pPr>
            <a:r>
              <a:rPr lang="en-US" dirty="0" smtClean="0">
                <a:latin typeface="Times New Roman" pitchFamily="18" charset="0"/>
                <a:cs typeface="Times New Roman" pitchFamily="18" charset="0"/>
              </a:rPr>
              <a:t>• AMD </a:t>
            </a:r>
            <a:r>
              <a:rPr lang="en-US" dirty="0" err="1" smtClean="0">
                <a:latin typeface="Times New Roman" pitchFamily="18" charset="0"/>
                <a:cs typeface="Times New Roman" pitchFamily="18" charset="0"/>
              </a:rPr>
              <a:t>Opteron</a:t>
            </a:r>
            <a:r>
              <a:rPr lang="en-US" dirty="0" smtClean="0">
                <a:latin typeface="Times New Roman" pitchFamily="18" charset="0"/>
                <a:cs typeface="Times New Roman" pitchFamily="18" charset="0"/>
              </a:rPr>
              <a:t> 6274 processors (</a:t>
            </a:r>
            <a:r>
              <a:rPr lang="en-US" dirty="0" err="1" smtClean="0">
                <a:latin typeface="Times New Roman" pitchFamily="18" charset="0"/>
                <a:cs typeface="Times New Roman" pitchFamily="18" charset="0"/>
              </a:rPr>
              <a:t>Interlagos</a:t>
            </a:r>
            <a:r>
              <a:rPr lang="en-US" dirty="0" smtClean="0">
                <a:latin typeface="Times New Roman" pitchFamily="18" charset="0"/>
                <a:cs typeface="Times New Roman" pitchFamily="18" charset="0"/>
              </a:rPr>
              <a:t>)</a:t>
            </a:r>
          </a:p>
          <a:p>
            <a:pPr>
              <a:buNone/>
            </a:pPr>
            <a:r>
              <a:rPr lang="en-US" dirty="0" smtClean="0">
                <a:latin typeface="Times New Roman" pitchFamily="18" charset="0"/>
                <a:cs typeface="Times New Roman" pitchFamily="18" charset="0"/>
              </a:rPr>
              <a:t>• New accelerated node design using NVIDIA </a:t>
            </a:r>
          </a:p>
          <a:p>
            <a:pPr>
              <a:buNone/>
            </a:pPr>
            <a:r>
              <a:rPr lang="en-US" dirty="0" smtClean="0">
                <a:latin typeface="Times New Roman" pitchFamily="18" charset="0"/>
                <a:cs typeface="Times New Roman" pitchFamily="18" charset="0"/>
              </a:rPr>
              <a:t>multi-core accelerators</a:t>
            </a:r>
          </a:p>
          <a:p>
            <a:pPr>
              <a:buNone/>
            </a:pPr>
            <a:r>
              <a:rPr lang="en-US" dirty="0" smtClean="0">
                <a:latin typeface="Times New Roman" pitchFamily="18" charset="0"/>
                <a:cs typeface="Times New Roman" pitchFamily="18" charset="0"/>
              </a:rPr>
              <a:t>• 2011: 960 NVIDIA x2090 “Fermi” GPUs</a:t>
            </a:r>
          </a:p>
          <a:p>
            <a:pPr>
              <a:buNone/>
            </a:pPr>
            <a:r>
              <a:rPr lang="en-US" dirty="0" smtClean="0">
                <a:latin typeface="Times New Roman" pitchFamily="18" charset="0"/>
                <a:cs typeface="Times New Roman" pitchFamily="18" charset="0"/>
              </a:rPr>
              <a:t>• 2012: 14,592 NVIDIA “</a:t>
            </a:r>
            <a:r>
              <a:rPr lang="en-US" dirty="0" err="1" smtClean="0">
                <a:latin typeface="Times New Roman" pitchFamily="18" charset="0"/>
                <a:cs typeface="Times New Roman" pitchFamily="18" charset="0"/>
              </a:rPr>
              <a:t>Kepler</a:t>
            </a:r>
            <a:r>
              <a:rPr lang="en-US" dirty="0" smtClean="0">
                <a:latin typeface="Times New Roman" pitchFamily="18" charset="0"/>
                <a:cs typeface="Times New Roman" pitchFamily="18" charset="0"/>
              </a:rPr>
              <a:t>” GPUs</a:t>
            </a:r>
          </a:p>
          <a:p>
            <a:pPr>
              <a:buNone/>
            </a:pPr>
            <a:r>
              <a:rPr lang="en-US" dirty="0" smtClean="0">
                <a:latin typeface="Times New Roman" pitchFamily="18" charset="0"/>
                <a:cs typeface="Times New Roman" pitchFamily="18" charset="0"/>
              </a:rPr>
              <a:t>• 20+ </a:t>
            </a:r>
            <a:r>
              <a:rPr lang="en-US" dirty="0" err="1" smtClean="0">
                <a:latin typeface="Times New Roman" pitchFamily="18" charset="0"/>
                <a:cs typeface="Times New Roman" pitchFamily="18" charset="0"/>
              </a:rPr>
              <a:t>PFlops</a:t>
            </a:r>
            <a:r>
              <a:rPr lang="en-US" dirty="0" smtClean="0">
                <a:latin typeface="Times New Roman" pitchFamily="18" charset="0"/>
                <a:cs typeface="Times New Roman" pitchFamily="18" charset="0"/>
              </a:rPr>
              <a:t> peak system performance </a:t>
            </a:r>
          </a:p>
          <a:p>
            <a:pPr>
              <a:buNone/>
            </a:pPr>
            <a:r>
              <a:rPr lang="en-US" dirty="0" smtClean="0">
                <a:latin typeface="Times New Roman" pitchFamily="18" charset="0"/>
                <a:cs typeface="Times New Roman" pitchFamily="18" charset="0"/>
              </a:rPr>
              <a:t>• 600 TB DDR3 </a:t>
            </a:r>
            <a:r>
              <a:rPr lang="en-US" dirty="0" err="1" smtClean="0">
                <a:latin typeface="Times New Roman" pitchFamily="18" charset="0"/>
                <a:cs typeface="Times New Roman" pitchFamily="18" charset="0"/>
              </a:rPr>
              <a:t>mem</a:t>
            </a:r>
            <a:r>
              <a:rPr lang="en-US" dirty="0" smtClean="0">
                <a:latin typeface="Times New Roman" pitchFamily="18" charset="0"/>
                <a:cs typeface="Times New Roman" pitchFamily="18" charset="0"/>
              </a:rPr>
              <a:t>. + 88 TB GDDR5 </a:t>
            </a:r>
            <a:r>
              <a:rPr lang="en-US" dirty="0" err="1" smtClean="0">
                <a:latin typeface="Times New Roman" pitchFamily="18" charset="0"/>
                <a:cs typeface="Times New Roman" pitchFamily="18" charset="0"/>
              </a:rPr>
              <a:t>mem</a:t>
            </a:r>
            <a:endParaRPr lang="en-US"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5" cstate="print"/>
          <a:srcRect/>
          <a:stretch>
            <a:fillRect/>
          </a:stretch>
        </p:blipFill>
        <p:spPr bwMode="auto">
          <a:xfrm>
            <a:off x="5629275" y="0"/>
            <a:ext cx="3514725" cy="2227269"/>
          </a:xfrm>
          <a:prstGeom prst="rect">
            <a:avLst/>
          </a:prstGeom>
          <a:noFill/>
          <a:ln w="9525">
            <a:noFill/>
            <a:miter lim="800000"/>
            <a:headEnd/>
            <a:tailEnd/>
          </a:ln>
          <a:effectLst/>
        </p:spPr>
      </p:pic>
      <p:graphicFrame>
        <p:nvGraphicFramePr>
          <p:cNvPr id="8" name="Table 7"/>
          <p:cNvGraphicFramePr>
            <a:graphicFrameLocks noGrp="1"/>
          </p:cNvGraphicFramePr>
          <p:nvPr/>
        </p:nvGraphicFramePr>
        <p:xfrm>
          <a:off x="5105400" y="2286000"/>
          <a:ext cx="3886200" cy="4389120"/>
        </p:xfrm>
        <a:graphic>
          <a:graphicData uri="http://schemas.openxmlformats.org/drawingml/2006/table">
            <a:tbl>
              <a:tblPr firstRow="1" bandRow="1">
                <a:tableStyleId>{5C22544A-7EE6-4342-B048-85BDC9FD1C3A}</a:tableStyleId>
              </a:tblPr>
              <a:tblGrid>
                <a:gridCol w="2514600"/>
                <a:gridCol w="1371600"/>
              </a:tblGrid>
              <a:tr h="264160">
                <a:tc>
                  <a:txBody>
                    <a:bodyPr/>
                    <a:lstStyle/>
                    <a:p>
                      <a:r>
                        <a:rPr lang="en-US" sz="1800" b="1" kern="1200" baseline="0" dirty="0" smtClean="0">
                          <a:solidFill>
                            <a:schemeClr val="lt1"/>
                          </a:solidFill>
                          <a:latin typeface="+mn-lt"/>
                          <a:ea typeface="+mn-ea"/>
                          <a:cs typeface="+mn-cs"/>
                        </a:rPr>
                        <a:t>Titan Specs :</a:t>
                      </a:r>
                    </a:p>
                  </a:txBody>
                  <a:tcPr/>
                </a:tc>
                <a:tc>
                  <a:txBody>
                    <a:bodyPr/>
                    <a:lstStyle/>
                    <a:p>
                      <a:endParaRPr lang="en-US"/>
                    </a:p>
                  </a:txBody>
                  <a:tcPr/>
                </a:tc>
              </a:tr>
              <a:tr h="26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Compute Nodes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18,688 	</a:t>
                      </a:r>
                    </a:p>
                  </a:txBody>
                  <a:tcPr/>
                </a:tc>
              </a:tr>
              <a:tr h="26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Login &amp; I/O Nodes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512 	</a:t>
                      </a:r>
                    </a:p>
                  </a:txBody>
                  <a:tcPr/>
                </a:tc>
              </a:tr>
              <a:tr h="26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Memory per node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32 GB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6 GB </a:t>
                      </a:r>
                    </a:p>
                  </a:txBody>
                  <a:tcPr/>
                </a:tc>
              </a:tr>
              <a:tr h="26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of Fermi chips</a:t>
                      </a:r>
                    </a:p>
                  </a:txBody>
                  <a:tcPr/>
                </a:tc>
                <a:tc>
                  <a:txBody>
                    <a:bodyPr/>
                    <a:lstStyle/>
                    <a:p>
                      <a:r>
                        <a:rPr lang="en-US" dirty="0" smtClean="0"/>
                        <a:t>960</a:t>
                      </a:r>
                      <a:endParaRPr lang="en-US" dirty="0"/>
                    </a:p>
                  </a:txBody>
                  <a:tcPr/>
                </a:tc>
              </a:tr>
              <a:tr h="26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 of NVIDIA “</a:t>
                      </a:r>
                      <a:r>
                        <a:rPr lang="en-US" sz="1800" kern="1200" baseline="0" dirty="0" err="1" smtClean="0">
                          <a:solidFill>
                            <a:schemeClr val="dk1"/>
                          </a:solidFill>
                          <a:latin typeface="+mn-lt"/>
                          <a:ea typeface="+mn-ea"/>
                          <a:cs typeface="+mn-cs"/>
                        </a:rPr>
                        <a:t>Kepler</a:t>
                      </a:r>
                      <a:r>
                        <a:rPr lang="en-US" sz="1800" kern="1200" baseline="0" dirty="0" smtClean="0">
                          <a:solidFill>
                            <a:schemeClr val="dk1"/>
                          </a:solidFill>
                          <a:latin typeface="+mn-lt"/>
                          <a:ea typeface="+mn-ea"/>
                          <a:cs typeface="+mn-cs"/>
                        </a:rPr>
                        <a:t>”</a:t>
                      </a:r>
                      <a:endParaRPr lang="en-US" dirty="0"/>
                    </a:p>
                  </a:txBody>
                  <a:tcPr/>
                </a:tc>
                <a:tc>
                  <a:txBody>
                    <a:bodyPr/>
                    <a:lstStyle/>
                    <a:p>
                      <a:r>
                        <a:rPr lang="en-US" sz="1800" baseline="0" dirty="0" smtClean="0">
                          <a:solidFill>
                            <a:srgbClr val="000000"/>
                          </a:solidFill>
                          <a:latin typeface="+mn-lt"/>
                        </a:rPr>
                        <a:t>14,592 </a:t>
                      </a:r>
                    </a:p>
                  </a:txBody>
                  <a:tcPr/>
                </a:tc>
              </a:tr>
              <a:tr h="26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Total System Memory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688 TB 	</a:t>
                      </a:r>
                    </a:p>
                  </a:txBody>
                  <a:tcPr/>
                </a:tc>
              </a:tr>
              <a:tr h="462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Total System Peak Performance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20+ </a:t>
                      </a:r>
                      <a:r>
                        <a:rPr lang="en-US" sz="1800" kern="1200" baseline="0" dirty="0" err="1" smtClean="0">
                          <a:solidFill>
                            <a:schemeClr val="dk1"/>
                          </a:solidFill>
                          <a:latin typeface="+mn-lt"/>
                          <a:ea typeface="+mn-ea"/>
                          <a:cs typeface="+mn-cs"/>
                        </a:rPr>
                        <a:t>Petaflops</a:t>
                      </a:r>
                      <a:r>
                        <a:rPr lang="en-US" sz="1800" kern="1200" baseline="0" dirty="0" smtClean="0">
                          <a:solidFill>
                            <a:schemeClr val="dk1"/>
                          </a:solidFill>
                          <a:latin typeface="+mn-lt"/>
                          <a:ea typeface="+mn-ea"/>
                          <a:cs typeface="+mn-cs"/>
                        </a:rPr>
                        <a:t> 	</a:t>
                      </a:r>
                    </a:p>
                  </a:txBody>
                  <a:tcPr/>
                </a:tc>
              </a:tr>
              <a:tr h="462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Cross Section Bandwidths	</a:t>
                      </a:r>
                    </a:p>
                  </a:txBody>
                  <a:tcPr/>
                </a:tc>
                <a:tc>
                  <a:txBody>
                    <a:bodyPr/>
                    <a:lstStyle/>
                    <a:p>
                      <a:r>
                        <a:rPr lang="en-US" sz="1800" kern="1200" baseline="0" dirty="0" smtClean="0">
                          <a:solidFill>
                            <a:schemeClr val="dk1"/>
                          </a:solidFill>
                          <a:latin typeface="+mn-lt"/>
                          <a:ea typeface="+mn-ea"/>
                          <a:cs typeface="+mn-cs"/>
                        </a:rPr>
                        <a:t>X=14.4 TB/s </a:t>
                      </a:r>
                    </a:p>
                    <a:p>
                      <a:r>
                        <a:rPr lang="en-US" sz="1800" kern="1200" baseline="0" dirty="0" smtClean="0">
                          <a:solidFill>
                            <a:schemeClr val="dk1"/>
                          </a:solidFill>
                          <a:latin typeface="+mn-lt"/>
                          <a:ea typeface="+mn-ea"/>
                          <a:cs typeface="+mn-cs"/>
                        </a:rPr>
                        <a:t>Y=11.3 TB/s </a:t>
                      </a:r>
                    </a:p>
                    <a:p>
                      <a:r>
                        <a:rPr lang="en-US" sz="1800" kern="1200" baseline="0" dirty="0" smtClean="0">
                          <a:solidFill>
                            <a:schemeClr val="dk1"/>
                          </a:solidFill>
                          <a:latin typeface="+mn-lt"/>
                          <a:ea typeface="+mn-ea"/>
                          <a:cs typeface="+mn-cs"/>
                        </a:rPr>
                        <a:t>Z=24.0 TB/s </a:t>
                      </a:r>
                    </a:p>
                  </a:txBody>
                  <a:tcPr/>
                </a:tc>
              </a:tr>
            </a:tbl>
          </a:graphicData>
        </a:graphic>
      </p:graphicFrame>
      <p:pic>
        <p:nvPicPr>
          <p:cNvPr id="6" name="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8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dn-static.zdnet.com/i/story/30/40/093162/k-computer-rik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 y="20664"/>
            <a:ext cx="91349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041" y="152400"/>
            <a:ext cx="8229600" cy="1143000"/>
          </a:xfrm>
        </p:spPr>
        <p:txBody>
          <a:bodyPr/>
          <a:lstStyle/>
          <a:p>
            <a:r>
              <a:rPr lang="en-US" dirty="0" smtClean="0">
                <a:solidFill>
                  <a:srgbClr val="FFFF00"/>
                </a:solidFill>
                <a:latin typeface="Times New Roman" pitchFamily="18" charset="0"/>
                <a:cs typeface="Times New Roman" pitchFamily="18" charset="0"/>
              </a:rPr>
              <a:t>Architecture</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914400" y="1013618"/>
            <a:ext cx="8229600" cy="4525963"/>
          </a:xfrm>
        </p:spPr>
        <p:txBody>
          <a:bodyPr>
            <a:normAutofit fontScale="92500" lnSpcReduction="10000"/>
          </a:bodyPr>
          <a:lstStyle/>
          <a:p>
            <a:r>
              <a:rPr lang="en-US" dirty="0" smtClean="0">
                <a:solidFill>
                  <a:srgbClr val="FFFF00"/>
                </a:solidFill>
                <a:latin typeface="Times New Roman" pitchFamily="18" charset="0"/>
                <a:cs typeface="Times New Roman" pitchFamily="18" charset="0"/>
              </a:rPr>
              <a:t>As of 2013, the K computer comprises over 80,000 </a:t>
            </a:r>
            <a:r>
              <a:rPr lang="en-US" dirty="0" smtClean="0">
                <a:solidFill>
                  <a:srgbClr val="FFFF00"/>
                </a:solidFill>
                <a:latin typeface="Times New Roman" pitchFamily="18" charset="0"/>
                <a:cs typeface="Times New Roman" pitchFamily="18" charset="0"/>
              </a:rPr>
              <a:t>2.0 </a:t>
            </a:r>
            <a:r>
              <a:rPr lang="en-US" dirty="0" smtClean="0">
                <a:solidFill>
                  <a:srgbClr val="FFFF00"/>
                </a:solidFill>
                <a:latin typeface="Times New Roman" pitchFamily="18" charset="0"/>
                <a:cs typeface="Times New Roman" pitchFamily="18" charset="0"/>
              </a:rPr>
              <a:t>GHz 8-core SPARC64 </a:t>
            </a:r>
            <a:r>
              <a:rPr lang="en-US" dirty="0" err="1" smtClean="0">
                <a:solidFill>
                  <a:srgbClr val="FFFF00"/>
                </a:solidFill>
                <a:latin typeface="Times New Roman" pitchFamily="18" charset="0"/>
                <a:cs typeface="Times New Roman" pitchFamily="18" charset="0"/>
              </a:rPr>
              <a:t>VIIIfx</a:t>
            </a:r>
            <a:r>
              <a:rPr lang="en-US" dirty="0" smtClean="0">
                <a:solidFill>
                  <a:srgbClr val="FFFF00"/>
                </a:solidFill>
                <a:latin typeface="Times New Roman" pitchFamily="18" charset="0"/>
                <a:cs typeface="Times New Roman" pitchFamily="18" charset="0"/>
              </a:rPr>
              <a:t> processors contained in 864 cabinets, for a total of over 640,000 cores, manufactured by Fujitsu with 45 nm CMOS technology. Each cabinet contains 96 computing nodes, in addition to 6 I/O nodes. Each computing node contains a single processor and 16 GB of memory. The computer's water cooling system is designed to minimize failure rate and power consumption.</a:t>
            </a:r>
            <a:endParaRPr lang="en-US" dirty="0">
              <a:solidFill>
                <a:srgbClr val="FFFF00"/>
              </a:solidFill>
              <a:latin typeface="Times New Roman" pitchFamily="18" charset="0"/>
              <a:cs typeface="Times New Roman" pitchFamily="18" charset="0"/>
            </a:endParaRPr>
          </a:p>
        </p:txBody>
      </p:sp>
      <p:pic>
        <p:nvPicPr>
          <p:cNvPr id="4" name="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9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5"/>
          <a:srcRect/>
          <a:stretch>
            <a:fillRect/>
          </a:stretch>
        </p:blipFill>
        <p:spPr bwMode="auto">
          <a:xfrm>
            <a:off x="7105469" y="3352800"/>
            <a:ext cx="2038531" cy="2462212"/>
          </a:xfrm>
          <a:prstGeom prst="rect">
            <a:avLst/>
          </a:prstGeom>
          <a:noFill/>
          <a:ln w="9525">
            <a:noFill/>
            <a:miter lim="800000"/>
            <a:headEnd/>
            <a:tailEnd/>
          </a:ln>
          <a:effectLst/>
        </p:spPr>
      </p:pic>
      <p:pic>
        <p:nvPicPr>
          <p:cNvPr id="57347" name="Picture 3"/>
          <p:cNvPicPr>
            <a:picLocks noChangeAspect="1" noChangeArrowheads="1"/>
          </p:cNvPicPr>
          <p:nvPr/>
        </p:nvPicPr>
        <p:blipFill>
          <a:blip r:embed="rId6"/>
          <a:srcRect/>
          <a:stretch>
            <a:fillRect/>
          </a:stretch>
        </p:blipFill>
        <p:spPr bwMode="auto">
          <a:xfrm>
            <a:off x="5562600" y="1371600"/>
            <a:ext cx="1699491" cy="17526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Node architecture</a:t>
            </a:r>
            <a:endParaRPr lang="en-US" dirty="0">
              <a:latin typeface="Times New Roman" pitchFamily="18" charset="0"/>
              <a:cs typeface="Times New Roman" pitchFamily="18" charset="0"/>
            </a:endParaRPr>
          </a:p>
        </p:txBody>
      </p:sp>
      <p:pic>
        <p:nvPicPr>
          <p:cNvPr id="57346" name="Picture 2"/>
          <p:cNvPicPr>
            <a:picLocks noChangeAspect="1" noChangeArrowheads="1"/>
          </p:cNvPicPr>
          <p:nvPr/>
        </p:nvPicPr>
        <p:blipFill>
          <a:blip r:embed="rId7"/>
          <a:srcRect/>
          <a:stretch>
            <a:fillRect/>
          </a:stretch>
        </p:blipFill>
        <p:spPr bwMode="auto">
          <a:xfrm>
            <a:off x="381000" y="1600200"/>
            <a:ext cx="4724400" cy="4800600"/>
          </a:xfrm>
          <a:prstGeom prst="rect">
            <a:avLst/>
          </a:prstGeom>
          <a:noFill/>
          <a:ln w="9525">
            <a:noFill/>
            <a:miter lim="800000"/>
            <a:headEnd/>
            <a:tailEnd/>
          </a:ln>
          <a:effectLst/>
        </p:spPr>
      </p:pic>
      <p:pic>
        <p:nvPicPr>
          <p:cNvPr id="57348" name="Picture 4"/>
          <p:cNvPicPr>
            <a:picLocks noChangeAspect="1" noChangeArrowheads="1"/>
          </p:cNvPicPr>
          <p:nvPr/>
        </p:nvPicPr>
        <p:blipFill>
          <a:blip r:embed="rId8"/>
          <a:srcRect/>
          <a:stretch>
            <a:fillRect/>
          </a:stretch>
        </p:blipFill>
        <p:spPr bwMode="auto">
          <a:xfrm>
            <a:off x="5562600" y="3352800"/>
            <a:ext cx="1670341" cy="2528888"/>
          </a:xfrm>
          <a:prstGeom prst="rect">
            <a:avLst/>
          </a:prstGeom>
          <a:noFill/>
          <a:ln w="9525">
            <a:noFill/>
            <a:miter lim="800000"/>
            <a:headEnd/>
            <a:tailEnd/>
          </a:ln>
          <a:effectLst/>
        </p:spPr>
      </p:pic>
      <p:pic>
        <p:nvPicPr>
          <p:cNvPr id="7" name="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19600" y="3276600"/>
            <a:ext cx="304800" cy="304800"/>
          </a:xfrm>
          <a:prstGeom prst="rect">
            <a:avLst/>
          </a:prstGeom>
        </p:spPr>
      </p:pic>
    </p:spTree>
  </p:cSld>
  <p:clrMapOvr>
    <a:masterClrMapping/>
  </p:clrMapOvr>
  <p:transition advClick="0" advTm="39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5"/>
          <a:srcRect/>
          <a:stretch>
            <a:fillRect/>
          </a:stretch>
        </p:blipFill>
        <p:spPr bwMode="auto">
          <a:xfrm>
            <a:off x="185739" y="1471613"/>
            <a:ext cx="6977061" cy="3288705"/>
          </a:xfrm>
          <a:prstGeom prst="rect">
            <a:avLst/>
          </a:prstGeom>
          <a:noFill/>
          <a:ln w="9525">
            <a:noFill/>
            <a:miter lim="800000"/>
            <a:headEnd/>
            <a:tailEnd/>
          </a:ln>
          <a:effectLst/>
        </p:spPr>
      </p:pic>
      <p:pic>
        <p:nvPicPr>
          <p:cNvPr id="58371" name="Picture 3"/>
          <p:cNvPicPr>
            <a:picLocks noChangeAspect="1" noChangeArrowheads="1"/>
          </p:cNvPicPr>
          <p:nvPr/>
        </p:nvPicPr>
        <p:blipFill>
          <a:blip r:embed="rId6"/>
          <a:srcRect/>
          <a:stretch>
            <a:fillRect/>
          </a:stretch>
        </p:blipFill>
        <p:spPr bwMode="auto">
          <a:xfrm>
            <a:off x="4343400" y="4343400"/>
            <a:ext cx="4010025" cy="21812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Interconnect</a:t>
            </a:r>
            <a:endParaRPr lang="en-US" dirty="0">
              <a:latin typeface="Times New Roman" pitchFamily="18" charset="0"/>
              <a:cs typeface="Times New Roman" pitchFamily="18" charset="0"/>
            </a:endParaRPr>
          </a:p>
        </p:txBody>
      </p:sp>
      <p:pic>
        <p:nvPicPr>
          <p:cNvPr id="5" name="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19600" y="3276600"/>
            <a:ext cx="304800" cy="304800"/>
          </a:xfrm>
          <a:prstGeom prst="rect">
            <a:avLst/>
          </a:prstGeom>
        </p:spPr>
      </p:pic>
    </p:spTree>
  </p:cSld>
  <p:clrMapOvr>
    <a:masterClrMapping/>
  </p:clrMapOvr>
  <p:transition advClick="0" advTm="27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5"/>
          <a:srcRect/>
          <a:stretch>
            <a:fillRect/>
          </a:stretch>
        </p:blipFill>
        <p:spPr bwMode="auto">
          <a:xfrm>
            <a:off x="838200" y="685800"/>
            <a:ext cx="7762828" cy="5753099"/>
          </a:xfrm>
          <a:prstGeom prst="rect">
            <a:avLst/>
          </a:prstGeom>
          <a:noFill/>
          <a:ln w="9525">
            <a:noFill/>
            <a:miter lim="800000"/>
            <a:headEnd/>
            <a:tailEnd/>
          </a:ln>
          <a:effectLst/>
        </p:spPr>
      </p:pic>
      <p:sp>
        <p:nvSpPr>
          <p:cNvPr id="2" name="Title 1"/>
          <p:cNvSpPr>
            <a:spLocks noGrp="1"/>
          </p:cNvSpPr>
          <p:nvPr>
            <p:ph type="title"/>
          </p:nvPr>
        </p:nvSpPr>
        <p:spPr>
          <a:xfrm>
            <a:off x="457200" y="274638"/>
            <a:ext cx="4724400" cy="1143000"/>
          </a:xfrm>
        </p:spPr>
        <p:txBody>
          <a:bodyPr>
            <a:normAutofit/>
          </a:bodyPr>
          <a:lstStyle/>
          <a:p>
            <a:r>
              <a:rPr lang="en-US" dirty="0" smtClean="0">
                <a:latin typeface="Times New Roman" pitchFamily="18" charset="0"/>
                <a:cs typeface="Times New Roman" pitchFamily="18" charset="0"/>
              </a:rPr>
              <a:t>File system</a:t>
            </a:r>
            <a:endParaRPr lang="en-US" dirty="0">
              <a:latin typeface="Times New Roman" pitchFamily="18" charset="0"/>
              <a:cs typeface="Times New Roman" pitchFamily="18" charset="0"/>
            </a:endParaRPr>
          </a:p>
        </p:txBody>
      </p:sp>
      <p:pic>
        <p:nvPicPr>
          <p:cNvPr id="4" name="3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thedarksighed.com/media/ac_itx/ac_itx_day03_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6" y="-25832"/>
            <a:ext cx="9160988" cy="68838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rgbClr val="FFFF00"/>
                </a:solidFill>
                <a:latin typeface="Times New Roman" pitchFamily="18" charset="0"/>
                <a:cs typeface="Times New Roman" pitchFamily="18" charset="0"/>
              </a:rPr>
              <a:t>System Environment</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600201"/>
            <a:ext cx="9144000" cy="4038600"/>
          </a:xfrm>
        </p:spPr>
        <p:txBody>
          <a:bodyPr>
            <a:normAutofit fontScale="92500" lnSpcReduction="10000"/>
          </a:bodyPr>
          <a:lstStyle/>
          <a:p>
            <a:r>
              <a:rPr lang="en-US" dirty="0" smtClean="0">
                <a:solidFill>
                  <a:srgbClr val="FFFF00"/>
                </a:solidFill>
                <a:latin typeface="Times New Roman" pitchFamily="18" charset="0"/>
                <a:cs typeface="Times New Roman" pitchFamily="18" charset="0"/>
              </a:rPr>
              <a:t> Linux-based OS on each compute and IO node</a:t>
            </a:r>
          </a:p>
          <a:p>
            <a:endParaRPr lang="en-US" dirty="0" smtClean="0">
              <a:solidFill>
                <a:srgbClr val="FFFF00"/>
              </a:solidFill>
              <a:latin typeface="Times New Roman" pitchFamily="18" charset="0"/>
              <a:cs typeface="Times New Roman" pitchFamily="18" charset="0"/>
            </a:endParaRPr>
          </a:p>
          <a:p>
            <a:r>
              <a:rPr lang="en-US" dirty="0" smtClean="0">
                <a:solidFill>
                  <a:srgbClr val="FFFF00"/>
                </a:solidFill>
                <a:latin typeface="Times New Roman" pitchFamily="18" charset="0"/>
                <a:cs typeface="Times New Roman" pitchFamily="18" charset="0"/>
              </a:rPr>
              <a:t>Two-level distributed file system (based on </a:t>
            </a:r>
            <a:r>
              <a:rPr lang="en-US" dirty="0" err="1" smtClean="0">
                <a:solidFill>
                  <a:srgbClr val="FFFF00"/>
                </a:solidFill>
                <a:latin typeface="Times New Roman" pitchFamily="18" charset="0"/>
                <a:cs typeface="Times New Roman" pitchFamily="18" charset="0"/>
              </a:rPr>
              <a:t>Lustre</a:t>
            </a:r>
            <a:r>
              <a:rPr lang="en-US" dirty="0" smtClean="0">
                <a:solidFill>
                  <a:srgbClr val="FFFF00"/>
                </a:solidFill>
                <a:latin typeface="Times New Roman" pitchFamily="18" charset="0"/>
                <a:cs typeface="Times New Roman" pitchFamily="18" charset="0"/>
              </a:rPr>
              <a:t>) with a staging function </a:t>
            </a:r>
          </a:p>
          <a:p>
            <a:pPr>
              <a:buNone/>
            </a:pPr>
            <a:r>
              <a:rPr lang="en-US" dirty="0" smtClean="0">
                <a:solidFill>
                  <a:srgbClr val="FFFF00"/>
                </a:solidFill>
                <a:latin typeface="Times New Roman" pitchFamily="18" charset="0"/>
                <a:cs typeface="Times New Roman" pitchFamily="18" charset="0"/>
              </a:rPr>
              <a:t>	- Local file system for temporary files used in a job .</a:t>
            </a:r>
          </a:p>
          <a:p>
            <a:pPr>
              <a:buNone/>
            </a:pPr>
            <a:r>
              <a:rPr lang="en-US" dirty="0" smtClean="0">
                <a:solidFill>
                  <a:srgbClr val="FFFF00"/>
                </a:solidFill>
                <a:latin typeface="Times New Roman" pitchFamily="18" charset="0"/>
                <a:cs typeface="Times New Roman" pitchFamily="18" charset="0"/>
              </a:rPr>
              <a:t>	- Global file </a:t>
            </a:r>
            <a:r>
              <a:rPr lang="en-US" dirty="0" err="1" smtClean="0">
                <a:solidFill>
                  <a:srgbClr val="FFFF00"/>
                </a:solidFill>
                <a:latin typeface="Times New Roman" pitchFamily="18" charset="0"/>
                <a:cs typeface="Times New Roman" pitchFamily="18" charset="0"/>
              </a:rPr>
              <a:t>sysmte</a:t>
            </a:r>
            <a:r>
              <a:rPr lang="en-US" dirty="0" smtClean="0">
                <a:solidFill>
                  <a:srgbClr val="FFFF00"/>
                </a:solidFill>
                <a:latin typeface="Times New Roman" pitchFamily="18" charset="0"/>
                <a:cs typeface="Times New Roman" pitchFamily="18" charset="0"/>
              </a:rPr>
              <a:t> for users' permanent files .</a:t>
            </a:r>
          </a:p>
          <a:p>
            <a:pPr>
              <a:buNone/>
            </a:pPr>
            <a:r>
              <a:rPr lang="en-US" dirty="0" smtClean="0">
                <a:solidFill>
                  <a:srgbClr val="FFFF00"/>
                </a:solidFill>
                <a:latin typeface="Times New Roman" pitchFamily="18" charset="0"/>
                <a:cs typeface="Times New Roman" pitchFamily="18" charset="0"/>
              </a:rPr>
              <a:t>	 The staging function copies/moves files between them before/after the job execution.</a:t>
            </a:r>
            <a:endParaRPr lang="en-US" dirty="0">
              <a:solidFill>
                <a:srgbClr val="FFFF00"/>
              </a:solidFill>
              <a:latin typeface="Times New Roman" pitchFamily="18" charset="0"/>
              <a:cs typeface="Times New Roman" pitchFamily="18" charset="0"/>
            </a:endParaRPr>
          </a:p>
        </p:txBody>
      </p:sp>
      <p:pic>
        <p:nvPicPr>
          <p:cNvPr id="4" name="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tomshardware.com/us/2007/10/19/the_truth_about_pc_power_consumption/intr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753" y="228600"/>
            <a:ext cx="4048125" cy="2771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915"/>
            <a:ext cx="6172200" cy="1143000"/>
          </a:xfrm>
        </p:spPr>
        <p:txBody>
          <a:bodyPr/>
          <a:lstStyle/>
          <a:p>
            <a:r>
              <a:rPr lang="en-US" dirty="0" smtClean="0">
                <a:latin typeface="Times New Roman" pitchFamily="18" charset="0"/>
                <a:cs typeface="Times New Roman" pitchFamily="18" charset="0"/>
              </a:rPr>
              <a:t>Power consumption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3000376"/>
            <a:ext cx="8534400" cy="3843417"/>
          </a:xfrm>
        </p:spPr>
        <p:txBody>
          <a:bodyPr>
            <a:normAutofit fontScale="70000" lnSpcReduction="20000"/>
          </a:bodyPr>
          <a:lstStyle/>
          <a:p>
            <a:r>
              <a:rPr lang="en-US" dirty="0" smtClean="0">
                <a:latin typeface="Times New Roman" pitchFamily="18" charset="0"/>
                <a:cs typeface="Times New Roman" pitchFamily="18" charset="0"/>
              </a:rPr>
              <a:t>Although the K computer reported the highest total power consumption of any 2011 TOP500 supercomputer (9.89 MW – the equivalent of almost 10,000 suburban homes), it is relatively efficient, achieving 824.6 </a:t>
            </a:r>
            <a:r>
              <a:rPr lang="en-US" dirty="0" err="1" smtClean="0">
                <a:latin typeface="Times New Roman" pitchFamily="18" charset="0"/>
                <a:cs typeface="Times New Roman" pitchFamily="18" charset="0"/>
              </a:rPr>
              <a:t>GFlop</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kWatt</a:t>
            </a:r>
            <a:r>
              <a:rPr lang="en-US" dirty="0" smtClean="0">
                <a:latin typeface="Times New Roman" pitchFamily="18" charset="0"/>
                <a:cs typeface="Times New Roman" pitchFamily="18" charset="0"/>
              </a:rPr>
              <a:t>. This is 29.8% more efficient than China's NUDT TH MPP(ranked #2 in 2011), and 225.8% more efficient than Oak Ridge's Jaguar-Cray XT5-HE (ranked #3 in 2011). </a:t>
            </a:r>
          </a:p>
          <a:p>
            <a:r>
              <a:rPr lang="en-US" dirty="0" smtClean="0">
                <a:latin typeface="Times New Roman" pitchFamily="18" charset="0"/>
                <a:cs typeface="Times New Roman" pitchFamily="18" charset="0"/>
              </a:rPr>
              <a:t>However, K's power efficiency still falls far short of the 2097.2 </a:t>
            </a:r>
            <a:r>
              <a:rPr lang="en-US" dirty="0" err="1" smtClean="0">
                <a:latin typeface="Times New Roman" pitchFamily="18" charset="0"/>
                <a:cs typeface="Times New Roman" pitchFamily="18" charset="0"/>
              </a:rPr>
              <a:t>GFlops</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kWatt</a:t>
            </a:r>
            <a:r>
              <a:rPr lang="en-US" dirty="0" smtClean="0">
                <a:latin typeface="Times New Roman" pitchFamily="18" charset="0"/>
                <a:cs typeface="Times New Roman" pitchFamily="18" charset="0"/>
              </a:rPr>
              <a:t> supercomputer record set by IBM's NNSA/SC Blue Gene/Q Prototype 2.</a:t>
            </a:r>
          </a:p>
          <a:p>
            <a:r>
              <a:rPr lang="en-US" dirty="0" smtClean="0">
                <a:latin typeface="Times New Roman" pitchFamily="18" charset="0"/>
                <a:cs typeface="Times New Roman" pitchFamily="18" charset="0"/>
              </a:rPr>
              <a:t> For comparison, the average power consumption of a TOP 10 system in 2011 was 4.3 MW, and the average efficiency was 463.7 </a:t>
            </a:r>
            <a:r>
              <a:rPr lang="en-US" dirty="0" err="1" smtClean="0">
                <a:latin typeface="Times New Roman" pitchFamily="18" charset="0"/>
                <a:cs typeface="Times New Roman" pitchFamily="18" charset="0"/>
              </a:rPr>
              <a:t>GFlop</a:t>
            </a:r>
            <a:r>
              <a:rPr lang="en-US" dirty="0" smtClean="0">
                <a:latin typeface="Times New Roman" pitchFamily="18" charset="0"/>
                <a:cs typeface="Times New Roman" pitchFamily="18" charset="0"/>
              </a:rPr>
              <a:t>/kW.</a:t>
            </a:r>
          </a:p>
          <a:p>
            <a:r>
              <a:rPr lang="en-US" dirty="0" smtClean="0">
                <a:latin typeface="Times New Roman" pitchFamily="18" charset="0"/>
                <a:cs typeface="Times New Roman" pitchFamily="18" charset="0"/>
              </a:rPr>
              <a:t>The computer's annual running costs are estimated at US$10 million.</a:t>
            </a:r>
          </a:p>
          <a:p>
            <a:endParaRPr lang="en-US" dirty="0">
              <a:latin typeface="Times New Roman" pitchFamily="18" charset="0"/>
              <a:cs typeface="Times New Roman" pitchFamily="18" charset="0"/>
            </a:endParaRPr>
          </a:p>
        </p:txBody>
      </p:sp>
      <p:pic>
        <p:nvPicPr>
          <p:cNvPr id="4" name="3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6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kidwell.us.com/wp-content/uploads/2011/06/chi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1" y="-28414"/>
            <a:ext cx="9209223" cy="68864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rgbClr val="FFC000"/>
                </a:solidFill>
                <a:latin typeface="Times New Roman" pitchFamily="18" charset="0"/>
                <a:cs typeface="Times New Roman" pitchFamily="18" charset="0"/>
              </a:rPr>
              <a:t>Performance</a:t>
            </a:r>
            <a:endParaRPr lang="en-US" dirty="0">
              <a:solidFill>
                <a:srgbClr val="FFC000"/>
              </a:solidFill>
              <a:latin typeface="Times New Roman" pitchFamily="18" charset="0"/>
              <a:cs typeface="Times New Roman" pitchFamily="18" charset="0"/>
            </a:endParaRPr>
          </a:p>
        </p:txBody>
      </p:sp>
      <p:sp>
        <p:nvSpPr>
          <p:cNvPr id="3" name="Content Placeholder 2"/>
          <p:cNvSpPr>
            <a:spLocks noGrp="1"/>
          </p:cNvSpPr>
          <p:nvPr>
            <p:ph idx="1"/>
          </p:nvPr>
        </p:nvSpPr>
        <p:spPr>
          <a:xfrm>
            <a:off x="482330" y="1981200"/>
            <a:ext cx="8229600" cy="4525963"/>
          </a:xfrm>
        </p:spPr>
        <p:txBody>
          <a:bodyPr/>
          <a:lstStyle/>
          <a:p>
            <a:r>
              <a:rPr lang="en-US" dirty="0" smtClean="0">
                <a:solidFill>
                  <a:srgbClr val="FFC000"/>
                </a:solidFill>
                <a:latin typeface="Times New Roman" pitchFamily="18" charset="0"/>
                <a:cs typeface="Times New Roman" pitchFamily="18" charset="0"/>
              </a:rPr>
              <a:t>According to TOP500 compiler Jack </a:t>
            </a:r>
            <a:r>
              <a:rPr lang="en-US" dirty="0" err="1" smtClean="0">
                <a:solidFill>
                  <a:srgbClr val="FFC000"/>
                </a:solidFill>
                <a:latin typeface="Times New Roman" pitchFamily="18" charset="0"/>
                <a:cs typeface="Times New Roman" pitchFamily="18" charset="0"/>
              </a:rPr>
              <a:t>Dongarra</a:t>
            </a:r>
            <a:r>
              <a:rPr lang="en-US" dirty="0" smtClean="0">
                <a:solidFill>
                  <a:srgbClr val="FFC000"/>
                </a:solidFill>
                <a:latin typeface="Times New Roman" pitchFamily="18" charset="0"/>
                <a:cs typeface="Times New Roman" pitchFamily="18" charset="0"/>
              </a:rPr>
              <a:t>, professor of electrical engineering and computer science at the University of Tennessee, the K computer's performance equals "one million linked desktop computers“</a:t>
            </a:r>
          </a:p>
          <a:p>
            <a:r>
              <a:rPr lang="en-US" dirty="0" err="1" smtClean="0">
                <a:solidFill>
                  <a:srgbClr val="FFC000"/>
                </a:solidFill>
                <a:latin typeface="Times New Roman" pitchFamily="18" charset="0"/>
                <a:cs typeface="Times New Roman" pitchFamily="18" charset="0"/>
              </a:rPr>
              <a:t>Linpack</a:t>
            </a:r>
            <a:r>
              <a:rPr lang="en-US" dirty="0" smtClean="0">
                <a:solidFill>
                  <a:srgbClr val="FFC000"/>
                </a:solidFill>
                <a:latin typeface="Times New Roman" pitchFamily="18" charset="0"/>
                <a:cs typeface="Times New Roman" pitchFamily="18" charset="0"/>
              </a:rPr>
              <a:t> Performance (</a:t>
            </a:r>
            <a:r>
              <a:rPr lang="en-US" dirty="0" err="1" smtClean="0">
                <a:solidFill>
                  <a:srgbClr val="FFC000"/>
                </a:solidFill>
                <a:latin typeface="Times New Roman" pitchFamily="18" charset="0"/>
                <a:cs typeface="Times New Roman" pitchFamily="18" charset="0"/>
              </a:rPr>
              <a:t>Rmax</a:t>
            </a:r>
            <a:r>
              <a:rPr lang="en-US" dirty="0" smtClean="0">
                <a:solidFill>
                  <a:srgbClr val="FFC000"/>
                </a:solidFill>
                <a:latin typeface="Times New Roman" pitchFamily="18" charset="0"/>
                <a:cs typeface="Times New Roman" pitchFamily="18" charset="0"/>
              </a:rPr>
              <a:t>) 10510.0 </a:t>
            </a:r>
            <a:r>
              <a:rPr lang="en-US" dirty="0" err="1" smtClean="0">
                <a:solidFill>
                  <a:srgbClr val="FFC000"/>
                </a:solidFill>
                <a:latin typeface="Times New Roman" pitchFamily="18" charset="0"/>
                <a:cs typeface="Times New Roman" pitchFamily="18" charset="0"/>
              </a:rPr>
              <a:t>TFlop</a:t>
            </a:r>
            <a:r>
              <a:rPr lang="en-US" dirty="0" smtClean="0">
                <a:solidFill>
                  <a:srgbClr val="FFC000"/>
                </a:solidFill>
                <a:latin typeface="Times New Roman" pitchFamily="18" charset="0"/>
                <a:cs typeface="Times New Roman" pitchFamily="18" charset="0"/>
              </a:rPr>
              <a:t>/s</a:t>
            </a:r>
          </a:p>
          <a:p>
            <a:r>
              <a:rPr lang="en-US" dirty="0" smtClean="0">
                <a:solidFill>
                  <a:srgbClr val="FFC000"/>
                </a:solidFill>
                <a:latin typeface="Times New Roman" pitchFamily="18" charset="0"/>
                <a:cs typeface="Times New Roman" pitchFamily="18" charset="0"/>
              </a:rPr>
              <a:t>Theoretical Peak (</a:t>
            </a:r>
            <a:r>
              <a:rPr lang="en-US" dirty="0" err="1" smtClean="0">
                <a:solidFill>
                  <a:srgbClr val="FFC000"/>
                </a:solidFill>
                <a:latin typeface="Times New Roman" pitchFamily="18" charset="0"/>
                <a:cs typeface="Times New Roman" pitchFamily="18" charset="0"/>
              </a:rPr>
              <a:t>Rpeak</a:t>
            </a:r>
            <a:r>
              <a:rPr lang="en-US" dirty="0" smtClean="0">
                <a:solidFill>
                  <a:srgbClr val="FFC000"/>
                </a:solidFill>
                <a:latin typeface="Times New Roman" pitchFamily="18" charset="0"/>
                <a:cs typeface="Times New Roman" pitchFamily="18" charset="0"/>
              </a:rPr>
              <a:t>) 11280.4 </a:t>
            </a:r>
            <a:r>
              <a:rPr lang="en-US" dirty="0" err="1" smtClean="0">
                <a:solidFill>
                  <a:srgbClr val="FFC000"/>
                </a:solidFill>
                <a:latin typeface="Times New Roman" pitchFamily="18" charset="0"/>
                <a:cs typeface="Times New Roman" pitchFamily="18" charset="0"/>
              </a:rPr>
              <a:t>TFlop</a:t>
            </a:r>
            <a:r>
              <a:rPr lang="en-US" dirty="0" smtClean="0">
                <a:solidFill>
                  <a:srgbClr val="FFC000"/>
                </a:solidFill>
                <a:latin typeface="Times New Roman" pitchFamily="18" charset="0"/>
                <a:cs typeface="Times New Roman" pitchFamily="18" charset="0"/>
              </a:rPr>
              <a:t>/s</a:t>
            </a:r>
          </a:p>
          <a:p>
            <a:endParaRPr lang="en-US" dirty="0">
              <a:solidFill>
                <a:srgbClr val="FFC000"/>
              </a:solidFill>
              <a:latin typeface="Times New Roman" pitchFamily="18" charset="0"/>
              <a:cs typeface="Times New Roman" pitchFamily="18" charset="0"/>
            </a:endParaRPr>
          </a:p>
        </p:txBody>
      </p:sp>
      <p:pic>
        <p:nvPicPr>
          <p:cNvPr id="4" name="3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4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ira8.png"/>
          <p:cNvPicPr>
            <a:picLocks noChangeAspect="1" noChangeArrowheads="1"/>
          </p:cNvPicPr>
          <p:nvPr/>
        </p:nvPicPr>
        <p:blipFill>
          <a:blip r:embed="rId5"/>
          <a:srcRect/>
          <a:stretch>
            <a:fillRect/>
          </a:stretch>
        </p:blipFill>
        <p:spPr bwMode="auto">
          <a:xfrm>
            <a:off x="0" y="0"/>
            <a:ext cx="9158503" cy="6858000"/>
          </a:xfrm>
          <a:prstGeom prst="rect">
            <a:avLst/>
          </a:prstGeom>
          <a:noFill/>
        </p:spPr>
      </p:pic>
      <p:sp>
        <p:nvSpPr>
          <p:cNvPr id="2" name="Title 1"/>
          <p:cNvSpPr>
            <a:spLocks noGrp="1"/>
          </p:cNvSpPr>
          <p:nvPr>
            <p:ph type="title"/>
          </p:nvPr>
        </p:nvSpPr>
        <p:spPr/>
        <p:txBody>
          <a:bodyPr/>
          <a:lstStyle/>
          <a:p>
            <a:r>
              <a:rPr lang="en-US" dirty="0" smtClean="0">
                <a:solidFill>
                  <a:srgbClr val="FFFF00"/>
                </a:solidFill>
                <a:latin typeface="Times New Roman" pitchFamily="18" charset="0"/>
                <a:cs typeface="Times New Roman" pitchFamily="18" charset="0"/>
              </a:rPr>
              <a:t>Mira</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229600" cy="3962400"/>
          </a:xfrm>
        </p:spPr>
        <p:txBody>
          <a:bodyPr>
            <a:normAutofit fontScale="85000" lnSpcReduction="10000"/>
          </a:bodyPr>
          <a:lstStyle/>
          <a:p>
            <a:pPr>
              <a:buNone/>
            </a:pPr>
            <a:r>
              <a:rPr lang="en-US" dirty="0" smtClean="0">
                <a:solidFill>
                  <a:srgbClr val="FFFF00"/>
                </a:solidFill>
                <a:latin typeface="Times New Roman" pitchFamily="18" charset="0"/>
                <a:cs typeface="Times New Roman" pitchFamily="18" charset="0"/>
              </a:rPr>
              <a:t>	Constructed by IBM for Argonne National Laboratory's Argonne Leadership Computing Facility with the support of the United States Department of Energy, and partially funded by the National Science Foundation. Mira will be used for scientific research, including studies in the fields of material science, climatology, seismology, and computational chemistry. The supercomputer is being utilized initially for sixteen projects, selected by the Department of Energy.</a:t>
            </a:r>
            <a:endParaRPr lang="en-US" dirty="0">
              <a:solidFill>
                <a:srgbClr val="FFFF00"/>
              </a:solidFill>
              <a:latin typeface="Times New Roman" pitchFamily="18" charset="0"/>
              <a:cs typeface="Times New Roman" pitchFamily="18" charset="0"/>
            </a:endParaRPr>
          </a:p>
        </p:txBody>
      </p:sp>
      <p:pic>
        <p:nvPicPr>
          <p:cNvPr id="5" name="3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4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Node Software Stack Differences"/>
          <p:cNvPicPr>
            <a:picLocks noChangeAspect="1" noChangeArrowheads="1"/>
          </p:cNvPicPr>
          <p:nvPr/>
        </p:nvPicPr>
        <p:blipFill>
          <a:blip r:embed="rId5"/>
          <a:srcRect/>
          <a:stretch>
            <a:fillRect/>
          </a:stretch>
        </p:blipFill>
        <p:spPr bwMode="auto">
          <a:xfrm>
            <a:off x="2057400" y="3657600"/>
            <a:ext cx="5705475" cy="3009901"/>
          </a:xfrm>
          <a:prstGeom prst="rect">
            <a:avLst/>
          </a:prstGeom>
          <a:noFill/>
        </p:spPr>
      </p:pic>
      <p:sp>
        <p:nvSpPr>
          <p:cNvPr id="2" name="Title 1"/>
          <p:cNvSpPr>
            <a:spLocks noGrp="1"/>
          </p:cNvSpPr>
          <p:nvPr>
            <p:ph type="title"/>
          </p:nvPr>
        </p:nvSpPr>
        <p:spPr>
          <a:xfrm>
            <a:off x="381000" y="0"/>
            <a:ext cx="8229600" cy="1143000"/>
          </a:xfrm>
        </p:spPr>
        <p:txBody>
          <a:bodyPr/>
          <a:lstStyle/>
          <a:p>
            <a:r>
              <a:rPr lang="en-US" dirty="0" smtClean="0">
                <a:latin typeface="Times New Roman" pitchFamily="18" charset="0"/>
                <a:cs typeface="Times New Roman" pitchFamily="18" charset="0"/>
              </a:rPr>
              <a:t>System architecture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533400" y="990600"/>
            <a:ext cx="8229600" cy="4525963"/>
          </a:xfrm>
        </p:spPr>
        <p:txBody>
          <a:bodyPr/>
          <a:lstStyle/>
          <a:p>
            <a:r>
              <a:rPr lang="it-IT" dirty="0" smtClean="0">
                <a:latin typeface="Times New Roman" pitchFamily="18" charset="0"/>
                <a:cs typeface="Times New Roman" pitchFamily="18" charset="0"/>
              </a:rPr>
              <a:t>Mira is a petascale Blue Gene/Q supercomputer like Sequoia;</a:t>
            </a:r>
          </a:p>
          <a:p>
            <a:r>
              <a:rPr lang="en-US" dirty="0" smtClean="0">
                <a:latin typeface="Times New Roman" pitchFamily="18" charset="0"/>
                <a:cs typeface="Times New Roman" pitchFamily="18" charset="0"/>
              </a:rPr>
              <a:t>Blue Gene /Q systems are composed of login nodes, I/O nodes, service nodes and compute nodes.</a:t>
            </a:r>
          </a:p>
          <a:p>
            <a:endParaRPr lang="en-US" dirty="0">
              <a:latin typeface="Times New Roman" pitchFamily="18" charset="0"/>
              <a:cs typeface="Times New Roman" pitchFamily="18" charset="0"/>
            </a:endParaRPr>
          </a:p>
        </p:txBody>
      </p:sp>
      <p:pic>
        <p:nvPicPr>
          <p:cNvPr id="5" name="3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IBM Blue Gene P supercomputer.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rgbClr val="FFFF00"/>
                </a:solidFill>
                <a:latin typeface="Times New Roman" pitchFamily="18" charset="0"/>
                <a:cs typeface="Times New Roman" pitchFamily="18" charset="0"/>
              </a:rPr>
              <a:t>Login nodes</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solidFill>
                  <a:srgbClr val="FFFF00"/>
                </a:solidFill>
                <a:latin typeface="Times New Roman" pitchFamily="18" charset="0"/>
                <a:cs typeface="Times New Roman" pitchFamily="18" charset="0"/>
              </a:rPr>
              <a:t>Login and compile nodes are IBM Power 7-based systems running Red Hat Linux and are the user’s interface to a Blue Gene/Q system. This is where users login, edit files, compile, and submit jobs. These are shared resources with multiple users.</a:t>
            </a:r>
            <a:endParaRPr lang="en-US" dirty="0">
              <a:solidFill>
                <a:srgbClr val="FFFF00"/>
              </a:solidFill>
              <a:latin typeface="Times New Roman" pitchFamily="18" charset="0"/>
              <a:cs typeface="Times New Roman" pitchFamily="18" charset="0"/>
            </a:endParaRPr>
          </a:p>
        </p:txBody>
      </p:sp>
      <p:pic>
        <p:nvPicPr>
          <p:cNvPr id="5" name="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5"/>
          <a:srcRect/>
          <a:stretch>
            <a:fillRect/>
          </a:stretch>
        </p:blipFill>
        <p:spPr bwMode="auto">
          <a:xfrm>
            <a:off x="5486400" y="1066800"/>
            <a:ext cx="3457575" cy="4905375"/>
          </a:xfrm>
          <a:prstGeom prst="rect">
            <a:avLst/>
          </a:prstGeom>
          <a:noFill/>
          <a:ln w="9525">
            <a:noFill/>
            <a:miter lim="800000"/>
            <a:headEnd/>
            <a:tailEnd/>
          </a:ln>
          <a:effectLst/>
        </p:spPr>
      </p:pic>
      <p:sp>
        <p:nvSpPr>
          <p:cNvPr id="2" name="Title 1"/>
          <p:cNvSpPr>
            <a:spLocks noGrp="1"/>
          </p:cNvSpPr>
          <p:nvPr>
            <p:ph type="title"/>
          </p:nvPr>
        </p:nvSpPr>
        <p:spPr>
          <a:xfrm>
            <a:off x="304800" y="1143000"/>
            <a:ext cx="4876800" cy="1143000"/>
          </a:xfrm>
        </p:spPr>
        <p:txBody>
          <a:bodyPr/>
          <a:lstStyle/>
          <a:p>
            <a:r>
              <a:rPr lang="en-US" dirty="0" smtClean="0">
                <a:latin typeface="Times New Roman" pitchFamily="18" charset="0"/>
                <a:cs typeface="Times New Roman" pitchFamily="18" charset="0"/>
              </a:rPr>
              <a:t>Architecture</a:t>
            </a:r>
            <a:endParaRPr lang="en-US" dirty="0">
              <a:latin typeface="Times New Roman" pitchFamily="18" charset="0"/>
              <a:cs typeface="Times New Roman" pitchFamily="18" charset="0"/>
            </a:endParaRPr>
          </a:p>
        </p:txBody>
      </p:sp>
      <p:sp>
        <p:nvSpPr>
          <p:cNvPr id="13" name="TextBox 12"/>
          <p:cNvSpPr txBox="1"/>
          <p:nvPr/>
        </p:nvSpPr>
        <p:spPr>
          <a:xfrm>
            <a:off x="1905000" y="1981200"/>
            <a:ext cx="184731" cy="369332"/>
          </a:xfrm>
          <a:prstGeom prst="rect">
            <a:avLst/>
          </a:prstGeom>
          <a:noFill/>
        </p:spPr>
        <p:txBody>
          <a:bodyPr wrap="none" rtlCol="0">
            <a:spAutoFit/>
          </a:bodyPr>
          <a:lstStyle/>
          <a:p>
            <a:endParaRPr lang="en-US" dirty="0"/>
          </a:p>
        </p:txBody>
      </p:sp>
      <p:sp>
        <p:nvSpPr>
          <p:cNvPr id="15" name="TextBox 14"/>
          <p:cNvSpPr txBox="1"/>
          <p:nvPr/>
        </p:nvSpPr>
        <p:spPr>
          <a:xfrm>
            <a:off x="228600" y="2895600"/>
            <a:ext cx="5257800" cy="2862322"/>
          </a:xfrm>
          <a:prstGeom prst="rect">
            <a:avLst/>
          </a:prstGeom>
          <a:noFill/>
        </p:spPr>
        <p:txBody>
          <a:bodyPr wrap="square" rtlCol="0">
            <a:spAutoFit/>
          </a:bodyPr>
          <a:lstStyle/>
          <a:p>
            <a:r>
              <a:rPr lang="en-US" dirty="0" smtClean="0">
                <a:latin typeface="Times New Roman" pitchFamily="18" charset="0"/>
                <a:cs typeface="Times New Roman" pitchFamily="18" charset="0"/>
              </a:rPr>
              <a:t>Titan’s architecture represents the latest in adaptive hybrid computing. This node combines AMD’s 16-core </a:t>
            </a:r>
            <a:r>
              <a:rPr lang="en-US" dirty="0" err="1" smtClean="0">
                <a:latin typeface="Times New Roman" pitchFamily="18" charset="0"/>
                <a:cs typeface="Times New Roman" pitchFamily="18" charset="0"/>
              </a:rPr>
              <a:t>OpteronTM</a:t>
            </a:r>
            <a:r>
              <a:rPr lang="en-US" dirty="0" smtClean="0">
                <a:latin typeface="Times New Roman" pitchFamily="18" charset="0"/>
                <a:cs typeface="Times New Roman" pitchFamily="18" charset="0"/>
              </a:rPr>
              <a:t> 6200 Series processor and NVIDIA’s Tesla X2090 many-core accelerator. The result is a hybrid unit with the </a:t>
            </a:r>
            <a:r>
              <a:rPr lang="en-US" dirty="0" err="1" smtClean="0">
                <a:latin typeface="Times New Roman" pitchFamily="18" charset="0"/>
                <a:cs typeface="Times New Roman" pitchFamily="18" charset="0"/>
              </a:rPr>
              <a:t>intranode</a:t>
            </a:r>
            <a:r>
              <a:rPr lang="en-US" dirty="0" smtClean="0">
                <a:latin typeface="Times New Roman" pitchFamily="18" charset="0"/>
                <a:cs typeface="Times New Roman" pitchFamily="18" charset="0"/>
              </a:rPr>
              <a:t> scalability, power-efficiency of acceleration, and flexibility to run applications with either scalar or accelerator components. This compute unit, combined with the Gemini </a:t>
            </a:r>
            <a:r>
              <a:rPr lang="en-US" dirty="0" err="1" smtClean="0">
                <a:latin typeface="Times New Roman" pitchFamily="18" charset="0"/>
                <a:cs typeface="Times New Roman" pitchFamily="18" charset="0"/>
              </a:rPr>
              <a:t>interconnect’s</a:t>
            </a:r>
            <a:r>
              <a:rPr lang="en-US" dirty="0" smtClean="0">
                <a:latin typeface="Times New Roman" pitchFamily="18" charset="0"/>
                <a:cs typeface="Times New Roman" pitchFamily="18" charset="0"/>
              </a:rPr>
              <a:t> excellent </a:t>
            </a:r>
            <a:r>
              <a:rPr lang="en-US" dirty="0" err="1" smtClean="0">
                <a:latin typeface="Times New Roman" pitchFamily="18" charset="0"/>
                <a:cs typeface="Times New Roman" pitchFamily="18" charset="0"/>
              </a:rPr>
              <a:t>internode</a:t>
            </a:r>
            <a:r>
              <a:rPr lang="en-US" dirty="0" smtClean="0">
                <a:latin typeface="Times New Roman" pitchFamily="18" charset="0"/>
                <a:cs typeface="Times New Roman" pitchFamily="18" charset="0"/>
              </a:rPr>
              <a:t> scalability, will enable Titan’s users to answer next-generation computing challenges</a:t>
            </a:r>
            <a:endParaRPr lang="en-US" dirty="0">
              <a:latin typeface="Times New Roman" pitchFamily="18" charset="0"/>
              <a:cs typeface="Times New Roman" pitchFamily="18" charset="0"/>
            </a:endParaRPr>
          </a:p>
        </p:txBody>
      </p:sp>
      <p:pic>
        <p:nvPicPr>
          <p:cNvPr id="6" name="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3400" y="2438400"/>
            <a:ext cx="304800" cy="304800"/>
          </a:xfrm>
          <a:prstGeom prst="rect">
            <a:avLst/>
          </a:prstGeom>
        </p:spPr>
      </p:pic>
    </p:spTree>
  </p:cSld>
  <p:clrMapOvr>
    <a:masterClrMapping/>
  </p:clrMapOvr>
  <p:transition advClick="0" advTm="37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BG/Q Node Card"/>
          <p:cNvPicPr>
            <a:picLocks noChangeAspect="1" noChangeArrowheads="1"/>
          </p:cNvPicPr>
          <p:nvPr/>
        </p:nvPicPr>
        <p:blipFill>
          <a:blip r:embed="rId5"/>
          <a:srcRect/>
          <a:stretch>
            <a:fillRect/>
          </a:stretch>
        </p:blipFill>
        <p:spPr bwMode="auto">
          <a:xfrm>
            <a:off x="4678305" y="2971800"/>
            <a:ext cx="4465695" cy="3352800"/>
          </a:xfrm>
          <a:prstGeom prst="rect">
            <a:avLst/>
          </a:prstGeom>
          <a:noFill/>
        </p:spPr>
      </p:pic>
      <p:sp>
        <p:nvSpPr>
          <p:cNvPr id="2" name="Title 1"/>
          <p:cNvSpPr>
            <a:spLocks noGrp="1"/>
          </p:cNvSpPr>
          <p:nvPr>
            <p:ph type="title"/>
          </p:nvPr>
        </p:nvSpPr>
        <p:spPr>
          <a:xfrm>
            <a:off x="0" y="0"/>
            <a:ext cx="8229600" cy="792162"/>
          </a:xfrm>
        </p:spPr>
        <p:txBody>
          <a:bodyPr/>
          <a:lstStyle/>
          <a:p>
            <a:r>
              <a:rPr lang="en-US" dirty="0" smtClean="0">
                <a:latin typeface="Times New Roman" pitchFamily="18" charset="0"/>
                <a:cs typeface="Times New Roman" pitchFamily="18" charset="0"/>
              </a:rPr>
              <a:t>Compute Nodes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304800" y="609600"/>
            <a:ext cx="8839200" cy="2438400"/>
          </a:xfrm>
        </p:spPr>
        <p:txBody>
          <a:bodyPr>
            <a:normAutofit fontScale="70000" lnSpcReduction="20000"/>
          </a:bodyPr>
          <a:lstStyle/>
          <a:p>
            <a:pPr>
              <a:buNone/>
            </a:pPr>
            <a:r>
              <a:rPr lang="en-US" dirty="0" smtClean="0">
                <a:solidFill>
                  <a:schemeClr val="tx1">
                    <a:lumMod val="95000"/>
                    <a:lumOff val="5000"/>
                  </a:schemeClr>
                </a:solidFill>
                <a:latin typeface="Times New Roman" pitchFamily="18" charset="0"/>
                <a:cs typeface="Times New Roman" pitchFamily="18" charset="0"/>
              </a:rPr>
              <a:t>	A compute rack is composed of two </a:t>
            </a:r>
            <a:r>
              <a:rPr lang="en-US" dirty="0" err="1" smtClean="0">
                <a:solidFill>
                  <a:schemeClr val="tx1">
                    <a:lumMod val="95000"/>
                    <a:lumOff val="5000"/>
                  </a:schemeClr>
                </a:solidFill>
                <a:latin typeface="Times New Roman" pitchFamily="18" charset="0"/>
                <a:cs typeface="Times New Roman" pitchFamily="18" charset="0"/>
              </a:rPr>
              <a:t>midplanes</a:t>
            </a:r>
            <a:r>
              <a:rPr lang="en-US" dirty="0" smtClean="0">
                <a:solidFill>
                  <a:schemeClr val="tx1">
                    <a:lumMod val="95000"/>
                    <a:lumOff val="5000"/>
                  </a:schemeClr>
                </a:solidFill>
                <a:latin typeface="Times New Roman" pitchFamily="18" charset="0"/>
                <a:cs typeface="Times New Roman" pitchFamily="18" charset="0"/>
              </a:rPr>
              <a:t> with electrical power, cooling, and clock signal provisioned at the rack level. Each </a:t>
            </a:r>
            <a:r>
              <a:rPr lang="en-US" dirty="0" err="1" smtClean="0">
                <a:solidFill>
                  <a:schemeClr val="tx1">
                    <a:lumMod val="95000"/>
                    <a:lumOff val="5000"/>
                  </a:schemeClr>
                </a:solidFill>
                <a:latin typeface="Times New Roman" pitchFamily="18" charset="0"/>
                <a:cs typeface="Times New Roman" pitchFamily="18" charset="0"/>
              </a:rPr>
              <a:t>midplane</a:t>
            </a:r>
            <a:r>
              <a:rPr lang="en-US" dirty="0" smtClean="0">
                <a:solidFill>
                  <a:schemeClr val="tx1">
                    <a:lumMod val="95000"/>
                    <a:lumOff val="5000"/>
                  </a:schemeClr>
                </a:solidFill>
                <a:latin typeface="Times New Roman" pitchFamily="18" charset="0"/>
                <a:cs typeface="Times New Roman" pitchFamily="18" charset="0"/>
              </a:rPr>
              <a:t> within the rack is composed of 16 node boards and a service card. The service card is analogous to a desktop system’s BIOS. It helps manage the booting of the compute nodes and manages activity within a </a:t>
            </a:r>
            <a:r>
              <a:rPr lang="en-US" dirty="0" err="1" smtClean="0">
                <a:solidFill>
                  <a:schemeClr val="tx1">
                    <a:lumMod val="95000"/>
                    <a:lumOff val="5000"/>
                  </a:schemeClr>
                </a:solidFill>
                <a:latin typeface="Times New Roman" pitchFamily="18" charset="0"/>
                <a:cs typeface="Times New Roman" pitchFamily="18" charset="0"/>
              </a:rPr>
              <a:t>midplane</a:t>
            </a:r>
            <a:r>
              <a:rPr lang="en-US" dirty="0" smtClean="0">
                <a:solidFill>
                  <a:schemeClr val="tx1">
                    <a:lumMod val="95000"/>
                    <a:lumOff val="5000"/>
                  </a:schemeClr>
                </a:solidFill>
                <a:latin typeface="Times New Roman" pitchFamily="18" charset="0"/>
                <a:cs typeface="Times New Roman" pitchFamily="18" charset="0"/>
              </a:rPr>
              <a:t>. Each node board hosts 32 compute nodes and the link chips and optics that compose the Blue Gene /Q’s 5D torus interconnect. It is also at the node board level that boards connect to I/O drawers.</a:t>
            </a:r>
          </a:p>
          <a:p>
            <a:endParaRPr lang="en-US" dirty="0" smtClean="0">
              <a:solidFill>
                <a:schemeClr val="tx1">
                  <a:lumMod val="95000"/>
                  <a:lumOff val="5000"/>
                </a:schemeClr>
              </a:solidFill>
              <a:latin typeface="Times New Roman" pitchFamily="18" charset="0"/>
              <a:cs typeface="Times New Roman" pitchFamily="18" charset="0"/>
            </a:endParaRPr>
          </a:p>
        </p:txBody>
      </p:sp>
      <p:sp>
        <p:nvSpPr>
          <p:cNvPr id="6" name="TextBox 5"/>
          <p:cNvSpPr txBox="1"/>
          <p:nvPr/>
        </p:nvSpPr>
        <p:spPr>
          <a:xfrm>
            <a:off x="0" y="2887682"/>
            <a:ext cx="4648200" cy="3970318"/>
          </a:xfrm>
          <a:prstGeom prst="rect">
            <a:avLst/>
          </a:prstGeom>
          <a:noFill/>
        </p:spPr>
        <p:txBody>
          <a:bodyPr wrap="square" rtlCol="0">
            <a:spAutoFit/>
          </a:bodyPr>
          <a:lstStyle/>
          <a:p>
            <a:pPr lvl="1"/>
            <a:r>
              <a:rPr lang="en-US" dirty="0" smtClean="0">
                <a:solidFill>
                  <a:schemeClr val="tx1">
                    <a:lumMod val="95000"/>
                    <a:lumOff val="5000"/>
                  </a:schemeClr>
                </a:solidFill>
                <a:latin typeface="Times New Roman" pitchFamily="18" charset="0"/>
                <a:cs typeface="Times New Roman" pitchFamily="18" charset="0"/>
              </a:rPr>
              <a:t>ALCF’s I/O configuration aims for maximum isolation. Every I/O drawer has 8 nodes that are identical to a compute node, except for the </a:t>
            </a:r>
            <a:r>
              <a:rPr lang="en-US" dirty="0" err="1" smtClean="0">
                <a:solidFill>
                  <a:schemeClr val="tx1">
                    <a:lumMod val="95000"/>
                    <a:lumOff val="5000"/>
                  </a:schemeClr>
                </a:solidFill>
                <a:latin typeface="Times New Roman" pitchFamily="18" charset="0"/>
                <a:cs typeface="Times New Roman" pitchFamily="18" charset="0"/>
              </a:rPr>
              <a:t>heatsink</a:t>
            </a:r>
            <a:r>
              <a:rPr lang="en-US" dirty="0" smtClean="0">
                <a:solidFill>
                  <a:schemeClr val="tx1">
                    <a:lumMod val="95000"/>
                    <a:lumOff val="5000"/>
                  </a:schemeClr>
                </a:solidFill>
                <a:latin typeface="Times New Roman" pitchFamily="18" charset="0"/>
                <a:cs typeface="Times New Roman" pitchFamily="18" charset="0"/>
              </a:rPr>
              <a:t> being air-cooled rather than water-cooled. Each I/O node drives a PCI Express card that interfaces with a given system’s available file systems. On </a:t>
            </a:r>
            <a:r>
              <a:rPr lang="en-US" dirty="0" err="1" smtClean="0">
                <a:solidFill>
                  <a:schemeClr val="tx1">
                    <a:lumMod val="95000"/>
                    <a:lumOff val="5000"/>
                  </a:schemeClr>
                </a:solidFill>
                <a:latin typeface="Times New Roman" pitchFamily="18" charset="0"/>
                <a:cs typeface="Times New Roman" pitchFamily="18" charset="0"/>
              </a:rPr>
              <a:t>Cetus</a:t>
            </a:r>
            <a:r>
              <a:rPr lang="en-US" dirty="0" smtClean="0">
                <a:solidFill>
                  <a:schemeClr val="tx1">
                    <a:lumMod val="95000"/>
                    <a:lumOff val="5000"/>
                  </a:schemeClr>
                </a:solidFill>
                <a:latin typeface="Times New Roman" pitchFamily="18" charset="0"/>
                <a:cs typeface="Times New Roman" pitchFamily="18" charset="0"/>
              </a:rPr>
              <a:t> and Mira, every rack connects to one drawer with four I/O nodes driving a given </a:t>
            </a:r>
            <a:r>
              <a:rPr lang="en-US" dirty="0" err="1" smtClean="0">
                <a:solidFill>
                  <a:schemeClr val="tx1">
                    <a:lumMod val="95000"/>
                    <a:lumOff val="5000"/>
                  </a:schemeClr>
                </a:solidFill>
                <a:latin typeface="Times New Roman" pitchFamily="18" charset="0"/>
                <a:cs typeface="Times New Roman" pitchFamily="18" charset="0"/>
              </a:rPr>
              <a:t>midplane</a:t>
            </a:r>
            <a:r>
              <a:rPr lang="en-US" dirty="0" smtClean="0">
                <a:solidFill>
                  <a:schemeClr val="tx1">
                    <a:lumMod val="95000"/>
                    <a:lumOff val="5000"/>
                  </a:schemeClr>
                </a:solidFill>
                <a:latin typeface="Times New Roman" pitchFamily="18" charset="0"/>
                <a:cs typeface="Times New Roman" pitchFamily="18" charset="0"/>
              </a:rPr>
              <a:t>, allowing for I/O isolation at the </a:t>
            </a:r>
            <a:r>
              <a:rPr lang="en-US" dirty="0" err="1" smtClean="0">
                <a:solidFill>
                  <a:schemeClr val="tx1">
                    <a:lumMod val="95000"/>
                    <a:lumOff val="5000"/>
                  </a:schemeClr>
                </a:solidFill>
                <a:latin typeface="Times New Roman" pitchFamily="18" charset="0"/>
                <a:cs typeface="Times New Roman" pitchFamily="18" charset="0"/>
              </a:rPr>
              <a:t>midplane</a:t>
            </a:r>
            <a:r>
              <a:rPr lang="en-US" dirty="0" smtClean="0">
                <a:solidFill>
                  <a:schemeClr val="tx1">
                    <a:lumMod val="95000"/>
                    <a:lumOff val="5000"/>
                  </a:schemeClr>
                </a:solidFill>
                <a:latin typeface="Times New Roman" pitchFamily="18" charset="0"/>
                <a:cs typeface="Times New Roman" pitchFamily="18" charset="0"/>
              </a:rPr>
              <a:t> level. The I/O ratio is 128 compute nodes to 1 I/O node.</a:t>
            </a:r>
          </a:p>
          <a:p>
            <a:pPr lvl="1"/>
            <a:endParaRPr lang="en-US" dirty="0"/>
          </a:p>
        </p:txBody>
      </p:sp>
      <p:pic>
        <p:nvPicPr>
          <p:cNvPr id="7" name="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global.fncstatic.com/static/managed/img/Scitech/U%20of%20Iowa%20Supercompu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288"/>
            <a:ext cx="9139820" cy="6890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rgbClr val="FFFF00"/>
                </a:solidFill>
                <a:latin typeface="Times New Roman" pitchFamily="18" charset="0"/>
                <a:cs typeface="Times New Roman" pitchFamily="18" charset="0"/>
              </a:rPr>
              <a:t>Mira stats</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r>
              <a:rPr lang="en-US" dirty="0" err="1" smtClean="0">
                <a:solidFill>
                  <a:srgbClr val="FFFF00"/>
                </a:solidFill>
                <a:latin typeface="Times New Roman" pitchFamily="18" charset="0"/>
                <a:cs typeface="Times New Roman" pitchFamily="18" charset="0"/>
              </a:rPr>
              <a:t>Linpack</a:t>
            </a:r>
            <a:r>
              <a:rPr lang="en-US" dirty="0" smtClean="0">
                <a:solidFill>
                  <a:srgbClr val="FFFF00"/>
                </a:solidFill>
                <a:latin typeface="Times New Roman" pitchFamily="18" charset="0"/>
                <a:cs typeface="Times New Roman" pitchFamily="18" charset="0"/>
              </a:rPr>
              <a:t> performance - 8162.4 </a:t>
            </a:r>
            <a:r>
              <a:rPr lang="en-US" dirty="0" err="1" smtClean="0">
                <a:solidFill>
                  <a:srgbClr val="FFFF00"/>
                </a:solidFill>
                <a:latin typeface="Times New Roman" pitchFamily="18" charset="0"/>
                <a:cs typeface="Times New Roman" pitchFamily="18" charset="0"/>
              </a:rPr>
              <a:t>TFlop</a:t>
            </a:r>
            <a:r>
              <a:rPr lang="en-US" dirty="0" smtClean="0">
                <a:solidFill>
                  <a:srgbClr val="FFFF00"/>
                </a:solidFill>
                <a:latin typeface="Times New Roman" pitchFamily="18" charset="0"/>
                <a:cs typeface="Times New Roman" pitchFamily="18" charset="0"/>
              </a:rPr>
              <a:t>/s</a:t>
            </a:r>
          </a:p>
          <a:p>
            <a:r>
              <a:rPr lang="en-US" dirty="0" smtClean="0">
                <a:solidFill>
                  <a:srgbClr val="FFFF00"/>
                </a:solidFill>
                <a:latin typeface="Times New Roman" pitchFamily="18" charset="0"/>
                <a:cs typeface="Times New Roman" pitchFamily="18" charset="0"/>
              </a:rPr>
              <a:t>Theoretical Peak  -10066.3 </a:t>
            </a:r>
            <a:r>
              <a:rPr lang="en-US" dirty="0" err="1" smtClean="0">
                <a:solidFill>
                  <a:srgbClr val="FFFF00"/>
                </a:solidFill>
                <a:latin typeface="Times New Roman" pitchFamily="18" charset="0"/>
                <a:cs typeface="Times New Roman" pitchFamily="18" charset="0"/>
              </a:rPr>
              <a:t>TFlop</a:t>
            </a:r>
            <a:r>
              <a:rPr lang="en-US" dirty="0" smtClean="0">
                <a:solidFill>
                  <a:srgbClr val="FFFF00"/>
                </a:solidFill>
                <a:latin typeface="Times New Roman" pitchFamily="18" charset="0"/>
                <a:cs typeface="Times New Roman" pitchFamily="18" charset="0"/>
              </a:rPr>
              <a:t>/s</a:t>
            </a:r>
          </a:p>
          <a:p>
            <a:r>
              <a:rPr lang="en-US" dirty="0" smtClean="0">
                <a:solidFill>
                  <a:srgbClr val="FFFF00"/>
                </a:solidFill>
                <a:latin typeface="Times New Roman" pitchFamily="18" charset="0"/>
                <a:cs typeface="Times New Roman" pitchFamily="18" charset="0"/>
              </a:rPr>
              <a:t>Compute Racks – 48</a:t>
            </a:r>
          </a:p>
          <a:p>
            <a:r>
              <a:rPr lang="en-US" dirty="0" smtClean="0">
                <a:solidFill>
                  <a:srgbClr val="FFFF00"/>
                </a:solidFill>
                <a:latin typeface="Times New Roman" pitchFamily="18" charset="0"/>
                <a:cs typeface="Times New Roman" pitchFamily="18" charset="0"/>
              </a:rPr>
              <a:t>I/O Drawers – 48</a:t>
            </a:r>
          </a:p>
          <a:p>
            <a:r>
              <a:rPr lang="en-US" dirty="0" smtClean="0">
                <a:solidFill>
                  <a:srgbClr val="FFFF00"/>
                </a:solidFill>
                <a:latin typeface="Times New Roman" pitchFamily="18" charset="0"/>
                <a:cs typeface="Times New Roman" pitchFamily="18" charset="0"/>
              </a:rPr>
              <a:t>Total Cores – 786.432 </a:t>
            </a:r>
          </a:p>
          <a:p>
            <a:r>
              <a:rPr lang="en-US" dirty="0" smtClean="0">
                <a:solidFill>
                  <a:srgbClr val="FFFF00"/>
                </a:solidFill>
                <a:latin typeface="Times New Roman" pitchFamily="18" charset="0"/>
                <a:cs typeface="Times New Roman" pitchFamily="18" charset="0"/>
              </a:rPr>
              <a:t>Minimum block size – 512 nodes</a:t>
            </a:r>
          </a:p>
          <a:p>
            <a:r>
              <a:rPr lang="en-US" dirty="0" smtClean="0">
                <a:solidFill>
                  <a:srgbClr val="FFFF00"/>
                </a:solidFill>
                <a:latin typeface="Times New Roman" pitchFamily="18" charset="0"/>
                <a:cs typeface="Times New Roman" pitchFamily="18" charset="0"/>
              </a:rPr>
              <a:t>Smallest block with I/O isolation – 521 nodes</a:t>
            </a:r>
          </a:p>
          <a:p>
            <a:r>
              <a:rPr lang="en-US" dirty="0" smtClean="0">
                <a:solidFill>
                  <a:srgbClr val="FFFF00"/>
                </a:solidFill>
                <a:latin typeface="Times New Roman" pitchFamily="18" charset="0"/>
                <a:cs typeface="Times New Roman" pitchFamily="18" charset="0"/>
              </a:rPr>
              <a:t>I/O Ratio – 1:128</a:t>
            </a:r>
          </a:p>
          <a:p>
            <a:endParaRPr lang="en-US" dirty="0">
              <a:solidFill>
                <a:srgbClr val="FFFF00"/>
              </a:solidFill>
              <a:latin typeface="Times New Roman" pitchFamily="18" charset="0"/>
              <a:cs typeface="Times New Roman" pitchFamily="18" charset="0"/>
            </a:endParaRPr>
          </a:p>
        </p:txBody>
      </p:sp>
      <p:pic>
        <p:nvPicPr>
          <p:cNvPr id="4" name="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l3.yimg.com/bt/api/res/1.2/6hGddRXkd8LaZo1npg6umg--/YXBwaWQ9eW5ld3M7cT04NTt3PTMxMA--/http:/globalfinance.zenfs.com/en_us/Finance/FIN_US_AHTTP_THEATLANTIC/Meet_Mira,_the_Supercomputer_That-cd046fccf48e82967e49cbc4a46065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693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533400"/>
            <a:ext cx="7391400" cy="1143000"/>
          </a:xfrm>
        </p:spPr>
        <p:txBody>
          <a:bodyPr>
            <a:normAutofit fontScale="90000"/>
          </a:bodyPr>
          <a:lstStyle/>
          <a:p>
            <a:r>
              <a:rPr lang="en-US" dirty="0" smtClean="0">
                <a:solidFill>
                  <a:srgbClr val="FFFF00"/>
                </a:solidFill>
                <a:latin typeface="Times New Roman" pitchFamily="18" charset="0"/>
                <a:cs typeface="Times New Roman" pitchFamily="18" charset="0"/>
              </a:rPr>
              <a:t>Usages</a:t>
            </a:r>
            <a:br>
              <a:rPr lang="en-US" dirty="0" smtClean="0">
                <a:solidFill>
                  <a:srgbClr val="FFFF00"/>
                </a:solidFill>
                <a:latin typeface="Times New Roman" pitchFamily="18" charset="0"/>
                <a:cs typeface="Times New Roman" pitchFamily="18" charset="0"/>
              </a:rPr>
            </a:b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2332037"/>
            <a:ext cx="8229600" cy="4525963"/>
          </a:xfrm>
        </p:spPr>
        <p:txBody>
          <a:bodyPr/>
          <a:lstStyle/>
          <a:p>
            <a:r>
              <a:rPr lang="en-US" dirty="0" smtClean="0">
                <a:solidFill>
                  <a:srgbClr val="FFFF00"/>
                </a:solidFill>
                <a:latin typeface="Times New Roman" pitchFamily="18" charset="0"/>
                <a:cs typeface="Times New Roman" pitchFamily="18" charset="0"/>
              </a:rPr>
              <a:t>Any researcher with a question can apply for time on the supercomputer, typically in chunks of millions of processor-hours, to run programs for their experiments.</a:t>
            </a:r>
          </a:p>
          <a:p>
            <a:r>
              <a:rPr lang="en-US" dirty="0" smtClean="0">
                <a:solidFill>
                  <a:srgbClr val="FFFF00"/>
                </a:solidFill>
                <a:latin typeface="Times New Roman" pitchFamily="18" charset="0"/>
                <a:cs typeface="Times New Roman" pitchFamily="18" charset="0"/>
              </a:rPr>
              <a:t>Scientists will use Mira to study exploding stars, nuclear energy, climate change, and jet engines.</a:t>
            </a:r>
            <a:endParaRPr lang="en-US" dirty="0">
              <a:solidFill>
                <a:srgbClr val="FFFF00"/>
              </a:solidFill>
              <a:latin typeface="Times New Roman" pitchFamily="18" charset="0"/>
              <a:cs typeface="Times New Roman" pitchFamily="18" charset="0"/>
            </a:endParaRPr>
          </a:p>
        </p:txBody>
      </p:sp>
      <p:pic>
        <p:nvPicPr>
          <p:cNvPr id="4" name="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5"/>
          <a:srcRect/>
          <a:stretch>
            <a:fillRect/>
          </a:stretch>
        </p:blipFill>
        <p:spPr bwMode="auto">
          <a:xfrm>
            <a:off x="0" y="0"/>
            <a:ext cx="9144000" cy="685799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FF00"/>
                </a:solidFill>
                <a:latin typeface="Times New Roman" pitchFamily="18" charset="0"/>
                <a:cs typeface="Times New Roman" pitchFamily="18" charset="0"/>
              </a:rPr>
              <a:t>JUQUEEN</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1066800" y="2590801"/>
            <a:ext cx="8229600" cy="4267200"/>
          </a:xfrm>
        </p:spPr>
        <p:txBody>
          <a:bodyPr>
            <a:normAutofit fontScale="85000" lnSpcReduction="10000"/>
          </a:bodyPr>
          <a:lstStyle/>
          <a:p>
            <a:r>
              <a:rPr lang="en-US" dirty="0" smtClean="0">
                <a:solidFill>
                  <a:srgbClr val="FFFF00"/>
                </a:solidFill>
                <a:latin typeface="Times New Roman" pitchFamily="18" charset="0"/>
                <a:cs typeface="Times New Roman" pitchFamily="18" charset="0"/>
              </a:rPr>
              <a:t>Main memory: 448 TB </a:t>
            </a:r>
          </a:p>
          <a:p>
            <a:r>
              <a:rPr lang="en-US" dirty="0" smtClean="0">
                <a:solidFill>
                  <a:srgbClr val="FFFF00"/>
                </a:solidFill>
                <a:latin typeface="Times New Roman" pitchFamily="18" charset="0"/>
                <a:cs typeface="Times New Roman" pitchFamily="18" charset="0"/>
              </a:rPr>
              <a:t>Overall peak performance: 5.9 </a:t>
            </a:r>
            <a:r>
              <a:rPr lang="en-US" dirty="0" err="1" smtClean="0">
                <a:solidFill>
                  <a:srgbClr val="FFFF00"/>
                </a:solidFill>
                <a:latin typeface="Times New Roman" pitchFamily="18" charset="0"/>
                <a:cs typeface="Times New Roman" pitchFamily="18" charset="0"/>
              </a:rPr>
              <a:t>Petaflops</a:t>
            </a:r>
            <a:r>
              <a:rPr lang="en-US" dirty="0" smtClean="0">
                <a:solidFill>
                  <a:srgbClr val="FFFF00"/>
                </a:solidFill>
                <a:latin typeface="Times New Roman" pitchFamily="18" charset="0"/>
                <a:cs typeface="Times New Roman" pitchFamily="18" charset="0"/>
              </a:rPr>
              <a:t> </a:t>
            </a:r>
          </a:p>
          <a:p>
            <a:r>
              <a:rPr lang="en-US" dirty="0" err="1" smtClean="0">
                <a:solidFill>
                  <a:srgbClr val="FFFF00"/>
                </a:solidFill>
                <a:latin typeface="Times New Roman" pitchFamily="18" charset="0"/>
                <a:cs typeface="Times New Roman" pitchFamily="18" charset="0"/>
              </a:rPr>
              <a:t>Linpack</a:t>
            </a:r>
            <a:r>
              <a:rPr lang="en-US" dirty="0" smtClean="0">
                <a:solidFill>
                  <a:srgbClr val="FFFF00"/>
                </a:solidFill>
                <a:latin typeface="Times New Roman" pitchFamily="18" charset="0"/>
                <a:cs typeface="Times New Roman" pitchFamily="18" charset="0"/>
              </a:rPr>
              <a:t>: &gt; 4.141 </a:t>
            </a:r>
            <a:r>
              <a:rPr lang="en-US" dirty="0" err="1" smtClean="0">
                <a:solidFill>
                  <a:srgbClr val="FFFF00"/>
                </a:solidFill>
                <a:latin typeface="Times New Roman" pitchFamily="18" charset="0"/>
                <a:cs typeface="Times New Roman" pitchFamily="18" charset="0"/>
              </a:rPr>
              <a:t>Petaflops</a:t>
            </a:r>
            <a:r>
              <a:rPr lang="en-US" dirty="0" smtClean="0">
                <a:solidFill>
                  <a:srgbClr val="FFFF00"/>
                </a:solidFill>
                <a:latin typeface="Times New Roman" pitchFamily="18" charset="0"/>
                <a:cs typeface="Times New Roman" pitchFamily="18" charset="0"/>
              </a:rPr>
              <a:t> </a:t>
            </a:r>
          </a:p>
          <a:p>
            <a:r>
              <a:rPr lang="en-US" dirty="0" smtClean="0">
                <a:solidFill>
                  <a:srgbClr val="FFFF00"/>
                </a:solidFill>
                <a:latin typeface="Times New Roman" pitchFamily="18" charset="0"/>
                <a:cs typeface="Times New Roman" pitchFamily="18" charset="0"/>
              </a:rPr>
              <a:t>I/O Nodes: 248 (27x8 + 1x32) connected to 2 CISCO Switches</a:t>
            </a:r>
          </a:p>
          <a:p>
            <a:r>
              <a:rPr lang="en-US" dirty="0" smtClean="0">
                <a:solidFill>
                  <a:srgbClr val="FFFF00"/>
                </a:solidFill>
                <a:latin typeface="Times New Roman" pitchFamily="18" charset="0"/>
                <a:cs typeface="Times New Roman" pitchFamily="18" charset="0"/>
              </a:rPr>
              <a:t>28 racks (7 rows * 4 racks) 28,672 nodes (458,752 cores)</a:t>
            </a:r>
          </a:p>
          <a:p>
            <a:pPr>
              <a:buNone/>
            </a:pPr>
            <a:r>
              <a:rPr lang="en-US" dirty="0" smtClean="0">
                <a:solidFill>
                  <a:srgbClr val="FFFF00"/>
                </a:solidFill>
                <a:latin typeface="Times New Roman" pitchFamily="18" charset="0"/>
                <a:cs typeface="Times New Roman" pitchFamily="18" charset="0"/>
              </a:rPr>
              <a:t>	- Rack: 2 </a:t>
            </a:r>
            <a:r>
              <a:rPr lang="en-US" dirty="0" err="1" smtClean="0">
                <a:solidFill>
                  <a:srgbClr val="FFFF00"/>
                </a:solidFill>
                <a:latin typeface="Times New Roman" pitchFamily="18" charset="0"/>
                <a:cs typeface="Times New Roman" pitchFamily="18" charset="0"/>
              </a:rPr>
              <a:t>midplanes</a:t>
            </a:r>
            <a:r>
              <a:rPr lang="en-US" dirty="0" smtClean="0">
                <a:solidFill>
                  <a:srgbClr val="FFFF00"/>
                </a:solidFill>
                <a:latin typeface="Times New Roman" pitchFamily="18" charset="0"/>
                <a:cs typeface="Times New Roman" pitchFamily="18" charset="0"/>
              </a:rPr>
              <a:t> * 16 </a:t>
            </a:r>
            <a:r>
              <a:rPr lang="en-US" dirty="0" err="1" smtClean="0">
                <a:solidFill>
                  <a:srgbClr val="FFFF00"/>
                </a:solidFill>
                <a:latin typeface="Times New Roman" pitchFamily="18" charset="0"/>
                <a:cs typeface="Times New Roman" pitchFamily="18" charset="0"/>
              </a:rPr>
              <a:t>nodeboards</a:t>
            </a:r>
            <a:r>
              <a:rPr lang="en-US" dirty="0" smtClean="0">
                <a:solidFill>
                  <a:srgbClr val="FFFF00"/>
                </a:solidFill>
                <a:latin typeface="Times New Roman" pitchFamily="18" charset="0"/>
                <a:cs typeface="Times New Roman" pitchFamily="18" charset="0"/>
              </a:rPr>
              <a:t> (16,384 cores) </a:t>
            </a:r>
          </a:p>
          <a:p>
            <a:pPr>
              <a:buNone/>
            </a:pPr>
            <a:r>
              <a:rPr lang="en-US" dirty="0" smtClean="0">
                <a:solidFill>
                  <a:srgbClr val="FFFF00"/>
                </a:solidFill>
                <a:latin typeface="Times New Roman" pitchFamily="18" charset="0"/>
                <a:cs typeface="Times New Roman" pitchFamily="18" charset="0"/>
              </a:rPr>
              <a:t>	- </a:t>
            </a:r>
            <a:r>
              <a:rPr lang="en-US" dirty="0" err="1" smtClean="0">
                <a:solidFill>
                  <a:srgbClr val="FFFF00"/>
                </a:solidFill>
                <a:latin typeface="Times New Roman" pitchFamily="18" charset="0"/>
                <a:cs typeface="Times New Roman" pitchFamily="18" charset="0"/>
              </a:rPr>
              <a:t>Nodeboard</a:t>
            </a:r>
            <a:r>
              <a:rPr lang="en-US" dirty="0" smtClean="0">
                <a:solidFill>
                  <a:srgbClr val="FFFF00"/>
                </a:solidFill>
                <a:latin typeface="Times New Roman" pitchFamily="18" charset="0"/>
                <a:cs typeface="Times New Roman" pitchFamily="18" charset="0"/>
              </a:rPr>
              <a:t>: 32 compute nodes Node: 16 cores</a:t>
            </a:r>
            <a:endParaRPr lang="en-US" dirty="0">
              <a:solidFill>
                <a:srgbClr val="FFFF00"/>
              </a:solidFill>
              <a:latin typeface="Times New Roman" pitchFamily="18" charset="0"/>
              <a:cs typeface="Times New Roman" pitchFamily="18" charset="0"/>
            </a:endParaRPr>
          </a:p>
        </p:txBody>
      </p:sp>
      <p:pic>
        <p:nvPicPr>
          <p:cNvPr id="5" name="4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4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srcRect/>
          <a:stretch>
            <a:fillRect/>
          </a:stretch>
        </p:blipFill>
        <p:spPr bwMode="auto">
          <a:xfrm>
            <a:off x="4991100" y="1600200"/>
            <a:ext cx="4152900" cy="4514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IBM </a:t>
            </a:r>
            <a:r>
              <a:rPr lang="en-US" dirty="0" err="1" smtClean="0">
                <a:latin typeface="Times New Roman" pitchFamily="18" charset="0"/>
                <a:cs typeface="Times New Roman" pitchFamily="18" charset="0"/>
              </a:rPr>
              <a:t>BlueGene</a:t>
            </a:r>
            <a:r>
              <a:rPr lang="en-US" dirty="0" smtClean="0">
                <a:latin typeface="Times New Roman" pitchFamily="18" charset="0"/>
                <a:cs typeface="Times New Roman" pitchFamily="18" charset="0"/>
              </a:rPr>
              <a:t>/Q Specifications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0" y="1219200"/>
            <a:ext cx="4953000" cy="4525963"/>
          </a:xfrm>
        </p:spPr>
        <p:txBody>
          <a:bodyPr>
            <a:normAutofit lnSpcReduction="10000"/>
          </a:bodyPr>
          <a:lstStyle/>
          <a:p>
            <a:r>
              <a:rPr lang="en-US" dirty="0" smtClean="0">
                <a:latin typeface="Times New Roman" pitchFamily="18" charset="0"/>
                <a:cs typeface="Times New Roman" pitchFamily="18" charset="0"/>
              </a:rPr>
              <a:t>Compute Card/Processor IBM PowerPC® A2, 1.6 GHz, 16 cores per node</a:t>
            </a:r>
          </a:p>
          <a:p>
            <a:r>
              <a:rPr lang="en-US" dirty="0" smtClean="0">
                <a:latin typeface="Times New Roman" pitchFamily="18" charset="0"/>
                <a:cs typeface="Times New Roman" pitchFamily="18" charset="0"/>
              </a:rPr>
              <a:t>Memory 16 GB SDRAM-DDR3 per node</a:t>
            </a:r>
          </a:p>
          <a:p>
            <a:r>
              <a:rPr lang="en-US" dirty="0" smtClean="0">
                <a:latin typeface="Times New Roman" pitchFamily="18" charset="0"/>
                <a:cs typeface="Times New Roman" pitchFamily="18" charset="0"/>
              </a:rPr>
              <a:t>Operating system Compute nodes: CNK, lightweight proprietary kernel</a:t>
            </a:r>
            <a:endParaRPr lang="en-US" dirty="0">
              <a:latin typeface="Times New Roman" pitchFamily="18" charset="0"/>
              <a:cs typeface="Times New Roman" pitchFamily="18" charset="0"/>
            </a:endParaRPr>
          </a:p>
        </p:txBody>
      </p:sp>
      <p:pic>
        <p:nvPicPr>
          <p:cNvPr id="5" name="4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srcRect/>
          <a:stretch>
            <a:fillRect/>
          </a:stretch>
        </p:blipFill>
        <p:spPr bwMode="auto">
          <a:xfrm>
            <a:off x="4800600" y="0"/>
            <a:ext cx="4343400" cy="2983466"/>
          </a:xfrm>
          <a:prstGeom prst="rect">
            <a:avLst/>
          </a:prstGeom>
          <a:noFill/>
          <a:ln w="9525">
            <a:noFill/>
            <a:miter lim="800000"/>
            <a:headEnd/>
            <a:tailEnd/>
          </a:ln>
          <a:effectLst/>
        </p:spPr>
      </p:pic>
      <p:sp>
        <p:nvSpPr>
          <p:cNvPr id="2" name="Title 1"/>
          <p:cNvSpPr>
            <a:spLocks noGrp="1"/>
          </p:cNvSpPr>
          <p:nvPr>
            <p:ph type="title"/>
          </p:nvPr>
        </p:nvSpPr>
        <p:spPr>
          <a:xfrm>
            <a:off x="457200" y="274638"/>
            <a:ext cx="4876800" cy="1143000"/>
          </a:xfrm>
        </p:spPr>
        <p:txBody>
          <a:bodyPr/>
          <a:lstStyle/>
          <a:p>
            <a:r>
              <a:rPr lang="en-US" dirty="0" smtClean="0">
                <a:latin typeface="Times New Roman" pitchFamily="18" charset="0"/>
                <a:cs typeface="Times New Roman" pitchFamily="18" charset="0"/>
              </a:rPr>
              <a:t>Networks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0" y="2332037"/>
            <a:ext cx="8229600" cy="4525963"/>
          </a:xfrm>
        </p:spPr>
        <p:txBody>
          <a:bodyPr>
            <a:normAutofit lnSpcReduction="10000"/>
          </a:bodyPr>
          <a:lstStyle/>
          <a:p>
            <a:r>
              <a:rPr lang="en-US" dirty="0" smtClean="0">
                <a:latin typeface="Times New Roman" pitchFamily="18" charset="0"/>
                <a:cs typeface="Times New Roman" pitchFamily="18" charset="0"/>
              </a:rPr>
              <a:t>Networks 5D Torus </a:t>
            </a:r>
          </a:p>
          <a:p>
            <a:pPr>
              <a:buNone/>
            </a:pPr>
            <a:r>
              <a:rPr lang="en-US" dirty="0" smtClean="0">
                <a:latin typeface="Times New Roman" pitchFamily="18" charset="0"/>
                <a:cs typeface="Times New Roman" pitchFamily="18" charset="0"/>
              </a:rPr>
              <a:t>	— 40 </a:t>
            </a:r>
            <a:r>
              <a:rPr lang="en-US" dirty="0" err="1" smtClean="0">
                <a:latin typeface="Times New Roman" pitchFamily="18" charset="0"/>
                <a:cs typeface="Times New Roman" pitchFamily="18" charset="0"/>
              </a:rPr>
              <a:t>GBps</a:t>
            </a:r>
            <a:r>
              <a:rPr lang="en-US" dirty="0" smtClean="0">
                <a:latin typeface="Times New Roman" pitchFamily="18" charset="0"/>
                <a:cs typeface="Times New Roman" pitchFamily="18" charset="0"/>
              </a:rPr>
              <a:t> 2.5 </a:t>
            </a:r>
            <a:r>
              <a:rPr lang="el-GR" dirty="0" smtClean="0">
                <a:latin typeface="Times New Roman" pitchFamily="18" charset="0"/>
                <a:cs typeface="Times New Roman" pitchFamily="18" charset="0"/>
              </a:rPr>
              <a:t>μ</a:t>
            </a:r>
            <a:r>
              <a:rPr lang="en-US" dirty="0" smtClean="0">
                <a:latin typeface="Times New Roman" pitchFamily="18" charset="0"/>
                <a:cs typeface="Times New Roman" pitchFamily="18" charset="0"/>
              </a:rPr>
              <a:t>sec latency (worst case) </a:t>
            </a:r>
          </a:p>
          <a:p>
            <a:pPr>
              <a:buNone/>
            </a:pPr>
            <a:r>
              <a:rPr lang="en-US" dirty="0" smtClean="0">
                <a:latin typeface="Times New Roman" pitchFamily="18" charset="0"/>
                <a:cs typeface="Times New Roman" pitchFamily="18" charset="0"/>
              </a:rPr>
              <a:t>	— Collective network — part of the 5D Torus collective logic operations supported</a:t>
            </a:r>
          </a:p>
          <a:p>
            <a:pPr>
              <a:buNone/>
            </a:pPr>
            <a:r>
              <a:rPr lang="en-US" dirty="0" smtClean="0">
                <a:latin typeface="Times New Roman" pitchFamily="18" charset="0"/>
                <a:cs typeface="Times New Roman" pitchFamily="18" charset="0"/>
              </a:rPr>
              <a:t>	— Global Barrier/Interrupt — part of 5D Torus, </a:t>
            </a:r>
            <a:r>
              <a:rPr lang="en-US" dirty="0" err="1" smtClean="0">
                <a:latin typeface="Times New Roman" pitchFamily="18" charset="0"/>
                <a:cs typeface="Times New Roman" pitchFamily="18" charset="0"/>
              </a:rPr>
              <a:t>PCIe</a:t>
            </a:r>
            <a:r>
              <a:rPr lang="en-US" dirty="0" smtClean="0">
                <a:latin typeface="Times New Roman" pitchFamily="18" charset="0"/>
                <a:cs typeface="Times New Roman" pitchFamily="18" charset="0"/>
              </a:rPr>
              <a:t> x8 Gen2 based I/O 1 GB Control Network — System Boot, Debug, Monitoring</a:t>
            </a:r>
          </a:p>
          <a:p>
            <a:r>
              <a:rPr lang="en-US" dirty="0" smtClean="0">
                <a:latin typeface="Times New Roman" pitchFamily="18" charset="0"/>
                <a:cs typeface="Times New Roman" pitchFamily="18" charset="0"/>
              </a:rPr>
              <a:t>I/O Nodes (10 </a:t>
            </a:r>
            <a:r>
              <a:rPr lang="en-US" dirty="0" err="1" smtClean="0">
                <a:latin typeface="Times New Roman" pitchFamily="18" charset="0"/>
                <a:cs typeface="Times New Roman" pitchFamily="18" charset="0"/>
              </a:rPr>
              <a:t>GbE</a:t>
            </a:r>
            <a:r>
              <a:rPr lang="en-US" dirty="0" smtClean="0">
                <a:latin typeface="Times New Roman" pitchFamily="18" charset="0"/>
                <a:cs typeface="Times New Roman" pitchFamily="18" charset="0"/>
              </a:rPr>
              <a:t>) 16-way SMP processor; configurable in 8,16 or 32 I/O nodes per rack</a:t>
            </a:r>
            <a:endParaRPr lang="en-US" dirty="0">
              <a:latin typeface="Times New Roman" pitchFamily="18" charset="0"/>
              <a:cs typeface="Times New Roman" pitchFamily="18" charset="0"/>
            </a:endParaRPr>
          </a:p>
        </p:txBody>
      </p:sp>
      <p:pic>
        <p:nvPicPr>
          <p:cNvPr id="5" name="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3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5"/>
          <a:srcRect/>
          <a:stretch>
            <a:fillRect/>
          </a:stretch>
        </p:blipFill>
        <p:spPr bwMode="auto">
          <a:xfrm>
            <a:off x="-9525" y="0"/>
            <a:ext cx="916305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FF00"/>
                </a:solidFill>
                <a:latin typeface="Times New Roman" pitchFamily="18" charset="0"/>
                <a:cs typeface="Times New Roman" pitchFamily="18" charset="0"/>
              </a:rPr>
              <a:t>Power	</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00"/>
                </a:solidFill>
                <a:latin typeface="Times New Roman" pitchFamily="18" charset="0"/>
                <a:cs typeface="Times New Roman" pitchFamily="18" charset="0"/>
              </a:rPr>
              <a:t>Power Direct-current voltage (48V to 5V, 3.3V, 1.8V on node boards) 10 - 80 kW per rack (estimated); maximum 100 kW per rack FZJ used 1.9 MW in 2012 (compares to 5000 households) FZJ: app 4380 m power cables (63A/400V), app. 7900 kg</a:t>
            </a:r>
          </a:p>
          <a:p>
            <a:r>
              <a:rPr lang="en-US" dirty="0" smtClean="0">
                <a:solidFill>
                  <a:srgbClr val="FFFF00"/>
                </a:solidFill>
                <a:latin typeface="Times New Roman" pitchFamily="18" charset="0"/>
                <a:cs typeface="Times New Roman" pitchFamily="18" charset="0"/>
              </a:rPr>
              <a:t>Cooling 90% water cooling (18-25°C,demineralized,closed circle); 10% air cooling Temperature: in: 18°C, out: 27°C </a:t>
            </a:r>
          </a:p>
          <a:p>
            <a:r>
              <a:rPr lang="en-US" dirty="0" smtClean="0">
                <a:solidFill>
                  <a:srgbClr val="FFFF00"/>
                </a:solidFill>
                <a:latin typeface="Times New Roman" pitchFamily="18" charset="0"/>
                <a:cs typeface="Times New Roman" pitchFamily="18" charset="0"/>
              </a:rPr>
              <a:t>FZJ, Cable Trays 48 m, 1900kg</a:t>
            </a:r>
            <a:endParaRPr lang="en-US" dirty="0">
              <a:solidFill>
                <a:srgbClr val="FFFF00"/>
              </a:solidFill>
              <a:latin typeface="Times New Roman" pitchFamily="18" charset="0"/>
              <a:cs typeface="Times New Roman" pitchFamily="18" charset="0"/>
            </a:endParaRPr>
          </a:p>
        </p:txBody>
      </p:sp>
      <p:pic>
        <p:nvPicPr>
          <p:cNvPr id="5" name="4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46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srcRect/>
          <a:stretch>
            <a:fillRect/>
          </a:stretch>
        </p:blipFill>
        <p:spPr bwMode="auto">
          <a:xfrm>
            <a:off x="0" y="3962400"/>
            <a:ext cx="9144000" cy="28956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 Infrastructure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152400" y="1295400"/>
            <a:ext cx="8229600" cy="3429000"/>
          </a:xfrm>
        </p:spPr>
        <p:txBody>
          <a:bodyPr>
            <a:normAutofit fontScale="85000" lnSpcReduction="10000"/>
          </a:bodyPr>
          <a:lstStyle/>
          <a:p>
            <a:r>
              <a:rPr lang="en-US" dirty="0" smtClean="0">
                <a:latin typeface="Times New Roman" pitchFamily="18" charset="0"/>
                <a:cs typeface="Times New Roman" pitchFamily="18" charset="0"/>
              </a:rPr>
              <a:t>2 service nodes and 2 login nodes (IBM Power 740)</a:t>
            </a:r>
          </a:p>
          <a:p>
            <a:r>
              <a:rPr lang="en-US" dirty="0" smtClean="0">
                <a:latin typeface="Times New Roman" pitchFamily="18" charset="0"/>
                <a:cs typeface="Times New Roman" pitchFamily="18" charset="0"/>
              </a:rPr>
              <a:t>Total number of processors 16</a:t>
            </a:r>
          </a:p>
          <a:p>
            <a:r>
              <a:rPr lang="en-US" dirty="0" smtClean="0">
                <a:latin typeface="Times New Roman" pitchFamily="18" charset="0"/>
                <a:cs typeface="Times New Roman" pitchFamily="18" charset="0"/>
              </a:rPr>
              <a:t>Processor type: Power7, 8C, 3.55 GHz</a:t>
            </a:r>
          </a:p>
          <a:p>
            <a:r>
              <a:rPr lang="en-US" dirty="0" smtClean="0">
                <a:latin typeface="Times New Roman" pitchFamily="18" charset="0"/>
                <a:cs typeface="Times New Roman" pitchFamily="18" charset="0"/>
              </a:rPr>
              <a:t> Total amount of memory 128 GB</a:t>
            </a:r>
          </a:p>
          <a:p>
            <a:r>
              <a:rPr lang="en-US" dirty="0" smtClean="0">
                <a:latin typeface="Times New Roman" pitchFamily="18" charset="0"/>
                <a:cs typeface="Times New Roman" pitchFamily="18" charset="0"/>
              </a:rPr>
              <a:t> Operating </a:t>
            </a:r>
            <a:r>
              <a:rPr lang="en-US" dirty="0" err="1" smtClean="0">
                <a:latin typeface="Times New Roman" pitchFamily="18" charset="0"/>
                <a:cs typeface="Times New Roman" pitchFamily="18" charset="0"/>
              </a:rPr>
              <a:t>system:RedHat</a:t>
            </a:r>
            <a:r>
              <a:rPr lang="en-US" dirty="0" smtClean="0">
                <a:latin typeface="Times New Roman" pitchFamily="18" charset="0"/>
                <a:cs typeface="Times New Roman" pitchFamily="18" charset="0"/>
              </a:rPr>
              <a:t> Linux V6.2 </a:t>
            </a:r>
          </a:p>
          <a:p>
            <a:r>
              <a:rPr lang="en-US" dirty="0" smtClean="0">
                <a:latin typeface="Times New Roman" pitchFamily="18" charset="0"/>
                <a:cs typeface="Times New Roman" pitchFamily="18" charset="0"/>
              </a:rPr>
              <a:t>Internet address of login node: juqueen.fz-juelich.de</a:t>
            </a:r>
            <a:endParaRPr lang="en-US" dirty="0">
              <a:latin typeface="Times New Roman" pitchFamily="18" charset="0"/>
              <a:cs typeface="Times New Roman" pitchFamily="18" charset="0"/>
            </a:endParaRPr>
          </a:p>
        </p:txBody>
      </p:sp>
      <p:pic>
        <p:nvPicPr>
          <p:cNvPr id="5" name="4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rgbClr val="FFFF00"/>
                </a:solidFill>
                <a:latin typeface="Times New Roman" pitchFamily="18" charset="0"/>
                <a:cs typeface="Times New Roman" pitchFamily="18" charset="0"/>
              </a:rPr>
              <a:t>Thanks for the attention!</a:t>
            </a:r>
            <a:endParaRPr lang="en-US" dirty="0">
              <a:solidFill>
                <a:srgbClr val="FFFF00"/>
              </a:solidFill>
              <a:latin typeface="Times New Roman" pitchFamily="18" charset="0"/>
              <a:cs typeface="Times New Roman" pitchFamily="18" charset="0"/>
            </a:endParaRPr>
          </a:p>
        </p:txBody>
      </p:sp>
      <p:pic>
        <p:nvPicPr>
          <p:cNvPr id="4" name="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srcRect/>
          <a:stretch>
            <a:fillRect/>
          </a:stretch>
        </p:blipFill>
        <p:spPr bwMode="auto">
          <a:xfrm>
            <a:off x="0" y="1"/>
            <a:ext cx="9144000" cy="6857999"/>
          </a:xfrm>
          <a:prstGeom prst="rect">
            <a:avLst/>
          </a:prstGeom>
          <a:noFill/>
          <a:ln w="9525">
            <a:noFill/>
            <a:miter lim="800000"/>
            <a:headEnd/>
            <a:tailEnd/>
          </a:ln>
          <a:effectLst/>
        </p:spPr>
      </p:pic>
      <p:pic>
        <p:nvPicPr>
          <p:cNvPr id="3" name="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6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http://static3.businessinsider.com/image/50997a07ecad047f53000002-960/titan.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err="1" smtClean="0">
                <a:solidFill>
                  <a:srgbClr val="FFFF00"/>
                </a:solidFill>
                <a:latin typeface="Times New Roman" pitchFamily="18" charset="0"/>
                <a:cs typeface="Times New Roman" pitchFamily="18" charset="0"/>
              </a:rPr>
              <a:t>Comparsion</a:t>
            </a:r>
            <a:r>
              <a:rPr lang="en-US" dirty="0" smtClean="0">
                <a:solidFill>
                  <a:srgbClr val="FFFF00"/>
                </a:solidFill>
                <a:latin typeface="Times New Roman" pitchFamily="18" charset="0"/>
                <a:cs typeface="Times New Roman" pitchFamily="18" charset="0"/>
              </a:rPr>
              <a:t>:</a:t>
            </a:r>
            <a:endParaRPr lang="en-US"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solidFill>
                  <a:srgbClr val="FFFF00"/>
                </a:solidFill>
                <a:latin typeface="Times New Roman" pitchFamily="18" charset="0"/>
                <a:cs typeface="Times New Roman" pitchFamily="18" charset="0"/>
              </a:rPr>
              <a:t>On November 12, 2012 the TOP500 </a:t>
            </a:r>
            <a:r>
              <a:rPr lang="en-US" dirty="0" err="1" smtClean="0">
                <a:solidFill>
                  <a:srgbClr val="FFFF00"/>
                </a:solidFill>
                <a:latin typeface="Times New Roman" pitchFamily="18" charset="0"/>
                <a:cs typeface="Times New Roman" pitchFamily="18" charset="0"/>
              </a:rPr>
              <a:t>organisation</a:t>
            </a:r>
            <a:r>
              <a:rPr lang="en-US" dirty="0" smtClean="0">
                <a:solidFill>
                  <a:srgbClr val="FFFF00"/>
                </a:solidFill>
                <a:latin typeface="Times New Roman" pitchFamily="18" charset="0"/>
                <a:cs typeface="Times New Roman" pitchFamily="18" charset="0"/>
              </a:rPr>
              <a:t> that ranks the worlds' supercomputers by their LINPACK performance, announced that Titan was ranked first , displacing IBM Sequoia .Titan was also ranked third on the Green500, the same 500 supercomputers re-ordered in terms of energy efficiency.</a:t>
            </a:r>
            <a:endParaRPr lang="en-US" dirty="0">
              <a:solidFill>
                <a:srgbClr val="FFFF00"/>
              </a:solidFill>
              <a:latin typeface="Times New Roman" pitchFamily="18" charset="0"/>
              <a:cs typeface="Times New Roman" pitchFamily="18" charset="0"/>
            </a:endParaRPr>
          </a:p>
        </p:txBody>
      </p:sp>
      <p:pic>
        <p:nvPicPr>
          <p:cNvPr id="8" name="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srcRect/>
          <a:stretch>
            <a:fillRect/>
          </a:stretch>
        </p:blipFill>
        <p:spPr bwMode="auto">
          <a:xfrm>
            <a:off x="1219200" y="152400"/>
            <a:ext cx="1771650" cy="14478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Usages</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000" dirty="0" smtClean="0">
                <a:latin typeface="Times New Roman" pitchFamily="18" charset="0"/>
                <a:cs typeface="Times New Roman" pitchFamily="18" charset="0"/>
              </a:rPr>
              <a:t>Initially 50 applications were considered, but this list was eventually pared down to a set of six critical codes from various domain sciences: </a:t>
            </a:r>
          </a:p>
          <a:p>
            <a:pPr>
              <a:buNone/>
            </a:pPr>
            <a:endParaRPr lang="en-US" sz="2000" dirty="0" smtClean="0">
              <a:latin typeface="Times New Roman" pitchFamily="18" charset="0"/>
              <a:cs typeface="Times New Roman" pitchFamily="18" charset="0"/>
            </a:endParaRPr>
          </a:p>
          <a:p>
            <a:pPr>
              <a:buNone/>
            </a:pPr>
            <a:r>
              <a:rPr lang="en-US" sz="1600" dirty="0" smtClean="0">
                <a:latin typeface="Times New Roman" pitchFamily="18" charset="0"/>
                <a:cs typeface="Times New Roman" pitchFamily="18" charset="0"/>
              </a:rPr>
              <a:t>-S3D:Combustion simulations to enable the next generation of diesel/bio fuels to burn more efficiently</a:t>
            </a:r>
          </a:p>
          <a:p>
            <a:pPr>
              <a:buNone/>
            </a:pPr>
            <a:r>
              <a:rPr lang="en-US" sz="1600" dirty="0" smtClean="0">
                <a:latin typeface="Times New Roman" pitchFamily="18" charset="0"/>
                <a:cs typeface="Times New Roman" pitchFamily="18" charset="0"/>
              </a:rPr>
              <a:t>-WL-LSMS :Role of material disorder, statistics, and fluctuations in </a:t>
            </a:r>
            <a:r>
              <a:rPr lang="en-US" sz="1600" dirty="0" err="1" smtClean="0">
                <a:latin typeface="Times New Roman" pitchFamily="18" charset="0"/>
                <a:cs typeface="Times New Roman" pitchFamily="18" charset="0"/>
              </a:rPr>
              <a:t>nanoscale</a:t>
            </a:r>
            <a:r>
              <a:rPr lang="en-US" sz="1600" dirty="0" smtClean="0">
                <a:latin typeface="Times New Roman" pitchFamily="18" charset="0"/>
                <a:cs typeface="Times New Roman" pitchFamily="18" charset="0"/>
              </a:rPr>
              <a:t> materials and systems.</a:t>
            </a:r>
          </a:p>
          <a:p>
            <a:pPr>
              <a:buNone/>
            </a:pPr>
            <a:r>
              <a:rPr lang="en-US" sz="1600" dirty="0" smtClean="0">
                <a:latin typeface="Times New Roman" pitchFamily="18" charset="0"/>
                <a:cs typeface="Times New Roman" pitchFamily="18" charset="0"/>
              </a:rPr>
              <a:t>-NRDF :Radiation transport – important in astrophysics, laser fusion, combustion , atmospheric dynamics, and medical imaging – computed on AMR grids.</a:t>
            </a:r>
          </a:p>
          <a:p>
            <a:pPr>
              <a:buNone/>
            </a:pPr>
            <a:r>
              <a:rPr lang="en-US" sz="1600" dirty="0" smtClean="0">
                <a:latin typeface="Times New Roman" pitchFamily="18" charset="0"/>
                <a:cs typeface="Times New Roman" pitchFamily="18" charset="0"/>
              </a:rPr>
              <a:t>-Discrete ordinates radiation transport calculations that can be used in a variety of nuclear energy and technology applications.</a:t>
            </a:r>
          </a:p>
          <a:p>
            <a:pPr>
              <a:buNone/>
            </a:pPr>
            <a:r>
              <a:rPr lang="en-US" sz="1600" dirty="0" smtClean="0">
                <a:latin typeface="Times New Roman" pitchFamily="18" charset="0"/>
                <a:cs typeface="Times New Roman" pitchFamily="18" charset="0"/>
              </a:rPr>
              <a:t>-CAM-SE: Answers questions about specific climate change adaptation and mitigation scenarios.</a:t>
            </a:r>
          </a:p>
          <a:p>
            <a:pPr>
              <a:buNone/>
            </a:pPr>
            <a:r>
              <a:rPr lang="en-US" sz="1600" dirty="0" smtClean="0">
                <a:latin typeface="Times New Roman" pitchFamily="18" charset="0"/>
                <a:cs typeface="Times New Roman" pitchFamily="18" charset="0"/>
              </a:rPr>
              <a:t>-LAMMPS:A multiple capability molecular dynamics code.</a:t>
            </a:r>
          </a:p>
          <a:p>
            <a:pPr>
              <a:buNone/>
            </a:pPr>
            <a:endParaRPr lang="en-US" sz="1600" dirty="0" smtClean="0">
              <a:latin typeface="Times New Roman" pitchFamily="18" charset="0"/>
              <a:cs typeface="Times New Roman" pitchFamily="18" charset="0"/>
            </a:endParaRPr>
          </a:p>
          <a:p>
            <a:pPr>
              <a:buNone/>
            </a:pPr>
            <a:endParaRPr lang="en-US" sz="1600" dirty="0">
              <a:latin typeface="Times New Roman" pitchFamily="18" charset="0"/>
              <a:cs typeface="Times New Roman" pitchFamily="18" charset="0"/>
            </a:endParaRPr>
          </a:p>
        </p:txBody>
      </p:sp>
      <p:pic>
        <p:nvPicPr>
          <p:cNvPr id="1029" name="Picture 5"/>
          <p:cNvPicPr>
            <a:picLocks noChangeAspect="1" noChangeArrowheads="1"/>
          </p:cNvPicPr>
          <p:nvPr/>
        </p:nvPicPr>
        <p:blipFill>
          <a:blip r:embed="rId6"/>
          <a:srcRect/>
          <a:stretch>
            <a:fillRect/>
          </a:stretch>
        </p:blipFill>
        <p:spPr bwMode="auto">
          <a:xfrm>
            <a:off x="6172200" y="152400"/>
            <a:ext cx="1828800" cy="14478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a:srcRect/>
          <a:stretch>
            <a:fillRect/>
          </a:stretch>
        </p:blipFill>
        <p:spPr bwMode="auto">
          <a:xfrm>
            <a:off x="304800" y="5410200"/>
            <a:ext cx="1552575" cy="12382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a:srcRect/>
          <a:stretch>
            <a:fillRect/>
          </a:stretch>
        </p:blipFill>
        <p:spPr bwMode="auto">
          <a:xfrm>
            <a:off x="2819400" y="5410200"/>
            <a:ext cx="1533525" cy="12192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9"/>
          <a:srcRect/>
          <a:stretch>
            <a:fillRect/>
          </a:stretch>
        </p:blipFill>
        <p:spPr bwMode="auto">
          <a:xfrm>
            <a:off x="5029200" y="5410200"/>
            <a:ext cx="1485900" cy="1200150"/>
          </a:xfrm>
          <a:prstGeom prst="rect">
            <a:avLst/>
          </a:prstGeom>
          <a:noFill/>
          <a:ln w="9525">
            <a:noFill/>
            <a:miter lim="800000"/>
            <a:headEnd/>
            <a:tailEnd/>
          </a:ln>
          <a:effectLst/>
        </p:spPr>
      </p:pic>
      <p:pic>
        <p:nvPicPr>
          <p:cNvPr id="1033" name="Picture 9"/>
          <p:cNvPicPr>
            <a:picLocks noChangeAspect="1" noChangeArrowheads="1"/>
          </p:cNvPicPr>
          <p:nvPr/>
        </p:nvPicPr>
        <p:blipFill>
          <a:blip r:embed="rId10"/>
          <a:srcRect/>
          <a:stretch>
            <a:fillRect/>
          </a:stretch>
        </p:blipFill>
        <p:spPr bwMode="auto">
          <a:xfrm>
            <a:off x="7086600" y="5410200"/>
            <a:ext cx="1514475" cy="1190625"/>
          </a:xfrm>
          <a:prstGeom prst="rect">
            <a:avLst/>
          </a:prstGeom>
          <a:noFill/>
          <a:ln w="9525">
            <a:noFill/>
            <a:miter lim="800000"/>
            <a:headEnd/>
            <a:tailEnd/>
          </a:ln>
          <a:effectLst/>
        </p:spPr>
      </p:pic>
      <p:pic>
        <p:nvPicPr>
          <p:cNvPr id="10" name="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19600" y="3276600"/>
            <a:ext cx="304800" cy="304800"/>
          </a:xfrm>
          <a:prstGeom prst="rect">
            <a:avLst/>
          </a:prstGeom>
        </p:spPr>
      </p:pic>
    </p:spTree>
  </p:cSld>
  <p:clrMapOvr>
    <a:masterClrMapping/>
  </p:clrMapOvr>
  <p:transition advClick="0" advTm="6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cstate="print">
            <a:lum/>
          </a:blip>
          <a:srcRect/>
          <a:stretch>
            <a:fillRect/>
          </a:stretch>
        </p:blipFill>
        <p:spPr bwMode="auto">
          <a:xfrm>
            <a:off x="5791200" y="304800"/>
            <a:ext cx="1995488" cy="12001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S3D</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buNone/>
            </a:pPr>
            <a:r>
              <a:rPr lang="en-US" dirty="0" smtClean="0">
                <a:solidFill>
                  <a:srgbClr val="00B0F0"/>
                </a:solidFill>
                <a:latin typeface="Times New Roman" pitchFamily="18" charset="0"/>
                <a:cs typeface="Times New Roman" pitchFamily="18" charset="0"/>
              </a:rPr>
              <a:t>Used by a team led by Jacqueline Chen of Sandia National Laboratories, is a direct numerical simulation code that models combustion. In 2009, a team led by Chen used Jaguar to create the world’s first fully resolved simulation of small lifted </a:t>
            </a:r>
            <a:r>
              <a:rPr lang="en-US" dirty="0" err="1" smtClean="0">
                <a:solidFill>
                  <a:srgbClr val="00B0F0"/>
                </a:solidFill>
                <a:latin typeface="Times New Roman" pitchFamily="18" charset="0"/>
                <a:cs typeface="Times New Roman" pitchFamily="18" charset="0"/>
              </a:rPr>
              <a:t>autoigniting</a:t>
            </a:r>
            <a:r>
              <a:rPr lang="en-US" dirty="0" smtClean="0">
                <a:solidFill>
                  <a:srgbClr val="00B0F0"/>
                </a:solidFill>
                <a:latin typeface="Times New Roman" pitchFamily="18" charset="0"/>
                <a:cs typeface="Times New Roman" pitchFamily="18" charset="0"/>
              </a:rPr>
              <a:t> hydrocarbon jet flames, allowing for representation of some of the fine-grained physics relevant to stabilization in a direct injection diesel engine. </a:t>
            </a:r>
            <a:endParaRPr lang="en-US" dirty="0">
              <a:solidFill>
                <a:srgbClr val="00B0F0"/>
              </a:solidFill>
              <a:latin typeface="Times New Roman" pitchFamily="18" charset="0"/>
              <a:cs typeface="Times New Roman" pitchFamily="18" charset="0"/>
            </a:endParaRPr>
          </a:p>
        </p:txBody>
      </p:sp>
      <p:pic>
        <p:nvPicPr>
          <p:cNvPr id="5" name="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28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WL-LSMS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62500" lnSpcReduction="20000"/>
          </a:bodyPr>
          <a:lstStyle/>
          <a:p>
            <a:pPr>
              <a:buNone/>
            </a:pPr>
            <a:r>
              <a:rPr lang="en-US" dirty="0" smtClean="0">
                <a:latin typeface="Times New Roman" pitchFamily="18" charset="0"/>
                <a:cs typeface="Times New Roman" pitchFamily="18" charset="0"/>
              </a:rPr>
              <a:t>WL-LSMS calculates the interactions between electrons and atoms </a:t>
            </a:r>
          </a:p>
          <a:p>
            <a:pPr>
              <a:buNone/>
            </a:pPr>
            <a:r>
              <a:rPr lang="en-US" dirty="0" smtClean="0">
                <a:latin typeface="Times New Roman" pitchFamily="18" charset="0"/>
                <a:cs typeface="Times New Roman" pitchFamily="18" charset="0"/>
              </a:rPr>
              <a:t>in magnetic materials—such as those found in computer hard disks </a:t>
            </a:r>
          </a:p>
          <a:p>
            <a:pPr>
              <a:buNone/>
            </a:pPr>
            <a:r>
              <a:rPr lang="en-US" dirty="0" smtClean="0">
                <a:latin typeface="Times New Roman" pitchFamily="18" charset="0"/>
                <a:cs typeface="Times New Roman" pitchFamily="18" charset="0"/>
              </a:rPr>
              <a:t>and the permanent magnets found in electric motors. It uses two </a:t>
            </a:r>
          </a:p>
          <a:p>
            <a:pPr>
              <a:buNone/>
            </a:pPr>
            <a:r>
              <a:rPr lang="en-US" dirty="0" smtClean="0">
                <a:latin typeface="Times New Roman" pitchFamily="18" charset="0"/>
                <a:cs typeface="Times New Roman" pitchFamily="18" charset="0"/>
              </a:rPr>
              <a:t>methods. The first is locally self-consistent multiple scattering,</a:t>
            </a:r>
          </a:p>
          <a:p>
            <a:pPr>
              <a:buNone/>
            </a:pPr>
            <a:r>
              <a:rPr lang="en-US" dirty="0" smtClean="0">
                <a:latin typeface="Times New Roman" pitchFamily="18" charset="0"/>
                <a:cs typeface="Times New Roman" pitchFamily="18" charset="0"/>
              </a:rPr>
              <a:t>which describes the journeys of scattered electrons at the lowest </a:t>
            </a:r>
          </a:p>
          <a:p>
            <a:pPr>
              <a:buNone/>
            </a:pPr>
            <a:r>
              <a:rPr lang="en-US" dirty="0" smtClean="0">
                <a:latin typeface="Times New Roman" pitchFamily="18" charset="0"/>
                <a:cs typeface="Times New Roman" pitchFamily="18" charset="0"/>
              </a:rPr>
              <a:t>possible temperature by applying density functional theory to solve </a:t>
            </a:r>
          </a:p>
          <a:p>
            <a:pPr>
              <a:buNone/>
            </a:pPr>
            <a:r>
              <a:rPr lang="en-US" dirty="0" smtClean="0">
                <a:latin typeface="Times New Roman" pitchFamily="18" charset="0"/>
                <a:cs typeface="Times New Roman" pitchFamily="18" charset="0"/>
              </a:rPr>
              <a:t>the Dirac equation, a relativistic wave equation for electron behavior. </a:t>
            </a:r>
          </a:p>
          <a:p>
            <a:pPr>
              <a:buNone/>
            </a:pPr>
            <a:r>
              <a:rPr lang="en-US" dirty="0" smtClean="0">
                <a:latin typeface="Times New Roman" pitchFamily="18" charset="0"/>
                <a:cs typeface="Times New Roman" pitchFamily="18" charset="0"/>
              </a:rPr>
              <a:t>The second is the Monte Carlo Wang-Landau method, which guides </a:t>
            </a:r>
          </a:p>
          <a:p>
            <a:pPr>
              <a:buNone/>
            </a:pPr>
            <a:r>
              <a:rPr lang="en-US" dirty="0" smtClean="0">
                <a:latin typeface="Times New Roman" pitchFamily="18" charset="0"/>
                <a:cs typeface="Times New Roman" pitchFamily="18" charset="0"/>
              </a:rPr>
              <a:t>calculations to explore system behavior at all temperatures, not just </a:t>
            </a:r>
          </a:p>
          <a:p>
            <a:pPr>
              <a:buNone/>
            </a:pPr>
            <a:r>
              <a:rPr lang="en-US" dirty="0" smtClean="0">
                <a:latin typeface="Times New Roman" pitchFamily="18" charset="0"/>
                <a:cs typeface="Times New Roman" pitchFamily="18" charset="0"/>
              </a:rPr>
              <a:t>absolute zero. The two methods were combined in 2008 by a team </a:t>
            </a:r>
          </a:p>
          <a:p>
            <a:pPr>
              <a:buNone/>
            </a:pPr>
            <a:r>
              <a:rPr lang="en-US" dirty="0" smtClean="0">
                <a:latin typeface="Times New Roman" pitchFamily="18" charset="0"/>
                <a:cs typeface="Times New Roman" pitchFamily="18" charset="0"/>
              </a:rPr>
              <a:t>of researchers from Oak Ridge National Laboratory (ORNL) to </a:t>
            </a:r>
          </a:p>
          <a:p>
            <a:pPr>
              <a:buNone/>
            </a:pPr>
            <a:r>
              <a:rPr lang="en-US" dirty="0" smtClean="0">
                <a:latin typeface="Times New Roman" pitchFamily="18" charset="0"/>
                <a:cs typeface="Times New Roman" pitchFamily="18" charset="0"/>
              </a:rPr>
              <a:t>calculate magnetic materials at a finite temperature without </a:t>
            </a:r>
          </a:p>
          <a:p>
            <a:pPr>
              <a:buNone/>
            </a:pPr>
            <a:r>
              <a:rPr lang="en-US" dirty="0" smtClean="0">
                <a:latin typeface="Times New Roman" pitchFamily="18" charset="0"/>
                <a:cs typeface="Times New Roman" pitchFamily="18" charset="0"/>
              </a:rPr>
              <a:t>adjustable parameters. The combined code was one of the first codes </a:t>
            </a:r>
          </a:p>
          <a:p>
            <a:pPr>
              <a:buNone/>
            </a:pPr>
            <a:r>
              <a:rPr lang="en-US" dirty="0" smtClean="0">
                <a:latin typeface="Times New Roman" pitchFamily="18" charset="0"/>
                <a:cs typeface="Times New Roman" pitchFamily="18" charset="0"/>
              </a:rPr>
              <a:t>to break the </a:t>
            </a:r>
            <a:r>
              <a:rPr lang="en-US" dirty="0" err="1" smtClean="0">
                <a:latin typeface="Times New Roman" pitchFamily="18" charset="0"/>
                <a:cs typeface="Times New Roman" pitchFamily="18" charset="0"/>
              </a:rPr>
              <a:t>petascale</a:t>
            </a:r>
            <a:r>
              <a:rPr lang="en-US" dirty="0" smtClean="0">
                <a:latin typeface="Times New Roman" pitchFamily="18" charset="0"/>
                <a:cs typeface="Times New Roman" pitchFamily="18" charset="0"/>
              </a:rPr>
              <a:t> barrier on Jaguar.</a:t>
            </a:r>
            <a:endParaRPr lang="en-US"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5"/>
          <a:srcRect/>
          <a:stretch>
            <a:fillRect/>
          </a:stretch>
        </p:blipFill>
        <p:spPr bwMode="auto">
          <a:xfrm>
            <a:off x="7391400" y="1981200"/>
            <a:ext cx="1333500" cy="1333500"/>
          </a:xfrm>
          <a:prstGeom prst="rect">
            <a:avLst/>
          </a:prstGeom>
          <a:noFill/>
          <a:ln w="9525">
            <a:noFill/>
            <a:miter lim="800000"/>
            <a:headEnd/>
            <a:tailEnd/>
          </a:ln>
          <a:effectLst/>
        </p:spPr>
      </p:pic>
      <p:pic>
        <p:nvPicPr>
          <p:cNvPr id="5" name="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9600" y="3276600"/>
            <a:ext cx="304800" cy="304800"/>
          </a:xfrm>
          <a:prstGeom prst="rect">
            <a:avLst/>
          </a:prstGeom>
        </p:spPr>
      </p:pic>
    </p:spTree>
  </p:cSld>
  <p:clrMapOvr>
    <a:masterClrMapping/>
  </p:clrMapOvr>
  <p:transition advClick="0" advTm="59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1926</TotalTime>
  <Words>4696</Words>
  <Application>Microsoft Office PowerPoint</Application>
  <PresentationFormat>On-screen Show (4:3)</PresentationFormat>
  <Paragraphs>513</Paragraphs>
  <Slides>48</Slides>
  <Notes>48</Notes>
  <HiddenSlides>0</HiddenSlides>
  <MMClips>48</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Top 5 supercomputers for  November 2012 </vt:lpstr>
      <vt:lpstr>TITAN: Built for Science</vt:lpstr>
      <vt:lpstr>ORNL’s “Titan” System</vt:lpstr>
      <vt:lpstr>Architecture</vt:lpstr>
      <vt:lpstr>PowerPoint Presentation</vt:lpstr>
      <vt:lpstr>Comparsion:</vt:lpstr>
      <vt:lpstr>Usages </vt:lpstr>
      <vt:lpstr>S3D</vt:lpstr>
      <vt:lpstr>WL-LSMS</vt:lpstr>
      <vt:lpstr>Non-Equilibrium Radiation Diffusion (NRDF)</vt:lpstr>
      <vt:lpstr>Denovo</vt:lpstr>
      <vt:lpstr>CAM-SE</vt:lpstr>
      <vt:lpstr>LAMMPS</vt:lpstr>
      <vt:lpstr>Sequoia</vt:lpstr>
      <vt:lpstr>Sequoia’s two missions are:</vt:lpstr>
      <vt:lpstr>Architecture</vt:lpstr>
      <vt:lpstr>System architecture :</vt:lpstr>
      <vt:lpstr>BlueGene/Q compute chip</vt:lpstr>
      <vt:lpstr>FPU Features</vt:lpstr>
      <vt:lpstr>Prefetching</vt:lpstr>
      <vt:lpstr>Atomic operations </vt:lpstr>
      <vt:lpstr>Other Features</vt:lpstr>
      <vt:lpstr>Scalability Enhancements: the 17th Core</vt:lpstr>
      <vt:lpstr>Inter-Processor Communication</vt:lpstr>
      <vt:lpstr>External I/O</vt:lpstr>
      <vt:lpstr>File system</vt:lpstr>
      <vt:lpstr>Sequoia statistics:</vt:lpstr>
      <vt:lpstr>Cooling</vt:lpstr>
      <vt:lpstr>K computer</vt:lpstr>
      <vt:lpstr>Architecture</vt:lpstr>
      <vt:lpstr>Node architecture</vt:lpstr>
      <vt:lpstr>Interconnect</vt:lpstr>
      <vt:lpstr>File system</vt:lpstr>
      <vt:lpstr>System Environment</vt:lpstr>
      <vt:lpstr>Power consumption</vt:lpstr>
      <vt:lpstr>Performance</vt:lpstr>
      <vt:lpstr>Mira</vt:lpstr>
      <vt:lpstr>System architecture</vt:lpstr>
      <vt:lpstr>Login nodes</vt:lpstr>
      <vt:lpstr>Compute Nodes</vt:lpstr>
      <vt:lpstr>Mira stats</vt:lpstr>
      <vt:lpstr>Usages </vt:lpstr>
      <vt:lpstr>JUQUEEN</vt:lpstr>
      <vt:lpstr>IBM BlueGene/Q Specifications</vt:lpstr>
      <vt:lpstr>Networks</vt:lpstr>
      <vt:lpstr>Power </vt:lpstr>
      <vt:lpstr> Infrastructure</vt:lpstr>
      <vt:lpstr>Thanks for the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Architectures of top 5 supercomputers for  November 2012</dc:title>
  <dc:creator>Retryer</dc:creator>
  <cp:lastModifiedBy>Retryer</cp:lastModifiedBy>
  <cp:revision>77</cp:revision>
  <dcterms:created xsi:type="dcterms:W3CDTF">2006-08-16T00:00:00Z</dcterms:created>
  <dcterms:modified xsi:type="dcterms:W3CDTF">2013-05-18T18:06:49Z</dcterms:modified>
</cp:coreProperties>
</file>