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73" r:id="rId3"/>
    <p:sldId id="274" r:id="rId4"/>
    <p:sldId id="258" r:id="rId5"/>
    <p:sldId id="260" r:id="rId6"/>
    <p:sldId id="259" r:id="rId7"/>
    <p:sldId id="271" r:id="rId8"/>
    <p:sldId id="267" r:id="rId9"/>
    <p:sldId id="265" r:id="rId10"/>
    <p:sldId id="266" r:id="rId11"/>
    <p:sldId id="270" r:id="rId12"/>
    <p:sldId id="272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AD94B-7233-4A50-97B4-54FDED5E2759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7C1D64-B4AB-4662-9803-4548D6525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20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7A99-6646-4549-809A-748E71CDBA1D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0D9D7-EDC8-E54E-B118-35AF6C8A0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629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7A99-6646-4549-809A-748E71CDBA1D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0D9D7-EDC8-E54E-B118-35AF6C8A0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91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7A99-6646-4549-809A-748E71CDBA1D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0D9D7-EDC8-E54E-B118-35AF6C8A0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954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7A99-6646-4549-809A-748E71CDBA1D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0D9D7-EDC8-E54E-B118-35AF6C8A0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000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7A99-6646-4549-809A-748E71CDBA1D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0D9D7-EDC8-E54E-B118-35AF6C8A0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623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7A99-6646-4549-809A-748E71CDBA1D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0D9D7-EDC8-E54E-B118-35AF6C8A0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734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7A99-6646-4549-809A-748E71CDBA1D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0D9D7-EDC8-E54E-B118-35AF6C8A0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773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7A99-6646-4549-809A-748E71CDBA1D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0D9D7-EDC8-E54E-B118-35AF6C8A0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594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7A99-6646-4549-809A-748E71CDBA1D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0D9D7-EDC8-E54E-B118-35AF6C8A0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460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7A99-6646-4549-809A-748E71CDBA1D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0D9D7-EDC8-E54E-B118-35AF6C8A0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691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F7A99-6646-4549-809A-748E71CDBA1D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0D9D7-EDC8-E54E-B118-35AF6C8A03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121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"/>
                <a:cs typeface="Times"/>
              </a:defRPr>
            </a:lvl1pPr>
          </a:lstStyle>
          <a:p>
            <a:fld id="{355F7A99-6646-4549-809A-748E71CDBA1D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"/>
                <a:cs typeface="Time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"/>
                <a:cs typeface="Times"/>
              </a:defRPr>
            </a:lvl1pPr>
          </a:lstStyle>
          <a:p>
            <a:fld id="{DE00D9D7-EDC8-E54E-B118-35AF6C8A03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294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imes"/>
          <a:ea typeface="+mj-ea"/>
          <a:cs typeface="Time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imes"/>
          <a:ea typeface="+mn-ea"/>
          <a:cs typeface="Time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imes"/>
          <a:ea typeface="+mn-ea"/>
          <a:cs typeface="Time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"/>
          <a:ea typeface="+mn-ea"/>
          <a:cs typeface="Time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imes"/>
          <a:ea typeface="+mn-ea"/>
          <a:cs typeface="Time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imes"/>
          <a:ea typeface="+mn-ea"/>
          <a:cs typeface="Time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weng@indiana.edu" TargetMode="External"/><Relationship Id="rId2" Type="http://schemas.openxmlformats.org/officeDocument/2006/relationships/hyperlink" Target="mailto:zhangbj@indiana.edu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97380"/>
            <a:ext cx="7772400" cy="1470025"/>
          </a:xfrm>
        </p:spPr>
        <p:txBody>
          <a:bodyPr/>
          <a:lstStyle/>
          <a:p>
            <a:r>
              <a:rPr lang="en-US" dirty="0" smtClean="0"/>
              <a:t>Agent-based Model Simulation</a:t>
            </a:r>
            <a:br>
              <a:rPr lang="en-US" dirty="0" smtClean="0"/>
            </a:br>
            <a:r>
              <a:rPr lang="en-US" dirty="0" smtClean="0"/>
              <a:t>with Twister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10476"/>
            <a:ext cx="6400800" cy="983494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Bingjing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Zhang,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  <a:hlinkClick r:id="rId2"/>
              </a:rPr>
              <a:t>zhangbj@indiana.edu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  <a:p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Lilian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Weng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  <a:hlinkClick r:id="rId3"/>
              </a:rPr>
              <a:t>weng@indiana.edu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0388" y="946719"/>
            <a:ext cx="3277951" cy="9580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15075" t="24291" r="17628" b="39692"/>
          <a:stretch/>
        </p:blipFill>
        <p:spPr>
          <a:xfrm>
            <a:off x="978703" y="680492"/>
            <a:ext cx="3553322" cy="134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286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Minimum-spanning Tree Broadcasting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Hypecube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Mechanism</a:t>
            </a:r>
            <a:endParaRPr lang="en-US" dirty="0"/>
          </a:p>
        </p:txBody>
      </p:sp>
      <p:pic>
        <p:nvPicPr>
          <p:cNvPr id="10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900934"/>
            <a:ext cx="4041775" cy="2499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29891"/>
            <a:ext cx="4040188" cy="3441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18330" y="6177134"/>
            <a:ext cx="5891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[3] Ernie Chan et, al. Collective Communication: Theory, Practice, and Experience.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 </a:t>
            </a:r>
            <a:r>
              <a:rPr lang="en-US" baseline="300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Concurrency </a:t>
            </a:r>
            <a:r>
              <a:rPr lang="en-US" baseline="300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and Computation: Practice and </a:t>
            </a:r>
            <a:r>
              <a:rPr lang="en-US" baseline="300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Experience. 2007</a:t>
            </a:r>
            <a:endParaRPr lang="en-US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38209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Merge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We can do merge on partial collection of the KeyValue pairs if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𝑐𝑜𝑙𝑙𝑒𝑐𝑡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4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⋯</m:t>
                        </m:r>
                      </m:e>
                    </m:d>
                  </m:oMath>
                </a14:m>
                <a:endParaRPr lang="en-US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𝑐𝑜𝑙𝑙𝑒𝑐𝑡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𝑘𝑣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⊕</m:t>
                      </m:r>
                      <m:r>
                        <a:rPr lang="en-US" i="1">
                          <a:latin typeface="Cambria Math"/>
                        </a:rPr>
                        <m:t>𝑐𝑜𝑙𝑙𝑒𝑐𝑡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𝑘𝑣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⊕</m:t>
                      </m:r>
                      <m:r>
                        <a:rPr lang="en-US" i="1">
                          <a:latin typeface="Cambria Math"/>
                        </a:rPr>
                        <m:t>𝑐𝑜𝑙𝑙𝑒𝑐𝑡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𝑘𝑣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⊕</m:t>
                      </m:r>
                      <m:r>
                        <a:rPr lang="en-US" i="1">
                          <a:latin typeface="Cambria Math"/>
                        </a:rPr>
                        <m:t>𝑐𝑜𝑙𝑙𝑒𝑐𝑡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𝑘𝑣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4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⋯</m:t>
                      </m:r>
                    </m:oMath>
                  </m:oMathPara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𝑐𝑜𝑙𝑙𝑒𝑐𝑡</m:t>
                    </m:r>
                  </m:oMath>
                </a14:m>
                <a:r>
                  <a:rPr lang="en-US" dirty="0" smtClean="0"/>
                  <a:t> is the collect operation on KeyValue pairs.</a:t>
                </a:r>
                <a:r>
                  <a:rPr lang="en-US" dirty="0">
                    <a:ea typeface="Cambria Math"/>
                  </a:rPr>
                  <a:t> </a:t>
                </a:r>
                <a:endParaRPr lang="en-US" dirty="0" smtClean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⊕</m:t>
                    </m:r>
                  </m:oMath>
                </a14:m>
                <a:r>
                  <a:rPr lang="en-US" dirty="0" smtClean="0"/>
                  <a:t> is the conjunction </a:t>
                </a:r>
                <a:r>
                  <a:rPr lang="en-US" dirty="0"/>
                  <a:t>of collect operation</a:t>
                </a:r>
                <a:r>
                  <a:rPr lang="en-US" dirty="0" smtClean="0"/>
                  <a:t>.</a:t>
                </a: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531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Reduce: Recursive-halving for Reduce-scatter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79" y="1737616"/>
            <a:ext cx="8414238" cy="4201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934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Twister may not be a perfect solution for agent-based model simulation, but it is definitely can help improve the performance compared to the one on a single machine.</a:t>
            </a:r>
          </a:p>
          <a:p>
            <a:endParaRPr lang="en-US" dirty="0" smtClean="0"/>
          </a:p>
          <a:p>
            <a:r>
              <a:rPr lang="en-US" dirty="0" smtClean="0"/>
              <a:t>Speed up will not be a good measure of improvement, because the simulation is communication-intensive</a:t>
            </a:r>
          </a:p>
          <a:p>
            <a:endParaRPr lang="en-US" dirty="0" smtClean="0"/>
          </a:p>
          <a:p>
            <a:r>
              <a:rPr lang="en-US" dirty="0" smtClean="0"/>
              <a:t>Large cluster and memory can be a good bonus.</a:t>
            </a:r>
          </a:p>
        </p:txBody>
      </p:sp>
    </p:spTree>
    <p:extLst>
      <p:ext uri="{BB962C8B-B14F-4D97-AF65-F5344CB8AC3E}">
        <p14:creationId xmlns:p14="http://schemas.microsoft.com/office/powerpoint/2010/main" val="295484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Agent-Based Modeling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What is </a:t>
            </a:r>
            <a:r>
              <a:rPr lang="en-US" i="1" dirty="0" smtClean="0"/>
              <a:t>Agent-Based Modeling </a:t>
            </a:r>
            <a:r>
              <a:rPr lang="en-US" dirty="0" smtClean="0"/>
              <a:t>(ABM)</a:t>
            </a:r>
            <a:r>
              <a:rPr lang="en-US" baseline="30000" dirty="0" smtClean="0"/>
              <a:t>[1]</a:t>
            </a:r>
            <a:r>
              <a:rPr lang="en-US" dirty="0" smtClean="0"/>
              <a:t>?</a:t>
            </a:r>
          </a:p>
          <a:p>
            <a:pPr lvl="1"/>
            <a:r>
              <a:rPr lang="en-US" sz="2400" dirty="0" smtClean="0"/>
              <a:t>A powerful simulation technique</a:t>
            </a:r>
          </a:p>
          <a:p>
            <a:pPr lvl="1"/>
            <a:r>
              <a:rPr lang="en-US" sz="2400" dirty="0"/>
              <a:t>Manipulations </a:t>
            </a:r>
            <a:r>
              <a:rPr lang="en-US" sz="2400" dirty="0" smtClean="0"/>
              <a:t>of agents on</a:t>
            </a:r>
          </a:p>
          <a:p>
            <a:pPr lvl="2"/>
            <a:r>
              <a:rPr lang="en-US" sz="2000" dirty="0" smtClean="0"/>
              <a:t>A plane with randomly scattered points </a:t>
            </a:r>
            <a:endParaRPr lang="en-US" sz="2000" dirty="0"/>
          </a:p>
          <a:p>
            <a:pPr lvl="2"/>
            <a:r>
              <a:rPr lang="en-US" sz="2000" dirty="0" smtClean="0"/>
              <a:t>A network/graph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52514" y="6330962"/>
            <a:ext cx="5891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[1] E</a:t>
            </a:r>
            <a:r>
              <a:rPr lang="en-US" baseline="300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. </a:t>
            </a:r>
            <a:r>
              <a:rPr lang="en-US" baseline="30000" dirty="0" err="1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Bonabeau</a:t>
            </a:r>
            <a:r>
              <a:rPr lang="en-US" baseline="300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. Agent-based modeling: Methods and techniques for simulating human systems. Proceedings of the National Academy of Sciences, 99:7280–7287, 2002.</a:t>
            </a:r>
            <a:endParaRPr lang="en-US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</p:txBody>
      </p:sp>
      <p:sp>
        <p:nvSpPr>
          <p:cNvPr id="3" name="Rectangle 2"/>
          <p:cNvSpPr/>
          <p:nvPr/>
        </p:nvSpPr>
        <p:spPr>
          <a:xfrm rot="10800000">
            <a:off x="804066" y="3946919"/>
            <a:ext cx="3682272" cy="20604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0800000">
            <a:off x="4632533" y="3946918"/>
            <a:ext cx="3761571" cy="20604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25904" y="4376329"/>
            <a:ext cx="255819" cy="25581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162573" y="4120510"/>
            <a:ext cx="255819" cy="25581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550394" y="5058640"/>
            <a:ext cx="255819" cy="25581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940318" y="4656638"/>
            <a:ext cx="255819" cy="255819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124604" y="4272910"/>
            <a:ext cx="255819" cy="255819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65843" y="4802821"/>
            <a:ext cx="255819" cy="255819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418392" y="5183630"/>
            <a:ext cx="255819" cy="25581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487459" y="5460640"/>
            <a:ext cx="255819" cy="25581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158210" y="4684048"/>
            <a:ext cx="255819" cy="255819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848958" y="5402903"/>
            <a:ext cx="255819" cy="25581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>
            <a:endCxn id="5" idx="2"/>
          </p:cNvCxnSpPr>
          <p:nvPr/>
        </p:nvCxnSpPr>
        <p:spPr>
          <a:xfrm flipV="1">
            <a:off x="5582797" y="4553219"/>
            <a:ext cx="240656" cy="38664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5939146" y="4507157"/>
            <a:ext cx="246703" cy="43271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5509700" y="4976411"/>
            <a:ext cx="730971" cy="11877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6304632" y="4684050"/>
            <a:ext cx="959400" cy="29236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6213260" y="5658722"/>
            <a:ext cx="1416258" cy="979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22" idx="2"/>
          </p:cNvCxnSpPr>
          <p:nvPr/>
        </p:nvCxnSpPr>
        <p:spPr>
          <a:xfrm flipV="1">
            <a:off x="6935095" y="4860938"/>
            <a:ext cx="317391" cy="45352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endCxn id="24" idx="2"/>
          </p:cNvCxnSpPr>
          <p:nvPr/>
        </p:nvCxnSpPr>
        <p:spPr>
          <a:xfrm flipH="1" flipV="1">
            <a:off x="6198581" y="5111298"/>
            <a:ext cx="42090" cy="54742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6338250" y="4976411"/>
            <a:ext cx="596845" cy="33804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607098" y="4120510"/>
            <a:ext cx="432709" cy="43270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271744" y="4714755"/>
            <a:ext cx="432709" cy="43270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2021" y="5460640"/>
            <a:ext cx="432709" cy="43270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6131" y="4428229"/>
            <a:ext cx="432709" cy="43270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2350" y="5049884"/>
            <a:ext cx="432709" cy="43270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982226" y="4678589"/>
            <a:ext cx="432709" cy="43270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9912" y="5323975"/>
            <a:ext cx="432709" cy="43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04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Agent-Based </a:t>
            </a:r>
            <a:r>
              <a:rPr lang="en-US" dirty="0"/>
              <a:t>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Applications:</a:t>
            </a:r>
          </a:p>
          <a:p>
            <a:pPr lvl="1"/>
            <a:r>
              <a:rPr lang="en-US" dirty="0"/>
              <a:t>Epidemiology, spreading of diseases</a:t>
            </a:r>
          </a:p>
          <a:p>
            <a:pPr lvl="1"/>
            <a:r>
              <a:rPr lang="en-US" dirty="0"/>
              <a:t>Social networks</a:t>
            </a:r>
          </a:p>
          <a:p>
            <a:pPr lvl="1"/>
            <a:r>
              <a:rPr lang="en-US" dirty="0"/>
              <a:t>Consumer behavior in business </a:t>
            </a:r>
            <a:r>
              <a:rPr lang="en-US" dirty="0" smtClean="0"/>
              <a:t>scenario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74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Problems of ABM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sequential iterations</a:t>
            </a:r>
          </a:p>
          <a:p>
            <a:r>
              <a:rPr lang="en-US" dirty="0" smtClean="0"/>
              <a:t>Hard to do a graph partition</a:t>
            </a:r>
          </a:p>
          <a:p>
            <a:r>
              <a:rPr lang="en-US" dirty="0" smtClean="0"/>
              <a:t>Communication-intensive</a:t>
            </a:r>
          </a:p>
          <a:p>
            <a:r>
              <a:rPr lang="en-US" dirty="0" smtClean="0">
                <a:sym typeface="Wingdings"/>
              </a:rPr>
              <a:t>It is easy to run a simulation on a single machine, but it is too slow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5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Twister</a:t>
            </a:r>
            <a:endParaRPr lang="en-US" dirty="0"/>
          </a:p>
        </p:txBody>
      </p:sp>
      <p:sp>
        <p:nvSpPr>
          <p:cNvPr id="189" name="Text Placeholder 188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dirty="0" smtClean="0"/>
              <a:t>Iterative Programming Model</a:t>
            </a:r>
            <a:endParaRPr lang="en-US" dirty="0"/>
          </a:p>
        </p:txBody>
      </p:sp>
      <p:pic>
        <p:nvPicPr>
          <p:cNvPr id="194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721052"/>
            <a:ext cx="4040188" cy="2858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0" name="Text Placeholder 18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Architecture</a:t>
            </a:r>
            <a:endParaRPr lang="en-US" dirty="0"/>
          </a:p>
        </p:txBody>
      </p:sp>
      <p:pic>
        <p:nvPicPr>
          <p:cNvPr id="193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5025" y="2631189"/>
            <a:ext cx="4041775" cy="3038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0570" y="523544"/>
            <a:ext cx="3277951" cy="9580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52514" y="5903072"/>
            <a:ext cx="5891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[2</a:t>
            </a:r>
            <a:r>
              <a:rPr lang="en-US" baseline="300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] </a:t>
            </a:r>
            <a:r>
              <a:rPr lang="en-US" baseline="30000" dirty="0" err="1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J.Ekanayake</a:t>
            </a:r>
            <a:r>
              <a:rPr lang="en-US" baseline="300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, et al., Twister: A Runtime for iterative MapReduce, </a:t>
            </a:r>
            <a:r>
              <a:rPr lang="en-US" baseline="300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in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 </a:t>
            </a:r>
            <a:r>
              <a:rPr lang="en-US" baseline="300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Proceedings </a:t>
            </a:r>
            <a:r>
              <a:rPr lang="en-US" baseline="300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of the First International Workshop on MapReduce </a:t>
            </a:r>
            <a:r>
              <a:rPr lang="en-US" baseline="300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and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 </a:t>
            </a:r>
            <a:r>
              <a:rPr lang="en-US" baseline="300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its </a:t>
            </a:r>
            <a:r>
              <a:rPr lang="en-US" baseline="300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Applications of ACM HPDC 2010 conference June 20-25, </a:t>
            </a:r>
            <a:r>
              <a:rPr lang="en-US" baseline="300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2010.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 </a:t>
            </a:r>
            <a:r>
              <a:rPr lang="en-US" baseline="30000" dirty="0" smtClean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2010</a:t>
            </a:r>
            <a:r>
              <a:rPr lang="en-US" baseline="300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, ACM: Chicago, Illinois.</a:t>
            </a:r>
            <a:endParaRPr lang="en-US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92468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12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Possible Solution of Running </a:t>
            </a:r>
            <a:r>
              <a:rPr lang="en-US" altLang="zh-CN" dirty="0" smtClean="0"/>
              <a:t>Simulation on Twister</a:t>
            </a:r>
            <a:endParaRPr lang="en-US" dirty="0"/>
          </a:p>
        </p:txBody>
      </p:sp>
      <p:grpSp>
        <p:nvGrpSpPr>
          <p:cNvPr id="85" name="Group 84"/>
          <p:cNvGrpSpPr/>
          <p:nvPr/>
        </p:nvGrpSpPr>
        <p:grpSpPr>
          <a:xfrm>
            <a:off x="370742" y="1647667"/>
            <a:ext cx="7667799" cy="4956434"/>
            <a:chOff x="476604" y="1740296"/>
            <a:chExt cx="7667799" cy="4956434"/>
          </a:xfrm>
        </p:grpSpPr>
        <p:sp>
          <p:nvSpPr>
            <p:cNvPr id="5" name="Rounded Rectangle 4"/>
            <p:cNvSpPr/>
            <p:nvPr/>
          </p:nvSpPr>
          <p:spPr>
            <a:xfrm>
              <a:off x="2789829" y="3473860"/>
              <a:ext cx="1152182" cy="1540812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137470" y="3473860"/>
              <a:ext cx="1152182" cy="1540812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433675" y="3473860"/>
              <a:ext cx="1152182" cy="1540812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6740168" y="3473860"/>
              <a:ext cx="1152182" cy="1540812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6604" y="3586663"/>
              <a:ext cx="2205014" cy="1333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2000" dirty="0" smtClean="0">
                  <a:latin typeface="Times"/>
                  <a:cs typeface="Times"/>
                </a:rPr>
                <a:t>Multiple computation nodes loaded with the whole network structure</a:t>
              </a: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2995338" y="3728179"/>
              <a:ext cx="746732" cy="1023688"/>
              <a:chOff x="5029200" y="4669772"/>
              <a:chExt cx="663243" cy="886228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5029200" y="4953000"/>
                <a:ext cx="201000" cy="201000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5354386" y="4669772"/>
                <a:ext cx="201000" cy="20100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5491443" y="5154000"/>
                <a:ext cx="201000" cy="201000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5182822" y="5355000"/>
                <a:ext cx="201000" cy="201000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" name="Straight Connector 14"/>
              <p:cNvCxnSpPr>
                <a:stCxn id="10" idx="7"/>
                <a:endCxn id="11" idx="3"/>
              </p:cNvCxnSpPr>
              <p:nvPr/>
            </p:nvCxnSpPr>
            <p:spPr>
              <a:xfrm flipV="1">
                <a:off x="5200764" y="4841336"/>
                <a:ext cx="183058" cy="14110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  <p:cxnSp>
            <p:nvCxnSpPr>
              <p:cNvPr id="16" name="Straight Connector 15"/>
              <p:cNvCxnSpPr>
                <a:stCxn id="12" idx="0"/>
                <a:endCxn id="11" idx="5"/>
              </p:cNvCxnSpPr>
              <p:nvPr/>
            </p:nvCxnSpPr>
            <p:spPr>
              <a:xfrm flipH="1" flipV="1">
                <a:off x="5525950" y="4841336"/>
                <a:ext cx="65993" cy="31266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  <p:cxnSp>
            <p:nvCxnSpPr>
              <p:cNvPr id="20" name="Straight Connector 19"/>
              <p:cNvCxnSpPr>
                <a:stCxn id="12" idx="2"/>
                <a:endCxn id="10" idx="5"/>
              </p:cNvCxnSpPr>
              <p:nvPr/>
            </p:nvCxnSpPr>
            <p:spPr>
              <a:xfrm flipH="1" flipV="1">
                <a:off x="5200764" y="5124564"/>
                <a:ext cx="290679" cy="129936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  <p:cxnSp>
            <p:nvCxnSpPr>
              <p:cNvPr id="23" name="Straight Connector 22"/>
              <p:cNvCxnSpPr>
                <a:stCxn id="13" idx="1"/>
                <a:endCxn id="10" idx="4"/>
              </p:cNvCxnSpPr>
              <p:nvPr/>
            </p:nvCxnSpPr>
            <p:spPr>
              <a:xfrm flipH="1" flipV="1">
                <a:off x="5129700" y="5154000"/>
                <a:ext cx="82558" cy="230436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</p:grpSp>
        <p:grpSp>
          <p:nvGrpSpPr>
            <p:cNvPr id="34" name="Group 33"/>
            <p:cNvGrpSpPr/>
            <p:nvPr/>
          </p:nvGrpSpPr>
          <p:grpSpPr>
            <a:xfrm>
              <a:off x="4333873" y="3728179"/>
              <a:ext cx="746732" cy="1023688"/>
              <a:chOff x="5029200" y="4669772"/>
              <a:chExt cx="663243" cy="886228"/>
            </a:xfrm>
          </p:grpSpPr>
          <p:sp>
            <p:nvSpPr>
              <p:cNvPr id="35" name="Oval 34"/>
              <p:cNvSpPr/>
              <p:nvPr/>
            </p:nvSpPr>
            <p:spPr>
              <a:xfrm>
                <a:off x="5029200" y="4953000"/>
                <a:ext cx="201000" cy="201000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5354386" y="4669772"/>
                <a:ext cx="201000" cy="201000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5491443" y="5154000"/>
                <a:ext cx="201000" cy="201000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5182822" y="5355000"/>
                <a:ext cx="201000" cy="20100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9" name="Straight Connector 38"/>
              <p:cNvCxnSpPr>
                <a:stCxn id="35" idx="7"/>
                <a:endCxn id="36" idx="3"/>
              </p:cNvCxnSpPr>
              <p:nvPr/>
            </p:nvCxnSpPr>
            <p:spPr>
              <a:xfrm flipV="1">
                <a:off x="5200764" y="4841336"/>
                <a:ext cx="183058" cy="14110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  <p:cxnSp>
            <p:nvCxnSpPr>
              <p:cNvPr id="40" name="Straight Connector 39"/>
              <p:cNvCxnSpPr>
                <a:stCxn id="37" idx="0"/>
                <a:endCxn id="36" idx="5"/>
              </p:cNvCxnSpPr>
              <p:nvPr/>
            </p:nvCxnSpPr>
            <p:spPr>
              <a:xfrm flipH="1" flipV="1">
                <a:off x="5525950" y="4841336"/>
                <a:ext cx="65993" cy="31266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  <p:cxnSp>
            <p:nvCxnSpPr>
              <p:cNvPr id="41" name="Straight Connector 40"/>
              <p:cNvCxnSpPr>
                <a:stCxn id="37" idx="2"/>
                <a:endCxn id="35" idx="5"/>
              </p:cNvCxnSpPr>
              <p:nvPr/>
            </p:nvCxnSpPr>
            <p:spPr>
              <a:xfrm flipH="1" flipV="1">
                <a:off x="5200764" y="5124564"/>
                <a:ext cx="290679" cy="129936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  <p:cxnSp>
            <p:nvCxnSpPr>
              <p:cNvPr id="42" name="Straight Connector 41"/>
              <p:cNvCxnSpPr>
                <a:stCxn id="38" idx="1"/>
                <a:endCxn id="35" idx="4"/>
              </p:cNvCxnSpPr>
              <p:nvPr/>
            </p:nvCxnSpPr>
            <p:spPr>
              <a:xfrm flipH="1" flipV="1">
                <a:off x="5129700" y="5154000"/>
                <a:ext cx="82558" cy="230436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</p:grpSp>
        <p:grpSp>
          <p:nvGrpSpPr>
            <p:cNvPr id="43" name="Group 42"/>
            <p:cNvGrpSpPr/>
            <p:nvPr/>
          </p:nvGrpSpPr>
          <p:grpSpPr>
            <a:xfrm>
              <a:off x="5619791" y="3728179"/>
              <a:ext cx="746732" cy="1023688"/>
              <a:chOff x="5029200" y="4669772"/>
              <a:chExt cx="663243" cy="886228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5029200" y="4953000"/>
                <a:ext cx="201000" cy="201000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5354386" y="4669772"/>
                <a:ext cx="201000" cy="201000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5491443" y="5154000"/>
                <a:ext cx="201000" cy="20100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5182822" y="5355000"/>
                <a:ext cx="201000" cy="201000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8" name="Straight Connector 47"/>
              <p:cNvCxnSpPr>
                <a:stCxn id="44" idx="7"/>
                <a:endCxn id="45" idx="3"/>
              </p:cNvCxnSpPr>
              <p:nvPr/>
            </p:nvCxnSpPr>
            <p:spPr>
              <a:xfrm flipV="1">
                <a:off x="5200764" y="4841336"/>
                <a:ext cx="183058" cy="14110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  <p:cxnSp>
            <p:nvCxnSpPr>
              <p:cNvPr id="49" name="Straight Connector 48"/>
              <p:cNvCxnSpPr>
                <a:stCxn id="46" idx="0"/>
                <a:endCxn id="45" idx="5"/>
              </p:cNvCxnSpPr>
              <p:nvPr/>
            </p:nvCxnSpPr>
            <p:spPr>
              <a:xfrm flipH="1" flipV="1">
                <a:off x="5525950" y="4841336"/>
                <a:ext cx="65993" cy="31266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  <p:cxnSp>
            <p:nvCxnSpPr>
              <p:cNvPr id="50" name="Straight Connector 49"/>
              <p:cNvCxnSpPr>
                <a:stCxn id="46" idx="2"/>
                <a:endCxn id="44" idx="5"/>
              </p:cNvCxnSpPr>
              <p:nvPr/>
            </p:nvCxnSpPr>
            <p:spPr>
              <a:xfrm flipH="1" flipV="1">
                <a:off x="5200764" y="5124564"/>
                <a:ext cx="290679" cy="129936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  <p:cxnSp>
            <p:nvCxnSpPr>
              <p:cNvPr id="51" name="Straight Connector 50"/>
              <p:cNvCxnSpPr>
                <a:stCxn id="47" idx="1"/>
                <a:endCxn id="44" idx="4"/>
              </p:cNvCxnSpPr>
              <p:nvPr/>
            </p:nvCxnSpPr>
            <p:spPr>
              <a:xfrm flipH="1" flipV="1">
                <a:off x="5129700" y="5154000"/>
                <a:ext cx="82558" cy="230436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</p:grpSp>
        <p:grpSp>
          <p:nvGrpSpPr>
            <p:cNvPr id="52" name="Group 51"/>
            <p:cNvGrpSpPr/>
            <p:nvPr/>
          </p:nvGrpSpPr>
          <p:grpSpPr>
            <a:xfrm>
              <a:off x="6915995" y="3728179"/>
              <a:ext cx="746732" cy="1023688"/>
              <a:chOff x="5029200" y="4669772"/>
              <a:chExt cx="663243" cy="886228"/>
            </a:xfrm>
          </p:grpSpPr>
          <p:sp>
            <p:nvSpPr>
              <p:cNvPr id="53" name="Oval 52"/>
              <p:cNvSpPr/>
              <p:nvPr/>
            </p:nvSpPr>
            <p:spPr>
              <a:xfrm>
                <a:off x="5029200" y="4953000"/>
                <a:ext cx="201000" cy="20100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5354386" y="4669772"/>
                <a:ext cx="201000" cy="201000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5491443" y="5154000"/>
                <a:ext cx="201000" cy="201000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5182822" y="5355000"/>
                <a:ext cx="201000" cy="201000"/>
              </a:xfrm>
              <a:prstGeom prst="ellips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7" name="Straight Connector 56"/>
              <p:cNvCxnSpPr>
                <a:stCxn id="53" idx="7"/>
                <a:endCxn id="54" idx="3"/>
              </p:cNvCxnSpPr>
              <p:nvPr/>
            </p:nvCxnSpPr>
            <p:spPr>
              <a:xfrm flipV="1">
                <a:off x="5200764" y="4841336"/>
                <a:ext cx="183058" cy="14110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  <p:cxnSp>
            <p:nvCxnSpPr>
              <p:cNvPr id="58" name="Straight Connector 57"/>
              <p:cNvCxnSpPr>
                <a:stCxn id="55" idx="0"/>
                <a:endCxn id="54" idx="5"/>
              </p:cNvCxnSpPr>
              <p:nvPr/>
            </p:nvCxnSpPr>
            <p:spPr>
              <a:xfrm flipH="1" flipV="1">
                <a:off x="5525950" y="4841336"/>
                <a:ext cx="65993" cy="31266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  <p:cxnSp>
            <p:nvCxnSpPr>
              <p:cNvPr id="59" name="Straight Connector 58"/>
              <p:cNvCxnSpPr>
                <a:stCxn id="55" idx="2"/>
                <a:endCxn id="53" idx="5"/>
              </p:cNvCxnSpPr>
              <p:nvPr/>
            </p:nvCxnSpPr>
            <p:spPr>
              <a:xfrm flipH="1" flipV="1">
                <a:off x="5200764" y="5124564"/>
                <a:ext cx="290679" cy="129936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  <p:cxnSp>
            <p:nvCxnSpPr>
              <p:cNvPr id="60" name="Straight Connector 59"/>
              <p:cNvCxnSpPr>
                <a:stCxn id="56" idx="1"/>
                <a:endCxn id="53" idx="4"/>
              </p:cNvCxnSpPr>
              <p:nvPr/>
            </p:nvCxnSpPr>
            <p:spPr>
              <a:xfrm flipH="1" flipV="1">
                <a:off x="5129700" y="5154000"/>
                <a:ext cx="82558" cy="230436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</p:cxnSp>
        </p:grpSp>
        <p:sp>
          <p:nvSpPr>
            <p:cNvPr id="61" name="Trapezoid 60"/>
            <p:cNvSpPr/>
            <p:nvPr/>
          </p:nvSpPr>
          <p:spPr>
            <a:xfrm>
              <a:off x="4333873" y="2019207"/>
              <a:ext cx="1885864" cy="810890"/>
            </a:xfrm>
            <a:prstGeom prst="trapezoid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"/>
                  <a:cs typeface="Times"/>
                </a:rPr>
                <a:t>Broadcast</a:t>
              </a:r>
              <a:endParaRPr lang="en-US" sz="2400" dirty="0">
                <a:latin typeface="Times"/>
                <a:cs typeface="Times"/>
              </a:endParaRPr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 flipH="1">
              <a:off x="3554619" y="2830097"/>
              <a:ext cx="1005557" cy="643763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>
              <a:endCxn id="6" idx="0"/>
            </p:cNvCxnSpPr>
            <p:nvPr/>
          </p:nvCxnSpPr>
          <p:spPr>
            <a:xfrm flipH="1">
              <a:off x="4713562" y="2830097"/>
              <a:ext cx="212734" cy="643763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5619791" y="2830097"/>
              <a:ext cx="206101" cy="643763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>
              <a:endCxn id="8" idx="0"/>
            </p:cNvCxnSpPr>
            <p:nvPr/>
          </p:nvCxnSpPr>
          <p:spPr>
            <a:xfrm>
              <a:off x="6019053" y="2830097"/>
              <a:ext cx="1297206" cy="643763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4" name="Rectangle 73"/>
            <p:cNvSpPr/>
            <p:nvPr/>
          </p:nvSpPr>
          <p:spPr>
            <a:xfrm>
              <a:off x="2807121" y="5415717"/>
              <a:ext cx="5085229" cy="685978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Times"/>
                  <a:cs typeface="Times"/>
                </a:rPr>
                <a:t>Merge &amp; Reduce</a:t>
              </a:r>
              <a:endParaRPr lang="en-US" sz="2400" dirty="0">
                <a:latin typeface="Times"/>
                <a:cs typeface="Times"/>
              </a:endParaRPr>
            </a:p>
          </p:txBody>
        </p:sp>
        <p:cxnSp>
          <p:nvCxnSpPr>
            <p:cNvPr id="76" name="Straight Connector 75"/>
            <p:cNvCxnSpPr>
              <a:stCxn id="5" idx="2"/>
            </p:cNvCxnSpPr>
            <p:nvPr/>
          </p:nvCxnSpPr>
          <p:spPr>
            <a:xfrm flipH="1">
              <a:off x="3361458" y="5014672"/>
              <a:ext cx="4463" cy="40104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>
              <a:off x="4733135" y="5014672"/>
              <a:ext cx="4463" cy="40104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H="1">
              <a:off x="6019053" y="5014672"/>
              <a:ext cx="4463" cy="40104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H="1">
              <a:off x="7394273" y="5014672"/>
              <a:ext cx="4463" cy="40104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Elbow Connector 80"/>
            <p:cNvCxnSpPr>
              <a:stCxn id="74" idx="3"/>
              <a:endCxn id="61" idx="0"/>
            </p:cNvCxnSpPr>
            <p:nvPr/>
          </p:nvCxnSpPr>
          <p:spPr>
            <a:xfrm flipH="1" flipV="1">
              <a:off x="5276805" y="2019207"/>
              <a:ext cx="2615545" cy="3739500"/>
            </a:xfrm>
            <a:prstGeom prst="bentConnector4">
              <a:avLst>
                <a:gd name="adj1" fmla="val -9840"/>
                <a:gd name="adj2" fmla="val 107061"/>
              </a:avLst>
            </a:prstGeom>
            <a:ln>
              <a:tailEnd type="triangle" w="lg" len="lg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>
              <a:off x="6366522" y="1740296"/>
              <a:ext cx="1777881" cy="841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2000" dirty="0" smtClean="0">
                  <a:solidFill>
                    <a:schemeClr val="accent2">
                      <a:lumMod val="75000"/>
                    </a:schemeClr>
                  </a:solidFill>
                  <a:latin typeface="Times"/>
                  <a:cs typeface="Times"/>
                </a:rPr>
                <a:t>Information associated with each node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789828" y="6101695"/>
              <a:ext cx="5102521" cy="5950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sz="2000" dirty="0" smtClean="0">
                  <a:latin typeface="Times"/>
                  <a:cs typeface="Times"/>
                </a:rPr>
                <a:t>Combine all information with every node together; avoid conflicts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713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Optimization on Twister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Broadcasting</a:t>
            </a:r>
          </a:p>
          <a:p>
            <a:pPr lvl="1"/>
            <a:r>
              <a:rPr lang="en-US" dirty="0" smtClean="0"/>
              <a:t>All-to-all </a:t>
            </a:r>
            <a:r>
              <a:rPr lang="en-US" dirty="0" smtClean="0"/>
              <a:t>Broadcasting</a:t>
            </a:r>
          </a:p>
          <a:p>
            <a:pPr lvl="1"/>
            <a:r>
              <a:rPr lang="en-US" dirty="0" smtClean="0"/>
              <a:t>Chain Broadcasting</a:t>
            </a:r>
          </a:p>
          <a:p>
            <a:pPr lvl="1"/>
            <a:r>
              <a:rPr lang="en-US" dirty="0" smtClean="0"/>
              <a:t>Minimum-spanning tree algorithm</a:t>
            </a:r>
          </a:p>
          <a:p>
            <a:r>
              <a:rPr lang="en-US" dirty="0" smtClean="0"/>
              <a:t>Merge and Reduce</a:t>
            </a:r>
          </a:p>
          <a:p>
            <a:pPr lvl="1"/>
            <a:r>
              <a:rPr lang="en-US" dirty="0" smtClean="0"/>
              <a:t>Merge Operation</a:t>
            </a:r>
          </a:p>
          <a:p>
            <a:pPr lvl="1"/>
            <a:r>
              <a:rPr lang="en-US" dirty="0" smtClean="0"/>
              <a:t>Reduce Scatter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24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All-to-all </a:t>
            </a:r>
            <a:r>
              <a:rPr lang="en-US" dirty="0" smtClean="0"/>
              <a:t>Broadcasting</a:t>
            </a:r>
            <a:endParaRPr lang="en-US" dirty="0"/>
          </a:p>
        </p:txBody>
      </p:sp>
      <p:sp>
        <p:nvSpPr>
          <p:cNvPr id="11" name="Sun 10"/>
          <p:cNvSpPr/>
          <p:nvPr/>
        </p:nvSpPr>
        <p:spPr>
          <a:xfrm>
            <a:off x="4481638" y="1215788"/>
            <a:ext cx="246257" cy="228600"/>
          </a:xfrm>
          <a:prstGeom prst="su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>
            <a:stCxn id="27" idx="6"/>
            <a:endCxn id="30" idx="3"/>
          </p:cNvCxnSpPr>
          <p:nvPr/>
        </p:nvCxnSpPr>
        <p:spPr>
          <a:xfrm flipH="1">
            <a:off x="3208932" y="3169322"/>
            <a:ext cx="1746664" cy="2114646"/>
          </a:xfrm>
          <a:prstGeom prst="line">
            <a:avLst/>
          </a:prstGeom>
          <a:ln w="25400">
            <a:solidFill>
              <a:schemeClr val="accent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27196" y="2819400"/>
            <a:ext cx="1465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dk1"/>
                </a:solidFill>
              </a:rPr>
              <a:t>Data </a:t>
            </a:r>
            <a:r>
              <a:rPr lang="en-US" sz="1200" b="1" dirty="0">
                <a:solidFill>
                  <a:schemeClr val="dk1"/>
                </a:solidFill>
              </a:rPr>
              <a:t>1</a:t>
            </a:r>
          </a:p>
        </p:txBody>
      </p:sp>
      <p:cxnSp>
        <p:nvCxnSpPr>
          <p:cNvPr id="21" name="Straight Connector 20"/>
          <p:cNvCxnSpPr>
            <a:stCxn id="26" idx="6"/>
            <a:endCxn id="31" idx="3"/>
          </p:cNvCxnSpPr>
          <p:nvPr/>
        </p:nvCxnSpPr>
        <p:spPr>
          <a:xfrm flipH="1">
            <a:off x="4047132" y="3170559"/>
            <a:ext cx="46360" cy="2115640"/>
          </a:xfrm>
          <a:prstGeom prst="line">
            <a:avLst/>
          </a:prstGeom>
          <a:ln w="25400">
            <a:solidFill>
              <a:schemeClr val="accent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28" idx="6"/>
            <a:endCxn id="30" idx="3"/>
          </p:cNvCxnSpPr>
          <p:nvPr/>
        </p:nvCxnSpPr>
        <p:spPr>
          <a:xfrm flipH="1">
            <a:off x="3208932" y="3168084"/>
            <a:ext cx="2608767" cy="2115884"/>
          </a:xfrm>
          <a:prstGeom prst="line">
            <a:avLst/>
          </a:prstGeom>
          <a:ln w="25400">
            <a:solidFill>
              <a:schemeClr val="accent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28" idx="6"/>
            <a:endCxn id="31" idx="3"/>
          </p:cNvCxnSpPr>
          <p:nvPr/>
        </p:nvCxnSpPr>
        <p:spPr>
          <a:xfrm flipH="1">
            <a:off x="4047132" y="3168084"/>
            <a:ext cx="1770567" cy="2118115"/>
          </a:xfrm>
          <a:prstGeom prst="line">
            <a:avLst/>
          </a:prstGeom>
          <a:ln w="25400">
            <a:solidFill>
              <a:schemeClr val="accent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7" idx="6"/>
            <a:endCxn id="31" idx="3"/>
          </p:cNvCxnSpPr>
          <p:nvPr/>
        </p:nvCxnSpPr>
        <p:spPr>
          <a:xfrm flipH="1">
            <a:off x="4047132" y="3169322"/>
            <a:ext cx="908464" cy="2116877"/>
          </a:xfrm>
          <a:prstGeom prst="line">
            <a:avLst/>
          </a:prstGeom>
          <a:ln w="25400">
            <a:solidFill>
              <a:schemeClr val="accent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odecagon 24"/>
          <p:cNvSpPr/>
          <p:nvPr/>
        </p:nvSpPr>
        <p:spPr>
          <a:xfrm rot="19373581">
            <a:off x="3166021" y="3017457"/>
            <a:ext cx="152400" cy="152400"/>
          </a:xfrm>
          <a:prstGeom prst="dodecag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decagon 25"/>
          <p:cNvSpPr/>
          <p:nvPr/>
        </p:nvSpPr>
        <p:spPr>
          <a:xfrm rot="19373581">
            <a:off x="4028125" y="3016220"/>
            <a:ext cx="152400" cy="152400"/>
          </a:xfrm>
          <a:prstGeom prst="dodecag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decagon 26"/>
          <p:cNvSpPr/>
          <p:nvPr/>
        </p:nvSpPr>
        <p:spPr>
          <a:xfrm rot="19373581">
            <a:off x="4890229" y="3014983"/>
            <a:ext cx="152400" cy="152400"/>
          </a:xfrm>
          <a:prstGeom prst="dodecag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decagon 27"/>
          <p:cNvSpPr/>
          <p:nvPr/>
        </p:nvSpPr>
        <p:spPr>
          <a:xfrm rot="19373581">
            <a:off x="5752332" y="3013745"/>
            <a:ext cx="152400" cy="152400"/>
          </a:xfrm>
          <a:prstGeom prst="dodecag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Heptagon 29"/>
          <p:cNvSpPr/>
          <p:nvPr/>
        </p:nvSpPr>
        <p:spPr>
          <a:xfrm rot="8108895">
            <a:off x="3162433" y="5285707"/>
            <a:ext cx="152400" cy="152400"/>
          </a:xfrm>
          <a:prstGeom prst="heptago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Heptagon 30"/>
          <p:cNvSpPr/>
          <p:nvPr/>
        </p:nvSpPr>
        <p:spPr>
          <a:xfrm rot="8108895">
            <a:off x="4000633" y="5287938"/>
            <a:ext cx="152400" cy="152400"/>
          </a:xfrm>
          <a:prstGeom prst="heptago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Heptagon 31"/>
          <p:cNvSpPr/>
          <p:nvPr/>
        </p:nvSpPr>
        <p:spPr>
          <a:xfrm rot="8108895">
            <a:off x="4901959" y="5290168"/>
            <a:ext cx="152400" cy="152400"/>
          </a:xfrm>
          <a:prstGeom prst="heptago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Heptagon 32"/>
          <p:cNvSpPr/>
          <p:nvPr/>
        </p:nvSpPr>
        <p:spPr>
          <a:xfrm rot="8108895">
            <a:off x="5753233" y="5292399"/>
            <a:ext cx="152400" cy="152400"/>
          </a:xfrm>
          <a:prstGeom prst="heptago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25" idx="6"/>
            <a:endCxn id="30" idx="3"/>
          </p:cNvCxnSpPr>
          <p:nvPr/>
        </p:nvCxnSpPr>
        <p:spPr>
          <a:xfrm flipH="1">
            <a:off x="3208932" y="3171796"/>
            <a:ext cx="22456" cy="2112172"/>
          </a:xfrm>
          <a:prstGeom prst="line">
            <a:avLst/>
          </a:prstGeom>
          <a:ln w="25400">
            <a:solidFill>
              <a:schemeClr val="accent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25" idx="6"/>
            <a:endCxn id="31" idx="3"/>
          </p:cNvCxnSpPr>
          <p:nvPr/>
        </p:nvCxnSpPr>
        <p:spPr>
          <a:xfrm>
            <a:off x="3231388" y="3171796"/>
            <a:ext cx="815744" cy="2114403"/>
          </a:xfrm>
          <a:prstGeom prst="line">
            <a:avLst/>
          </a:prstGeom>
          <a:ln w="25400">
            <a:solidFill>
              <a:schemeClr val="accent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25" idx="6"/>
            <a:endCxn id="32" idx="3"/>
          </p:cNvCxnSpPr>
          <p:nvPr/>
        </p:nvCxnSpPr>
        <p:spPr>
          <a:xfrm>
            <a:off x="3231388" y="3171796"/>
            <a:ext cx="1717070" cy="2116633"/>
          </a:xfrm>
          <a:prstGeom prst="line">
            <a:avLst/>
          </a:prstGeom>
          <a:ln w="25400">
            <a:solidFill>
              <a:schemeClr val="accent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6" idx="6"/>
            <a:endCxn id="32" idx="3"/>
          </p:cNvCxnSpPr>
          <p:nvPr/>
        </p:nvCxnSpPr>
        <p:spPr>
          <a:xfrm>
            <a:off x="4093492" y="3170559"/>
            <a:ext cx="854966" cy="2117870"/>
          </a:xfrm>
          <a:prstGeom prst="line">
            <a:avLst/>
          </a:prstGeom>
          <a:ln w="25400">
            <a:solidFill>
              <a:schemeClr val="accent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27" idx="6"/>
            <a:endCxn id="32" idx="3"/>
          </p:cNvCxnSpPr>
          <p:nvPr/>
        </p:nvCxnSpPr>
        <p:spPr>
          <a:xfrm flipH="1">
            <a:off x="4948458" y="3169322"/>
            <a:ext cx="7138" cy="2119107"/>
          </a:xfrm>
          <a:prstGeom prst="line">
            <a:avLst/>
          </a:prstGeom>
          <a:ln w="25400">
            <a:solidFill>
              <a:schemeClr val="accent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28" idx="6"/>
            <a:endCxn id="32" idx="3"/>
          </p:cNvCxnSpPr>
          <p:nvPr/>
        </p:nvCxnSpPr>
        <p:spPr>
          <a:xfrm flipH="1">
            <a:off x="4948458" y="3168084"/>
            <a:ext cx="869241" cy="2120345"/>
          </a:xfrm>
          <a:prstGeom prst="line">
            <a:avLst/>
          </a:prstGeom>
          <a:ln w="25400">
            <a:solidFill>
              <a:schemeClr val="accent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28" idx="6"/>
            <a:endCxn id="33" idx="3"/>
          </p:cNvCxnSpPr>
          <p:nvPr/>
        </p:nvCxnSpPr>
        <p:spPr>
          <a:xfrm flipH="1">
            <a:off x="5799732" y="3168084"/>
            <a:ext cx="17967" cy="2122576"/>
          </a:xfrm>
          <a:prstGeom prst="line">
            <a:avLst/>
          </a:prstGeom>
          <a:ln w="25400">
            <a:solidFill>
              <a:schemeClr val="accent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26" idx="6"/>
            <a:endCxn id="33" idx="3"/>
          </p:cNvCxnSpPr>
          <p:nvPr/>
        </p:nvCxnSpPr>
        <p:spPr>
          <a:xfrm>
            <a:off x="4093492" y="3170559"/>
            <a:ext cx="1706240" cy="2120101"/>
          </a:xfrm>
          <a:prstGeom prst="line">
            <a:avLst/>
          </a:prstGeom>
          <a:ln w="25400">
            <a:solidFill>
              <a:schemeClr val="accent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27" idx="6"/>
            <a:endCxn id="33" idx="3"/>
          </p:cNvCxnSpPr>
          <p:nvPr/>
        </p:nvCxnSpPr>
        <p:spPr>
          <a:xfrm>
            <a:off x="4955596" y="3169322"/>
            <a:ext cx="844136" cy="2121338"/>
          </a:xfrm>
          <a:prstGeom prst="line">
            <a:avLst/>
          </a:prstGeom>
          <a:ln w="25400">
            <a:solidFill>
              <a:schemeClr val="accent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26" idx="6"/>
            <a:endCxn id="30" idx="3"/>
          </p:cNvCxnSpPr>
          <p:nvPr/>
        </p:nvCxnSpPr>
        <p:spPr>
          <a:xfrm flipH="1">
            <a:off x="3208932" y="3170559"/>
            <a:ext cx="884560" cy="2113409"/>
          </a:xfrm>
          <a:prstGeom prst="line">
            <a:avLst/>
          </a:prstGeom>
          <a:ln w="25400">
            <a:solidFill>
              <a:schemeClr val="accent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25" idx="6"/>
            <a:endCxn id="33" idx="3"/>
          </p:cNvCxnSpPr>
          <p:nvPr/>
        </p:nvCxnSpPr>
        <p:spPr>
          <a:xfrm>
            <a:off x="3231388" y="3171796"/>
            <a:ext cx="2568344" cy="2118864"/>
          </a:xfrm>
          <a:prstGeom prst="line">
            <a:avLst/>
          </a:prstGeom>
          <a:ln w="25400">
            <a:solidFill>
              <a:schemeClr val="accent4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11" idx="2"/>
            <a:endCxn id="25" idx="0"/>
          </p:cNvCxnSpPr>
          <p:nvPr/>
        </p:nvCxnSpPr>
        <p:spPr>
          <a:xfrm flipH="1">
            <a:off x="3253054" y="1444388"/>
            <a:ext cx="1351713" cy="1571130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11" idx="2"/>
            <a:endCxn id="28" idx="11"/>
          </p:cNvCxnSpPr>
          <p:nvPr/>
        </p:nvCxnSpPr>
        <p:spPr>
          <a:xfrm>
            <a:off x="4604767" y="1444388"/>
            <a:ext cx="1194078" cy="1572468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11" idx="2"/>
            <a:endCxn id="27" idx="0"/>
          </p:cNvCxnSpPr>
          <p:nvPr/>
        </p:nvCxnSpPr>
        <p:spPr>
          <a:xfrm>
            <a:off x="4604767" y="1444388"/>
            <a:ext cx="372495" cy="1568656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1" idx="2"/>
            <a:endCxn id="26" idx="0"/>
          </p:cNvCxnSpPr>
          <p:nvPr/>
        </p:nvCxnSpPr>
        <p:spPr>
          <a:xfrm flipH="1">
            <a:off x="4115158" y="1444388"/>
            <a:ext cx="489609" cy="1569893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Heptagon 62"/>
          <p:cNvSpPr/>
          <p:nvPr/>
        </p:nvSpPr>
        <p:spPr>
          <a:xfrm rot="18696956">
            <a:off x="412376" y="1755912"/>
            <a:ext cx="152400" cy="152400"/>
          </a:xfrm>
          <a:prstGeom prst="heptagon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Dodecagon 63"/>
          <p:cNvSpPr/>
          <p:nvPr/>
        </p:nvSpPr>
        <p:spPr>
          <a:xfrm>
            <a:off x="412375" y="1482120"/>
            <a:ext cx="152400" cy="152400"/>
          </a:xfrm>
          <a:prstGeom prst="dodecag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668118" y="1676400"/>
            <a:ext cx="2057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Twister Daemon Node</a:t>
            </a:r>
            <a:endParaRPr lang="en-US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668117" y="1399401"/>
            <a:ext cx="2057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Broker Node </a:t>
            </a:r>
            <a:endParaRPr lang="en-US" sz="1200" dirty="0"/>
          </a:p>
        </p:txBody>
      </p:sp>
      <p:sp>
        <p:nvSpPr>
          <p:cNvPr id="67" name="Sun 66"/>
          <p:cNvSpPr/>
          <p:nvPr/>
        </p:nvSpPr>
        <p:spPr>
          <a:xfrm>
            <a:off x="363343" y="1167200"/>
            <a:ext cx="246257" cy="228600"/>
          </a:xfrm>
          <a:prstGeom prst="su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685799" y="1143000"/>
            <a:ext cx="2057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Twister Driver Node</a:t>
            </a:r>
            <a:endParaRPr lang="en-US" sz="1200" dirty="0"/>
          </a:p>
        </p:txBody>
      </p:sp>
      <p:sp>
        <p:nvSpPr>
          <p:cNvPr id="69" name="TextBox 68"/>
          <p:cNvSpPr txBox="1"/>
          <p:nvPr/>
        </p:nvSpPr>
        <p:spPr>
          <a:xfrm>
            <a:off x="2983078" y="2816423"/>
            <a:ext cx="1465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dk1"/>
                </a:solidFill>
              </a:rPr>
              <a:t>Data </a:t>
            </a:r>
            <a:r>
              <a:rPr lang="en-US" sz="1200" b="1" dirty="0">
                <a:solidFill>
                  <a:schemeClr val="dk1"/>
                </a:solidFill>
              </a:rPr>
              <a:t>2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624114" y="2816423"/>
            <a:ext cx="1465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dk1"/>
                </a:solidFill>
              </a:rPr>
              <a:t>Data </a:t>
            </a:r>
            <a:r>
              <a:rPr lang="en-US" sz="1200" b="1" dirty="0">
                <a:solidFill>
                  <a:schemeClr val="dk1"/>
                </a:solidFill>
              </a:rPr>
              <a:t>3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479996" y="2816423"/>
            <a:ext cx="1465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dk1"/>
                </a:solidFill>
              </a:rPr>
              <a:t>Data </a:t>
            </a:r>
            <a:r>
              <a:rPr lang="en-US" sz="1200" b="1" dirty="0">
                <a:solidFill>
                  <a:schemeClr val="dk1"/>
                </a:solidFill>
              </a:rPr>
              <a:t>4</a:t>
            </a:r>
          </a:p>
        </p:txBody>
      </p:sp>
      <p:sp>
        <p:nvSpPr>
          <p:cNvPr id="73" name="Rectangle 72"/>
          <p:cNvSpPr/>
          <p:nvPr/>
        </p:nvSpPr>
        <p:spPr>
          <a:xfrm>
            <a:off x="2431996" y="5486400"/>
            <a:ext cx="972918" cy="1847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dk1"/>
                </a:solidFill>
              </a:rPr>
              <a:t>Data 1</a:t>
            </a:r>
            <a:endParaRPr lang="en-US" sz="1400" b="1" dirty="0">
              <a:solidFill>
                <a:schemeClr val="dk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431996" y="5715000"/>
            <a:ext cx="972918" cy="1847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dk1"/>
                </a:solidFill>
              </a:rPr>
              <a:t>Data 2</a:t>
            </a:r>
            <a:endParaRPr lang="en-US" sz="1400" b="1" dirty="0">
              <a:solidFill>
                <a:schemeClr val="dk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431996" y="6172200"/>
            <a:ext cx="972918" cy="1847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dk1"/>
                </a:solidFill>
              </a:rPr>
              <a:t>Data 4</a:t>
            </a:r>
            <a:endParaRPr lang="en-US" sz="1400" b="1" dirty="0">
              <a:solidFill>
                <a:schemeClr val="dk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440837" y="5943600"/>
            <a:ext cx="972918" cy="1847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dk1"/>
                </a:solidFill>
              </a:rPr>
              <a:t>Data 3</a:t>
            </a:r>
            <a:endParaRPr lang="en-US" sz="1400" b="1" dirty="0">
              <a:solidFill>
                <a:schemeClr val="dk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3574996" y="5486400"/>
            <a:ext cx="972918" cy="1847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dk1"/>
                </a:solidFill>
              </a:rPr>
              <a:t>Data 1</a:t>
            </a:r>
            <a:endParaRPr lang="en-US" sz="1400" b="1" dirty="0">
              <a:solidFill>
                <a:schemeClr val="dk1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3574996" y="5715000"/>
            <a:ext cx="972918" cy="1847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dk1"/>
                </a:solidFill>
              </a:rPr>
              <a:t>Data 2</a:t>
            </a:r>
            <a:endParaRPr lang="en-US" sz="1400" b="1" dirty="0">
              <a:solidFill>
                <a:schemeClr val="dk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3574996" y="6172200"/>
            <a:ext cx="972918" cy="1847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dk1"/>
                </a:solidFill>
              </a:rPr>
              <a:t>Data 4</a:t>
            </a:r>
            <a:endParaRPr lang="en-US" sz="1400" b="1" dirty="0">
              <a:solidFill>
                <a:schemeClr val="dk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3583837" y="5943600"/>
            <a:ext cx="972918" cy="1847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dk1"/>
                </a:solidFill>
              </a:rPr>
              <a:t>Data 3</a:t>
            </a:r>
            <a:endParaRPr lang="en-US" sz="1400" b="1" dirty="0">
              <a:solidFill>
                <a:schemeClr val="dk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4650637" y="5486400"/>
            <a:ext cx="972918" cy="1847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dk1"/>
                </a:solidFill>
              </a:rPr>
              <a:t>Data 1</a:t>
            </a:r>
            <a:endParaRPr lang="en-US" sz="1400" b="1" dirty="0">
              <a:solidFill>
                <a:schemeClr val="dk1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4650637" y="5715000"/>
            <a:ext cx="972918" cy="1847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dk1"/>
                </a:solidFill>
              </a:rPr>
              <a:t>Data 2</a:t>
            </a:r>
            <a:endParaRPr lang="en-US" sz="1400" b="1" dirty="0">
              <a:solidFill>
                <a:schemeClr val="dk1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4650637" y="6172200"/>
            <a:ext cx="972918" cy="1847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dk1"/>
                </a:solidFill>
              </a:rPr>
              <a:t>Data 4</a:t>
            </a:r>
            <a:endParaRPr lang="en-US" sz="1400" b="1" dirty="0">
              <a:solidFill>
                <a:schemeClr val="dk1"/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4659478" y="5943600"/>
            <a:ext cx="972918" cy="1847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dk1"/>
                </a:solidFill>
              </a:rPr>
              <a:t>Data 3</a:t>
            </a:r>
            <a:endParaRPr lang="en-US" sz="1400" b="1" dirty="0">
              <a:solidFill>
                <a:schemeClr val="dk1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5793637" y="5486400"/>
            <a:ext cx="972918" cy="1847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dk1"/>
                </a:solidFill>
              </a:rPr>
              <a:t>Data 1</a:t>
            </a:r>
            <a:endParaRPr lang="en-US" sz="1400" b="1" dirty="0">
              <a:solidFill>
                <a:schemeClr val="dk1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5793637" y="5715000"/>
            <a:ext cx="972918" cy="1847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dk1"/>
                </a:solidFill>
              </a:rPr>
              <a:t>Data 2</a:t>
            </a:r>
            <a:endParaRPr lang="en-US" sz="1400" b="1" dirty="0">
              <a:solidFill>
                <a:schemeClr val="dk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5793637" y="6172200"/>
            <a:ext cx="972918" cy="1847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dk1"/>
                </a:solidFill>
              </a:rPr>
              <a:t>Data 4</a:t>
            </a:r>
            <a:endParaRPr lang="en-US" sz="1400" b="1" dirty="0">
              <a:solidFill>
                <a:schemeClr val="dk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5802478" y="5943600"/>
            <a:ext cx="972918" cy="1847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dk1"/>
                </a:solidFill>
              </a:rPr>
              <a:t>Data 3</a:t>
            </a:r>
            <a:endParaRPr lang="en-US" sz="1400" b="1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28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/>
      <p:bldP spid="25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32" grpId="0" animBg="1"/>
      <p:bldP spid="33" grpId="0" animBg="1"/>
      <p:bldP spid="63" grpId="0" animBg="1"/>
      <p:bldP spid="64" grpId="0" animBg="1"/>
      <p:bldP spid="65" grpId="0"/>
      <p:bldP spid="66" grpId="0"/>
      <p:bldP spid="67" grpId="0" animBg="1"/>
      <p:bldP spid="68" grpId="0"/>
      <p:bldP spid="69" grpId="0"/>
      <p:bldP spid="70" grpId="0"/>
      <p:bldP spid="71" grpId="0"/>
      <p:bldP spid="73" grpId="0" animBg="1"/>
      <p:bldP spid="74" grpId="0" animBg="1"/>
      <p:bldP spid="75" grpId="0" animBg="1"/>
      <p:bldP spid="80" grpId="0" animBg="1"/>
      <p:bldP spid="81" grpId="0" animBg="1"/>
      <p:bldP spid="82" grpId="0" animBg="1"/>
      <p:bldP spid="83" grpId="0" animBg="1"/>
      <p:bldP spid="85" grpId="0" animBg="1"/>
      <p:bldP spid="86" grpId="0" animBg="1"/>
      <p:bldP spid="87" grpId="0" animBg="1"/>
      <p:bldP spid="88" grpId="0" animBg="1"/>
      <p:bldP spid="90" grpId="0" animBg="1"/>
      <p:bldP spid="91" grpId="0" animBg="1"/>
      <p:bldP spid="92" grpId="0" animBg="1"/>
      <p:bldP spid="93" grpId="0" animBg="1"/>
      <p:bldP spid="9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Chain Broadcasting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Chain Topology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Every </a:t>
            </a:r>
            <a:r>
              <a:rPr lang="en-US"/>
              <a:t>daemon </a:t>
            </a:r>
            <a:r>
              <a:rPr lang="en-US" smtClean="0"/>
              <a:t>gets </a:t>
            </a:r>
            <a:r>
              <a:rPr lang="en-US" dirty="0"/>
              <a:t>the partial data from the socket buffer and forward them to next daemon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Parallel data sending by </a:t>
            </a:r>
            <a:r>
              <a:rPr lang="en-US" dirty="0" smtClean="0"/>
              <a:t>pipeline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617" y="2174875"/>
            <a:ext cx="3193353" cy="395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795748"/>
            <a:ext cx="4041775" cy="270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000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470</Words>
  <Application>Microsoft Office PowerPoint</Application>
  <PresentationFormat>On-screen Show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Agent-based Model Simulation with Twister</vt:lpstr>
      <vt:lpstr>Agent-Based Modeling</vt:lpstr>
      <vt:lpstr>Agent-Based Modeling</vt:lpstr>
      <vt:lpstr>Current Problems of ABM Simulation</vt:lpstr>
      <vt:lpstr>Twister</vt:lpstr>
      <vt:lpstr>A Possible Solution of Running Simulation on Twister</vt:lpstr>
      <vt:lpstr>Optimization on Twister</vt:lpstr>
      <vt:lpstr>All-to-all Broadcasting</vt:lpstr>
      <vt:lpstr>Chain Broadcasting</vt:lpstr>
      <vt:lpstr>Minimum-spanning Tree Broadcasting</vt:lpstr>
      <vt:lpstr>Merge</vt:lpstr>
      <vt:lpstr>Reduce: Recursive-halving for Reduce-scatter</vt:lpstr>
      <vt:lpstr>Problems</vt:lpstr>
    </vt:vector>
  </TitlesOfParts>
  <Company>Indiana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Informatics</dc:creator>
  <cp:lastModifiedBy>zhangbj</cp:lastModifiedBy>
  <cp:revision>88</cp:revision>
  <dcterms:created xsi:type="dcterms:W3CDTF">2011-10-15T18:17:49Z</dcterms:created>
  <dcterms:modified xsi:type="dcterms:W3CDTF">2011-10-17T19:36:54Z</dcterms:modified>
</cp:coreProperties>
</file>