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9"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endParaRPr lang="bg-BG"/>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bg-BG"/>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6614E6C7-8FFD-4045-8027-0AC4811A5D17}"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07B1B401-0D4E-4270-BCBB-C724269FACF5}"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endParaRPr lang="bg-BG"/>
          </a:p>
        </p:txBody>
      </p:sp>
      <p:sp>
        <p:nvSpPr>
          <p:cNvPr id="5" name="Footer Placeholder 4"/>
          <p:cNvSpPr>
            <a:spLocks noGrp="1"/>
          </p:cNvSpPr>
          <p:nvPr>
            <p:ph type="ftr" sz="quarter" idx="11"/>
          </p:nvPr>
        </p:nvSpPr>
        <p:spPr>
          <a:xfrm>
            <a:off x="457200" y="6556248"/>
            <a:ext cx="3657600" cy="228600"/>
          </a:xfrm>
        </p:spPr>
        <p:txBody>
          <a:bodyPr/>
          <a:lstStyle>
            <a:extLst/>
          </a:lstStyle>
          <a:p>
            <a:endParaRPr lang="bg-BG"/>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F7BE95B8-4DCD-4750-A607-230A23210530}" type="slidenum">
              <a:rPr lang="bg-BG" smtClean="0"/>
              <a:pPr/>
              <a:t>‹#›</a:t>
            </a:fld>
            <a:endParaRPr lang="bg-B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792FD150-ECF4-4F9A-A6C0-7B407D171265}"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endParaRPr lang="bg-BG"/>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bg-BG"/>
          </a:p>
        </p:txBody>
      </p:sp>
      <p:sp>
        <p:nvSpPr>
          <p:cNvPr id="6" name="Slide Number Placeholder 5"/>
          <p:cNvSpPr>
            <a:spLocks noGrp="1"/>
          </p:cNvSpPr>
          <p:nvPr>
            <p:ph type="sldNum" sz="quarter" idx="12"/>
          </p:nvPr>
        </p:nvSpPr>
        <p:spPr>
          <a:xfrm>
            <a:off x="6733952" y="6555112"/>
            <a:ext cx="588336" cy="228600"/>
          </a:xfrm>
        </p:spPr>
        <p:txBody>
          <a:bodyPr/>
          <a:lstStyle>
            <a:extLst/>
          </a:lstStyle>
          <a:p>
            <a:fld id="{3A854948-5B4E-4ED7-AE0C-C01F686E6D18}"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C99E003A-603F-4BFD-8F8F-D842925B85FC}"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bg-BG"/>
          </a:p>
        </p:txBody>
      </p:sp>
      <p:sp>
        <p:nvSpPr>
          <p:cNvPr id="8" name="Footer Placeholder 7"/>
          <p:cNvSpPr>
            <a:spLocks noGrp="1"/>
          </p:cNvSpPr>
          <p:nvPr>
            <p:ph type="ftr" sz="quarter" idx="11"/>
          </p:nvPr>
        </p:nvSpPr>
        <p:spPr/>
        <p:txBody>
          <a:bodyPr/>
          <a:lstStyle>
            <a:extLst/>
          </a:lstStyle>
          <a:p>
            <a:endParaRPr lang="bg-BG"/>
          </a:p>
        </p:txBody>
      </p:sp>
      <p:sp>
        <p:nvSpPr>
          <p:cNvPr id="9" name="Slide Number Placeholder 8"/>
          <p:cNvSpPr>
            <a:spLocks noGrp="1"/>
          </p:cNvSpPr>
          <p:nvPr>
            <p:ph type="sldNum" sz="quarter" idx="12"/>
          </p:nvPr>
        </p:nvSpPr>
        <p:spPr/>
        <p:txBody>
          <a:bodyPr/>
          <a:lstStyle>
            <a:extLst/>
          </a:lstStyle>
          <a:p>
            <a:fld id="{401484DD-79DF-471B-AB00-1728B4FE68D8}"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endParaRPr lang="bg-BG"/>
          </a:p>
        </p:txBody>
      </p:sp>
      <p:sp>
        <p:nvSpPr>
          <p:cNvPr id="4" name="Footer Placeholder 3"/>
          <p:cNvSpPr>
            <a:spLocks noGrp="1"/>
          </p:cNvSpPr>
          <p:nvPr>
            <p:ph type="ftr" sz="quarter" idx="11"/>
          </p:nvPr>
        </p:nvSpPr>
        <p:spPr/>
        <p:txBody>
          <a:bodyPr/>
          <a:lstStyle>
            <a:extLst/>
          </a:lstStyle>
          <a:p>
            <a:endParaRPr lang="bg-BG"/>
          </a:p>
        </p:txBody>
      </p:sp>
      <p:sp>
        <p:nvSpPr>
          <p:cNvPr id="5" name="Slide Number Placeholder 4"/>
          <p:cNvSpPr>
            <a:spLocks noGrp="1"/>
          </p:cNvSpPr>
          <p:nvPr>
            <p:ph type="sldNum" sz="quarter" idx="12"/>
          </p:nvPr>
        </p:nvSpPr>
        <p:spPr/>
        <p:txBody>
          <a:bodyPr/>
          <a:lstStyle>
            <a:extLst/>
          </a:lstStyle>
          <a:p>
            <a:fld id="{950BA401-7D1A-4537-B37C-58C5D85FDA71}"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endParaRPr lang="bg-BG"/>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bg-BG"/>
          </a:p>
        </p:txBody>
      </p:sp>
      <p:sp>
        <p:nvSpPr>
          <p:cNvPr id="4" name="Slide Number Placeholder 3"/>
          <p:cNvSpPr>
            <a:spLocks noGrp="1"/>
          </p:cNvSpPr>
          <p:nvPr>
            <p:ph type="sldNum" sz="quarter" idx="12"/>
          </p:nvPr>
        </p:nvSpPr>
        <p:spPr/>
        <p:txBody>
          <a:bodyPr/>
          <a:lstStyle>
            <a:extLst/>
          </a:lstStyle>
          <a:p>
            <a:fld id="{7D271EFF-54F2-4557-9F31-42E1CEFD6162}"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C0377838-7E36-4E64-8A35-CBF76B32D44B}" type="slidenum">
              <a:rPr lang="bg-BG" smtClean="0"/>
              <a:pPr/>
              <a:t>‹#›</a:t>
            </a:fld>
            <a:endParaRPr lang="bg-B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5911A51A-467A-432A-AB4A-41C9C24248D4}" type="slidenum">
              <a:rPr lang="bg-BG" smtClean="0"/>
              <a:pPr/>
              <a:t>‹#›</a:t>
            </a:fld>
            <a:endParaRPr lang="bg-BG"/>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endParaRPr lang="bg-BG"/>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bg-BG"/>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ADF4200E-E04D-49BE-890B-E64234708789}" type="slidenum">
              <a:rPr lang="bg-BG" smtClean="0"/>
              <a:pPr/>
              <a:t>‹#›</a:t>
            </a:fld>
            <a:endParaRPr lang="bg-BG"/>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dgotseva.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bg-BG"/>
              <a:t>Системно програмиране</a:t>
            </a:r>
          </a:p>
        </p:txBody>
      </p:sp>
      <p:sp>
        <p:nvSpPr>
          <p:cNvPr id="5123" name="Rectangle 3"/>
          <p:cNvSpPr>
            <a:spLocks noGrp="1" noChangeArrowheads="1"/>
          </p:cNvSpPr>
          <p:nvPr>
            <p:ph type="subTitle" idx="1"/>
          </p:nvPr>
        </p:nvSpPr>
        <p:spPr/>
        <p:txBody>
          <a:bodyPr/>
          <a:lstStyle/>
          <a:p>
            <a:r>
              <a:rPr lang="bg-BG"/>
              <a:t>Доц. д-р Даниела Гоцева</a:t>
            </a:r>
          </a:p>
          <a:p>
            <a:r>
              <a:rPr lang="en-US">
                <a:hlinkClick r:id="rId2"/>
              </a:rPr>
              <a:t>http://dgotseva.com</a:t>
            </a:r>
            <a:r>
              <a:rPr lang="en-US"/>
              <a:t> </a:t>
            </a:r>
            <a:endParaRPr lang="bg-BG"/>
          </a:p>
        </p:txBody>
      </p:sp>
    </p:spTree>
    <p:extLst>
      <p:ext uri="{BB962C8B-B14F-4D97-AF65-F5344CB8AC3E}">
        <p14:creationId xmlns:p14="http://schemas.microsoft.com/office/powerpoint/2010/main" val="11787832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fontScale="90000"/>
          </a:bodyPr>
          <a:lstStyle/>
          <a:p>
            <a:r>
              <a:rPr lang="bg-BG" sz="4000" b="1"/>
              <a:t>Sending Signals -- kill(), raise()</a:t>
            </a:r>
          </a:p>
        </p:txBody>
      </p:sp>
      <p:sp>
        <p:nvSpPr>
          <p:cNvPr id="11267" name="Rectangle 3"/>
          <p:cNvSpPr>
            <a:spLocks noGrp="1" noChangeArrowheads="1"/>
          </p:cNvSpPr>
          <p:nvPr>
            <p:ph idx="1"/>
          </p:nvPr>
        </p:nvSpPr>
        <p:spPr/>
        <p:txBody>
          <a:bodyPr>
            <a:normAutofit lnSpcReduction="10000"/>
          </a:bodyPr>
          <a:lstStyle/>
          <a:p>
            <a:pPr>
              <a:lnSpc>
                <a:spcPct val="80000"/>
              </a:lnSpc>
            </a:pPr>
            <a:r>
              <a:rPr lang="bg-BG" sz="2400"/>
              <a:t>int raise(int sig) изпраща сигнал sig към програмата. raise() използва kill() за да изпрати сигнал към изпълняващата се програма:</a:t>
            </a:r>
            <a:br>
              <a:rPr lang="bg-BG" sz="2400"/>
            </a:br>
            <a:r>
              <a:rPr lang="bg-BG" sz="2400"/>
              <a:t>	kill(getpid(), sig); </a:t>
            </a:r>
          </a:p>
          <a:p>
            <a:pPr>
              <a:lnSpc>
                <a:spcPct val="80000"/>
              </a:lnSpc>
            </a:pPr>
            <a:r>
              <a:rPr lang="bg-BG" sz="2400"/>
              <a:t>Съществува UNIX команда kill, която може да се ползва за изпращане на сигнали от команден ред. </a:t>
            </a:r>
          </a:p>
          <a:p>
            <a:pPr>
              <a:lnSpc>
                <a:spcPct val="80000"/>
              </a:lnSpc>
            </a:pPr>
            <a:r>
              <a:rPr lang="bg-BG" sz="2400"/>
              <a:t>Ако не се прихване или игнорира kill, сигнала терминира процеса, т.е. налице е вградена защита в системата. </a:t>
            </a:r>
            <a:br>
              <a:rPr lang="bg-BG" sz="2400"/>
            </a:br>
            <a:endParaRPr lang="bg-BG" sz="2400"/>
          </a:p>
          <a:p>
            <a:pPr>
              <a:lnSpc>
                <a:spcPct val="80000"/>
              </a:lnSpc>
            </a:pPr>
            <a:r>
              <a:rPr lang="bg-BG" sz="2400"/>
              <a:t>Основно правило: </a:t>
            </a:r>
            <a:r>
              <a:rPr lang="bg-BG" sz="2400" i="1"/>
              <a:t>само процеси на същия потребител могат да изпращат/получават съобщения.</a:t>
            </a:r>
            <a:r>
              <a:rPr lang="bg-BG" sz="2400"/>
              <a:t> </a:t>
            </a:r>
            <a:br>
              <a:rPr lang="bg-BG" sz="2400"/>
            </a:br>
            <a:endParaRPr lang="bg-BG" sz="240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fontScale="90000"/>
          </a:bodyPr>
          <a:lstStyle/>
          <a:p>
            <a:r>
              <a:rPr lang="bg-BG" sz="4000" b="1"/>
              <a:t>Sending Signals -- kill(), raise()</a:t>
            </a:r>
          </a:p>
        </p:txBody>
      </p:sp>
      <p:sp>
        <p:nvSpPr>
          <p:cNvPr id="12291" name="Rectangle 3"/>
          <p:cNvSpPr>
            <a:spLocks noGrp="1" noChangeArrowheads="1"/>
          </p:cNvSpPr>
          <p:nvPr>
            <p:ph idx="1"/>
          </p:nvPr>
        </p:nvSpPr>
        <p:spPr/>
        <p:txBody>
          <a:bodyPr/>
          <a:lstStyle/>
          <a:p>
            <a:pPr>
              <a:lnSpc>
                <a:spcPct val="90000"/>
              </a:lnSpc>
            </a:pPr>
            <a:r>
              <a:rPr lang="bg-BG" sz="2400"/>
              <a:t>Сигналът SIGKILL не може да бъде прихванат или игнориран и винаги терминира процеса.</a:t>
            </a:r>
            <a:br>
              <a:rPr lang="bg-BG" sz="2400"/>
            </a:br>
            <a:r>
              <a:rPr lang="bg-BG" sz="2400"/>
              <a:t> </a:t>
            </a:r>
          </a:p>
          <a:p>
            <a:pPr>
              <a:lnSpc>
                <a:spcPct val="90000"/>
              </a:lnSpc>
            </a:pPr>
            <a:r>
              <a:rPr lang="bg-BG" sz="2400"/>
              <a:t>Пример: kill(getpid(),SIGINT); ще изпрати interrupt signal към id на извикващия процес. </a:t>
            </a:r>
          </a:p>
          <a:p>
            <a:pPr>
              <a:lnSpc>
                <a:spcPct val="90000"/>
              </a:lnSpc>
            </a:pPr>
            <a:r>
              <a:rPr lang="bg-BG" sz="2400"/>
              <a:t>Тази команда има ефект, подобен на exit() command. Същото прави и ctrl-c от команден ред. </a:t>
            </a:r>
            <a:br>
              <a:rPr lang="bg-BG" sz="2400"/>
            </a:br>
            <a:endParaRPr lang="bg-BG" sz="2400"/>
          </a:p>
          <a:p>
            <a:pPr>
              <a:lnSpc>
                <a:spcPct val="90000"/>
              </a:lnSpc>
            </a:pPr>
            <a:r>
              <a:rPr lang="bg-BG" sz="2400"/>
              <a:t>unsigned int alarm(unsigned int seconds) – изпраща сигнал SIGALRM към извикващия процес след seconds секунди.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bg-BG" b="1"/>
              <a:t>Signal Handling -- signal()</a:t>
            </a:r>
          </a:p>
        </p:txBody>
      </p:sp>
      <p:sp>
        <p:nvSpPr>
          <p:cNvPr id="13315" name="Rectangle 3"/>
          <p:cNvSpPr>
            <a:spLocks noGrp="1" noChangeArrowheads="1"/>
          </p:cNvSpPr>
          <p:nvPr>
            <p:ph idx="1"/>
          </p:nvPr>
        </p:nvSpPr>
        <p:spPr/>
        <p:txBody>
          <a:bodyPr>
            <a:normAutofit lnSpcReduction="10000"/>
          </a:bodyPr>
          <a:lstStyle/>
          <a:p>
            <a:r>
              <a:rPr lang="bg-BG" sz="2800"/>
              <a:t>Приложната програма може да зададе функция signal handler, която да се активира при получаване на зададен сигнал. signal handler се извиква при получаване на сигнал, т.е. той прихваща сигнала. Един процес може да обработи сигнал по един от следните начини:</a:t>
            </a:r>
          </a:p>
          <a:p>
            <a:pPr lvl="1"/>
            <a:r>
              <a:rPr lang="bg-BG" sz="2400"/>
              <a:t>Оставя сигнала на действията по подразбиране</a:t>
            </a:r>
          </a:p>
          <a:p>
            <a:pPr lvl="1"/>
            <a:r>
              <a:rPr lang="bg-BG" sz="2400"/>
              <a:t>Блокира сигнала (не важи за всички сигнали)</a:t>
            </a:r>
          </a:p>
          <a:p>
            <a:pPr lvl="1"/>
            <a:r>
              <a:rPr lang="bg-BG" sz="2400"/>
              <a:t>Прихваща сигнала с handler.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bg-BG" b="1"/>
              <a:t>Signal Handling -- signal()</a:t>
            </a:r>
          </a:p>
        </p:txBody>
      </p:sp>
      <p:sp>
        <p:nvSpPr>
          <p:cNvPr id="14339" name="Rectangle 3"/>
          <p:cNvSpPr>
            <a:spLocks noGrp="1" noChangeArrowheads="1"/>
          </p:cNvSpPr>
          <p:nvPr>
            <p:ph idx="1"/>
          </p:nvPr>
        </p:nvSpPr>
        <p:spPr/>
        <p:txBody>
          <a:bodyPr/>
          <a:lstStyle/>
          <a:p>
            <a:r>
              <a:rPr lang="bg-BG" sz="2800"/>
              <a:t>Обикновено Signal handlers се изпъляват в текущия стек на процеса. Това позволява връщане в точката на прекъсване на процеса. </a:t>
            </a:r>
          </a:p>
          <a:p>
            <a:r>
              <a:rPr lang="bg-BG" sz="2800"/>
              <a:t>Това може да се промени като signal handler се изпълнява в специален стек. Ако един процес трябва да възобнови изпълнението си на различно място от това, в което е прекъснал, трябва да възстанови предишния контекст сам.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bg-BG" b="1"/>
              <a:t>Signal Handling -- signal()</a:t>
            </a:r>
          </a:p>
        </p:txBody>
      </p:sp>
      <p:sp>
        <p:nvSpPr>
          <p:cNvPr id="15363" name="Rectangle 3"/>
          <p:cNvSpPr>
            <a:spLocks noGrp="1" noChangeArrowheads="1"/>
          </p:cNvSpPr>
          <p:nvPr>
            <p:ph idx="1"/>
          </p:nvPr>
        </p:nvSpPr>
        <p:spPr/>
        <p:txBody>
          <a:bodyPr/>
          <a:lstStyle/>
          <a:p>
            <a:pPr>
              <a:buFontTx/>
              <a:buNone/>
            </a:pPr>
            <a:r>
              <a:rPr lang="bg-BG"/>
              <a:t>Получаването на сигнали става с: </a:t>
            </a:r>
          </a:p>
          <a:p>
            <a:r>
              <a:rPr lang="bg-BG"/>
              <a:t>int (*signal(int sig, void (*func)()))() –функцията signal() ще извика функцията func ако процеса получи сигнал sig.</a:t>
            </a:r>
          </a:p>
          <a:p>
            <a:r>
              <a:rPr lang="bg-BG"/>
              <a:t>При успех сигналът връща указател към функцията func, а при грешка връща -1 и установява error.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bg-BG" b="1"/>
              <a:t>Signal Handling -- signal()</a:t>
            </a:r>
          </a:p>
        </p:txBody>
      </p:sp>
      <p:sp>
        <p:nvSpPr>
          <p:cNvPr id="16387" name="Rectangle 3"/>
          <p:cNvSpPr>
            <a:spLocks noGrp="1" noChangeArrowheads="1"/>
          </p:cNvSpPr>
          <p:nvPr>
            <p:ph idx="1"/>
          </p:nvPr>
        </p:nvSpPr>
        <p:spPr/>
        <p:txBody>
          <a:bodyPr/>
          <a:lstStyle/>
          <a:p>
            <a:pPr>
              <a:lnSpc>
                <a:spcPct val="90000"/>
              </a:lnSpc>
              <a:buFontTx/>
              <a:buNone/>
            </a:pPr>
            <a:r>
              <a:rPr lang="bg-BG" sz="2800"/>
              <a:t>func() може да бъде: </a:t>
            </a:r>
          </a:p>
          <a:p>
            <a:pPr>
              <a:lnSpc>
                <a:spcPct val="90000"/>
              </a:lnSpc>
            </a:pPr>
            <a:r>
              <a:rPr lang="bg-BG" sz="2800" b="1"/>
              <a:t>SIG_DFL</a:t>
            </a:r>
            <a:r>
              <a:rPr lang="bg-BG" sz="2800"/>
              <a:t> </a:t>
            </a:r>
          </a:p>
          <a:p>
            <a:pPr lvl="1">
              <a:lnSpc>
                <a:spcPct val="90000"/>
              </a:lnSpc>
            </a:pPr>
            <a:r>
              <a:rPr lang="bg-BG" sz="2400"/>
              <a:t>Указател към системната функция по подразбиране SID_DFL(), която терминира процеса при получаване на sig. </a:t>
            </a:r>
          </a:p>
          <a:p>
            <a:pPr>
              <a:lnSpc>
                <a:spcPct val="90000"/>
              </a:lnSpc>
            </a:pPr>
            <a:r>
              <a:rPr lang="bg-BG" sz="2800" b="1"/>
              <a:t>SIG_IGN</a:t>
            </a:r>
            <a:r>
              <a:rPr lang="bg-BG" sz="2800"/>
              <a:t> </a:t>
            </a:r>
          </a:p>
          <a:p>
            <a:pPr lvl="1">
              <a:lnSpc>
                <a:spcPct val="90000"/>
              </a:lnSpc>
            </a:pPr>
            <a:r>
              <a:rPr lang="bg-BG" sz="2400"/>
              <a:t>Указател към системната функция за игнориране на сигнала SIG_IGN(), която ще игнорира sig (</a:t>
            </a:r>
            <a:r>
              <a:rPr lang="bg-BG" sz="2400" u="sng"/>
              <a:t>ОСВЕН АКО</a:t>
            </a:r>
            <a:r>
              <a:rPr lang="bg-BG" sz="2400"/>
              <a:t> не е SIGKILL). </a:t>
            </a:r>
          </a:p>
          <a:p>
            <a:pPr>
              <a:lnSpc>
                <a:spcPct val="90000"/>
              </a:lnSpc>
            </a:pPr>
            <a:r>
              <a:rPr lang="bg-BG" sz="2800" b="1"/>
              <a:t>Адрес на функцията</a:t>
            </a:r>
            <a:r>
              <a:rPr lang="bg-BG" sz="2800"/>
              <a:t> </a:t>
            </a:r>
          </a:p>
          <a:p>
            <a:pPr lvl="1">
              <a:lnSpc>
                <a:spcPct val="90000"/>
              </a:lnSpc>
            </a:pPr>
            <a:r>
              <a:rPr lang="bg-BG" sz="2400"/>
              <a:t>Задава дефинирана функция от потребителя.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bg-BG" b="1"/>
              <a:t>Signal Handling -- signal()</a:t>
            </a:r>
          </a:p>
        </p:txBody>
      </p:sp>
      <p:sp>
        <p:nvSpPr>
          <p:cNvPr id="17411" name="Rectangle 3"/>
          <p:cNvSpPr>
            <a:spLocks noGrp="1" noChangeArrowheads="1"/>
          </p:cNvSpPr>
          <p:nvPr>
            <p:ph type="body" idx="4294967295"/>
          </p:nvPr>
        </p:nvSpPr>
        <p:spPr>
          <a:xfrm>
            <a:off x="0" y="1600200"/>
            <a:ext cx="8229600" cy="4525963"/>
          </a:xfrm>
        </p:spPr>
        <p:txBody>
          <a:bodyPr/>
          <a:lstStyle/>
          <a:p>
            <a:pPr>
              <a:lnSpc>
                <a:spcPct val="80000"/>
              </a:lnSpc>
            </a:pPr>
            <a:r>
              <a:rPr lang="bg-BG" sz="2800"/>
              <a:t>SIG_DFL и SIG_IGN са дефинирани в signal.h. </a:t>
            </a:r>
            <a:br>
              <a:rPr lang="bg-BG" sz="2800"/>
            </a:br>
            <a:endParaRPr lang="bg-BG" sz="2800"/>
          </a:p>
          <a:p>
            <a:pPr>
              <a:lnSpc>
                <a:spcPct val="80000"/>
              </a:lnSpc>
            </a:pPr>
            <a:r>
              <a:rPr lang="bg-BG" sz="2800"/>
              <a:t>За да се игнорира командата ctrl-c от команден ред, трябва да се използва: </a:t>
            </a:r>
            <a:br>
              <a:rPr lang="bg-BG" sz="2800"/>
            </a:br>
            <a:r>
              <a:rPr lang="bg-BG" sz="2800"/>
              <a:t/>
            </a:r>
            <a:br>
              <a:rPr lang="bg-BG" sz="2800"/>
            </a:br>
            <a:r>
              <a:rPr lang="bg-BG" sz="2800"/>
              <a:t>	signal(SIGINT, SIG_IGN); </a:t>
            </a:r>
            <a:br>
              <a:rPr lang="bg-BG" sz="2800"/>
            </a:br>
            <a:endParaRPr lang="bg-BG" sz="2800"/>
          </a:p>
          <a:p>
            <a:pPr>
              <a:lnSpc>
                <a:spcPct val="80000"/>
              </a:lnSpc>
            </a:pPr>
            <a:r>
              <a:rPr lang="bg-BG" sz="2800"/>
              <a:t>За да се прекрати програмата трябва да се напише: </a:t>
            </a:r>
            <a:br>
              <a:rPr lang="bg-BG" sz="2800"/>
            </a:br>
            <a:endParaRPr lang="bg-BG" sz="2800"/>
          </a:p>
          <a:p>
            <a:pPr>
              <a:lnSpc>
                <a:spcPct val="80000"/>
              </a:lnSpc>
              <a:buFontTx/>
              <a:buNone/>
            </a:pPr>
            <a:r>
              <a:rPr lang="bg-BG" sz="2800"/>
              <a:t>   		signal(SIGINT, SIG_DFL);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bg-BG"/>
              <a:t>Прихващане на ctrl-c </a:t>
            </a:r>
          </a:p>
        </p:txBody>
      </p:sp>
      <p:sp>
        <p:nvSpPr>
          <p:cNvPr id="18435" name="Text Box 3"/>
          <p:cNvSpPr txBox="1">
            <a:spLocks noChangeArrowheads="1"/>
          </p:cNvSpPr>
          <p:nvPr/>
        </p:nvSpPr>
        <p:spPr bwMode="auto">
          <a:xfrm>
            <a:off x="2771775" y="1628775"/>
            <a:ext cx="39608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t>Example3</a:t>
            </a:r>
            <a:endParaRPr lang="bg-BG" sz="3200"/>
          </a:p>
        </p:txBody>
      </p:sp>
      <p:sp>
        <p:nvSpPr>
          <p:cNvPr id="18436" name="Rectangle 4"/>
          <p:cNvSpPr>
            <a:spLocks noChangeArrowheads="1"/>
          </p:cNvSpPr>
          <p:nvPr/>
        </p:nvSpPr>
        <p:spPr bwMode="auto">
          <a:xfrm>
            <a:off x="539750" y="28527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bg-BG" sz="4000">
                <a:solidFill>
                  <a:schemeClr val="tx2"/>
                </a:solidFill>
              </a:rPr>
              <a:t>Комуникация между child и parent процеси чрез kill() и signal(). </a:t>
            </a:r>
          </a:p>
        </p:txBody>
      </p:sp>
      <p:sp>
        <p:nvSpPr>
          <p:cNvPr id="18437" name="Text Box 5"/>
          <p:cNvSpPr txBox="1">
            <a:spLocks noChangeArrowheads="1"/>
          </p:cNvSpPr>
          <p:nvPr/>
        </p:nvSpPr>
        <p:spPr bwMode="auto">
          <a:xfrm>
            <a:off x="2339975" y="4581525"/>
            <a:ext cx="48244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t>Example4</a:t>
            </a:r>
            <a:endParaRPr lang="bg-BG" sz="32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bg-BG"/>
              <a:t>Други сигнални функции</a:t>
            </a:r>
          </a:p>
        </p:txBody>
      </p:sp>
      <p:sp>
        <p:nvSpPr>
          <p:cNvPr id="19459" name="Rectangle 3"/>
          <p:cNvSpPr>
            <a:spLocks noGrp="1" noChangeArrowheads="1"/>
          </p:cNvSpPr>
          <p:nvPr>
            <p:ph idx="1"/>
          </p:nvPr>
        </p:nvSpPr>
        <p:spPr>
          <a:xfrm>
            <a:off x="457200" y="1600200"/>
            <a:ext cx="8229600" cy="4997450"/>
          </a:xfrm>
        </p:spPr>
        <p:txBody>
          <a:bodyPr/>
          <a:lstStyle/>
          <a:p>
            <a:pPr>
              <a:lnSpc>
                <a:spcPct val="80000"/>
              </a:lnSpc>
            </a:pPr>
            <a:r>
              <a:rPr lang="bg-BG" sz="2800"/>
              <a:t>int sighold(int sig) – добавя sig към сигналите на извикания процес </a:t>
            </a:r>
          </a:p>
          <a:p>
            <a:pPr>
              <a:lnSpc>
                <a:spcPct val="80000"/>
              </a:lnSpc>
            </a:pPr>
            <a:r>
              <a:rPr lang="bg-BG" sz="2800"/>
              <a:t>int sigrelse(int sig) – премахва sig от сигналите на извикания процес </a:t>
            </a:r>
          </a:p>
          <a:p>
            <a:pPr>
              <a:lnSpc>
                <a:spcPct val="80000"/>
              </a:lnSpc>
            </a:pPr>
            <a:r>
              <a:rPr lang="bg-BG" sz="2800"/>
              <a:t>int sigignore(int sig) – прехвърля sig към SIG_IGN </a:t>
            </a:r>
          </a:p>
          <a:p>
            <a:pPr>
              <a:lnSpc>
                <a:spcPct val="80000"/>
              </a:lnSpc>
            </a:pPr>
            <a:r>
              <a:rPr lang="bg-BG" sz="2800"/>
              <a:t>int sigpause(int sig) – премахва sig от сигналите на извикания процес и задържа изпълнението на текущия процес, докато не се получи сигнал</a:t>
            </a:r>
            <a:br>
              <a:rPr lang="bg-BG" sz="2800"/>
            </a:br>
            <a:endParaRPr lang="bg-BG" sz="2800"/>
          </a:p>
          <a:p>
            <a:pPr>
              <a:lnSpc>
                <a:spcPct val="80000"/>
              </a:lnSpc>
              <a:buFontTx/>
              <a:buNone/>
            </a:pPr>
            <a:r>
              <a:rPr lang="bg-BG" sz="2800"/>
              <a:t>Функциите са дефинирани в signal.h.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ctrTitle"/>
          </p:nvPr>
        </p:nvSpPr>
        <p:spPr/>
        <p:txBody>
          <a:bodyPr/>
          <a:lstStyle/>
          <a:p>
            <a:r>
              <a:rPr lang="bg-BG" b="1"/>
              <a:t>IPC:Message Queues:&lt;sys/msg.h&gt;</a:t>
            </a:r>
          </a:p>
        </p:txBody>
      </p:sp>
      <p:sp>
        <p:nvSpPr>
          <p:cNvPr id="45059" name="Rectangle 3"/>
          <p:cNvSpPr>
            <a:spLocks noGrp="1" noChangeArrowheads="1"/>
          </p:cNvSpPr>
          <p:nvPr>
            <p:ph type="subTitle" idx="1"/>
          </p:nvPr>
        </p:nvSpPr>
        <p:spPr/>
        <p:txBody>
          <a:bodyPr/>
          <a:lstStyle/>
          <a:p>
            <a:endParaRPr lang="bg-BG"/>
          </a:p>
        </p:txBody>
      </p:sp>
    </p:spTree>
    <p:extLst>
      <p:ext uri="{BB962C8B-B14F-4D97-AF65-F5344CB8AC3E}">
        <p14:creationId xmlns:p14="http://schemas.microsoft.com/office/powerpoint/2010/main" val="2258230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r>
              <a:rPr lang="bg-BG"/>
              <a:t>IPC:Interrupts and Signals: &lt;signal.h&gt;</a:t>
            </a:r>
          </a:p>
        </p:txBody>
      </p:sp>
      <p:sp>
        <p:nvSpPr>
          <p:cNvPr id="3075" name="Rectangle 3"/>
          <p:cNvSpPr>
            <a:spLocks noGrp="1" noChangeArrowheads="1"/>
          </p:cNvSpPr>
          <p:nvPr>
            <p:ph type="subTitle" idx="1"/>
          </p:nvPr>
        </p:nvSpPr>
        <p:spPr/>
        <p:txBody>
          <a:bodyPr/>
          <a:lstStyle/>
          <a:p>
            <a:endParaRPr lang="bg-BG"/>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bg-BG"/>
              <a:t>Опашка от съобщения</a:t>
            </a:r>
          </a:p>
        </p:txBody>
      </p:sp>
      <p:pic>
        <p:nvPicPr>
          <p:cNvPr id="46084" name="Picture 4" descr="screen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00313" y="2195513"/>
            <a:ext cx="4143375" cy="3333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3798573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bg-BG"/>
              <a:t>Опашка от съобщения</a:t>
            </a:r>
          </a:p>
        </p:txBody>
      </p:sp>
      <p:sp>
        <p:nvSpPr>
          <p:cNvPr id="47107" name="Rectangle 3"/>
          <p:cNvSpPr>
            <a:spLocks noGrp="1" noChangeArrowheads="1"/>
          </p:cNvSpPr>
          <p:nvPr>
            <p:ph type="body" idx="1"/>
          </p:nvPr>
        </p:nvSpPr>
        <p:spPr/>
        <p:txBody>
          <a:bodyPr/>
          <a:lstStyle/>
          <a:p>
            <a:pPr>
              <a:lnSpc>
                <a:spcPct val="80000"/>
              </a:lnSpc>
            </a:pPr>
            <a:r>
              <a:rPr lang="bg-BG" sz="2800"/>
              <a:t>Два или повече процеса могат да обменят информация през обща системна опашка на съобщенията.</a:t>
            </a:r>
          </a:p>
          <a:p>
            <a:pPr>
              <a:lnSpc>
                <a:spcPct val="80000"/>
              </a:lnSpc>
            </a:pPr>
            <a:r>
              <a:rPr lang="bg-BG" sz="2800" i="1"/>
              <a:t>Изпращащият</a:t>
            </a:r>
            <a:r>
              <a:rPr lang="bg-BG" sz="2800"/>
              <a:t> процес поставя съобщение в опашка, посредством модул за предаване на съобщения. Това съобщение може да бъде прочетено от друг процес. </a:t>
            </a:r>
          </a:p>
          <a:p>
            <a:pPr>
              <a:lnSpc>
                <a:spcPct val="80000"/>
              </a:lnSpc>
            </a:pPr>
            <a:r>
              <a:rPr lang="bg-BG" sz="2800"/>
              <a:t>Всяко съобщение има идентификация или тип, така че процесите могат да изберат подходящо съобщение. Процесите трябва да обменят общ ключ за да получат достъп до опашката. </a:t>
            </a:r>
          </a:p>
        </p:txBody>
      </p:sp>
    </p:spTree>
    <p:extLst>
      <p:ext uri="{BB962C8B-B14F-4D97-AF65-F5344CB8AC3E}">
        <p14:creationId xmlns:p14="http://schemas.microsoft.com/office/powerpoint/2010/main" val="22465004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bg-BG"/>
              <a:t>Опашка от съобщения</a:t>
            </a:r>
          </a:p>
        </p:txBody>
      </p:sp>
      <p:sp>
        <p:nvSpPr>
          <p:cNvPr id="48131" name="Rectangle 3"/>
          <p:cNvSpPr>
            <a:spLocks noGrp="1" noChangeArrowheads="1"/>
          </p:cNvSpPr>
          <p:nvPr>
            <p:ph type="body" idx="1"/>
          </p:nvPr>
        </p:nvSpPr>
        <p:spPr/>
        <p:txBody>
          <a:bodyPr>
            <a:normAutofit lnSpcReduction="10000"/>
          </a:bodyPr>
          <a:lstStyle/>
          <a:p>
            <a:pPr>
              <a:lnSpc>
                <a:spcPct val="90000"/>
              </a:lnSpc>
            </a:pPr>
            <a:r>
              <a:rPr lang="bg-BG" sz="2800"/>
              <a:t>За разлика от файловете с byte-stream data, всяко IPC съобщение има явно зададена дължина. </a:t>
            </a:r>
          </a:p>
          <a:p>
            <a:pPr>
              <a:lnSpc>
                <a:spcPct val="90000"/>
              </a:lnSpc>
            </a:pPr>
            <a:r>
              <a:rPr lang="bg-BG" sz="2800"/>
              <a:t>Използвайки типа на съобщението, server process може да насочи трафика от съобщения между клиентите на неговата опашка – ориентацията е по client process PID използван като тип на съобщението. </a:t>
            </a:r>
            <a:endParaRPr lang="en-US" sz="2800"/>
          </a:p>
          <a:p>
            <a:pPr>
              <a:lnSpc>
                <a:spcPct val="90000"/>
              </a:lnSpc>
            </a:pPr>
            <a:r>
              <a:rPr lang="bg-BG" sz="2800"/>
              <a:t>За single-message transactions, множество server processes могат да работят паралелно като споделят опашката от съобщения. </a:t>
            </a:r>
          </a:p>
        </p:txBody>
      </p:sp>
    </p:spTree>
    <p:extLst>
      <p:ext uri="{BB962C8B-B14F-4D97-AF65-F5344CB8AC3E}">
        <p14:creationId xmlns:p14="http://schemas.microsoft.com/office/powerpoint/2010/main" val="18695642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bg-BG"/>
              <a:t>Опашка от съобщения</a:t>
            </a:r>
          </a:p>
        </p:txBody>
      </p:sp>
      <p:sp>
        <p:nvSpPr>
          <p:cNvPr id="49155" name="Rectangle 3"/>
          <p:cNvSpPr>
            <a:spLocks noGrp="1" noChangeArrowheads="1"/>
          </p:cNvSpPr>
          <p:nvPr>
            <p:ph type="body" idx="1"/>
          </p:nvPr>
        </p:nvSpPr>
        <p:spPr/>
        <p:txBody>
          <a:bodyPr/>
          <a:lstStyle/>
          <a:p>
            <a:r>
              <a:rPr lang="bg-BG"/>
              <a:t>Преди процесът да може да изпрати или получи съобщение, опашката трябва да се инициализира (посредством msgget функция).</a:t>
            </a:r>
          </a:p>
          <a:p>
            <a:r>
              <a:rPr lang="bg-BG"/>
              <a:t>Операциите по изпращане и получаване на съобщения се изпълняват чрез msgsnd() и msgrcv() функции съответно.</a:t>
            </a:r>
          </a:p>
        </p:txBody>
      </p:sp>
    </p:spTree>
    <p:extLst>
      <p:ext uri="{BB962C8B-B14F-4D97-AF65-F5344CB8AC3E}">
        <p14:creationId xmlns:p14="http://schemas.microsoft.com/office/powerpoint/2010/main" val="3657037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bg-BG"/>
              <a:t>Опашка от съобщения</a:t>
            </a:r>
          </a:p>
        </p:txBody>
      </p:sp>
      <p:sp>
        <p:nvSpPr>
          <p:cNvPr id="50179" name="Rectangle 3"/>
          <p:cNvSpPr>
            <a:spLocks noGrp="1" noChangeArrowheads="1"/>
          </p:cNvSpPr>
          <p:nvPr>
            <p:ph type="body" idx="1"/>
          </p:nvPr>
        </p:nvSpPr>
        <p:spPr/>
        <p:txBody>
          <a:bodyPr/>
          <a:lstStyle/>
          <a:p>
            <a:pPr>
              <a:lnSpc>
                <a:spcPct val="90000"/>
              </a:lnSpc>
            </a:pPr>
            <a:r>
              <a:rPr lang="bg-BG" sz="2400"/>
              <a:t>Когато се изпрати съобщение, текста му се копира в опашката на съобщенията. </a:t>
            </a:r>
          </a:p>
          <a:p>
            <a:pPr>
              <a:lnSpc>
                <a:spcPct val="90000"/>
              </a:lnSpc>
            </a:pPr>
            <a:r>
              <a:rPr lang="bg-BG" sz="2400"/>
              <a:t>Функциите msgsnd() и msgrcv() могат да се изпълняват като блокиращи или неблокиращи операции.</a:t>
            </a:r>
          </a:p>
          <a:p>
            <a:pPr>
              <a:lnSpc>
                <a:spcPct val="90000"/>
              </a:lnSpc>
            </a:pPr>
            <a:r>
              <a:rPr lang="bg-BG" sz="2400"/>
              <a:t>Неблокиращите операции се използват при асинхронен обмен на съобщения – процесът не преустановява своята работа при изпращане или получаване на съобщение.</a:t>
            </a:r>
          </a:p>
          <a:p>
            <a:pPr>
              <a:lnSpc>
                <a:spcPct val="90000"/>
              </a:lnSpc>
            </a:pPr>
            <a:r>
              <a:rPr lang="bg-BG" sz="2400"/>
              <a:t>При блокиращите операции се ползва синхронен обмен на съобщения. Тук процесът не може да продължи своята работа докато не получи отговор. </a:t>
            </a:r>
          </a:p>
        </p:txBody>
      </p:sp>
    </p:spTree>
    <p:extLst>
      <p:ext uri="{BB962C8B-B14F-4D97-AF65-F5344CB8AC3E}">
        <p14:creationId xmlns:p14="http://schemas.microsoft.com/office/powerpoint/2010/main" val="1567184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bg-BG"/>
              <a:t>Опашка от съобщения</a:t>
            </a:r>
          </a:p>
        </p:txBody>
      </p:sp>
      <p:sp>
        <p:nvSpPr>
          <p:cNvPr id="51203" name="Rectangle 3"/>
          <p:cNvSpPr>
            <a:spLocks noGrp="1" noChangeArrowheads="1"/>
          </p:cNvSpPr>
          <p:nvPr>
            <p:ph type="body" idx="1"/>
          </p:nvPr>
        </p:nvSpPr>
        <p:spPr/>
        <p:txBody>
          <a:bodyPr/>
          <a:lstStyle/>
          <a:p>
            <a:r>
              <a:rPr lang="bg-BG"/>
              <a:t>IPC signal и други механизми могат да се ползват за реализация на такъв трансфер. </a:t>
            </a:r>
          </a:p>
          <a:p>
            <a:r>
              <a:rPr lang="bg-BG"/>
              <a:t>Блокиращите операции преустановяват работа, докато не възникне едно от: </a:t>
            </a:r>
          </a:p>
          <a:p>
            <a:pPr lvl="1"/>
            <a:r>
              <a:rPr lang="bg-BG"/>
              <a:t>Успешно извикване. </a:t>
            </a:r>
          </a:p>
          <a:p>
            <a:pPr lvl="1"/>
            <a:r>
              <a:rPr lang="bg-BG"/>
              <a:t>Процесът получава сигнал. </a:t>
            </a:r>
          </a:p>
          <a:p>
            <a:pPr lvl="1"/>
            <a:r>
              <a:rPr lang="bg-BG"/>
              <a:t>Изтриване на опашката. </a:t>
            </a:r>
          </a:p>
        </p:txBody>
      </p:sp>
    </p:spTree>
    <p:extLst>
      <p:ext uri="{BB962C8B-B14F-4D97-AF65-F5344CB8AC3E}">
        <p14:creationId xmlns:p14="http://schemas.microsoft.com/office/powerpoint/2010/main" val="3484529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normAutofit fontScale="90000"/>
          </a:bodyPr>
          <a:lstStyle/>
          <a:p>
            <a:r>
              <a:rPr lang="bg-BG" sz="4000" b="1"/>
              <a:t>Initialising the Message Queue</a:t>
            </a:r>
          </a:p>
        </p:txBody>
      </p:sp>
      <p:sp>
        <p:nvSpPr>
          <p:cNvPr id="52227" name="Rectangle 3"/>
          <p:cNvSpPr>
            <a:spLocks noGrp="1" noChangeArrowheads="1"/>
          </p:cNvSpPr>
          <p:nvPr>
            <p:ph type="body" idx="1"/>
          </p:nvPr>
        </p:nvSpPr>
        <p:spPr/>
        <p:txBody>
          <a:bodyPr/>
          <a:lstStyle/>
          <a:p>
            <a:pPr>
              <a:lnSpc>
                <a:spcPct val="90000"/>
              </a:lnSpc>
              <a:buFontTx/>
              <a:buNone/>
            </a:pPr>
            <a:r>
              <a:rPr lang="bg-BG"/>
              <a:t>Функцията msgget() инициализира нова опашка за съобщения:</a:t>
            </a:r>
          </a:p>
          <a:p>
            <a:pPr>
              <a:lnSpc>
                <a:spcPct val="90000"/>
              </a:lnSpc>
            </a:pPr>
            <a:r>
              <a:rPr lang="bg-BG"/>
              <a:t>int msgget(key_t key, int msgflg) </a:t>
            </a:r>
          </a:p>
          <a:p>
            <a:pPr>
              <a:lnSpc>
                <a:spcPct val="90000"/>
              </a:lnSpc>
              <a:buFontTx/>
              <a:buNone/>
            </a:pPr>
            <a:r>
              <a:rPr lang="bg-BG"/>
              <a:t>Тя може да върне message queue ID (msqid) на опашката, кореспондираща на аргумента key. Параметърът msgflg трябва да бъде осмично число, задаващо правата на опашката и управляващите флагове. </a:t>
            </a:r>
          </a:p>
        </p:txBody>
      </p:sp>
    </p:spTree>
    <p:extLst>
      <p:ext uri="{BB962C8B-B14F-4D97-AF65-F5344CB8AC3E}">
        <p14:creationId xmlns:p14="http://schemas.microsoft.com/office/powerpoint/2010/main" val="35709676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r>
              <a:rPr lang="bg-BG" sz="4000" b="1"/>
              <a:t>Initialising the Message Queue</a:t>
            </a:r>
          </a:p>
        </p:txBody>
      </p:sp>
      <p:sp>
        <p:nvSpPr>
          <p:cNvPr id="53251" name="Text Box 3"/>
          <p:cNvSpPr txBox="1">
            <a:spLocks noChangeArrowheads="1"/>
          </p:cNvSpPr>
          <p:nvPr/>
        </p:nvSpPr>
        <p:spPr bwMode="auto">
          <a:xfrm>
            <a:off x="2051050" y="1196975"/>
            <a:ext cx="6337300" cy="559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a:t>#include &lt;sys/ipc.h&gt;</a:t>
            </a:r>
            <a:endParaRPr lang="en-US"/>
          </a:p>
          <a:p>
            <a:pPr>
              <a:spcBef>
                <a:spcPct val="50000"/>
              </a:spcBef>
            </a:pPr>
            <a:r>
              <a:rPr lang="bg-BG"/>
              <a:t>#include &lt;sys/msg.h&gt;</a:t>
            </a:r>
            <a:endParaRPr lang="en-US"/>
          </a:p>
          <a:p>
            <a:pPr>
              <a:spcBef>
                <a:spcPct val="50000"/>
              </a:spcBef>
            </a:pPr>
            <a:r>
              <a:rPr lang="bg-BG"/>
              <a:t> ... </a:t>
            </a:r>
            <a:endParaRPr lang="en-US"/>
          </a:p>
          <a:p>
            <a:pPr>
              <a:spcBef>
                <a:spcPct val="50000"/>
              </a:spcBef>
            </a:pPr>
            <a:r>
              <a:rPr lang="bg-BG"/>
              <a:t>key_t key; /* key to be passed to msgget() */ </a:t>
            </a:r>
            <a:endParaRPr lang="en-US"/>
          </a:p>
          <a:p>
            <a:pPr>
              <a:spcBef>
                <a:spcPct val="50000"/>
              </a:spcBef>
            </a:pPr>
            <a:r>
              <a:rPr lang="bg-BG"/>
              <a:t>int msgflg /* msgflg to be passed to msgget() */ int msqid; /* return value from msgget() */ </a:t>
            </a:r>
            <a:endParaRPr lang="en-US"/>
          </a:p>
          <a:p>
            <a:pPr>
              <a:spcBef>
                <a:spcPct val="50000"/>
              </a:spcBef>
            </a:pPr>
            <a:r>
              <a:rPr lang="bg-BG"/>
              <a:t>... </a:t>
            </a:r>
            <a:endParaRPr lang="en-US"/>
          </a:p>
          <a:p>
            <a:pPr>
              <a:spcBef>
                <a:spcPct val="50000"/>
              </a:spcBef>
            </a:pPr>
            <a:r>
              <a:rPr lang="bg-BG"/>
              <a:t>key = ... </a:t>
            </a:r>
            <a:endParaRPr lang="en-US"/>
          </a:p>
          <a:p>
            <a:pPr>
              <a:spcBef>
                <a:spcPct val="50000"/>
              </a:spcBef>
            </a:pPr>
            <a:r>
              <a:rPr lang="bg-BG"/>
              <a:t>msgflg = ... </a:t>
            </a:r>
            <a:endParaRPr lang="en-US"/>
          </a:p>
          <a:p>
            <a:pPr>
              <a:spcBef>
                <a:spcPct val="50000"/>
              </a:spcBef>
            </a:pPr>
            <a:r>
              <a:rPr lang="bg-BG"/>
              <a:t>if ((msqid = msgget(key, msgflg)) == &amp;ndash;1) {</a:t>
            </a:r>
            <a:endParaRPr lang="en-US"/>
          </a:p>
          <a:p>
            <a:pPr>
              <a:spcBef>
                <a:spcPct val="50000"/>
              </a:spcBef>
            </a:pPr>
            <a:r>
              <a:rPr lang="en-US"/>
              <a:t>  </a:t>
            </a:r>
            <a:r>
              <a:rPr lang="bg-BG"/>
              <a:t> perror("msgget: msgget failed"); </a:t>
            </a:r>
            <a:endParaRPr lang="en-US"/>
          </a:p>
          <a:p>
            <a:pPr>
              <a:spcBef>
                <a:spcPct val="50000"/>
              </a:spcBef>
            </a:pPr>
            <a:r>
              <a:rPr lang="en-US"/>
              <a:t>   </a:t>
            </a:r>
            <a:r>
              <a:rPr lang="bg-BG"/>
              <a:t>exit(1); </a:t>
            </a:r>
            <a:endParaRPr lang="en-US"/>
          </a:p>
          <a:p>
            <a:pPr>
              <a:spcBef>
                <a:spcPct val="50000"/>
              </a:spcBef>
            </a:pPr>
            <a:r>
              <a:rPr lang="bg-BG"/>
              <a:t>} else </a:t>
            </a:r>
            <a:endParaRPr lang="en-US"/>
          </a:p>
          <a:p>
            <a:pPr>
              <a:spcBef>
                <a:spcPct val="50000"/>
              </a:spcBef>
            </a:pPr>
            <a:r>
              <a:rPr lang="en-US"/>
              <a:t>   </a:t>
            </a:r>
            <a:r>
              <a:rPr lang="bg-BG"/>
              <a:t>(void) fprintf(stderr, &amp;ldquo;msgget succeeded"); ... </a:t>
            </a:r>
          </a:p>
        </p:txBody>
      </p:sp>
    </p:spTree>
    <p:extLst>
      <p:ext uri="{BB962C8B-B14F-4D97-AF65-F5344CB8AC3E}">
        <p14:creationId xmlns:p14="http://schemas.microsoft.com/office/powerpoint/2010/main" val="40421656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r>
              <a:rPr lang="bg-BG" sz="3200" b="1" dirty="0"/>
              <a:t>IPC Functions, Key Arguments, and Creation Flags: &lt;sys/ipc.h&gt;</a:t>
            </a:r>
          </a:p>
        </p:txBody>
      </p:sp>
      <p:sp>
        <p:nvSpPr>
          <p:cNvPr id="54275" name="Rectangle 3"/>
          <p:cNvSpPr>
            <a:spLocks noGrp="1" noChangeArrowheads="1"/>
          </p:cNvSpPr>
          <p:nvPr>
            <p:ph type="body" idx="1"/>
          </p:nvPr>
        </p:nvSpPr>
        <p:spPr/>
        <p:txBody>
          <a:bodyPr/>
          <a:lstStyle/>
          <a:p>
            <a:r>
              <a:rPr lang="bg-BG" dirty="0"/>
              <a:t>Процесите, изискващи достъп до IPC, трябва да могат да го идентифицират.</a:t>
            </a:r>
          </a:p>
          <a:p>
            <a:r>
              <a:rPr lang="bg-BG" dirty="0"/>
              <a:t>За целта, функциите, инициализиращи или предоставящи достъп до IPC, използват аргумент key_t key. (key_t е от тип int и е дефиниран в &lt;sys/types.h&gt;). </a:t>
            </a:r>
          </a:p>
        </p:txBody>
      </p:sp>
    </p:spTree>
    <p:extLst>
      <p:ext uri="{BB962C8B-B14F-4D97-AF65-F5344CB8AC3E}">
        <p14:creationId xmlns:p14="http://schemas.microsoft.com/office/powerpoint/2010/main" val="624289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normAutofit/>
          </a:bodyPr>
          <a:lstStyle/>
          <a:p>
            <a:r>
              <a:rPr lang="bg-BG" sz="3200" b="1" dirty="0"/>
              <a:t>IPC Functions, Key Arguments, and Creation Flags: &lt;sys/ipc.h&gt;</a:t>
            </a:r>
          </a:p>
        </p:txBody>
      </p:sp>
      <p:sp>
        <p:nvSpPr>
          <p:cNvPr id="55299" name="Rectangle 3"/>
          <p:cNvSpPr>
            <a:spLocks noGrp="1" noChangeArrowheads="1"/>
          </p:cNvSpPr>
          <p:nvPr>
            <p:ph type="body" idx="1"/>
          </p:nvPr>
        </p:nvSpPr>
        <p:spPr/>
        <p:txBody>
          <a:bodyPr>
            <a:normAutofit lnSpcReduction="10000"/>
          </a:bodyPr>
          <a:lstStyle/>
          <a:p>
            <a:r>
              <a:rPr lang="bg-BG" sz="2800"/>
              <a:t>Ключът е произволна стойност или получена от общите настройки по време на изпълнение на кода. Един от начините за получаване е ftok() , която конвертира име на файл в ключ, уникален в системата. </a:t>
            </a:r>
          </a:p>
          <a:p>
            <a:r>
              <a:rPr lang="bg-BG" sz="2800"/>
              <a:t>Функциите, които инициализират или получават достъп до съобщения (също semaphores или shared memory) връщат ID от тип int. IPC функциите, които изпълняват четене, запис и управляващи операции, ползват това ID. </a:t>
            </a:r>
          </a:p>
        </p:txBody>
      </p:sp>
    </p:spTree>
    <p:extLst>
      <p:ext uri="{BB962C8B-B14F-4D97-AF65-F5344CB8AC3E}">
        <p14:creationId xmlns:p14="http://schemas.microsoft.com/office/powerpoint/2010/main" val="4248828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bg-BG"/>
              <a:t>Въведение</a:t>
            </a:r>
          </a:p>
        </p:txBody>
      </p:sp>
      <p:sp>
        <p:nvSpPr>
          <p:cNvPr id="4099" name="Rectangle 3"/>
          <p:cNvSpPr>
            <a:spLocks noGrp="1" noChangeArrowheads="1"/>
          </p:cNvSpPr>
          <p:nvPr>
            <p:ph idx="1"/>
          </p:nvPr>
        </p:nvSpPr>
        <p:spPr/>
        <p:txBody>
          <a:bodyPr/>
          <a:lstStyle/>
          <a:p>
            <a:r>
              <a:rPr lang="bg-BG"/>
              <a:t>Когато един процес терминира чрезвичайно, се опитва да ипрати сигнал какъв е неговия проблем. Програмите на C и UNIX могат да прихванат този сигнал за диагностика. </a:t>
            </a:r>
            <a:br>
              <a:rPr lang="bg-BG"/>
            </a:br>
            <a:endParaRPr lang="bg-BG"/>
          </a:p>
          <a:p>
            <a:r>
              <a:rPr lang="bg-BG"/>
              <a:t>Сигналите се ползват и като средство за комуникация.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r>
              <a:rPr lang="bg-BG" sz="3200" b="1" dirty="0"/>
              <a:t>IPC Functions, Key Arguments, and Creation Flags: &lt;sys/ipc.h&gt;</a:t>
            </a:r>
          </a:p>
        </p:txBody>
      </p:sp>
      <p:sp>
        <p:nvSpPr>
          <p:cNvPr id="56323" name="Rectangle 3"/>
          <p:cNvSpPr>
            <a:spLocks noGrp="1" noChangeArrowheads="1"/>
          </p:cNvSpPr>
          <p:nvPr>
            <p:ph type="body" idx="1"/>
          </p:nvPr>
        </p:nvSpPr>
        <p:spPr/>
        <p:txBody>
          <a:bodyPr/>
          <a:lstStyle/>
          <a:p>
            <a:pPr>
              <a:lnSpc>
                <a:spcPct val="80000"/>
              </a:lnSpc>
            </a:pPr>
            <a:r>
              <a:rPr lang="bg-BG" sz="2800"/>
              <a:t>Ако ключът е зададен като IPC_PRIVATE, функцията инициализира нова инстанция от IPC facility, което е достъпно само за създаващия процес. </a:t>
            </a:r>
          </a:p>
          <a:p>
            <a:pPr>
              <a:lnSpc>
                <a:spcPct val="80000"/>
              </a:lnSpc>
            </a:pPr>
            <a:r>
              <a:rPr lang="bg-BG" sz="2800"/>
              <a:t>Когато се използва флаг IPC_CREAT, функцията се опитва да създаде facility, ако не съществува. </a:t>
            </a:r>
          </a:p>
          <a:p>
            <a:pPr>
              <a:lnSpc>
                <a:spcPct val="80000"/>
              </a:lnSpc>
            </a:pPr>
            <a:r>
              <a:rPr lang="bg-BG" sz="2800"/>
              <a:t>Когато се активира функцията с флагове IPC_CREAT и IPC_EXCL, извикването пропада, ако facility съществува. Това е полезно, когато повече от един процеси правят опит да инициализират facility. </a:t>
            </a:r>
          </a:p>
        </p:txBody>
      </p:sp>
    </p:spTree>
    <p:extLst>
      <p:ext uri="{BB962C8B-B14F-4D97-AF65-F5344CB8AC3E}">
        <p14:creationId xmlns:p14="http://schemas.microsoft.com/office/powerpoint/2010/main" val="29559963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a:bodyPr>
          <a:lstStyle/>
          <a:p>
            <a:r>
              <a:rPr lang="bg-BG" sz="3200" b="1" dirty="0"/>
              <a:t>IPC Functions, Key Arguments, and Creation Flags: &lt;sys/ipc.h&gt;</a:t>
            </a:r>
          </a:p>
        </p:txBody>
      </p:sp>
      <p:sp>
        <p:nvSpPr>
          <p:cNvPr id="57347" name="Rectangle 3"/>
          <p:cNvSpPr>
            <a:spLocks noGrp="1" noChangeArrowheads="1"/>
          </p:cNvSpPr>
          <p:nvPr>
            <p:ph type="body" idx="1"/>
          </p:nvPr>
        </p:nvSpPr>
        <p:spPr/>
        <p:txBody>
          <a:bodyPr>
            <a:normAutofit lnSpcReduction="10000"/>
          </a:bodyPr>
          <a:lstStyle/>
          <a:p>
            <a:pPr>
              <a:lnSpc>
                <a:spcPct val="80000"/>
              </a:lnSpc>
            </a:pPr>
            <a:r>
              <a:rPr lang="bg-BG" sz="2800"/>
              <a:t>Например, достъп на множество процеси от сървъра до едно и също facility. Ако всички те се опитат да създадат facility с IPC_EXCL, само първият ще успее. Ако нито един от двата флага не се подаде и facility съществува, функцията ще върне ID на facility. </a:t>
            </a:r>
          </a:p>
          <a:p>
            <a:pPr>
              <a:lnSpc>
                <a:spcPct val="80000"/>
              </a:lnSpc>
            </a:pPr>
            <a:r>
              <a:rPr lang="bg-BG" sz="2800"/>
              <a:t>Ако се пропусне IPC_CREAT и facility не е вече инициализирано, извикването пропада. Тези управляващи флагове се комбинират чрез logical (bitwise) OR, с правата в осмичен код, за да формират аргумента flags. </a:t>
            </a:r>
          </a:p>
        </p:txBody>
      </p:sp>
    </p:spTree>
    <p:extLst>
      <p:ext uri="{BB962C8B-B14F-4D97-AF65-F5344CB8AC3E}">
        <p14:creationId xmlns:p14="http://schemas.microsoft.com/office/powerpoint/2010/main" val="32878784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a:bodyPr>
          <a:lstStyle/>
          <a:p>
            <a:r>
              <a:rPr lang="bg-BG" sz="3200" b="1" dirty="0"/>
              <a:t>IPC Functions, Key Arguments, and Creation Flags: &lt;sys/ipc.h&gt;</a:t>
            </a:r>
          </a:p>
        </p:txBody>
      </p:sp>
      <p:sp>
        <p:nvSpPr>
          <p:cNvPr id="58371" name="Rectangle 3"/>
          <p:cNvSpPr>
            <a:spLocks noGrp="1" noChangeArrowheads="1"/>
          </p:cNvSpPr>
          <p:nvPr>
            <p:ph type="body" idx="1"/>
          </p:nvPr>
        </p:nvSpPr>
        <p:spPr/>
        <p:txBody>
          <a:bodyPr/>
          <a:lstStyle/>
          <a:p>
            <a:pPr>
              <a:lnSpc>
                <a:spcPct val="90000"/>
              </a:lnSpc>
            </a:pPr>
            <a:r>
              <a:rPr lang="bg-BG" dirty="0"/>
              <a:t>Например, операторът по-долу инициализира нова опашка за съобщения, ако тя не съществува:</a:t>
            </a:r>
            <a:br>
              <a:rPr lang="bg-BG" dirty="0"/>
            </a:br>
            <a:r>
              <a:rPr lang="bg-BG" dirty="0"/>
              <a:t>	msqid = msgget(ftok("/tmp", key), 		    (IPC_CREAT | IPC_EXCL | 0400)); </a:t>
            </a:r>
          </a:p>
          <a:p>
            <a:pPr>
              <a:lnSpc>
                <a:spcPct val="90000"/>
              </a:lnSpc>
            </a:pPr>
            <a:r>
              <a:rPr lang="bg-BG" dirty="0"/>
              <a:t>Първият аргумент изчислява ключ, базиран на низ ("/tmp"). Вторият изчислява комбинация от правата и управляващи флагове. </a:t>
            </a:r>
          </a:p>
        </p:txBody>
      </p:sp>
    </p:spTree>
    <p:extLst>
      <p:ext uri="{BB962C8B-B14F-4D97-AF65-F5344CB8AC3E}">
        <p14:creationId xmlns:p14="http://schemas.microsoft.com/office/powerpoint/2010/main" val="4835487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normAutofit fontScale="90000"/>
          </a:bodyPr>
          <a:lstStyle/>
          <a:p>
            <a:r>
              <a:rPr lang="bg-BG"/>
              <a:t>Controlling message queues</a:t>
            </a:r>
          </a:p>
        </p:txBody>
      </p:sp>
      <p:sp>
        <p:nvSpPr>
          <p:cNvPr id="59395" name="Rectangle 3"/>
          <p:cNvSpPr>
            <a:spLocks noGrp="1" noChangeArrowheads="1"/>
          </p:cNvSpPr>
          <p:nvPr>
            <p:ph type="body" idx="1"/>
          </p:nvPr>
        </p:nvSpPr>
        <p:spPr/>
        <p:txBody>
          <a:bodyPr/>
          <a:lstStyle/>
          <a:p>
            <a:r>
              <a:rPr lang="bg-BG"/>
              <a:t>Функцията msgctl() редактира правата и други характеристики на опашката от съобщения. Собственикът или създателят на опашката може да смени собствеността  или правата й. Всеки процес с права може да използва msgctl() за управляващи операции.</a:t>
            </a:r>
            <a:br>
              <a:rPr lang="bg-BG"/>
            </a:br>
            <a:endParaRPr lang="bg-BG"/>
          </a:p>
        </p:txBody>
      </p:sp>
    </p:spTree>
    <p:extLst>
      <p:ext uri="{BB962C8B-B14F-4D97-AF65-F5344CB8AC3E}">
        <p14:creationId xmlns:p14="http://schemas.microsoft.com/office/powerpoint/2010/main" val="189550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r>
              <a:rPr lang="bg-BG"/>
              <a:t>Controlling message queues</a:t>
            </a:r>
          </a:p>
        </p:txBody>
      </p:sp>
      <p:sp>
        <p:nvSpPr>
          <p:cNvPr id="60419" name="Rectangle 3"/>
          <p:cNvSpPr>
            <a:spLocks noGrp="1" noChangeArrowheads="1"/>
          </p:cNvSpPr>
          <p:nvPr>
            <p:ph type="body" idx="1"/>
          </p:nvPr>
        </p:nvSpPr>
        <p:spPr>
          <a:xfrm>
            <a:off x="457200" y="1600200"/>
            <a:ext cx="8229600" cy="5029200"/>
          </a:xfrm>
        </p:spPr>
        <p:txBody>
          <a:bodyPr>
            <a:normAutofit lnSpcReduction="10000"/>
          </a:bodyPr>
          <a:lstStyle/>
          <a:p>
            <a:pPr>
              <a:lnSpc>
                <a:spcPct val="80000"/>
              </a:lnSpc>
              <a:buFontTx/>
              <a:buNone/>
            </a:pPr>
            <a:r>
              <a:rPr lang="bg-BG" sz="2400" b="1"/>
              <a:t>int msgctl(int msqid, int cmd, struct msqid_ds *buf ) </a:t>
            </a:r>
          </a:p>
          <a:p>
            <a:pPr>
              <a:lnSpc>
                <a:spcPct val="80000"/>
              </a:lnSpc>
            </a:pPr>
            <a:r>
              <a:rPr lang="bg-BG" sz="2800"/>
              <a:t>Аргументът msqid трябва да бъде ID на съществуваща опашка. cmd е един от:</a:t>
            </a:r>
          </a:p>
          <a:p>
            <a:pPr>
              <a:lnSpc>
                <a:spcPct val="80000"/>
              </a:lnSpc>
            </a:pPr>
            <a:r>
              <a:rPr lang="bg-BG" sz="2800" b="1"/>
              <a:t>IPC_STAT</a:t>
            </a:r>
          </a:p>
          <a:p>
            <a:pPr lvl="1">
              <a:lnSpc>
                <a:spcPct val="80000"/>
              </a:lnSpc>
            </a:pPr>
            <a:r>
              <a:rPr lang="bg-BG" sz="2400"/>
              <a:t>Записва информация за статуса на опашката в даннова структура, сочена от buf. Процесът трябва да има права за четене.</a:t>
            </a:r>
          </a:p>
          <a:p>
            <a:pPr>
              <a:lnSpc>
                <a:spcPct val="80000"/>
              </a:lnSpc>
            </a:pPr>
            <a:r>
              <a:rPr lang="bg-BG" sz="2800" b="1"/>
              <a:t>IPC_SET</a:t>
            </a:r>
          </a:p>
          <a:p>
            <a:pPr lvl="1">
              <a:lnSpc>
                <a:spcPct val="80000"/>
              </a:lnSpc>
            </a:pPr>
            <a:r>
              <a:rPr lang="bg-BG" sz="2400"/>
              <a:t>Променя собственика и груповото ID, правата и размера в брой байтове на опашката от съобщения. Процесът трябва да има ID на собственика, създателя и superuser.</a:t>
            </a:r>
          </a:p>
          <a:p>
            <a:pPr>
              <a:lnSpc>
                <a:spcPct val="80000"/>
              </a:lnSpc>
            </a:pPr>
            <a:r>
              <a:rPr lang="bg-BG" sz="2800" b="1"/>
              <a:t>IPC_RMID</a:t>
            </a:r>
          </a:p>
          <a:p>
            <a:pPr lvl="1">
              <a:lnSpc>
                <a:spcPct val="80000"/>
              </a:lnSpc>
            </a:pPr>
            <a:r>
              <a:rPr lang="bg-BG" sz="2400"/>
              <a:t>Изтрива опашка от съобщения, зададена чрез msqid.</a:t>
            </a:r>
          </a:p>
        </p:txBody>
      </p:sp>
    </p:spTree>
    <p:extLst>
      <p:ext uri="{BB962C8B-B14F-4D97-AF65-F5344CB8AC3E}">
        <p14:creationId xmlns:p14="http://schemas.microsoft.com/office/powerpoint/2010/main" val="23005249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95536" y="90201"/>
            <a:ext cx="7242048" cy="1143000"/>
          </a:xfrm>
        </p:spPr>
        <p:txBody>
          <a:bodyPr>
            <a:normAutofit/>
          </a:bodyPr>
          <a:lstStyle/>
          <a:p>
            <a:r>
              <a:rPr lang="bg-BG" sz="3200" dirty="0"/>
              <a:t>Controlling message queues</a:t>
            </a:r>
            <a:br>
              <a:rPr lang="bg-BG" sz="3200" dirty="0"/>
            </a:br>
            <a:r>
              <a:rPr lang="bg-BG" sz="3200" dirty="0"/>
              <a:t>Пример</a:t>
            </a:r>
          </a:p>
        </p:txBody>
      </p:sp>
      <p:sp>
        <p:nvSpPr>
          <p:cNvPr id="61444" name="Text Box 4"/>
          <p:cNvSpPr txBox="1">
            <a:spLocks noChangeArrowheads="1"/>
          </p:cNvSpPr>
          <p:nvPr/>
        </p:nvSpPr>
        <p:spPr bwMode="auto">
          <a:xfrm>
            <a:off x="211832" y="1219200"/>
            <a:ext cx="8610600" cy="5770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dirty="0">
                <a:latin typeface="Garamond" pitchFamily="18" charset="0"/>
              </a:rPr>
              <a:t>#include&lt;sys/types.h&gt; </a:t>
            </a:r>
          </a:p>
          <a:p>
            <a:pPr>
              <a:spcBef>
                <a:spcPct val="50000"/>
              </a:spcBef>
            </a:pPr>
            <a:r>
              <a:rPr lang="bg-BG" dirty="0">
                <a:latin typeface="Garamond" pitchFamily="18" charset="0"/>
              </a:rPr>
              <a:t>#include &lt;sys/ipc.h&gt; </a:t>
            </a:r>
          </a:p>
          <a:p>
            <a:pPr>
              <a:spcBef>
                <a:spcPct val="50000"/>
              </a:spcBef>
            </a:pPr>
            <a:r>
              <a:rPr lang="bg-BG" dirty="0">
                <a:latin typeface="Garamond" pitchFamily="18" charset="0"/>
              </a:rPr>
              <a:t>#include &lt;sys/msg.h&gt; </a:t>
            </a:r>
          </a:p>
          <a:p>
            <a:pPr>
              <a:spcBef>
                <a:spcPct val="50000"/>
              </a:spcBef>
            </a:pPr>
            <a:r>
              <a:rPr lang="bg-BG" dirty="0">
                <a:latin typeface="Garamond" pitchFamily="18" charset="0"/>
              </a:rPr>
              <a:t>... </a:t>
            </a:r>
          </a:p>
          <a:p>
            <a:pPr>
              <a:spcBef>
                <a:spcPct val="50000"/>
              </a:spcBef>
            </a:pPr>
            <a:r>
              <a:rPr lang="bg-BG" dirty="0">
                <a:latin typeface="Garamond" pitchFamily="18" charset="0"/>
              </a:rPr>
              <a:t>if (msgctl(msqid, IPC_STAT, &amp;buf) == -1) { </a:t>
            </a:r>
          </a:p>
          <a:p>
            <a:pPr>
              <a:spcBef>
                <a:spcPct val="50000"/>
              </a:spcBef>
            </a:pPr>
            <a:r>
              <a:rPr lang="bg-BG" dirty="0">
                <a:latin typeface="Garamond" pitchFamily="18" charset="0"/>
              </a:rPr>
              <a:t>   perror("msgctl: msgctl failed"); </a:t>
            </a:r>
          </a:p>
          <a:p>
            <a:pPr>
              <a:spcBef>
                <a:spcPct val="50000"/>
              </a:spcBef>
            </a:pPr>
            <a:r>
              <a:rPr lang="bg-BG" dirty="0">
                <a:latin typeface="Garamond" pitchFamily="18" charset="0"/>
              </a:rPr>
              <a:t>   exit(1); </a:t>
            </a:r>
          </a:p>
          <a:p>
            <a:pPr>
              <a:spcBef>
                <a:spcPct val="50000"/>
              </a:spcBef>
            </a:pPr>
            <a:r>
              <a:rPr lang="bg-BG" dirty="0">
                <a:latin typeface="Garamond" pitchFamily="18" charset="0"/>
              </a:rPr>
              <a:t>} </a:t>
            </a:r>
          </a:p>
          <a:p>
            <a:pPr>
              <a:spcBef>
                <a:spcPct val="50000"/>
              </a:spcBef>
            </a:pPr>
            <a:r>
              <a:rPr lang="bg-BG" dirty="0">
                <a:latin typeface="Garamond" pitchFamily="18" charset="0"/>
              </a:rPr>
              <a:t>... </a:t>
            </a:r>
          </a:p>
          <a:p>
            <a:pPr>
              <a:spcBef>
                <a:spcPct val="50000"/>
              </a:spcBef>
            </a:pPr>
            <a:r>
              <a:rPr lang="bg-BG" dirty="0">
                <a:latin typeface="Garamond" pitchFamily="18" charset="0"/>
              </a:rPr>
              <a:t>if (msgctl(msqid, IPC_SET, &amp;buf) == -1) { </a:t>
            </a:r>
          </a:p>
          <a:p>
            <a:pPr>
              <a:spcBef>
                <a:spcPct val="50000"/>
              </a:spcBef>
            </a:pPr>
            <a:r>
              <a:rPr lang="bg-BG" dirty="0">
                <a:latin typeface="Garamond" pitchFamily="18" charset="0"/>
              </a:rPr>
              <a:t>   perror("msgctl: msgctl failed"); </a:t>
            </a:r>
          </a:p>
          <a:p>
            <a:pPr>
              <a:spcBef>
                <a:spcPct val="50000"/>
              </a:spcBef>
            </a:pPr>
            <a:r>
              <a:rPr lang="bg-BG" dirty="0">
                <a:latin typeface="Garamond" pitchFamily="18" charset="0"/>
              </a:rPr>
              <a:t>   exit(1); </a:t>
            </a:r>
          </a:p>
          <a:p>
            <a:pPr>
              <a:spcBef>
                <a:spcPct val="50000"/>
              </a:spcBef>
            </a:pPr>
            <a:r>
              <a:rPr lang="bg-BG" dirty="0">
                <a:latin typeface="Garamond" pitchFamily="18" charset="0"/>
              </a:rPr>
              <a:t>} </a:t>
            </a:r>
          </a:p>
          <a:p>
            <a:pPr>
              <a:spcBef>
                <a:spcPct val="50000"/>
              </a:spcBef>
            </a:pPr>
            <a:r>
              <a:rPr lang="bg-BG" dirty="0">
                <a:latin typeface="Garamond" pitchFamily="18" charset="0"/>
              </a:rPr>
              <a:t>... </a:t>
            </a:r>
          </a:p>
        </p:txBody>
      </p:sp>
    </p:spTree>
    <p:extLst>
      <p:ext uri="{BB962C8B-B14F-4D97-AF65-F5344CB8AC3E}">
        <p14:creationId xmlns:p14="http://schemas.microsoft.com/office/powerpoint/2010/main" val="21227754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fontScale="90000"/>
          </a:bodyPr>
          <a:lstStyle/>
          <a:p>
            <a:r>
              <a:rPr lang="bg-BG"/>
              <a:t>Sending and Receiving Messages</a:t>
            </a:r>
          </a:p>
        </p:txBody>
      </p:sp>
      <p:sp>
        <p:nvSpPr>
          <p:cNvPr id="62467" name="Rectangle 3"/>
          <p:cNvSpPr>
            <a:spLocks noGrp="1" noChangeArrowheads="1"/>
          </p:cNvSpPr>
          <p:nvPr>
            <p:ph type="body" idx="1"/>
          </p:nvPr>
        </p:nvSpPr>
        <p:spPr/>
        <p:txBody>
          <a:bodyPr>
            <a:normAutofit lnSpcReduction="10000"/>
          </a:bodyPr>
          <a:lstStyle/>
          <a:p>
            <a:pPr>
              <a:lnSpc>
                <a:spcPct val="80000"/>
              </a:lnSpc>
            </a:pPr>
            <a:r>
              <a:rPr lang="bg-BG" sz="2400"/>
              <a:t>Функциите msgsnd() и msgrcv() изпращат и получават съобщения:</a:t>
            </a:r>
          </a:p>
          <a:p>
            <a:pPr>
              <a:lnSpc>
                <a:spcPct val="80000"/>
              </a:lnSpc>
              <a:buFontTx/>
              <a:buNone/>
            </a:pPr>
            <a:r>
              <a:rPr lang="bg-BG" sz="2400"/>
              <a:t>int msgsnd(int msqid, const void *msgp, size_t msgsz, int msgflg); </a:t>
            </a:r>
          </a:p>
          <a:p>
            <a:pPr>
              <a:lnSpc>
                <a:spcPct val="80000"/>
              </a:lnSpc>
              <a:buFontTx/>
              <a:buNone/>
            </a:pPr>
            <a:r>
              <a:rPr lang="bg-BG" sz="2400"/>
              <a:t>int msgrcv(int msqid, void *msgp, size_t msgsz, long msgtyp, int msgflg); </a:t>
            </a:r>
          </a:p>
          <a:p>
            <a:pPr>
              <a:lnSpc>
                <a:spcPct val="80000"/>
              </a:lnSpc>
            </a:pPr>
            <a:r>
              <a:rPr lang="bg-BG" sz="2400"/>
              <a:t>Аргументът msqid </a:t>
            </a:r>
            <a:r>
              <a:rPr lang="bg-BG" sz="2400" b="1"/>
              <a:t>трябва</a:t>
            </a:r>
            <a:r>
              <a:rPr lang="bg-BG" sz="2400"/>
              <a:t> да бъде ID на съществуваща опашка от съобщения. </a:t>
            </a:r>
          </a:p>
          <a:p>
            <a:pPr>
              <a:lnSpc>
                <a:spcPct val="80000"/>
              </a:lnSpc>
            </a:pPr>
            <a:r>
              <a:rPr lang="bg-BG" sz="2400"/>
              <a:t>msgp е указател към структура, която съдържа типа на съобщението и неговия текст:</a:t>
            </a:r>
          </a:p>
          <a:p>
            <a:pPr>
              <a:lnSpc>
                <a:spcPct val="80000"/>
              </a:lnSpc>
              <a:buFontTx/>
              <a:buNone/>
            </a:pPr>
            <a:r>
              <a:rPr lang="bg-BG" sz="2400"/>
              <a:t>struct mymsg { </a:t>
            </a:r>
          </a:p>
          <a:p>
            <a:pPr>
              <a:lnSpc>
                <a:spcPct val="80000"/>
              </a:lnSpc>
              <a:buFontTx/>
              <a:buNone/>
            </a:pPr>
            <a:r>
              <a:rPr lang="bg-BG" sz="2400"/>
              <a:t>	long mtype; /* message type */ </a:t>
            </a:r>
          </a:p>
          <a:p>
            <a:pPr>
              <a:lnSpc>
                <a:spcPct val="80000"/>
              </a:lnSpc>
              <a:buFontTx/>
              <a:buNone/>
            </a:pPr>
            <a:r>
              <a:rPr lang="bg-BG" sz="2400"/>
              <a:t>	char mtext[MSGSZ]; /* message text of length MSGSZ */ </a:t>
            </a:r>
          </a:p>
          <a:p>
            <a:pPr>
              <a:lnSpc>
                <a:spcPct val="80000"/>
              </a:lnSpc>
              <a:buFontTx/>
              <a:buNone/>
            </a:pPr>
            <a:r>
              <a:rPr lang="bg-BG" sz="2400"/>
              <a:t>} </a:t>
            </a:r>
          </a:p>
        </p:txBody>
      </p:sp>
    </p:spTree>
    <p:extLst>
      <p:ext uri="{BB962C8B-B14F-4D97-AF65-F5344CB8AC3E}">
        <p14:creationId xmlns:p14="http://schemas.microsoft.com/office/powerpoint/2010/main" val="96378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fontScale="90000"/>
          </a:bodyPr>
          <a:lstStyle/>
          <a:p>
            <a:r>
              <a:rPr lang="bg-BG"/>
              <a:t>Sending and Receiving Messages</a:t>
            </a:r>
          </a:p>
        </p:txBody>
      </p:sp>
      <p:sp>
        <p:nvSpPr>
          <p:cNvPr id="64515" name="Rectangle 3"/>
          <p:cNvSpPr>
            <a:spLocks noGrp="1" noChangeArrowheads="1"/>
          </p:cNvSpPr>
          <p:nvPr>
            <p:ph type="body" idx="1"/>
          </p:nvPr>
        </p:nvSpPr>
        <p:spPr/>
        <p:txBody>
          <a:bodyPr/>
          <a:lstStyle/>
          <a:p>
            <a:pPr>
              <a:lnSpc>
                <a:spcPct val="90000"/>
              </a:lnSpc>
            </a:pPr>
            <a:r>
              <a:rPr lang="bg-BG"/>
              <a:t>msgsz задава дължината на съобщението в байтове.</a:t>
            </a:r>
          </a:p>
          <a:p>
            <a:pPr>
              <a:lnSpc>
                <a:spcPct val="90000"/>
              </a:lnSpc>
            </a:pPr>
            <a:r>
              <a:rPr lang="bg-BG"/>
              <a:t>msgtype е тип на получаваното съобщение. </a:t>
            </a:r>
          </a:p>
          <a:p>
            <a:pPr>
              <a:lnSpc>
                <a:spcPct val="90000"/>
              </a:lnSpc>
            </a:pPr>
            <a:r>
              <a:rPr lang="bg-BG"/>
              <a:t>msgflg задава действието, което трябва да се предприеме, ако едно или повече от следните твърдения е истина:</a:t>
            </a:r>
          </a:p>
          <a:p>
            <a:pPr lvl="1">
              <a:lnSpc>
                <a:spcPct val="90000"/>
              </a:lnSpc>
            </a:pPr>
            <a:r>
              <a:rPr lang="bg-BG"/>
              <a:t>Полученият брой байтове в опашката е равен на msg_qbytes.</a:t>
            </a:r>
          </a:p>
          <a:p>
            <a:pPr lvl="1">
              <a:lnSpc>
                <a:spcPct val="90000"/>
              </a:lnSpc>
            </a:pPr>
            <a:r>
              <a:rPr lang="bg-BG"/>
              <a:t>Достигнат е лимита на съобщения в системата.</a:t>
            </a:r>
          </a:p>
        </p:txBody>
      </p:sp>
    </p:spTree>
    <p:extLst>
      <p:ext uri="{BB962C8B-B14F-4D97-AF65-F5344CB8AC3E}">
        <p14:creationId xmlns:p14="http://schemas.microsoft.com/office/powerpoint/2010/main" val="3025608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r>
              <a:rPr lang="bg-BG"/>
              <a:t>Sending and Receiving Messages</a:t>
            </a:r>
          </a:p>
        </p:txBody>
      </p:sp>
      <p:sp>
        <p:nvSpPr>
          <p:cNvPr id="66563" name="Rectangle 3"/>
          <p:cNvSpPr>
            <a:spLocks noGrp="1" noChangeArrowheads="1"/>
          </p:cNvSpPr>
          <p:nvPr>
            <p:ph type="body" idx="1"/>
          </p:nvPr>
        </p:nvSpPr>
        <p:spPr/>
        <p:txBody>
          <a:bodyPr/>
          <a:lstStyle/>
          <a:p>
            <a:pPr>
              <a:lnSpc>
                <a:spcPct val="80000"/>
              </a:lnSpc>
            </a:pPr>
            <a:r>
              <a:rPr lang="bg-BG" sz="2800"/>
              <a:t>Действията са, както следва:</a:t>
            </a:r>
          </a:p>
          <a:p>
            <a:pPr lvl="1">
              <a:lnSpc>
                <a:spcPct val="80000"/>
              </a:lnSpc>
            </a:pPr>
            <a:r>
              <a:rPr lang="bg-BG" sz="2400"/>
              <a:t>If (msgflg &amp; IPC_NOWAIT) != 0, съобщението няма да се изпрати и извикващия процес ще продължи изпълнението си веднага.</a:t>
            </a:r>
          </a:p>
          <a:p>
            <a:pPr lvl="1">
              <a:lnSpc>
                <a:spcPct val="80000"/>
              </a:lnSpc>
            </a:pPr>
            <a:r>
              <a:rPr lang="bg-BG" sz="2400"/>
              <a:t>If (msgflg &amp; IPC_NOWAIT) == 0, извикващият процес ще преустанови изпълнението си, докато не се случи едно от:</a:t>
            </a:r>
          </a:p>
          <a:p>
            <a:pPr lvl="2">
              <a:lnSpc>
                <a:spcPct val="80000"/>
              </a:lnSpc>
            </a:pPr>
            <a:r>
              <a:rPr lang="bg-BG" sz="2000"/>
              <a:t>Условието, отговорно за преустановяването, вече не съществува (съобщението е изпратено).</a:t>
            </a:r>
          </a:p>
          <a:p>
            <a:pPr lvl="2">
              <a:lnSpc>
                <a:spcPct val="80000"/>
              </a:lnSpc>
            </a:pPr>
            <a:r>
              <a:rPr lang="bg-BG" sz="2000"/>
              <a:t>Идентификаторът на опашката msqid е изтрит от системата; ако това се случи, errno = EIDRM и се връща -1.</a:t>
            </a:r>
          </a:p>
          <a:p>
            <a:pPr lvl="2">
              <a:lnSpc>
                <a:spcPct val="80000"/>
              </a:lnSpc>
            </a:pPr>
            <a:r>
              <a:rPr lang="bg-BG" sz="2000"/>
              <a:t>Извикващият процес получава сигнал, който трябва да се прихване; в този случай съобщение не се изпраща и извикващия процес продължава изпълнението си.</a:t>
            </a:r>
          </a:p>
        </p:txBody>
      </p:sp>
    </p:spTree>
    <p:extLst>
      <p:ext uri="{BB962C8B-B14F-4D97-AF65-F5344CB8AC3E}">
        <p14:creationId xmlns:p14="http://schemas.microsoft.com/office/powerpoint/2010/main" val="37066760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normAutofit fontScale="90000"/>
          </a:bodyPr>
          <a:lstStyle/>
          <a:p>
            <a:r>
              <a:rPr lang="bg-BG"/>
              <a:t>Sending and Receiving Messages</a:t>
            </a:r>
          </a:p>
        </p:txBody>
      </p:sp>
      <p:sp>
        <p:nvSpPr>
          <p:cNvPr id="65539" name="Rectangle 3"/>
          <p:cNvSpPr>
            <a:spLocks noGrp="1" noChangeArrowheads="1"/>
          </p:cNvSpPr>
          <p:nvPr>
            <p:ph type="body" idx="1"/>
          </p:nvPr>
        </p:nvSpPr>
        <p:spPr/>
        <p:txBody>
          <a:bodyPr/>
          <a:lstStyle/>
          <a:p>
            <a:r>
              <a:rPr lang="bg-BG"/>
              <a:t>При узпешно приключване се изпълняват следните действия, асоциирани с данновата структура msqid:</a:t>
            </a:r>
          </a:p>
          <a:p>
            <a:pPr lvl="1"/>
            <a:r>
              <a:rPr lang="bg-BG"/>
              <a:t>msg_qnum ++;</a:t>
            </a:r>
          </a:p>
          <a:p>
            <a:pPr lvl="1"/>
            <a:r>
              <a:rPr lang="bg-BG"/>
              <a:t>msg_lspid = ID на извикващия процес.</a:t>
            </a:r>
          </a:p>
          <a:p>
            <a:pPr lvl="1"/>
            <a:r>
              <a:rPr lang="bg-BG"/>
              <a:t>msg_stime = текущото време.</a:t>
            </a:r>
          </a:p>
        </p:txBody>
      </p:sp>
    </p:spTree>
    <p:extLst>
      <p:ext uri="{BB962C8B-B14F-4D97-AF65-F5344CB8AC3E}">
        <p14:creationId xmlns:p14="http://schemas.microsoft.com/office/powerpoint/2010/main" val="1040675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bg-BG"/>
              <a:t>Въведение</a:t>
            </a:r>
          </a:p>
        </p:txBody>
      </p:sp>
      <p:sp>
        <p:nvSpPr>
          <p:cNvPr id="5123" name="Rectangle 3"/>
          <p:cNvSpPr>
            <a:spLocks noGrp="1" noChangeArrowheads="1"/>
          </p:cNvSpPr>
          <p:nvPr>
            <p:ph idx="1"/>
          </p:nvPr>
        </p:nvSpPr>
        <p:spPr/>
        <p:txBody>
          <a:bodyPr>
            <a:normAutofit fontScale="92500" lnSpcReduction="10000"/>
          </a:bodyPr>
          <a:lstStyle/>
          <a:p>
            <a:pPr>
              <a:lnSpc>
                <a:spcPct val="90000"/>
              </a:lnSpc>
            </a:pPr>
            <a:r>
              <a:rPr lang="bg-BG" sz="2800"/>
              <a:t>Signals са програмно генерирани прекъсвания, които се изпращат към един процес при настъпване на събитие. </a:t>
            </a:r>
          </a:p>
          <a:p>
            <a:pPr>
              <a:lnSpc>
                <a:spcPct val="90000"/>
              </a:lnSpc>
            </a:pPr>
            <a:r>
              <a:rPr lang="bg-BG" sz="2800"/>
              <a:t>Signals могат да се генерират синхронно при грешка в приложението: SIGFPE и SIGSEGV, но повечето сигнали са асинхронни.</a:t>
            </a:r>
          </a:p>
          <a:p>
            <a:pPr>
              <a:lnSpc>
                <a:spcPct val="90000"/>
              </a:lnSpc>
            </a:pPr>
            <a:r>
              <a:rPr lang="bg-BG" sz="2800"/>
              <a:t>Signals могат да се пренасочват към процес, когато системата засече програмно събитие. </a:t>
            </a:r>
          </a:p>
          <a:p>
            <a:pPr>
              <a:lnSpc>
                <a:spcPct val="90000"/>
              </a:lnSpc>
            </a:pPr>
            <a:r>
              <a:rPr lang="bg-BG" sz="2800"/>
              <a:t>Signals могат да се получат директно от OS kernel при настъпване на хардуерно събитие като грешка.</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7900" y="0"/>
            <a:ext cx="59563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590" name="Rectangle 6"/>
          <p:cNvSpPr>
            <a:spLocks noGrp="1" noChangeArrowheads="1"/>
          </p:cNvSpPr>
          <p:nvPr>
            <p:ph type="title"/>
          </p:nvPr>
        </p:nvSpPr>
        <p:spPr>
          <a:xfrm>
            <a:off x="381000" y="0"/>
            <a:ext cx="8229600" cy="1143000"/>
          </a:xfrm>
        </p:spPr>
        <p:txBody>
          <a:bodyPr/>
          <a:lstStyle/>
          <a:p>
            <a:r>
              <a:rPr lang="bg-BG"/>
              <a:t>Пример</a:t>
            </a:r>
          </a:p>
        </p:txBody>
      </p:sp>
    </p:spTree>
    <p:extLst>
      <p:ext uri="{BB962C8B-B14F-4D97-AF65-F5344CB8AC3E}">
        <p14:creationId xmlns:p14="http://schemas.microsoft.com/office/powerpoint/2010/main" val="141126313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bg-BG"/>
              <a:t>POSIX Messages: &lt;mqueue.h&gt;</a:t>
            </a:r>
          </a:p>
        </p:txBody>
      </p:sp>
      <p:sp>
        <p:nvSpPr>
          <p:cNvPr id="70659" name="Rectangle 3"/>
          <p:cNvSpPr>
            <a:spLocks noGrp="1" noChangeArrowheads="1"/>
          </p:cNvSpPr>
          <p:nvPr>
            <p:ph type="body" idx="1"/>
          </p:nvPr>
        </p:nvSpPr>
        <p:spPr/>
        <p:txBody>
          <a:bodyPr/>
          <a:lstStyle/>
          <a:p>
            <a:r>
              <a:rPr lang="bg-BG"/>
              <a:t>Функциите от POSIX message queue са:</a:t>
            </a:r>
          </a:p>
          <a:p>
            <a:pPr lvl="1">
              <a:buFontTx/>
              <a:buNone/>
            </a:pPr>
            <a:r>
              <a:rPr lang="bg-BG"/>
              <a:t>mq_open() -- свързва се с и създава (при необходимост) именована опашка за съобщения.</a:t>
            </a:r>
          </a:p>
          <a:p>
            <a:pPr lvl="1">
              <a:buFontTx/>
              <a:buNone/>
            </a:pPr>
            <a:r>
              <a:rPr lang="bg-BG"/>
              <a:t>mq_close() -- приключва връзката с отворена опашка за съобщения.</a:t>
            </a:r>
          </a:p>
          <a:p>
            <a:pPr lvl="1">
              <a:buFontTx/>
              <a:buNone/>
            </a:pPr>
            <a:r>
              <a:rPr lang="bg-BG"/>
              <a:t>mq_unlink() -- приключва връзката с отворена опашка за съобщения и изтрива опашката, след като и последния процес я затвори.</a:t>
            </a:r>
          </a:p>
          <a:p>
            <a:pPr lvl="1">
              <a:buFontTx/>
              <a:buNone/>
            </a:pPr>
            <a:r>
              <a:rPr lang="bg-BG"/>
              <a:t>mq_send() -- поставя съобщение в опашката.</a:t>
            </a:r>
          </a:p>
        </p:txBody>
      </p:sp>
    </p:spTree>
    <p:extLst>
      <p:ext uri="{BB962C8B-B14F-4D97-AF65-F5344CB8AC3E}">
        <p14:creationId xmlns:p14="http://schemas.microsoft.com/office/powerpoint/2010/main" val="31339082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bg-BG"/>
              <a:t>POSIX Messages: &lt;mqueue.h&gt;</a:t>
            </a:r>
          </a:p>
        </p:txBody>
      </p:sp>
      <p:sp>
        <p:nvSpPr>
          <p:cNvPr id="71683" name="Rectangle 3"/>
          <p:cNvSpPr>
            <a:spLocks noGrp="1" noChangeArrowheads="1"/>
          </p:cNvSpPr>
          <p:nvPr>
            <p:ph type="body" idx="1"/>
          </p:nvPr>
        </p:nvSpPr>
        <p:spPr/>
        <p:txBody>
          <a:bodyPr/>
          <a:lstStyle/>
          <a:p>
            <a:r>
              <a:rPr lang="bg-BG"/>
              <a:t>mq_receive() -- получава (изтрива) най-старото, с най-висок приоритет съобщение от опашката.</a:t>
            </a:r>
          </a:p>
          <a:p>
            <a:r>
              <a:rPr lang="bg-BG"/>
              <a:t>mq_notify() -- информира процес или нишка за наличие на съобщение в опашката.</a:t>
            </a:r>
          </a:p>
          <a:p>
            <a:r>
              <a:rPr lang="bg-BG"/>
              <a:t>mq_setattr() -- задава или чете атрибутите на опашка за съобщения.</a:t>
            </a:r>
          </a:p>
        </p:txBody>
      </p:sp>
    </p:spTree>
    <p:extLst>
      <p:ext uri="{BB962C8B-B14F-4D97-AF65-F5344CB8AC3E}">
        <p14:creationId xmlns:p14="http://schemas.microsoft.com/office/powerpoint/2010/main" val="26793678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10" name="Rectangle 6"/>
          <p:cNvSpPr>
            <a:spLocks noGrp="1" noChangeArrowheads="1"/>
          </p:cNvSpPr>
          <p:nvPr>
            <p:ph type="title"/>
          </p:nvPr>
        </p:nvSpPr>
        <p:spPr/>
        <p:txBody>
          <a:bodyPr/>
          <a:lstStyle/>
          <a:p>
            <a:r>
              <a:rPr lang="bg-BG"/>
              <a:t>Примери</a:t>
            </a:r>
          </a:p>
        </p:txBody>
      </p:sp>
      <p:sp>
        <p:nvSpPr>
          <p:cNvPr id="72711" name="Text Box 7"/>
          <p:cNvSpPr txBox="1">
            <a:spLocks noChangeArrowheads="1"/>
          </p:cNvSpPr>
          <p:nvPr/>
        </p:nvSpPr>
        <p:spPr bwMode="auto">
          <a:xfrm>
            <a:off x="1905000" y="1752600"/>
            <a:ext cx="5715000" cy="3506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latin typeface="Garamond" pitchFamily="18" charset="0"/>
              </a:rPr>
              <a:t>Example5</a:t>
            </a:r>
          </a:p>
          <a:p>
            <a:pPr algn="ctr">
              <a:spcBef>
                <a:spcPct val="50000"/>
              </a:spcBef>
            </a:pPr>
            <a:r>
              <a:rPr lang="en-US" sz="3200">
                <a:latin typeface="Garamond" pitchFamily="18" charset="0"/>
              </a:rPr>
              <a:t>Example5_1</a:t>
            </a:r>
          </a:p>
          <a:p>
            <a:pPr algn="ctr">
              <a:spcBef>
                <a:spcPct val="50000"/>
              </a:spcBef>
            </a:pPr>
            <a:r>
              <a:rPr lang="en-US" sz="3200">
                <a:latin typeface="Garamond" pitchFamily="18" charset="0"/>
              </a:rPr>
              <a:t>Example6</a:t>
            </a:r>
          </a:p>
          <a:p>
            <a:pPr algn="ctr">
              <a:spcBef>
                <a:spcPct val="50000"/>
              </a:spcBef>
            </a:pPr>
            <a:r>
              <a:rPr lang="en-US" sz="3200">
                <a:latin typeface="Garamond" pitchFamily="18" charset="0"/>
              </a:rPr>
              <a:t>Example6_1</a:t>
            </a:r>
          </a:p>
          <a:p>
            <a:pPr algn="ctr">
              <a:spcBef>
                <a:spcPct val="50000"/>
              </a:spcBef>
            </a:pPr>
            <a:r>
              <a:rPr lang="en-US" sz="3200">
                <a:latin typeface="Garamond" pitchFamily="18" charset="0"/>
              </a:rPr>
              <a:t>Example6_2</a:t>
            </a:r>
            <a:endParaRPr lang="bg-BG" sz="3200">
              <a:latin typeface="Garamond" pitchFamily="18" charset="0"/>
            </a:endParaRPr>
          </a:p>
        </p:txBody>
      </p:sp>
    </p:spTree>
    <p:extLst>
      <p:ext uri="{BB962C8B-B14F-4D97-AF65-F5344CB8AC3E}">
        <p14:creationId xmlns:p14="http://schemas.microsoft.com/office/powerpoint/2010/main" val="2102082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bg-BG"/>
              <a:t>Въведение</a:t>
            </a:r>
          </a:p>
        </p:txBody>
      </p:sp>
      <p:sp>
        <p:nvSpPr>
          <p:cNvPr id="6147" name="Rectangle 3"/>
          <p:cNvSpPr>
            <a:spLocks noGrp="1" noChangeArrowheads="1"/>
          </p:cNvSpPr>
          <p:nvPr>
            <p:ph idx="1"/>
          </p:nvPr>
        </p:nvSpPr>
        <p:spPr/>
        <p:txBody>
          <a:bodyPr>
            <a:normAutofit lnSpcReduction="10000"/>
          </a:bodyPr>
          <a:lstStyle/>
          <a:p>
            <a:pPr>
              <a:lnSpc>
                <a:spcPct val="90000"/>
              </a:lnSpc>
            </a:pPr>
            <a:r>
              <a:rPr lang="bg-BG" sz="2800"/>
              <a:t>Системата дефинира множество от сигнали, които могат да се пренасочат към процес. Разпространението на сигнали е еквивалентно на хардуерно прекъсване по това, че сигналите могат да бъдат блокирани от по-нататъшно разпространение.</a:t>
            </a:r>
          </a:p>
          <a:p>
            <a:pPr>
              <a:lnSpc>
                <a:spcPct val="90000"/>
              </a:lnSpc>
            </a:pPr>
            <a:r>
              <a:rPr lang="bg-BG" sz="2800"/>
              <a:t>Повечето сигнали предизвикват терминираме на получаващия процес, ако не се поеме действие от процеса в отговор на сигнала. Някои сигнали спират получаващия процес и други сигнали могат да бъдат ингорирани.</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bg-BG"/>
              <a:t>Въведение</a:t>
            </a:r>
          </a:p>
        </p:txBody>
      </p:sp>
      <p:sp>
        <p:nvSpPr>
          <p:cNvPr id="7171" name="Rectangle 3"/>
          <p:cNvSpPr>
            <a:spLocks noGrp="1" noChangeArrowheads="1"/>
          </p:cNvSpPr>
          <p:nvPr>
            <p:ph idx="1"/>
          </p:nvPr>
        </p:nvSpPr>
        <p:spPr/>
        <p:txBody>
          <a:bodyPr/>
          <a:lstStyle/>
          <a:p>
            <a:r>
              <a:rPr lang="bg-BG"/>
              <a:t>Всеки сигнал има действие по подразбиране, което може да бъде едно от:</a:t>
            </a:r>
          </a:p>
          <a:p>
            <a:pPr lvl="1"/>
            <a:r>
              <a:rPr lang="bg-BG"/>
              <a:t>След получаване сигнала се унищожава</a:t>
            </a:r>
          </a:p>
          <a:p>
            <a:pPr lvl="1"/>
            <a:r>
              <a:rPr lang="bg-BG"/>
              <a:t>След получаване на сигнал, процесът се терминира</a:t>
            </a:r>
          </a:p>
          <a:p>
            <a:pPr lvl="1"/>
            <a:r>
              <a:rPr lang="bg-BG"/>
              <a:t>Записва се файл, след което процесът се терминира</a:t>
            </a:r>
          </a:p>
          <a:p>
            <a:pPr lvl="1"/>
            <a:r>
              <a:rPr lang="bg-BG"/>
              <a:t>Процесът се спира след получаване на сигнал</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bg-BG"/>
              <a:t>Въведение</a:t>
            </a:r>
          </a:p>
        </p:txBody>
      </p:sp>
      <p:sp>
        <p:nvSpPr>
          <p:cNvPr id="8195" name="Rectangle 3"/>
          <p:cNvSpPr>
            <a:spLocks noGrp="1" noChangeArrowheads="1"/>
          </p:cNvSpPr>
          <p:nvPr>
            <p:ph idx="1"/>
          </p:nvPr>
        </p:nvSpPr>
        <p:spPr/>
        <p:txBody>
          <a:bodyPr/>
          <a:lstStyle/>
          <a:p>
            <a:r>
              <a:rPr lang="bg-BG"/>
              <a:t>Всеки сигнал се дефинира от системата и попада в един от пет класа:</a:t>
            </a:r>
          </a:p>
          <a:p>
            <a:pPr lvl="1"/>
            <a:r>
              <a:rPr lang="bg-BG"/>
              <a:t>Hardware conditions </a:t>
            </a:r>
          </a:p>
          <a:p>
            <a:pPr lvl="1"/>
            <a:r>
              <a:rPr lang="bg-BG"/>
              <a:t>Software conditions </a:t>
            </a:r>
          </a:p>
          <a:p>
            <a:pPr lvl="1"/>
            <a:r>
              <a:rPr lang="bg-BG"/>
              <a:t>Input/output notification </a:t>
            </a:r>
          </a:p>
          <a:p>
            <a:pPr lvl="1"/>
            <a:r>
              <a:rPr lang="bg-BG"/>
              <a:t>Process control </a:t>
            </a:r>
          </a:p>
          <a:p>
            <a:pPr lvl="1"/>
            <a:r>
              <a:rPr lang="bg-BG"/>
              <a:t>Resource control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r>
              <a:rPr lang="bg-BG" dirty="0" smtClean="0"/>
              <a:t>Въведение</a:t>
            </a:r>
            <a:r>
              <a:rPr lang="en-US" dirty="0" smtClean="0"/>
              <a:t/>
            </a:r>
            <a:br>
              <a:rPr lang="en-US" dirty="0" smtClean="0"/>
            </a:br>
            <a:endParaRPr lang="bg-BG" dirty="0"/>
          </a:p>
        </p:txBody>
      </p:sp>
      <p:sp>
        <p:nvSpPr>
          <p:cNvPr id="9219" name="Rectangle 3"/>
          <p:cNvSpPr>
            <a:spLocks noGrp="1" noChangeArrowheads="1"/>
          </p:cNvSpPr>
          <p:nvPr>
            <p:ph idx="1"/>
          </p:nvPr>
        </p:nvSpPr>
        <p:spPr>
          <a:xfrm>
            <a:off x="457200" y="1219200"/>
            <a:ext cx="8229600" cy="5181600"/>
          </a:xfrm>
        </p:spPr>
        <p:txBody>
          <a:bodyPr/>
          <a:lstStyle/>
          <a:p>
            <a:pPr>
              <a:lnSpc>
                <a:spcPct val="90000"/>
              </a:lnSpc>
            </a:pPr>
            <a:r>
              <a:rPr lang="bg-BG"/>
              <a:t>Макросите за общите сигнали са дефинирани в &lt;signal.h&gt; .</a:t>
            </a:r>
          </a:p>
          <a:p>
            <a:pPr>
              <a:lnSpc>
                <a:spcPct val="90000"/>
              </a:lnSpc>
            </a:pPr>
            <a:r>
              <a:rPr lang="bg-BG"/>
              <a:t>Тук се включват: </a:t>
            </a:r>
            <a:br>
              <a:rPr lang="bg-BG"/>
            </a:br>
            <a:r>
              <a:rPr lang="bg-BG"/>
              <a:t/>
            </a:r>
            <a:br>
              <a:rPr lang="bg-BG"/>
            </a:br>
            <a:endParaRPr lang="bg-BG"/>
          </a:p>
          <a:p>
            <a:pPr>
              <a:lnSpc>
                <a:spcPct val="90000"/>
              </a:lnSpc>
            </a:pPr>
            <a:endParaRPr lang="bg-BG"/>
          </a:p>
          <a:p>
            <a:pPr>
              <a:lnSpc>
                <a:spcPct val="90000"/>
              </a:lnSpc>
            </a:pPr>
            <a:endParaRPr lang="bg-BG" i="1"/>
          </a:p>
          <a:p>
            <a:pPr>
              <a:lnSpc>
                <a:spcPct val="90000"/>
              </a:lnSpc>
            </a:pPr>
            <a:endParaRPr lang="bg-BG" i="1"/>
          </a:p>
          <a:p>
            <a:pPr>
              <a:lnSpc>
                <a:spcPct val="90000"/>
              </a:lnSpc>
            </a:pPr>
            <a:endParaRPr lang="bg-BG" i="1"/>
          </a:p>
          <a:p>
            <a:pPr>
              <a:lnSpc>
                <a:spcPct val="90000"/>
              </a:lnSpc>
            </a:pPr>
            <a:r>
              <a:rPr lang="bg-BG" i="1"/>
              <a:t>Signals</a:t>
            </a:r>
            <a:r>
              <a:rPr lang="bg-BG"/>
              <a:t> могат да се номерират от 0 до 31. </a:t>
            </a:r>
          </a:p>
        </p:txBody>
      </p:sp>
      <p:sp>
        <p:nvSpPr>
          <p:cNvPr id="9220" name="Text Box 4"/>
          <p:cNvSpPr txBox="1">
            <a:spLocks noChangeArrowheads="1"/>
          </p:cNvSpPr>
          <p:nvPr/>
        </p:nvSpPr>
        <p:spPr bwMode="auto">
          <a:xfrm>
            <a:off x="467544" y="2492896"/>
            <a:ext cx="7772400" cy="243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dirty="0">
                <a:latin typeface="Garamond" pitchFamily="18" charset="0"/>
              </a:rPr>
              <a:t>SIGHUP 1 /* hangup */		SIGINT 2 /* interrupt */</a:t>
            </a:r>
          </a:p>
          <a:p>
            <a:pPr>
              <a:spcBef>
                <a:spcPct val="50000"/>
              </a:spcBef>
            </a:pPr>
            <a:r>
              <a:rPr lang="bg-BG" dirty="0">
                <a:latin typeface="Garamond" pitchFamily="18" charset="0"/>
              </a:rPr>
              <a:t>SIGQUIT 3 /* quit */		SIGILL 4 /* illegal instruction */</a:t>
            </a:r>
          </a:p>
          <a:p>
            <a:pPr>
              <a:spcBef>
                <a:spcPct val="50000"/>
              </a:spcBef>
            </a:pPr>
            <a:r>
              <a:rPr lang="bg-BG" dirty="0">
                <a:latin typeface="Garamond" pitchFamily="18" charset="0"/>
              </a:rPr>
              <a:t>SIGABRT 6 /* used by abort */	SIGKILL 9 /* hard kill */</a:t>
            </a:r>
          </a:p>
          <a:p>
            <a:pPr>
              <a:spcBef>
                <a:spcPct val="50000"/>
              </a:spcBef>
            </a:pPr>
            <a:r>
              <a:rPr lang="bg-BG" dirty="0">
                <a:latin typeface="Garamond" pitchFamily="18" charset="0"/>
              </a:rPr>
              <a:t>SIGALRM 14 /* alarm clock */ </a:t>
            </a:r>
          </a:p>
          <a:p>
            <a:pPr>
              <a:spcBef>
                <a:spcPct val="50000"/>
              </a:spcBef>
            </a:pPr>
            <a:r>
              <a:rPr lang="bg-BG" dirty="0">
                <a:latin typeface="Garamond" pitchFamily="18" charset="0"/>
              </a:rPr>
              <a:t>SIGCONT 19 /* continue a stopped process */ </a:t>
            </a:r>
          </a:p>
          <a:p>
            <a:pPr>
              <a:spcBef>
                <a:spcPct val="50000"/>
              </a:spcBef>
            </a:pPr>
            <a:r>
              <a:rPr lang="bg-BG" dirty="0">
                <a:latin typeface="Garamond" pitchFamily="18" charset="0"/>
              </a:rPr>
              <a:t>SIGCHLD 20 /* to parent on child stop or exit */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r>
              <a:rPr lang="bg-BG" sz="4000" b="1"/>
              <a:t>Sending Signals -- kill(), raise()</a:t>
            </a:r>
          </a:p>
        </p:txBody>
      </p:sp>
      <p:sp>
        <p:nvSpPr>
          <p:cNvPr id="10243" name="Rectangle 3"/>
          <p:cNvSpPr>
            <a:spLocks noGrp="1" noChangeArrowheads="1"/>
          </p:cNvSpPr>
          <p:nvPr>
            <p:ph idx="1"/>
          </p:nvPr>
        </p:nvSpPr>
        <p:spPr/>
        <p:txBody>
          <a:bodyPr/>
          <a:lstStyle/>
          <a:p>
            <a:pPr>
              <a:buFontTx/>
              <a:buNone/>
            </a:pPr>
            <a:r>
              <a:rPr lang="bg-BG" sz="2800"/>
              <a:t>Съществуват две общи функции за изпращане на сигнали: </a:t>
            </a:r>
          </a:p>
          <a:p>
            <a:r>
              <a:rPr lang="bg-BG" sz="2800"/>
              <a:t>int kill(int pid, int signal) – системата изпраща сигнал към процес pid. </a:t>
            </a:r>
          </a:p>
          <a:p>
            <a:pPr lvl="1"/>
            <a:r>
              <a:rPr lang="bg-BG" sz="2400"/>
              <a:t>Ако pid &gt; 0, сигналът се изпраща към процес, чийто process ID = pid. </a:t>
            </a:r>
          </a:p>
          <a:p>
            <a:pPr lvl="1"/>
            <a:r>
              <a:rPr lang="bg-BG" sz="2400"/>
              <a:t>Ако pid = 0, сигналът се изпраща към всички процеси, с изключение на системните процеси. </a:t>
            </a:r>
          </a:p>
          <a:p>
            <a:r>
              <a:rPr lang="bg-BG" sz="2800"/>
              <a:t>kill() връща 0 при успех, -1 в противен случай и установява </a:t>
            </a:r>
            <a:r>
              <a:rPr lang="en-US" sz="2800"/>
              <a:t>errno</a:t>
            </a:r>
            <a:r>
              <a:rPr lang="bg-BG" sz="2800"/>
              <a:t>. </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11</TotalTime>
  <Words>1783</Words>
  <Application>Microsoft Office PowerPoint</Application>
  <PresentationFormat>On-screen Show (4:3)</PresentationFormat>
  <Paragraphs>222</Paragraphs>
  <Slides>43</Slides>
  <Notes>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Opulent</vt:lpstr>
      <vt:lpstr>Системно програмиране</vt:lpstr>
      <vt:lpstr>IPC:Interrupts and Signals: &lt;signal.h&gt;</vt:lpstr>
      <vt:lpstr>Въведение</vt:lpstr>
      <vt:lpstr>Въведение</vt:lpstr>
      <vt:lpstr>Въведение</vt:lpstr>
      <vt:lpstr>Въведение</vt:lpstr>
      <vt:lpstr>Въведение</vt:lpstr>
      <vt:lpstr>Въведение </vt:lpstr>
      <vt:lpstr>Sending Signals -- kill(), raise()</vt:lpstr>
      <vt:lpstr>Sending Signals -- kill(), raise()</vt:lpstr>
      <vt:lpstr>Sending Signals -- kill(), raise()</vt:lpstr>
      <vt:lpstr>Signal Handling -- signal()</vt:lpstr>
      <vt:lpstr>Signal Handling -- signal()</vt:lpstr>
      <vt:lpstr>Signal Handling -- signal()</vt:lpstr>
      <vt:lpstr>Signal Handling -- signal()</vt:lpstr>
      <vt:lpstr>Signal Handling -- signal()</vt:lpstr>
      <vt:lpstr>Прихващане на ctrl-c </vt:lpstr>
      <vt:lpstr>Други сигнални функции</vt:lpstr>
      <vt:lpstr>IPC:Message Queues:&lt;sys/msg.h&gt;</vt:lpstr>
      <vt:lpstr>Опашка от съобщения</vt:lpstr>
      <vt:lpstr>Опашка от съобщения</vt:lpstr>
      <vt:lpstr>Опашка от съобщения</vt:lpstr>
      <vt:lpstr>Опашка от съобщения</vt:lpstr>
      <vt:lpstr>Опашка от съобщения</vt:lpstr>
      <vt:lpstr>Опашка от съобщения</vt:lpstr>
      <vt:lpstr>Initialising the Message Queue</vt:lpstr>
      <vt:lpstr>Initialising the Message Queue</vt:lpstr>
      <vt:lpstr>IPC Functions, Key Arguments, and Creation Flags: &lt;sys/ipc.h&gt;</vt:lpstr>
      <vt:lpstr>IPC Functions, Key Arguments, and Creation Flags: &lt;sys/ipc.h&gt;</vt:lpstr>
      <vt:lpstr>IPC Functions, Key Arguments, and Creation Flags: &lt;sys/ipc.h&gt;</vt:lpstr>
      <vt:lpstr>IPC Functions, Key Arguments, and Creation Flags: &lt;sys/ipc.h&gt;</vt:lpstr>
      <vt:lpstr>IPC Functions, Key Arguments, and Creation Flags: &lt;sys/ipc.h&gt;</vt:lpstr>
      <vt:lpstr>Controlling message queues</vt:lpstr>
      <vt:lpstr>Controlling message queues</vt:lpstr>
      <vt:lpstr>Controlling message queues Пример</vt:lpstr>
      <vt:lpstr>Sending and Receiving Messages</vt:lpstr>
      <vt:lpstr>Sending and Receiving Messages</vt:lpstr>
      <vt:lpstr>Sending and Receiving Messages</vt:lpstr>
      <vt:lpstr>Sending and Receiving Messages</vt:lpstr>
      <vt:lpstr>Пример</vt:lpstr>
      <vt:lpstr>POSIX Messages: &lt;mqueue.h&gt;</vt:lpstr>
      <vt:lpstr>POSIX Messages: &lt;mqueue.h&gt;</vt:lpstr>
      <vt:lpstr>Примери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IPC:Interrupts and Signals: &lt;signal.h&gt;</dc:title>
  <dc:creator>Daniela Goceva</dc:creator>
  <cp:lastModifiedBy>USER</cp:lastModifiedBy>
  <cp:revision>6</cp:revision>
  <dcterms:created xsi:type="dcterms:W3CDTF">2009-12-29T11:46:18Z</dcterms:created>
  <dcterms:modified xsi:type="dcterms:W3CDTF">2011-02-19T19:01:16Z</dcterms:modified>
</cp:coreProperties>
</file>