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9"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Lst>
  <p:sldSz cx="9144000" cy="6858000" type="screen4x3"/>
  <p:notesSz cx="6858000" cy="9144000"/>
  <p:defaultTextStyle>
    <a:defPPr>
      <a:defRPr lang="bg-BG"/>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1"/>
      </p:bgRef>
    </p:bg>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Title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n-US" smtClean="0"/>
              <a:t>Click to edit Master title style</a:t>
            </a:r>
            <a:endParaRPr kumimoji="0"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31" name="Date Placeholder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endParaRPr lang="bg-BG"/>
          </a:p>
        </p:txBody>
      </p:sp>
      <p:sp>
        <p:nvSpPr>
          <p:cNvPr id="18" name="Footer Placeholder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bg-BG"/>
          </a:p>
        </p:txBody>
      </p:sp>
      <p:sp>
        <p:nvSpPr>
          <p:cNvPr id="29" name="Slide Number Placeholder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606879EC-D832-4A9C-88E7-11774041AA3F}" type="slidenum">
              <a:rPr lang="bg-BG" smtClean="0"/>
              <a:pPr/>
              <a:t>‹#›</a:t>
            </a:fld>
            <a:endParaRPr lang="bg-BG"/>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endParaRPr lang="bg-BG"/>
          </a:p>
        </p:txBody>
      </p:sp>
      <p:sp>
        <p:nvSpPr>
          <p:cNvPr id="5" name="Footer Placeholder 4"/>
          <p:cNvSpPr>
            <a:spLocks noGrp="1"/>
          </p:cNvSpPr>
          <p:nvPr>
            <p:ph type="ftr" sz="quarter" idx="11"/>
          </p:nvPr>
        </p:nvSpPr>
        <p:spPr/>
        <p:txBody>
          <a:bodyPr/>
          <a:lstStyle>
            <a:extLst/>
          </a:lstStyle>
          <a:p>
            <a:endParaRPr lang="bg-BG"/>
          </a:p>
        </p:txBody>
      </p:sp>
      <p:sp>
        <p:nvSpPr>
          <p:cNvPr id="6" name="Slide Number Placeholder 5"/>
          <p:cNvSpPr>
            <a:spLocks noGrp="1"/>
          </p:cNvSpPr>
          <p:nvPr>
            <p:ph type="sldNum" sz="quarter" idx="12"/>
          </p:nvPr>
        </p:nvSpPr>
        <p:spPr/>
        <p:txBody>
          <a:bodyPr/>
          <a:lstStyle>
            <a:extLst/>
          </a:lstStyle>
          <a:p>
            <a:fld id="{7BF62EF7-3060-4854-9775-3E928228E7CD}" type="slidenum">
              <a:rPr lang="bg-BG" smtClean="0"/>
              <a:pPr/>
              <a:t>‹#›</a:t>
            </a:fld>
            <a:endParaRPr lang="bg-BG"/>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2"/>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242816" y="6557946"/>
            <a:ext cx="2002464" cy="226902"/>
          </a:xfrm>
        </p:spPr>
        <p:txBody>
          <a:bodyPr/>
          <a:lstStyle>
            <a:extLst/>
          </a:lstStyle>
          <a:p>
            <a:endParaRPr lang="bg-BG"/>
          </a:p>
        </p:txBody>
      </p:sp>
      <p:sp>
        <p:nvSpPr>
          <p:cNvPr id="5" name="Footer Placeholder 4"/>
          <p:cNvSpPr>
            <a:spLocks noGrp="1"/>
          </p:cNvSpPr>
          <p:nvPr>
            <p:ph type="ftr" sz="quarter" idx="11"/>
          </p:nvPr>
        </p:nvSpPr>
        <p:spPr>
          <a:xfrm>
            <a:off x="457200" y="6556248"/>
            <a:ext cx="3657600" cy="228600"/>
          </a:xfrm>
        </p:spPr>
        <p:txBody>
          <a:bodyPr/>
          <a:lstStyle>
            <a:extLst/>
          </a:lstStyle>
          <a:p>
            <a:endParaRPr lang="bg-BG"/>
          </a:p>
        </p:txBody>
      </p:sp>
      <p:sp>
        <p:nvSpPr>
          <p:cNvPr id="6" name="Slide Number Placeholder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4BE26B58-7BBA-44B2-8AF0-68C841CD947B}" type="slidenum">
              <a:rPr lang="bg-BG" smtClean="0"/>
              <a:pPr/>
              <a:t>‹#›</a:t>
            </a:fld>
            <a:endParaRPr lang="bg-BG"/>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endParaRPr lang="bg-BG"/>
          </a:p>
        </p:txBody>
      </p:sp>
      <p:sp>
        <p:nvSpPr>
          <p:cNvPr id="5" name="Footer Placeholder 4"/>
          <p:cNvSpPr>
            <a:spLocks noGrp="1"/>
          </p:cNvSpPr>
          <p:nvPr>
            <p:ph type="ftr" sz="quarter" idx="11"/>
          </p:nvPr>
        </p:nvSpPr>
        <p:spPr/>
        <p:txBody>
          <a:bodyPr/>
          <a:lstStyle>
            <a:extLst/>
          </a:lstStyle>
          <a:p>
            <a:endParaRPr lang="bg-BG"/>
          </a:p>
        </p:txBody>
      </p:sp>
      <p:sp>
        <p:nvSpPr>
          <p:cNvPr id="6" name="Slide Number Placeholder 5"/>
          <p:cNvSpPr>
            <a:spLocks noGrp="1"/>
          </p:cNvSpPr>
          <p:nvPr>
            <p:ph type="sldNum" sz="quarter" idx="12"/>
          </p:nvPr>
        </p:nvSpPr>
        <p:spPr/>
        <p:txBody>
          <a:bodyPr/>
          <a:lstStyle>
            <a:extLst/>
          </a:lstStyle>
          <a:p>
            <a:fld id="{89952F96-5E8A-440F-8C7C-DA0C9BBC2E8D}" type="slidenum">
              <a:rPr lang="bg-BG" smtClean="0"/>
              <a:pPr/>
              <a:t>‹#›</a:t>
            </a:fld>
            <a:endParaRPr lang="bg-BG"/>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endParaRPr lang="bg-BG"/>
          </a:p>
        </p:txBody>
      </p:sp>
      <p:sp>
        <p:nvSpPr>
          <p:cNvPr id="5" name="Footer Placeholder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bg-BG"/>
          </a:p>
        </p:txBody>
      </p:sp>
      <p:sp>
        <p:nvSpPr>
          <p:cNvPr id="6" name="Slide Number Placeholder 5"/>
          <p:cNvSpPr>
            <a:spLocks noGrp="1"/>
          </p:cNvSpPr>
          <p:nvPr>
            <p:ph type="sldNum" sz="quarter" idx="12"/>
          </p:nvPr>
        </p:nvSpPr>
        <p:spPr>
          <a:xfrm>
            <a:off x="6733952" y="6555112"/>
            <a:ext cx="588336" cy="228600"/>
          </a:xfrm>
        </p:spPr>
        <p:txBody>
          <a:bodyPr/>
          <a:lstStyle>
            <a:extLst/>
          </a:lstStyle>
          <a:p>
            <a:fld id="{4B13C015-E8BF-4090-BAE8-2BDC08372DD7}" type="slidenum">
              <a:rPr lang="bg-BG" smtClean="0"/>
              <a:pPr/>
              <a:t>‹#›</a:t>
            </a:fld>
            <a:endParaRPr lang="bg-BG"/>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endParaRPr lang="bg-BG"/>
          </a:p>
        </p:txBody>
      </p:sp>
      <p:sp>
        <p:nvSpPr>
          <p:cNvPr id="6" name="Footer Placeholder 5"/>
          <p:cNvSpPr>
            <a:spLocks noGrp="1"/>
          </p:cNvSpPr>
          <p:nvPr>
            <p:ph type="ftr" sz="quarter" idx="11"/>
          </p:nvPr>
        </p:nvSpPr>
        <p:spPr/>
        <p:txBody>
          <a:bodyPr/>
          <a:lstStyle>
            <a:extLst/>
          </a:lstStyle>
          <a:p>
            <a:endParaRPr lang="bg-BG"/>
          </a:p>
        </p:txBody>
      </p:sp>
      <p:sp>
        <p:nvSpPr>
          <p:cNvPr id="7" name="Slide Number Placeholder 6"/>
          <p:cNvSpPr>
            <a:spLocks noGrp="1"/>
          </p:cNvSpPr>
          <p:nvPr>
            <p:ph type="sldNum" sz="quarter" idx="12"/>
          </p:nvPr>
        </p:nvSpPr>
        <p:spPr/>
        <p:txBody>
          <a:bodyPr/>
          <a:lstStyle>
            <a:extLst/>
          </a:lstStyle>
          <a:p>
            <a:fld id="{00F74C89-2C4E-43A3-8A0E-F6BBC3DADDB7}" type="slidenum">
              <a:rPr lang="bg-BG" smtClean="0"/>
              <a:pPr/>
              <a:t>‹#›</a:t>
            </a:fld>
            <a:endParaRPr lang="bg-BG"/>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endParaRPr lang="bg-BG"/>
          </a:p>
        </p:txBody>
      </p:sp>
      <p:sp>
        <p:nvSpPr>
          <p:cNvPr id="8" name="Footer Placeholder 7"/>
          <p:cNvSpPr>
            <a:spLocks noGrp="1"/>
          </p:cNvSpPr>
          <p:nvPr>
            <p:ph type="ftr" sz="quarter" idx="11"/>
          </p:nvPr>
        </p:nvSpPr>
        <p:spPr/>
        <p:txBody>
          <a:bodyPr/>
          <a:lstStyle>
            <a:extLst/>
          </a:lstStyle>
          <a:p>
            <a:endParaRPr lang="bg-BG"/>
          </a:p>
        </p:txBody>
      </p:sp>
      <p:sp>
        <p:nvSpPr>
          <p:cNvPr id="9" name="Slide Number Placeholder 8"/>
          <p:cNvSpPr>
            <a:spLocks noGrp="1"/>
          </p:cNvSpPr>
          <p:nvPr>
            <p:ph type="sldNum" sz="quarter" idx="12"/>
          </p:nvPr>
        </p:nvSpPr>
        <p:spPr/>
        <p:txBody>
          <a:bodyPr/>
          <a:lstStyle>
            <a:extLst/>
          </a:lstStyle>
          <a:p>
            <a:fld id="{0E4BCCB9-5DA0-460A-9DE4-B5970B0A4D87}" type="slidenum">
              <a:rPr lang="bg-BG" smtClean="0"/>
              <a:pPr/>
              <a:t>‹#›</a:t>
            </a:fld>
            <a:endParaRPr lang="bg-BG"/>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endParaRPr lang="bg-BG"/>
          </a:p>
        </p:txBody>
      </p:sp>
      <p:sp>
        <p:nvSpPr>
          <p:cNvPr id="4" name="Footer Placeholder 3"/>
          <p:cNvSpPr>
            <a:spLocks noGrp="1"/>
          </p:cNvSpPr>
          <p:nvPr>
            <p:ph type="ftr" sz="quarter" idx="11"/>
          </p:nvPr>
        </p:nvSpPr>
        <p:spPr/>
        <p:txBody>
          <a:bodyPr/>
          <a:lstStyle>
            <a:extLst/>
          </a:lstStyle>
          <a:p>
            <a:endParaRPr lang="bg-BG"/>
          </a:p>
        </p:txBody>
      </p:sp>
      <p:sp>
        <p:nvSpPr>
          <p:cNvPr id="5" name="Slide Number Placeholder 4"/>
          <p:cNvSpPr>
            <a:spLocks noGrp="1"/>
          </p:cNvSpPr>
          <p:nvPr>
            <p:ph type="sldNum" sz="quarter" idx="12"/>
          </p:nvPr>
        </p:nvSpPr>
        <p:spPr/>
        <p:txBody>
          <a:bodyPr/>
          <a:lstStyle>
            <a:extLst/>
          </a:lstStyle>
          <a:p>
            <a:fld id="{A7C69C75-C363-4CF2-B203-0DD79FAA2259}" type="slidenum">
              <a:rPr lang="bg-BG" smtClean="0"/>
              <a:pPr/>
              <a:t>‹#›</a:t>
            </a:fld>
            <a:endParaRPr lang="bg-BG"/>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extLst/>
          </a:lstStyle>
          <a:p>
            <a:endParaRPr lang="bg-BG"/>
          </a:p>
        </p:txBody>
      </p:sp>
      <p:sp>
        <p:nvSpPr>
          <p:cNvPr id="3" name="Footer Placeholder 2"/>
          <p:cNvSpPr>
            <a:spLocks noGrp="1"/>
          </p:cNvSpPr>
          <p:nvPr>
            <p:ph type="ftr" sz="quarter" idx="11"/>
          </p:nvPr>
        </p:nvSpPr>
        <p:spPr/>
        <p:txBody>
          <a:bodyPr/>
          <a:lstStyle>
            <a:lvl1pPr>
              <a:defRPr>
                <a:solidFill>
                  <a:schemeClr val="tx2"/>
                </a:solidFill>
              </a:defRPr>
            </a:lvl1pPr>
            <a:extLst/>
          </a:lstStyle>
          <a:p>
            <a:endParaRPr lang="bg-BG"/>
          </a:p>
        </p:txBody>
      </p:sp>
      <p:sp>
        <p:nvSpPr>
          <p:cNvPr id="4" name="Slide Number Placeholder 3"/>
          <p:cNvSpPr>
            <a:spLocks noGrp="1"/>
          </p:cNvSpPr>
          <p:nvPr>
            <p:ph type="sldNum" sz="quarter" idx="12"/>
          </p:nvPr>
        </p:nvSpPr>
        <p:spPr/>
        <p:txBody>
          <a:bodyPr/>
          <a:lstStyle>
            <a:extLst/>
          </a:lstStyle>
          <a:p>
            <a:fld id="{B6B2C75C-23E1-454B-B7F3-90EC98C69751}" type="slidenum">
              <a:rPr lang="bg-BG" smtClean="0"/>
              <a:pPr/>
              <a:t>‹#›</a:t>
            </a:fld>
            <a:endParaRPr lang="bg-BG"/>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endParaRPr lang="bg-BG"/>
          </a:p>
        </p:txBody>
      </p:sp>
      <p:sp>
        <p:nvSpPr>
          <p:cNvPr id="6" name="Footer Placeholder 5"/>
          <p:cNvSpPr>
            <a:spLocks noGrp="1"/>
          </p:cNvSpPr>
          <p:nvPr>
            <p:ph type="ftr" sz="quarter" idx="11"/>
          </p:nvPr>
        </p:nvSpPr>
        <p:spPr/>
        <p:txBody>
          <a:bodyPr/>
          <a:lstStyle>
            <a:extLst/>
          </a:lstStyle>
          <a:p>
            <a:endParaRPr lang="bg-BG"/>
          </a:p>
        </p:txBody>
      </p:sp>
      <p:sp>
        <p:nvSpPr>
          <p:cNvPr id="7" name="Slide Number Placeholder 6"/>
          <p:cNvSpPr>
            <a:spLocks noGrp="1"/>
          </p:cNvSpPr>
          <p:nvPr>
            <p:ph type="sldNum" sz="quarter" idx="12"/>
          </p:nvPr>
        </p:nvSpPr>
        <p:spPr/>
        <p:txBody>
          <a:bodyPr/>
          <a:lstStyle>
            <a:extLst/>
          </a:lstStyle>
          <a:p>
            <a:fld id="{567CE825-5FF5-40EA-8D53-427EF8510459}" type="slidenum">
              <a:rPr lang="bg-BG" smtClean="0"/>
              <a:pPr/>
              <a:t>‹#›</a:t>
            </a:fld>
            <a:endParaRPr lang="bg-BG"/>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n-US" smtClean="0"/>
              <a:t>Click to edit Master title style</a:t>
            </a:r>
            <a:endParaRPr kumimoji="0"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smtClean="0"/>
              <a:t>Click to edit Master text styles</a:t>
            </a:r>
          </a:p>
        </p:txBody>
      </p:sp>
      <p:sp>
        <p:nvSpPr>
          <p:cNvPr id="5" name="Date Placeholder 4"/>
          <p:cNvSpPr>
            <a:spLocks noGrp="1"/>
          </p:cNvSpPr>
          <p:nvPr>
            <p:ph type="dt" sz="half" idx="10"/>
          </p:nvPr>
        </p:nvSpPr>
        <p:spPr/>
        <p:txBody>
          <a:bodyPr/>
          <a:lstStyle>
            <a:extLst/>
          </a:lstStyle>
          <a:p>
            <a:endParaRPr lang="bg-BG"/>
          </a:p>
        </p:txBody>
      </p:sp>
      <p:sp>
        <p:nvSpPr>
          <p:cNvPr id="6" name="Footer Placeholder 5"/>
          <p:cNvSpPr>
            <a:spLocks noGrp="1"/>
          </p:cNvSpPr>
          <p:nvPr>
            <p:ph type="ftr" sz="quarter" idx="11"/>
          </p:nvPr>
        </p:nvSpPr>
        <p:spPr/>
        <p:txBody>
          <a:bodyPr/>
          <a:lstStyle>
            <a:extLst/>
          </a:lstStyle>
          <a:p>
            <a:endParaRPr lang="bg-BG"/>
          </a:p>
        </p:txBody>
      </p:sp>
      <p:sp>
        <p:nvSpPr>
          <p:cNvPr id="7" name="Slide Number Placeholder 6"/>
          <p:cNvSpPr>
            <a:spLocks noGrp="1"/>
          </p:cNvSpPr>
          <p:nvPr>
            <p:ph type="sldNum" sz="quarter" idx="12"/>
          </p:nvPr>
        </p:nvSpPr>
        <p:spPr/>
        <p:txBody>
          <a:bodyPr/>
          <a:lstStyle>
            <a:extLst/>
          </a:lstStyle>
          <a:p>
            <a:fld id="{E1E12B56-E4D5-40FD-A36D-7A32EE413512}" type="slidenum">
              <a:rPr lang="bg-BG" smtClean="0"/>
              <a:pPr/>
              <a:t>‹#›</a:t>
            </a:fld>
            <a:endParaRPr lang="bg-BG"/>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n-US" smtClean="0"/>
              <a:t>Click icon to add picture</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Title Placeholder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en-US" smtClean="0"/>
              <a:t>Click to edit Master title style</a:t>
            </a:r>
            <a:endParaRPr kumimoji="0" lang="en-US"/>
          </a:p>
        </p:txBody>
      </p:sp>
      <p:sp>
        <p:nvSpPr>
          <p:cNvPr id="31" name="Text Placeholder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7" name="Date Placeholder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endParaRPr lang="bg-BG"/>
          </a:p>
        </p:txBody>
      </p:sp>
      <p:sp>
        <p:nvSpPr>
          <p:cNvPr id="4" name="Footer Placeholder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bg-BG"/>
          </a:p>
        </p:txBody>
      </p:sp>
      <p:sp>
        <p:nvSpPr>
          <p:cNvPr id="16" name="Slide Number Placeholder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025FEA39-52AC-4E79-A432-D47ABCCECE11}" type="slidenum">
              <a:rPr lang="bg-BG" smtClean="0"/>
              <a:pPr/>
              <a:t>‹#›</a:t>
            </a:fld>
            <a:endParaRPr lang="bg-BG"/>
          </a:p>
        </p:txBody>
      </p:sp>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dgotseva.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p:txBody>
          <a:bodyPr/>
          <a:lstStyle/>
          <a:p>
            <a:r>
              <a:rPr lang="bg-BG"/>
              <a:t>Системно програмиране</a:t>
            </a:r>
          </a:p>
        </p:txBody>
      </p:sp>
      <p:sp>
        <p:nvSpPr>
          <p:cNvPr id="5123" name="Rectangle 3"/>
          <p:cNvSpPr>
            <a:spLocks noGrp="1" noChangeArrowheads="1"/>
          </p:cNvSpPr>
          <p:nvPr>
            <p:ph type="subTitle" idx="1"/>
          </p:nvPr>
        </p:nvSpPr>
        <p:spPr/>
        <p:txBody>
          <a:bodyPr/>
          <a:lstStyle/>
          <a:p>
            <a:r>
              <a:rPr lang="bg-BG"/>
              <a:t>Доц. д-р Даниела Гоцева</a:t>
            </a:r>
          </a:p>
          <a:p>
            <a:r>
              <a:rPr lang="en-US">
                <a:hlinkClick r:id="rId2"/>
              </a:rPr>
              <a:t>http://dgotseva.com</a:t>
            </a:r>
            <a:r>
              <a:rPr lang="en-US"/>
              <a:t> </a:t>
            </a:r>
            <a:endParaRPr lang="bg-BG"/>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r>
              <a:rPr lang="bg-BG"/>
              <a:t>Controlling Semaphores</a:t>
            </a:r>
          </a:p>
        </p:txBody>
      </p:sp>
      <p:sp>
        <p:nvSpPr>
          <p:cNvPr id="83971" name="Rectangle 3"/>
          <p:cNvSpPr>
            <a:spLocks noGrp="1" noChangeArrowheads="1"/>
          </p:cNvSpPr>
          <p:nvPr>
            <p:ph idx="1"/>
          </p:nvPr>
        </p:nvSpPr>
        <p:spPr/>
        <p:txBody>
          <a:bodyPr/>
          <a:lstStyle/>
          <a:p>
            <a:pPr lvl="1"/>
            <a:r>
              <a:rPr lang="bg-BG" b="1"/>
              <a:t>IPC_STAT</a:t>
            </a:r>
          </a:p>
          <a:p>
            <a:pPr lvl="2"/>
            <a:r>
              <a:rPr lang="bg-BG"/>
              <a:t>Връща статус информация от управляващата структура на множеството семафори и я поставя в даннова структура, сочена от arg.buf, указател към буфер от тип semid_ds.</a:t>
            </a:r>
          </a:p>
          <a:p>
            <a:pPr lvl="1"/>
            <a:r>
              <a:rPr lang="bg-BG" b="1"/>
              <a:t>IPC_SET</a:t>
            </a:r>
          </a:p>
          <a:p>
            <a:pPr lvl="2"/>
            <a:r>
              <a:rPr lang="bg-BG"/>
              <a:t>Задава потребителска или групова идентификация и права на достъп. В този случай arg = arg.buf.</a:t>
            </a:r>
          </a:p>
          <a:p>
            <a:pPr lvl="1"/>
            <a:r>
              <a:rPr lang="bg-BG" b="1"/>
              <a:t>IPC_RMID</a:t>
            </a:r>
          </a:p>
          <a:p>
            <a:pPr lvl="2"/>
            <a:r>
              <a:rPr lang="bg-BG"/>
              <a:t>Изтрива зададено множество семафори.</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6" name="Rectangle 4"/>
          <p:cNvSpPr>
            <a:spLocks noGrp="1" noChangeArrowheads="1"/>
          </p:cNvSpPr>
          <p:nvPr>
            <p:ph type="title"/>
          </p:nvPr>
        </p:nvSpPr>
        <p:spPr>
          <a:xfrm>
            <a:off x="990600" y="304800"/>
            <a:ext cx="7242048" cy="1143000"/>
          </a:xfrm>
        </p:spPr>
        <p:txBody>
          <a:bodyPr/>
          <a:lstStyle/>
          <a:p>
            <a:pPr algn="r"/>
            <a:r>
              <a:rPr lang="bg-BG" dirty="0"/>
              <a:t>Пример</a:t>
            </a:r>
          </a:p>
        </p:txBody>
      </p:sp>
      <p:pic>
        <p:nvPicPr>
          <p:cNvPr id="84999"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33400"/>
            <a:ext cx="6292850" cy="632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r>
              <a:rPr lang="bg-BG"/>
              <a:t>Semaphore Operations</a:t>
            </a:r>
          </a:p>
        </p:txBody>
      </p:sp>
      <p:sp>
        <p:nvSpPr>
          <p:cNvPr id="88067" name="Rectangle 3"/>
          <p:cNvSpPr>
            <a:spLocks noGrp="1" noChangeArrowheads="1"/>
          </p:cNvSpPr>
          <p:nvPr>
            <p:ph idx="1"/>
          </p:nvPr>
        </p:nvSpPr>
        <p:spPr/>
        <p:txBody>
          <a:bodyPr/>
          <a:lstStyle/>
          <a:p>
            <a:r>
              <a:rPr lang="bg-BG" sz="2800"/>
              <a:t>semop() изпълнява операции върху множество семафори:</a:t>
            </a:r>
          </a:p>
          <a:p>
            <a:pPr>
              <a:buFontTx/>
              <a:buNone/>
            </a:pPr>
            <a:r>
              <a:rPr lang="bg-BG" sz="2800"/>
              <a:t>int semop(int semid, struct sembuf *sops, size_t nsops); </a:t>
            </a:r>
          </a:p>
          <a:p>
            <a:pPr lvl="1"/>
            <a:r>
              <a:rPr lang="bg-BG" sz="2400"/>
              <a:t>semid е semaphore ID, върнат от предхождащо извикване на semget(). Аргументът sops е указател към масив от структури, всяка от които съдържа следната информация:</a:t>
            </a:r>
          </a:p>
          <a:p>
            <a:pPr lvl="2"/>
            <a:r>
              <a:rPr lang="bg-BG" sz="2000"/>
              <a:t>Номер на семафора</a:t>
            </a:r>
          </a:p>
          <a:p>
            <a:pPr lvl="2"/>
            <a:r>
              <a:rPr lang="bg-BG" sz="2000"/>
              <a:t>операция</a:t>
            </a:r>
          </a:p>
          <a:p>
            <a:pPr lvl="2"/>
            <a:r>
              <a:rPr lang="bg-BG" sz="2000"/>
              <a:t>Управляващ флаг (опционно).</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r>
              <a:rPr lang="bg-BG"/>
              <a:t>Semaphore Operations</a:t>
            </a:r>
          </a:p>
        </p:txBody>
      </p:sp>
      <p:sp>
        <p:nvSpPr>
          <p:cNvPr id="89091" name="Rectangle 3"/>
          <p:cNvSpPr>
            <a:spLocks noGrp="1" noChangeArrowheads="1"/>
          </p:cNvSpPr>
          <p:nvPr>
            <p:ph idx="1"/>
          </p:nvPr>
        </p:nvSpPr>
        <p:spPr/>
        <p:txBody>
          <a:bodyPr/>
          <a:lstStyle/>
          <a:p>
            <a:r>
              <a:rPr lang="bg-BG"/>
              <a:t>Структурата sembuf задава една semaphore operation и  е дефинирана в &lt;sys/sem.h&gt;.</a:t>
            </a:r>
          </a:p>
          <a:p>
            <a:pPr>
              <a:buFontTx/>
              <a:buNone/>
            </a:pPr>
            <a:r>
              <a:rPr lang="bg-BG"/>
              <a:t>struct sembuf { </a:t>
            </a:r>
          </a:p>
          <a:p>
            <a:pPr>
              <a:buFontTx/>
              <a:buNone/>
            </a:pPr>
            <a:r>
              <a:rPr lang="bg-BG"/>
              <a:t>	ushort_t sem_num; /* semaphore number */ short sem_op; /* semaphore operation */ short sem_flg; /* operation flags */ </a:t>
            </a:r>
          </a:p>
          <a:p>
            <a:pPr>
              <a:buFontTx/>
              <a:buNone/>
            </a:pPr>
            <a:r>
              <a:rPr lang="bg-BG"/>
              <a:t>};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p:txBody>
          <a:bodyPr/>
          <a:lstStyle/>
          <a:p>
            <a:r>
              <a:rPr lang="bg-BG"/>
              <a:t>Semaphore Operations</a:t>
            </a:r>
          </a:p>
        </p:txBody>
      </p:sp>
      <p:sp>
        <p:nvSpPr>
          <p:cNvPr id="90115" name="Rectangle 3"/>
          <p:cNvSpPr>
            <a:spLocks noGrp="1" noChangeArrowheads="1"/>
          </p:cNvSpPr>
          <p:nvPr>
            <p:ph idx="1"/>
          </p:nvPr>
        </p:nvSpPr>
        <p:spPr/>
        <p:txBody>
          <a:bodyPr/>
          <a:lstStyle/>
          <a:p>
            <a:pPr>
              <a:lnSpc>
                <a:spcPct val="90000"/>
              </a:lnSpc>
            </a:pPr>
            <a:r>
              <a:rPr lang="bg-BG" sz="2400"/>
              <a:t>Аргументът nsops задава дължината на масива, максималният размер на който е зададен от конфигурационна опция SEMOPM; това е максималният брой операции, позволени от едно извикване на semop() и по подразбиране е 10. Операцията, която ще се изпълни се задава чрез:</a:t>
            </a:r>
          </a:p>
          <a:p>
            <a:pPr lvl="1">
              <a:lnSpc>
                <a:spcPct val="90000"/>
              </a:lnSpc>
            </a:pPr>
            <a:r>
              <a:rPr lang="bg-BG" sz="2000"/>
              <a:t>Положително цяло число, с което се увеличава стойността на семафора.</a:t>
            </a:r>
          </a:p>
          <a:p>
            <a:pPr lvl="1">
              <a:lnSpc>
                <a:spcPct val="90000"/>
              </a:lnSpc>
            </a:pPr>
            <a:r>
              <a:rPr lang="bg-BG" sz="2000"/>
              <a:t>Отрицателно цяло число, с което се намалява стойността на семафора. Опитът да се установи стойност на семафора &lt; 0 блокира или пропада, в зависимост дали е зададен IPC_NOWAIT.</a:t>
            </a:r>
          </a:p>
          <a:p>
            <a:pPr lvl="1">
              <a:lnSpc>
                <a:spcPct val="90000"/>
              </a:lnSpc>
            </a:pPr>
            <a:r>
              <a:rPr lang="bg-BG" sz="2000"/>
              <a:t>Стойност 0 означава изчакване стойността на семафора да стане 0.</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r>
              <a:rPr lang="bg-BG"/>
              <a:t>Semaphore Operations</a:t>
            </a:r>
          </a:p>
        </p:txBody>
      </p:sp>
      <p:sp>
        <p:nvSpPr>
          <p:cNvPr id="91139" name="Rectangle 3"/>
          <p:cNvSpPr>
            <a:spLocks noGrp="1" noChangeArrowheads="1"/>
          </p:cNvSpPr>
          <p:nvPr>
            <p:ph idx="1"/>
          </p:nvPr>
        </p:nvSpPr>
        <p:spPr/>
        <p:txBody>
          <a:bodyPr/>
          <a:lstStyle/>
          <a:p>
            <a:pPr>
              <a:lnSpc>
                <a:spcPct val="90000"/>
              </a:lnSpc>
            </a:pPr>
            <a:r>
              <a:rPr lang="bg-BG" sz="2400"/>
              <a:t>Със semop() се използват два управляващи флага:</a:t>
            </a:r>
          </a:p>
          <a:p>
            <a:pPr>
              <a:lnSpc>
                <a:spcPct val="90000"/>
              </a:lnSpc>
            </a:pPr>
            <a:r>
              <a:rPr lang="bg-BG" sz="2400" b="1"/>
              <a:t>IPC_NOWAIT</a:t>
            </a:r>
          </a:p>
          <a:p>
            <a:pPr lvl="1">
              <a:lnSpc>
                <a:spcPct val="90000"/>
              </a:lnSpc>
            </a:pPr>
            <a:r>
              <a:rPr lang="bg-BG" sz="2000"/>
              <a:t>Може да се установи за всяка операция в масива. Предизвиква връщане от функцията без промяна на стойността на семафора, ако съществува операция с установен IPC_NOWAIT флаг. Функцията пропада, ако се опита да намали стойността на семафора до отрицателно число, или ако тества ненулев семафор за равенство на нула.</a:t>
            </a:r>
          </a:p>
          <a:p>
            <a:pPr>
              <a:lnSpc>
                <a:spcPct val="90000"/>
              </a:lnSpc>
            </a:pPr>
            <a:r>
              <a:rPr lang="bg-BG" sz="2400" b="1"/>
              <a:t>SEM_UNDO</a:t>
            </a:r>
          </a:p>
          <a:p>
            <a:pPr lvl="1">
              <a:lnSpc>
                <a:spcPct val="90000"/>
              </a:lnSpc>
            </a:pPr>
            <a:r>
              <a:rPr lang="bg-BG" sz="2000"/>
              <a:t>Позволява undo на отделни операции от масива при напускане на процеса.</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p:txBody>
          <a:bodyPr/>
          <a:lstStyle/>
          <a:p>
            <a:r>
              <a:rPr lang="bg-BG"/>
              <a:t>Semaphore Operations</a:t>
            </a:r>
          </a:p>
        </p:txBody>
      </p:sp>
      <p:sp>
        <p:nvSpPr>
          <p:cNvPr id="92163" name="Rectangle 3"/>
          <p:cNvSpPr>
            <a:spLocks noGrp="1" noChangeArrowheads="1"/>
          </p:cNvSpPr>
          <p:nvPr>
            <p:ph idx="1"/>
          </p:nvPr>
        </p:nvSpPr>
        <p:spPr/>
        <p:txBody>
          <a:bodyPr>
            <a:normAutofit lnSpcReduction="10000"/>
          </a:bodyPr>
          <a:lstStyle/>
          <a:p>
            <a:r>
              <a:rPr lang="bg-BG" sz="2800"/>
              <a:t>Тази функция има параметър указателя sops към масив от структури, съдържащи данни за операции върху семафора. </a:t>
            </a:r>
          </a:p>
          <a:p>
            <a:r>
              <a:rPr lang="bg-BG" sz="2800"/>
              <a:t>Всеки процес с права за чете може да тества дали един семафор има стойност нула. Увеличаването и намаляването на стойността на семафора изисква права за запис. Когато пропадне операция, нито един семафор не се сменя стойността.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r>
              <a:rPr lang="bg-BG"/>
              <a:t>Semaphore Operations</a:t>
            </a:r>
          </a:p>
        </p:txBody>
      </p:sp>
      <p:sp>
        <p:nvSpPr>
          <p:cNvPr id="93187" name="Rectangle 3"/>
          <p:cNvSpPr>
            <a:spLocks noGrp="1" noChangeArrowheads="1"/>
          </p:cNvSpPr>
          <p:nvPr>
            <p:ph idx="1"/>
          </p:nvPr>
        </p:nvSpPr>
        <p:spPr/>
        <p:txBody>
          <a:bodyPr>
            <a:normAutofit lnSpcReduction="10000"/>
          </a:bodyPr>
          <a:lstStyle/>
          <a:p>
            <a:pPr>
              <a:lnSpc>
                <a:spcPct val="90000"/>
              </a:lnSpc>
            </a:pPr>
            <a:r>
              <a:rPr lang="bg-BG" sz="2400"/>
              <a:t>Процесър блокира (докато флагът IPC_NOWAIT не е установен), и остава в това състояние до:</a:t>
            </a:r>
          </a:p>
          <a:p>
            <a:pPr lvl="1">
              <a:lnSpc>
                <a:spcPct val="90000"/>
              </a:lnSpc>
            </a:pPr>
            <a:r>
              <a:rPr lang="bg-BG" sz="2000"/>
              <a:t>Всички операции на семафора приключват успешно и активирането на функцията е успешно,</a:t>
            </a:r>
          </a:p>
          <a:p>
            <a:pPr lvl="1">
              <a:lnSpc>
                <a:spcPct val="90000"/>
              </a:lnSpc>
            </a:pPr>
            <a:r>
              <a:rPr lang="bg-BG" sz="2000"/>
              <a:t>Процесът получава сигнал, или</a:t>
            </a:r>
          </a:p>
          <a:p>
            <a:pPr lvl="1">
              <a:lnSpc>
                <a:spcPct val="90000"/>
              </a:lnSpc>
            </a:pPr>
            <a:r>
              <a:rPr lang="bg-BG" sz="2000"/>
              <a:t>Множеството семафори се изтрива.</a:t>
            </a:r>
          </a:p>
          <a:p>
            <a:pPr>
              <a:lnSpc>
                <a:spcPct val="90000"/>
              </a:lnSpc>
            </a:pPr>
            <a:r>
              <a:rPr lang="bg-BG" sz="2400"/>
              <a:t>Само един процес може да актуализира семафора в даден момент. Едновременната заявка за промяна на семафор от различни процеси се изпълнява в произволен ред. Когато се използва масив от операции в извикване на semop(), никакви актуализации не се изпълняват, докато всички операяции не приключат успешно.</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r>
              <a:rPr lang="bg-BG"/>
              <a:t>Semaphore Operations</a:t>
            </a:r>
          </a:p>
        </p:txBody>
      </p:sp>
      <p:sp>
        <p:nvSpPr>
          <p:cNvPr id="94211" name="Rectangle 3"/>
          <p:cNvSpPr>
            <a:spLocks noGrp="1" noChangeArrowheads="1"/>
          </p:cNvSpPr>
          <p:nvPr>
            <p:ph idx="1"/>
          </p:nvPr>
        </p:nvSpPr>
        <p:spPr/>
        <p:txBody>
          <a:bodyPr/>
          <a:lstStyle/>
          <a:p>
            <a:pPr>
              <a:lnSpc>
                <a:spcPct val="90000"/>
              </a:lnSpc>
            </a:pPr>
            <a:r>
              <a:rPr lang="bg-BG" sz="2400"/>
              <a:t>Ако процес, използващ семафор, терминира поради грешка и undo пропадне или free the semaphore, семафорът остава заключен в паметта в състояние, в което процеса е напуснал семафора. За да се предпазим от това, управляващия флаг SEM_UNDO кара semop() да създаде undo структура за всяка семафорна операция. Тази структура съдържа операцията, която връща семафора в предходното състояние. Ако процесът умре, системата прилага операциите от undo структурата. Това предпазва един aborted process да остави семафора в неадекватно състояние.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lstStyle/>
          <a:p>
            <a:r>
              <a:rPr lang="bg-BG"/>
              <a:t>Semaphore Operations</a:t>
            </a:r>
          </a:p>
        </p:txBody>
      </p:sp>
      <p:sp>
        <p:nvSpPr>
          <p:cNvPr id="95235" name="Rectangle 3"/>
          <p:cNvSpPr>
            <a:spLocks noGrp="1" noChangeArrowheads="1"/>
          </p:cNvSpPr>
          <p:nvPr>
            <p:ph idx="1"/>
          </p:nvPr>
        </p:nvSpPr>
        <p:spPr/>
        <p:txBody>
          <a:bodyPr/>
          <a:lstStyle/>
          <a:p>
            <a:pPr>
              <a:lnSpc>
                <a:spcPct val="80000"/>
              </a:lnSpc>
            </a:pPr>
            <a:r>
              <a:rPr lang="bg-BG" sz="2000"/>
              <a:t>Ако процесът споделя ресурси, контролирани от семафор, операциите върху семафора не трябва да се правят с включен флаг SEM_UNDO. Ако процесът, който използва ресурсите в момента терминира поради грешка, ресурсите се считат за неадекватни. Друг процес трябва да може да познае това състояние и да възстанови ресурса в правилното му състояние. Когато се изпънява семафорна операция с включен флаг SEM_UNDO, трябва да се има предвид ефекта на изпълнението на операциите в обратен ред. Когато процесът работи нормално, обратните операции актуализират структурата undo с допълващи се стойности. Това осигурява, че докато не приключи процеса с грешка, стойностите, приложени към undo structure ще доведат до нула. Когато undo структурата достигне нула, се унищожава.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4"/>
          <p:cNvSpPr>
            <a:spLocks noGrp="1" noChangeArrowheads="1"/>
          </p:cNvSpPr>
          <p:nvPr>
            <p:ph type="ctrTitle"/>
          </p:nvPr>
        </p:nvSpPr>
        <p:spPr/>
        <p:txBody>
          <a:bodyPr/>
          <a:lstStyle/>
          <a:p>
            <a:r>
              <a:rPr lang="bg-BG"/>
              <a:t>IPC:Semaphores</a:t>
            </a:r>
          </a:p>
        </p:txBody>
      </p:sp>
      <p:sp>
        <p:nvSpPr>
          <p:cNvPr id="9221" name="Rectangle 5"/>
          <p:cNvSpPr>
            <a:spLocks noGrp="1" noChangeArrowheads="1"/>
          </p:cNvSpPr>
          <p:nvPr>
            <p:ph type="subTitle" idx="1"/>
          </p:nvPr>
        </p:nvSpPr>
        <p:spPr/>
        <p:txBody>
          <a:bodyPr/>
          <a:lstStyle/>
          <a:p>
            <a:endParaRPr lang="bg-BG"/>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60" name="Rectangle 4"/>
          <p:cNvSpPr>
            <a:spLocks noGrp="1" noChangeArrowheads="1"/>
          </p:cNvSpPr>
          <p:nvPr>
            <p:ph type="title"/>
          </p:nvPr>
        </p:nvSpPr>
        <p:spPr/>
        <p:txBody>
          <a:bodyPr/>
          <a:lstStyle/>
          <a:p>
            <a:r>
              <a:rPr lang="bg-BG"/>
              <a:t>Използване на </a:t>
            </a:r>
            <a:r>
              <a:rPr lang="bg-BG" b="1"/>
              <a:t>semop()</a:t>
            </a:r>
            <a:r>
              <a:rPr lang="bg-BG"/>
              <a:t> </a:t>
            </a:r>
          </a:p>
        </p:txBody>
      </p:sp>
      <p:pic>
        <p:nvPicPr>
          <p:cNvPr id="9626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752600"/>
            <a:ext cx="6267450" cy="475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normAutofit fontScale="90000"/>
          </a:bodyPr>
          <a:lstStyle/>
          <a:p>
            <a:r>
              <a:rPr lang="bg-BG" sz="4000"/>
              <a:t>POSIX Semaphores: &lt;semaphore.h&gt;</a:t>
            </a:r>
          </a:p>
        </p:txBody>
      </p:sp>
      <p:sp>
        <p:nvSpPr>
          <p:cNvPr id="98307" name="Rectangle 3"/>
          <p:cNvSpPr>
            <a:spLocks noGrp="1" noChangeArrowheads="1"/>
          </p:cNvSpPr>
          <p:nvPr>
            <p:ph idx="1"/>
          </p:nvPr>
        </p:nvSpPr>
        <p:spPr/>
        <p:txBody>
          <a:bodyPr/>
          <a:lstStyle/>
          <a:p>
            <a:pPr>
              <a:lnSpc>
                <a:spcPct val="80000"/>
              </a:lnSpc>
            </a:pPr>
            <a:r>
              <a:rPr lang="bg-BG" sz="2800"/>
              <a:t>POSIX semaphores са много по-леки, отколкото System V semaphores. Структурата на POSIX semaphore дефинира един семафор, а не масив от максимум 25 семафора. Функциите на POSIX semaphore са:</a:t>
            </a:r>
          </a:p>
          <a:p>
            <a:pPr lvl="1">
              <a:lnSpc>
                <a:spcPct val="80000"/>
              </a:lnSpc>
            </a:pPr>
            <a:r>
              <a:rPr lang="bg-BG" sz="2400"/>
              <a:t>sem_open() -- свързва се и опционно създава именован семафор</a:t>
            </a:r>
          </a:p>
          <a:p>
            <a:pPr lvl="1">
              <a:lnSpc>
                <a:spcPct val="80000"/>
              </a:lnSpc>
            </a:pPr>
            <a:r>
              <a:rPr lang="bg-BG" sz="2400"/>
              <a:t>sem_init() -- инициализира семафорна структура (вътрешна за извикващата програма, т.е. неименован семафор)</a:t>
            </a:r>
          </a:p>
          <a:p>
            <a:pPr lvl="1">
              <a:lnSpc>
                <a:spcPct val="80000"/>
              </a:lnSpc>
            </a:pPr>
            <a:r>
              <a:rPr lang="bg-BG" sz="2400"/>
              <a:t>sem_close() -- приключва връзката с отворен семафор</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normAutofit fontScale="90000"/>
          </a:bodyPr>
          <a:lstStyle/>
          <a:p>
            <a:r>
              <a:rPr lang="bg-BG" sz="4000"/>
              <a:t>POSIX Semaphores: &lt;semaphore.h&gt;</a:t>
            </a:r>
          </a:p>
        </p:txBody>
      </p:sp>
      <p:sp>
        <p:nvSpPr>
          <p:cNvPr id="99331" name="Rectangle 3"/>
          <p:cNvSpPr>
            <a:spLocks noGrp="1" noChangeArrowheads="1"/>
          </p:cNvSpPr>
          <p:nvPr>
            <p:ph idx="1"/>
          </p:nvPr>
        </p:nvSpPr>
        <p:spPr/>
        <p:txBody>
          <a:bodyPr/>
          <a:lstStyle/>
          <a:p>
            <a:pPr lvl="1">
              <a:lnSpc>
                <a:spcPct val="90000"/>
              </a:lnSpc>
            </a:pPr>
            <a:r>
              <a:rPr lang="bg-BG" sz="2400"/>
              <a:t>sem_unlink() -- приключва връзката с отворен семафор и изтрива семафора, когато приключи и последната операция с него</a:t>
            </a:r>
          </a:p>
          <a:p>
            <a:pPr lvl="1">
              <a:lnSpc>
                <a:spcPct val="90000"/>
              </a:lnSpc>
            </a:pPr>
            <a:r>
              <a:rPr lang="bg-BG" sz="2400"/>
              <a:t>sem_destroy() -- унищожава семафорна структура (вътрешна за извикващата програма, т.е. неименован семафор)</a:t>
            </a:r>
          </a:p>
          <a:p>
            <a:pPr lvl="1">
              <a:lnSpc>
                <a:spcPct val="90000"/>
              </a:lnSpc>
            </a:pPr>
            <a:r>
              <a:rPr lang="bg-BG" sz="2400"/>
              <a:t>sem_getvalue() -- копира стойността на семафора в зададена цяла променлива</a:t>
            </a:r>
          </a:p>
          <a:p>
            <a:pPr lvl="1">
              <a:lnSpc>
                <a:spcPct val="90000"/>
              </a:lnSpc>
            </a:pPr>
            <a:r>
              <a:rPr lang="bg-BG" sz="2400"/>
              <a:t>sem_wait(), sem_trywait() -- блокира докато семафора е ангажиран от други процеси или връща грешка при тази ситуация</a:t>
            </a:r>
          </a:p>
          <a:p>
            <a:pPr lvl="1">
              <a:lnSpc>
                <a:spcPct val="90000"/>
              </a:lnSpc>
            </a:pPr>
            <a:r>
              <a:rPr lang="bg-BG" sz="2400"/>
              <a:t>sem_post() -- увеличава брояча на семафора</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6" name="Rectangle 4"/>
          <p:cNvSpPr>
            <a:spLocks noGrp="1" noChangeArrowheads="1"/>
          </p:cNvSpPr>
          <p:nvPr>
            <p:ph type="title"/>
          </p:nvPr>
        </p:nvSpPr>
        <p:spPr/>
        <p:txBody>
          <a:bodyPr/>
          <a:lstStyle/>
          <a:p>
            <a:r>
              <a:rPr lang="bg-BG"/>
              <a:t>Примери</a:t>
            </a:r>
          </a:p>
        </p:txBody>
      </p:sp>
      <p:sp>
        <p:nvSpPr>
          <p:cNvPr id="100357" name="Text Box 5"/>
          <p:cNvSpPr txBox="1">
            <a:spLocks noChangeArrowheads="1"/>
          </p:cNvSpPr>
          <p:nvPr/>
        </p:nvSpPr>
        <p:spPr bwMode="auto">
          <a:xfrm>
            <a:off x="533400" y="2133600"/>
            <a:ext cx="8153400" cy="2774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3200">
                <a:latin typeface="Garamond" pitchFamily="18" charset="0"/>
              </a:rPr>
              <a:t>Example7</a:t>
            </a:r>
          </a:p>
          <a:p>
            <a:pPr algn="ctr">
              <a:spcBef>
                <a:spcPct val="50000"/>
              </a:spcBef>
            </a:pPr>
            <a:r>
              <a:rPr lang="en-US" sz="3200">
                <a:latin typeface="Garamond" pitchFamily="18" charset="0"/>
              </a:rPr>
              <a:t>Example7_1</a:t>
            </a:r>
          </a:p>
          <a:p>
            <a:pPr algn="ctr">
              <a:spcBef>
                <a:spcPct val="50000"/>
              </a:spcBef>
            </a:pPr>
            <a:r>
              <a:rPr lang="en-US" sz="3200">
                <a:latin typeface="Garamond" pitchFamily="18" charset="0"/>
              </a:rPr>
              <a:t>Example7_2</a:t>
            </a:r>
          </a:p>
          <a:p>
            <a:pPr algn="ctr">
              <a:spcBef>
                <a:spcPct val="50000"/>
              </a:spcBef>
            </a:pPr>
            <a:r>
              <a:rPr lang="en-US" sz="3200">
                <a:latin typeface="Garamond" pitchFamily="18" charset="0"/>
              </a:rPr>
              <a:t>Example7_3</a:t>
            </a:r>
            <a:endParaRPr lang="bg-BG" sz="3200">
              <a:latin typeface="Garamond" pitchFamily="18"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4"/>
          <p:cNvSpPr>
            <a:spLocks noGrp="1" noChangeArrowheads="1"/>
          </p:cNvSpPr>
          <p:nvPr>
            <p:ph type="ctrTitle"/>
          </p:nvPr>
        </p:nvSpPr>
        <p:spPr/>
        <p:txBody>
          <a:bodyPr/>
          <a:lstStyle/>
          <a:p>
            <a:r>
              <a:rPr lang="bg-BG" b="1"/>
              <a:t>IPC:Shared Memory</a:t>
            </a:r>
          </a:p>
        </p:txBody>
      </p:sp>
      <p:sp>
        <p:nvSpPr>
          <p:cNvPr id="9221" name="Rectangle 5"/>
          <p:cNvSpPr>
            <a:spLocks noGrp="1" noChangeArrowheads="1"/>
          </p:cNvSpPr>
          <p:nvPr>
            <p:ph type="subTitle" idx="1"/>
          </p:nvPr>
        </p:nvSpPr>
        <p:spPr/>
        <p:txBody>
          <a:bodyPr/>
          <a:lstStyle/>
          <a:p>
            <a:endParaRPr lang="bg-BG"/>
          </a:p>
        </p:txBody>
      </p:sp>
    </p:spTree>
    <p:extLst>
      <p:ext uri="{BB962C8B-B14F-4D97-AF65-F5344CB8AC3E}">
        <p14:creationId xmlns:p14="http://schemas.microsoft.com/office/powerpoint/2010/main" val="15452958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p:txBody>
          <a:bodyPr/>
          <a:lstStyle/>
          <a:p>
            <a:r>
              <a:rPr lang="bg-BG"/>
              <a:t>Въведение</a:t>
            </a:r>
          </a:p>
        </p:txBody>
      </p:sp>
      <p:sp>
        <p:nvSpPr>
          <p:cNvPr id="105475" name="Rectangle 3"/>
          <p:cNvSpPr>
            <a:spLocks noGrp="1" noChangeArrowheads="1"/>
          </p:cNvSpPr>
          <p:nvPr>
            <p:ph type="body" idx="1"/>
          </p:nvPr>
        </p:nvSpPr>
        <p:spPr>
          <a:xfrm>
            <a:off x="457200" y="1600200"/>
            <a:ext cx="8229600" cy="4876800"/>
          </a:xfrm>
        </p:spPr>
        <p:txBody>
          <a:bodyPr/>
          <a:lstStyle/>
          <a:p>
            <a:pPr>
              <a:lnSpc>
                <a:spcPct val="80000"/>
              </a:lnSpc>
            </a:pPr>
            <a:r>
              <a:rPr lang="bg-BG" sz="2400" b="1" i="1"/>
              <a:t>Shared Memory</a:t>
            </a:r>
            <a:r>
              <a:rPr lang="bg-BG" sz="2400"/>
              <a:t> е ефективен начин за предаване на данни между програмите. Една програма създава порция памет, която други процеси могат да достъпват, ако имат необходимия достъп.</a:t>
            </a:r>
          </a:p>
          <a:p>
            <a:pPr>
              <a:lnSpc>
                <a:spcPct val="80000"/>
              </a:lnSpc>
            </a:pPr>
            <a:r>
              <a:rPr lang="bg-BG" sz="2400"/>
              <a:t>В Solaris 2.x операционна система, най-ефективния начин за реализация на споделена памет (обща памет), е използване на функцията  mmap() и системната виртуална памет. Solaris 2.x поддържа и System V shared memory, което е друг начин за споделяне на физически сегмент от паметта между много процеси. Тъй като достъпът за запис в паметта трябва да бъде ограничен само за един процес в даден момент, се налага ползване на външен механизъм (напр. семафор) за предотвратяване на колизии.</a:t>
            </a:r>
          </a:p>
        </p:txBody>
      </p:sp>
    </p:spTree>
    <p:extLst>
      <p:ext uri="{BB962C8B-B14F-4D97-AF65-F5344CB8AC3E}">
        <p14:creationId xmlns:p14="http://schemas.microsoft.com/office/powerpoint/2010/main" val="9398873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p:txBody>
          <a:bodyPr/>
          <a:lstStyle/>
          <a:p>
            <a:r>
              <a:rPr lang="bg-BG"/>
              <a:t>Въведение</a:t>
            </a:r>
          </a:p>
        </p:txBody>
      </p:sp>
      <p:sp>
        <p:nvSpPr>
          <p:cNvPr id="106499" name="Rectangle 3"/>
          <p:cNvSpPr>
            <a:spLocks noGrp="1" noChangeArrowheads="1"/>
          </p:cNvSpPr>
          <p:nvPr>
            <p:ph type="body" idx="1"/>
          </p:nvPr>
        </p:nvSpPr>
        <p:spPr>
          <a:xfrm>
            <a:off x="457200" y="1600200"/>
            <a:ext cx="8229600" cy="4953000"/>
          </a:xfrm>
        </p:spPr>
        <p:txBody>
          <a:bodyPr/>
          <a:lstStyle/>
          <a:p>
            <a:pPr>
              <a:lnSpc>
                <a:spcPct val="80000"/>
              </a:lnSpc>
            </a:pPr>
            <a:r>
              <a:rPr lang="bg-BG" sz="2800"/>
              <a:t>Един процес създава сегмент обща памет посредством shmget(). Оригиналният собственик на споделената памет може да присвои права на собственост на друг процес чрез shmctl() или да ги отнеме. Другите процеси с подходящи права на достъп могат да изпълняват различни управляващи функции върху споделената памет ползвайки shmctl(). След като е създаден, общия сегмент памет може да бъде прикачен към адресното пространство на друг процес чрез shmat(). Той може да бъде откачен с shmdt(). Прикаченият процес трябва да има подходящи права за shmat(). </a:t>
            </a:r>
          </a:p>
        </p:txBody>
      </p:sp>
    </p:spTree>
    <p:extLst>
      <p:ext uri="{BB962C8B-B14F-4D97-AF65-F5344CB8AC3E}">
        <p14:creationId xmlns:p14="http://schemas.microsoft.com/office/powerpoint/2010/main" val="31380609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lstStyle/>
          <a:p>
            <a:r>
              <a:rPr lang="bg-BG"/>
              <a:t>Въведение</a:t>
            </a:r>
          </a:p>
        </p:txBody>
      </p:sp>
      <p:sp>
        <p:nvSpPr>
          <p:cNvPr id="107523" name="Rectangle 3"/>
          <p:cNvSpPr>
            <a:spLocks noGrp="1" noChangeArrowheads="1"/>
          </p:cNvSpPr>
          <p:nvPr>
            <p:ph type="body" idx="1"/>
          </p:nvPr>
        </p:nvSpPr>
        <p:spPr>
          <a:xfrm>
            <a:off x="457200" y="1600200"/>
            <a:ext cx="8229600" cy="4800600"/>
          </a:xfrm>
        </p:spPr>
        <p:txBody>
          <a:bodyPr/>
          <a:lstStyle/>
          <a:p>
            <a:pPr>
              <a:lnSpc>
                <a:spcPct val="80000"/>
              </a:lnSpc>
            </a:pPr>
            <a:r>
              <a:rPr lang="bg-BG" sz="2800"/>
              <a:t>След като е прикачен, процесът може да чете или пише в сегмента памет, според правата си на достъп. </a:t>
            </a:r>
          </a:p>
          <a:p>
            <a:pPr>
              <a:lnSpc>
                <a:spcPct val="80000"/>
              </a:lnSpc>
            </a:pPr>
            <a:r>
              <a:rPr lang="bg-BG" sz="2800"/>
              <a:t>Един споделен сегмент може да се прикачи много пъти към един и същи процес. Споделеният сегмент памет се описва от управляваща структура с уникално ID, което сочи към област от физическата памет. Идентификаторът на сегмента се нарича shmid. </a:t>
            </a:r>
          </a:p>
          <a:p>
            <a:pPr>
              <a:lnSpc>
                <a:spcPct val="80000"/>
              </a:lnSpc>
            </a:pPr>
            <a:r>
              <a:rPr lang="bg-BG" sz="2800"/>
              <a:t>Дефиницията  на структурата за описание на споделения сегмент памет се намира в &lt;sys/shm.h&gt;. </a:t>
            </a:r>
          </a:p>
        </p:txBody>
      </p:sp>
    </p:spTree>
    <p:extLst>
      <p:ext uri="{BB962C8B-B14F-4D97-AF65-F5344CB8AC3E}">
        <p14:creationId xmlns:p14="http://schemas.microsoft.com/office/powerpoint/2010/main" val="17796699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p:txBody>
          <a:bodyPr>
            <a:normAutofit fontScale="90000"/>
          </a:bodyPr>
          <a:lstStyle/>
          <a:p>
            <a:r>
              <a:rPr lang="bg-BG" sz="4000" b="1"/>
              <a:t>Accessing a Shared Memory Segment</a:t>
            </a:r>
          </a:p>
        </p:txBody>
      </p:sp>
      <p:sp>
        <p:nvSpPr>
          <p:cNvPr id="108547" name="Rectangle 3"/>
          <p:cNvSpPr>
            <a:spLocks noGrp="1" noChangeArrowheads="1"/>
          </p:cNvSpPr>
          <p:nvPr>
            <p:ph type="body" idx="1"/>
          </p:nvPr>
        </p:nvSpPr>
        <p:spPr/>
        <p:txBody>
          <a:bodyPr/>
          <a:lstStyle/>
          <a:p>
            <a:pPr>
              <a:lnSpc>
                <a:spcPct val="90000"/>
              </a:lnSpc>
            </a:pPr>
            <a:r>
              <a:rPr lang="bg-BG" sz="2400"/>
              <a:t>shmget() се използва за получаване на достъп до споделен сегмент памет:</a:t>
            </a:r>
          </a:p>
          <a:p>
            <a:pPr>
              <a:lnSpc>
                <a:spcPct val="90000"/>
              </a:lnSpc>
              <a:buFontTx/>
              <a:buNone/>
            </a:pPr>
            <a:r>
              <a:rPr lang="bg-BG" sz="2400"/>
              <a:t>int shmget(key_t key, size_t size, int shmflg); </a:t>
            </a:r>
          </a:p>
          <a:p>
            <a:pPr lvl="1">
              <a:lnSpc>
                <a:spcPct val="90000"/>
              </a:lnSpc>
            </a:pPr>
            <a:r>
              <a:rPr lang="bg-BG" sz="2000"/>
              <a:t>Аргументът key е достъпа, свързан със semaphore ID. </a:t>
            </a:r>
          </a:p>
          <a:p>
            <a:pPr lvl="1">
              <a:lnSpc>
                <a:spcPct val="90000"/>
              </a:lnSpc>
            </a:pPr>
            <a:r>
              <a:rPr lang="bg-BG" sz="2000"/>
              <a:t>size е размера в байтове на изискуемата споделена памет.</a:t>
            </a:r>
          </a:p>
          <a:p>
            <a:pPr lvl="1">
              <a:lnSpc>
                <a:spcPct val="90000"/>
              </a:lnSpc>
            </a:pPr>
            <a:r>
              <a:rPr lang="bg-BG" sz="2000"/>
              <a:t>shmflg задава началните права за достъп и управляващите флагове.</a:t>
            </a:r>
          </a:p>
          <a:p>
            <a:pPr>
              <a:lnSpc>
                <a:spcPct val="90000"/>
              </a:lnSpc>
            </a:pPr>
            <a:r>
              <a:rPr lang="bg-BG" sz="2400"/>
              <a:t>Когато извикването успее връща shared memory segment ID. Това извикване се използва и за получаване на ID на съществуващ shared segment (от процес, изискващ споделяне на съществуващ сегмент обща памет).</a:t>
            </a:r>
          </a:p>
        </p:txBody>
      </p:sp>
    </p:spTree>
    <p:extLst>
      <p:ext uri="{BB962C8B-B14F-4D97-AF65-F5344CB8AC3E}">
        <p14:creationId xmlns:p14="http://schemas.microsoft.com/office/powerpoint/2010/main" val="3681410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p:txBody>
          <a:bodyPr>
            <a:noAutofit/>
          </a:bodyPr>
          <a:lstStyle/>
          <a:p>
            <a:r>
              <a:rPr lang="bg-BG" sz="2800" b="1" dirty="0"/>
              <a:t>Accessing a Shared Memory Segment</a:t>
            </a:r>
            <a:br>
              <a:rPr lang="bg-BG" sz="2800" b="1" dirty="0"/>
            </a:br>
            <a:r>
              <a:rPr lang="bg-BG" sz="2800" b="1" dirty="0"/>
              <a:t>Пример</a:t>
            </a:r>
          </a:p>
        </p:txBody>
      </p:sp>
      <p:pic>
        <p:nvPicPr>
          <p:cNvPr id="10957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1828800"/>
            <a:ext cx="6934200" cy="4994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281780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r>
              <a:rPr lang="bg-BG"/>
              <a:t>Въведение</a:t>
            </a:r>
          </a:p>
        </p:txBody>
      </p:sp>
      <p:sp>
        <p:nvSpPr>
          <p:cNvPr id="75779" name="Rectangle 3"/>
          <p:cNvSpPr>
            <a:spLocks noGrp="1" noChangeArrowheads="1"/>
          </p:cNvSpPr>
          <p:nvPr>
            <p:ph idx="1"/>
          </p:nvPr>
        </p:nvSpPr>
        <p:spPr/>
        <p:txBody>
          <a:bodyPr>
            <a:normAutofit fontScale="92500"/>
          </a:bodyPr>
          <a:lstStyle/>
          <a:p>
            <a:pPr>
              <a:lnSpc>
                <a:spcPct val="90000"/>
              </a:lnSpc>
            </a:pPr>
            <a:r>
              <a:rPr lang="bg-BG" sz="2400"/>
              <a:t>Semaphores са разработени от E. W. Dijkstra в края на 1960s. </a:t>
            </a:r>
          </a:p>
          <a:p>
            <a:pPr>
              <a:lnSpc>
                <a:spcPct val="90000"/>
              </a:lnSpc>
            </a:pPr>
            <a:r>
              <a:rPr lang="bg-BG" sz="2400"/>
              <a:t>Моделът на Dijkstra's включва вклакови операции: нека е даден единичен участък на ЖП линия. По него във всеки момент може да премине само един влак. Контролът върху този участък се осъществява чрез семафор. Влакът трябва да изчака преди да навлезе в единичния участък, докато семафорът не му позволи. Когато влакът навлезе в секцията състоянието на семафора се сменя и така се предотвратява преминаване на други влакови композиции през единичния участък. След напускане на участъка от влака отново се сменя състоянието на семафора, за да позволи преминаване на друг влак.</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normAutofit fontScale="90000"/>
          </a:bodyPr>
          <a:lstStyle/>
          <a:p>
            <a:r>
              <a:rPr lang="bg-BG" sz="4000" b="1"/>
              <a:t>Controlling a Shared Memory Segment</a:t>
            </a:r>
          </a:p>
        </p:txBody>
      </p:sp>
      <p:sp>
        <p:nvSpPr>
          <p:cNvPr id="111619" name="Rectangle 3"/>
          <p:cNvSpPr>
            <a:spLocks noGrp="1" noChangeArrowheads="1"/>
          </p:cNvSpPr>
          <p:nvPr>
            <p:ph type="body" idx="1"/>
          </p:nvPr>
        </p:nvSpPr>
        <p:spPr>
          <a:xfrm>
            <a:off x="457200" y="1600200"/>
            <a:ext cx="8229600" cy="4267200"/>
          </a:xfrm>
        </p:spPr>
        <p:txBody>
          <a:bodyPr/>
          <a:lstStyle/>
          <a:p>
            <a:pPr>
              <a:lnSpc>
                <a:spcPct val="90000"/>
              </a:lnSpc>
            </a:pPr>
            <a:r>
              <a:rPr lang="bg-BG" sz="2400"/>
              <a:t>shmctl() се ползва за промяна на правата за достъп и други характеристики на споделения сегмент памет:</a:t>
            </a:r>
          </a:p>
          <a:p>
            <a:pPr>
              <a:lnSpc>
                <a:spcPct val="90000"/>
              </a:lnSpc>
              <a:buFontTx/>
              <a:buNone/>
            </a:pPr>
            <a:r>
              <a:rPr lang="bg-BG" sz="2400"/>
              <a:t>int shmctl(int shmid, int cmd, struct shmid_ds *buf); </a:t>
            </a:r>
          </a:p>
          <a:p>
            <a:pPr lvl="1">
              <a:lnSpc>
                <a:spcPct val="90000"/>
              </a:lnSpc>
            </a:pPr>
            <a:r>
              <a:rPr lang="bg-BG" sz="2000"/>
              <a:t>Процесът трябва да има shmid на собственика, създателя или техен superuser за да изпълни тази команда. </a:t>
            </a:r>
          </a:p>
          <a:p>
            <a:pPr>
              <a:lnSpc>
                <a:spcPct val="90000"/>
              </a:lnSpc>
            </a:pPr>
            <a:r>
              <a:rPr lang="bg-BG" sz="2400"/>
              <a:t>cmd е една от следните управляващи команди:</a:t>
            </a:r>
          </a:p>
          <a:p>
            <a:pPr lvl="1">
              <a:lnSpc>
                <a:spcPct val="90000"/>
              </a:lnSpc>
            </a:pPr>
            <a:r>
              <a:rPr lang="bg-BG" sz="2000" b="1"/>
              <a:t>SHM_LOCK</a:t>
            </a:r>
          </a:p>
          <a:p>
            <a:pPr lvl="2">
              <a:lnSpc>
                <a:spcPct val="90000"/>
              </a:lnSpc>
            </a:pPr>
            <a:r>
              <a:rPr lang="bg-BG" sz="1800"/>
              <a:t>Заключва зададен сегмент памет. Процесът трябва да има ID на superuser, за да изпълни тази команда.</a:t>
            </a:r>
          </a:p>
          <a:p>
            <a:pPr lvl="1">
              <a:lnSpc>
                <a:spcPct val="90000"/>
              </a:lnSpc>
            </a:pPr>
            <a:r>
              <a:rPr lang="bg-BG" sz="2000" b="1"/>
              <a:t>SHM_UNLOCK</a:t>
            </a:r>
          </a:p>
          <a:p>
            <a:pPr lvl="2">
              <a:lnSpc>
                <a:spcPct val="90000"/>
              </a:lnSpc>
            </a:pPr>
            <a:r>
              <a:rPr lang="bg-BG" sz="1800"/>
              <a:t>Отключва зададен сегмент памет. Процесът трябва да има ID на superuser, за да изпълни тази команда.</a:t>
            </a:r>
          </a:p>
        </p:txBody>
      </p:sp>
    </p:spTree>
    <p:extLst>
      <p:ext uri="{BB962C8B-B14F-4D97-AF65-F5344CB8AC3E}">
        <p14:creationId xmlns:p14="http://schemas.microsoft.com/office/powerpoint/2010/main" val="22528191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p:txBody>
          <a:bodyPr>
            <a:normAutofit fontScale="90000"/>
          </a:bodyPr>
          <a:lstStyle/>
          <a:p>
            <a:r>
              <a:rPr lang="bg-BG" sz="4000" b="1"/>
              <a:t>Controlling a Shared Memory Segment</a:t>
            </a:r>
          </a:p>
        </p:txBody>
      </p:sp>
      <p:sp>
        <p:nvSpPr>
          <p:cNvPr id="112643" name="Rectangle 3"/>
          <p:cNvSpPr>
            <a:spLocks noGrp="1" noChangeArrowheads="1"/>
          </p:cNvSpPr>
          <p:nvPr>
            <p:ph type="body" idx="1"/>
          </p:nvPr>
        </p:nvSpPr>
        <p:spPr/>
        <p:txBody>
          <a:bodyPr/>
          <a:lstStyle/>
          <a:p>
            <a:pPr lvl="1">
              <a:lnSpc>
                <a:spcPct val="80000"/>
              </a:lnSpc>
            </a:pPr>
            <a:r>
              <a:rPr lang="bg-BG" sz="2400" b="1"/>
              <a:t>IPC_STAT</a:t>
            </a:r>
          </a:p>
          <a:p>
            <a:pPr lvl="2">
              <a:lnSpc>
                <a:spcPct val="80000"/>
              </a:lnSpc>
            </a:pPr>
            <a:r>
              <a:rPr lang="bg-BG" sz="2000"/>
              <a:t>Връща статус информация, съдържаща се в управляващата структура и я поставя в буфер, сочен от buf. Процесът трябва да има права за четене върху сегмента, за да изпълни тази операция.</a:t>
            </a:r>
          </a:p>
          <a:p>
            <a:pPr lvl="1">
              <a:lnSpc>
                <a:spcPct val="80000"/>
              </a:lnSpc>
            </a:pPr>
            <a:r>
              <a:rPr lang="bg-BG" sz="2400" b="1"/>
              <a:t>IPC_SET</a:t>
            </a:r>
          </a:p>
          <a:p>
            <a:pPr lvl="2">
              <a:lnSpc>
                <a:spcPct val="80000"/>
              </a:lnSpc>
            </a:pPr>
            <a:r>
              <a:rPr lang="bg-BG" sz="2000"/>
              <a:t>Задава идентификация на права на достъп на потребителя и групата. Процесът трябва да има ID на собственик, създател или superuser, за да изпълни командата.</a:t>
            </a:r>
          </a:p>
          <a:p>
            <a:pPr lvl="1">
              <a:lnSpc>
                <a:spcPct val="80000"/>
              </a:lnSpc>
            </a:pPr>
            <a:r>
              <a:rPr lang="bg-BG" sz="2400" b="1"/>
              <a:t>IPC_RMID</a:t>
            </a:r>
          </a:p>
          <a:p>
            <a:pPr lvl="2">
              <a:lnSpc>
                <a:spcPct val="80000"/>
              </a:lnSpc>
            </a:pPr>
            <a:r>
              <a:rPr lang="bg-BG" sz="2000"/>
              <a:t>Изтрива споделен сегмент памет.</a:t>
            </a:r>
            <a:endParaRPr lang="en-US" sz="2000"/>
          </a:p>
          <a:p>
            <a:pPr>
              <a:lnSpc>
                <a:spcPct val="80000"/>
              </a:lnSpc>
            </a:pPr>
            <a:r>
              <a:rPr lang="bg-BG" sz="2800"/>
              <a:t>buf е структура от тип struct shmid_ds и е дефинирана в &lt;sys/shm.h&gt; </a:t>
            </a:r>
          </a:p>
        </p:txBody>
      </p:sp>
    </p:spTree>
    <p:extLst>
      <p:ext uri="{BB962C8B-B14F-4D97-AF65-F5344CB8AC3E}">
        <p14:creationId xmlns:p14="http://schemas.microsoft.com/office/powerpoint/2010/main" val="372617515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8" name="Rectangle 4"/>
          <p:cNvSpPr>
            <a:spLocks noGrp="1" noChangeArrowheads="1"/>
          </p:cNvSpPr>
          <p:nvPr>
            <p:ph type="title"/>
          </p:nvPr>
        </p:nvSpPr>
        <p:spPr/>
        <p:txBody>
          <a:bodyPr>
            <a:noAutofit/>
          </a:bodyPr>
          <a:lstStyle/>
          <a:p>
            <a:r>
              <a:rPr lang="bg-BG" sz="2800" b="1" dirty="0"/>
              <a:t>Controlling a Shared Memory Segment</a:t>
            </a:r>
            <a:br>
              <a:rPr lang="bg-BG" sz="2800" b="1" dirty="0"/>
            </a:br>
            <a:r>
              <a:rPr lang="bg-BG" sz="2800" b="1" dirty="0"/>
              <a:t>Пример</a:t>
            </a:r>
          </a:p>
        </p:txBody>
      </p:sp>
      <p:pic>
        <p:nvPicPr>
          <p:cNvPr id="11366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1905000"/>
            <a:ext cx="6762750" cy="430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768410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p:txBody>
          <a:bodyPr>
            <a:normAutofit fontScale="90000"/>
          </a:bodyPr>
          <a:lstStyle/>
          <a:p>
            <a:r>
              <a:rPr lang="bg-BG" sz="4000" b="1"/>
              <a:t>Attaching and Detaching a Shared Memory Segment</a:t>
            </a:r>
          </a:p>
        </p:txBody>
      </p:sp>
      <p:sp>
        <p:nvSpPr>
          <p:cNvPr id="115715" name="Rectangle 3"/>
          <p:cNvSpPr>
            <a:spLocks noGrp="1" noChangeArrowheads="1"/>
          </p:cNvSpPr>
          <p:nvPr>
            <p:ph type="body" idx="1"/>
          </p:nvPr>
        </p:nvSpPr>
        <p:spPr/>
        <p:txBody>
          <a:bodyPr>
            <a:normAutofit fontScale="92500"/>
          </a:bodyPr>
          <a:lstStyle/>
          <a:p>
            <a:r>
              <a:rPr lang="bg-BG" sz="2800"/>
              <a:t>shmat() и shmdt() се използват за прикачане и откачане към споделен сегмент памет:</a:t>
            </a:r>
          </a:p>
          <a:p>
            <a:pPr>
              <a:buFontTx/>
              <a:buNone/>
            </a:pPr>
            <a:r>
              <a:rPr lang="bg-BG" sz="2800"/>
              <a:t>void *shmat(int shmid, const void *shmaddr, int shmflg); int shmdt(const void *shmaddr); </a:t>
            </a:r>
          </a:p>
          <a:p>
            <a:pPr>
              <a:buFontTx/>
              <a:buNone/>
            </a:pPr>
            <a:endParaRPr lang="bg-BG" sz="2800"/>
          </a:p>
          <a:p>
            <a:r>
              <a:rPr lang="bg-BG" sz="2800"/>
              <a:t>shmat() връща указател, shmaddr, към началото на споделения сегмент, свързан с валиден shmid. shmdt() отделя споделен сегмент памет, намиращ се на адрес shmaddr</a:t>
            </a:r>
          </a:p>
        </p:txBody>
      </p:sp>
    </p:spTree>
    <p:extLst>
      <p:ext uri="{BB962C8B-B14F-4D97-AF65-F5344CB8AC3E}">
        <p14:creationId xmlns:p14="http://schemas.microsoft.com/office/powerpoint/2010/main" val="24297399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4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7400" y="0"/>
            <a:ext cx="524192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3903621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p:txBody>
          <a:bodyPr>
            <a:normAutofit/>
          </a:bodyPr>
          <a:lstStyle/>
          <a:p>
            <a:r>
              <a:rPr lang="bg-BG" sz="3200" dirty="0"/>
              <a:t>Пример: комуникация между процеси чрез споделена памет</a:t>
            </a:r>
          </a:p>
        </p:txBody>
      </p:sp>
      <p:sp>
        <p:nvSpPr>
          <p:cNvPr id="118788" name="Text Box 4"/>
          <p:cNvSpPr txBox="1">
            <a:spLocks noChangeArrowheads="1"/>
          </p:cNvSpPr>
          <p:nvPr/>
        </p:nvSpPr>
        <p:spPr bwMode="auto">
          <a:xfrm>
            <a:off x="2438400" y="2590800"/>
            <a:ext cx="4191000"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4000"/>
              <a:t>Example8</a:t>
            </a:r>
          </a:p>
          <a:p>
            <a:pPr algn="ctr">
              <a:spcBef>
                <a:spcPct val="50000"/>
              </a:spcBef>
            </a:pPr>
            <a:r>
              <a:rPr lang="en-US" sz="4000"/>
              <a:t>Example8_1</a:t>
            </a:r>
            <a:endParaRPr lang="bg-BG" sz="4000"/>
          </a:p>
        </p:txBody>
      </p:sp>
    </p:spTree>
    <p:extLst>
      <p:ext uri="{BB962C8B-B14F-4D97-AF65-F5344CB8AC3E}">
        <p14:creationId xmlns:p14="http://schemas.microsoft.com/office/powerpoint/2010/main" val="371213117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p:txBody>
          <a:bodyPr/>
          <a:lstStyle/>
          <a:p>
            <a:r>
              <a:rPr lang="bg-BG" b="1"/>
              <a:t>POSIX Shared Memory</a:t>
            </a:r>
          </a:p>
        </p:txBody>
      </p:sp>
      <p:sp>
        <p:nvSpPr>
          <p:cNvPr id="120835" name="Rectangle 3"/>
          <p:cNvSpPr>
            <a:spLocks noGrp="1" noChangeArrowheads="1"/>
          </p:cNvSpPr>
          <p:nvPr>
            <p:ph type="body" idx="1"/>
          </p:nvPr>
        </p:nvSpPr>
        <p:spPr/>
        <p:txBody>
          <a:bodyPr/>
          <a:lstStyle/>
          <a:p>
            <a:r>
              <a:rPr lang="bg-BG"/>
              <a:t>POSIX shared memory е вариация на mapped memory. Основната разлика е в ползването на shm_open() за отваряне на споделен обект в паметта (вместо open()) и в shm_unlink() за затваряне и изтриване на обект (вместо close(), който не изтрива обекта). Опциите в shm_open() са по-малко от броя на опциите в open(). </a:t>
            </a:r>
          </a:p>
        </p:txBody>
      </p:sp>
    </p:spTree>
    <p:extLst>
      <p:ext uri="{BB962C8B-B14F-4D97-AF65-F5344CB8AC3E}">
        <p14:creationId xmlns:p14="http://schemas.microsoft.com/office/powerpoint/2010/main" val="163828854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r>
              <a:rPr lang="bg-BG" b="1"/>
              <a:t>Mapped memory</a:t>
            </a:r>
          </a:p>
        </p:txBody>
      </p:sp>
      <p:sp>
        <p:nvSpPr>
          <p:cNvPr id="121859" name="Rectangle 3"/>
          <p:cNvSpPr>
            <a:spLocks noGrp="1" noChangeArrowheads="1"/>
          </p:cNvSpPr>
          <p:nvPr>
            <p:ph type="body" idx="1"/>
          </p:nvPr>
        </p:nvSpPr>
        <p:spPr/>
        <p:txBody>
          <a:bodyPr>
            <a:normAutofit lnSpcReduction="10000"/>
          </a:bodyPr>
          <a:lstStyle/>
          <a:p>
            <a:pPr>
              <a:lnSpc>
                <a:spcPct val="80000"/>
              </a:lnSpc>
            </a:pPr>
            <a:r>
              <a:rPr lang="bg-BG" sz="2800"/>
              <a:t>Адресното пространство на процесите в системи с фиксирана памет (не виртуална) е ограничени от големината на основната памет на системата. Във виртуалната памет на Solaris 2.x адресното пространство на процесите е файл в swap partition на диска (файлът се нарича backing store). Страниците от буфера на основната памет са активните (или последно активни) порции от адресното пространство на процесите, които предоставят кода, изпълняват от CPU(s) и данните на процеса. </a:t>
            </a:r>
          </a:p>
        </p:txBody>
      </p:sp>
    </p:spTree>
    <p:extLst>
      <p:ext uri="{BB962C8B-B14F-4D97-AF65-F5344CB8AC3E}">
        <p14:creationId xmlns:p14="http://schemas.microsoft.com/office/powerpoint/2010/main" val="81799177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p:txBody>
          <a:bodyPr/>
          <a:lstStyle/>
          <a:p>
            <a:r>
              <a:rPr lang="bg-BG" b="1"/>
              <a:t>Mapped memory</a:t>
            </a:r>
          </a:p>
        </p:txBody>
      </p:sp>
      <p:sp>
        <p:nvSpPr>
          <p:cNvPr id="122883" name="Rectangle 3"/>
          <p:cNvSpPr>
            <a:spLocks noGrp="1" noChangeArrowheads="1"/>
          </p:cNvSpPr>
          <p:nvPr>
            <p:ph type="body" idx="1"/>
          </p:nvPr>
        </p:nvSpPr>
        <p:spPr/>
        <p:txBody>
          <a:bodyPr/>
          <a:lstStyle/>
          <a:p>
            <a:pPr>
              <a:lnSpc>
                <a:spcPct val="90000"/>
              </a:lnSpc>
            </a:pPr>
            <a:r>
              <a:rPr lang="bg-BG" sz="2400"/>
              <a:t>Една страница от адресното пространство на процеса се зарежда, когато не присъства в паметта и се изисква от CPU, предизвиквайки page fault. Тъй като изпълнението не може да продължи докато не се обработи page fault като се прочете изисквания сегмент в паметта, процеса се приспива. Най-значимата разлика мжду двете системи памет за разработчика на софтуер е, че виртуалната памет позволява на приложението да ползва по-голямо адресно пространство. Други предимства са по-ефективен файлов I/O и мног ефективно споделяне на памет между процесите. </a:t>
            </a:r>
          </a:p>
        </p:txBody>
      </p:sp>
    </p:spTree>
    <p:extLst>
      <p:ext uri="{BB962C8B-B14F-4D97-AF65-F5344CB8AC3E}">
        <p14:creationId xmlns:p14="http://schemas.microsoft.com/office/powerpoint/2010/main" val="106267486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p:txBody>
          <a:bodyPr/>
          <a:lstStyle/>
          <a:p>
            <a:r>
              <a:rPr lang="bg-BG" b="1"/>
              <a:t>Address Spaces and Mapping</a:t>
            </a:r>
          </a:p>
        </p:txBody>
      </p:sp>
      <p:sp>
        <p:nvSpPr>
          <p:cNvPr id="123907" name="Rectangle 3"/>
          <p:cNvSpPr>
            <a:spLocks noGrp="1" noChangeArrowheads="1"/>
          </p:cNvSpPr>
          <p:nvPr>
            <p:ph type="body" idx="1"/>
          </p:nvPr>
        </p:nvSpPr>
        <p:spPr/>
        <p:txBody>
          <a:bodyPr/>
          <a:lstStyle/>
          <a:p>
            <a:pPr>
              <a:lnSpc>
                <a:spcPct val="80000"/>
              </a:lnSpc>
            </a:pPr>
            <a:r>
              <a:rPr lang="bg-BG" sz="2400"/>
              <a:t>Тъй като backing store files съществуват само в swap storage, те не се включват в UNIX named file space. (Това позволява backing store files да бъдат недостъпни за другите процеси.) Въпрос на разширение е да се направи логическо включване на част или всички именовани файлове в backing store и да се работи, в резултат, с едно адресно пространство. Този процес се нарича mapping. С него всяка част на произволен файл за четене или запис може да се включи логически в адресното пространство на процеса. Нито една страница не се зарежда в паметта, докато не бъде необходима. Страниците се записват във файл само ако съдържанието им се промени. </a:t>
            </a:r>
          </a:p>
        </p:txBody>
      </p:sp>
    </p:spTree>
    <p:extLst>
      <p:ext uri="{BB962C8B-B14F-4D97-AF65-F5344CB8AC3E}">
        <p14:creationId xmlns:p14="http://schemas.microsoft.com/office/powerpoint/2010/main" val="16578356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r>
              <a:rPr lang="bg-BG"/>
              <a:t>Въведение</a:t>
            </a:r>
          </a:p>
        </p:txBody>
      </p:sp>
      <p:sp>
        <p:nvSpPr>
          <p:cNvPr id="76803" name="Rectangle 3"/>
          <p:cNvSpPr>
            <a:spLocks noGrp="1" noChangeArrowheads="1"/>
          </p:cNvSpPr>
          <p:nvPr>
            <p:ph idx="1"/>
          </p:nvPr>
        </p:nvSpPr>
        <p:spPr/>
        <p:txBody>
          <a:bodyPr/>
          <a:lstStyle/>
          <a:p>
            <a:r>
              <a:rPr lang="bg-BG"/>
              <a:t>В компютърната версия semaphore е цяло число. Един процес (или нишка) изчаква позволение за обработка чрез получаване на стойност на 0 на семафора. За забрана се използва увеличаване на стойността на семафора с 1.  Когато процесът приключи с обработката, стойността на семафора се намалява с 1. </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p:txBody>
          <a:bodyPr/>
          <a:lstStyle/>
          <a:p>
            <a:r>
              <a:rPr lang="bg-BG" b="1"/>
              <a:t>Address Spaces and Mapping</a:t>
            </a:r>
          </a:p>
        </p:txBody>
      </p:sp>
      <p:sp>
        <p:nvSpPr>
          <p:cNvPr id="124931" name="Rectangle 3"/>
          <p:cNvSpPr>
            <a:spLocks noGrp="1" noChangeArrowheads="1"/>
          </p:cNvSpPr>
          <p:nvPr>
            <p:ph type="body" idx="1"/>
          </p:nvPr>
        </p:nvSpPr>
        <p:spPr>
          <a:xfrm>
            <a:off x="457200" y="1600200"/>
            <a:ext cx="8229600" cy="4800600"/>
          </a:xfrm>
        </p:spPr>
        <p:txBody>
          <a:bodyPr/>
          <a:lstStyle/>
          <a:p>
            <a:pPr>
              <a:lnSpc>
                <a:spcPct val="80000"/>
              </a:lnSpc>
            </a:pPr>
            <a:r>
              <a:rPr lang="bg-BG" sz="2400"/>
              <a:t>Четенето и запис във файл са автоматизирани операции и ефективно реализирани. Повече от един процес може да мап-не един именован файл. Това осигурява доста ефективно споделяне на памет между процесите. Всички или част от файловете могат да бъдат споделени. </a:t>
            </a:r>
          </a:p>
          <a:p>
            <a:pPr>
              <a:lnSpc>
                <a:spcPct val="80000"/>
              </a:lnSpc>
            </a:pPr>
            <a:r>
              <a:rPr lang="bg-BG" sz="2400"/>
              <a:t>Не всички именовани файлове могат да се мап-ват. Устройствата (терминали, мрежови устройства) не могат да се считат за памет и не могат да се мап-ват. Адресното пространство на един процес се дефинира от всички файлове (или порции от файлове), които са мап-нати в адресното пространство. Всеки mapping има размер и се подравнява на границите на страницата на системата, където се изпълнява процеса.</a:t>
            </a:r>
          </a:p>
        </p:txBody>
      </p:sp>
    </p:spTree>
    <p:extLst>
      <p:ext uri="{BB962C8B-B14F-4D97-AF65-F5344CB8AC3E}">
        <p14:creationId xmlns:p14="http://schemas.microsoft.com/office/powerpoint/2010/main" val="379916652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p:txBody>
          <a:bodyPr/>
          <a:lstStyle/>
          <a:p>
            <a:r>
              <a:rPr lang="bg-BG" b="1"/>
              <a:t>Address Spaces and Mapping</a:t>
            </a:r>
          </a:p>
        </p:txBody>
      </p:sp>
      <p:sp>
        <p:nvSpPr>
          <p:cNvPr id="125955" name="Rectangle 3"/>
          <p:cNvSpPr>
            <a:spLocks noGrp="1" noChangeArrowheads="1"/>
          </p:cNvSpPr>
          <p:nvPr>
            <p:ph type="body" idx="1"/>
          </p:nvPr>
        </p:nvSpPr>
        <p:spPr/>
        <p:txBody>
          <a:bodyPr/>
          <a:lstStyle/>
          <a:p>
            <a:pPr>
              <a:lnSpc>
                <a:spcPct val="90000"/>
              </a:lnSpc>
            </a:pPr>
            <a:r>
              <a:rPr lang="bg-BG" sz="2400"/>
              <a:t>Една страница на процеса се мап-ва само към един обект в даден момент, независимо дали адреса на обекта е предмет на много process mappings. Нотацията "page" не е свойство на мап-нат обект. Операцията Mapping само предоставя възможност на процеса да чете или записва съдържанието на обекта. Мап-ването прави съдържанието на обекта директно адресируемо от процеса. Приложенията могат да достъпят storage resources директно. Потенциалните предимства включват ефективност (елиминира се излишното копиране на данни) и намаляване на сложността (актуализация на една стъпка вместо четене, промяна на буфера и запис). </a:t>
            </a:r>
          </a:p>
        </p:txBody>
      </p:sp>
    </p:spTree>
    <p:extLst>
      <p:ext uri="{BB962C8B-B14F-4D97-AF65-F5344CB8AC3E}">
        <p14:creationId xmlns:p14="http://schemas.microsoft.com/office/powerpoint/2010/main" val="167934064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p:txBody>
          <a:bodyPr/>
          <a:lstStyle/>
          <a:p>
            <a:r>
              <a:rPr lang="bg-BG" b="1"/>
              <a:t>Address Spaces and Mapping</a:t>
            </a:r>
          </a:p>
        </p:txBody>
      </p:sp>
      <p:sp>
        <p:nvSpPr>
          <p:cNvPr id="126979" name="Rectangle 3"/>
          <p:cNvSpPr>
            <a:spLocks noGrp="1" noChangeArrowheads="1"/>
          </p:cNvSpPr>
          <p:nvPr>
            <p:ph type="body" idx="1"/>
          </p:nvPr>
        </p:nvSpPr>
        <p:spPr/>
        <p:txBody>
          <a:bodyPr/>
          <a:lstStyle/>
          <a:p>
            <a:r>
              <a:rPr lang="bg-BG" sz="2800"/>
              <a:t>Възможността да се достъпи обект, който да запази своята идентичност спомага за споделяне на общи данни и код.</a:t>
            </a:r>
          </a:p>
          <a:p>
            <a:r>
              <a:rPr lang="bg-BG" sz="2800"/>
              <a:t>Тъй като файловата система включва всички директории, включително и тези, свързани към други системи през NFS (</a:t>
            </a:r>
            <a:r>
              <a:rPr lang="en-US" sz="2800"/>
              <a:t>Network File System)</a:t>
            </a:r>
            <a:r>
              <a:rPr lang="bg-BG" sz="2800"/>
              <a:t>, всеки мрежов файл също може да се мап-не в адресното пространство на процеса.</a:t>
            </a:r>
          </a:p>
        </p:txBody>
      </p:sp>
    </p:spTree>
    <p:extLst>
      <p:ext uri="{BB962C8B-B14F-4D97-AF65-F5344CB8AC3E}">
        <p14:creationId xmlns:p14="http://schemas.microsoft.com/office/powerpoint/2010/main" val="417871754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p:txBody>
          <a:bodyPr/>
          <a:lstStyle/>
          <a:p>
            <a:r>
              <a:rPr lang="bg-BG" b="1"/>
              <a:t>Coherence</a:t>
            </a:r>
          </a:p>
        </p:txBody>
      </p:sp>
      <p:sp>
        <p:nvSpPr>
          <p:cNvPr id="128003" name="Rectangle 3"/>
          <p:cNvSpPr>
            <a:spLocks noGrp="1" noChangeArrowheads="1"/>
          </p:cNvSpPr>
          <p:nvPr>
            <p:ph type="body" idx="1"/>
          </p:nvPr>
        </p:nvSpPr>
        <p:spPr/>
        <p:txBody>
          <a:bodyPr/>
          <a:lstStyle/>
          <a:p>
            <a:r>
              <a:rPr lang="bg-BG" sz="2800"/>
              <a:t>Независимо дали ще се споделя памет или данни във файл, когато множество процеси мап-ват един файл едновременно, могат да възникнат проблеми с едновременен достъп до данните. Такива процеси могат да се кооперират чрез някой механизъм за синхронизация, предоставен в Solaris 2.x. Най-лекия и ефективен механизъм за синхронизация в Solaris 2.x са нишките. </a:t>
            </a:r>
          </a:p>
        </p:txBody>
      </p:sp>
    </p:spTree>
    <p:extLst>
      <p:ext uri="{BB962C8B-B14F-4D97-AF65-F5344CB8AC3E}">
        <p14:creationId xmlns:p14="http://schemas.microsoft.com/office/powerpoint/2010/main" val="276792119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p:txBody>
          <a:bodyPr/>
          <a:lstStyle/>
          <a:p>
            <a:r>
              <a:rPr lang="bg-BG" b="1"/>
              <a:t>Creating and Using Mappings</a:t>
            </a:r>
          </a:p>
        </p:txBody>
      </p:sp>
      <p:sp>
        <p:nvSpPr>
          <p:cNvPr id="129027" name="Rectangle 3"/>
          <p:cNvSpPr>
            <a:spLocks noGrp="1" noChangeArrowheads="1"/>
          </p:cNvSpPr>
          <p:nvPr>
            <p:ph type="body" idx="1"/>
          </p:nvPr>
        </p:nvSpPr>
        <p:spPr>
          <a:xfrm>
            <a:off x="457200" y="1600200"/>
            <a:ext cx="8229600" cy="4953000"/>
          </a:xfrm>
        </p:spPr>
        <p:txBody>
          <a:bodyPr/>
          <a:lstStyle/>
          <a:p>
            <a:pPr marL="457200" indent="-457200">
              <a:lnSpc>
                <a:spcPct val="90000"/>
              </a:lnSpc>
            </a:pPr>
            <a:r>
              <a:rPr lang="bg-BG" sz="2400"/>
              <a:t>mmap() позволява mapping на именован файлов обект от системата (или част от него) в адресното пространство на процеса. Това е базова функция за управление на паметта.</a:t>
            </a:r>
          </a:p>
          <a:p>
            <a:pPr marL="457200" indent="-457200">
              <a:lnSpc>
                <a:spcPct val="90000"/>
              </a:lnSpc>
            </a:pPr>
            <a:r>
              <a:rPr lang="bg-BG" sz="2400"/>
              <a:t>Процедурата за работа е:</a:t>
            </a:r>
          </a:p>
          <a:p>
            <a:pPr marL="838200" lvl="1" indent="-381000">
              <a:lnSpc>
                <a:spcPct val="90000"/>
              </a:lnSpc>
              <a:buFontTx/>
              <a:buAutoNum type="arabicPeriod"/>
            </a:pPr>
            <a:r>
              <a:rPr lang="bg-BG" sz="2000"/>
              <a:t>отваря се файла с open()</a:t>
            </a:r>
          </a:p>
          <a:p>
            <a:pPr marL="838200" lvl="1" indent="-381000">
              <a:lnSpc>
                <a:spcPct val="90000"/>
              </a:lnSpc>
              <a:buFontTx/>
              <a:buAutoNum type="arabicPeriod"/>
            </a:pPr>
            <a:r>
              <a:rPr lang="bg-BG" sz="2000"/>
              <a:t>Извиква се mmap() с подходящ достъп и опции за споделяне</a:t>
            </a:r>
          </a:p>
          <a:p>
            <a:pPr marL="838200" lvl="1" indent="-381000">
              <a:lnSpc>
                <a:spcPct val="90000"/>
              </a:lnSpc>
              <a:buFontTx/>
              <a:buAutoNum type="arabicPeriod"/>
            </a:pPr>
            <a:r>
              <a:rPr lang="bg-BG" sz="2000"/>
              <a:t>Използва се споделения обект.</a:t>
            </a:r>
          </a:p>
          <a:p>
            <a:pPr marL="457200" indent="-457200">
              <a:lnSpc>
                <a:spcPct val="90000"/>
              </a:lnSpc>
              <a:buFontTx/>
              <a:buNone/>
            </a:pPr>
            <a:r>
              <a:rPr lang="bg-BG" sz="2400"/>
              <a:t>#include &lt;sys/types.h&gt; </a:t>
            </a:r>
          </a:p>
          <a:p>
            <a:pPr marL="457200" indent="-457200">
              <a:lnSpc>
                <a:spcPct val="90000"/>
              </a:lnSpc>
              <a:buFontTx/>
              <a:buNone/>
            </a:pPr>
            <a:r>
              <a:rPr lang="bg-BG" sz="2400"/>
              <a:t>#include &lt;sys/mman.h&gt; </a:t>
            </a:r>
          </a:p>
          <a:p>
            <a:pPr marL="457200" indent="-457200">
              <a:lnSpc>
                <a:spcPct val="90000"/>
              </a:lnSpc>
              <a:buFontTx/>
              <a:buNone/>
            </a:pPr>
            <a:r>
              <a:rPr lang="bg-BG" sz="2400"/>
              <a:t>caddr_t mmap(caddr_t addr, size_t len, int prot, int flags, int fildes, off_t off); </a:t>
            </a:r>
          </a:p>
        </p:txBody>
      </p:sp>
    </p:spTree>
    <p:extLst>
      <p:ext uri="{BB962C8B-B14F-4D97-AF65-F5344CB8AC3E}">
        <p14:creationId xmlns:p14="http://schemas.microsoft.com/office/powerpoint/2010/main" val="151041278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p:txBody>
          <a:bodyPr/>
          <a:lstStyle/>
          <a:p>
            <a:r>
              <a:rPr lang="bg-BG" b="1"/>
              <a:t>Creating and Using Mappings</a:t>
            </a:r>
          </a:p>
        </p:txBody>
      </p:sp>
      <p:sp>
        <p:nvSpPr>
          <p:cNvPr id="130051" name="Rectangle 3"/>
          <p:cNvSpPr>
            <a:spLocks noGrp="1" noChangeArrowheads="1"/>
          </p:cNvSpPr>
          <p:nvPr>
            <p:ph type="body" idx="1"/>
          </p:nvPr>
        </p:nvSpPr>
        <p:spPr>
          <a:xfrm>
            <a:off x="457200" y="1600200"/>
            <a:ext cx="8229600" cy="5257800"/>
          </a:xfrm>
        </p:spPr>
        <p:txBody>
          <a:bodyPr/>
          <a:lstStyle/>
          <a:p>
            <a:pPr>
              <a:lnSpc>
                <a:spcPct val="80000"/>
              </a:lnSpc>
            </a:pPr>
            <a:r>
              <a:rPr lang="bg-BG" sz="2800"/>
              <a:t>mapping създаден чрез mmap() замества всеки предходен mappings за зададения адрес. </a:t>
            </a:r>
          </a:p>
          <a:p>
            <a:pPr>
              <a:lnSpc>
                <a:spcPct val="80000"/>
              </a:lnSpc>
            </a:pPr>
            <a:r>
              <a:rPr lang="bg-BG" sz="2800"/>
              <a:t>Флаговете MAP_SHARED и MAP_PRIVATE задават тип на mapping и трябва да бъде зададен само един от тях.</a:t>
            </a:r>
          </a:p>
          <a:p>
            <a:pPr>
              <a:lnSpc>
                <a:spcPct val="80000"/>
              </a:lnSpc>
            </a:pPr>
            <a:r>
              <a:rPr lang="bg-BG" sz="2800"/>
              <a:t>MAP_SHARED задава достъп за запис и промяна на мапнатия обект. Не са необходими други операции за записване на направените промени.</a:t>
            </a:r>
          </a:p>
          <a:p>
            <a:pPr>
              <a:lnSpc>
                <a:spcPct val="80000"/>
              </a:lnSpc>
            </a:pPr>
            <a:r>
              <a:rPr lang="bg-BG" sz="2800"/>
              <a:t>MAP_PRIVATE задава създаване на копие на обекта и всички последващи модификации са върху копието. </a:t>
            </a:r>
          </a:p>
        </p:txBody>
      </p:sp>
    </p:spTree>
    <p:extLst>
      <p:ext uri="{BB962C8B-B14F-4D97-AF65-F5344CB8AC3E}">
        <p14:creationId xmlns:p14="http://schemas.microsoft.com/office/powerpoint/2010/main" val="73259840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p:txBody>
          <a:bodyPr/>
          <a:lstStyle/>
          <a:p>
            <a:r>
              <a:rPr lang="bg-BG" b="1"/>
              <a:t>Creating and Using Mappings</a:t>
            </a:r>
          </a:p>
        </p:txBody>
      </p:sp>
      <p:sp>
        <p:nvSpPr>
          <p:cNvPr id="131075" name="Rectangle 3"/>
          <p:cNvSpPr>
            <a:spLocks noGrp="1" noChangeArrowheads="1"/>
          </p:cNvSpPr>
          <p:nvPr>
            <p:ph type="body" idx="1"/>
          </p:nvPr>
        </p:nvSpPr>
        <p:spPr/>
        <p:txBody>
          <a:bodyPr/>
          <a:lstStyle/>
          <a:p>
            <a:r>
              <a:rPr lang="bg-BG" sz="2800"/>
              <a:t>Един mapping type се поддържа през fork(). Файловият дескриптор се ползва в извикване на mmap и файлът не трябва да бъде отворен след мапването. Ако файлът е затворен, mapping остава докато не се използва undo чрез munmap() или не се смени с друг mapping. Ако дължината на един мапнат файл се нулира, достъп до файл, който не съществува предизвиква SIGBUS signal. </a:t>
            </a:r>
          </a:p>
        </p:txBody>
      </p:sp>
    </p:spTree>
    <p:extLst>
      <p:ext uri="{BB962C8B-B14F-4D97-AF65-F5344CB8AC3E}">
        <p14:creationId xmlns:p14="http://schemas.microsoft.com/office/powerpoint/2010/main" val="214962990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p:txBody>
          <a:bodyPr/>
          <a:lstStyle/>
          <a:p>
            <a:r>
              <a:rPr lang="bg-BG" b="1"/>
              <a:t>Creating and Using Mappings</a:t>
            </a:r>
          </a:p>
        </p:txBody>
      </p:sp>
      <p:sp>
        <p:nvSpPr>
          <p:cNvPr id="132099" name="Rectangle 3"/>
          <p:cNvSpPr>
            <a:spLocks noGrp="1" noChangeArrowheads="1"/>
          </p:cNvSpPr>
          <p:nvPr>
            <p:ph type="body" idx="1"/>
          </p:nvPr>
        </p:nvSpPr>
        <p:spPr>
          <a:xfrm>
            <a:off x="457200" y="1600200"/>
            <a:ext cx="8229600" cy="4876800"/>
          </a:xfrm>
        </p:spPr>
        <p:txBody>
          <a:bodyPr/>
          <a:lstStyle/>
          <a:p>
            <a:pPr>
              <a:lnSpc>
                <a:spcPct val="80000"/>
              </a:lnSpc>
            </a:pPr>
            <a:r>
              <a:rPr lang="bg-BG" sz="2800"/>
              <a:t>Пример: създаване на блок за съхранение в програмата на адрес, избран от системата:</a:t>
            </a:r>
          </a:p>
          <a:p>
            <a:pPr>
              <a:lnSpc>
                <a:spcPct val="80000"/>
              </a:lnSpc>
              <a:buFontTx/>
              <a:buNone/>
            </a:pPr>
            <a:r>
              <a:rPr lang="bg-BG" sz="2800"/>
              <a:t>int fd; </a:t>
            </a:r>
          </a:p>
          <a:p>
            <a:pPr>
              <a:lnSpc>
                <a:spcPct val="80000"/>
              </a:lnSpc>
              <a:buFontTx/>
              <a:buNone/>
            </a:pPr>
            <a:r>
              <a:rPr lang="bg-BG" sz="2800"/>
              <a:t>caddr_t result; </a:t>
            </a:r>
          </a:p>
          <a:p>
            <a:pPr>
              <a:lnSpc>
                <a:spcPct val="80000"/>
              </a:lnSpc>
              <a:buFontTx/>
              <a:buNone/>
            </a:pPr>
            <a:r>
              <a:rPr lang="bg-BG" sz="2800"/>
              <a:t>if ((fd = open("/dev/zero", O_RDWR)) == -1) </a:t>
            </a:r>
          </a:p>
          <a:p>
            <a:pPr>
              <a:lnSpc>
                <a:spcPct val="80000"/>
              </a:lnSpc>
              <a:buFontTx/>
              <a:buNone/>
            </a:pPr>
            <a:r>
              <a:rPr lang="bg-BG" sz="2800"/>
              <a:t>	return ((caddr_t)-1); </a:t>
            </a:r>
          </a:p>
          <a:p>
            <a:pPr>
              <a:lnSpc>
                <a:spcPct val="80000"/>
              </a:lnSpc>
              <a:buFontTx/>
              <a:buNone/>
            </a:pPr>
            <a:endParaRPr lang="bg-BG" sz="2800"/>
          </a:p>
          <a:p>
            <a:pPr>
              <a:lnSpc>
                <a:spcPct val="80000"/>
              </a:lnSpc>
              <a:buFontTx/>
              <a:buNone/>
            </a:pPr>
            <a:r>
              <a:rPr lang="bg-BG" sz="2800"/>
              <a:t>result = mmap(0, len, PROT_READ|PROT_WRITE, MAP_SHARED, fd, 0); </a:t>
            </a:r>
          </a:p>
          <a:p>
            <a:pPr>
              <a:lnSpc>
                <a:spcPct val="80000"/>
              </a:lnSpc>
              <a:buFontTx/>
              <a:buNone/>
            </a:pPr>
            <a:r>
              <a:rPr lang="bg-BG" sz="2800"/>
              <a:t>(void) close(fd); </a:t>
            </a:r>
          </a:p>
        </p:txBody>
      </p:sp>
    </p:spTree>
    <p:extLst>
      <p:ext uri="{BB962C8B-B14F-4D97-AF65-F5344CB8AC3E}">
        <p14:creationId xmlns:p14="http://schemas.microsoft.com/office/powerpoint/2010/main" val="224843569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title"/>
          </p:nvPr>
        </p:nvSpPr>
        <p:spPr/>
        <p:txBody>
          <a:bodyPr/>
          <a:lstStyle/>
          <a:p>
            <a:r>
              <a:rPr lang="bg-BG"/>
              <a:t>Други управляващи функции</a:t>
            </a:r>
          </a:p>
        </p:txBody>
      </p:sp>
      <p:sp>
        <p:nvSpPr>
          <p:cNvPr id="133123" name="Rectangle 3"/>
          <p:cNvSpPr>
            <a:spLocks noGrp="1" noChangeArrowheads="1"/>
          </p:cNvSpPr>
          <p:nvPr>
            <p:ph type="body" idx="1"/>
          </p:nvPr>
        </p:nvSpPr>
        <p:spPr/>
        <p:txBody>
          <a:bodyPr/>
          <a:lstStyle/>
          <a:p>
            <a:pPr>
              <a:lnSpc>
                <a:spcPct val="80000"/>
              </a:lnSpc>
              <a:buFontTx/>
              <a:buNone/>
            </a:pPr>
            <a:r>
              <a:rPr lang="bg-BG" sz="2800" b="1"/>
              <a:t>int mlock(caddr_t addr, size_t len) </a:t>
            </a:r>
            <a:r>
              <a:rPr lang="bg-BG" sz="2800"/>
              <a:t>заключва страници, намиращи се зададени адреси, във физическата памет. Референциите към заключените страници ( в този или други процеси) не дава page faults. Тази операция ограничава достъпа до физическите ресурси и може да разруши нормалната работа на системата и достъпът до нея е ограничен само за superuser. Системата позволява само ограничен брой страници да се заключват в паметта. Извикването на mlock пропада, ако се надвиши този лимит. </a:t>
            </a:r>
          </a:p>
        </p:txBody>
      </p:sp>
    </p:spTree>
    <p:extLst>
      <p:ext uri="{BB962C8B-B14F-4D97-AF65-F5344CB8AC3E}">
        <p14:creationId xmlns:p14="http://schemas.microsoft.com/office/powerpoint/2010/main" val="252702075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p:txBody>
          <a:bodyPr/>
          <a:lstStyle/>
          <a:p>
            <a:r>
              <a:rPr lang="bg-BG"/>
              <a:t>Други управляващи функции</a:t>
            </a:r>
          </a:p>
        </p:txBody>
      </p:sp>
      <p:sp>
        <p:nvSpPr>
          <p:cNvPr id="134147" name="Rectangle 3"/>
          <p:cNvSpPr>
            <a:spLocks noGrp="1" noChangeArrowheads="1"/>
          </p:cNvSpPr>
          <p:nvPr>
            <p:ph type="body" idx="1"/>
          </p:nvPr>
        </p:nvSpPr>
        <p:spPr/>
        <p:txBody>
          <a:bodyPr/>
          <a:lstStyle/>
          <a:p>
            <a:pPr>
              <a:lnSpc>
                <a:spcPct val="80000"/>
              </a:lnSpc>
              <a:buFontTx/>
              <a:buNone/>
            </a:pPr>
            <a:r>
              <a:rPr lang="bg-BG" sz="2400" b="1"/>
              <a:t>int munlock(caddr_t addr, size_t len)</a:t>
            </a:r>
            <a:r>
              <a:rPr lang="bg-BG" sz="2400"/>
              <a:t> отключва заключени страници във физическата памет. Ако се направят множество извиквания на mlock() върху адреси от едно mapping, едно извикване на munlock е достатъчно да отключи страниците. Ако се заключи една страница от различни mappings много пъти, са необходими множество отключвания. Заключванията се премахват и когато mapping се изтрие, или чрез замяна с операция mmap, или чрез изтриване с munmap. Едно заключване се прехвърля между страниците при събитие “copy-on-write”, свързано с MAP_PRIVATE mapping, т.е. Заключването на адреси, включващи MAP_PRIVATE mappings ще бъде спряно поради copy-on-write пренасочване.</a:t>
            </a:r>
          </a:p>
        </p:txBody>
      </p:sp>
    </p:spTree>
    <p:extLst>
      <p:ext uri="{BB962C8B-B14F-4D97-AF65-F5344CB8AC3E}">
        <p14:creationId xmlns:p14="http://schemas.microsoft.com/office/powerpoint/2010/main" val="39825020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r>
              <a:rPr lang="bg-BG"/>
              <a:t>Въведение</a:t>
            </a:r>
          </a:p>
        </p:txBody>
      </p:sp>
      <p:sp>
        <p:nvSpPr>
          <p:cNvPr id="77827" name="Rectangle 3"/>
          <p:cNvSpPr>
            <a:spLocks noGrp="1" noChangeArrowheads="1"/>
          </p:cNvSpPr>
          <p:nvPr>
            <p:ph idx="1"/>
          </p:nvPr>
        </p:nvSpPr>
        <p:spPr/>
        <p:txBody>
          <a:bodyPr/>
          <a:lstStyle/>
          <a:p>
            <a:pPr>
              <a:lnSpc>
                <a:spcPct val="80000"/>
              </a:lnSpc>
            </a:pPr>
            <a:r>
              <a:rPr lang="bg-BG" sz="2000"/>
              <a:t>Semaphores позволяват обработки на опашки или промяна на статус информация. Използват се като монитори за контрол на достъпа до системни ресурси като обща памет.</a:t>
            </a:r>
          </a:p>
          <a:p>
            <a:pPr>
              <a:lnSpc>
                <a:spcPct val="80000"/>
              </a:lnSpc>
            </a:pPr>
            <a:r>
              <a:rPr lang="bg-BG" sz="2000"/>
              <a:t>Semaphores могат да работят като индивидуално или като елементи на множество. В System V IPC semaphores могат да бъдат в масив и са тежки. Много по-лек вариант на семафорите може да се намери в нишковата библиотека, както и POSIX semaphores. Threads library semaphores трябва да се ползват с mapped memory . Едно множество от семафори се състои от управляваща структура и масив от индивидуални семафори. То може да съдържа до 25 елемента.</a:t>
            </a:r>
          </a:p>
          <a:p>
            <a:pPr>
              <a:lnSpc>
                <a:spcPct val="80000"/>
              </a:lnSpc>
            </a:pPr>
            <a:r>
              <a:rPr lang="bg-BG" sz="2000"/>
              <a:t>По подобие на опашките и семафорите трябва да се инициализират с semget(); създателят на семафора може да смени неговия собственик или права чрез semctl(); и операции на семафора се изпълняват чрез  semop() function. </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p:txBody>
          <a:bodyPr/>
          <a:lstStyle/>
          <a:p>
            <a:r>
              <a:rPr lang="bg-BG"/>
              <a:t>Други управляващи функции</a:t>
            </a:r>
          </a:p>
        </p:txBody>
      </p:sp>
      <p:sp>
        <p:nvSpPr>
          <p:cNvPr id="135171" name="Rectangle 3"/>
          <p:cNvSpPr>
            <a:spLocks noGrp="1" noChangeArrowheads="1"/>
          </p:cNvSpPr>
          <p:nvPr>
            <p:ph type="body" idx="1"/>
          </p:nvPr>
        </p:nvSpPr>
        <p:spPr/>
        <p:txBody>
          <a:bodyPr/>
          <a:lstStyle/>
          <a:p>
            <a:pPr>
              <a:lnSpc>
                <a:spcPct val="90000"/>
              </a:lnSpc>
              <a:buFontTx/>
              <a:buNone/>
            </a:pPr>
            <a:r>
              <a:rPr lang="bg-BG" sz="2400" b="1"/>
              <a:t>int mlockall(int flags)</a:t>
            </a:r>
            <a:r>
              <a:rPr lang="bg-BG" sz="2400"/>
              <a:t> и </a:t>
            </a:r>
            <a:r>
              <a:rPr lang="bg-BG" sz="2400" b="1"/>
              <a:t>int munlockall(void)</a:t>
            </a:r>
            <a:r>
              <a:rPr lang="bg-BG" sz="2400"/>
              <a:t> са подобни на mlock() и munlock(), но те оперират с цялото адресно пространство. mlockall() заключва всички страници в адресното пространство, а munlockall() отключва всички заключени страници, независимо дали са заключени с mlock или mlockall.</a:t>
            </a:r>
          </a:p>
          <a:p>
            <a:pPr>
              <a:lnSpc>
                <a:spcPct val="90000"/>
              </a:lnSpc>
              <a:buFontTx/>
              <a:buNone/>
            </a:pPr>
            <a:endParaRPr lang="bg-BG" sz="2400"/>
          </a:p>
          <a:p>
            <a:pPr>
              <a:lnSpc>
                <a:spcPct val="90000"/>
              </a:lnSpc>
              <a:buFontTx/>
              <a:buNone/>
            </a:pPr>
            <a:r>
              <a:rPr lang="bg-BG" sz="2400" b="1"/>
              <a:t>int msync(caddr_t addr, size_t len, int flags)</a:t>
            </a:r>
            <a:r>
              <a:rPr lang="bg-BG" sz="2400"/>
              <a:t> записва промените на всички модифицирани страници в зададено адресно пространство в обектите, мапнати към тези адреси. Подобна е на файловата fsync().</a:t>
            </a:r>
          </a:p>
        </p:txBody>
      </p:sp>
    </p:spTree>
    <p:extLst>
      <p:ext uri="{BB962C8B-B14F-4D97-AF65-F5344CB8AC3E}">
        <p14:creationId xmlns:p14="http://schemas.microsoft.com/office/powerpoint/2010/main" val="152376478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ChangeArrowheads="1"/>
          </p:cNvSpPr>
          <p:nvPr>
            <p:ph type="title"/>
          </p:nvPr>
        </p:nvSpPr>
        <p:spPr/>
        <p:txBody>
          <a:bodyPr/>
          <a:lstStyle/>
          <a:p>
            <a:r>
              <a:rPr lang="bg-BG"/>
              <a:t>Други управляващи функции</a:t>
            </a:r>
          </a:p>
        </p:txBody>
      </p:sp>
      <p:sp>
        <p:nvSpPr>
          <p:cNvPr id="136195" name="Rectangle 3"/>
          <p:cNvSpPr>
            <a:spLocks noGrp="1" noChangeArrowheads="1"/>
          </p:cNvSpPr>
          <p:nvPr>
            <p:ph type="body" idx="1"/>
          </p:nvPr>
        </p:nvSpPr>
        <p:spPr/>
        <p:txBody>
          <a:bodyPr/>
          <a:lstStyle/>
          <a:p>
            <a:pPr>
              <a:lnSpc>
                <a:spcPct val="80000"/>
              </a:lnSpc>
              <a:buFontTx/>
              <a:buNone/>
            </a:pPr>
            <a:r>
              <a:rPr lang="bg-BG" sz="2800" b="1"/>
              <a:t>long sysconf(int name)</a:t>
            </a:r>
            <a:r>
              <a:rPr lang="bg-BG" sz="2800"/>
              <a:t> връща системно зависимия размер на страница от паметта. За преносимост приложенията не трябва да ползват вградени константи в кода за размера на страницата. Допуска се размерът на страницата да варира при различните реализации.</a:t>
            </a:r>
          </a:p>
          <a:p>
            <a:pPr>
              <a:lnSpc>
                <a:spcPct val="80000"/>
              </a:lnSpc>
              <a:buFontTx/>
              <a:buNone/>
            </a:pPr>
            <a:r>
              <a:rPr lang="bg-BG" sz="2800" b="1"/>
              <a:t>int mprotect(caddr_t addr, size_t len, int prot)</a:t>
            </a:r>
            <a:r>
              <a:rPr lang="bg-BG" sz="2800"/>
              <a:t> присвоява специфична защита на всички страници в зададено адресно множество. Защитата не може да превиши правата на обекта.</a:t>
            </a:r>
          </a:p>
        </p:txBody>
      </p:sp>
    </p:spTree>
    <p:extLst>
      <p:ext uri="{BB962C8B-B14F-4D97-AF65-F5344CB8AC3E}">
        <p14:creationId xmlns:p14="http://schemas.microsoft.com/office/powerpoint/2010/main" val="16180518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p:txBody>
          <a:bodyPr/>
          <a:lstStyle/>
          <a:p>
            <a:r>
              <a:rPr lang="bg-BG"/>
              <a:t>Други управляващи функции</a:t>
            </a:r>
          </a:p>
        </p:txBody>
      </p:sp>
      <p:sp>
        <p:nvSpPr>
          <p:cNvPr id="137219" name="Rectangle 3"/>
          <p:cNvSpPr>
            <a:spLocks noGrp="1" noChangeArrowheads="1"/>
          </p:cNvSpPr>
          <p:nvPr>
            <p:ph type="body" idx="1"/>
          </p:nvPr>
        </p:nvSpPr>
        <p:spPr/>
        <p:txBody>
          <a:bodyPr/>
          <a:lstStyle/>
          <a:p>
            <a:pPr>
              <a:lnSpc>
                <a:spcPct val="90000"/>
              </a:lnSpc>
              <a:buFontTx/>
              <a:buNone/>
            </a:pPr>
            <a:r>
              <a:rPr lang="bg-BG" b="1"/>
              <a:t>int brk(void *endds)</a:t>
            </a:r>
            <a:r>
              <a:rPr lang="bg-BG"/>
              <a:t> и </a:t>
            </a:r>
            <a:r>
              <a:rPr lang="bg-BG" b="1"/>
              <a:t>void *sbrk(int incr)</a:t>
            </a:r>
            <a:r>
              <a:rPr lang="bg-BG"/>
              <a:t> се извикват за добавяне на памет към данновия сегмент на процеса. brk() задава минимален даннов сегмент според изискванията на системата, който не може да се използва.  sbrk() добавя incr байта към данновия сегмент, който може да се ползва и връща указател към новите данни.</a:t>
            </a:r>
          </a:p>
        </p:txBody>
      </p:sp>
    </p:spTree>
    <p:extLst>
      <p:ext uri="{BB962C8B-B14F-4D97-AF65-F5344CB8AC3E}">
        <p14:creationId xmlns:p14="http://schemas.microsoft.com/office/powerpoint/2010/main" val="424754837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p:txBody>
          <a:bodyPr/>
          <a:lstStyle/>
          <a:p>
            <a:r>
              <a:rPr lang="bg-BG"/>
              <a:t>Примери</a:t>
            </a:r>
          </a:p>
        </p:txBody>
      </p:sp>
      <p:sp>
        <p:nvSpPr>
          <p:cNvPr id="138244" name="Text Box 4"/>
          <p:cNvSpPr txBox="1">
            <a:spLocks noChangeArrowheads="1"/>
          </p:cNvSpPr>
          <p:nvPr/>
        </p:nvSpPr>
        <p:spPr bwMode="auto">
          <a:xfrm>
            <a:off x="2057400" y="2209800"/>
            <a:ext cx="5562600" cy="2043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3200"/>
              <a:t>Example9</a:t>
            </a:r>
          </a:p>
          <a:p>
            <a:pPr algn="ctr">
              <a:spcBef>
                <a:spcPct val="50000"/>
              </a:spcBef>
            </a:pPr>
            <a:r>
              <a:rPr lang="en-US" sz="3200"/>
              <a:t>Example9_1</a:t>
            </a:r>
          </a:p>
          <a:p>
            <a:pPr algn="ctr">
              <a:spcBef>
                <a:spcPct val="50000"/>
              </a:spcBef>
            </a:pPr>
            <a:r>
              <a:rPr lang="en-US" sz="3200"/>
              <a:t>Example9_2</a:t>
            </a:r>
            <a:endParaRPr lang="bg-BG" sz="3200"/>
          </a:p>
        </p:txBody>
      </p:sp>
    </p:spTree>
    <p:extLst>
      <p:ext uri="{BB962C8B-B14F-4D97-AF65-F5344CB8AC3E}">
        <p14:creationId xmlns:p14="http://schemas.microsoft.com/office/powerpoint/2010/main" val="3674550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r>
              <a:rPr lang="bg-BG"/>
              <a:t>Initializing a Semaphore Set</a:t>
            </a:r>
          </a:p>
        </p:txBody>
      </p:sp>
      <p:sp>
        <p:nvSpPr>
          <p:cNvPr id="78851" name="Rectangle 3"/>
          <p:cNvSpPr>
            <a:spLocks noGrp="1" noChangeArrowheads="1"/>
          </p:cNvSpPr>
          <p:nvPr>
            <p:ph idx="1"/>
          </p:nvPr>
        </p:nvSpPr>
        <p:spPr/>
        <p:txBody>
          <a:bodyPr>
            <a:normAutofit lnSpcReduction="10000"/>
          </a:bodyPr>
          <a:lstStyle/>
          <a:p>
            <a:pPr>
              <a:lnSpc>
                <a:spcPct val="80000"/>
              </a:lnSpc>
            </a:pPr>
            <a:r>
              <a:rPr lang="bg-BG" sz="2800"/>
              <a:t>Функцията semget() инициализира или дава достъп до семафор:</a:t>
            </a:r>
          </a:p>
          <a:p>
            <a:pPr>
              <a:lnSpc>
                <a:spcPct val="80000"/>
              </a:lnSpc>
              <a:buFontTx/>
              <a:buNone/>
            </a:pPr>
            <a:r>
              <a:rPr lang="bg-BG" sz="2800"/>
              <a:t>int semget(key_t key, int nsems, int semflg); </a:t>
            </a:r>
          </a:p>
          <a:p>
            <a:pPr lvl="1">
              <a:lnSpc>
                <a:spcPct val="80000"/>
              </a:lnSpc>
            </a:pPr>
            <a:r>
              <a:rPr lang="bg-BG" sz="2400"/>
              <a:t>При успех връща semaphore ID (semid).</a:t>
            </a:r>
          </a:p>
          <a:p>
            <a:pPr lvl="1">
              <a:lnSpc>
                <a:spcPct val="80000"/>
              </a:lnSpc>
            </a:pPr>
            <a:r>
              <a:rPr lang="bg-BG" sz="2400"/>
              <a:t>Аргументът key е стойност, асоциирана със semaphore ID.</a:t>
            </a:r>
          </a:p>
          <a:p>
            <a:pPr lvl="1">
              <a:lnSpc>
                <a:spcPct val="80000"/>
              </a:lnSpc>
            </a:pPr>
            <a:r>
              <a:rPr lang="bg-BG" sz="2400"/>
              <a:t>nsems задава броя на елементите в масива семафори. Извикването пропада, когато nsems е по-голямо от броя на елементите в съществуващия масив;  когато правилния брой не е известен се подава 0 за този аргумент, за да успее извикването.</a:t>
            </a:r>
          </a:p>
          <a:p>
            <a:pPr lvl="1">
              <a:lnSpc>
                <a:spcPct val="80000"/>
              </a:lnSpc>
            </a:pPr>
            <a:r>
              <a:rPr lang="bg-BG" sz="2400"/>
              <a:t>semflg задава права на достъп и управляващ флаг за създаване на семафора.</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7" name="Text Box 5"/>
          <p:cNvSpPr txBox="1">
            <a:spLocks noChangeArrowheads="1"/>
          </p:cNvSpPr>
          <p:nvPr/>
        </p:nvSpPr>
        <p:spPr bwMode="auto">
          <a:xfrm>
            <a:off x="381000" y="0"/>
            <a:ext cx="8305800" cy="6970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bg-BG">
                <a:latin typeface="Garamond" pitchFamily="18" charset="0"/>
              </a:rPr>
              <a:t>#include &lt;sys/types.h&gt; </a:t>
            </a:r>
          </a:p>
          <a:p>
            <a:pPr>
              <a:spcBef>
                <a:spcPct val="50000"/>
              </a:spcBef>
            </a:pPr>
            <a:r>
              <a:rPr lang="bg-BG">
                <a:latin typeface="Garamond" pitchFamily="18" charset="0"/>
              </a:rPr>
              <a:t>#include &lt;sys/ipc.h&gt; </a:t>
            </a:r>
          </a:p>
          <a:p>
            <a:pPr>
              <a:spcBef>
                <a:spcPct val="50000"/>
              </a:spcBef>
            </a:pPr>
            <a:r>
              <a:rPr lang="bg-BG">
                <a:latin typeface="Garamond" pitchFamily="18" charset="0"/>
              </a:rPr>
              <a:t>#include &lt;sys/sem.h&gt; </a:t>
            </a:r>
          </a:p>
          <a:p>
            <a:pPr>
              <a:spcBef>
                <a:spcPct val="50000"/>
              </a:spcBef>
            </a:pPr>
            <a:r>
              <a:rPr lang="bg-BG">
                <a:latin typeface="Garamond" pitchFamily="18" charset="0"/>
              </a:rPr>
              <a:t>... </a:t>
            </a:r>
          </a:p>
          <a:p>
            <a:pPr>
              <a:spcBef>
                <a:spcPct val="50000"/>
              </a:spcBef>
            </a:pPr>
            <a:r>
              <a:rPr lang="bg-BG">
                <a:latin typeface="Garamond" pitchFamily="18" charset="0"/>
              </a:rPr>
              <a:t>key_t key; /* key to pass to semget() */ </a:t>
            </a:r>
          </a:p>
          <a:p>
            <a:pPr>
              <a:spcBef>
                <a:spcPct val="50000"/>
              </a:spcBef>
            </a:pPr>
            <a:r>
              <a:rPr lang="bg-BG">
                <a:latin typeface="Garamond" pitchFamily="18" charset="0"/>
              </a:rPr>
              <a:t>int semflg; /* semflg to pass tosemget() */ </a:t>
            </a:r>
          </a:p>
          <a:p>
            <a:pPr>
              <a:spcBef>
                <a:spcPct val="50000"/>
              </a:spcBef>
            </a:pPr>
            <a:r>
              <a:rPr lang="bg-BG">
                <a:latin typeface="Garamond" pitchFamily="18" charset="0"/>
              </a:rPr>
              <a:t>int nsems; /* nsems to pass to semget() */ </a:t>
            </a:r>
          </a:p>
          <a:p>
            <a:pPr>
              <a:spcBef>
                <a:spcPct val="50000"/>
              </a:spcBef>
            </a:pPr>
            <a:r>
              <a:rPr lang="bg-BG">
                <a:latin typeface="Garamond" pitchFamily="18" charset="0"/>
              </a:rPr>
              <a:t>int semid; /* return value from semget() */ </a:t>
            </a:r>
          </a:p>
          <a:p>
            <a:pPr>
              <a:spcBef>
                <a:spcPct val="50000"/>
              </a:spcBef>
            </a:pPr>
            <a:r>
              <a:rPr lang="bg-BG">
                <a:latin typeface="Garamond" pitchFamily="18" charset="0"/>
              </a:rPr>
              <a:t>... </a:t>
            </a:r>
          </a:p>
          <a:p>
            <a:pPr>
              <a:spcBef>
                <a:spcPct val="50000"/>
              </a:spcBef>
            </a:pPr>
            <a:r>
              <a:rPr lang="bg-BG">
                <a:latin typeface="Garamond" pitchFamily="18" charset="0"/>
              </a:rPr>
              <a:t>key = ... </a:t>
            </a:r>
          </a:p>
          <a:p>
            <a:pPr>
              <a:spcBef>
                <a:spcPct val="50000"/>
              </a:spcBef>
            </a:pPr>
            <a:r>
              <a:rPr lang="bg-BG">
                <a:latin typeface="Garamond" pitchFamily="18" charset="0"/>
              </a:rPr>
              <a:t>nsems = ... </a:t>
            </a:r>
          </a:p>
          <a:p>
            <a:pPr>
              <a:spcBef>
                <a:spcPct val="50000"/>
              </a:spcBef>
            </a:pPr>
            <a:r>
              <a:rPr lang="bg-BG">
                <a:latin typeface="Garamond" pitchFamily="18" charset="0"/>
              </a:rPr>
              <a:t>semflg = ... </a:t>
            </a:r>
          </a:p>
          <a:p>
            <a:pPr>
              <a:spcBef>
                <a:spcPct val="50000"/>
              </a:spcBef>
            </a:pPr>
            <a:r>
              <a:rPr lang="bg-BG">
                <a:latin typeface="Garamond" pitchFamily="18" charset="0"/>
              </a:rPr>
              <a:t>... </a:t>
            </a:r>
          </a:p>
          <a:p>
            <a:pPr>
              <a:spcBef>
                <a:spcPct val="50000"/>
              </a:spcBef>
            </a:pPr>
            <a:r>
              <a:rPr lang="bg-BG">
                <a:latin typeface="Garamond" pitchFamily="18" charset="0"/>
              </a:rPr>
              <a:t>if ((semid = semget(key, nsems, semflg)) == -1) { </a:t>
            </a:r>
          </a:p>
          <a:p>
            <a:pPr>
              <a:spcBef>
                <a:spcPct val="50000"/>
              </a:spcBef>
            </a:pPr>
            <a:r>
              <a:rPr lang="bg-BG">
                <a:latin typeface="Garamond" pitchFamily="18" charset="0"/>
              </a:rPr>
              <a:t>    perror("semget: semget failed"); </a:t>
            </a:r>
          </a:p>
          <a:p>
            <a:pPr>
              <a:spcBef>
                <a:spcPct val="50000"/>
              </a:spcBef>
            </a:pPr>
            <a:r>
              <a:rPr lang="bg-BG">
                <a:latin typeface="Garamond" pitchFamily="18" charset="0"/>
              </a:rPr>
              <a:t>    exit(1); </a:t>
            </a:r>
          </a:p>
          <a:p>
            <a:pPr>
              <a:spcBef>
                <a:spcPct val="50000"/>
              </a:spcBef>
            </a:pPr>
            <a:r>
              <a:rPr lang="bg-BG">
                <a:latin typeface="Garamond" pitchFamily="18" charset="0"/>
              </a:rPr>
              <a:t>} else ... </a:t>
            </a:r>
          </a:p>
        </p:txBody>
      </p:sp>
      <p:sp>
        <p:nvSpPr>
          <p:cNvPr id="79878" name="Text Box 6"/>
          <p:cNvSpPr txBox="1">
            <a:spLocks noChangeArrowheads="1"/>
          </p:cNvSpPr>
          <p:nvPr/>
        </p:nvSpPr>
        <p:spPr bwMode="auto">
          <a:xfrm>
            <a:off x="2971800" y="304800"/>
            <a:ext cx="5029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bg-BG" sz="3600" dirty="0">
                <a:latin typeface="Garamond" pitchFamily="18" charset="0"/>
              </a:rPr>
              <a:t>Използване на </a:t>
            </a:r>
            <a:r>
              <a:rPr lang="en-US" sz="3600" dirty="0" err="1">
                <a:latin typeface="Garamond" pitchFamily="18" charset="0"/>
              </a:rPr>
              <a:t>semget</a:t>
            </a:r>
            <a:r>
              <a:rPr lang="en-US" sz="3600" dirty="0">
                <a:latin typeface="Garamond" pitchFamily="18" charset="0"/>
              </a:rPr>
              <a:t>()</a:t>
            </a:r>
            <a:endParaRPr lang="bg-BG" sz="3600" dirty="0">
              <a:latin typeface="Garamond"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lstStyle/>
          <a:p>
            <a:r>
              <a:rPr lang="bg-BG"/>
              <a:t>Controlling Semaphores</a:t>
            </a:r>
          </a:p>
        </p:txBody>
      </p:sp>
      <p:sp>
        <p:nvSpPr>
          <p:cNvPr id="81923" name="Rectangle 3"/>
          <p:cNvSpPr>
            <a:spLocks noGrp="1" noChangeArrowheads="1"/>
          </p:cNvSpPr>
          <p:nvPr>
            <p:ph idx="1"/>
          </p:nvPr>
        </p:nvSpPr>
        <p:spPr/>
        <p:txBody>
          <a:bodyPr>
            <a:normAutofit fontScale="92500" lnSpcReduction="10000"/>
          </a:bodyPr>
          <a:lstStyle/>
          <a:p>
            <a:pPr>
              <a:lnSpc>
                <a:spcPct val="90000"/>
              </a:lnSpc>
            </a:pPr>
            <a:r>
              <a:rPr lang="bg-BG" sz="2400"/>
              <a:t>semctl() променя правата за достъп и други характеристики на множеството семафори:</a:t>
            </a:r>
          </a:p>
          <a:p>
            <a:pPr>
              <a:lnSpc>
                <a:spcPct val="90000"/>
              </a:lnSpc>
              <a:buFontTx/>
              <a:buNone/>
            </a:pPr>
            <a:r>
              <a:rPr lang="bg-BG" sz="2400"/>
              <a:t>int semctl(int semid, int semnum, int cmd, union semun arg); </a:t>
            </a:r>
          </a:p>
          <a:p>
            <a:pPr lvl="1">
              <a:lnSpc>
                <a:spcPct val="90000"/>
              </a:lnSpc>
            </a:pPr>
            <a:r>
              <a:rPr lang="bg-BG" sz="2000"/>
              <a:t>Трябва да се извика с валиден semaphore ID, semid. Стойността semnum избира semaphore в масива по неговия индекс. </a:t>
            </a:r>
          </a:p>
          <a:p>
            <a:pPr>
              <a:lnSpc>
                <a:spcPct val="90000"/>
              </a:lnSpc>
            </a:pPr>
            <a:r>
              <a:rPr lang="bg-BG" sz="2400"/>
              <a:t> cmd е управляващ флаг и трябва да бъде едно от:</a:t>
            </a:r>
          </a:p>
          <a:p>
            <a:pPr lvl="1">
              <a:lnSpc>
                <a:spcPct val="90000"/>
              </a:lnSpc>
            </a:pPr>
            <a:r>
              <a:rPr lang="bg-BG" sz="2000" b="1"/>
              <a:t>GETVAL</a:t>
            </a:r>
          </a:p>
          <a:p>
            <a:pPr lvl="2">
              <a:lnSpc>
                <a:spcPct val="90000"/>
              </a:lnSpc>
            </a:pPr>
            <a:r>
              <a:rPr lang="bg-BG" sz="1800"/>
              <a:t>Връща стойност на единичен семафор.</a:t>
            </a:r>
          </a:p>
          <a:p>
            <a:pPr lvl="1">
              <a:lnSpc>
                <a:spcPct val="90000"/>
              </a:lnSpc>
            </a:pPr>
            <a:r>
              <a:rPr lang="bg-BG" sz="2000" b="1"/>
              <a:t>SETVAL</a:t>
            </a:r>
          </a:p>
          <a:p>
            <a:pPr lvl="2">
              <a:lnSpc>
                <a:spcPct val="90000"/>
              </a:lnSpc>
            </a:pPr>
            <a:r>
              <a:rPr lang="bg-BG" sz="1800"/>
              <a:t>Задава стойност на единичен семафор. В този случай arg = arg.val.</a:t>
            </a:r>
          </a:p>
          <a:p>
            <a:pPr lvl="1">
              <a:lnSpc>
                <a:spcPct val="90000"/>
              </a:lnSpc>
            </a:pPr>
            <a:r>
              <a:rPr lang="bg-BG" sz="2000" b="1"/>
              <a:t>GETPID</a:t>
            </a:r>
          </a:p>
          <a:p>
            <a:pPr lvl="2">
              <a:lnSpc>
                <a:spcPct val="90000"/>
              </a:lnSpc>
            </a:pPr>
            <a:r>
              <a:rPr lang="bg-BG" sz="1800"/>
              <a:t>Връща PID на процеса, изпълнил последната операция върху семафор или масив.</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r>
              <a:rPr lang="bg-BG"/>
              <a:t>Controlling Semaphores</a:t>
            </a:r>
          </a:p>
        </p:txBody>
      </p:sp>
      <p:sp>
        <p:nvSpPr>
          <p:cNvPr id="82947" name="Rectangle 3"/>
          <p:cNvSpPr>
            <a:spLocks noGrp="1" noChangeArrowheads="1"/>
          </p:cNvSpPr>
          <p:nvPr>
            <p:ph idx="1"/>
          </p:nvPr>
        </p:nvSpPr>
        <p:spPr/>
        <p:txBody>
          <a:bodyPr>
            <a:normAutofit lnSpcReduction="10000"/>
          </a:bodyPr>
          <a:lstStyle/>
          <a:p>
            <a:pPr lvl="1"/>
            <a:r>
              <a:rPr lang="bg-BG" sz="2400" b="1"/>
              <a:t>GETNCNT</a:t>
            </a:r>
          </a:p>
          <a:p>
            <a:pPr lvl="2"/>
            <a:r>
              <a:rPr lang="bg-BG" sz="2000"/>
              <a:t>Връща броя на процесите, очакващи увеличение на стойността на семафор.</a:t>
            </a:r>
          </a:p>
          <a:p>
            <a:pPr lvl="1"/>
            <a:r>
              <a:rPr lang="bg-BG" sz="2400" b="1"/>
              <a:t>GETZCNT</a:t>
            </a:r>
          </a:p>
          <a:p>
            <a:pPr lvl="2"/>
            <a:r>
              <a:rPr lang="bg-BG" sz="2000"/>
              <a:t>Връща броя на процесите, очакващи стойност на семафор нула.</a:t>
            </a:r>
          </a:p>
          <a:p>
            <a:pPr lvl="1"/>
            <a:r>
              <a:rPr lang="bg-BG" sz="2400" b="1"/>
              <a:t>GETALL</a:t>
            </a:r>
          </a:p>
          <a:p>
            <a:pPr lvl="2"/>
            <a:r>
              <a:rPr lang="bg-BG" sz="2000"/>
              <a:t>Връща стойностите на всички семафори в множеството. В този случай arg = arg.array, указател към масив от unsigned shorts.</a:t>
            </a:r>
          </a:p>
          <a:p>
            <a:pPr lvl="1"/>
            <a:r>
              <a:rPr lang="bg-BG" sz="2400" b="1"/>
              <a:t>SETALL</a:t>
            </a:r>
          </a:p>
          <a:p>
            <a:pPr lvl="2"/>
            <a:r>
              <a:rPr lang="bg-BG" sz="2000"/>
              <a:t>Задава стойности за всички семафори в множеството. В този случай arg = arg.array, указател към масив от unsigned shorts.</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1106</TotalTime>
  <Words>2017</Words>
  <Application>Microsoft Office PowerPoint</Application>
  <PresentationFormat>On-screen Show (4:3)</PresentationFormat>
  <Paragraphs>223</Paragraphs>
  <Slides>53</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53</vt:i4>
      </vt:variant>
    </vt:vector>
  </HeadingPairs>
  <TitlesOfParts>
    <vt:vector size="56" baseType="lpstr">
      <vt:lpstr>Arial</vt:lpstr>
      <vt:lpstr>Garamond</vt:lpstr>
      <vt:lpstr>Opulent</vt:lpstr>
      <vt:lpstr>Системно програмиране</vt:lpstr>
      <vt:lpstr>IPC:Semaphores</vt:lpstr>
      <vt:lpstr>Въведение</vt:lpstr>
      <vt:lpstr>Въведение</vt:lpstr>
      <vt:lpstr>Въведение</vt:lpstr>
      <vt:lpstr>Initializing a Semaphore Set</vt:lpstr>
      <vt:lpstr>PowerPoint Presentation</vt:lpstr>
      <vt:lpstr>Controlling Semaphores</vt:lpstr>
      <vt:lpstr>Controlling Semaphores</vt:lpstr>
      <vt:lpstr>Controlling Semaphores</vt:lpstr>
      <vt:lpstr>Пример</vt:lpstr>
      <vt:lpstr>Semaphore Operations</vt:lpstr>
      <vt:lpstr>Semaphore Operations</vt:lpstr>
      <vt:lpstr>Semaphore Operations</vt:lpstr>
      <vt:lpstr>Semaphore Operations</vt:lpstr>
      <vt:lpstr>Semaphore Operations</vt:lpstr>
      <vt:lpstr>Semaphore Operations</vt:lpstr>
      <vt:lpstr>Semaphore Operations</vt:lpstr>
      <vt:lpstr>Semaphore Operations</vt:lpstr>
      <vt:lpstr>Използване на semop() </vt:lpstr>
      <vt:lpstr>POSIX Semaphores: &lt;semaphore.h&gt;</vt:lpstr>
      <vt:lpstr>POSIX Semaphores: &lt;semaphore.h&gt;</vt:lpstr>
      <vt:lpstr>Примери</vt:lpstr>
      <vt:lpstr>IPC:Shared Memory</vt:lpstr>
      <vt:lpstr>Въведение</vt:lpstr>
      <vt:lpstr>Въведение</vt:lpstr>
      <vt:lpstr>Въведение</vt:lpstr>
      <vt:lpstr>Accessing a Shared Memory Segment</vt:lpstr>
      <vt:lpstr>Accessing a Shared Memory Segment Пример</vt:lpstr>
      <vt:lpstr>Controlling a Shared Memory Segment</vt:lpstr>
      <vt:lpstr>Controlling a Shared Memory Segment</vt:lpstr>
      <vt:lpstr>Controlling a Shared Memory Segment Пример</vt:lpstr>
      <vt:lpstr>Attaching and Detaching a Shared Memory Segment</vt:lpstr>
      <vt:lpstr>PowerPoint Presentation</vt:lpstr>
      <vt:lpstr>Пример: комуникация между процеси чрез споделена памет</vt:lpstr>
      <vt:lpstr>POSIX Shared Memory</vt:lpstr>
      <vt:lpstr>Mapped memory</vt:lpstr>
      <vt:lpstr>Mapped memory</vt:lpstr>
      <vt:lpstr>Address Spaces and Mapping</vt:lpstr>
      <vt:lpstr>Address Spaces and Mapping</vt:lpstr>
      <vt:lpstr>Address Spaces and Mapping</vt:lpstr>
      <vt:lpstr>Address Spaces and Mapping</vt:lpstr>
      <vt:lpstr>Coherence</vt:lpstr>
      <vt:lpstr>Creating and Using Mappings</vt:lpstr>
      <vt:lpstr>Creating and Using Mappings</vt:lpstr>
      <vt:lpstr>Creating and Using Mappings</vt:lpstr>
      <vt:lpstr>Creating and Using Mappings</vt:lpstr>
      <vt:lpstr>Други управляващи функции</vt:lpstr>
      <vt:lpstr>Други управляващи функции</vt:lpstr>
      <vt:lpstr>Други управляващи функции</vt:lpstr>
      <vt:lpstr>Други управляващи функции</vt:lpstr>
      <vt:lpstr>Други управляващи функции</vt:lpstr>
      <vt:lpstr>Примери</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USER</cp:lastModifiedBy>
  <cp:revision>63</cp:revision>
  <cp:lastPrinted>1601-01-01T00:00:00Z</cp:lastPrinted>
  <dcterms:created xsi:type="dcterms:W3CDTF">1601-01-01T00:00:00Z</dcterms:created>
  <dcterms:modified xsi:type="dcterms:W3CDTF">2011-02-19T19:00:16Z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