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sldIdLst>
    <p:sldId id="256" r:id="rId2"/>
    <p:sldId id="366" r:id="rId3"/>
    <p:sldId id="367" r:id="rId4"/>
    <p:sldId id="368" r:id="rId5"/>
    <p:sldId id="369" r:id="rId6"/>
    <p:sldId id="370"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83" r:id="rId20"/>
    <p:sldId id="384" r:id="rId21"/>
    <p:sldId id="385" r:id="rId22"/>
    <p:sldId id="257" r:id="rId23"/>
    <p:sldId id="258" r:id="rId24"/>
    <p:sldId id="259" r:id="rId25"/>
    <p:sldId id="260" r:id="rId26"/>
    <p:sldId id="261" r:id="rId27"/>
    <p:sldId id="262" r:id="rId28"/>
    <p:sldId id="265" r:id="rId29"/>
    <p:sldId id="263" r:id="rId30"/>
    <p:sldId id="266" r:id="rId31"/>
    <p:sldId id="264" r:id="rId32"/>
    <p:sldId id="267" r:id="rId33"/>
    <p:sldId id="268" r:id="rId34"/>
    <p:sldId id="269" r:id="rId35"/>
    <p:sldId id="270" r:id="rId36"/>
    <p:sldId id="271" r:id="rId37"/>
    <p:sldId id="272" r:id="rId38"/>
    <p:sldId id="273" r:id="rId39"/>
    <p:sldId id="274" r:id="rId40"/>
    <p:sldId id="275" r:id="rId41"/>
    <p:sldId id="276" r:id="rId42"/>
    <p:sldId id="277" r:id="rId43"/>
    <p:sldId id="278" r:id="rId44"/>
    <p:sldId id="279" r:id="rId45"/>
    <p:sldId id="280" r:id="rId46"/>
    <p:sldId id="281" r:id="rId47"/>
    <p:sldId id="282" r:id="rId48"/>
    <p:sldId id="283" r:id="rId49"/>
    <p:sldId id="284" r:id="rId50"/>
    <p:sldId id="285" r:id="rId51"/>
    <p:sldId id="286" r:id="rId52"/>
    <p:sldId id="287" r:id="rId53"/>
    <p:sldId id="288" r:id="rId54"/>
    <p:sldId id="289" r:id="rId55"/>
    <p:sldId id="290" r:id="rId56"/>
    <p:sldId id="291" r:id="rId57"/>
    <p:sldId id="292" r:id="rId58"/>
    <p:sldId id="293" r:id="rId59"/>
    <p:sldId id="294" r:id="rId60"/>
    <p:sldId id="295" r:id="rId61"/>
    <p:sldId id="296" r:id="rId62"/>
    <p:sldId id="297" r:id="rId63"/>
    <p:sldId id="298" r:id="rId64"/>
    <p:sldId id="299" r:id="rId65"/>
    <p:sldId id="300" r:id="rId66"/>
    <p:sldId id="301" r:id="rId67"/>
    <p:sldId id="302" r:id="rId68"/>
    <p:sldId id="303" r:id="rId69"/>
    <p:sldId id="304" r:id="rId70"/>
    <p:sldId id="305" r:id="rId71"/>
    <p:sldId id="306" r:id="rId72"/>
    <p:sldId id="307" r:id="rId73"/>
    <p:sldId id="308" r:id="rId74"/>
    <p:sldId id="309" r:id="rId75"/>
    <p:sldId id="310" r:id="rId76"/>
    <p:sldId id="311" r:id="rId77"/>
    <p:sldId id="312" r:id="rId78"/>
    <p:sldId id="313" r:id="rId79"/>
    <p:sldId id="314" r:id="rId80"/>
    <p:sldId id="315" r:id="rId81"/>
    <p:sldId id="316" r:id="rId82"/>
    <p:sldId id="317" r:id="rId83"/>
    <p:sldId id="318" r:id="rId84"/>
    <p:sldId id="319" r:id="rId85"/>
    <p:sldId id="320" r:id="rId86"/>
    <p:sldId id="321" r:id="rId87"/>
    <p:sldId id="322" r:id="rId88"/>
    <p:sldId id="323" r:id="rId89"/>
    <p:sldId id="324" r:id="rId90"/>
    <p:sldId id="325" r:id="rId91"/>
    <p:sldId id="326" r:id="rId92"/>
    <p:sldId id="327" r:id="rId93"/>
    <p:sldId id="328" r:id="rId94"/>
    <p:sldId id="329" r:id="rId95"/>
    <p:sldId id="330" r:id="rId96"/>
    <p:sldId id="331" r:id="rId97"/>
    <p:sldId id="332" r:id="rId98"/>
    <p:sldId id="333" r:id="rId99"/>
    <p:sldId id="334" r:id="rId100"/>
    <p:sldId id="335" r:id="rId101"/>
    <p:sldId id="338" r:id="rId102"/>
    <p:sldId id="339" r:id="rId103"/>
    <p:sldId id="340" r:id="rId104"/>
    <p:sldId id="341" r:id="rId105"/>
    <p:sldId id="342" r:id="rId106"/>
    <p:sldId id="343" r:id="rId107"/>
    <p:sldId id="344" r:id="rId108"/>
    <p:sldId id="345" r:id="rId109"/>
    <p:sldId id="346" r:id="rId110"/>
    <p:sldId id="347" r:id="rId111"/>
    <p:sldId id="348" r:id="rId112"/>
    <p:sldId id="349" r:id="rId113"/>
    <p:sldId id="350" r:id="rId114"/>
    <p:sldId id="351" r:id="rId115"/>
    <p:sldId id="352" r:id="rId116"/>
    <p:sldId id="353" r:id="rId117"/>
    <p:sldId id="354" r:id="rId118"/>
    <p:sldId id="355" r:id="rId119"/>
    <p:sldId id="356" r:id="rId120"/>
    <p:sldId id="357" r:id="rId121"/>
    <p:sldId id="358" r:id="rId122"/>
    <p:sldId id="359" r:id="rId123"/>
    <p:sldId id="360" r:id="rId124"/>
    <p:sldId id="361" r:id="rId125"/>
    <p:sldId id="362" r:id="rId126"/>
    <p:sldId id="363" r:id="rId127"/>
    <p:sldId id="364" r:id="rId128"/>
    <p:sldId id="365" r:id="rId129"/>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bg-BG"/>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bg-BG"/>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622B163-940E-4388-9E63-D6865C3E5B87}"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ACC41D49-3803-4D20-8B86-A46D9DD0B35A}"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endParaRPr lang="bg-BG"/>
          </a:p>
        </p:txBody>
      </p:sp>
      <p:sp>
        <p:nvSpPr>
          <p:cNvPr id="5" name="Footer Placeholder 4"/>
          <p:cNvSpPr>
            <a:spLocks noGrp="1"/>
          </p:cNvSpPr>
          <p:nvPr>
            <p:ph type="ftr" sz="quarter" idx="11"/>
          </p:nvPr>
        </p:nvSpPr>
        <p:spPr>
          <a:xfrm>
            <a:off x="457200" y="6556248"/>
            <a:ext cx="3657600" cy="228600"/>
          </a:xfrm>
        </p:spPr>
        <p:txBody>
          <a:bodyPr/>
          <a:lstStyle>
            <a:extLst/>
          </a:lstStyle>
          <a:p>
            <a:endParaRPr lang="bg-BG"/>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DA0D8DA-6E29-4D0A-9FC4-D7A93C1276DD}"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A2999A6F-BCB8-4F99-A163-63486A485D42}" type="slidenum">
              <a:rPr lang="bg-BG"/>
              <a:pPr/>
              <a:t>‹#›</a:t>
            </a:fld>
            <a:endParaRPr lang="bg-BG"/>
          </a:p>
        </p:txBody>
      </p:sp>
    </p:spTree>
    <p:extLst>
      <p:ext uri="{BB962C8B-B14F-4D97-AF65-F5344CB8AC3E}">
        <p14:creationId xmlns:p14="http://schemas.microsoft.com/office/powerpoint/2010/main" val="1770280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78B1858-121B-43C7-9CCC-25B8AEA2C02F}" type="slidenum">
              <a:rPr lang="bg-BG"/>
              <a:pPr/>
              <a:t>‹#›</a:t>
            </a:fld>
            <a:endParaRPr lang="bg-BG"/>
          </a:p>
        </p:txBody>
      </p:sp>
    </p:spTree>
    <p:extLst>
      <p:ext uri="{BB962C8B-B14F-4D97-AF65-F5344CB8AC3E}">
        <p14:creationId xmlns:p14="http://schemas.microsoft.com/office/powerpoint/2010/main" val="39631501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6C77659-DDBF-448F-8E74-D4FB536B5814}" type="slidenum">
              <a:rPr lang="bg-BG"/>
              <a:pPr/>
              <a:t>‹#›</a:t>
            </a:fld>
            <a:endParaRPr lang="bg-BG"/>
          </a:p>
        </p:txBody>
      </p:sp>
    </p:spTree>
    <p:extLst>
      <p:ext uri="{BB962C8B-B14F-4D97-AF65-F5344CB8AC3E}">
        <p14:creationId xmlns:p14="http://schemas.microsoft.com/office/powerpoint/2010/main" val="3021489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33FFDC5E-E25D-4511-8ABD-280518E01DB6}"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bg-BG"/>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bg-BG"/>
          </a:p>
        </p:txBody>
      </p:sp>
      <p:sp>
        <p:nvSpPr>
          <p:cNvPr id="6" name="Slide Number Placeholder 5"/>
          <p:cNvSpPr>
            <a:spLocks noGrp="1"/>
          </p:cNvSpPr>
          <p:nvPr>
            <p:ph type="sldNum" sz="quarter" idx="12"/>
          </p:nvPr>
        </p:nvSpPr>
        <p:spPr>
          <a:xfrm>
            <a:off x="6733952" y="6555112"/>
            <a:ext cx="588336" cy="228600"/>
          </a:xfrm>
        </p:spPr>
        <p:txBody>
          <a:bodyPr/>
          <a:lstStyle>
            <a:extLst/>
          </a:lstStyle>
          <a:p>
            <a:fld id="{D9AEB220-43DB-49E9-A127-46268FEB1B2F}"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B70548C3-184F-4FD9-8816-B14229D07CD4}"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9EE46C7A-F78E-4A67-987D-63FC6A47BE60}"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81EA3130-BC55-4A46-BAAE-F3E0DCB2975B}"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endParaRPr lang="bg-BG"/>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bg-BG"/>
          </a:p>
        </p:txBody>
      </p:sp>
      <p:sp>
        <p:nvSpPr>
          <p:cNvPr id="4" name="Slide Number Placeholder 3"/>
          <p:cNvSpPr>
            <a:spLocks noGrp="1"/>
          </p:cNvSpPr>
          <p:nvPr>
            <p:ph type="sldNum" sz="quarter" idx="12"/>
          </p:nvPr>
        </p:nvSpPr>
        <p:spPr/>
        <p:txBody>
          <a:bodyPr/>
          <a:lstStyle>
            <a:extLst/>
          </a:lstStyle>
          <a:p>
            <a:fld id="{77F38250-07CC-4ACA-BB36-4CDA2E992AF6}"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28D2129D-747A-4095-AB13-C7986E58D4AA}" type="slidenum">
              <a:rPr lang="bg-BG" smtClean="0"/>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7825F169-1461-4113-B4BB-0AD5B0A26EDD}" type="slidenum">
              <a:rPr lang="bg-BG" smtClean="0"/>
              <a:pPr/>
              <a:t>‹#›</a:t>
            </a:fld>
            <a:endParaRPr lang="bg-BG"/>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6">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bg-BG"/>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bg-BG"/>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84D2C11-B266-4B12-9F2D-85C18C91EC3E}"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a:t>Системно програмиране</a:t>
            </a:r>
          </a:p>
        </p:txBody>
      </p:sp>
      <p:sp>
        <p:nvSpPr>
          <p:cNvPr id="5123" name="Rectangle 3"/>
          <p:cNvSpPr>
            <a:spLocks noGrp="1" noChangeArrowheads="1"/>
          </p:cNvSpPr>
          <p:nvPr>
            <p:ph type="subTitle" idx="1"/>
          </p:nvPr>
        </p:nvSpPr>
        <p:spPr/>
        <p:txBody>
          <a:bodyPr/>
          <a:lstStyle/>
          <a:p>
            <a:r>
              <a:rPr lang="bg-BG"/>
              <a:t>Доц. д-р Даниела Гоцева</a:t>
            </a:r>
          </a:p>
          <a:p>
            <a:r>
              <a:rPr lang="en-US">
                <a:hlinkClick r:id="rId2"/>
              </a:rPr>
              <a:t>http://dgotseva.com</a:t>
            </a:r>
            <a:r>
              <a:rPr lang="en-US"/>
              <a:t> </a:t>
            </a:r>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bg-BG" b="1"/>
              <a:t>Socket Creation and Naming</a:t>
            </a:r>
          </a:p>
        </p:txBody>
      </p:sp>
      <p:sp>
        <p:nvSpPr>
          <p:cNvPr id="147459" name="Rectangle 3"/>
          <p:cNvSpPr>
            <a:spLocks noGrp="1" noChangeArrowheads="1"/>
          </p:cNvSpPr>
          <p:nvPr>
            <p:ph idx="1"/>
          </p:nvPr>
        </p:nvSpPr>
        <p:spPr>
          <a:xfrm>
            <a:off x="457200" y="1447800"/>
            <a:ext cx="8229600" cy="5181600"/>
          </a:xfrm>
        </p:spPr>
        <p:txBody>
          <a:bodyPr/>
          <a:lstStyle/>
          <a:p>
            <a:pPr lvl="1"/>
            <a:r>
              <a:rPr lang="bg-BG"/>
              <a:t>Ако пътя в UNIX domain socket изисква повече символи:</a:t>
            </a:r>
          </a:p>
          <a:p>
            <a:pPr lvl="2">
              <a:buFontTx/>
              <a:buNone/>
            </a:pPr>
            <a:r>
              <a:rPr lang="bg-BG"/>
              <a:t>#include &lt;sys/un.h&gt;</a:t>
            </a:r>
          </a:p>
          <a:p>
            <a:pPr lvl="2">
              <a:buFontTx/>
              <a:buNone/>
            </a:pPr>
            <a:r>
              <a:rPr lang="bg-BG"/>
              <a:t> ... </a:t>
            </a:r>
          </a:p>
          <a:p>
            <a:pPr lvl="2">
              <a:buFontTx/>
              <a:buNone/>
            </a:pPr>
            <a:r>
              <a:rPr lang="bg-BG"/>
              <a:t>bind (sd, (struct sockaddr_un *) &amp;addr, length); </a:t>
            </a:r>
          </a:p>
          <a:p>
            <a:pPr lvl="2">
              <a:buFontTx/>
              <a:buNone/>
            </a:pPr>
            <a:endParaRPr lang="bg-BG"/>
          </a:p>
          <a:p>
            <a:pPr lvl="1"/>
            <a:r>
              <a:rPr lang="bg-BG"/>
              <a:t>За Internet domain sockets:</a:t>
            </a:r>
          </a:p>
          <a:p>
            <a:pPr lvl="2">
              <a:buFontTx/>
              <a:buNone/>
            </a:pPr>
            <a:r>
              <a:rPr lang="bg-BG"/>
              <a:t>#include &lt;netinet/in.h&gt; </a:t>
            </a:r>
          </a:p>
          <a:p>
            <a:pPr lvl="2">
              <a:buFontTx/>
              <a:buNone/>
            </a:pPr>
            <a:r>
              <a:rPr lang="bg-BG"/>
              <a:t>... </a:t>
            </a:r>
          </a:p>
          <a:p>
            <a:pPr lvl="2">
              <a:buFontTx/>
              <a:buNone/>
            </a:pPr>
            <a:r>
              <a:rPr lang="bg-BG"/>
              <a:t>bind (sd, (struct sockaddr_in *) &amp;addr, length); </a:t>
            </a:r>
          </a:p>
        </p:txBody>
      </p:sp>
    </p:spTree>
    <p:extLst>
      <p:ext uri="{BB962C8B-B14F-4D97-AF65-F5344CB8AC3E}">
        <p14:creationId xmlns:p14="http://schemas.microsoft.com/office/powerpoint/2010/main" val="21753672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bg-BG" b="1"/>
              <a:t>Create a Thread</a:t>
            </a:r>
          </a:p>
        </p:txBody>
      </p:sp>
      <p:sp>
        <p:nvSpPr>
          <p:cNvPr id="267267" name="Rectangle 3"/>
          <p:cNvSpPr>
            <a:spLocks noGrp="1" noChangeArrowheads="1"/>
          </p:cNvSpPr>
          <p:nvPr>
            <p:ph idx="1"/>
          </p:nvPr>
        </p:nvSpPr>
        <p:spPr/>
        <p:txBody>
          <a:bodyPr/>
          <a:lstStyle/>
          <a:p>
            <a:pPr>
              <a:lnSpc>
                <a:spcPct val="80000"/>
              </a:lnSpc>
            </a:pPr>
            <a:r>
              <a:rPr lang="bg-BG" sz="2000"/>
              <a:t>flags задава атрибутите за създаване на нишка. В повечето случаи нулева стойност работи най-добре. Стойността на flags се създава чрез bitwise inclusive OR от:</a:t>
            </a:r>
          </a:p>
          <a:p>
            <a:pPr lvl="1">
              <a:lnSpc>
                <a:spcPct val="80000"/>
              </a:lnSpc>
            </a:pPr>
            <a:r>
              <a:rPr lang="bg-BG" sz="1800" b="1"/>
              <a:t>THR_SUSPENDED</a:t>
            </a:r>
            <a:r>
              <a:rPr lang="bg-BG" sz="1800"/>
              <a:t> </a:t>
            </a:r>
          </a:p>
          <a:p>
            <a:pPr lvl="2">
              <a:lnSpc>
                <a:spcPct val="80000"/>
              </a:lnSpc>
            </a:pPr>
            <a:r>
              <a:rPr lang="bg-BG" sz="1600"/>
              <a:t>Задържа новата нишка и не изпълнява start_routine докато нишката не се стартира от thr_continue(). Използвайте тази опция за промените характеристиките на нишката преди да я стартирате (напр. смяна на приоритет). Терминирането на отделена нишка се игнорира. </a:t>
            </a:r>
          </a:p>
          <a:p>
            <a:pPr lvl="1">
              <a:lnSpc>
                <a:spcPct val="80000"/>
              </a:lnSpc>
            </a:pPr>
            <a:r>
              <a:rPr lang="bg-BG" sz="1800" b="1"/>
              <a:t>THR_DETACHED</a:t>
            </a:r>
            <a:r>
              <a:rPr lang="bg-BG" sz="1800"/>
              <a:t> </a:t>
            </a:r>
          </a:p>
          <a:p>
            <a:pPr lvl="2">
              <a:lnSpc>
                <a:spcPct val="80000"/>
              </a:lnSpc>
            </a:pPr>
            <a:r>
              <a:rPr lang="bg-BG" sz="1600"/>
              <a:t>Отделя новата нишка, така че нейния thread ID и други ресурси могат да се ползват повторно. Ползвайте тази опция когато не желаете да чакате терминиране на нишката. Когато няма явна синхронизация за защита на нишката, една незадържана, отделена нишка може да се унищожи и нейното thread ID може да се присвои на друга нова нишка преди да се приключи thr_create(). </a:t>
            </a:r>
          </a:p>
          <a:p>
            <a:pPr lvl="1">
              <a:lnSpc>
                <a:spcPct val="80000"/>
              </a:lnSpc>
            </a:pPr>
            <a:r>
              <a:rPr lang="bg-BG" sz="1800" b="1"/>
              <a:t>THR_BOUND</a:t>
            </a:r>
            <a:r>
              <a:rPr lang="bg-BG" sz="1800"/>
              <a:t> </a:t>
            </a:r>
          </a:p>
          <a:p>
            <a:pPr lvl="2">
              <a:lnSpc>
                <a:spcPct val="80000"/>
              </a:lnSpc>
            </a:pPr>
            <a:r>
              <a:rPr lang="bg-BG" sz="1600"/>
              <a:t>Перманентно свързва новата нишка с LWP. </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r>
              <a:rPr lang="bg-BG" b="1"/>
              <a:t>Create a Thread</a:t>
            </a:r>
          </a:p>
        </p:txBody>
      </p:sp>
      <p:sp>
        <p:nvSpPr>
          <p:cNvPr id="270339" name="Rectangle 3"/>
          <p:cNvSpPr>
            <a:spLocks noGrp="1" noChangeArrowheads="1"/>
          </p:cNvSpPr>
          <p:nvPr>
            <p:ph idx="1"/>
          </p:nvPr>
        </p:nvSpPr>
        <p:spPr/>
        <p:txBody>
          <a:bodyPr/>
          <a:lstStyle/>
          <a:p>
            <a:pPr lvl="1"/>
            <a:r>
              <a:rPr lang="bg-BG" sz="2400" b="1"/>
              <a:t>THR_NEW_LWP</a:t>
            </a:r>
            <a:r>
              <a:rPr lang="bg-BG" sz="2400"/>
              <a:t> </a:t>
            </a:r>
          </a:p>
          <a:p>
            <a:pPr lvl="2"/>
            <a:r>
              <a:rPr lang="bg-BG" sz="2000"/>
              <a:t>Увеличава нивото на паралелизъм за не свързана нишка с 1. Ефектът от тази опция е подобен на увеличение на нивото на паралелизъм с 1 чрез thr_setconcurrency(). Разликата е, че THR_NEW_LWP не оказва влияние на нивото през функциятацthr_setconcurrency(). Обикновено THR_NEW_LWP добавя нов LWP към пула от LWPs стартирани несвързани нишки. Когато зададете и THR_BOUND и THR_NEW_LWP, две LWPs се създават – една за свързана нишка и друга за пула на LWPs стартирани несвързани нишки. </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bg-BG" b="1"/>
              <a:t>Create a Thread</a:t>
            </a:r>
          </a:p>
        </p:txBody>
      </p:sp>
      <p:sp>
        <p:nvSpPr>
          <p:cNvPr id="271363" name="Rectangle 3"/>
          <p:cNvSpPr>
            <a:spLocks noGrp="1" noChangeArrowheads="1"/>
          </p:cNvSpPr>
          <p:nvPr>
            <p:ph idx="1"/>
          </p:nvPr>
        </p:nvSpPr>
        <p:spPr/>
        <p:txBody>
          <a:bodyPr>
            <a:normAutofit lnSpcReduction="10000"/>
          </a:bodyPr>
          <a:lstStyle/>
          <a:p>
            <a:pPr lvl="1">
              <a:lnSpc>
                <a:spcPct val="90000"/>
              </a:lnSpc>
            </a:pPr>
            <a:r>
              <a:rPr lang="bg-BG" sz="2000" b="1"/>
              <a:t>THR_DAEMON</a:t>
            </a:r>
            <a:r>
              <a:rPr lang="bg-BG" sz="2000"/>
              <a:t> </a:t>
            </a:r>
          </a:p>
          <a:p>
            <a:pPr lvl="2">
              <a:lnSpc>
                <a:spcPct val="90000"/>
              </a:lnSpc>
            </a:pPr>
            <a:r>
              <a:rPr lang="bg-BG" sz="1800"/>
              <a:t>Маркира новата нишка като фонова (daemon). Процесът приключва когато всички нефонови нишки приключат. Фоновите нищки не указват влияние на exit status на процеса и се игнорират когато броячът на нишките приключи. </a:t>
            </a:r>
          </a:p>
          <a:p>
            <a:pPr>
              <a:lnSpc>
                <a:spcPct val="90000"/>
              </a:lnSpc>
            </a:pPr>
            <a:r>
              <a:rPr lang="bg-BG" sz="2400"/>
              <a:t>Един процес може да приключи чрез извикване на exit() или чрез извикване на thr_exit() от всяка нишка в процеса, която не е THR_DAEMON. Едно приложение или библиотека, която то активира може да създаде &gt;=1 нишки, които трябва да се игнорират в процеса на решение на задачата. Флагът THR_DAEMONl идентифицира нишките, които са игнорирани в условието за приключване на процеса. </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bg-BG" b="1"/>
              <a:t>Create a Thread</a:t>
            </a:r>
          </a:p>
        </p:txBody>
      </p:sp>
      <p:sp>
        <p:nvSpPr>
          <p:cNvPr id="272387" name="Rectangle 3"/>
          <p:cNvSpPr>
            <a:spLocks noGrp="1" noChangeArrowheads="1"/>
          </p:cNvSpPr>
          <p:nvPr>
            <p:ph idx="1"/>
          </p:nvPr>
        </p:nvSpPr>
        <p:spPr/>
        <p:txBody>
          <a:bodyPr>
            <a:normAutofit lnSpcReduction="10000"/>
          </a:bodyPr>
          <a:lstStyle/>
          <a:p>
            <a:pPr>
              <a:lnSpc>
                <a:spcPct val="80000"/>
              </a:lnSpc>
            </a:pPr>
            <a:r>
              <a:rPr lang="bg-BG" sz="2800"/>
              <a:t>new_thread сочи към паметта (когато new_thread не е NULL) където ще се запише ID на новата нишка, ако thr_create() приключи успешно. Активиращата нишка е отговорна Извикващата функция е отговорна за заделянето на памет за този аргумент. ID е валиден само в рамките на извикващия процес. Ако не се интересувате от този идентификатор, използвайте 0 за new_thread. </a:t>
            </a:r>
          </a:p>
          <a:p>
            <a:pPr>
              <a:lnSpc>
                <a:spcPct val="80000"/>
              </a:lnSpc>
            </a:pPr>
            <a:r>
              <a:rPr lang="bg-BG" sz="2800"/>
              <a:t>thr_create() връща 0 при успех. Всяка друга върната стойност означава грешка и се установява errno. </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bg-BG" b="1"/>
              <a:t>Terminating a Thread</a:t>
            </a:r>
          </a:p>
        </p:txBody>
      </p:sp>
      <p:sp>
        <p:nvSpPr>
          <p:cNvPr id="273411" name="Rectangle 3"/>
          <p:cNvSpPr>
            <a:spLocks noGrp="1" noChangeArrowheads="1"/>
          </p:cNvSpPr>
          <p:nvPr>
            <p:ph idx="1"/>
          </p:nvPr>
        </p:nvSpPr>
        <p:spPr/>
        <p:txBody>
          <a:bodyPr/>
          <a:lstStyle/>
          <a:p>
            <a:pPr>
              <a:lnSpc>
                <a:spcPct val="90000"/>
              </a:lnSpc>
            </a:pPr>
            <a:r>
              <a:rPr lang="bg-BG"/>
              <a:t>Функцията </a:t>
            </a:r>
            <a:br>
              <a:rPr lang="bg-BG"/>
            </a:br>
            <a:r>
              <a:rPr lang="bg-BG" b="1"/>
              <a:t>void th_exit(void *status)</a:t>
            </a:r>
            <a:r>
              <a:rPr lang="bg-BG"/>
              <a:t> </a:t>
            </a:r>
            <a:br>
              <a:rPr lang="bg-BG"/>
            </a:br>
            <a:r>
              <a:rPr lang="bg-BG"/>
              <a:t>се ползва за терминиране на нишка. </a:t>
            </a:r>
          </a:p>
          <a:p>
            <a:pPr>
              <a:lnSpc>
                <a:spcPct val="90000"/>
              </a:lnSpc>
            </a:pPr>
            <a:r>
              <a:rPr lang="bg-BG"/>
              <a:t>Функцията </a:t>
            </a:r>
            <a:br>
              <a:rPr lang="bg-BG"/>
            </a:br>
            <a:r>
              <a:rPr lang="bg-BG" b="1"/>
              <a:t>int thr_join(thread_t tid, thread_t *departedid, void **status)</a:t>
            </a:r>
            <a:r>
              <a:rPr lang="bg-BG"/>
              <a:t> </a:t>
            </a:r>
            <a:br>
              <a:rPr lang="bg-BG"/>
            </a:br>
            <a:r>
              <a:rPr lang="bg-BG"/>
              <a:t>изчаква нишката да се терминира. </a:t>
            </a:r>
          </a:p>
          <a:p>
            <a:pPr lvl="1">
              <a:lnSpc>
                <a:spcPct val="90000"/>
              </a:lnSpc>
            </a:pPr>
            <a:r>
              <a:rPr lang="bg-BG"/>
              <a:t>Когато tid е (thread_t) 0, то thread_join() изчаква всяка неотделена нишка в процеса да терминира. </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normAutofit fontScale="90000"/>
          </a:bodyPr>
          <a:lstStyle/>
          <a:p>
            <a:r>
              <a:rPr lang="bg-BG" sz="4000" b="1"/>
              <a:t>Приключване на зададена нишка</a:t>
            </a:r>
          </a:p>
        </p:txBody>
      </p:sp>
      <p:pic>
        <p:nvPicPr>
          <p:cNvPr id="27443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0825" y="1916113"/>
            <a:ext cx="8569325" cy="3035300"/>
          </a:xfrm>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normAutofit fontScale="90000"/>
          </a:bodyPr>
          <a:lstStyle/>
          <a:p>
            <a:r>
              <a:rPr lang="bg-BG"/>
              <a:t>Приключване на всички нишки</a:t>
            </a:r>
          </a:p>
        </p:txBody>
      </p:sp>
      <p:pic>
        <p:nvPicPr>
          <p:cNvPr id="27545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00113" y="1844675"/>
            <a:ext cx="7199312" cy="2178050"/>
          </a:xfrm>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normAutofit fontScale="90000"/>
          </a:bodyPr>
          <a:lstStyle/>
          <a:p>
            <a:r>
              <a:rPr lang="bg-BG" sz="4000" b="1"/>
              <a:t>Създаване на Thread-Specific Data Key</a:t>
            </a:r>
          </a:p>
        </p:txBody>
      </p:sp>
      <p:sp>
        <p:nvSpPr>
          <p:cNvPr id="276483" name="Rectangle 3"/>
          <p:cNvSpPr>
            <a:spLocks noGrp="1" noChangeArrowheads="1"/>
          </p:cNvSpPr>
          <p:nvPr>
            <p:ph idx="1"/>
          </p:nvPr>
        </p:nvSpPr>
        <p:spPr/>
        <p:txBody>
          <a:bodyPr/>
          <a:lstStyle/>
          <a:p>
            <a:pPr>
              <a:lnSpc>
                <a:spcPct val="80000"/>
              </a:lnSpc>
            </a:pPr>
            <a:r>
              <a:rPr lang="bg-BG" sz="2400"/>
              <a:t>С изключение на имената и аргументите на функциите, thread specific data са еднакви в Solaris и POSIX. </a:t>
            </a:r>
          </a:p>
          <a:p>
            <a:pPr>
              <a:lnSpc>
                <a:spcPct val="80000"/>
              </a:lnSpc>
            </a:pPr>
            <a:endParaRPr lang="bg-BG" sz="2400"/>
          </a:p>
          <a:p>
            <a:pPr>
              <a:lnSpc>
                <a:spcPct val="80000"/>
              </a:lnSpc>
            </a:pPr>
            <a:r>
              <a:rPr lang="bg-BG" sz="2400" b="1"/>
              <a:t>int thr_keycreate(thread_key_t *keyp, void (*destructor) (void *value))</a:t>
            </a:r>
            <a:r>
              <a:rPr lang="bg-BG" sz="2400"/>
              <a:t> заделя памет за ключе, който се ползва за идентификация на thread-specific data в процеса. </a:t>
            </a:r>
          </a:p>
          <a:p>
            <a:pPr>
              <a:lnSpc>
                <a:spcPct val="80000"/>
              </a:lnSpc>
            </a:pPr>
            <a:r>
              <a:rPr lang="bg-BG" sz="2400" b="1"/>
              <a:t>int thr_setspecific(thread_key_t key, void *value)</a:t>
            </a:r>
            <a:r>
              <a:rPr lang="bg-BG" sz="2400"/>
              <a:t> вгражда стойност на thread-specific data key, ключ за активиращата нишка. </a:t>
            </a:r>
          </a:p>
          <a:p>
            <a:pPr>
              <a:lnSpc>
                <a:spcPct val="80000"/>
              </a:lnSpc>
            </a:pPr>
            <a:r>
              <a:rPr lang="bg-BG" sz="2400" b="1"/>
              <a:t>int thr_getspecific(thread_key_t key, void **valuep)</a:t>
            </a:r>
            <a:r>
              <a:rPr lang="bg-BG" sz="2400"/>
              <a:t> съхранява текущата стойност на ключа на извикващата нишка във valuep. </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p:txBody>
          <a:bodyPr>
            <a:normAutofit fontScale="90000"/>
          </a:bodyPr>
          <a:lstStyle/>
          <a:p>
            <a:r>
              <a:rPr lang="bg-BG" sz="4000" b="1"/>
              <a:t>Създаване на Thread-Specific Data Key</a:t>
            </a:r>
          </a:p>
        </p:txBody>
      </p:sp>
      <p:sp>
        <p:nvSpPr>
          <p:cNvPr id="277507" name="Rectangle 3"/>
          <p:cNvSpPr>
            <a:spLocks noGrp="1" noChangeArrowheads="1"/>
          </p:cNvSpPr>
          <p:nvPr>
            <p:ph idx="1"/>
          </p:nvPr>
        </p:nvSpPr>
        <p:spPr/>
        <p:txBody>
          <a:bodyPr/>
          <a:lstStyle/>
          <a:p>
            <a:pPr>
              <a:lnSpc>
                <a:spcPct val="90000"/>
              </a:lnSpc>
            </a:pPr>
            <a:r>
              <a:rPr lang="bg-BG" sz="2400"/>
              <a:t>Ако се създаде нишка в Solaris threads с приоритет, различен от родителския й, тя се създава в SUSPEND режим. Докато е преустановена, може да се промени приоритета й чрез извикване на функцията </a:t>
            </a:r>
            <a:r>
              <a:rPr lang="bg-BG" sz="2400" b="1"/>
              <a:t>int thr_setprio(thread_t tid, int newprio),</a:t>
            </a:r>
            <a:r>
              <a:rPr lang="bg-BG" sz="2400"/>
              <a:t> след което тя продължава своята работа. </a:t>
            </a:r>
          </a:p>
          <a:p>
            <a:pPr>
              <a:lnSpc>
                <a:spcPct val="90000"/>
              </a:lnSpc>
            </a:pPr>
            <a:r>
              <a:rPr lang="bg-BG" sz="2400"/>
              <a:t>Една несвързана нишка обикновено се планира само според останалите нишки в процеса, използвайки прости нива на приоритет без приспособяване и без участие на ядрото. Нейният системен приоритет е обикновено постоянен и се наследява от създаващия процес. </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normAutofit fontScale="90000"/>
          </a:bodyPr>
          <a:lstStyle/>
          <a:p>
            <a:r>
              <a:rPr lang="bg-BG" sz="4000" b="1"/>
              <a:t>Създаване на Thread-Specific Data Key</a:t>
            </a:r>
          </a:p>
        </p:txBody>
      </p:sp>
      <p:sp>
        <p:nvSpPr>
          <p:cNvPr id="278531" name="Rectangle 3"/>
          <p:cNvSpPr>
            <a:spLocks noGrp="1" noChangeArrowheads="1"/>
          </p:cNvSpPr>
          <p:nvPr>
            <p:ph idx="1"/>
          </p:nvPr>
        </p:nvSpPr>
        <p:spPr/>
        <p:txBody>
          <a:bodyPr>
            <a:normAutofit lnSpcReduction="10000"/>
          </a:bodyPr>
          <a:lstStyle/>
          <a:p>
            <a:pPr>
              <a:lnSpc>
                <a:spcPct val="90000"/>
              </a:lnSpc>
            </a:pPr>
            <a:r>
              <a:rPr lang="bg-BG" sz="2400"/>
              <a:t>Функцията </a:t>
            </a:r>
            <a:r>
              <a:rPr lang="bg-BG" sz="2400" b="1"/>
              <a:t>thr_setprio()</a:t>
            </a:r>
            <a:r>
              <a:rPr lang="bg-BG" sz="2400"/>
              <a:t> променя приоритета на нишката tid в текущия процес и го прави равен на newprio. </a:t>
            </a:r>
          </a:p>
          <a:p>
            <a:pPr>
              <a:lnSpc>
                <a:spcPct val="90000"/>
              </a:lnSpc>
            </a:pPr>
            <a:r>
              <a:rPr lang="bg-BG" sz="2400"/>
              <a:t>По подразбиране нишките се планират според фиксирани приоритети, чиито диапазон е от 0 (най-нисък) до най-голямото цяло число. tid ще измести нишките с по-нисък приоритет и ще бъде заместен от по-приоритетните.</a:t>
            </a:r>
          </a:p>
          <a:p>
            <a:pPr>
              <a:lnSpc>
                <a:spcPct val="90000"/>
              </a:lnSpc>
            </a:pPr>
            <a:r>
              <a:rPr lang="bg-BG" sz="2400"/>
              <a:t>Използвайте </a:t>
            </a:r>
            <a:r>
              <a:rPr lang="bg-BG" sz="2400" b="1"/>
              <a:t>int thr_getprio(thread_t tid, int *newprio)</a:t>
            </a:r>
            <a:r>
              <a:rPr lang="bg-BG" sz="2400"/>
              <a:t> за получаване на текущия приоритет за нишката. Всяка нишка наследява приоритета от своя създател. thr_getprio() съхранява текущия приоритет на tid в паметта, сочена от newprio.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bg-BG" b="1"/>
              <a:t>Socket Creation and Naming</a:t>
            </a:r>
          </a:p>
        </p:txBody>
      </p:sp>
      <p:sp>
        <p:nvSpPr>
          <p:cNvPr id="148483" name="Rectangle 3"/>
          <p:cNvSpPr>
            <a:spLocks noGrp="1" noChangeArrowheads="1"/>
          </p:cNvSpPr>
          <p:nvPr>
            <p:ph idx="1"/>
          </p:nvPr>
        </p:nvSpPr>
        <p:spPr/>
        <p:txBody>
          <a:bodyPr/>
          <a:lstStyle/>
          <a:p>
            <a:r>
              <a:rPr lang="bg-BG"/>
              <a:t>Когато при свързването се ползва име в UNIX domain, се създава named socket във файловата система. </a:t>
            </a:r>
          </a:p>
          <a:p>
            <a:r>
              <a:rPr lang="bg-BG"/>
              <a:t>За изтриване на socket се ползва unlink() или rm ().</a:t>
            </a:r>
          </a:p>
        </p:txBody>
      </p:sp>
    </p:spTree>
    <p:extLst>
      <p:ext uri="{BB962C8B-B14F-4D97-AF65-F5344CB8AC3E}">
        <p14:creationId xmlns:p14="http://schemas.microsoft.com/office/powerpoint/2010/main" val="202891385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p:txBody>
          <a:bodyPr>
            <a:normAutofit fontScale="90000"/>
          </a:bodyPr>
          <a:lstStyle/>
          <a:p>
            <a:r>
              <a:rPr lang="bg-BG" sz="4000" b="1"/>
              <a:t>Създаване на Thread-Specific Data Key</a:t>
            </a:r>
          </a:p>
        </p:txBody>
      </p:sp>
      <p:pic>
        <p:nvPicPr>
          <p:cNvPr id="27955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5650" y="1989138"/>
            <a:ext cx="7829550" cy="2794000"/>
          </a:xfrm>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p:txBody>
          <a:bodyPr>
            <a:normAutofit fontScale="90000"/>
          </a:bodyPr>
          <a:lstStyle/>
          <a:p>
            <a:r>
              <a:rPr lang="bg-BG" sz="4000" b="1"/>
              <a:t>Пример за използване на Thread-Specific Data Key</a:t>
            </a:r>
          </a:p>
        </p:txBody>
      </p:sp>
      <p:sp>
        <p:nvSpPr>
          <p:cNvPr id="280579" name="Rectangle 3"/>
          <p:cNvSpPr>
            <a:spLocks noGrp="1" noChangeArrowheads="1"/>
          </p:cNvSpPr>
          <p:nvPr>
            <p:ph idx="1"/>
          </p:nvPr>
        </p:nvSpPr>
        <p:spPr/>
        <p:txBody>
          <a:bodyPr/>
          <a:lstStyle/>
          <a:p>
            <a:pPr>
              <a:lnSpc>
                <a:spcPct val="80000"/>
              </a:lnSpc>
            </a:pPr>
            <a:r>
              <a:rPr lang="bg-BG" sz="2800"/>
              <a:t>Исторически повечето код е еднонишков. Това е особено в сила за повечето библиотеки, извикани от С програми. Следващите неявни допускания са в сила за еднонишков код:</a:t>
            </a:r>
          </a:p>
          <a:p>
            <a:pPr lvl="1">
              <a:lnSpc>
                <a:spcPct val="80000"/>
              </a:lnSpc>
            </a:pPr>
            <a:r>
              <a:rPr lang="bg-BG" sz="2400"/>
              <a:t>Когато се пише в глобална променлива и се чете впоследствие от нея, това което се чете е точно това, което е записано. </a:t>
            </a:r>
          </a:p>
          <a:p>
            <a:pPr lvl="1">
              <a:lnSpc>
                <a:spcPct val="80000"/>
              </a:lnSpc>
            </a:pPr>
            <a:r>
              <a:rPr lang="bg-BG" sz="2400"/>
              <a:t>Горното твърдение е в сила и за неглобалните static променливи. </a:t>
            </a:r>
          </a:p>
          <a:p>
            <a:pPr lvl="1">
              <a:lnSpc>
                <a:spcPct val="80000"/>
              </a:lnSpc>
            </a:pPr>
            <a:r>
              <a:rPr lang="bg-BG" sz="2400"/>
              <a:t>Не е необходима синхронизация – няма какво да се синхронизира. </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normAutofit fontScale="90000"/>
          </a:bodyPr>
          <a:lstStyle/>
          <a:p>
            <a:r>
              <a:rPr lang="bg-BG" sz="4000" b="1"/>
              <a:t>Пример за използване на Thread-Specific Data Key</a:t>
            </a:r>
          </a:p>
        </p:txBody>
      </p:sp>
      <p:sp>
        <p:nvSpPr>
          <p:cNvPr id="281603" name="Rectangle 3"/>
          <p:cNvSpPr>
            <a:spLocks noGrp="1" noChangeArrowheads="1"/>
          </p:cNvSpPr>
          <p:nvPr>
            <p:ph idx="1"/>
          </p:nvPr>
        </p:nvSpPr>
        <p:spPr/>
        <p:txBody>
          <a:bodyPr/>
          <a:lstStyle/>
          <a:p>
            <a:pPr>
              <a:lnSpc>
                <a:spcPct val="90000"/>
              </a:lnSpc>
            </a:pPr>
            <a:r>
              <a:rPr lang="bg-BG" sz="2800"/>
              <a:t>Следващите няколко примера дискутират проблемите, които възникват при многонишков код и показват как да се справим с тях. </a:t>
            </a:r>
          </a:p>
          <a:p>
            <a:pPr>
              <a:lnSpc>
                <a:spcPct val="90000"/>
              </a:lnSpc>
            </a:pPr>
            <a:r>
              <a:rPr lang="bg-BG" sz="2800"/>
              <a:t>Традиционно, еднонишковия код на С и UNIX има конвенция за обработка на грешки, открити в извикване на системни функции. Те могат да върнат произволна стойност, напр. броя прехвърлени байтове. Единственото изключение е стойност -1, която е резервирана за грешка.</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normAutofit fontScale="90000"/>
          </a:bodyPr>
          <a:lstStyle/>
          <a:p>
            <a:r>
              <a:rPr lang="bg-BG" sz="4000" b="1"/>
              <a:t>Пример за използване на Thread-Specific Data Key</a:t>
            </a:r>
          </a:p>
        </p:txBody>
      </p:sp>
      <p:pic>
        <p:nvPicPr>
          <p:cNvPr id="282627"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39750" y="1628775"/>
            <a:ext cx="7740650" cy="1992313"/>
          </a:xfrm>
          <a:noFill/>
          <a:ln/>
        </p:spPr>
      </p:pic>
      <p:sp>
        <p:nvSpPr>
          <p:cNvPr id="282628" name="Rectangle 4"/>
          <p:cNvSpPr>
            <a:spLocks noGrp="1" noChangeArrowheads="1"/>
          </p:cNvSpPr>
          <p:nvPr>
            <p:ph type="body" sz="half" idx="2"/>
          </p:nvPr>
        </p:nvSpPr>
        <p:spPr>
          <a:xfrm>
            <a:off x="457200" y="3938588"/>
            <a:ext cx="7772400" cy="2187575"/>
          </a:xfrm>
        </p:spPr>
        <p:txBody>
          <a:bodyPr/>
          <a:lstStyle/>
          <a:p>
            <a:pPr>
              <a:lnSpc>
                <a:spcPct val="90000"/>
              </a:lnSpc>
            </a:pPr>
            <a:r>
              <a:rPr lang="bg-BG" sz="2800" dirty="0"/>
              <a:t>Вместо да се върне код на грешката се установява глобалната променлива errno. Когато извикването на функцията пропадне, трябва да се тества errno, за да се види какъв е проблема.</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p:txBody>
          <a:bodyPr>
            <a:normAutofit fontScale="90000"/>
          </a:bodyPr>
          <a:lstStyle/>
          <a:p>
            <a:r>
              <a:rPr lang="bg-BG" sz="4000" b="1"/>
              <a:t>Пример за използване на Thread-Specific Data Key</a:t>
            </a:r>
          </a:p>
        </p:txBody>
      </p:sp>
      <p:sp>
        <p:nvSpPr>
          <p:cNvPr id="283651" name="Rectangle 3"/>
          <p:cNvSpPr>
            <a:spLocks noGrp="1" noChangeArrowheads="1"/>
          </p:cNvSpPr>
          <p:nvPr>
            <p:ph idx="1"/>
          </p:nvPr>
        </p:nvSpPr>
        <p:spPr/>
        <p:txBody>
          <a:bodyPr/>
          <a:lstStyle/>
          <a:p>
            <a:pPr>
              <a:lnSpc>
                <a:spcPct val="80000"/>
              </a:lnSpc>
            </a:pPr>
            <a:r>
              <a:rPr lang="bg-BG" sz="2800"/>
              <a:t>Какво би станало в многонишково приложение, когато 2 нишки едновременно пропаднат с различни кодове за грешки? </a:t>
            </a:r>
          </a:p>
          <a:p>
            <a:pPr lvl="1">
              <a:lnSpc>
                <a:spcPct val="80000"/>
              </a:lnSpc>
            </a:pPr>
            <a:r>
              <a:rPr lang="bg-BG" sz="2400"/>
              <a:t>И двете очакват да намерят своите кодове за грешки в errno, </a:t>
            </a:r>
          </a:p>
          <a:p>
            <a:pPr lvl="1">
              <a:lnSpc>
                <a:spcPct val="80000"/>
              </a:lnSpc>
            </a:pPr>
            <a:r>
              <a:rPr lang="bg-BG" sz="2400" b="1"/>
              <a:t>но</a:t>
            </a:r>
            <a:r>
              <a:rPr lang="bg-BG" sz="2400"/>
              <a:t> едно копие на errno не може да съхранява 2 стойности.</a:t>
            </a:r>
          </a:p>
          <a:p>
            <a:pPr>
              <a:lnSpc>
                <a:spcPct val="80000"/>
              </a:lnSpc>
            </a:pPr>
            <a:r>
              <a:rPr lang="bg-BG" sz="2800"/>
              <a:t>Подходът с глобална променлива не работи при многонишкови програми. Нишките решават този проблем посредством концептуално нов storage class: </a:t>
            </a:r>
            <a:r>
              <a:rPr lang="bg-BG" sz="2800" i="1"/>
              <a:t>thread-specific data</a:t>
            </a:r>
            <a:r>
              <a:rPr lang="bg-BG" sz="2800"/>
              <a:t>. </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normAutofit fontScale="90000"/>
          </a:bodyPr>
          <a:lstStyle/>
          <a:p>
            <a:r>
              <a:rPr lang="bg-BG" sz="4000" b="1"/>
              <a:t>Пример за използване на Thread-Specific Data Key</a:t>
            </a:r>
          </a:p>
        </p:txBody>
      </p:sp>
      <p:sp>
        <p:nvSpPr>
          <p:cNvPr id="284675" name="Rectangle 3"/>
          <p:cNvSpPr>
            <a:spLocks noGrp="1" noChangeArrowheads="1"/>
          </p:cNvSpPr>
          <p:nvPr>
            <p:ph idx="1"/>
          </p:nvPr>
        </p:nvSpPr>
        <p:spPr/>
        <p:txBody>
          <a:bodyPr/>
          <a:lstStyle/>
          <a:p>
            <a:pPr>
              <a:lnSpc>
                <a:spcPct val="90000"/>
              </a:lnSpc>
            </a:pPr>
            <a:r>
              <a:rPr lang="bg-BG" sz="2400"/>
              <a:t>Този клас памет е подобен на глобалните данни поо това, че може да се достъпи от всяка процедура, която е стартирана от нишката. Разликата е в това, че паметта е локална за нишката: когато 2 нишки реферират една и съща thread-specific data памет с едно и също име, паметта е в 2 различни области. </a:t>
            </a:r>
          </a:p>
          <a:p>
            <a:pPr>
              <a:lnSpc>
                <a:spcPct val="90000"/>
              </a:lnSpc>
            </a:pPr>
            <a:r>
              <a:rPr lang="bg-BG" sz="2400"/>
              <a:t>Следователно, при използването на нишки, всяка референция към errno е thread-specific, защото всяка нишка има собствено копие на errno. Това е постигнато в тази реализация като errno е macro, който се разширява до извикване на функция. </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r>
              <a:rPr lang="bg-BG" b="1"/>
              <a:t>Други полезни функции</a:t>
            </a:r>
          </a:p>
        </p:txBody>
      </p:sp>
      <p:sp>
        <p:nvSpPr>
          <p:cNvPr id="285699" name="Rectangle 3"/>
          <p:cNvSpPr>
            <a:spLocks noGrp="1" noChangeArrowheads="1"/>
          </p:cNvSpPr>
          <p:nvPr>
            <p:ph idx="1"/>
          </p:nvPr>
        </p:nvSpPr>
        <p:spPr/>
        <p:txBody>
          <a:bodyPr/>
          <a:lstStyle/>
          <a:p>
            <a:pPr>
              <a:lnSpc>
                <a:spcPct val="90000"/>
              </a:lnSpc>
            </a:pPr>
            <a:r>
              <a:rPr lang="bg-BG"/>
              <a:t>Функцията</a:t>
            </a:r>
            <a:br>
              <a:rPr lang="bg-BG"/>
            </a:br>
            <a:r>
              <a:rPr lang="bg-BG" b="1"/>
              <a:t>int thr_self(void) </a:t>
            </a:r>
            <a:br>
              <a:rPr lang="bg-BG" b="1"/>
            </a:br>
            <a:r>
              <a:rPr lang="bg-BG"/>
              <a:t>връща ID на извикващата нишка. </a:t>
            </a:r>
          </a:p>
          <a:p>
            <a:pPr>
              <a:lnSpc>
                <a:spcPct val="90000"/>
              </a:lnSpc>
            </a:pPr>
            <a:endParaRPr lang="bg-BG"/>
          </a:p>
          <a:p>
            <a:pPr>
              <a:lnSpc>
                <a:spcPct val="90000"/>
              </a:lnSpc>
            </a:pPr>
            <a:r>
              <a:rPr lang="bg-BG"/>
              <a:t>Функцията</a:t>
            </a:r>
            <a:br>
              <a:rPr lang="bg-BG"/>
            </a:br>
            <a:r>
              <a:rPr lang="bg-BG" b="1"/>
              <a:t>void thr_yield(void)</a:t>
            </a:r>
            <a:r>
              <a:rPr lang="bg-BG"/>
              <a:t> </a:t>
            </a:r>
            <a:br>
              <a:rPr lang="bg-BG"/>
            </a:br>
            <a:r>
              <a:rPr lang="bg-BG"/>
              <a:t>предизвиква спиране на текущата нишка в полза на друга със същия или по-висок приоритет.</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p:txBody>
          <a:bodyPr/>
          <a:lstStyle/>
          <a:p>
            <a:r>
              <a:rPr lang="bg-BG" b="1"/>
              <a:t>Други полезни функции</a:t>
            </a:r>
          </a:p>
        </p:txBody>
      </p:sp>
      <p:sp>
        <p:nvSpPr>
          <p:cNvPr id="286723" name="Rectangle 3"/>
          <p:cNvSpPr>
            <a:spLocks noGrp="1" noChangeArrowheads="1"/>
          </p:cNvSpPr>
          <p:nvPr>
            <p:ph idx="1"/>
          </p:nvPr>
        </p:nvSpPr>
        <p:spPr/>
        <p:txBody>
          <a:bodyPr/>
          <a:lstStyle/>
          <a:p>
            <a:r>
              <a:rPr lang="bg-BG"/>
              <a:t>Следващите функции работят като pthreads:</a:t>
            </a:r>
          </a:p>
          <a:p>
            <a:pPr>
              <a:buFontTx/>
              <a:buNone/>
            </a:pPr>
            <a:r>
              <a:rPr lang="bg-BG" b="1"/>
              <a:t>int thr_kill(thread_t target_thread, int sig)</a:t>
            </a:r>
            <a:r>
              <a:rPr lang="bg-BG"/>
              <a:t> </a:t>
            </a:r>
          </a:p>
          <a:p>
            <a:pPr lvl="1"/>
            <a:r>
              <a:rPr lang="bg-BG"/>
              <a:t>Изпраща сигнал към нишката. </a:t>
            </a:r>
          </a:p>
          <a:p>
            <a:pPr>
              <a:buFontTx/>
              <a:buNone/>
            </a:pPr>
            <a:r>
              <a:rPr lang="bg-BG" b="1"/>
              <a:t>int thr_sigsetmask(int how, const sigset_t *set, sigset_t *oset)</a:t>
            </a:r>
            <a:r>
              <a:rPr lang="bg-BG"/>
              <a:t> </a:t>
            </a:r>
          </a:p>
          <a:p>
            <a:pPr lvl="1"/>
            <a:r>
              <a:rPr lang="bg-BG"/>
              <a:t>Сменя или проверява маската на сигнала на извикващата нишка. </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normAutofit fontScale="90000"/>
          </a:bodyPr>
          <a:lstStyle/>
          <a:p>
            <a:r>
              <a:rPr lang="bg-BG" sz="4000"/>
              <a:t>Компилация на многонишково приложение</a:t>
            </a:r>
          </a:p>
        </p:txBody>
      </p:sp>
      <p:sp>
        <p:nvSpPr>
          <p:cNvPr id="287747" name="Rectangle 3"/>
          <p:cNvSpPr>
            <a:spLocks noGrp="1" noChangeArrowheads="1"/>
          </p:cNvSpPr>
          <p:nvPr>
            <p:ph idx="1"/>
          </p:nvPr>
        </p:nvSpPr>
        <p:spPr/>
        <p:txBody>
          <a:bodyPr>
            <a:normAutofit lnSpcReduction="10000"/>
          </a:bodyPr>
          <a:lstStyle/>
          <a:p>
            <a:pPr>
              <a:lnSpc>
                <a:spcPct val="90000"/>
              </a:lnSpc>
              <a:buFontTx/>
              <a:buNone/>
            </a:pPr>
            <a:r>
              <a:rPr lang="bg-BG" sz="2800"/>
              <a:t>Необходими компоненти:</a:t>
            </a:r>
          </a:p>
          <a:p>
            <a:pPr>
              <a:lnSpc>
                <a:spcPct val="90000"/>
              </a:lnSpc>
            </a:pPr>
            <a:r>
              <a:rPr lang="bg-BG" sz="2800"/>
              <a:t>Стандартен C compiler (cc, gcc </a:t>
            </a:r>
            <a:r>
              <a:rPr lang="bg-BG" sz="2800" i="1"/>
              <a:t>и т.н.</a:t>
            </a:r>
            <a:r>
              <a:rPr lang="bg-BG" sz="2800"/>
              <a:t>) </a:t>
            </a:r>
          </a:p>
          <a:p>
            <a:pPr>
              <a:lnSpc>
                <a:spcPct val="90000"/>
              </a:lnSpc>
            </a:pPr>
            <a:r>
              <a:rPr lang="bg-BG" sz="2800"/>
              <a:t>Include files: </a:t>
            </a:r>
          </a:p>
          <a:p>
            <a:pPr lvl="1">
              <a:lnSpc>
                <a:spcPct val="90000"/>
              </a:lnSpc>
            </a:pPr>
            <a:r>
              <a:rPr lang="bg-BG" sz="2400"/>
              <a:t>&lt;thread.h&gt; и &lt;pthread.h&gt; </a:t>
            </a:r>
          </a:p>
          <a:p>
            <a:pPr lvl="1">
              <a:lnSpc>
                <a:spcPct val="90000"/>
              </a:lnSpc>
            </a:pPr>
            <a:r>
              <a:rPr lang="bg-BG" sz="2400"/>
              <a:t>&lt;errno.h&gt;, &lt;limits.h&gt;, &lt;signal.h&gt;, &lt;unistd.h&gt;</a:t>
            </a:r>
          </a:p>
          <a:p>
            <a:pPr>
              <a:lnSpc>
                <a:spcPct val="90000"/>
              </a:lnSpc>
            </a:pPr>
            <a:r>
              <a:rPr lang="bg-BG" sz="2800"/>
              <a:t>Solaris threads library (libthread), POSIX threads library (libpthread) и вероятно POSIX realtime library (libposix4) за semaphores </a:t>
            </a:r>
          </a:p>
          <a:p>
            <a:pPr>
              <a:lnSpc>
                <a:spcPct val="90000"/>
              </a:lnSpc>
            </a:pPr>
            <a:r>
              <a:rPr lang="bg-BG" sz="2800"/>
              <a:t>MT-safe libraries (libc, libm, libw, libintl, libnsl, libsocket, libmalloc, libmapmalloc, and so on) </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normAutofit fontScale="90000"/>
          </a:bodyPr>
          <a:lstStyle/>
          <a:p>
            <a:r>
              <a:rPr lang="bg-BG" sz="4000"/>
              <a:t>Компилация на многонишково приложение</a:t>
            </a:r>
          </a:p>
        </p:txBody>
      </p:sp>
      <p:sp>
        <p:nvSpPr>
          <p:cNvPr id="288771" name="Rectangle 3"/>
          <p:cNvSpPr>
            <a:spLocks noGrp="1" noChangeArrowheads="1"/>
          </p:cNvSpPr>
          <p:nvPr>
            <p:ph idx="1"/>
          </p:nvPr>
        </p:nvSpPr>
        <p:spPr/>
        <p:txBody>
          <a:bodyPr/>
          <a:lstStyle/>
          <a:p>
            <a:r>
              <a:rPr lang="bg-BG" sz="2800"/>
              <a:t>include file &lt;thread.h&gt;, се ползва с lthread library, компилира код, съвместим с предходните версии на Solaris system. Тази библиотека съдържа 2 интерфейса: </a:t>
            </a:r>
          </a:p>
          <a:p>
            <a:pPr lvl="1"/>
            <a:r>
              <a:rPr lang="bg-BG" sz="2400"/>
              <a:t>Със Solaris семантика</a:t>
            </a:r>
          </a:p>
          <a:p>
            <a:pPr lvl="1"/>
            <a:r>
              <a:rPr lang="bg-BG" sz="2400"/>
              <a:t>С POSIX семантика. </a:t>
            </a:r>
          </a:p>
          <a:p>
            <a:r>
              <a:rPr lang="bg-BG" sz="2800"/>
              <a:t>За да се активира thr_setconcurrency() с POSIX threads, програмата трябва да включи &lt;thread.h&gt;.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bg-BG" b="1"/>
              <a:t>Connecting Stream Sockets</a:t>
            </a:r>
          </a:p>
        </p:txBody>
      </p:sp>
      <p:sp>
        <p:nvSpPr>
          <p:cNvPr id="149507" name="Rectangle 3"/>
          <p:cNvSpPr>
            <a:spLocks noGrp="1" noChangeArrowheads="1"/>
          </p:cNvSpPr>
          <p:nvPr>
            <p:ph idx="1"/>
          </p:nvPr>
        </p:nvSpPr>
        <p:spPr>
          <a:xfrm>
            <a:off x="457200" y="1600200"/>
            <a:ext cx="8229600" cy="4876800"/>
          </a:xfrm>
        </p:spPr>
        <p:txBody>
          <a:bodyPr/>
          <a:lstStyle/>
          <a:p>
            <a:pPr>
              <a:lnSpc>
                <a:spcPct val="80000"/>
              </a:lnSpc>
            </a:pPr>
            <a:r>
              <a:rPr lang="bg-BG" sz="2400"/>
              <a:t>Свързаните sockets са не симетрични в повечето случаи. Обикновено един процес работи като сървър, а друг – като клиент. Сървърът се свързва със socket към предходния одобрен път или адрес. След това блокира в socket.</a:t>
            </a:r>
          </a:p>
          <a:p>
            <a:pPr>
              <a:lnSpc>
                <a:spcPct val="80000"/>
              </a:lnSpc>
            </a:pPr>
            <a:r>
              <a:rPr lang="bg-BG" sz="2400"/>
              <a:t>За SOCK_STREAM socket, сървърът извиква функция </a:t>
            </a:r>
            <a:r>
              <a:rPr lang="bg-BG" sz="2400" b="1"/>
              <a:t>int listen(int s, int backlog)</a:t>
            </a:r>
            <a:r>
              <a:rPr lang="bg-BG" sz="2400"/>
              <a:t> , която задава колко заявки за връзки са наредени в опашка. Клиент инициира връзка със socket на сървъра чрез функция </a:t>
            </a:r>
            <a:r>
              <a:rPr lang="bg-BG" sz="2400" b="1"/>
              <a:t>int connect(int s, struct sockaddr *name, int namelen)</a:t>
            </a:r>
            <a:r>
              <a:rPr lang="bg-BG" sz="2400"/>
              <a:t> . Активиране на функцията в UNIX domain има вида:</a:t>
            </a:r>
          </a:p>
          <a:p>
            <a:pPr>
              <a:lnSpc>
                <a:spcPct val="80000"/>
              </a:lnSpc>
              <a:buFontTx/>
              <a:buNone/>
            </a:pPr>
            <a:r>
              <a:rPr lang="bg-BG" sz="2400"/>
              <a:t>struct sockaddr_un server; </a:t>
            </a:r>
          </a:p>
          <a:p>
            <a:pPr>
              <a:lnSpc>
                <a:spcPct val="80000"/>
              </a:lnSpc>
              <a:buFontTx/>
              <a:buNone/>
            </a:pPr>
            <a:r>
              <a:rPr lang="bg-BG" sz="2400"/>
              <a:t>... </a:t>
            </a:r>
          </a:p>
          <a:p>
            <a:pPr>
              <a:lnSpc>
                <a:spcPct val="80000"/>
              </a:lnSpc>
              <a:buFontTx/>
              <a:buNone/>
            </a:pPr>
            <a:r>
              <a:rPr lang="bg-BG" sz="2400"/>
              <a:t>connect (sd, (struct sockaddr_un *)&amp;server, length); </a:t>
            </a:r>
          </a:p>
        </p:txBody>
      </p:sp>
    </p:spTree>
    <p:extLst>
      <p:ext uri="{BB962C8B-B14F-4D97-AF65-F5344CB8AC3E}">
        <p14:creationId xmlns:p14="http://schemas.microsoft.com/office/powerpoint/2010/main" val="217520570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normAutofit fontScale="90000"/>
          </a:bodyPr>
          <a:lstStyle/>
          <a:p>
            <a:r>
              <a:rPr lang="bg-BG" sz="4000"/>
              <a:t>Компилация на многонишково приложение</a:t>
            </a:r>
          </a:p>
        </p:txBody>
      </p:sp>
      <p:sp>
        <p:nvSpPr>
          <p:cNvPr id="289795" name="Rectangle 3"/>
          <p:cNvSpPr>
            <a:spLocks noGrp="1" noChangeArrowheads="1"/>
          </p:cNvSpPr>
          <p:nvPr>
            <p:ph idx="1"/>
          </p:nvPr>
        </p:nvSpPr>
        <p:spPr/>
        <p:txBody>
          <a:bodyPr/>
          <a:lstStyle/>
          <a:p>
            <a:r>
              <a:rPr lang="bg-BG" sz="2800"/>
              <a:t>include file &lt;pthread.h&gt;, използва -lpthread library и компилира код, написан в съответсвие с многонишковите интерфейси, дефинирани от POSIX 1003.1c стандарт.</a:t>
            </a:r>
          </a:p>
          <a:p>
            <a:r>
              <a:rPr lang="bg-BG" sz="2800"/>
              <a:t>За пълно съответсвие с POSIX, трябва да се зададе стойност (long)  на флага _POSIX_C_SOURCE : </a:t>
            </a:r>
          </a:p>
          <a:p>
            <a:pPr>
              <a:buFontTx/>
              <a:buNone/>
            </a:pPr>
            <a:r>
              <a:rPr lang="bg-BG" sz="2800" b="1"/>
              <a:t>cc [flags] file... -D_POSIX_C_SOURCE=N (където N&gt;=199506L)</a:t>
            </a:r>
            <a:r>
              <a:rPr lang="bg-BG" sz="2800"/>
              <a:t> </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p:txBody>
          <a:bodyPr>
            <a:normAutofit fontScale="90000"/>
          </a:bodyPr>
          <a:lstStyle/>
          <a:p>
            <a:r>
              <a:rPr lang="bg-BG" sz="4000"/>
              <a:t>Компилация на многонишково приложение</a:t>
            </a:r>
          </a:p>
        </p:txBody>
      </p:sp>
      <p:sp>
        <p:nvSpPr>
          <p:cNvPr id="290819" name="Rectangle 3"/>
          <p:cNvSpPr>
            <a:spLocks noGrp="1" noChangeArrowheads="1"/>
          </p:cNvSpPr>
          <p:nvPr>
            <p:ph idx="1"/>
          </p:nvPr>
        </p:nvSpPr>
        <p:spPr/>
        <p:txBody>
          <a:bodyPr/>
          <a:lstStyle/>
          <a:p>
            <a:pPr>
              <a:lnSpc>
                <a:spcPct val="90000"/>
              </a:lnSpc>
            </a:pPr>
            <a:r>
              <a:rPr lang="bg-BG" sz="2400"/>
              <a:t>Допуска се смесване на Solaris threads и POSIX threads в едно и също приложение, чрез едновременно включване на &lt;thread.h&gt; и &lt;pthread.h&gt; и свързване с една от двете библиотеки: -lthread или -lpthread. </a:t>
            </a:r>
          </a:p>
          <a:p>
            <a:pPr>
              <a:lnSpc>
                <a:spcPct val="90000"/>
              </a:lnSpc>
            </a:pPr>
            <a:r>
              <a:rPr lang="bg-BG" sz="2400"/>
              <a:t>В смесения код се ползва Solaris semantics при компилация с флаг -D_REENTRANT&gt;=199506</a:t>
            </a:r>
            <a:r>
              <a:rPr lang="en-US" sz="2400"/>
              <a:t>L</a:t>
            </a:r>
            <a:r>
              <a:rPr lang="bg-BG" sz="2400"/>
              <a:t> и свързване с –lthread.</a:t>
            </a:r>
          </a:p>
          <a:p>
            <a:pPr>
              <a:lnSpc>
                <a:spcPct val="90000"/>
              </a:lnSpc>
            </a:pPr>
            <a:r>
              <a:rPr lang="bg-BG" sz="2400"/>
              <a:t>POSIX semantics влиза в сила при компилация с флаг D_POSIX_C_SOURCE &gt;=199506</a:t>
            </a:r>
            <a:r>
              <a:rPr lang="en-US" sz="2400"/>
              <a:t>L</a:t>
            </a:r>
            <a:r>
              <a:rPr lang="bg-BG" sz="2400"/>
              <a:t> и свързване с </a:t>
            </a:r>
            <a:br>
              <a:rPr lang="bg-BG" sz="2400"/>
            </a:br>
            <a:r>
              <a:rPr lang="bg-BG" sz="2400"/>
              <a:t>-lpthread. </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normAutofit fontScale="90000"/>
          </a:bodyPr>
          <a:lstStyle/>
          <a:p>
            <a:r>
              <a:rPr lang="bg-BG" sz="4000"/>
              <a:t>Свързване с </a:t>
            </a:r>
            <a:r>
              <a:rPr lang="bg-BG" sz="4000" b="1"/>
              <a:t>libthread или libpthread</a:t>
            </a:r>
            <a:r>
              <a:rPr lang="bg-BG" sz="4000"/>
              <a:t> </a:t>
            </a:r>
          </a:p>
        </p:txBody>
      </p:sp>
      <p:sp>
        <p:nvSpPr>
          <p:cNvPr id="291843" name="Rectangle 3"/>
          <p:cNvSpPr>
            <a:spLocks noGrp="1" noChangeArrowheads="1"/>
          </p:cNvSpPr>
          <p:nvPr>
            <p:ph idx="1"/>
          </p:nvPr>
        </p:nvSpPr>
        <p:spPr/>
        <p:txBody>
          <a:bodyPr>
            <a:normAutofit lnSpcReduction="10000"/>
          </a:bodyPr>
          <a:lstStyle/>
          <a:p>
            <a:pPr>
              <a:lnSpc>
                <a:spcPct val="90000"/>
              </a:lnSpc>
            </a:pPr>
            <a:r>
              <a:rPr lang="bg-BG" sz="2400"/>
              <a:t>За да се ползва поведението на POSIX threads, трябва да се зареди libpthread library. За Solaris threads се ползва libthread library. Някои POSIX програмисти може да желаят да ползват връзка с </a:t>
            </a:r>
            <a:br>
              <a:rPr lang="bg-BG" sz="2400"/>
            </a:br>
            <a:r>
              <a:rPr lang="bg-BG" sz="2400"/>
              <a:t>-lthreadto, Solaris разликата между fork() и fork1(). Това, което прави -lpthread е заместване на fork() с извикване на Solaris fork1()  и промяна на поведението на alarm(). </a:t>
            </a:r>
          </a:p>
          <a:p>
            <a:pPr>
              <a:lnSpc>
                <a:spcPct val="90000"/>
              </a:lnSpc>
            </a:pPr>
            <a:r>
              <a:rPr lang="bg-BG" sz="2400"/>
              <a:t>За да се ползва libthread, се задава -lthread като последен в параметрите на командния ред. </a:t>
            </a:r>
          </a:p>
          <a:p>
            <a:pPr>
              <a:lnSpc>
                <a:spcPct val="90000"/>
              </a:lnSpc>
            </a:pPr>
            <a:r>
              <a:rPr lang="bg-BG" sz="2400"/>
              <a:t>За да се ползва libpthread, се задава -lpthread last като последен в параметрите на командния ред.</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normAutofit fontScale="90000"/>
          </a:bodyPr>
          <a:lstStyle/>
          <a:p>
            <a:r>
              <a:rPr lang="bg-BG" sz="4000"/>
              <a:t>Свързване с </a:t>
            </a:r>
            <a:r>
              <a:rPr lang="bg-BG" sz="4000" b="1"/>
              <a:t>libthread или libpthread</a:t>
            </a:r>
          </a:p>
        </p:txBody>
      </p:sp>
      <p:sp>
        <p:nvSpPr>
          <p:cNvPr id="292867" name="Rectangle 3"/>
          <p:cNvSpPr>
            <a:spLocks noGrp="1" noChangeArrowheads="1"/>
          </p:cNvSpPr>
          <p:nvPr>
            <p:ph idx="1"/>
          </p:nvPr>
        </p:nvSpPr>
        <p:spPr/>
        <p:txBody>
          <a:bodyPr>
            <a:normAutofit lnSpcReduction="10000"/>
          </a:bodyPr>
          <a:lstStyle/>
          <a:p>
            <a:pPr>
              <a:lnSpc>
                <a:spcPct val="90000"/>
              </a:lnSpc>
            </a:pPr>
            <a:r>
              <a:rPr lang="bg-BG" sz="2400"/>
              <a:t>Не свързвайте </a:t>
            </a:r>
            <a:r>
              <a:rPr lang="bg-BG" sz="2400" i="1"/>
              <a:t>nonthreaded</a:t>
            </a:r>
            <a:r>
              <a:rPr lang="bg-BG" sz="2400"/>
              <a:t> program с -lthread или</a:t>
            </a:r>
            <a:br>
              <a:rPr lang="bg-BG" sz="2400"/>
            </a:br>
            <a:r>
              <a:rPr lang="bg-BG" sz="2400"/>
              <a:t> -lpthread. Ако се направи се получава многонишков механизъм по време на свързването, който се инициира по време на изпълнение на кода. Това </a:t>
            </a:r>
            <a:r>
              <a:rPr lang="bg-BG" sz="2400" i="1"/>
              <a:t>slow down</a:t>
            </a:r>
            <a:r>
              <a:rPr lang="bg-BG" sz="2400"/>
              <a:t> single-threaded application, губи системни ресурси и произвежда безмислен код при debug. </a:t>
            </a:r>
          </a:p>
          <a:p>
            <a:pPr>
              <a:lnSpc>
                <a:spcPct val="90000"/>
              </a:lnSpc>
            </a:pPr>
            <a:endParaRPr lang="bg-BG" sz="2400" b="1"/>
          </a:p>
          <a:p>
            <a:pPr>
              <a:lnSpc>
                <a:spcPct val="90000"/>
              </a:lnSpc>
            </a:pPr>
            <a:r>
              <a:rPr lang="bg-BG" sz="2400" b="1"/>
              <a:t>Забележка</a:t>
            </a:r>
            <a:r>
              <a:rPr lang="bg-BG" sz="2400"/>
              <a:t>: За C++ програми, които ползват нишки, при компилация и свързване на приложенията, използвайте опция -mt, вместо -lthread. Опцията -mt свързва libthread библиотека и осигурява правилен ред на свързване.</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p:txBody>
          <a:bodyPr>
            <a:normAutofit fontScale="90000"/>
          </a:bodyPr>
          <a:lstStyle/>
          <a:p>
            <a:r>
              <a:rPr lang="bg-BG" sz="4000"/>
              <a:t>Свързване с </a:t>
            </a:r>
            <a:r>
              <a:rPr lang="bg-BG" sz="4000" b="1" i="1"/>
              <a:t>-lposix4 за POSIX Semaphores</a:t>
            </a:r>
            <a:r>
              <a:rPr lang="bg-BG" sz="4000"/>
              <a:t> </a:t>
            </a:r>
          </a:p>
        </p:txBody>
      </p:sp>
      <p:sp>
        <p:nvSpPr>
          <p:cNvPr id="293891" name="Rectangle 3"/>
          <p:cNvSpPr>
            <a:spLocks noGrp="1" noChangeArrowheads="1"/>
          </p:cNvSpPr>
          <p:nvPr>
            <p:ph idx="1"/>
          </p:nvPr>
        </p:nvSpPr>
        <p:spPr/>
        <p:txBody>
          <a:bodyPr/>
          <a:lstStyle/>
          <a:p>
            <a:r>
              <a:rPr lang="bg-BG"/>
              <a:t>Solaris semaphore процедури се съдържат в библиотеката libthread.</a:t>
            </a:r>
          </a:p>
          <a:p>
            <a:endParaRPr lang="bg-BG"/>
          </a:p>
          <a:p>
            <a:r>
              <a:rPr lang="bg-BG"/>
              <a:t>Ако свържете своя код с -lposix4 library, ще ползвате стандарните POSIX semaphore процедури.</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normAutofit fontScale="90000"/>
          </a:bodyPr>
          <a:lstStyle/>
          <a:p>
            <a:r>
              <a:rPr lang="bg-BG" sz="4000" b="1"/>
              <a:t>Debugging на многонишков код</a:t>
            </a:r>
          </a:p>
        </p:txBody>
      </p:sp>
      <p:sp>
        <p:nvSpPr>
          <p:cNvPr id="294915" name="Rectangle 3"/>
          <p:cNvSpPr>
            <a:spLocks noGrp="1" noChangeArrowheads="1"/>
          </p:cNvSpPr>
          <p:nvPr>
            <p:ph idx="1"/>
          </p:nvPr>
        </p:nvSpPr>
        <p:spPr/>
        <p:txBody>
          <a:bodyPr>
            <a:normAutofit lnSpcReduction="10000"/>
          </a:bodyPr>
          <a:lstStyle/>
          <a:p>
            <a:pPr>
              <a:lnSpc>
                <a:spcPct val="80000"/>
              </a:lnSpc>
              <a:buFontTx/>
              <a:buNone/>
            </a:pPr>
            <a:r>
              <a:rPr lang="bg-BG" sz="2800"/>
              <a:t>Най-често допускани грешки при многонишкови програми: </a:t>
            </a:r>
          </a:p>
          <a:p>
            <a:pPr>
              <a:lnSpc>
                <a:spcPct val="80000"/>
              </a:lnSpc>
            </a:pPr>
            <a:r>
              <a:rPr lang="bg-BG" sz="2800"/>
              <a:t>Предаване на указател към извикващия стек като параметър на новата нишка. </a:t>
            </a:r>
          </a:p>
          <a:p>
            <a:pPr>
              <a:lnSpc>
                <a:spcPct val="80000"/>
              </a:lnSpc>
            </a:pPr>
            <a:r>
              <a:rPr lang="bg-BG" sz="2800"/>
              <a:t>Достъп до глобална памет (споделена променлива) без защита със синхропнизация. </a:t>
            </a:r>
          </a:p>
          <a:p>
            <a:pPr>
              <a:lnSpc>
                <a:spcPct val="80000"/>
              </a:lnSpc>
            </a:pPr>
            <a:r>
              <a:rPr lang="bg-BG" sz="2800"/>
              <a:t>Създаване на deadlocks от 2 нишки, които се опитват да достъпят едни и същи глобални ресурси в обратен ред (така че едната нишка управлява първия ресурс, а втората – втория и нито една от тях не освобождава своя ресурс).</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normAutofit fontScale="90000"/>
          </a:bodyPr>
          <a:lstStyle/>
          <a:p>
            <a:r>
              <a:rPr lang="bg-BG" sz="4000" b="1"/>
              <a:t>Debugging на многонишков код</a:t>
            </a:r>
          </a:p>
        </p:txBody>
      </p:sp>
      <p:sp>
        <p:nvSpPr>
          <p:cNvPr id="295939" name="Rectangle 3"/>
          <p:cNvSpPr>
            <a:spLocks noGrp="1" noChangeArrowheads="1"/>
          </p:cNvSpPr>
          <p:nvPr>
            <p:ph idx="1"/>
          </p:nvPr>
        </p:nvSpPr>
        <p:spPr/>
        <p:txBody>
          <a:bodyPr/>
          <a:lstStyle/>
          <a:p>
            <a:pPr>
              <a:lnSpc>
                <a:spcPct val="80000"/>
              </a:lnSpc>
            </a:pPr>
            <a:r>
              <a:rPr lang="bg-BG" sz="2400"/>
              <a:t>Опит за повторно блокиране на блокиран вече ресурс (рекурсивен deadlock). </a:t>
            </a:r>
          </a:p>
          <a:p>
            <a:pPr>
              <a:lnSpc>
                <a:spcPct val="80000"/>
              </a:lnSpc>
            </a:pPr>
            <a:r>
              <a:rPr lang="bg-BG" sz="2400"/>
              <a:t>Създаване на скрита дупка в защитата чрез синхронизация. Това се получава, когато един сегмент код, защитен чрез механизъм за синхронизация, съдържа обръщение към функция, което освобождава и след това повторно активира синхронизационния механизъм, преди да върне управлението обратно. В резултат активиращата нишка смята, че глобалните данни са защите, докато те реално не са. </a:t>
            </a:r>
          </a:p>
          <a:p>
            <a:pPr>
              <a:lnSpc>
                <a:spcPct val="80000"/>
              </a:lnSpc>
            </a:pPr>
            <a:r>
              <a:rPr lang="bg-BG" sz="2400"/>
              <a:t>Смесване на UNIX сигнали и нишки – най-добре е да се ползва sigwait() модел за поддържане на асинхронни сигнали.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normAutofit fontScale="90000"/>
          </a:bodyPr>
          <a:lstStyle/>
          <a:p>
            <a:r>
              <a:rPr lang="bg-BG" sz="4000" b="1"/>
              <a:t>Debugging на многонишков код</a:t>
            </a:r>
          </a:p>
        </p:txBody>
      </p:sp>
      <p:sp>
        <p:nvSpPr>
          <p:cNvPr id="296963" name="Rectangle 3"/>
          <p:cNvSpPr>
            <a:spLocks noGrp="1" noChangeArrowheads="1"/>
          </p:cNvSpPr>
          <p:nvPr>
            <p:ph idx="1"/>
          </p:nvPr>
        </p:nvSpPr>
        <p:spPr/>
        <p:txBody>
          <a:bodyPr/>
          <a:lstStyle/>
          <a:p>
            <a:r>
              <a:rPr lang="bg-BG" sz="2800"/>
              <a:t>Нишките по подразбиране се създават с PTHREAD_CREATE_JOINABLE и трябва да се използват с pthread_join(). </a:t>
            </a:r>
          </a:p>
          <a:p>
            <a:pPr lvl="1"/>
            <a:r>
              <a:rPr lang="bg-BG" sz="2400" b="1"/>
              <a:t>Забележка:</a:t>
            </a:r>
            <a:r>
              <a:rPr lang="bg-BG" sz="2400"/>
              <a:t> pthread_exit() не освобождава заделената памет за нишката. </a:t>
            </a:r>
          </a:p>
          <a:p>
            <a:r>
              <a:rPr lang="bg-BG" sz="2800"/>
              <a:t>Създаване на дълбоки рекурсии и използване на големи auto масива могат да създадат проблеми, защото многонишковите програми имат по-ограничен размер на стека, отколкото еднонишковите. </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p:txBody>
          <a:bodyPr>
            <a:normAutofit fontScale="90000"/>
          </a:bodyPr>
          <a:lstStyle/>
          <a:p>
            <a:r>
              <a:rPr lang="bg-BG" sz="4000" b="1"/>
              <a:t>Debugging на многонишков код</a:t>
            </a:r>
          </a:p>
        </p:txBody>
      </p:sp>
      <p:sp>
        <p:nvSpPr>
          <p:cNvPr id="297987" name="Rectangle 3"/>
          <p:cNvSpPr>
            <a:spLocks noGrp="1" noChangeArrowheads="1"/>
          </p:cNvSpPr>
          <p:nvPr>
            <p:ph idx="1"/>
          </p:nvPr>
        </p:nvSpPr>
        <p:spPr/>
        <p:txBody>
          <a:bodyPr/>
          <a:lstStyle/>
          <a:p>
            <a:pPr>
              <a:lnSpc>
                <a:spcPct val="80000"/>
              </a:lnSpc>
            </a:pPr>
            <a:r>
              <a:rPr lang="bg-BG" sz="2800"/>
              <a:t>Задаване на неадекватен размер на стека или използване на стека не по подразбиране. </a:t>
            </a:r>
          </a:p>
          <a:p>
            <a:pPr lvl="1">
              <a:lnSpc>
                <a:spcPct val="80000"/>
              </a:lnSpc>
            </a:pPr>
            <a:r>
              <a:rPr lang="bg-BG" sz="2400" b="1"/>
              <a:t>Забележка:</a:t>
            </a:r>
            <a:r>
              <a:rPr lang="bg-BG" sz="2400"/>
              <a:t> многонишковите програми (особено, съдържащите грешки) често имат различно поведение в 2 успешни стартирания с еднакви входни данни, поради разликата в превключването на нишките. </a:t>
            </a:r>
          </a:p>
          <a:p>
            <a:pPr>
              <a:lnSpc>
                <a:spcPct val="80000"/>
              </a:lnSpc>
            </a:pPr>
            <a:r>
              <a:rPr lang="bg-BG" sz="2800"/>
              <a:t>Многонишковите грешки са статистични, а не детерминирани! Трасирането на кода е много по-ефективен метод за определяне на проблеми в реда на изпълнение, отколкото breakpoint-based debugging.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bg-BG" b="1"/>
              <a:t>Connecting Stream Sockets</a:t>
            </a:r>
          </a:p>
        </p:txBody>
      </p:sp>
      <p:sp>
        <p:nvSpPr>
          <p:cNvPr id="150531" name="Rectangle 3"/>
          <p:cNvSpPr>
            <a:spLocks noGrp="1" noChangeArrowheads="1"/>
          </p:cNvSpPr>
          <p:nvPr>
            <p:ph idx="1"/>
          </p:nvPr>
        </p:nvSpPr>
        <p:spPr/>
        <p:txBody>
          <a:bodyPr>
            <a:normAutofit lnSpcReduction="10000"/>
          </a:bodyPr>
          <a:lstStyle/>
          <a:p>
            <a:pPr>
              <a:lnSpc>
                <a:spcPct val="80000"/>
              </a:lnSpc>
            </a:pPr>
            <a:r>
              <a:rPr lang="bg-BG" sz="2800"/>
              <a:t>Извикването на функцията в Internet domain:</a:t>
            </a:r>
          </a:p>
          <a:p>
            <a:pPr>
              <a:lnSpc>
                <a:spcPct val="80000"/>
              </a:lnSpc>
              <a:buFontTx/>
              <a:buNone/>
            </a:pPr>
            <a:r>
              <a:rPr lang="bg-BG" sz="2800"/>
              <a:t>struct sockaddr_in; </a:t>
            </a:r>
          </a:p>
          <a:p>
            <a:pPr>
              <a:lnSpc>
                <a:spcPct val="80000"/>
              </a:lnSpc>
              <a:buFontTx/>
              <a:buNone/>
            </a:pPr>
            <a:r>
              <a:rPr lang="bg-BG" sz="2800"/>
              <a:t>... </a:t>
            </a:r>
          </a:p>
          <a:p>
            <a:pPr>
              <a:lnSpc>
                <a:spcPct val="80000"/>
              </a:lnSpc>
              <a:buFontTx/>
              <a:buNone/>
            </a:pPr>
            <a:r>
              <a:rPr lang="bg-BG" sz="2800"/>
              <a:t>connect (sd, (struct sockaddr_in *)&amp;server, length);</a:t>
            </a:r>
          </a:p>
          <a:p>
            <a:pPr>
              <a:lnSpc>
                <a:spcPct val="80000"/>
              </a:lnSpc>
              <a:buFontTx/>
              <a:buNone/>
            </a:pPr>
            <a:r>
              <a:rPr lang="bg-BG" sz="2800"/>
              <a:t> </a:t>
            </a:r>
          </a:p>
          <a:p>
            <a:pPr>
              <a:lnSpc>
                <a:spcPct val="80000"/>
              </a:lnSpc>
            </a:pPr>
            <a:r>
              <a:rPr lang="bg-BG" sz="2800"/>
              <a:t>Ако socket на клиента е свободен в момента на извикване на функцията connect(), системата автоматично избира и свързва име със socket. За SOCK_STREAM socket, сървърът извиква </a:t>
            </a:r>
            <a:r>
              <a:rPr lang="bg-BG" sz="2800" b="1"/>
              <a:t>accept(3N),</a:t>
            </a:r>
            <a:r>
              <a:rPr lang="bg-BG" sz="2800"/>
              <a:t> за да довърши връзката.</a:t>
            </a:r>
          </a:p>
        </p:txBody>
      </p:sp>
    </p:spTree>
    <p:extLst>
      <p:ext uri="{BB962C8B-B14F-4D97-AF65-F5344CB8AC3E}">
        <p14:creationId xmlns:p14="http://schemas.microsoft.com/office/powerpoint/2010/main" val="4283405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bg-BG" b="1"/>
              <a:t>Connecting Stream Sockets</a:t>
            </a:r>
          </a:p>
        </p:txBody>
      </p:sp>
      <p:sp>
        <p:nvSpPr>
          <p:cNvPr id="151555" name="Rectangle 3"/>
          <p:cNvSpPr>
            <a:spLocks noGrp="1" noChangeArrowheads="1"/>
          </p:cNvSpPr>
          <p:nvPr>
            <p:ph idx="1"/>
          </p:nvPr>
        </p:nvSpPr>
        <p:spPr/>
        <p:txBody>
          <a:bodyPr/>
          <a:lstStyle/>
          <a:p>
            <a:r>
              <a:rPr lang="bg-BG" b="1"/>
              <a:t>int accept(int s, struct sockaddr *addr, int *addrlen)</a:t>
            </a:r>
            <a:r>
              <a:rPr lang="bg-BG"/>
              <a:t> връща нов socket descriptor, който е валиден само за конкретна връзка. Един сървър може да има множество активни SOCK_STREAM връзки, в даден момент. </a:t>
            </a:r>
          </a:p>
        </p:txBody>
      </p:sp>
    </p:spTree>
    <p:extLst>
      <p:ext uri="{BB962C8B-B14F-4D97-AF65-F5344CB8AC3E}">
        <p14:creationId xmlns:p14="http://schemas.microsoft.com/office/powerpoint/2010/main" val="933591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r>
              <a:rPr lang="bg-BG" sz="4000" b="1"/>
              <a:t>Stream Data Transfer and Closing</a:t>
            </a:r>
          </a:p>
        </p:txBody>
      </p:sp>
      <p:sp>
        <p:nvSpPr>
          <p:cNvPr id="152579" name="Rectangle 3"/>
          <p:cNvSpPr>
            <a:spLocks noGrp="1" noChangeArrowheads="1"/>
          </p:cNvSpPr>
          <p:nvPr>
            <p:ph idx="1"/>
          </p:nvPr>
        </p:nvSpPr>
        <p:spPr/>
        <p:txBody>
          <a:bodyPr/>
          <a:lstStyle/>
          <a:p>
            <a:r>
              <a:rPr lang="bg-BG"/>
              <a:t>За изпращане и получаване на данни от SOCK_STREAM socket се ползват множество функции:</a:t>
            </a:r>
          </a:p>
          <a:p>
            <a:pPr lvl="1"/>
            <a:r>
              <a:rPr lang="bg-BG" b="1"/>
              <a:t>write</a:t>
            </a:r>
            <a:r>
              <a:rPr lang="bg-BG"/>
              <a:t>(), </a:t>
            </a:r>
            <a:r>
              <a:rPr lang="bg-BG" b="1"/>
              <a:t>read</a:t>
            </a:r>
            <a:r>
              <a:rPr lang="bg-BG"/>
              <a:t>(), </a:t>
            </a:r>
            <a:r>
              <a:rPr lang="bg-BG" b="1"/>
              <a:t>int send(int s, const char *msg, int len, int flags)</a:t>
            </a:r>
            <a:r>
              <a:rPr lang="bg-BG"/>
              <a:t> и </a:t>
            </a:r>
            <a:r>
              <a:rPr lang="bg-BG" b="1"/>
              <a:t>int recv(int s, char *buf, int len, int flags)</a:t>
            </a:r>
            <a:r>
              <a:rPr lang="bg-BG"/>
              <a:t>. </a:t>
            </a:r>
          </a:p>
          <a:p>
            <a:pPr lvl="1"/>
            <a:r>
              <a:rPr lang="bg-BG" b="1"/>
              <a:t>send</a:t>
            </a:r>
            <a:r>
              <a:rPr lang="bg-BG"/>
              <a:t>() и </a:t>
            </a:r>
            <a:r>
              <a:rPr lang="bg-BG" b="1"/>
              <a:t>recv</a:t>
            </a:r>
            <a:r>
              <a:rPr lang="bg-BG"/>
              <a:t>() са доста подобни на </a:t>
            </a:r>
            <a:r>
              <a:rPr lang="bg-BG" b="1"/>
              <a:t>read</a:t>
            </a:r>
            <a:r>
              <a:rPr lang="bg-BG"/>
              <a:t>() и </a:t>
            </a:r>
            <a:r>
              <a:rPr lang="bg-BG" b="1"/>
              <a:t>write</a:t>
            </a:r>
            <a:r>
              <a:rPr lang="bg-BG"/>
              <a:t>(), но имат допълнителни операционни флагове. </a:t>
            </a:r>
          </a:p>
        </p:txBody>
      </p:sp>
    </p:spTree>
    <p:extLst>
      <p:ext uri="{BB962C8B-B14F-4D97-AF65-F5344CB8AC3E}">
        <p14:creationId xmlns:p14="http://schemas.microsoft.com/office/powerpoint/2010/main" val="3708045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normAutofit fontScale="90000"/>
          </a:bodyPr>
          <a:lstStyle/>
          <a:p>
            <a:r>
              <a:rPr lang="bg-BG" sz="4000" b="1"/>
              <a:t>Stream Data Transfer and Closing</a:t>
            </a:r>
          </a:p>
        </p:txBody>
      </p:sp>
      <p:sp>
        <p:nvSpPr>
          <p:cNvPr id="153603" name="Rectangle 3"/>
          <p:cNvSpPr>
            <a:spLocks noGrp="1" noChangeArrowheads="1"/>
          </p:cNvSpPr>
          <p:nvPr>
            <p:ph idx="1"/>
          </p:nvPr>
        </p:nvSpPr>
        <p:spPr/>
        <p:txBody>
          <a:bodyPr/>
          <a:lstStyle/>
          <a:p>
            <a:r>
              <a:rPr lang="bg-BG"/>
              <a:t>Параметърът flags е формиран от bitwise OR на нула или повече от:</a:t>
            </a:r>
          </a:p>
          <a:p>
            <a:pPr lvl="1"/>
            <a:r>
              <a:rPr lang="bg-BG" b="1"/>
              <a:t>MSG_OOB</a:t>
            </a:r>
          </a:p>
          <a:p>
            <a:pPr lvl="2"/>
            <a:r>
              <a:rPr lang="bg-BG"/>
              <a:t>Изпраща "out-of-band" данни по sockets, които поддържат тази нотация. Използваният протокол също трябва да поддържа "out-of-band" данни. Само SOCK_STREAM sockets създадени на AF_INET адреси поддържат out-of-band данни.</a:t>
            </a:r>
          </a:p>
        </p:txBody>
      </p:sp>
    </p:spTree>
    <p:extLst>
      <p:ext uri="{BB962C8B-B14F-4D97-AF65-F5344CB8AC3E}">
        <p14:creationId xmlns:p14="http://schemas.microsoft.com/office/powerpoint/2010/main" val="1790889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normAutofit fontScale="90000"/>
          </a:bodyPr>
          <a:lstStyle/>
          <a:p>
            <a:r>
              <a:rPr lang="bg-BG" sz="4000" b="1"/>
              <a:t>Stream Data Transfer and Closing</a:t>
            </a:r>
          </a:p>
        </p:txBody>
      </p:sp>
      <p:sp>
        <p:nvSpPr>
          <p:cNvPr id="154627" name="Rectangle 3"/>
          <p:cNvSpPr>
            <a:spLocks noGrp="1" noChangeArrowheads="1"/>
          </p:cNvSpPr>
          <p:nvPr>
            <p:ph idx="1"/>
          </p:nvPr>
        </p:nvSpPr>
        <p:spPr/>
        <p:txBody>
          <a:bodyPr/>
          <a:lstStyle/>
          <a:p>
            <a:pPr lvl="1"/>
            <a:r>
              <a:rPr lang="bg-BG" b="1"/>
              <a:t>MSG_DONTROUTE</a:t>
            </a:r>
          </a:p>
          <a:p>
            <a:pPr lvl="2"/>
            <a:r>
              <a:rPr lang="bg-BG"/>
              <a:t>Опцията SO_DONTROUTE е включена по време на изпълнение на операцията. Използва се само с диагностика или рутиране pro- grams.</a:t>
            </a:r>
          </a:p>
          <a:p>
            <a:pPr lvl="1"/>
            <a:r>
              <a:rPr lang="bg-BG" b="1"/>
              <a:t>MSG_PEEK</a:t>
            </a:r>
          </a:p>
          <a:p>
            <a:pPr lvl="2"/>
            <a:r>
              <a:rPr lang="bg-BG"/>
              <a:t>"Peek" на данните в socket; данните се връщат, но не се ползват, така че последващи получени операции ще видят същите данни.</a:t>
            </a:r>
          </a:p>
          <a:p>
            <a:r>
              <a:rPr lang="bg-BG"/>
              <a:t>SOCK_STREAM socket се унищожава чрез извикване на close().</a:t>
            </a:r>
          </a:p>
        </p:txBody>
      </p:sp>
    </p:spTree>
    <p:extLst>
      <p:ext uri="{BB962C8B-B14F-4D97-AF65-F5344CB8AC3E}">
        <p14:creationId xmlns:p14="http://schemas.microsoft.com/office/powerpoint/2010/main" val="4238496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bg-BG" b="1"/>
              <a:t>Datagram sockets</a:t>
            </a:r>
          </a:p>
        </p:txBody>
      </p:sp>
      <p:sp>
        <p:nvSpPr>
          <p:cNvPr id="155651" name="Rectangle 3"/>
          <p:cNvSpPr>
            <a:spLocks noGrp="1" noChangeArrowheads="1"/>
          </p:cNvSpPr>
          <p:nvPr>
            <p:ph idx="1"/>
          </p:nvPr>
        </p:nvSpPr>
        <p:spPr/>
        <p:txBody>
          <a:bodyPr/>
          <a:lstStyle/>
          <a:p>
            <a:pPr>
              <a:lnSpc>
                <a:spcPct val="90000"/>
              </a:lnSpc>
            </a:pPr>
            <a:r>
              <a:rPr lang="bg-BG" sz="2400"/>
              <a:t>datagram socket не изисква налична връзка. Всяко съобщение съдържа адреса на получателя. Ако е необходим определен локален адрес, обръщението към bind() трябва да предшества данновия трансфер. Данни се изпращат през функциите sendto() или sendmsg(). sendto() е като send() като се задава адреса на приемника. За получаване на datagram socket съобщения, се ползва recvfrom() или recvmsg(). Докато recv() изисква един буфер за получаване на данни, recvfrom() изисква два буфера, един за получаваните съобщения и друг за получаване на адресите на източника. </a:t>
            </a:r>
          </a:p>
        </p:txBody>
      </p:sp>
    </p:spTree>
    <p:extLst>
      <p:ext uri="{BB962C8B-B14F-4D97-AF65-F5344CB8AC3E}">
        <p14:creationId xmlns:p14="http://schemas.microsoft.com/office/powerpoint/2010/main" val="3112630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bg-BG" b="1"/>
              <a:t>Datagram sockets</a:t>
            </a:r>
          </a:p>
        </p:txBody>
      </p:sp>
      <p:sp>
        <p:nvSpPr>
          <p:cNvPr id="156675" name="Rectangle 3"/>
          <p:cNvSpPr>
            <a:spLocks noGrp="1" noChangeArrowheads="1"/>
          </p:cNvSpPr>
          <p:nvPr>
            <p:ph idx="1"/>
          </p:nvPr>
        </p:nvSpPr>
        <p:spPr/>
        <p:txBody>
          <a:bodyPr/>
          <a:lstStyle/>
          <a:p>
            <a:r>
              <a:rPr lang="bg-BG"/>
              <a:t>Datagram sockets могат да ползват също connect() за връзка със socket до зададен приемен socket. Когато се осъществи връзката се ползват send() и recv() за изпращане и получаване на данни.</a:t>
            </a:r>
          </a:p>
          <a:p>
            <a:r>
              <a:rPr lang="bg-BG"/>
              <a:t>accept() и listen() не се използват с datagram sockets.</a:t>
            </a:r>
          </a:p>
        </p:txBody>
      </p:sp>
    </p:spTree>
    <p:extLst>
      <p:ext uri="{BB962C8B-B14F-4D97-AF65-F5344CB8AC3E}">
        <p14:creationId xmlns:p14="http://schemas.microsoft.com/office/powerpoint/2010/main" val="244528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r>
              <a:rPr lang="bg-BG" b="1"/>
              <a:t>IPC:Sockets</a:t>
            </a:r>
          </a:p>
        </p:txBody>
      </p:sp>
      <p:sp>
        <p:nvSpPr>
          <p:cNvPr id="9221" name="Rectangle 5"/>
          <p:cNvSpPr>
            <a:spLocks noGrp="1" noChangeArrowheads="1"/>
          </p:cNvSpPr>
          <p:nvPr>
            <p:ph type="subTitle" idx="1"/>
          </p:nvPr>
        </p:nvSpPr>
        <p:spPr/>
        <p:txBody>
          <a:bodyPr/>
          <a:lstStyle/>
          <a:p>
            <a:r>
              <a:rPr lang="bg-BG" dirty="0" smtClean="0"/>
              <a:t>Лекции 10-12</a:t>
            </a:r>
            <a:endParaRPr lang="bg-BG" dirty="0"/>
          </a:p>
        </p:txBody>
      </p:sp>
    </p:spTree>
    <p:extLst>
      <p:ext uri="{BB962C8B-B14F-4D97-AF65-F5344CB8AC3E}">
        <p14:creationId xmlns:p14="http://schemas.microsoft.com/office/powerpoint/2010/main" val="2883087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bg-BG" b="1"/>
              <a:t>Socket Options</a:t>
            </a:r>
          </a:p>
        </p:txBody>
      </p:sp>
      <p:sp>
        <p:nvSpPr>
          <p:cNvPr id="157699" name="Rectangle 3"/>
          <p:cNvSpPr>
            <a:spLocks noGrp="1" noChangeArrowheads="1"/>
          </p:cNvSpPr>
          <p:nvPr>
            <p:ph idx="1"/>
          </p:nvPr>
        </p:nvSpPr>
        <p:spPr>
          <a:xfrm>
            <a:off x="457200" y="1609416"/>
            <a:ext cx="7239000" cy="4638984"/>
          </a:xfrm>
        </p:spPr>
        <p:txBody>
          <a:bodyPr>
            <a:normAutofit fontScale="92500"/>
          </a:bodyPr>
          <a:lstStyle/>
          <a:p>
            <a:r>
              <a:rPr lang="bg-BG" sz="2800" dirty="0"/>
              <a:t>Sockets имат набор от опции, които трябва да бъдат получени чрез getsockopt() и установени с setsockopt(). Тези функции могат да се ползват на native socket level (level = SOL_SOCKET), при което трябва да се зададе socket option name. За управление на опциите на всяко друго ниво трябва да се предаде като параметър номера на протокола и опициите (getprotoent() и ingetprotobyname()). </a:t>
            </a:r>
          </a:p>
        </p:txBody>
      </p:sp>
    </p:spTree>
    <p:extLst>
      <p:ext uri="{BB962C8B-B14F-4D97-AF65-F5344CB8AC3E}">
        <p14:creationId xmlns:p14="http://schemas.microsoft.com/office/powerpoint/2010/main" val="1934373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p:nvPr>
        </p:nvSpPr>
        <p:spPr/>
        <p:txBody>
          <a:bodyPr/>
          <a:lstStyle/>
          <a:p>
            <a:r>
              <a:rPr lang="bg-BG"/>
              <a:t>Пример</a:t>
            </a:r>
          </a:p>
        </p:txBody>
      </p:sp>
      <p:sp>
        <p:nvSpPr>
          <p:cNvPr id="158725" name="Text Box 5"/>
          <p:cNvSpPr txBox="1">
            <a:spLocks noChangeArrowheads="1"/>
          </p:cNvSpPr>
          <p:nvPr/>
        </p:nvSpPr>
        <p:spPr bwMode="auto">
          <a:xfrm>
            <a:off x="2667000" y="2362200"/>
            <a:ext cx="4114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t>Example10</a:t>
            </a:r>
          </a:p>
          <a:p>
            <a:pPr algn="ctr">
              <a:spcBef>
                <a:spcPct val="50000"/>
              </a:spcBef>
            </a:pPr>
            <a:r>
              <a:rPr lang="en-US" sz="3200"/>
              <a:t>Example10_1</a:t>
            </a:r>
            <a:endParaRPr lang="bg-BG" sz="3200"/>
          </a:p>
        </p:txBody>
      </p:sp>
    </p:spTree>
    <p:extLst>
      <p:ext uri="{BB962C8B-B14F-4D97-AF65-F5344CB8AC3E}">
        <p14:creationId xmlns:p14="http://schemas.microsoft.com/office/powerpoint/2010/main" val="3341990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type="ctrTitle"/>
          </p:nvPr>
        </p:nvSpPr>
        <p:spPr/>
        <p:txBody>
          <a:bodyPr/>
          <a:lstStyle/>
          <a:p>
            <a:r>
              <a:rPr lang="bg-BG" b="1"/>
              <a:t>Threads</a:t>
            </a:r>
          </a:p>
        </p:txBody>
      </p:sp>
      <p:sp>
        <p:nvSpPr>
          <p:cNvPr id="160773" name="Rectangle 5"/>
          <p:cNvSpPr>
            <a:spLocks noGrp="1" noChangeArrowheads="1"/>
          </p:cNvSpPr>
          <p:nvPr>
            <p:ph type="subTitle" idx="1"/>
          </p:nvPr>
        </p:nvSpPr>
        <p:spPr/>
        <p:txBody>
          <a:bodyPr/>
          <a:lstStyle/>
          <a:p>
            <a:endParaRPr lang="bg-BG"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bg-BG"/>
              <a:t>Процеси и нишки</a:t>
            </a:r>
          </a:p>
        </p:txBody>
      </p:sp>
      <p:sp>
        <p:nvSpPr>
          <p:cNvPr id="162819" name="Rectangle 3"/>
          <p:cNvSpPr>
            <a:spLocks noGrp="1" noChangeArrowheads="1"/>
          </p:cNvSpPr>
          <p:nvPr>
            <p:ph idx="1"/>
          </p:nvPr>
        </p:nvSpPr>
        <p:spPr/>
        <p:txBody>
          <a:bodyPr/>
          <a:lstStyle/>
          <a:p>
            <a:r>
              <a:rPr lang="bg-BG" sz="2800" b="1"/>
              <a:t>thread</a:t>
            </a:r>
            <a:r>
              <a:rPr lang="bg-BG" sz="2800"/>
              <a:t> е лек (</a:t>
            </a:r>
            <a:r>
              <a:rPr lang="bg-BG" sz="2800" b="1" i="1"/>
              <a:t>lightweight)</a:t>
            </a:r>
            <a:r>
              <a:rPr lang="bg-BG" sz="2800"/>
              <a:t> процес. Процесът има 2 важни характеристики:</a:t>
            </a:r>
          </a:p>
          <a:p>
            <a:pPr lvl="1"/>
            <a:r>
              <a:rPr lang="bg-BG" sz="2400" b="1"/>
              <a:t>Работа с ресурси – кой ги управлява, притежава</a:t>
            </a:r>
          </a:p>
          <a:p>
            <a:pPr lvl="2"/>
            <a:r>
              <a:rPr lang="bg-BG" sz="2000"/>
              <a:t>Процесът:</a:t>
            </a:r>
          </a:p>
          <a:p>
            <a:pPr lvl="4"/>
            <a:r>
              <a:rPr lang="bg-BG" sz="1800"/>
              <a:t>Заделя виртуално адресно пространство за съхранение на process image</a:t>
            </a:r>
          </a:p>
          <a:p>
            <a:pPr lvl="4"/>
            <a:r>
              <a:rPr lang="bg-BG" sz="1800"/>
              <a:t>Управлява ресурси (файлове, I/O устройства...)</a:t>
            </a:r>
          </a:p>
          <a:p>
            <a:pPr lvl="1"/>
            <a:r>
              <a:rPr lang="bg-BG" sz="2400" b="1"/>
              <a:t>Диспечеризация </a:t>
            </a:r>
          </a:p>
          <a:p>
            <a:pPr lvl="2"/>
            <a:r>
              <a:rPr lang="bg-BG" sz="2000"/>
              <a:t>Процесът е изпълним елемент на &gt;=1 програми:</a:t>
            </a:r>
          </a:p>
          <a:p>
            <a:pPr lvl="4"/>
            <a:r>
              <a:rPr lang="bg-BG" sz="1800"/>
              <a:t>Изпълнението може да комуникира с други процеси</a:t>
            </a:r>
          </a:p>
          <a:p>
            <a:pPr lvl="4"/>
            <a:r>
              <a:rPr lang="bg-BG" sz="1800"/>
              <a:t>Процесът има състояние на изпълнението и приритет</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bg-BG"/>
              <a:t>Процеси и нишки</a:t>
            </a:r>
          </a:p>
        </p:txBody>
      </p:sp>
      <p:sp>
        <p:nvSpPr>
          <p:cNvPr id="163843" name="Rectangle 3"/>
          <p:cNvSpPr>
            <a:spLocks noGrp="1" noChangeArrowheads="1"/>
          </p:cNvSpPr>
          <p:nvPr>
            <p:ph idx="1"/>
          </p:nvPr>
        </p:nvSpPr>
        <p:spPr>
          <a:xfrm>
            <a:off x="457200" y="1600200"/>
            <a:ext cx="7696200" cy="5029200"/>
          </a:xfrm>
        </p:spPr>
        <p:txBody>
          <a:bodyPr/>
          <a:lstStyle/>
          <a:p>
            <a:pPr>
              <a:lnSpc>
                <a:spcPct val="80000"/>
              </a:lnSpc>
              <a:buFontTx/>
              <a:buNone/>
            </a:pPr>
            <a:r>
              <a:rPr lang="bg-BG" sz="2400" dirty="0"/>
              <a:t>Според модерните ОС тези две характеристики са независими от ОС. Спред тях различаваме процеси и нишки:</a:t>
            </a:r>
          </a:p>
          <a:p>
            <a:pPr>
              <a:lnSpc>
                <a:spcPct val="80000"/>
              </a:lnSpc>
            </a:pPr>
            <a:r>
              <a:rPr lang="bg-BG" sz="2400" dirty="0"/>
              <a:t>Работата с ресурси се отнася до </a:t>
            </a:r>
            <a:r>
              <a:rPr lang="bg-BG" sz="2400" b="1" dirty="0"/>
              <a:t>process</a:t>
            </a:r>
            <a:r>
              <a:rPr lang="bg-BG" sz="2400" dirty="0"/>
              <a:t> или задача. Те имат:</a:t>
            </a:r>
          </a:p>
          <a:p>
            <a:pPr lvl="1">
              <a:lnSpc>
                <a:spcPct val="80000"/>
              </a:lnSpc>
            </a:pPr>
            <a:r>
              <a:rPr lang="bg-BG" sz="2000" dirty="0"/>
              <a:t>Виртуално адресно пространство, което съхранява образа на процеса.</a:t>
            </a:r>
          </a:p>
          <a:p>
            <a:pPr lvl="1">
              <a:lnSpc>
                <a:spcPct val="80000"/>
              </a:lnSpc>
            </a:pPr>
            <a:r>
              <a:rPr lang="bg-BG" sz="2000" dirty="0"/>
              <a:t>Защитен достъп до процесора, други процеси, файлове и I/O ресурси.</a:t>
            </a:r>
          </a:p>
          <a:p>
            <a:pPr>
              <a:lnSpc>
                <a:spcPct val="80000"/>
              </a:lnSpc>
            </a:pPr>
            <a:r>
              <a:rPr lang="bg-BG" sz="2400" dirty="0"/>
              <a:t>Диспечеризацията се отнася до </a:t>
            </a:r>
            <a:r>
              <a:rPr lang="bg-BG" sz="2400" b="1" dirty="0"/>
              <a:t>thread</a:t>
            </a:r>
            <a:r>
              <a:rPr lang="bg-BG" sz="2400" dirty="0"/>
              <a:t> или олекотен процес. Следователно нишката:</a:t>
            </a:r>
          </a:p>
          <a:p>
            <a:pPr lvl="1">
              <a:lnSpc>
                <a:spcPct val="80000"/>
              </a:lnSpc>
            </a:pPr>
            <a:r>
              <a:rPr lang="bg-BG" sz="2000" dirty="0"/>
              <a:t>Има статус на изпълнението (running, ready, т.н.)</a:t>
            </a:r>
          </a:p>
          <a:p>
            <a:pPr lvl="1">
              <a:lnSpc>
                <a:spcPct val="80000"/>
              </a:lnSpc>
            </a:pPr>
            <a:r>
              <a:rPr lang="bg-BG" sz="2000" dirty="0"/>
              <a:t>Съхранява контекста на нишката, когато не е стартирана</a:t>
            </a:r>
          </a:p>
          <a:p>
            <a:pPr lvl="1">
              <a:lnSpc>
                <a:spcPct val="80000"/>
              </a:lnSpc>
            </a:pPr>
            <a:r>
              <a:rPr lang="bg-BG" sz="2000" dirty="0"/>
              <a:t>Има стек на изпълнението и собствена статична памет за локални променливи</a:t>
            </a:r>
          </a:p>
          <a:p>
            <a:pPr lvl="1">
              <a:lnSpc>
                <a:spcPct val="80000"/>
              </a:lnSpc>
            </a:pPr>
            <a:r>
              <a:rPr lang="bg-BG" sz="2000" dirty="0"/>
              <a:t>Има достъп до паметта и ресурсите на своя процес</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normAutofit fontScale="90000"/>
          </a:bodyPr>
          <a:lstStyle/>
          <a:p>
            <a:r>
              <a:rPr lang="bg-BG" sz="4000" b="1"/>
              <a:t>Benefits of Threads vs Processes</a:t>
            </a:r>
          </a:p>
        </p:txBody>
      </p:sp>
      <p:sp>
        <p:nvSpPr>
          <p:cNvPr id="165891" name="Rectangle 3"/>
          <p:cNvSpPr>
            <a:spLocks noGrp="1" noChangeArrowheads="1"/>
          </p:cNvSpPr>
          <p:nvPr>
            <p:ph idx="1"/>
          </p:nvPr>
        </p:nvSpPr>
        <p:spPr>
          <a:xfrm>
            <a:off x="457200" y="1600200"/>
            <a:ext cx="7696200" cy="4800600"/>
          </a:xfrm>
        </p:spPr>
        <p:txBody>
          <a:bodyPr>
            <a:normAutofit lnSpcReduction="10000"/>
          </a:bodyPr>
          <a:lstStyle/>
          <a:p>
            <a:pPr>
              <a:lnSpc>
                <a:spcPct val="80000"/>
              </a:lnSpc>
              <a:buFontTx/>
              <a:buNone/>
            </a:pPr>
            <a:r>
              <a:rPr lang="bg-BG" sz="2400" dirty="0"/>
              <a:t>Ако са реализирани правилно нишките имат предимства спрямо процесите:</a:t>
            </a:r>
          </a:p>
          <a:p>
            <a:pPr>
              <a:lnSpc>
                <a:spcPct val="80000"/>
              </a:lnSpc>
            </a:pPr>
            <a:r>
              <a:rPr lang="bg-BG" sz="2400" dirty="0"/>
              <a:t>По-малко време за създаване на нова нишка спрямо създаване на нов процес, защото новосъздадената нишка ползва адресното пространство на текущия процес.</a:t>
            </a:r>
          </a:p>
          <a:p>
            <a:pPr>
              <a:lnSpc>
                <a:spcPct val="80000"/>
              </a:lnSpc>
            </a:pPr>
            <a:r>
              <a:rPr lang="bg-BG" sz="2400" dirty="0"/>
              <a:t>По-малко време за терминиране на нишката спрямо процеса.</a:t>
            </a:r>
          </a:p>
          <a:p>
            <a:pPr>
              <a:lnSpc>
                <a:spcPct val="80000"/>
              </a:lnSpc>
            </a:pPr>
            <a:r>
              <a:rPr lang="bg-BG" sz="2400" dirty="0"/>
              <a:t>По-малко време за превключване между две нишки в рамките на един и същи процес, защото новосъздадената нишка ползва адресното пространство на процеса.</a:t>
            </a:r>
          </a:p>
          <a:p>
            <a:pPr>
              <a:lnSpc>
                <a:spcPct val="80000"/>
              </a:lnSpc>
            </a:pPr>
            <a:r>
              <a:rPr lang="bg-BG" sz="2400" dirty="0"/>
              <a:t>По-малко комуникации – комуникацията между нишки на един процес е по-проста, защото нишките споделят всичко: адресното пространство в частност.</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normAutofit fontScale="90000"/>
          </a:bodyPr>
          <a:lstStyle/>
          <a:p>
            <a:r>
              <a:rPr lang="bg-BG" sz="4000" b="1"/>
              <a:t>Multithreading vs. Single threading</a:t>
            </a:r>
          </a:p>
        </p:txBody>
      </p:sp>
      <p:sp>
        <p:nvSpPr>
          <p:cNvPr id="166915" name="Rectangle 3"/>
          <p:cNvSpPr>
            <a:spLocks noGrp="1" noChangeArrowheads="1"/>
          </p:cNvSpPr>
          <p:nvPr>
            <p:ph idx="1"/>
          </p:nvPr>
        </p:nvSpPr>
        <p:spPr/>
        <p:txBody>
          <a:bodyPr/>
          <a:lstStyle/>
          <a:p>
            <a:pPr>
              <a:lnSpc>
                <a:spcPct val="90000"/>
              </a:lnSpc>
            </a:pPr>
            <a:r>
              <a:rPr lang="bg-BG"/>
              <a:t>Можем да разделим системите според броя на нишките, които могат да стартират:</a:t>
            </a:r>
          </a:p>
          <a:p>
            <a:pPr>
              <a:lnSpc>
                <a:spcPct val="90000"/>
              </a:lnSpc>
            </a:pPr>
            <a:r>
              <a:rPr lang="bg-BG" b="1"/>
              <a:t>Single threading</a:t>
            </a:r>
          </a:p>
          <a:p>
            <a:pPr lvl="1">
              <a:lnSpc>
                <a:spcPct val="90000"/>
              </a:lnSpc>
            </a:pPr>
            <a:r>
              <a:rPr lang="bg-BG"/>
              <a:t>Когато ОС не познава концепцията на нишките</a:t>
            </a:r>
          </a:p>
          <a:p>
            <a:pPr>
              <a:lnSpc>
                <a:spcPct val="90000"/>
              </a:lnSpc>
            </a:pPr>
            <a:r>
              <a:rPr lang="bg-BG" b="1"/>
              <a:t>Multithreading</a:t>
            </a:r>
          </a:p>
          <a:p>
            <a:pPr lvl="1">
              <a:lnSpc>
                <a:spcPct val="90000"/>
              </a:lnSpc>
            </a:pPr>
            <a:r>
              <a:rPr lang="bg-BG"/>
              <a:t>Когато ОС поддържа множество нишки в рамките на един процес</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normAutofit fontScale="90000"/>
          </a:bodyPr>
          <a:lstStyle/>
          <a:p>
            <a:r>
              <a:rPr lang="bg-BG" sz="4000" b="1"/>
              <a:t>Multithreading vs. Single threading</a:t>
            </a:r>
          </a:p>
        </p:txBody>
      </p:sp>
      <p:pic>
        <p:nvPicPr>
          <p:cNvPr id="167941" name="Picture 5" descr="screen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2592343" y="1600200"/>
            <a:ext cx="3959314" cy="2185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7942" name="Rectangle 6"/>
          <p:cNvSpPr>
            <a:spLocks noGrp="1" noChangeArrowheads="1"/>
          </p:cNvSpPr>
          <p:nvPr>
            <p:ph type="body" sz="half" idx="2"/>
          </p:nvPr>
        </p:nvSpPr>
        <p:spPr>
          <a:xfrm>
            <a:off x="457200" y="4343400"/>
            <a:ext cx="8229600" cy="1782763"/>
          </a:xfrm>
        </p:spPr>
        <p:txBody>
          <a:bodyPr/>
          <a:lstStyle/>
          <a:p>
            <a:pPr>
              <a:lnSpc>
                <a:spcPct val="80000"/>
              </a:lnSpc>
              <a:buFontTx/>
              <a:buNone/>
            </a:pPr>
            <a:r>
              <a:rPr lang="bg-BG" sz="1800"/>
              <a:t>Примерни ОС и тяхната поддръжката на нишки:</a:t>
            </a:r>
          </a:p>
          <a:p>
            <a:pPr lvl="1">
              <a:lnSpc>
                <a:spcPct val="80000"/>
              </a:lnSpc>
            </a:pPr>
            <a:r>
              <a:rPr lang="bg-BG" sz="1600" b="1"/>
              <a:t>MS-DOS</a:t>
            </a:r>
          </a:p>
          <a:p>
            <a:pPr lvl="2">
              <a:lnSpc>
                <a:spcPct val="80000"/>
              </a:lnSpc>
            </a:pPr>
            <a:r>
              <a:rPr lang="bg-BG" sz="1400"/>
              <a:t>Поддържа само един потребителски процес и една нишка</a:t>
            </a:r>
          </a:p>
          <a:p>
            <a:pPr lvl="1">
              <a:lnSpc>
                <a:spcPct val="80000"/>
              </a:lnSpc>
            </a:pPr>
            <a:r>
              <a:rPr lang="bg-BG" sz="1600" b="1"/>
              <a:t>UNIX</a:t>
            </a:r>
          </a:p>
          <a:p>
            <a:pPr lvl="2">
              <a:lnSpc>
                <a:spcPct val="80000"/>
              </a:lnSpc>
            </a:pPr>
            <a:r>
              <a:rPr lang="bg-BG" sz="1400"/>
              <a:t>Поддържа множество потребителски процеси но само една нишка на процес</a:t>
            </a:r>
          </a:p>
          <a:p>
            <a:pPr lvl="1">
              <a:lnSpc>
                <a:spcPct val="80000"/>
              </a:lnSpc>
            </a:pPr>
            <a:r>
              <a:rPr lang="bg-BG" sz="1600" b="1"/>
              <a:t>Solaris</a:t>
            </a:r>
          </a:p>
          <a:p>
            <a:pPr lvl="2">
              <a:lnSpc>
                <a:spcPct val="80000"/>
              </a:lnSpc>
            </a:pPr>
            <a:r>
              <a:rPr lang="bg-BG" sz="1400"/>
              <a:t>Поддържа множество нишки</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normAutofit fontScale="90000"/>
          </a:bodyPr>
          <a:lstStyle/>
          <a:p>
            <a:r>
              <a:rPr lang="bg-BG" sz="4000" b="1"/>
              <a:t>Multithreading vs. Single threading</a:t>
            </a:r>
          </a:p>
        </p:txBody>
      </p:sp>
      <p:pic>
        <p:nvPicPr>
          <p:cNvPr id="171013" name="Picture 5" descr="screen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952890" y="2299710"/>
            <a:ext cx="6247619" cy="346666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normAutofit fontScale="90000"/>
          </a:bodyPr>
          <a:lstStyle/>
          <a:p>
            <a:r>
              <a:rPr lang="bg-BG" sz="4000" b="1"/>
              <a:t>Multithreading vs. Single threading</a:t>
            </a:r>
          </a:p>
        </p:txBody>
      </p:sp>
      <p:sp>
        <p:nvSpPr>
          <p:cNvPr id="168963" name="Rectangle 3"/>
          <p:cNvSpPr>
            <a:spLocks noGrp="1" noChangeArrowheads="1"/>
          </p:cNvSpPr>
          <p:nvPr>
            <p:ph idx="1"/>
          </p:nvPr>
        </p:nvSpPr>
        <p:spPr/>
        <p:txBody>
          <a:bodyPr/>
          <a:lstStyle/>
          <a:p>
            <a:pPr>
              <a:buFontTx/>
              <a:buNone/>
            </a:pPr>
            <a:r>
              <a:rPr lang="bg-BG"/>
              <a:t>Предимства на Multithreading:</a:t>
            </a:r>
          </a:p>
          <a:p>
            <a:r>
              <a:rPr lang="bg-BG"/>
              <a:t>Подобрява способността на отговор на приложението</a:t>
            </a:r>
          </a:p>
          <a:p>
            <a:pPr lvl="1"/>
            <a:r>
              <a:rPr lang="bg-BG"/>
              <a:t>Всяка програма, която изпълнява множество независими дейности може да се структурира така, че всяка дейност да бъде в отделна нишка.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bg-BG"/>
              <a:t>Въведение</a:t>
            </a:r>
          </a:p>
        </p:txBody>
      </p:sp>
      <p:sp>
        <p:nvSpPr>
          <p:cNvPr id="140291" name="Rectangle 3"/>
          <p:cNvSpPr>
            <a:spLocks noGrp="1" noChangeArrowheads="1"/>
          </p:cNvSpPr>
          <p:nvPr>
            <p:ph idx="1"/>
          </p:nvPr>
        </p:nvSpPr>
        <p:spPr>
          <a:xfrm>
            <a:off x="457200" y="1600200"/>
            <a:ext cx="8229600" cy="4876800"/>
          </a:xfrm>
        </p:spPr>
        <p:txBody>
          <a:bodyPr/>
          <a:lstStyle/>
          <a:p>
            <a:pPr>
              <a:lnSpc>
                <a:spcPct val="80000"/>
              </a:lnSpc>
            </a:pPr>
            <a:r>
              <a:rPr lang="bg-BG" sz="2400"/>
              <a:t>Sockets предоставя point-to-point, two-way комуникация между два процеса. Sockets са многостранни и са основни компоненти за междупроцесна и междусистемна комуникация. Един socket е крайната точка на комуникация. Има тип и един или повече свързани процеси.</a:t>
            </a:r>
            <a:br>
              <a:rPr lang="bg-BG" sz="2400"/>
            </a:br>
            <a:endParaRPr lang="bg-BG" sz="2400"/>
          </a:p>
          <a:p>
            <a:pPr>
              <a:lnSpc>
                <a:spcPct val="80000"/>
              </a:lnSpc>
            </a:pPr>
            <a:r>
              <a:rPr lang="bg-BG" sz="2400"/>
              <a:t>Sockets съществуват в комуникационни области (communication domains). socket domain е абстракция, която предоставя адресна структура и множество протоколи. Sockets се свързват само със sockets от една и съща област. Дефинирани са 23 области в &lt;sys/socket.h&gt;. От тях само UNIX и Internet се използват в Solaris 2.x. Sockets могат да комуникират между процесите в една система, както другите форми за комуникация IPC.</a:t>
            </a:r>
          </a:p>
        </p:txBody>
      </p:sp>
    </p:spTree>
    <p:extLst>
      <p:ext uri="{BB962C8B-B14F-4D97-AF65-F5344CB8AC3E}">
        <p14:creationId xmlns:p14="http://schemas.microsoft.com/office/powerpoint/2010/main" val="2353143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normAutofit fontScale="90000"/>
          </a:bodyPr>
          <a:lstStyle/>
          <a:p>
            <a:r>
              <a:rPr lang="bg-BG" sz="4000" b="1"/>
              <a:t>Multithreading vs. Single threading</a:t>
            </a:r>
          </a:p>
        </p:txBody>
      </p:sp>
      <p:sp>
        <p:nvSpPr>
          <p:cNvPr id="174083" name="Rectangle 3"/>
          <p:cNvSpPr>
            <a:spLocks noGrp="1" noChangeArrowheads="1"/>
          </p:cNvSpPr>
          <p:nvPr>
            <p:ph idx="1"/>
          </p:nvPr>
        </p:nvSpPr>
        <p:spPr/>
        <p:txBody>
          <a:bodyPr/>
          <a:lstStyle/>
          <a:p>
            <a:r>
              <a:rPr lang="bg-BG" sz="2800"/>
              <a:t>Използва множеството процесори по ефективно</a:t>
            </a:r>
          </a:p>
          <a:p>
            <a:pPr lvl="1"/>
            <a:r>
              <a:rPr lang="bg-BG" sz="2400"/>
              <a:t>Обикновено приложенията с нишки не трябва да вземат предвид броя на наличните процесори. Производителността на приложението се подобрява при по-голям брой процесори. Числовите алгоритми и приложения с висока степен на паралелизъм (такива като умножение на матрици) могат да работят доста по-бързо, ако са разработени с нишки върху мултипроцесор.</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normAutofit fontScale="90000"/>
          </a:bodyPr>
          <a:lstStyle/>
          <a:p>
            <a:r>
              <a:rPr lang="bg-BG" sz="4000" b="1"/>
              <a:t>Multithreading vs. Single threading</a:t>
            </a:r>
          </a:p>
        </p:txBody>
      </p:sp>
      <p:sp>
        <p:nvSpPr>
          <p:cNvPr id="169987" name="Rectangle 3"/>
          <p:cNvSpPr>
            <a:spLocks noGrp="1" noChangeArrowheads="1"/>
          </p:cNvSpPr>
          <p:nvPr>
            <p:ph idx="1"/>
          </p:nvPr>
        </p:nvSpPr>
        <p:spPr/>
        <p:txBody>
          <a:bodyPr/>
          <a:lstStyle/>
          <a:p>
            <a:r>
              <a:rPr lang="bg-BG"/>
              <a:t>Подобрява програмната структура </a:t>
            </a:r>
          </a:p>
          <a:p>
            <a:pPr lvl="1"/>
            <a:r>
              <a:rPr lang="bg-BG"/>
              <a:t>множество програми са ефективно структурирани като множество независими или полунезависими изпълними единици, вместо една монолитна нишка. Многонишковите програми могат да бъдат адаптируеми в по-голяма степен към промените в потребителските изисквания, отколкото програмите с една нишка.</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normAutofit fontScale="90000"/>
          </a:bodyPr>
          <a:lstStyle/>
          <a:p>
            <a:r>
              <a:rPr lang="bg-BG" sz="4000" b="1"/>
              <a:t>Multithreading vs. Single threading</a:t>
            </a:r>
          </a:p>
        </p:txBody>
      </p:sp>
      <p:sp>
        <p:nvSpPr>
          <p:cNvPr id="175107" name="Rectangle 3"/>
          <p:cNvSpPr>
            <a:spLocks noGrp="1" noChangeArrowheads="1"/>
          </p:cNvSpPr>
          <p:nvPr>
            <p:ph idx="1"/>
          </p:nvPr>
        </p:nvSpPr>
        <p:spPr/>
        <p:txBody>
          <a:bodyPr/>
          <a:lstStyle/>
          <a:p>
            <a:pPr>
              <a:lnSpc>
                <a:spcPct val="90000"/>
              </a:lnSpc>
            </a:pPr>
            <a:r>
              <a:rPr lang="bg-BG" sz="2800"/>
              <a:t>Ползват се по-малко ресурси </a:t>
            </a:r>
          </a:p>
          <a:p>
            <a:pPr lvl="1">
              <a:lnSpc>
                <a:spcPct val="90000"/>
              </a:lnSpc>
            </a:pPr>
            <a:r>
              <a:rPr lang="bg-BG" sz="2400"/>
              <a:t>програмите, които ползват &gt;=2 процеса, които достъпват общи данни през споделена памет, имат &gt;1 управляваща нишка. Всеки процес има пълно адресно пространство и статус в ОС. Цената на създаване и поддържане на този голям обем информация прави всеки процес много по-скъп, отколкото нишка и по време и по памет. В добавка разделянето на процесите може да изисква по-големи усилия отколкото комуникацията между нишки в различни процеси или тяхната синхронизация.</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normAutofit fontScale="90000"/>
          </a:bodyPr>
          <a:lstStyle/>
          <a:p>
            <a:r>
              <a:rPr lang="bg-BG" sz="4000"/>
              <a:t>Примерни приложения с нишки</a:t>
            </a:r>
          </a:p>
        </p:txBody>
      </p:sp>
      <p:sp>
        <p:nvSpPr>
          <p:cNvPr id="176131" name="Rectangle 3"/>
          <p:cNvSpPr>
            <a:spLocks noGrp="1" noChangeArrowheads="1"/>
          </p:cNvSpPr>
          <p:nvPr>
            <p:ph idx="1"/>
          </p:nvPr>
        </p:nvSpPr>
        <p:spPr/>
        <p:txBody>
          <a:bodyPr/>
          <a:lstStyle/>
          <a:p>
            <a:r>
              <a:rPr lang="bg-BG"/>
              <a:t>Файлов сървър на </a:t>
            </a:r>
            <a:r>
              <a:rPr lang="en-US"/>
              <a:t>LAN</a:t>
            </a:r>
            <a:r>
              <a:rPr lang="bg-BG"/>
              <a:t> мрежа</a:t>
            </a:r>
          </a:p>
          <a:p>
            <a:pPr lvl="1"/>
            <a:r>
              <a:rPr lang="bg-BG"/>
              <a:t>Трябва да обработва множество файлови заявки за кратък период от време</a:t>
            </a:r>
          </a:p>
          <a:p>
            <a:pPr lvl="1"/>
            <a:r>
              <a:rPr lang="bg-BG"/>
              <a:t>Много по-ефективно е създаването (и унищожаването) на една нишка за всяка заявка</a:t>
            </a:r>
          </a:p>
          <a:p>
            <a:pPr lvl="1"/>
            <a:r>
              <a:rPr lang="bg-BG"/>
              <a:t>Множество нишки могат да се изпълняват едновременно на различни процесори</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4"/>
          <p:cNvSpPr>
            <a:spLocks noGrp="1" noChangeArrowheads="1"/>
          </p:cNvSpPr>
          <p:nvPr>
            <p:ph type="title"/>
          </p:nvPr>
        </p:nvSpPr>
        <p:spPr/>
        <p:txBody>
          <a:bodyPr>
            <a:normAutofit fontScale="90000"/>
          </a:bodyPr>
          <a:lstStyle/>
          <a:p>
            <a:r>
              <a:rPr lang="bg-BG" sz="4000"/>
              <a:t>Примерни приложения с нишки</a:t>
            </a:r>
          </a:p>
        </p:txBody>
      </p:sp>
      <p:sp>
        <p:nvSpPr>
          <p:cNvPr id="178179" name="Rectangle 3"/>
          <p:cNvSpPr>
            <a:spLocks noGrp="1" noChangeArrowheads="1"/>
          </p:cNvSpPr>
          <p:nvPr>
            <p:ph type="body" sz="half" idx="1"/>
          </p:nvPr>
        </p:nvSpPr>
        <p:spPr>
          <a:xfrm>
            <a:off x="457200" y="1600200"/>
            <a:ext cx="8229600" cy="685800"/>
          </a:xfrm>
        </p:spPr>
        <p:txBody>
          <a:bodyPr/>
          <a:lstStyle/>
          <a:p>
            <a:r>
              <a:rPr lang="bg-BG" sz="2800"/>
              <a:t>Умножение на матрици</a:t>
            </a:r>
          </a:p>
        </p:txBody>
      </p:sp>
      <p:pic>
        <p:nvPicPr>
          <p:cNvPr id="178182" name="Picture 6" descr="screen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752600" y="2667000"/>
            <a:ext cx="6324600" cy="2608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bg-BG"/>
              <a:t>Видове нишки</a:t>
            </a:r>
          </a:p>
        </p:txBody>
      </p:sp>
      <p:sp>
        <p:nvSpPr>
          <p:cNvPr id="180227" name="Rectangle 3"/>
          <p:cNvSpPr>
            <a:spLocks noGrp="1" noChangeArrowheads="1"/>
          </p:cNvSpPr>
          <p:nvPr>
            <p:ph idx="1"/>
          </p:nvPr>
        </p:nvSpPr>
        <p:spPr/>
        <p:txBody>
          <a:bodyPr/>
          <a:lstStyle/>
          <a:p>
            <a:pPr>
              <a:buFontTx/>
              <a:buNone/>
            </a:pPr>
            <a:r>
              <a:rPr lang="bg-BG"/>
              <a:t>Нишките се разделят на два вида според реализацията им:</a:t>
            </a:r>
          </a:p>
          <a:p>
            <a:r>
              <a:rPr lang="bg-BG"/>
              <a:t>User-Level Threads -- Thread Libraries. </a:t>
            </a:r>
          </a:p>
          <a:p>
            <a:r>
              <a:rPr lang="bg-BG"/>
              <a:t>Kernel-level Threads -- System Calls.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bg-BG" b="1"/>
              <a:t>User-Level Threads (ULT)</a:t>
            </a:r>
          </a:p>
        </p:txBody>
      </p:sp>
      <p:sp>
        <p:nvSpPr>
          <p:cNvPr id="181251" name="Rectangle 3"/>
          <p:cNvSpPr>
            <a:spLocks noGrp="1" noChangeArrowheads="1"/>
          </p:cNvSpPr>
          <p:nvPr>
            <p:ph idx="1"/>
          </p:nvPr>
        </p:nvSpPr>
        <p:spPr/>
        <p:txBody>
          <a:bodyPr/>
          <a:lstStyle/>
          <a:p>
            <a:pPr>
              <a:lnSpc>
                <a:spcPct val="80000"/>
              </a:lnSpc>
            </a:pPr>
            <a:r>
              <a:rPr lang="bg-BG" sz="2400"/>
              <a:t>На това ниво kernel не отговаря за разширението на нишките. Целия мениджмънт на нишките се изпълнява от приложението посредством нишкова библиотека. Превключването на нишките не изисква kernel mode privileges и планирането на работата е специфично за приложението.</a:t>
            </a:r>
          </a:p>
          <a:p>
            <a:pPr>
              <a:lnSpc>
                <a:spcPct val="80000"/>
              </a:lnSpc>
            </a:pPr>
            <a:r>
              <a:rPr lang="bg-BG" sz="2400"/>
              <a:t>Дейности на Kernel за ULTs: </a:t>
            </a:r>
          </a:p>
          <a:p>
            <a:pPr lvl="1">
              <a:lnSpc>
                <a:spcPct val="80000"/>
              </a:lnSpc>
            </a:pPr>
            <a:r>
              <a:rPr lang="bg-BG" sz="2000"/>
              <a:t>kernel не отговаря за дейността на нишките, но управлява процеса</a:t>
            </a:r>
          </a:p>
          <a:p>
            <a:pPr lvl="1">
              <a:lnSpc>
                <a:spcPct val="80000"/>
              </a:lnSpc>
            </a:pPr>
            <a:r>
              <a:rPr lang="bg-BG" sz="2000"/>
              <a:t>Когато нишка направи обръщение към системна функция, целият процес се блокира, но за нишковата библиотека тази нишка е все още в стартирано състояние</a:t>
            </a:r>
          </a:p>
          <a:p>
            <a:pPr lvl="1">
              <a:lnSpc>
                <a:spcPct val="80000"/>
              </a:lnSpc>
            </a:pPr>
            <a:r>
              <a:rPr lang="bg-BG" sz="2000"/>
              <a:t>Състоянието на нишката е независимо от състоянието на процеса</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bg-BG" b="1"/>
              <a:t>User-Level Threads (ULT)</a:t>
            </a:r>
          </a:p>
        </p:txBody>
      </p:sp>
      <p:sp>
        <p:nvSpPr>
          <p:cNvPr id="182275" name="Rectangle 3"/>
          <p:cNvSpPr>
            <a:spLocks noGrp="1" noChangeArrowheads="1"/>
          </p:cNvSpPr>
          <p:nvPr>
            <p:ph idx="1"/>
          </p:nvPr>
        </p:nvSpPr>
        <p:spPr>
          <a:xfrm>
            <a:off x="457200" y="1600200"/>
            <a:ext cx="8229600" cy="4349750"/>
          </a:xfrm>
        </p:spPr>
        <p:txBody>
          <a:bodyPr/>
          <a:lstStyle/>
          <a:p>
            <a:pPr>
              <a:lnSpc>
                <a:spcPct val="90000"/>
              </a:lnSpc>
              <a:buFontTx/>
              <a:buNone/>
            </a:pPr>
            <a:r>
              <a:rPr lang="bg-BG" i="1"/>
              <a:t>Предимства:</a:t>
            </a:r>
            <a:r>
              <a:rPr lang="bg-BG"/>
              <a:t> </a:t>
            </a:r>
          </a:p>
          <a:p>
            <a:pPr>
              <a:lnSpc>
                <a:spcPct val="90000"/>
              </a:lnSpc>
            </a:pPr>
            <a:r>
              <a:rPr lang="bg-BG"/>
              <a:t>Превключването на нишките не замесва kernel – няма режим превключване.</a:t>
            </a:r>
          </a:p>
          <a:p>
            <a:pPr>
              <a:lnSpc>
                <a:spcPct val="90000"/>
              </a:lnSpc>
            </a:pPr>
            <a:r>
              <a:rPr lang="bg-BG"/>
              <a:t>Планирането е специфично за приложението – избира се най-добрия алгоритъм. </a:t>
            </a:r>
          </a:p>
          <a:p>
            <a:pPr>
              <a:lnSpc>
                <a:spcPct val="90000"/>
              </a:lnSpc>
            </a:pPr>
            <a:r>
              <a:rPr lang="bg-BG"/>
              <a:t>ULTs могат да се стартират на произволна OS – необходима е само thread library.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r>
              <a:rPr lang="bg-BG" b="1"/>
              <a:t>User-Level Threads (ULT)</a:t>
            </a:r>
          </a:p>
        </p:txBody>
      </p:sp>
      <p:sp>
        <p:nvSpPr>
          <p:cNvPr id="183299" name="Rectangle 3"/>
          <p:cNvSpPr>
            <a:spLocks noGrp="1" noChangeArrowheads="1"/>
          </p:cNvSpPr>
          <p:nvPr>
            <p:ph idx="1"/>
          </p:nvPr>
        </p:nvSpPr>
        <p:spPr/>
        <p:txBody>
          <a:bodyPr/>
          <a:lstStyle/>
          <a:p>
            <a:pPr>
              <a:lnSpc>
                <a:spcPct val="90000"/>
              </a:lnSpc>
              <a:buFontTx/>
              <a:buNone/>
            </a:pPr>
            <a:r>
              <a:rPr lang="bg-BG" i="1"/>
              <a:t>Недостатъци:</a:t>
            </a:r>
            <a:r>
              <a:rPr lang="bg-BG"/>
              <a:t> </a:t>
            </a:r>
          </a:p>
          <a:p>
            <a:pPr>
              <a:lnSpc>
                <a:spcPct val="90000"/>
              </a:lnSpc>
            </a:pPr>
            <a:r>
              <a:rPr lang="bg-BG"/>
              <a:t>Повечето системни извиквания са блокирани и kernel блокира процесите – всички нишки в процеса ще бъдат блокирани.</a:t>
            </a:r>
          </a:p>
          <a:p>
            <a:pPr>
              <a:lnSpc>
                <a:spcPct val="90000"/>
              </a:lnSpc>
            </a:pPr>
            <a:r>
              <a:rPr lang="bg-BG"/>
              <a:t>kernel може само да присвои процеси на процесорите – две нишки в един и същи процес не могат да се стартират едновременно на два процесора.</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r>
              <a:rPr lang="bg-BG" b="1"/>
              <a:t>Kernel-Level Threads (KLT)</a:t>
            </a:r>
          </a:p>
        </p:txBody>
      </p:sp>
      <p:sp>
        <p:nvSpPr>
          <p:cNvPr id="184323" name="Rectangle 3"/>
          <p:cNvSpPr>
            <a:spLocks noGrp="1" noChangeArrowheads="1"/>
          </p:cNvSpPr>
          <p:nvPr>
            <p:ph idx="1"/>
          </p:nvPr>
        </p:nvSpPr>
        <p:spPr/>
        <p:txBody>
          <a:bodyPr/>
          <a:lstStyle/>
          <a:p>
            <a:pPr>
              <a:lnSpc>
                <a:spcPct val="90000"/>
              </a:lnSpc>
            </a:pPr>
            <a:r>
              <a:rPr lang="bg-BG" sz="2800"/>
              <a:t>На това ниво целия мениджмънт на нишките се поема от kernel. </a:t>
            </a:r>
          </a:p>
          <a:p>
            <a:pPr>
              <a:lnSpc>
                <a:spcPct val="90000"/>
              </a:lnSpc>
            </a:pPr>
            <a:r>
              <a:rPr lang="bg-BG" sz="2800"/>
              <a:t>Не се ползват нишкови библиотеки, а обръщения към API (system calls) на kernel thread facility. </a:t>
            </a:r>
          </a:p>
          <a:p>
            <a:pPr>
              <a:lnSpc>
                <a:spcPct val="90000"/>
              </a:lnSpc>
            </a:pPr>
            <a:r>
              <a:rPr lang="bg-BG" sz="2800"/>
              <a:t>kernel поддържа контекста на процеса и нишките, превключването между нишките изисква kernel. </a:t>
            </a:r>
          </a:p>
          <a:p>
            <a:pPr>
              <a:lnSpc>
                <a:spcPct val="90000"/>
              </a:lnSpc>
            </a:pPr>
            <a:r>
              <a:rPr lang="bg-BG" sz="2800"/>
              <a:t>Планирането се изпълнява на база на нишките.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bg-BG"/>
              <a:t>Въведение</a:t>
            </a:r>
          </a:p>
        </p:txBody>
      </p:sp>
      <p:sp>
        <p:nvSpPr>
          <p:cNvPr id="141315" name="Rectangle 3"/>
          <p:cNvSpPr>
            <a:spLocks noGrp="1" noChangeArrowheads="1"/>
          </p:cNvSpPr>
          <p:nvPr>
            <p:ph idx="1"/>
          </p:nvPr>
        </p:nvSpPr>
        <p:spPr/>
        <p:txBody>
          <a:bodyPr>
            <a:normAutofit lnSpcReduction="10000"/>
          </a:bodyPr>
          <a:lstStyle/>
          <a:p>
            <a:r>
              <a:rPr lang="bg-BG" sz="2800"/>
              <a:t>UNIX domain предоставя адресно пространство на socket-а в една система. UNIX domain sockets се именоват с UNIX paths. Sockets могат да се ползват за комуникация между процеси на различни системи. Адресното пространство на socket между различни системи се нарича Internet domain.</a:t>
            </a:r>
          </a:p>
          <a:p>
            <a:r>
              <a:rPr lang="bg-BG" sz="2800"/>
              <a:t>Комуникацията с Internet domain ползва TCP/IP internet protocol suite.</a:t>
            </a:r>
            <a:endParaRPr lang="bg-BG" sz="2800" b="1" i="1"/>
          </a:p>
        </p:txBody>
      </p:sp>
    </p:spTree>
    <p:extLst>
      <p:ext uri="{BB962C8B-B14F-4D97-AF65-F5344CB8AC3E}">
        <p14:creationId xmlns:p14="http://schemas.microsoft.com/office/powerpoint/2010/main" val="3515171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r>
              <a:rPr lang="bg-BG" b="1"/>
              <a:t>Kernel-Level Threads (KLT)</a:t>
            </a:r>
          </a:p>
        </p:txBody>
      </p:sp>
      <p:sp>
        <p:nvSpPr>
          <p:cNvPr id="185347" name="Rectangle 3"/>
          <p:cNvSpPr>
            <a:spLocks noGrp="1" noChangeArrowheads="1"/>
          </p:cNvSpPr>
          <p:nvPr>
            <p:ph idx="1"/>
          </p:nvPr>
        </p:nvSpPr>
        <p:spPr>
          <a:xfrm>
            <a:off x="457200" y="1600200"/>
            <a:ext cx="8229600" cy="4997450"/>
          </a:xfrm>
        </p:spPr>
        <p:txBody>
          <a:bodyPr/>
          <a:lstStyle/>
          <a:p>
            <a:pPr>
              <a:lnSpc>
                <a:spcPct val="80000"/>
              </a:lnSpc>
              <a:buFontTx/>
              <a:buNone/>
            </a:pPr>
            <a:r>
              <a:rPr lang="bg-BG" sz="2800" i="1"/>
              <a:t>Предимства</a:t>
            </a:r>
            <a:r>
              <a:rPr lang="bg-BG" sz="2800"/>
              <a:t> </a:t>
            </a:r>
          </a:p>
          <a:p>
            <a:pPr>
              <a:lnSpc>
                <a:spcPct val="80000"/>
              </a:lnSpc>
            </a:pPr>
            <a:r>
              <a:rPr lang="bg-BG" sz="2800"/>
              <a:t>kernel може да планира едновременно много нишки от един процес на много процесори като блокирането се прави на ниво нишка. </a:t>
            </a:r>
          </a:p>
          <a:p>
            <a:pPr>
              <a:lnSpc>
                <a:spcPct val="80000"/>
              </a:lnSpc>
            </a:pPr>
            <a:r>
              <a:rPr lang="bg-BG" sz="2800"/>
              <a:t>Процедурите на kernel могат да бъдат  multithreaded.</a:t>
            </a:r>
            <a:br>
              <a:rPr lang="bg-BG" sz="2800"/>
            </a:br>
            <a:endParaRPr lang="bg-BG" sz="2800"/>
          </a:p>
          <a:p>
            <a:pPr>
              <a:lnSpc>
                <a:spcPct val="80000"/>
              </a:lnSpc>
              <a:buFontTx/>
              <a:buNone/>
            </a:pPr>
            <a:r>
              <a:rPr lang="bg-BG" sz="2800" i="1"/>
              <a:t>Недостатъци</a:t>
            </a:r>
            <a:r>
              <a:rPr lang="bg-BG" sz="2800"/>
              <a:t> </a:t>
            </a:r>
          </a:p>
          <a:p>
            <a:pPr>
              <a:lnSpc>
                <a:spcPct val="80000"/>
              </a:lnSpc>
            </a:pPr>
            <a:r>
              <a:rPr lang="bg-BG" sz="2800"/>
              <a:t>Превключването на нишките в един и същи процес изисква kernel, </a:t>
            </a:r>
            <a:r>
              <a:rPr lang="bg-BG" sz="2800" i="1"/>
              <a:t>т.е.</a:t>
            </a:r>
            <a:r>
              <a:rPr lang="bg-BG" sz="2800"/>
              <a:t> ако имаме 2 режима на превключване на нишка, този режим ще намали бързодействието.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bg-BG" b="1"/>
              <a:t>Комбинация ULT/KLT</a:t>
            </a:r>
          </a:p>
        </p:txBody>
      </p:sp>
      <p:sp>
        <p:nvSpPr>
          <p:cNvPr id="186371" name="Rectangle 3"/>
          <p:cNvSpPr>
            <a:spLocks noGrp="1" noChangeArrowheads="1"/>
          </p:cNvSpPr>
          <p:nvPr>
            <p:ph idx="1"/>
          </p:nvPr>
        </p:nvSpPr>
        <p:spPr/>
        <p:txBody>
          <a:bodyPr>
            <a:normAutofit lnSpcReduction="10000"/>
          </a:bodyPr>
          <a:lstStyle/>
          <a:p>
            <a:pPr>
              <a:lnSpc>
                <a:spcPct val="80000"/>
              </a:lnSpc>
            </a:pPr>
            <a:r>
              <a:rPr lang="bg-BG" sz="2400"/>
              <a:t>Идеята е да се комбинират най-добрите страни на двата подхода. </a:t>
            </a:r>
          </a:p>
          <a:p>
            <a:pPr>
              <a:lnSpc>
                <a:spcPct val="80000"/>
              </a:lnSpc>
            </a:pPr>
            <a:r>
              <a:rPr lang="bg-BG" sz="2400"/>
              <a:t>Solaris е примерна OS, която комбинира ULT и KLT</a:t>
            </a:r>
          </a:p>
          <a:p>
            <a:pPr lvl="1">
              <a:lnSpc>
                <a:spcPct val="80000"/>
              </a:lnSpc>
            </a:pPr>
            <a:r>
              <a:rPr lang="bg-BG" sz="2000"/>
              <a:t>Създаването на нишките е в потребителското пространство</a:t>
            </a:r>
          </a:p>
          <a:p>
            <a:pPr lvl="1">
              <a:lnSpc>
                <a:spcPct val="80000"/>
              </a:lnSpc>
            </a:pPr>
            <a:r>
              <a:rPr lang="bg-BG" sz="2000"/>
              <a:t>Планирането и синхронизацията на нишките също се намира в потребителското пространство</a:t>
            </a:r>
          </a:p>
          <a:p>
            <a:pPr lvl="1">
              <a:lnSpc>
                <a:spcPct val="80000"/>
              </a:lnSpc>
            </a:pPr>
            <a:r>
              <a:rPr lang="bg-BG" sz="2000"/>
              <a:t>Програмистът може да регулира броя на KLTs </a:t>
            </a:r>
          </a:p>
          <a:p>
            <a:pPr lvl="1">
              <a:lnSpc>
                <a:spcPct val="80000"/>
              </a:lnSpc>
            </a:pPr>
            <a:r>
              <a:rPr lang="bg-BG" sz="2000"/>
              <a:t>Процесите включват потребителското адресно пространство, стека и управляващия блок на процеса</a:t>
            </a:r>
          </a:p>
          <a:p>
            <a:pPr lvl="1">
              <a:lnSpc>
                <a:spcPct val="80000"/>
              </a:lnSpc>
            </a:pPr>
            <a:r>
              <a:rPr lang="bg-BG" sz="2000"/>
              <a:t>User-level threads (threads library) са невидими за OS и са интерфейс за паралелизми на ниво приложение</a:t>
            </a:r>
          </a:p>
          <a:p>
            <a:pPr lvl="1">
              <a:lnSpc>
                <a:spcPct val="80000"/>
              </a:lnSpc>
            </a:pPr>
            <a:r>
              <a:rPr lang="bg-BG" sz="2000"/>
              <a:t>Kernel threads са елементи, които могат да се диспечеризират от процесора</a:t>
            </a:r>
          </a:p>
          <a:p>
            <a:pPr lvl="1">
              <a:lnSpc>
                <a:spcPct val="80000"/>
              </a:lnSpc>
            </a:pPr>
            <a:r>
              <a:rPr lang="bg-BG" sz="2000"/>
              <a:t>Lightweight processes (LWP)  - всеки LWP поддържа &gt;=1 ULTs и мапване само към 1 KLT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r>
              <a:rPr lang="bg-BG" b="1"/>
              <a:t>Комбинация ULT/KLT</a:t>
            </a:r>
          </a:p>
        </p:txBody>
      </p:sp>
      <p:pic>
        <p:nvPicPr>
          <p:cNvPr id="187396" name="Picture 4" descr="screen5"/>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771938" y="1790186"/>
            <a:ext cx="6609524" cy="448571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r>
              <a:rPr lang="bg-BG" b="1"/>
              <a:t>Threads libraries</a:t>
            </a:r>
          </a:p>
        </p:txBody>
      </p:sp>
      <p:sp>
        <p:nvSpPr>
          <p:cNvPr id="188419" name="Rectangle 3"/>
          <p:cNvSpPr>
            <a:spLocks noGrp="1" noChangeArrowheads="1"/>
          </p:cNvSpPr>
          <p:nvPr>
            <p:ph idx="1"/>
          </p:nvPr>
        </p:nvSpPr>
        <p:spPr/>
        <p:txBody>
          <a:bodyPr>
            <a:normAutofit lnSpcReduction="10000"/>
          </a:bodyPr>
          <a:lstStyle/>
          <a:p>
            <a:r>
              <a:rPr lang="bg-BG" sz="2800"/>
              <a:t>Интерфейсът на многонишковата поддръжка е през библиотека от подпрограми:</a:t>
            </a:r>
          </a:p>
          <a:p>
            <a:pPr lvl="1"/>
            <a:r>
              <a:rPr lang="bg-BG" sz="2400"/>
              <a:t>libpthread за POSIX threads </a:t>
            </a:r>
          </a:p>
          <a:p>
            <a:pPr lvl="1"/>
            <a:r>
              <a:rPr lang="bg-BG" sz="2400"/>
              <a:t>libthread за Solaris threads. </a:t>
            </a:r>
          </a:p>
          <a:p>
            <a:r>
              <a:rPr lang="bg-BG" sz="2800"/>
              <a:t>И двете съдържат код за: </a:t>
            </a:r>
          </a:p>
          <a:p>
            <a:pPr lvl="1"/>
            <a:r>
              <a:rPr lang="bg-BG" sz="2400"/>
              <a:t>Създаване и унищожаване на нишки </a:t>
            </a:r>
          </a:p>
          <a:p>
            <a:pPr lvl="1"/>
            <a:r>
              <a:rPr lang="bg-BG" sz="2400"/>
              <a:t>Предаване на съобщения и данни между нишките </a:t>
            </a:r>
          </a:p>
          <a:p>
            <a:pPr lvl="1"/>
            <a:r>
              <a:rPr lang="bg-BG" sz="2400"/>
              <a:t>Планиране на изпълнението на нишки </a:t>
            </a:r>
          </a:p>
          <a:p>
            <a:pPr lvl="1"/>
            <a:r>
              <a:rPr lang="bg-BG" sz="2400"/>
              <a:t>Съхраняване и възстановяване на контекста на нишките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normAutofit/>
          </a:bodyPr>
          <a:lstStyle/>
          <a:p>
            <a:r>
              <a:rPr lang="bg-BG" sz="3200" b="1" dirty="0"/>
              <a:t>POSIX Threads Library:libpthread, &lt;pthread.h&gt;</a:t>
            </a:r>
          </a:p>
        </p:txBody>
      </p:sp>
      <p:sp>
        <p:nvSpPr>
          <p:cNvPr id="189443" name="Rectangle 3"/>
          <p:cNvSpPr>
            <a:spLocks noGrp="1" noChangeArrowheads="1"/>
          </p:cNvSpPr>
          <p:nvPr>
            <p:ph idx="1"/>
          </p:nvPr>
        </p:nvSpPr>
        <p:spPr/>
        <p:txBody>
          <a:bodyPr/>
          <a:lstStyle/>
          <a:p>
            <a:pPr>
              <a:buFontTx/>
              <a:buNone/>
            </a:pPr>
            <a:r>
              <a:rPr lang="bg-BG" b="1" dirty="0"/>
              <a:t>Създаване на (Default) Thread </a:t>
            </a:r>
          </a:p>
          <a:p>
            <a:r>
              <a:rPr lang="bg-BG" dirty="0"/>
              <a:t>Ползва се функцията pthread_create() за добавяне на нова нишка за управление на текущия процес:</a:t>
            </a:r>
            <a:br>
              <a:rPr lang="bg-BG" dirty="0"/>
            </a:br>
            <a:endParaRPr lang="bg-BG" dirty="0"/>
          </a:p>
          <a:p>
            <a:pPr>
              <a:buFontTx/>
              <a:buNone/>
            </a:pPr>
            <a:r>
              <a:rPr lang="bg-BG" dirty="0"/>
              <a:t>int pthread_create(pthread\_t *tid, const pthread\_attr\_t *tattr, void*(*start_routine)(void *), void *arg);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normAutofit fontScale="90000"/>
          </a:bodyPr>
          <a:lstStyle/>
          <a:p>
            <a:r>
              <a:rPr lang="bg-BG" sz="4000" b="1"/>
              <a:t>Създаване на (Default) Thread </a:t>
            </a:r>
          </a:p>
        </p:txBody>
      </p:sp>
      <p:sp>
        <p:nvSpPr>
          <p:cNvPr id="190467" name="Rectangle 3"/>
          <p:cNvSpPr>
            <a:spLocks noGrp="1" noChangeArrowheads="1"/>
          </p:cNvSpPr>
          <p:nvPr>
            <p:ph idx="1"/>
          </p:nvPr>
        </p:nvSpPr>
        <p:spPr/>
        <p:txBody>
          <a:bodyPr/>
          <a:lstStyle/>
          <a:p>
            <a:pPr>
              <a:lnSpc>
                <a:spcPct val="90000"/>
              </a:lnSpc>
              <a:buFontTx/>
              <a:buNone/>
            </a:pPr>
            <a:r>
              <a:rPr lang="bg-BG" sz="2800"/>
              <a:t>Когато не се зададе attribute object, той е NULL и се създава </a:t>
            </a:r>
            <a:r>
              <a:rPr lang="bg-BG" sz="2800" i="1"/>
              <a:t>default</a:t>
            </a:r>
            <a:r>
              <a:rPr lang="bg-BG" sz="2800"/>
              <a:t> thread със следните атрибути: </a:t>
            </a:r>
          </a:p>
          <a:p>
            <a:pPr lvl="1">
              <a:lnSpc>
                <a:spcPct val="90000"/>
              </a:lnSpc>
            </a:pPr>
            <a:r>
              <a:rPr lang="bg-BG" sz="2400"/>
              <a:t>Тя е unbounded </a:t>
            </a:r>
          </a:p>
          <a:p>
            <a:pPr lvl="1">
              <a:lnSpc>
                <a:spcPct val="90000"/>
              </a:lnSpc>
            </a:pPr>
            <a:r>
              <a:rPr lang="bg-BG" sz="2400"/>
              <a:t>Тя е nondetached </a:t>
            </a:r>
          </a:p>
          <a:p>
            <a:pPr lvl="1">
              <a:lnSpc>
                <a:spcPct val="90000"/>
              </a:lnSpc>
            </a:pPr>
            <a:r>
              <a:rPr lang="bg-BG" sz="2400"/>
              <a:t>Има default stack и stack size </a:t>
            </a:r>
          </a:p>
          <a:p>
            <a:pPr lvl="1">
              <a:lnSpc>
                <a:spcPct val="90000"/>
              </a:lnSpc>
            </a:pPr>
            <a:r>
              <a:rPr lang="bg-BG" sz="2400"/>
              <a:t>Наследява родителския приоритет </a:t>
            </a:r>
          </a:p>
          <a:p>
            <a:pPr>
              <a:lnSpc>
                <a:spcPct val="90000"/>
              </a:lnSpc>
            </a:pPr>
            <a:r>
              <a:rPr lang="bg-BG" sz="2800"/>
              <a:t>Може да се създаде default attribute object с функцията pthread_attr_init() и след това да се ползва този attribute object за създаване на default thread.</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bg-BG"/>
              <a:t>Пример</a:t>
            </a:r>
          </a:p>
        </p:txBody>
      </p:sp>
      <p:pic>
        <p:nvPicPr>
          <p:cNvPr id="19149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7813" y="2060575"/>
            <a:ext cx="6488112" cy="3098800"/>
          </a:xfrm>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normAutofit fontScale="90000"/>
          </a:bodyPr>
          <a:lstStyle/>
          <a:p>
            <a:r>
              <a:rPr lang="bg-BG" sz="4000" b="1"/>
              <a:t>Създаване на (Default) Thread </a:t>
            </a:r>
          </a:p>
        </p:txBody>
      </p:sp>
      <p:sp>
        <p:nvSpPr>
          <p:cNvPr id="192515" name="Rectangle 3"/>
          <p:cNvSpPr>
            <a:spLocks noGrp="1" noChangeArrowheads="1"/>
          </p:cNvSpPr>
          <p:nvPr>
            <p:ph idx="1"/>
          </p:nvPr>
        </p:nvSpPr>
        <p:spPr>
          <a:xfrm>
            <a:off x="457200" y="1600200"/>
            <a:ext cx="8229600" cy="4205288"/>
          </a:xfrm>
        </p:spPr>
        <p:txBody>
          <a:bodyPr/>
          <a:lstStyle/>
          <a:p>
            <a:pPr>
              <a:lnSpc>
                <a:spcPct val="80000"/>
              </a:lnSpc>
            </a:pPr>
            <a:r>
              <a:rPr lang="bg-BG" sz="2000"/>
              <a:t>Функцията pthread_create() се активира с attr, имащ необходимото състояние. start_routine е функция, с която нова нишка започва изпълнението. Когато start_routine върне управлението, thread приключва изпълнението си с exit status set = на стойността, върната от start_routine. </a:t>
            </a:r>
          </a:p>
          <a:p>
            <a:pPr>
              <a:lnSpc>
                <a:spcPct val="80000"/>
              </a:lnSpc>
            </a:pPr>
            <a:r>
              <a:rPr lang="bg-BG" sz="2000"/>
              <a:t>Когато pthread_create успее, ID на създадената нишка се съхранява в местоположение, посочено като tid. </a:t>
            </a:r>
          </a:p>
          <a:p>
            <a:pPr>
              <a:lnSpc>
                <a:spcPct val="80000"/>
              </a:lnSpc>
            </a:pPr>
            <a:r>
              <a:rPr lang="bg-BG" sz="2000"/>
              <a:t>Създаването на нишка чрез NULL attribute има същия ефект, както използване на default attribute; и двете изивквания създават default thread. Когато tattr се инициализира, той придобива поведение по подразбиране. </a:t>
            </a:r>
          </a:p>
          <a:p>
            <a:pPr>
              <a:lnSpc>
                <a:spcPct val="80000"/>
              </a:lnSpc>
            </a:pPr>
            <a:r>
              <a:rPr lang="bg-BG" sz="2000"/>
              <a:t>pthread_create() връща 0 при успех. Всяка друга върната стойност означава грешка.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bg-BG" b="1"/>
              <a:t>Wait for Thread Termination</a:t>
            </a:r>
          </a:p>
        </p:txBody>
      </p:sp>
      <p:sp>
        <p:nvSpPr>
          <p:cNvPr id="193539" name="Rectangle 3"/>
          <p:cNvSpPr>
            <a:spLocks noGrp="1" noChangeArrowheads="1"/>
          </p:cNvSpPr>
          <p:nvPr>
            <p:ph type="body" sz="half" idx="1"/>
          </p:nvPr>
        </p:nvSpPr>
        <p:spPr>
          <a:xfrm>
            <a:off x="457200" y="1600200"/>
            <a:ext cx="8229600" cy="1612900"/>
          </a:xfrm>
        </p:spPr>
        <p:txBody>
          <a:bodyPr/>
          <a:lstStyle/>
          <a:p>
            <a:r>
              <a:rPr lang="bg-BG" sz="2800"/>
              <a:t>Функцията pthread_join се ползва за изчакване на нишка да се терминира:</a:t>
            </a:r>
          </a:p>
          <a:p>
            <a:pPr>
              <a:buFontTx/>
              <a:buNone/>
            </a:pPr>
            <a:r>
              <a:rPr lang="bg-BG" sz="2800"/>
              <a:t>int pthread_join(thread_t tid, void **status); </a:t>
            </a:r>
          </a:p>
        </p:txBody>
      </p:sp>
      <p:pic>
        <p:nvPicPr>
          <p:cNvPr id="19354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331913" y="3789363"/>
            <a:ext cx="6605587" cy="2268537"/>
          </a:xfrm>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normAutofit fontScale="90000"/>
          </a:bodyPr>
          <a:lstStyle/>
          <a:p>
            <a:r>
              <a:rPr lang="bg-BG" b="1"/>
              <a:t>Wait for Thread Termination</a:t>
            </a:r>
          </a:p>
        </p:txBody>
      </p:sp>
      <p:sp>
        <p:nvSpPr>
          <p:cNvPr id="194563" name="Rectangle 3"/>
          <p:cNvSpPr>
            <a:spLocks noGrp="1" noChangeArrowheads="1"/>
          </p:cNvSpPr>
          <p:nvPr>
            <p:ph idx="1"/>
          </p:nvPr>
        </p:nvSpPr>
        <p:spPr/>
        <p:txBody>
          <a:bodyPr/>
          <a:lstStyle/>
          <a:p>
            <a:pPr>
              <a:lnSpc>
                <a:spcPct val="90000"/>
              </a:lnSpc>
            </a:pPr>
            <a:r>
              <a:rPr lang="bg-BG" sz="2400"/>
              <a:t>Функцията pthread_join() блокира извиканата нишка докато зададената нишка не приключи. Зададената нишка трябва да бъде в текущия процес и не трябва да бъде отделена. Когато статуса не е NULL, той сочи към местоположението на множество от exit status на терминираната нишка, когато pthread_join() приключи успешно. Множество нишки не могат да чакат една и съща нишка да приключи. Ако това се случи, една нишка връща успех, а останалите пропадат с грешка ESRCH. След приключване на pthread_join(), стека, асоцииран с нишката, може да се ползва от приложението.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bg-BG"/>
              <a:t>Въведение</a:t>
            </a:r>
          </a:p>
        </p:txBody>
      </p:sp>
      <p:sp>
        <p:nvSpPr>
          <p:cNvPr id="143363" name="Rectangle 3"/>
          <p:cNvSpPr>
            <a:spLocks noGrp="1" noChangeArrowheads="1"/>
          </p:cNvSpPr>
          <p:nvPr>
            <p:ph idx="1"/>
          </p:nvPr>
        </p:nvSpPr>
        <p:spPr/>
        <p:txBody>
          <a:bodyPr/>
          <a:lstStyle/>
          <a:p>
            <a:r>
              <a:rPr lang="bg-BG" sz="2800" b="1" i="1"/>
              <a:t>Socket types</a:t>
            </a:r>
            <a:r>
              <a:rPr lang="bg-BG" sz="2800"/>
              <a:t> дефинира комуникационните характеристики, видими за приложението. Процесите комуникират само между sockets от един ии същи тип. Съществуват 5 типа socket.</a:t>
            </a:r>
          </a:p>
          <a:p>
            <a:pPr lvl="1"/>
            <a:r>
              <a:rPr lang="bg-BG" sz="2400" b="1"/>
              <a:t>stream socket</a:t>
            </a:r>
          </a:p>
          <a:p>
            <a:pPr lvl="2"/>
            <a:r>
              <a:rPr lang="bg-BG" sz="2000"/>
              <a:t>Предоставя двупосочен, последователен, надежден и непрекъснат поток от данни без ограничения за записа. Потокът оперира като телефонен разговор. Типът на socket е SOCK_STREAM и в Internet domain използва Transmission Control Protocol (TCP).</a:t>
            </a:r>
          </a:p>
        </p:txBody>
      </p:sp>
    </p:spTree>
    <p:extLst>
      <p:ext uri="{BB962C8B-B14F-4D97-AF65-F5344CB8AC3E}">
        <p14:creationId xmlns:p14="http://schemas.microsoft.com/office/powerpoint/2010/main" val="4282348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normAutofit fontScale="90000"/>
          </a:bodyPr>
          <a:lstStyle/>
          <a:p>
            <a:r>
              <a:rPr lang="bg-BG" b="1"/>
              <a:t>Wait for Thread Termination</a:t>
            </a:r>
          </a:p>
        </p:txBody>
      </p:sp>
      <p:sp>
        <p:nvSpPr>
          <p:cNvPr id="195587" name="Rectangle 3"/>
          <p:cNvSpPr>
            <a:spLocks noGrp="1" noChangeArrowheads="1"/>
          </p:cNvSpPr>
          <p:nvPr>
            <p:ph idx="1"/>
          </p:nvPr>
        </p:nvSpPr>
        <p:spPr/>
        <p:txBody>
          <a:bodyPr/>
          <a:lstStyle/>
          <a:p>
            <a:pPr>
              <a:lnSpc>
                <a:spcPct val="90000"/>
              </a:lnSpc>
            </a:pPr>
            <a:r>
              <a:rPr lang="bg-BG" sz="2800"/>
              <a:t>Процедурата pthread_join() има 2 параметъра, даващи гъвкавост при използване. </a:t>
            </a:r>
          </a:p>
          <a:p>
            <a:pPr>
              <a:lnSpc>
                <a:spcPct val="90000"/>
              </a:lnSpc>
            </a:pPr>
            <a:r>
              <a:rPr lang="bg-BG" sz="2800"/>
              <a:t>Когато е необходимо извикващата нишка да изчака настъпване на терминиране на специфична нишка, трябва да се подаде ID на нишката като първи параметър. </a:t>
            </a:r>
          </a:p>
          <a:p>
            <a:pPr>
              <a:lnSpc>
                <a:spcPct val="90000"/>
              </a:lnSpc>
            </a:pPr>
            <a:r>
              <a:rPr lang="bg-BG" sz="2800"/>
              <a:t>Ако е важно да се знае exit code на defunct thread, се подава адреса на област от паметта, където да се получи.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normAutofit fontScale="90000"/>
          </a:bodyPr>
          <a:lstStyle/>
          <a:p>
            <a:r>
              <a:rPr lang="bg-BG" b="1"/>
              <a:t>Wait for Thread Termination</a:t>
            </a:r>
          </a:p>
        </p:txBody>
      </p:sp>
      <p:sp>
        <p:nvSpPr>
          <p:cNvPr id="196611" name="Rectangle 3"/>
          <p:cNvSpPr>
            <a:spLocks noGrp="1" noChangeArrowheads="1"/>
          </p:cNvSpPr>
          <p:nvPr>
            <p:ph idx="1"/>
          </p:nvPr>
        </p:nvSpPr>
        <p:spPr/>
        <p:txBody>
          <a:bodyPr/>
          <a:lstStyle/>
          <a:p>
            <a:pPr>
              <a:lnSpc>
                <a:spcPct val="90000"/>
              </a:lnSpc>
            </a:pPr>
            <a:r>
              <a:rPr lang="bg-BG"/>
              <a:t>pthread_join() работи са с нишки приемници, които не са отделени. </a:t>
            </a:r>
          </a:p>
          <a:p>
            <a:pPr>
              <a:lnSpc>
                <a:spcPct val="90000"/>
              </a:lnSpc>
            </a:pPr>
            <a:r>
              <a:rPr lang="bg-BG"/>
              <a:t>Когато няма причина да се прави синхронизация с терминиране на дадена нишка, то тази нишка трябва да се отдели. </a:t>
            </a:r>
          </a:p>
          <a:p>
            <a:pPr>
              <a:lnSpc>
                <a:spcPct val="90000"/>
              </a:lnSpc>
            </a:pPr>
            <a:r>
              <a:rPr lang="bg-BG"/>
              <a:t>Мислете за отделените нишки като нишки, които се ползват в най-много инстанции.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pPr algn="l"/>
            <a:r>
              <a:rPr lang="bg-BG"/>
              <a:t>Пример</a:t>
            </a:r>
          </a:p>
        </p:txBody>
      </p:sp>
      <p:sp>
        <p:nvSpPr>
          <p:cNvPr id="197635" name="Rectangle 3"/>
          <p:cNvSpPr>
            <a:spLocks noGrp="1" noChangeArrowheads="1"/>
          </p:cNvSpPr>
          <p:nvPr>
            <p:ph type="body" sz="half" idx="1"/>
          </p:nvPr>
        </p:nvSpPr>
        <p:spPr>
          <a:xfrm>
            <a:off x="457200" y="1600200"/>
            <a:ext cx="3394075" cy="4525963"/>
          </a:xfrm>
        </p:spPr>
        <p:txBody>
          <a:bodyPr/>
          <a:lstStyle/>
          <a:p>
            <a:r>
              <a:rPr lang="bg-BG" sz="2400"/>
              <a:t>Една нишка изпълнява процедура, създава helper thread, която изпълнява процедурата fetch, която прави сложно търсене в БД и изисква известно време. </a:t>
            </a:r>
          </a:p>
        </p:txBody>
      </p:sp>
      <p:pic>
        <p:nvPicPr>
          <p:cNvPr id="197636"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930650" y="404813"/>
            <a:ext cx="5213350" cy="6048375"/>
          </a:xfrm>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bg-BG"/>
              <a:t>Пример</a:t>
            </a:r>
          </a:p>
        </p:txBody>
      </p:sp>
      <p:sp>
        <p:nvSpPr>
          <p:cNvPr id="198659" name="Rectangle 3"/>
          <p:cNvSpPr>
            <a:spLocks noGrp="1" noChangeArrowheads="1"/>
          </p:cNvSpPr>
          <p:nvPr>
            <p:ph idx="1"/>
          </p:nvPr>
        </p:nvSpPr>
        <p:spPr/>
        <p:txBody>
          <a:bodyPr/>
          <a:lstStyle/>
          <a:p>
            <a:pPr>
              <a:lnSpc>
                <a:spcPct val="80000"/>
              </a:lnSpc>
            </a:pPr>
            <a:r>
              <a:rPr lang="bg-BG" sz="2800"/>
              <a:t>main thread се нуждае от резултатите от търсенето, но трябва да изпълни и други задача междувременно. Програмата изпълнява тези задачи и изчаква приключването на helper нишка чрез pthread_join(). Параметърът pbe е адреса на новата нишка, който се предава през стека. В общия случай е добре да се заделя диманично памет с malloc() от heap, вместо да се предава адреса на стека на нишката, който може да се изгуби при унищожаването на нишката.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bg-BG" b="1"/>
              <a:t>Detaching a Thread</a:t>
            </a:r>
          </a:p>
        </p:txBody>
      </p:sp>
      <p:sp>
        <p:nvSpPr>
          <p:cNvPr id="199683" name="Rectangle 3"/>
          <p:cNvSpPr>
            <a:spLocks noGrp="1" noChangeArrowheads="1"/>
          </p:cNvSpPr>
          <p:nvPr>
            <p:ph type="body" sz="half" idx="1"/>
          </p:nvPr>
        </p:nvSpPr>
        <p:spPr>
          <a:xfrm>
            <a:off x="457200" y="1600200"/>
            <a:ext cx="7620000" cy="2185988"/>
          </a:xfrm>
        </p:spPr>
        <p:txBody>
          <a:bodyPr/>
          <a:lstStyle/>
          <a:p>
            <a:r>
              <a:rPr lang="bg-BG" sz="2400" dirty="0"/>
              <a:t>Функцията pthread_detach() е алтернатива на pthread_join() за повторно използване на паметта на нишка, която е създадена с detachstate attribute set PTHREAD_CREATE_JOINABLE:</a:t>
            </a:r>
          </a:p>
          <a:p>
            <a:pPr>
              <a:buFontTx/>
              <a:buNone/>
            </a:pPr>
            <a:r>
              <a:rPr lang="bg-BG" sz="2400" dirty="0"/>
              <a:t>int pthread_detach(thread_t tid); </a:t>
            </a:r>
          </a:p>
        </p:txBody>
      </p:sp>
      <p:sp>
        <p:nvSpPr>
          <p:cNvPr id="199684" name="Rectangle 4"/>
          <p:cNvSpPr>
            <a:spLocks noGrp="1" noChangeArrowheads="1"/>
          </p:cNvSpPr>
          <p:nvPr>
            <p:ph sz="half" idx="2"/>
          </p:nvPr>
        </p:nvSpPr>
        <p:spPr/>
        <p:txBody>
          <a:bodyPr/>
          <a:lstStyle/>
          <a:p>
            <a:endParaRPr lang="bg-BG" sz="2800"/>
          </a:p>
        </p:txBody>
      </p:sp>
      <p:pic>
        <p:nvPicPr>
          <p:cNvPr id="1996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267200"/>
            <a:ext cx="35052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bg-BG" b="1"/>
              <a:t>Detaching a Thread</a:t>
            </a:r>
          </a:p>
        </p:txBody>
      </p:sp>
      <p:sp>
        <p:nvSpPr>
          <p:cNvPr id="200707" name="Rectangle 3"/>
          <p:cNvSpPr>
            <a:spLocks noGrp="1" noChangeArrowheads="1"/>
          </p:cNvSpPr>
          <p:nvPr>
            <p:ph idx="1"/>
          </p:nvPr>
        </p:nvSpPr>
        <p:spPr/>
        <p:txBody>
          <a:bodyPr>
            <a:normAutofit fontScale="92500"/>
          </a:bodyPr>
          <a:lstStyle/>
          <a:p>
            <a:r>
              <a:rPr lang="bg-BG" sz="2800"/>
              <a:t>Функцията pthread_detach() се ползва за да покаже, че паметта за нишката tid може да се използва повторно след терминиране на нишката. Ако tid не е унищожена, pthread_detach() няма да предизвика нейното терминиране. Ефектът от множество извиквания на pthread_detach() върху една и съща нишка приемник е недефиниран.</a:t>
            </a:r>
          </a:p>
          <a:p>
            <a:r>
              <a:rPr lang="bg-BG" sz="2800"/>
              <a:t>pthread_detach() връща 0 при успех. Всяка друга върната стойност означава грешка.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normAutofit fontScale="90000"/>
          </a:bodyPr>
          <a:lstStyle/>
          <a:p>
            <a:r>
              <a:rPr lang="bg-BG" sz="4000" b="1"/>
              <a:t>Create a Key for Thread-Specific Data</a:t>
            </a:r>
          </a:p>
        </p:txBody>
      </p:sp>
      <p:sp>
        <p:nvSpPr>
          <p:cNvPr id="201731" name="Rectangle 3"/>
          <p:cNvSpPr>
            <a:spLocks noGrp="1" noChangeArrowheads="1"/>
          </p:cNvSpPr>
          <p:nvPr>
            <p:ph idx="1"/>
          </p:nvPr>
        </p:nvSpPr>
        <p:spPr/>
        <p:txBody>
          <a:bodyPr/>
          <a:lstStyle/>
          <a:p>
            <a:pPr>
              <a:lnSpc>
                <a:spcPct val="90000"/>
              </a:lnSpc>
            </a:pPr>
            <a:r>
              <a:rPr lang="bg-BG" sz="2400"/>
              <a:t>Еднонишковите C програми имат 2 базови класа данни: локални и глобални. За многонишковите C programs се добавя 3-ти клас: </a:t>
            </a:r>
            <a:r>
              <a:rPr lang="bg-BG" sz="2400" b="1" i="1"/>
              <a:t>thread-specific data (TSD)</a:t>
            </a:r>
            <a:r>
              <a:rPr lang="bg-BG" sz="2400"/>
              <a:t>. Те приличат на глобалните данни, но са скрити за нишката.</a:t>
            </a:r>
          </a:p>
          <a:p>
            <a:pPr>
              <a:lnSpc>
                <a:spcPct val="90000"/>
              </a:lnSpc>
            </a:pPr>
            <a:r>
              <a:rPr lang="bg-BG" sz="2400"/>
              <a:t>Thread-specific data се поддържат за всяка нишка. TSD е единственият начин да се дефинират и ползват данни, които са скрити в нишката. Всеки thread-specific data елемент е свързан с ключ, който е глобален за всички нишки в процеса. Ползвайки ключа, нишката достъпва указател (void *), който се поддържа за всяка нишка.</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normAutofit fontScale="90000"/>
          </a:bodyPr>
          <a:lstStyle/>
          <a:p>
            <a:r>
              <a:rPr lang="bg-BG" sz="4000" b="1"/>
              <a:t>Create a Key for Thread-Specific Data</a:t>
            </a:r>
          </a:p>
        </p:txBody>
      </p:sp>
      <p:sp>
        <p:nvSpPr>
          <p:cNvPr id="202755" name="Rectangle 3"/>
          <p:cNvSpPr>
            <a:spLocks noGrp="1" noChangeArrowheads="1"/>
          </p:cNvSpPr>
          <p:nvPr>
            <p:ph idx="1"/>
          </p:nvPr>
        </p:nvSpPr>
        <p:spPr/>
        <p:txBody>
          <a:bodyPr/>
          <a:lstStyle/>
          <a:p>
            <a:pPr>
              <a:lnSpc>
                <a:spcPct val="80000"/>
              </a:lnSpc>
            </a:pPr>
            <a:r>
              <a:rPr lang="bg-BG" sz="2000"/>
              <a:t>Функцията pthread_keycreate() се използва за създаване на ключ, който се ползва за идентификация на thread-specific data в процеса. Ключът е глобален за всички нишки в процеса и всички те имат начална стойност NULL, свързана с ключа при неговото създаване.</a:t>
            </a:r>
          </a:p>
          <a:p>
            <a:pPr>
              <a:lnSpc>
                <a:spcPct val="80000"/>
              </a:lnSpc>
            </a:pPr>
            <a:endParaRPr lang="bg-BG" sz="2000"/>
          </a:p>
          <a:p>
            <a:pPr>
              <a:lnSpc>
                <a:spcPct val="80000"/>
              </a:lnSpc>
            </a:pPr>
            <a:r>
              <a:rPr lang="bg-BG" sz="2000"/>
              <a:t>pthread_keycreate() се активира веднъж за всеки ключ преди неговото използване. Няма неявна синхронизация. След създаването на ключа, всяка нишка може да зададе стойност на ключа. Стойността е специфична за нишката и се поддържа за всяка нишка поотделно. Когато нишката се терминира се преустановява връзката й с ключа, ако ключът има destructor. </a:t>
            </a:r>
          </a:p>
          <a:p>
            <a:pPr>
              <a:lnSpc>
                <a:spcPct val="80000"/>
              </a:lnSpc>
              <a:buFontTx/>
              <a:buNone/>
            </a:pPr>
            <a:endParaRPr lang="bg-BG" sz="2000"/>
          </a:p>
          <a:p>
            <a:pPr>
              <a:lnSpc>
                <a:spcPct val="80000"/>
              </a:lnSpc>
              <a:buFontTx/>
              <a:buNone/>
            </a:pPr>
            <a:r>
              <a:rPr lang="bg-BG" sz="2000"/>
              <a:t>int pthread_key_create(pthread_key_t *key, void (*destructor) (void *));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normAutofit fontScale="90000"/>
          </a:bodyPr>
          <a:lstStyle/>
          <a:p>
            <a:r>
              <a:rPr lang="bg-BG" sz="4000" b="1"/>
              <a:t>Create a Key for Thread-Specific Data</a:t>
            </a:r>
          </a:p>
        </p:txBody>
      </p:sp>
      <p:sp>
        <p:nvSpPr>
          <p:cNvPr id="203780" name="Rectangle 4"/>
          <p:cNvSpPr>
            <a:spLocks noGrp="1" noChangeArrowheads="1"/>
          </p:cNvSpPr>
          <p:nvPr>
            <p:ph sz="half" idx="1"/>
          </p:nvPr>
        </p:nvSpPr>
        <p:spPr/>
        <p:txBody>
          <a:bodyPr/>
          <a:lstStyle/>
          <a:p>
            <a:endParaRPr lang="bg-BG" sz="2800"/>
          </a:p>
        </p:txBody>
      </p:sp>
      <p:sp>
        <p:nvSpPr>
          <p:cNvPr id="203781" name="Rectangle 5"/>
          <p:cNvSpPr>
            <a:spLocks noGrp="1" noChangeArrowheads="1"/>
          </p:cNvSpPr>
          <p:nvPr>
            <p:ph type="body" sz="half" idx="2"/>
          </p:nvPr>
        </p:nvSpPr>
        <p:spPr>
          <a:xfrm>
            <a:off x="457200" y="3276600"/>
            <a:ext cx="7696200" cy="3276600"/>
          </a:xfrm>
        </p:spPr>
        <p:txBody>
          <a:bodyPr/>
          <a:lstStyle/>
          <a:p>
            <a:pPr>
              <a:lnSpc>
                <a:spcPct val="80000"/>
              </a:lnSpc>
            </a:pPr>
            <a:r>
              <a:rPr lang="bg-BG" sz="1800" dirty="0"/>
              <a:t>Когато pthread_keycreate() приключи успешно изпълнението си, ключът се съхранява в позиция, сочена от key. Извикващата функция трябва да гарантира, че паметта и достъпът до нея са подходящо синхронизирани. Може да бъде подаден и destructor, който не е задължителен и се ползва за освобождаване на паметта. Когато ключът има non-NULL destructor и нишката има non-NULL стойност, свързана с ключа, деструкторът се извиква при унищожаване на нишката. Редът на извикване на деструкторите не е дефиниран!</a:t>
            </a:r>
          </a:p>
          <a:p>
            <a:pPr>
              <a:lnSpc>
                <a:spcPct val="80000"/>
              </a:lnSpc>
            </a:pPr>
            <a:endParaRPr lang="bg-BG" sz="1800" dirty="0"/>
          </a:p>
          <a:p>
            <a:pPr>
              <a:lnSpc>
                <a:spcPct val="80000"/>
              </a:lnSpc>
            </a:pPr>
            <a:r>
              <a:rPr lang="bg-BG" sz="1800" dirty="0"/>
              <a:t>pthread_keycreate() връща 0 при успех и !=0 при грешка.</a:t>
            </a:r>
          </a:p>
        </p:txBody>
      </p:sp>
      <p:pic>
        <p:nvPicPr>
          <p:cNvPr id="2037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76400"/>
            <a:ext cx="464820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normAutofit fontScale="90000"/>
          </a:bodyPr>
          <a:lstStyle/>
          <a:p>
            <a:r>
              <a:rPr lang="bg-BG" b="1"/>
              <a:t>Delete the Thread-Specific Data Key</a:t>
            </a:r>
          </a:p>
        </p:txBody>
      </p:sp>
      <p:sp>
        <p:nvSpPr>
          <p:cNvPr id="204803" name="Rectangle 3"/>
          <p:cNvSpPr>
            <a:spLocks noGrp="1" noChangeArrowheads="1"/>
          </p:cNvSpPr>
          <p:nvPr>
            <p:ph idx="1"/>
          </p:nvPr>
        </p:nvSpPr>
        <p:spPr/>
        <p:txBody>
          <a:bodyPr/>
          <a:lstStyle/>
          <a:p>
            <a:r>
              <a:rPr lang="bg-BG"/>
              <a:t>Функцията pthread_keydelete() се ползва за унищожаване на съществуващ thread-specific data ключ. Освобождава се паметта, свързана с ключа.</a:t>
            </a:r>
          </a:p>
          <a:p>
            <a:endParaRPr lang="bg-BG"/>
          </a:p>
          <a:p>
            <a:pPr>
              <a:buFontTx/>
              <a:buNone/>
            </a:pPr>
            <a:r>
              <a:rPr lang="bg-BG"/>
              <a:t>int pthread_key_delete(pthread_key_t key);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bg-BG"/>
              <a:t>Въведение</a:t>
            </a:r>
          </a:p>
        </p:txBody>
      </p:sp>
      <p:sp>
        <p:nvSpPr>
          <p:cNvPr id="142339" name="Rectangle 3"/>
          <p:cNvSpPr>
            <a:spLocks noGrp="1" noChangeArrowheads="1"/>
          </p:cNvSpPr>
          <p:nvPr>
            <p:ph idx="1"/>
          </p:nvPr>
        </p:nvSpPr>
        <p:spPr>
          <a:xfrm>
            <a:off x="457200" y="1600200"/>
            <a:ext cx="8229600" cy="4038600"/>
          </a:xfrm>
        </p:spPr>
        <p:txBody>
          <a:bodyPr/>
          <a:lstStyle/>
          <a:p>
            <a:pPr lvl="1"/>
            <a:r>
              <a:rPr lang="bg-BG" b="1"/>
              <a:t>datagram socket</a:t>
            </a:r>
          </a:p>
          <a:p>
            <a:pPr lvl="2"/>
            <a:r>
              <a:rPr lang="bg-BG"/>
              <a:t>Поддържа двупосочен поток от съобщения. datagram socket може да получава съобщения в различен ред от този на изпращането. Налице са ограничения за запис на данните. Datagram sockets работят като изпращане на писма по пощата. Типът на socket е SOCK_DGRAM, който при Internet domain ползва User Datagram Protocol (UDP).</a:t>
            </a:r>
          </a:p>
        </p:txBody>
      </p:sp>
    </p:spTree>
    <p:extLst>
      <p:ext uri="{BB962C8B-B14F-4D97-AF65-F5344CB8AC3E}">
        <p14:creationId xmlns:p14="http://schemas.microsoft.com/office/powerpoint/2010/main" val="39264021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normAutofit fontScale="90000"/>
          </a:bodyPr>
          <a:lstStyle/>
          <a:p>
            <a:r>
              <a:rPr lang="bg-BG" b="1"/>
              <a:t>Delete the Thread-Specific Data Key</a:t>
            </a:r>
          </a:p>
        </p:txBody>
      </p:sp>
      <p:sp>
        <p:nvSpPr>
          <p:cNvPr id="206852" name="Rectangle 4"/>
          <p:cNvSpPr>
            <a:spLocks noGrp="1" noChangeArrowheads="1"/>
          </p:cNvSpPr>
          <p:nvPr>
            <p:ph sz="half" idx="1"/>
          </p:nvPr>
        </p:nvSpPr>
        <p:spPr/>
        <p:txBody>
          <a:bodyPr/>
          <a:lstStyle/>
          <a:p>
            <a:endParaRPr lang="bg-BG" sz="2800"/>
          </a:p>
        </p:txBody>
      </p:sp>
      <p:sp>
        <p:nvSpPr>
          <p:cNvPr id="206853" name="Rectangle 5"/>
          <p:cNvSpPr>
            <a:spLocks noGrp="1" noChangeArrowheads="1"/>
          </p:cNvSpPr>
          <p:nvPr>
            <p:ph type="body" sz="half" idx="2"/>
          </p:nvPr>
        </p:nvSpPr>
        <p:spPr>
          <a:xfrm>
            <a:off x="457200" y="3276600"/>
            <a:ext cx="7696200" cy="3124200"/>
          </a:xfrm>
        </p:spPr>
        <p:txBody>
          <a:bodyPr/>
          <a:lstStyle/>
          <a:p>
            <a:pPr>
              <a:lnSpc>
                <a:spcPct val="80000"/>
              </a:lnSpc>
            </a:pPr>
            <a:r>
              <a:rPr lang="bg-BG" sz="2400" dirty="0"/>
              <a:t>След като ключът бъде изтрит, всякакви референции към него чрез pthread_setspecific() или pthread_getspecific() връщат грешката EINVAL.</a:t>
            </a:r>
          </a:p>
          <a:p>
            <a:pPr>
              <a:lnSpc>
                <a:spcPct val="80000"/>
              </a:lnSpc>
            </a:pPr>
            <a:r>
              <a:rPr lang="bg-BG" sz="2400" dirty="0"/>
              <a:t>Отговорност на програмиста е да освободи всички thread-specific ресурси преди извикване на тази функция. Тя не извиква деструктори. </a:t>
            </a:r>
          </a:p>
          <a:p>
            <a:pPr>
              <a:lnSpc>
                <a:spcPct val="80000"/>
              </a:lnSpc>
            </a:pPr>
            <a:r>
              <a:rPr lang="bg-BG" sz="2400" dirty="0"/>
              <a:t>pthread_keydelete() връща 0 при успех и !=0 при грешка.</a:t>
            </a:r>
          </a:p>
        </p:txBody>
      </p:sp>
      <p:pic>
        <p:nvPicPr>
          <p:cNvPr id="2068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752600"/>
            <a:ext cx="3962400" cy="144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normAutofit fontScale="90000"/>
          </a:bodyPr>
          <a:lstStyle/>
          <a:p>
            <a:r>
              <a:rPr lang="bg-BG" sz="4000" b="1"/>
              <a:t>Set the Thread-Specific Data Key</a:t>
            </a:r>
          </a:p>
        </p:txBody>
      </p:sp>
      <p:sp>
        <p:nvSpPr>
          <p:cNvPr id="207875" name="Rectangle 3"/>
          <p:cNvSpPr>
            <a:spLocks noGrp="1" noChangeArrowheads="1"/>
          </p:cNvSpPr>
          <p:nvPr>
            <p:ph type="body" sz="half" idx="1"/>
          </p:nvPr>
        </p:nvSpPr>
        <p:spPr>
          <a:xfrm>
            <a:off x="457200" y="1600200"/>
            <a:ext cx="7696200" cy="3048000"/>
          </a:xfrm>
        </p:spPr>
        <p:txBody>
          <a:bodyPr/>
          <a:lstStyle/>
          <a:p>
            <a:pPr>
              <a:lnSpc>
                <a:spcPct val="90000"/>
              </a:lnSpc>
            </a:pPr>
            <a:r>
              <a:rPr lang="bg-BG" sz="2800" dirty="0"/>
              <a:t>Функцията pthread_setspecific() задава свързване между нишка и thread-specific data ключ. </a:t>
            </a:r>
          </a:p>
          <a:p>
            <a:pPr>
              <a:lnSpc>
                <a:spcPct val="90000"/>
              </a:lnSpc>
              <a:buFontTx/>
              <a:buNone/>
            </a:pPr>
            <a:r>
              <a:rPr lang="bg-BG" sz="2800" dirty="0"/>
              <a:t>int pthread_setspecific(pthread_key_t key, const void *value); </a:t>
            </a:r>
          </a:p>
          <a:p>
            <a:pPr>
              <a:lnSpc>
                <a:spcPct val="90000"/>
              </a:lnSpc>
            </a:pPr>
            <a:r>
              <a:rPr lang="bg-BG" sz="2800" dirty="0"/>
              <a:t>pthread_setspecific() връща 0 при успех и !=0 при грешка.</a:t>
            </a:r>
          </a:p>
        </p:txBody>
      </p:sp>
      <p:pic>
        <p:nvPicPr>
          <p:cNvPr id="2078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7673" y="4572000"/>
            <a:ext cx="5381498"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normAutofit fontScale="90000"/>
          </a:bodyPr>
          <a:lstStyle/>
          <a:p>
            <a:r>
              <a:rPr lang="bg-BG" sz="4000" b="1"/>
              <a:t>Get the Thread-Specific Data Key</a:t>
            </a:r>
          </a:p>
        </p:txBody>
      </p:sp>
      <p:sp>
        <p:nvSpPr>
          <p:cNvPr id="208900" name="Rectangle 4"/>
          <p:cNvSpPr>
            <a:spLocks noGrp="1" noChangeArrowheads="1"/>
          </p:cNvSpPr>
          <p:nvPr>
            <p:ph type="body" sz="half" idx="1"/>
          </p:nvPr>
        </p:nvSpPr>
        <p:spPr>
          <a:xfrm>
            <a:off x="457200" y="1600200"/>
            <a:ext cx="7696200" cy="2185988"/>
          </a:xfrm>
        </p:spPr>
        <p:txBody>
          <a:bodyPr/>
          <a:lstStyle/>
          <a:p>
            <a:pPr>
              <a:lnSpc>
                <a:spcPct val="90000"/>
              </a:lnSpc>
            </a:pPr>
            <a:r>
              <a:rPr lang="bg-BG" sz="2800" dirty="0"/>
              <a:t>pthread_getspecific() се ползва за получаване на специфичния за нишката ключ и съхраняването му във value.</a:t>
            </a:r>
          </a:p>
          <a:p>
            <a:pPr>
              <a:lnSpc>
                <a:spcPct val="90000"/>
              </a:lnSpc>
            </a:pPr>
            <a:endParaRPr lang="bg-BG" sz="2800" dirty="0"/>
          </a:p>
          <a:p>
            <a:pPr>
              <a:lnSpc>
                <a:spcPct val="90000"/>
              </a:lnSpc>
              <a:buFontTx/>
              <a:buNone/>
            </a:pPr>
            <a:r>
              <a:rPr lang="bg-BG" sz="2800" dirty="0"/>
              <a:t>int pthread_getspecific(pthread_key_t key); </a:t>
            </a:r>
          </a:p>
        </p:txBody>
      </p:sp>
      <p:sp>
        <p:nvSpPr>
          <p:cNvPr id="208901" name="Rectangle 5"/>
          <p:cNvSpPr>
            <a:spLocks noGrp="1" noChangeArrowheads="1"/>
          </p:cNvSpPr>
          <p:nvPr>
            <p:ph sz="half" idx="2"/>
          </p:nvPr>
        </p:nvSpPr>
        <p:spPr/>
        <p:txBody>
          <a:bodyPr/>
          <a:lstStyle/>
          <a:p>
            <a:endParaRPr lang="bg-BG" sz="2800"/>
          </a:p>
        </p:txBody>
      </p:sp>
      <p:pic>
        <p:nvPicPr>
          <p:cNvPr id="2089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4419600"/>
            <a:ext cx="4267200" cy="139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bg-BG"/>
              <a:t>Примери</a:t>
            </a:r>
          </a:p>
        </p:txBody>
      </p:sp>
      <p:sp>
        <p:nvSpPr>
          <p:cNvPr id="212996" name="Rectangle 4"/>
          <p:cNvSpPr>
            <a:spLocks noGrp="1" noChangeArrowheads="1"/>
          </p:cNvSpPr>
          <p:nvPr>
            <p:ph sz="half" idx="1"/>
          </p:nvPr>
        </p:nvSpPr>
        <p:spPr/>
        <p:txBody>
          <a:bodyPr/>
          <a:lstStyle/>
          <a:p>
            <a:endParaRPr lang="bg-BG" sz="2800"/>
          </a:p>
        </p:txBody>
      </p:sp>
      <p:sp>
        <p:nvSpPr>
          <p:cNvPr id="212997" name="Rectangle 5"/>
          <p:cNvSpPr>
            <a:spLocks noGrp="1" noChangeArrowheads="1"/>
          </p:cNvSpPr>
          <p:nvPr>
            <p:ph type="body" sz="half" idx="2"/>
          </p:nvPr>
        </p:nvSpPr>
        <p:spPr>
          <a:xfrm>
            <a:off x="381000" y="4419600"/>
            <a:ext cx="7772400" cy="2187575"/>
          </a:xfrm>
        </p:spPr>
        <p:txBody>
          <a:bodyPr/>
          <a:lstStyle/>
          <a:p>
            <a:r>
              <a:rPr lang="bg-BG" sz="2800" dirty="0"/>
              <a:t>Използват се 2 глобални променливи (errno и mywindow), които трябва да бъдат локални за нишката.</a:t>
            </a:r>
          </a:p>
        </p:txBody>
      </p:sp>
      <p:pic>
        <p:nvPicPr>
          <p:cNvPr id="2129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524000"/>
            <a:ext cx="5715000" cy="2674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4" name="Rectangle 4"/>
          <p:cNvSpPr>
            <a:spLocks noGrp="1" noChangeArrowheads="1"/>
          </p:cNvSpPr>
          <p:nvPr>
            <p:ph type="title"/>
          </p:nvPr>
        </p:nvSpPr>
        <p:spPr/>
        <p:txBody>
          <a:bodyPr/>
          <a:lstStyle/>
          <a:p>
            <a:pPr algn="r"/>
            <a:r>
              <a:rPr lang="bg-BG"/>
              <a:t>Примери</a:t>
            </a:r>
          </a:p>
        </p:txBody>
      </p:sp>
      <p:pic>
        <p:nvPicPr>
          <p:cNvPr id="2150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0"/>
            <a:ext cx="3505200" cy="343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505200"/>
            <a:ext cx="6019800" cy="308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normAutofit fontScale="90000"/>
          </a:bodyPr>
          <a:lstStyle/>
          <a:p>
            <a:r>
              <a:rPr lang="bg-BG"/>
              <a:t>Идентификация на нишката</a:t>
            </a:r>
          </a:p>
        </p:txBody>
      </p:sp>
      <p:sp>
        <p:nvSpPr>
          <p:cNvPr id="218115" name="Rectangle 3"/>
          <p:cNvSpPr>
            <a:spLocks noGrp="1" noChangeArrowheads="1"/>
          </p:cNvSpPr>
          <p:nvPr>
            <p:ph idx="1"/>
          </p:nvPr>
        </p:nvSpPr>
        <p:spPr/>
        <p:txBody>
          <a:bodyPr/>
          <a:lstStyle/>
          <a:p>
            <a:pPr>
              <a:lnSpc>
                <a:spcPct val="90000"/>
              </a:lnSpc>
            </a:pPr>
            <a:r>
              <a:rPr lang="bg-BG"/>
              <a:t>Функцията pthread_self() връща ID на извикващата нишка:</a:t>
            </a:r>
          </a:p>
          <a:p>
            <a:pPr>
              <a:lnSpc>
                <a:spcPct val="90000"/>
              </a:lnSpc>
              <a:buFontTx/>
              <a:buNone/>
            </a:pPr>
            <a:r>
              <a:rPr lang="bg-BG"/>
              <a:t>pthread_t pthread_self(void); </a:t>
            </a:r>
          </a:p>
          <a:p>
            <a:pPr>
              <a:lnSpc>
                <a:spcPct val="90000"/>
              </a:lnSpc>
              <a:buFontTx/>
              <a:buNone/>
            </a:pPr>
            <a:endParaRPr lang="bg-BG"/>
          </a:p>
          <a:p>
            <a:pPr>
              <a:lnSpc>
                <a:spcPct val="90000"/>
              </a:lnSpc>
            </a:pPr>
            <a:r>
              <a:rPr lang="bg-BG"/>
              <a:t>Пример:</a:t>
            </a:r>
          </a:p>
          <a:p>
            <a:pPr>
              <a:lnSpc>
                <a:spcPct val="90000"/>
              </a:lnSpc>
              <a:buFontTx/>
              <a:buNone/>
            </a:pPr>
            <a:r>
              <a:rPr lang="bg-BG"/>
              <a:t>#include &lt;pthread.h&gt; </a:t>
            </a:r>
          </a:p>
          <a:p>
            <a:pPr>
              <a:lnSpc>
                <a:spcPct val="90000"/>
              </a:lnSpc>
              <a:buFontTx/>
              <a:buNone/>
            </a:pPr>
            <a:r>
              <a:rPr lang="bg-BG"/>
              <a:t>pthread_t tid; </a:t>
            </a:r>
          </a:p>
          <a:p>
            <a:pPr>
              <a:lnSpc>
                <a:spcPct val="90000"/>
              </a:lnSpc>
              <a:buFontTx/>
              <a:buNone/>
            </a:pPr>
            <a:r>
              <a:rPr lang="bg-BG"/>
              <a:t>tid = pthread_self();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r>
              <a:rPr lang="bg-BG"/>
              <a:t>Сравнение на </a:t>
            </a:r>
            <a:r>
              <a:rPr lang="bg-BG" b="1"/>
              <a:t>Thread IDs</a:t>
            </a:r>
          </a:p>
        </p:txBody>
      </p:sp>
      <p:sp>
        <p:nvSpPr>
          <p:cNvPr id="219139" name="Rectangle 3"/>
          <p:cNvSpPr>
            <a:spLocks noGrp="1" noChangeArrowheads="1"/>
          </p:cNvSpPr>
          <p:nvPr>
            <p:ph idx="1"/>
          </p:nvPr>
        </p:nvSpPr>
        <p:spPr>
          <a:xfrm>
            <a:off x="457200" y="1600200"/>
            <a:ext cx="7696200" cy="4800600"/>
          </a:xfrm>
        </p:spPr>
        <p:txBody>
          <a:bodyPr/>
          <a:lstStyle/>
          <a:p>
            <a:pPr>
              <a:lnSpc>
                <a:spcPct val="80000"/>
              </a:lnSpc>
            </a:pPr>
            <a:r>
              <a:rPr lang="bg-BG" sz="2400" dirty="0"/>
              <a:t>Функцията pthread_equal() сравнява идентификационните номера на 2 нишки:</a:t>
            </a:r>
          </a:p>
          <a:p>
            <a:pPr>
              <a:lnSpc>
                <a:spcPct val="80000"/>
              </a:lnSpc>
              <a:buFontTx/>
              <a:buNone/>
            </a:pPr>
            <a:r>
              <a:rPr lang="bg-BG" sz="2400" dirty="0"/>
              <a:t>int pthread_equal(pthread_t tid1, pthread_t tid2); </a:t>
            </a:r>
          </a:p>
          <a:p>
            <a:pPr>
              <a:lnSpc>
                <a:spcPct val="80000"/>
              </a:lnSpc>
              <a:buFontTx/>
              <a:buNone/>
            </a:pPr>
            <a:endParaRPr lang="bg-BG" sz="2400" dirty="0"/>
          </a:p>
          <a:p>
            <a:pPr>
              <a:lnSpc>
                <a:spcPct val="80000"/>
              </a:lnSpc>
            </a:pPr>
            <a:r>
              <a:rPr lang="bg-BG" sz="2400" dirty="0"/>
              <a:t>Пример:</a:t>
            </a:r>
          </a:p>
          <a:p>
            <a:pPr>
              <a:lnSpc>
                <a:spcPct val="80000"/>
              </a:lnSpc>
              <a:buFontTx/>
              <a:buNone/>
            </a:pPr>
            <a:r>
              <a:rPr lang="bg-BG" sz="2400" dirty="0"/>
              <a:t>#include &lt;pthread.h&gt; </a:t>
            </a:r>
          </a:p>
          <a:p>
            <a:pPr>
              <a:lnSpc>
                <a:spcPct val="80000"/>
              </a:lnSpc>
              <a:buFontTx/>
              <a:buNone/>
            </a:pPr>
            <a:r>
              <a:rPr lang="bg-BG" sz="2400" dirty="0"/>
              <a:t>pthread_t tid1, tid2; </a:t>
            </a:r>
          </a:p>
          <a:p>
            <a:pPr>
              <a:lnSpc>
                <a:spcPct val="80000"/>
              </a:lnSpc>
              <a:buFontTx/>
              <a:buNone/>
            </a:pPr>
            <a:r>
              <a:rPr lang="bg-BG" sz="2400" dirty="0"/>
              <a:t>int ret; ret = pthread_equal(tid1, tid2); </a:t>
            </a:r>
          </a:p>
          <a:p>
            <a:pPr>
              <a:lnSpc>
                <a:spcPct val="80000"/>
              </a:lnSpc>
              <a:buFontTx/>
              <a:buNone/>
            </a:pPr>
            <a:endParaRPr lang="bg-BG" sz="2400" dirty="0"/>
          </a:p>
          <a:p>
            <a:pPr>
              <a:lnSpc>
                <a:spcPct val="80000"/>
              </a:lnSpc>
            </a:pPr>
            <a:r>
              <a:rPr lang="bg-BG" sz="2400" dirty="0"/>
              <a:t>pthread_equal() връща !=0, когато tid1 == tid2 и 0 в противен случай. При невалидни индентификационни номера резултата е непредвидим.</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bg-BG"/>
              <a:t>Инициализация на нишки</a:t>
            </a:r>
          </a:p>
        </p:txBody>
      </p:sp>
      <p:sp>
        <p:nvSpPr>
          <p:cNvPr id="220163" name="Rectangle 3"/>
          <p:cNvSpPr>
            <a:spLocks noGrp="1" noChangeArrowheads="1"/>
          </p:cNvSpPr>
          <p:nvPr>
            <p:ph idx="1"/>
          </p:nvPr>
        </p:nvSpPr>
        <p:spPr/>
        <p:txBody>
          <a:bodyPr/>
          <a:lstStyle/>
          <a:p>
            <a:r>
              <a:rPr lang="bg-BG"/>
              <a:t>Функцията pthread_once() стартира иниициализационна процедура при първото извикване на pthread_once():</a:t>
            </a:r>
          </a:p>
          <a:p>
            <a:pPr>
              <a:buFontTx/>
              <a:buNone/>
            </a:pPr>
            <a:endParaRPr lang="bg-BG"/>
          </a:p>
          <a:p>
            <a:pPr>
              <a:buFontTx/>
              <a:buNone/>
            </a:pPr>
            <a:r>
              <a:rPr lang="bg-BG"/>
              <a:t>int pthread_once(pthread_once_t *once_control, void (*init_routine)(void)); </a:t>
            </a:r>
          </a:p>
          <a:p>
            <a:r>
              <a:rPr lang="bg-BG"/>
              <a:t>Повторно и всяко следващо извикване няма ефект.</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noAutofit/>
          </a:bodyPr>
          <a:lstStyle/>
          <a:p>
            <a:r>
              <a:rPr lang="bg-BG" sz="2800" dirty="0"/>
              <a:t>Преустановяване на изпълнението на нишка в полза на друга</a:t>
            </a:r>
          </a:p>
        </p:txBody>
      </p:sp>
      <p:sp>
        <p:nvSpPr>
          <p:cNvPr id="221187" name="Rectangle 3"/>
          <p:cNvSpPr>
            <a:spLocks noGrp="1" noChangeArrowheads="1"/>
          </p:cNvSpPr>
          <p:nvPr>
            <p:ph idx="1"/>
          </p:nvPr>
        </p:nvSpPr>
        <p:spPr>
          <a:xfrm>
            <a:off x="457200" y="2057400"/>
            <a:ext cx="8229600" cy="4267200"/>
          </a:xfrm>
        </p:spPr>
        <p:txBody>
          <a:bodyPr/>
          <a:lstStyle/>
          <a:p>
            <a:pPr>
              <a:lnSpc>
                <a:spcPct val="80000"/>
              </a:lnSpc>
            </a:pPr>
            <a:r>
              <a:rPr lang="bg-BG" sz="2000"/>
              <a:t>Функцията sched_yield() предизвиква спиране изпълнението на текущата нишка и предоставянето му в полза на друга със същия или по-висок приоритет.</a:t>
            </a:r>
          </a:p>
          <a:p>
            <a:pPr>
              <a:lnSpc>
                <a:spcPct val="80000"/>
              </a:lnSpc>
              <a:buFontTx/>
              <a:buNone/>
            </a:pPr>
            <a:endParaRPr lang="bg-BG" sz="2000"/>
          </a:p>
          <a:p>
            <a:pPr>
              <a:lnSpc>
                <a:spcPct val="80000"/>
              </a:lnSpc>
              <a:buFontTx/>
              <a:buNone/>
            </a:pPr>
            <a:r>
              <a:rPr lang="bg-BG" sz="2000"/>
              <a:t>int sched_yield(void); </a:t>
            </a:r>
          </a:p>
          <a:p>
            <a:pPr>
              <a:lnSpc>
                <a:spcPct val="80000"/>
              </a:lnSpc>
            </a:pPr>
            <a:endParaRPr lang="bg-BG" sz="2000"/>
          </a:p>
          <a:p>
            <a:pPr>
              <a:lnSpc>
                <a:spcPct val="80000"/>
              </a:lnSpc>
            </a:pPr>
            <a:r>
              <a:rPr lang="bg-BG" sz="2000"/>
              <a:t>Пример:</a:t>
            </a:r>
          </a:p>
          <a:p>
            <a:pPr>
              <a:lnSpc>
                <a:spcPct val="80000"/>
              </a:lnSpc>
              <a:buFontTx/>
              <a:buNone/>
            </a:pPr>
            <a:r>
              <a:rPr lang="bg-BG" sz="2000"/>
              <a:t>#include &lt;sched.h&gt; </a:t>
            </a:r>
          </a:p>
          <a:p>
            <a:pPr>
              <a:lnSpc>
                <a:spcPct val="80000"/>
              </a:lnSpc>
              <a:buFontTx/>
              <a:buNone/>
            </a:pPr>
            <a:r>
              <a:rPr lang="bg-BG" sz="2000"/>
              <a:t>int ret; </a:t>
            </a:r>
          </a:p>
          <a:p>
            <a:pPr>
              <a:lnSpc>
                <a:spcPct val="80000"/>
              </a:lnSpc>
              <a:buFontTx/>
              <a:buNone/>
            </a:pPr>
            <a:r>
              <a:rPr lang="bg-BG" sz="2000"/>
              <a:t>ret = sched_yield(); </a:t>
            </a:r>
          </a:p>
          <a:p>
            <a:pPr>
              <a:lnSpc>
                <a:spcPct val="80000"/>
              </a:lnSpc>
              <a:buFontTx/>
              <a:buNone/>
            </a:pPr>
            <a:endParaRPr lang="bg-BG" sz="2000"/>
          </a:p>
          <a:p>
            <a:pPr>
              <a:lnSpc>
                <a:spcPct val="80000"/>
              </a:lnSpc>
            </a:pPr>
            <a:r>
              <a:rPr lang="bg-BG" sz="2000"/>
              <a:t>При успех sched_yield() връща 0. В противен случай връща -1 и  error показва грешката.</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bg-BG" b="1"/>
              <a:t>Set the Thread Priority</a:t>
            </a:r>
          </a:p>
        </p:txBody>
      </p:sp>
      <p:sp>
        <p:nvSpPr>
          <p:cNvPr id="222212" name="Rectangle 4"/>
          <p:cNvSpPr>
            <a:spLocks noGrp="1" noChangeArrowheads="1"/>
          </p:cNvSpPr>
          <p:nvPr>
            <p:ph type="body" sz="half" idx="1"/>
          </p:nvPr>
        </p:nvSpPr>
        <p:spPr>
          <a:xfrm>
            <a:off x="457200" y="1600200"/>
            <a:ext cx="7696200" cy="2185988"/>
          </a:xfrm>
        </p:spPr>
        <p:txBody>
          <a:bodyPr>
            <a:normAutofit lnSpcReduction="10000"/>
          </a:bodyPr>
          <a:lstStyle/>
          <a:p>
            <a:pPr>
              <a:lnSpc>
                <a:spcPct val="80000"/>
              </a:lnSpc>
            </a:pPr>
            <a:r>
              <a:rPr lang="bg-BG" sz="2400" dirty="0"/>
              <a:t>Функцията pthread_setschedparam() променя приоритета на съществуваща нишка. Тя няма ефект върху политиката на планиране на задачите.</a:t>
            </a:r>
          </a:p>
          <a:p>
            <a:pPr>
              <a:lnSpc>
                <a:spcPct val="80000"/>
              </a:lnSpc>
              <a:buFontTx/>
              <a:buNone/>
            </a:pPr>
            <a:r>
              <a:rPr lang="bg-BG" sz="2400" dirty="0"/>
              <a:t>int pthread_setschedparam(pthread_t tid, int policy, const struct sched_param *param); </a:t>
            </a:r>
          </a:p>
          <a:p>
            <a:pPr>
              <a:lnSpc>
                <a:spcPct val="80000"/>
              </a:lnSpc>
            </a:pPr>
            <a:r>
              <a:rPr lang="bg-BG" sz="2400" dirty="0"/>
              <a:t>Функцията връща 0 при успех.</a:t>
            </a:r>
          </a:p>
        </p:txBody>
      </p:sp>
      <p:sp>
        <p:nvSpPr>
          <p:cNvPr id="222213" name="Rectangle 5"/>
          <p:cNvSpPr>
            <a:spLocks noGrp="1" noChangeArrowheads="1"/>
          </p:cNvSpPr>
          <p:nvPr>
            <p:ph sz="half" idx="2"/>
          </p:nvPr>
        </p:nvSpPr>
        <p:spPr/>
        <p:txBody>
          <a:bodyPr/>
          <a:lstStyle/>
          <a:p>
            <a:endParaRPr lang="bg-BG" sz="2800"/>
          </a:p>
        </p:txBody>
      </p:sp>
      <p:pic>
        <p:nvPicPr>
          <p:cNvPr id="2222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886200"/>
            <a:ext cx="6553200" cy="273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bg-BG"/>
              <a:t>Въведение</a:t>
            </a:r>
          </a:p>
        </p:txBody>
      </p:sp>
      <p:sp>
        <p:nvSpPr>
          <p:cNvPr id="144387" name="Rectangle 3"/>
          <p:cNvSpPr>
            <a:spLocks noGrp="1" noChangeArrowheads="1"/>
          </p:cNvSpPr>
          <p:nvPr>
            <p:ph idx="1"/>
          </p:nvPr>
        </p:nvSpPr>
        <p:spPr/>
        <p:txBody>
          <a:bodyPr/>
          <a:lstStyle/>
          <a:p>
            <a:pPr lvl="1"/>
            <a:r>
              <a:rPr lang="bg-BG" sz="2400" b="1"/>
              <a:t>sequential packet socket</a:t>
            </a:r>
          </a:p>
          <a:p>
            <a:pPr lvl="2"/>
            <a:r>
              <a:rPr lang="bg-BG" sz="2000"/>
              <a:t>Поддържа двупосочна, последователна, надеждна връзка за datagrams с фиксирана максимална дължина. Типът на socket е SOCK_SEQPACKET. Няма реализиран протокол за този тип.</a:t>
            </a:r>
          </a:p>
          <a:p>
            <a:pPr lvl="1"/>
            <a:r>
              <a:rPr lang="bg-BG" sz="2400" b="1"/>
              <a:t>raw socket</a:t>
            </a:r>
          </a:p>
          <a:p>
            <a:pPr lvl="2"/>
            <a:r>
              <a:rPr lang="bg-BG" sz="2000"/>
              <a:t>Поддържа достъп до комуникационните протоколи.</a:t>
            </a:r>
          </a:p>
          <a:p>
            <a:r>
              <a:rPr lang="bg-BG" sz="2800"/>
              <a:t>Обикновено тези sockets са datagram ориентирани, но точните им характеристики зависят от поддържания, от протокола, интерфейс.</a:t>
            </a:r>
          </a:p>
        </p:txBody>
      </p:sp>
    </p:spTree>
    <p:extLst>
      <p:ext uri="{BB962C8B-B14F-4D97-AF65-F5344CB8AC3E}">
        <p14:creationId xmlns:p14="http://schemas.microsoft.com/office/powerpoint/2010/main" val="16614323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bg-BG" b="1"/>
              <a:t>Get the Thread Priority</a:t>
            </a:r>
          </a:p>
        </p:txBody>
      </p:sp>
      <p:sp>
        <p:nvSpPr>
          <p:cNvPr id="224259" name="Rectangle 3"/>
          <p:cNvSpPr>
            <a:spLocks noGrp="1" noChangeArrowheads="1"/>
          </p:cNvSpPr>
          <p:nvPr>
            <p:ph type="body" sz="half" idx="1"/>
          </p:nvPr>
        </p:nvSpPr>
        <p:spPr/>
        <p:txBody>
          <a:bodyPr/>
          <a:lstStyle/>
          <a:p>
            <a:pPr>
              <a:buFontTx/>
              <a:buNone/>
            </a:pPr>
            <a:r>
              <a:rPr lang="bg-BG" sz="2800"/>
              <a:t>int pthread_getschedparam(pthread_t tid, int policy, struct schedparam *param) връща приоритета на съществуваща нишка.</a:t>
            </a:r>
          </a:p>
          <a:p>
            <a:r>
              <a:rPr lang="bg-BG" sz="2800"/>
              <a:t>При успех функцията връща 0. </a:t>
            </a:r>
          </a:p>
        </p:txBody>
      </p:sp>
      <p:sp>
        <p:nvSpPr>
          <p:cNvPr id="224260" name="Rectangle 4"/>
          <p:cNvSpPr>
            <a:spLocks noGrp="1" noChangeArrowheads="1"/>
          </p:cNvSpPr>
          <p:nvPr>
            <p:ph sz="half" idx="2"/>
          </p:nvPr>
        </p:nvSpPr>
        <p:spPr/>
        <p:txBody>
          <a:bodyPr/>
          <a:lstStyle/>
          <a:p>
            <a:endParaRPr lang="bg-BG" sz="2800"/>
          </a:p>
        </p:txBody>
      </p:sp>
      <p:pic>
        <p:nvPicPr>
          <p:cNvPr id="2242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886200"/>
            <a:ext cx="6019800" cy="232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normAutofit fontScale="90000"/>
          </a:bodyPr>
          <a:lstStyle/>
          <a:p>
            <a:r>
              <a:rPr lang="bg-BG" sz="4000"/>
              <a:t>Изпращане на сигнал към нишка</a:t>
            </a:r>
          </a:p>
        </p:txBody>
      </p:sp>
      <p:sp>
        <p:nvSpPr>
          <p:cNvPr id="226307" name="Rectangle 3"/>
          <p:cNvSpPr>
            <a:spLocks noGrp="1" noChangeArrowheads="1"/>
          </p:cNvSpPr>
          <p:nvPr>
            <p:ph type="body" sz="half" idx="1"/>
          </p:nvPr>
        </p:nvSpPr>
        <p:spPr>
          <a:xfrm>
            <a:off x="457200" y="1600200"/>
            <a:ext cx="7696200" cy="2971800"/>
          </a:xfrm>
        </p:spPr>
        <p:txBody>
          <a:bodyPr/>
          <a:lstStyle/>
          <a:p>
            <a:pPr>
              <a:lnSpc>
                <a:spcPct val="90000"/>
              </a:lnSpc>
            </a:pPr>
            <a:r>
              <a:rPr lang="bg-BG" sz="2400" dirty="0"/>
              <a:t>pthread_kill() изпраща сигнал към нишката tid. tid трябва да бъде нишка във същия процес, в който е извикващата нишка. Сигналът трябва да бъде валиден и от същия тип, дефиниран от forsignal() в &lt; signal.h&gt; </a:t>
            </a:r>
          </a:p>
          <a:p>
            <a:pPr>
              <a:lnSpc>
                <a:spcPct val="90000"/>
              </a:lnSpc>
            </a:pPr>
            <a:r>
              <a:rPr lang="bg-BG" sz="2400" dirty="0"/>
              <a:t>Ако сигналът е 0 се прави проверка за грешка, но не се изпраща сигнал.</a:t>
            </a:r>
          </a:p>
          <a:p>
            <a:pPr>
              <a:lnSpc>
                <a:spcPct val="90000"/>
              </a:lnSpc>
            </a:pPr>
            <a:r>
              <a:rPr lang="bg-BG" sz="2400" dirty="0"/>
              <a:t>Функцията връща 0 при успех.</a:t>
            </a:r>
          </a:p>
        </p:txBody>
      </p:sp>
      <p:pic>
        <p:nvPicPr>
          <p:cNvPr id="2263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4495800"/>
            <a:ext cx="4419600" cy="2145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normAutofit fontScale="90000"/>
          </a:bodyPr>
          <a:lstStyle/>
          <a:p>
            <a:r>
              <a:rPr lang="bg-BG" sz="4000"/>
              <a:t>Достъп до </a:t>
            </a:r>
            <a:r>
              <a:rPr lang="bg-BG" sz="4000" b="1"/>
              <a:t>Signal Mask </a:t>
            </a:r>
            <a:r>
              <a:rPr lang="bg-BG" sz="4000"/>
              <a:t>на извикващата нишка</a:t>
            </a:r>
          </a:p>
        </p:txBody>
      </p:sp>
      <p:sp>
        <p:nvSpPr>
          <p:cNvPr id="228355" name="Rectangle 3"/>
          <p:cNvSpPr>
            <a:spLocks noGrp="1" noChangeArrowheads="1"/>
          </p:cNvSpPr>
          <p:nvPr>
            <p:ph idx="1"/>
          </p:nvPr>
        </p:nvSpPr>
        <p:spPr/>
        <p:txBody>
          <a:bodyPr/>
          <a:lstStyle/>
          <a:p>
            <a:pPr>
              <a:lnSpc>
                <a:spcPct val="90000"/>
              </a:lnSpc>
            </a:pPr>
            <a:r>
              <a:rPr lang="bg-BG" sz="2400"/>
              <a:t>Функцията pthread_sigmask() може да се ползва за промяна или проверка на маската на сигнала на извикващата нишка. </a:t>
            </a:r>
          </a:p>
          <a:p>
            <a:pPr>
              <a:lnSpc>
                <a:spcPct val="90000"/>
              </a:lnSpc>
              <a:buFontTx/>
              <a:buNone/>
            </a:pPr>
            <a:r>
              <a:rPr lang="bg-BG" sz="2400"/>
              <a:t>int pthread_sigmask(int how, const sigset_t *new, sigset_t *old); </a:t>
            </a:r>
          </a:p>
          <a:p>
            <a:pPr>
              <a:lnSpc>
                <a:spcPct val="90000"/>
              </a:lnSpc>
            </a:pPr>
            <a:r>
              <a:rPr lang="bg-BG" sz="2400"/>
              <a:t>how задава как се променя маската:</a:t>
            </a:r>
          </a:p>
          <a:p>
            <a:pPr lvl="1">
              <a:lnSpc>
                <a:spcPct val="90000"/>
              </a:lnSpc>
            </a:pPr>
            <a:r>
              <a:rPr lang="bg-BG" sz="2000" b="1"/>
              <a:t>SIG_SETMASK</a:t>
            </a:r>
          </a:p>
          <a:p>
            <a:pPr lvl="2">
              <a:lnSpc>
                <a:spcPct val="90000"/>
              </a:lnSpc>
            </a:pPr>
            <a:r>
              <a:rPr lang="bg-BG" sz="1800"/>
              <a:t>Замества текущата маска на сигнала с нова, зададена с new.</a:t>
            </a:r>
          </a:p>
          <a:p>
            <a:pPr lvl="1">
              <a:lnSpc>
                <a:spcPct val="90000"/>
              </a:lnSpc>
            </a:pPr>
            <a:r>
              <a:rPr lang="bg-BG" sz="2000" b="1"/>
              <a:t>SIG_BLOCK</a:t>
            </a:r>
          </a:p>
          <a:p>
            <a:pPr lvl="2">
              <a:lnSpc>
                <a:spcPct val="90000"/>
              </a:lnSpc>
            </a:pPr>
            <a:r>
              <a:rPr lang="bg-BG" sz="1800"/>
              <a:t>Добавя new към текущата маска на сигнала.</a:t>
            </a:r>
          </a:p>
          <a:p>
            <a:pPr lvl="1">
              <a:lnSpc>
                <a:spcPct val="90000"/>
              </a:lnSpc>
            </a:pPr>
            <a:r>
              <a:rPr lang="bg-BG" sz="2000" b="1"/>
              <a:t>SIG_UNBLOCK</a:t>
            </a:r>
          </a:p>
          <a:p>
            <a:pPr lvl="2">
              <a:lnSpc>
                <a:spcPct val="90000"/>
              </a:lnSpc>
            </a:pPr>
            <a:r>
              <a:rPr lang="bg-BG" sz="1800"/>
              <a:t>Изтрива new от текушата маска на сигнала.</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fontScale="90000"/>
          </a:bodyPr>
          <a:lstStyle/>
          <a:p>
            <a:r>
              <a:rPr lang="bg-BG" sz="4000"/>
              <a:t>Достъп до </a:t>
            </a:r>
            <a:r>
              <a:rPr lang="bg-BG" sz="4000" b="1"/>
              <a:t>Signal Mask </a:t>
            </a:r>
            <a:r>
              <a:rPr lang="bg-BG" sz="4000"/>
              <a:t>на извикващата нишка</a:t>
            </a:r>
          </a:p>
        </p:txBody>
      </p:sp>
      <p:sp>
        <p:nvSpPr>
          <p:cNvPr id="229379" name="Rectangle 3"/>
          <p:cNvSpPr>
            <a:spLocks noGrp="1" noChangeArrowheads="1"/>
          </p:cNvSpPr>
          <p:nvPr>
            <p:ph type="body" sz="half" idx="1"/>
          </p:nvPr>
        </p:nvSpPr>
        <p:spPr>
          <a:xfrm>
            <a:off x="457200" y="1600200"/>
            <a:ext cx="7696200" cy="2185988"/>
          </a:xfrm>
        </p:spPr>
        <p:txBody>
          <a:bodyPr/>
          <a:lstStyle/>
          <a:p>
            <a:pPr>
              <a:lnSpc>
                <a:spcPct val="90000"/>
              </a:lnSpc>
            </a:pPr>
            <a:r>
              <a:rPr lang="bg-BG" sz="2400" dirty="0"/>
              <a:t>Когато new е NULL, стойността на how няма значение и маската не се променя. В този случай тя се връща в аргумента new. Променливата old сочи към пространството, където предишната маска е съхранена или е NULL, ако няма такава.</a:t>
            </a:r>
          </a:p>
          <a:p>
            <a:pPr>
              <a:lnSpc>
                <a:spcPct val="90000"/>
              </a:lnSpc>
            </a:pPr>
            <a:r>
              <a:rPr lang="bg-BG" sz="2400" dirty="0"/>
              <a:t>pthread_sigmask() връща 0 при успех.</a:t>
            </a:r>
          </a:p>
        </p:txBody>
      </p:sp>
      <p:pic>
        <p:nvPicPr>
          <p:cNvPr id="22938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4267200"/>
            <a:ext cx="7315200" cy="157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r>
              <a:rPr lang="bg-BG"/>
              <a:t>Терминиране на нишка</a:t>
            </a:r>
          </a:p>
        </p:txBody>
      </p:sp>
      <p:sp>
        <p:nvSpPr>
          <p:cNvPr id="231427" name="Rectangle 3"/>
          <p:cNvSpPr>
            <a:spLocks noGrp="1" noChangeArrowheads="1"/>
          </p:cNvSpPr>
          <p:nvPr>
            <p:ph idx="1"/>
          </p:nvPr>
        </p:nvSpPr>
        <p:spPr/>
        <p:txBody>
          <a:bodyPr/>
          <a:lstStyle/>
          <a:p>
            <a:pPr>
              <a:lnSpc>
                <a:spcPct val="90000"/>
              </a:lnSpc>
              <a:buFontTx/>
              <a:buNone/>
            </a:pPr>
            <a:r>
              <a:rPr lang="bg-BG"/>
              <a:t>Една нишка може да се терминира по един от следните начини:</a:t>
            </a:r>
          </a:p>
          <a:p>
            <a:pPr>
              <a:lnSpc>
                <a:spcPct val="90000"/>
              </a:lnSpc>
            </a:pPr>
            <a:r>
              <a:rPr lang="bg-BG"/>
              <a:t>Чрез връщане на управлението на първата й (най-външна) процедура, стартираща нишката;</a:t>
            </a:r>
          </a:p>
          <a:p>
            <a:pPr>
              <a:lnSpc>
                <a:spcPct val="90000"/>
              </a:lnSpc>
            </a:pPr>
            <a:r>
              <a:rPr lang="bg-BG"/>
              <a:t>Чрез извикване на pthread_exit(), подавайки exit status</a:t>
            </a:r>
          </a:p>
          <a:p>
            <a:pPr>
              <a:lnSpc>
                <a:spcPct val="90000"/>
              </a:lnSpc>
            </a:pPr>
            <a:r>
              <a:rPr lang="bg-BG"/>
              <a:t>Чрез терминиране с POSIX cancel функции.</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bg-BG"/>
              <a:t>Терминиране на нишка</a:t>
            </a:r>
          </a:p>
        </p:txBody>
      </p:sp>
      <p:sp>
        <p:nvSpPr>
          <p:cNvPr id="232451" name="Rectangle 3"/>
          <p:cNvSpPr>
            <a:spLocks noGrp="1" noChangeArrowheads="1"/>
          </p:cNvSpPr>
          <p:nvPr>
            <p:ph idx="1"/>
          </p:nvPr>
        </p:nvSpPr>
        <p:spPr/>
        <p:txBody>
          <a:bodyPr>
            <a:normAutofit lnSpcReduction="10000"/>
          </a:bodyPr>
          <a:lstStyle/>
          <a:p>
            <a:pPr>
              <a:lnSpc>
                <a:spcPct val="80000"/>
              </a:lnSpc>
              <a:buFontTx/>
              <a:buNone/>
            </a:pPr>
            <a:r>
              <a:rPr lang="bg-BG" sz="2400"/>
              <a:t>void pthread_exit(void *status) се ползва за терминиране на нишка по подобие на exit() на процес:</a:t>
            </a:r>
          </a:p>
          <a:p>
            <a:pPr>
              <a:lnSpc>
                <a:spcPct val="80000"/>
              </a:lnSpc>
              <a:buFontTx/>
              <a:buNone/>
            </a:pPr>
            <a:r>
              <a:rPr lang="bg-BG" sz="2400"/>
              <a:t>#include &lt;pthread.h&gt; </a:t>
            </a:r>
          </a:p>
          <a:p>
            <a:pPr>
              <a:lnSpc>
                <a:spcPct val="80000"/>
              </a:lnSpc>
              <a:buFontTx/>
              <a:buNone/>
            </a:pPr>
            <a:r>
              <a:rPr lang="bg-BG" sz="2400"/>
              <a:t>int status; </a:t>
            </a:r>
          </a:p>
          <a:p>
            <a:pPr>
              <a:lnSpc>
                <a:spcPct val="80000"/>
              </a:lnSpc>
              <a:buFontTx/>
              <a:buNone/>
            </a:pPr>
            <a:r>
              <a:rPr lang="bg-BG" sz="2400"/>
              <a:t>pthread_exit(&amp;status); /* exit with status */ </a:t>
            </a:r>
          </a:p>
          <a:p>
            <a:pPr>
              <a:lnSpc>
                <a:spcPct val="80000"/>
              </a:lnSpc>
              <a:buFontTx/>
              <a:buNone/>
            </a:pPr>
            <a:endParaRPr lang="bg-BG" sz="2400"/>
          </a:p>
          <a:p>
            <a:pPr>
              <a:lnSpc>
                <a:spcPct val="80000"/>
              </a:lnSpc>
            </a:pPr>
            <a:r>
              <a:rPr lang="bg-BG" sz="2400"/>
              <a:t>Функцията pthread_exit() терминира извикващата нишка. Всички свързвания на thread-specific data се освобождават. Ако извикващата нишка не е отделена, то ID на нишката и нейният exit status, зададен чрез status, се задържат докато нишката е блокирана. В противен случай статуса се игнорира и ID може да се ползва отново.</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bg-BG"/>
              <a:t>Терминиране на нишка</a:t>
            </a:r>
          </a:p>
        </p:txBody>
      </p:sp>
      <p:sp>
        <p:nvSpPr>
          <p:cNvPr id="233475" name="Rectangle 3"/>
          <p:cNvSpPr>
            <a:spLocks noGrp="1" noChangeArrowheads="1"/>
          </p:cNvSpPr>
          <p:nvPr>
            <p:ph idx="1"/>
          </p:nvPr>
        </p:nvSpPr>
        <p:spPr>
          <a:xfrm>
            <a:off x="457200" y="1600200"/>
            <a:ext cx="8229600" cy="5105400"/>
          </a:xfrm>
        </p:spPr>
        <p:txBody>
          <a:bodyPr/>
          <a:lstStyle/>
          <a:p>
            <a:pPr>
              <a:lnSpc>
                <a:spcPct val="80000"/>
              </a:lnSpc>
            </a:pPr>
            <a:r>
              <a:rPr lang="bg-BG" sz="2000"/>
              <a:t>Функцията pthread_cancel() канцелира нишка:</a:t>
            </a:r>
          </a:p>
          <a:p>
            <a:pPr>
              <a:lnSpc>
                <a:spcPct val="80000"/>
              </a:lnSpc>
              <a:buFontTx/>
              <a:buNone/>
            </a:pPr>
            <a:r>
              <a:rPr lang="bg-BG" sz="2000"/>
              <a:t>int pthread_cancel(pthread_t thread); </a:t>
            </a:r>
          </a:p>
          <a:p>
            <a:pPr>
              <a:lnSpc>
                <a:spcPct val="80000"/>
              </a:lnSpc>
              <a:buFontTx/>
              <a:buNone/>
            </a:pPr>
            <a:endParaRPr lang="bg-BG" sz="2000"/>
          </a:p>
          <a:p>
            <a:pPr>
              <a:lnSpc>
                <a:spcPct val="80000"/>
              </a:lnSpc>
            </a:pPr>
            <a:r>
              <a:rPr lang="bg-BG" sz="2000"/>
              <a:t>Пример:</a:t>
            </a:r>
          </a:p>
          <a:p>
            <a:pPr>
              <a:lnSpc>
                <a:spcPct val="80000"/>
              </a:lnSpc>
              <a:buFontTx/>
              <a:buNone/>
            </a:pPr>
            <a:r>
              <a:rPr lang="bg-BG" sz="2000"/>
              <a:t>#include &lt;pthread.h&gt; </a:t>
            </a:r>
          </a:p>
          <a:p>
            <a:pPr>
              <a:lnSpc>
                <a:spcPct val="80000"/>
              </a:lnSpc>
              <a:buFontTx/>
              <a:buNone/>
            </a:pPr>
            <a:r>
              <a:rPr lang="bg-BG" sz="2000"/>
              <a:t>pthread_t thread; </a:t>
            </a:r>
          </a:p>
          <a:p>
            <a:pPr>
              <a:lnSpc>
                <a:spcPct val="80000"/>
              </a:lnSpc>
              <a:buFontTx/>
              <a:buNone/>
            </a:pPr>
            <a:r>
              <a:rPr lang="bg-BG" sz="2000"/>
              <a:t>int ret; </a:t>
            </a:r>
          </a:p>
          <a:p>
            <a:pPr>
              <a:lnSpc>
                <a:spcPct val="80000"/>
              </a:lnSpc>
              <a:buFontTx/>
              <a:buNone/>
            </a:pPr>
            <a:r>
              <a:rPr lang="bg-BG" sz="2000"/>
              <a:t>ret = pthread_cancel(thread); </a:t>
            </a:r>
          </a:p>
          <a:p>
            <a:pPr>
              <a:lnSpc>
                <a:spcPct val="80000"/>
              </a:lnSpc>
              <a:buFontTx/>
              <a:buNone/>
            </a:pPr>
            <a:endParaRPr lang="bg-BG" sz="2000"/>
          </a:p>
          <a:p>
            <a:pPr>
              <a:lnSpc>
                <a:spcPct val="80000"/>
              </a:lnSpc>
            </a:pPr>
            <a:r>
              <a:rPr lang="bg-BG" sz="2000"/>
              <a:t>Как ще се тълкува канцелирането зависи от състоянието на нишката приемник. Съществуват 2 функции: pthread_setcancelstate() и pthread_setcanceltype(), които определят състоянието.</a:t>
            </a:r>
          </a:p>
          <a:p>
            <a:pPr>
              <a:lnSpc>
                <a:spcPct val="80000"/>
              </a:lnSpc>
            </a:pPr>
            <a:r>
              <a:rPr lang="bg-BG" sz="2000"/>
              <a:t>pthread_cancel() връща 0 при успех.</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normAutofit fontScale="90000"/>
          </a:bodyPr>
          <a:lstStyle/>
          <a:p>
            <a:r>
              <a:rPr lang="bg-BG" b="1"/>
              <a:t>Solaris Threads: &lt;thread.h&gt;</a:t>
            </a:r>
          </a:p>
        </p:txBody>
      </p:sp>
      <p:sp>
        <p:nvSpPr>
          <p:cNvPr id="235523" name="Rectangle 3"/>
          <p:cNvSpPr>
            <a:spLocks noGrp="1" noChangeArrowheads="1"/>
          </p:cNvSpPr>
          <p:nvPr>
            <p:ph idx="1"/>
          </p:nvPr>
        </p:nvSpPr>
        <p:spPr/>
        <p:txBody>
          <a:bodyPr>
            <a:normAutofit lnSpcReduction="10000"/>
          </a:bodyPr>
          <a:lstStyle/>
          <a:p>
            <a:pPr>
              <a:lnSpc>
                <a:spcPct val="90000"/>
              </a:lnSpc>
            </a:pPr>
            <a:r>
              <a:rPr lang="bg-BG" sz="2800"/>
              <a:t>Нишките на Solaris са много подобни на POSIX нишки.</a:t>
            </a:r>
          </a:p>
          <a:p>
            <a:pPr>
              <a:lnSpc>
                <a:spcPct val="90000"/>
              </a:lnSpc>
            </a:pPr>
            <a:r>
              <a:rPr lang="bg-BG" sz="2800"/>
              <a:t>Тук ще разгледаме тези характеристики на Solaris, които не съществуват в POSIX нишки. </a:t>
            </a:r>
          </a:p>
          <a:p>
            <a:pPr>
              <a:lnSpc>
                <a:spcPct val="90000"/>
              </a:lnSpc>
            </a:pPr>
            <a:r>
              <a:rPr lang="bg-BG" sz="2800"/>
              <a:t>The Solaris threads API и pthreads API са 2 решения на един и същи проблем: използване на паралелизъм в приложния софтуер. Независимо от това всяко API е завършено и позволява сигурно смесване на функции за нишки от другия тип в една и съща програма.</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normAutofit fontScale="90000"/>
          </a:bodyPr>
          <a:lstStyle/>
          <a:p>
            <a:r>
              <a:rPr lang="bg-BG" b="1"/>
              <a:t>Solaris Threads: &lt;thread.h&gt;</a:t>
            </a:r>
          </a:p>
        </p:txBody>
      </p:sp>
      <p:sp>
        <p:nvSpPr>
          <p:cNvPr id="236547" name="Rectangle 3"/>
          <p:cNvSpPr>
            <a:spLocks noGrp="1" noChangeArrowheads="1"/>
          </p:cNvSpPr>
          <p:nvPr>
            <p:ph idx="1"/>
          </p:nvPr>
        </p:nvSpPr>
        <p:spPr/>
        <p:txBody>
          <a:bodyPr>
            <a:normAutofit lnSpcReduction="10000"/>
          </a:bodyPr>
          <a:lstStyle/>
          <a:p>
            <a:pPr>
              <a:lnSpc>
                <a:spcPct val="90000"/>
              </a:lnSpc>
            </a:pPr>
            <a:r>
              <a:rPr lang="bg-BG" sz="2400"/>
              <a:t>Двете APIs не съвпадат абсолютно точно. Solaris threads поддържат функции, които липсват в pthreads и обратно. За съвпадащите функции може да се различават аргументите им, но информационното им съдържание е същото.</a:t>
            </a:r>
          </a:p>
          <a:p>
            <a:pPr>
              <a:lnSpc>
                <a:spcPct val="90000"/>
              </a:lnSpc>
            </a:pPr>
            <a:r>
              <a:rPr lang="bg-BG" sz="2400"/>
              <a:t>Чрез комбиниране на двете APIs, могат да се ползват свойства, които липсват само в едното. Могат да се стартират приложения със Solaris threads и приложения с pthreads, на една и съща система.</a:t>
            </a:r>
          </a:p>
          <a:p>
            <a:pPr>
              <a:lnSpc>
                <a:spcPct val="90000"/>
              </a:lnSpc>
            </a:pPr>
            <a:r>
              <a:rPr lang="bg-BG" sz="2400"/>
              <a:t>За да се ползват функциите на Solaris threads, трябва да се използва библиотека -lthread и да се включи &lt;thread.h&gt; във всички програми.</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normAutofit fontScale="90000"/>
          </a:bodyPr>
          <a:lstStyle/>
          <a:p>
            <a:r>
              <a:rPr lang="bg-BG" sz="4000"/>
              <a:t>Уникални </a:t>
            </a:r>
            <a:r>
              <a:rPr lang="bg-BG" sz="4000" b="1"/>
              <a:t>Solaris Threads </a:t>
            </a:r>
            <a:r>
              <a:rPr lang="bg-BG" sz="4000"/>
              <a:t>функции</a:t>
            </a:r>
          </a:p>
        </p:txBody>
      </p:sp>
      <p:sp>
        <p:nvSpPr>
          <p:cNvPr id="237571" name="Rectangle 3"/>
          <p:cNvSpPr>
            <a:spLocks noGrp="1" noChangeArrowheads="1"/>
          </p:cNvSpPr>
          <p:nvPr>
            <p:ph idx="1"/>
          </p:nvPr>
        </p:nvSpPr>
        <p:spPr/>
        <p:txBody>
          <a:bodyPr/>
          <a:lstStyle/>
          <a:p>
            <a:r>
              <a:rPr lang="bg-BG"/>
              <a:t>Suspend Thread Execution</a:t>
            </a:r>
          </a:p>
          <a:p>
            <a:r>
              <a:rPr lang="bg-BG"/>
              <a:t>Continue a Suspended Thread</a:t>
            </a:r>
          </a:p>
          <a:p>
            <a:r>
              <a:rPr lang="bg-BG"/>
              <a:t>Set Thread Concurrency Level</a:t>
            </a:r>
          </a:p>
          <a:p>
            <a:r>
              <a:rPr lang="bg-BG"/>
              <a:t>Get Thread Concurrency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bg-BG" b="1"/>
              <a:t>Socket Creation and Naming</a:t>
            </a:r>
          </a:p>
        </p:txBody>
      </p:sp>
      <p:sp>
        <p:nvSpPr>
          <p:cNvPr id="145411" name="Rectangle 3"/>
          <p:cNvSpPr>
            <a:spLocks noGrp="1" noChangeArrowheads="1"/>
          </p:cNvSpPr>
          <p:nvPr>
            <p:ph idx="1"/>
          </p:nvPr>
        </p:nvSpPr>
        <p:spPr/>
        <p:txBody>
          <a:bodyPr/>
          <a:lstStyle/>
          <a:p>
            <a:pPr>
              <a:lnSpc>
                <a:spcPct val="80000"/>
              </a:lnSpc>
            </a:pPr>
            <a:r>
              <a:rPr lang="bg-BG" sz="2400" b="1"/>
              <a:t>int socket(int domain, int type, int protocol)</a:t>
            </a:r>
            <a:r>
              <a:rPr lang="bg-BG" sz="2400"/>
              <a:t> се извиква за създаване на socket в зададен domain и от определен type. Ако не е зададен протокола, системата избира по подразбиране протокол, който поддържа зададения тип socket. Функцията връща socket handle (дескриптор). Отдалеченият процес няма начин да идентифицира socket, докато не се вгради неговия адрес. Комуникиращите процеси се свързват чрез адреси. Комуникацията в UNIX domain се състои обикновено от едно или две path names. В Internet domain връзката се състои от локален и отдалечен адреси и локален и отдалечен портове. Връзката в повечето domains трябва да бъде уникална. </a:t>
            </a:r>
          </a:p>
        </p:txBody>
      </p:sp>
    </p:spTree>
    <p:extLst>
      <p:ext uri="{BB962C8B-B14F-4D97-AF65-F5344CB8AC3E}">
        <p14:creationId xmlns:p14="http://schemas.microsoft.com/office/powerpoint/2010/main" val="32379699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r>
              <a:rPr lang="bg-BG" b="1"/>
              <a:t>Suspend Thread Execution</a:t>
            </a:r>
          </a:p>
        </p:txBody>
      </p:sp>
      <p:sp>
        <p:nvSpPr>
          <p:cNvPr id="238596" name="Rectangle 4"/>
          <p:cNvSpPr>
            <a:spLocks noGrp="1" noChangeArrowheads="1"/>
          </p:cNvSpPr>
          <p:nvPr>
            <p:ph type="body" sz="half" idx="1"/>
          </p:nvPr>
        </p:nvSpPr>
        <p:spPr>
          <a:xfrm>
            <a:off x="457200" y="1600200"/>
            <a:ext cx="7924800" cy="2743200"/>
          </a:xfrm>
        </p:spPr>
        <p:txBody>
          <a:bodyPr/>
          <a:lstStyle/>
          <a:p>
            <a:pPr>
              <a:lnSpc>
                <a:spcPct val="90000"/>
              </a:lnSpc>
            </a:pPr>
            <a:r>
              <a:rPr lang="bg-BG" sz="2000" dirty="0"/>
              <a:t>Функцията thr_suspend() преустановява изпълнението на нишката </a:t>
            </a:r>
            <a:r>
              <a:rPr lang="en-US" sz="2000" dirty="0" err="1"/>
              <a:t>tid</a:t>
            </a:r>
            <a:r>
              <a:rPr lang="bg-BG" sz="2000" dirty="0"/>
              <a:t> незабавно:</a:t>
            </a:r>
          </a:p>
          <a:p>
            <a:pPr>
              <a:lnSpc>
                <a:spcPct val="90000"/>
              </a:lnSpc>
              <a:buFontTx/>
              <a:buNone/>
            </a:pPr>
            <a:r>
              <a:rPr lang="bg-BG" sz="2000" dirty="0"/>
              <a:t>int thr_suspend(thread_t tid); </a:t>
            </a:r>
          </a:p>
          <a:p>
            <a:pPr>
              <a:lnSpc>
                <a:spcPct val="90000"/>
              </a:lnSpc>
            </a:pPr>
            <a:r>
              <a:rPr lang="bg-BG" sz="2000" dirty="0"/>
              <a:t>При успех на thr_suspend(), преустановената нишка не се изпълнява повече. След като нишката е преустановена, последващи извиквания на thr_suspend() за същата нишка нямат ефект. Сигналите не могат да възобновят нишката, тепродължават да чакат докато нишката не възобнови изпълнението си.</a:t>
            </a:r>
          </a:p>
        </p:txBody>
      </p:sp>
      <p:pic>
        <p:nvPicPr>
          <p:cNvPr id="2385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4343400"/>
            <a:ext cx="67818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r>
              <a:rPr lang="bg-BG" sz="4000" b="1"/>
              <a:t>Continue a Suspended Thread</a:t>
            </a:r>
          </a:p>
        </p:txBody>
      </p:sp>
      <p:sp>
        <p:nvSpPr>
          <p:cNvPr id="240643" name="Rectangle 3"/>
          <p:cNvSpPr>
            <a:spLocks noGrp="1" noChangeArrowheads="1"/>
          </p:cNvSpPr>
          <p:nvPr>
            <p:ph type="body" sz="half" idx="1"/>
          </p:nvPr>
        </p:nvSpPr>
        <p:spPr>
          <a:xfrm>
            <a:off x="457200" y="1600200"/>
            <a:ext cx="8229600" cy="2819400"/>
          </a:xfrm>
        </p:spPr>
        <p:txBody>
          <a:bodyPr>
            <a:normAutofit lnSpcReduction="10000"/>
          </a:bodyPr>
          <a:lstStyle/>
          <a:p>
            <a:pPr>
              <a:lnSpc>
                <a:spcPct val="90000"/>
              </a:lnSpc>
            </a:pPr>
            <a:r>
              <a:rPr lang="bg-BG" sz="2000"/>
              <a:t>Функцията thr_continue() продължава изпълнението на преустановена нишка.</a:t>
            </a:r>
          </a:p>
          <a:p>
            <a:pPr>
              <a:lnSpc>
                <a:spcPct val="90000"/>
              </a:lnSpc>
              <a:buFontTx/>
              <a:buNone/>
            </a:pPr>
            <a:r>
              <a:rPr lang="bg-BG" sz="2000"/>
              <a:t>int thr_continue(thread_t tid); </a:t>
            </a:r>
          </a:p>
          <a:p>
            <a:pPr>
              <a:lnSpc>
                <a:spcPct val="90000"/>
              </a:lnSpc>
            </a:pPr>
            <a:r>
              <a:rPr lang="bg-BG" sz="2000"/>
              <a:t>След като веднъж нишката е възобновила своята работа, последващи обръщения към thr_continue() нямат ефект.</a:t>
            </a:r>
          </a:p>
          <a:p>
            <a:pPr>
              <a:lnSpc>
                <a:spcPct val="90000"/>
              </a:lnSpc>
            </a:pPr>
            <a:r>
              <a:rPr lang="bg-BG" sz="2000"/>
              <a:t>Една преустановена нишка </a:t>
            </a:r>
            <a:r>
              <a:rPr lang="bg-BG" sz="2000" b="1" i="1"/>
              <a:t>не може</a:t>
            </a:r>
            <a:r>
              <a:rPr lang="bg-BG" sz="2000"/>
              <a:t> да бъде активирана чрез сигнал. Сигналът се обработва след като нишката бъде активирана с thr_continue().</a:t>
            </a:r>
          </a:p>
          <a:p>
            <a:pPr>
              <a:lnSpc>
                <a:spcPct val="90000"/>
              </a:lnSpc>
            </a:pPr>
            <a:r>
              <a:rPr lang="bg-BG" sz="2000"/>
              <a:t>thr_continue() връща 0 при успех и !=0 при грешка. </a:t>
            </a:r>
          </a:p>
        </p:txBody>
      </p:sp>
      <p:pic>
        <p:nvPicPr>
          <p:cNvPr id="2406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4648200"/>
            <a:ext cx="6477000" cy="191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normAutofit fontScale="90000"/>
          </a:bodyPr>
          <a:lstStyle/>
          <a:p>
            <a:r>
              <a:rPr lang="bg-BG" sz="4000" b="1"/>
              <a:t>Set Thread Concurrency Level</a:t>
            </a:r>
          </a:p>
        </p:txBody>
      </p:sp>
      <p:sp>
        <p:nvSpPr>
          <p:cNvPr id="244739" name="Rectangle 3"/>
          <p:cNvSpPr>
            <a:spLocks noGrp="1" noChangeArrowheads="1"/>
          </p:cNvSpPr>
          <p:nvPr>
            <p:ph idx="1"/>
          </p:nvPr>
        </p:nvSpPr>
        <p:spPr/>
        <p:txBody>
          <a:bodyPr>
            <a:normAutofit/>
          </a:bodyPr>
          <a:lstStyle/>
          <a:p>
            <a:pPr>
              <a:lnSpc>
                <a:spcPct val="90000"/>
              </a:lnSpc>
            </a:pPr>
            <a:r>
              <a:rPr lang="bg-BG" sz="2400" dirty="0"/>
              <a:t>По подразбиране Solaris threads се опитват да регулират системните изпълними ресурси да отговарят на реалния брой активни нишки. Когато Solaris threads package не може да намери перфектното решение, той гарантира, че поне е налице неговото прогресивно изпълнение. Когато имате идея за броя несвързани нишки, които ще се изпълняват едновременно, е добре да се укаже на библиотеката чрез </a:t>
            </a:r>
            <a:r>
              <a:rPr lang="bg-BG" sz="2400" u="sng" dirty="0"/>
              <a:t>thr_setconcurrency(int new_level).</a:t>
            </a:r>
            <a:r>
              <a:rPr lang="bg-BG" sz="2400" dirty="0"/>
              <a:t> </a:t>
            </a:r>
          </a:p>
        </p:txBody>
      </p:sp>
      <p:pic>
        <p:nvPicPr>
          <p:cNvPr id="2447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5332557"/>
            <a:ext cx="4191000" cy="1327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normAutofit fontScale="90000"/>
          </a:bodyPr>
          <a:lstStyle/>
          <a:p>
            <a:r>
              <a:rPr lang="bg-BG" sz="4000" b="1"/>
              <a:t>Set Thread Concurrency Level</a:t>
            </a:r>
          </a:p>
        </p:txBody>
      </p:sp>
      <p:sp>
        <p:nvSpPr>
          <p:cNvPr id="245763" name="Rectangle 3"/>
          <p:cNvSpPr>
            <a:spLocks noGrp="1" noChangeArrowheads="1"/>
          </p:cNvSpPr>
          <p:nvPr>
            <p:ph idx="1"/>
          </p:nvPr>
        </p:nvSpPr>
        <p:spPr/>
        <p:txBody>
          <a:bodyPr/>
          <a:lstStyle/>
          <a:p>
            <a:r>
              <a:rPr lang="bg-BG" sz="2800" dirty="0"/>
              <a:t>За получаване на броя </a:t>
            </a:r>
            <a:r>
              <a:rPr lang="bg-BG" sz="2800" dirty="0" smtClean="0"/>
              <a:t>на </a:t>
            </a:r>
            <a:r>
              <a:rPr lang="bg-BG" sz="2800" dirty="0"/>
              <a:t>използваните нишки, се </a:t>
            </a:r>
            <a:r>
              <a:rPr lang="bg-BG" sz="2800" dirty="0" smtClean="0"/>
              <a:t>използва </a:t>
            </a:r>
            <a:r>
              <a:rPr lang="bg-BG" sz="2800" dirty="0"/>
              <a:t/>
            </a:r>
            <a:br>
              <a:rPr lang="bg-BG" sz="2800" dirty="0"/>
            </a:br>
            <a:r>
              <a:rPr lang="bg-BG" sz="2800" b="1" dirty="0"/>
              <a:t>thr_getconcurrencyint(void).</a:t>
            </a:r>
          </a:p>
          <a:p>
            <a:r>
              <a:rPr lang="bg-BG" dirty="0" smtClean="0"/>
              <a:t>thr_setconcurrency</a:t>
            </a:r>
            <a:r>
              <a:rPr lang="bg-BG" dirty="0"/>
              <a:t>() предоставя информация на системата за изискуемото ниво на паралелизъм в приложението.</a:t>
            </a:r>
          </a:p>
          <a:p>
            <a:r>
              <a:rPr lang="bg-BG" dirty="0"/>
              <a:t>thr_setconcurrency() връща 0 при успех и !=0 при грешка като установява подходящо </a:t>
            </a:r>
            <a:r>
              <a:rPr lang="en-US" dirty="0" err="1"/>
              <a:t>errno</a:t>
            </a:r>
            <a:r>
              <a:rPr lang="en-US" dirty="0"/>
              <a:t>.</a:t>
            </a:r>
            <a:endParaRPr lang="bg-BG"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normAutofit fontScale="90000"/>
          </a:bodyPr>
          <a:lstStyle/>
          <a:p>
            <a:r>
              <a:rPr lang="bg-BG" sz="4000" b="1"/>
              <a:t>Set Thread Concurrency Level</a:t>
            </a:r>
          </a:p>
        </p:txBody>
      </p:sp>
      <p:sp>
        <p:nvSpPr>
          <p:cNvPr id="246787" name="Rectangle 3"/>
          <p:cNvSpPr>
            <a:spLocks noGrp="1" noChangeArrowheads="1"/>
          </p:cNvSpPr>
          <p:nvPr>
            <p:ph idx="1"/>
          </p:nvPr>
        </p:nvSpPr>
        <p:spPr>
          <a:xfrm>
            <a:off x="457200" y="1600200"/>
            <a:ext cx="7696200" cy="4800600"/>
          </a:xfrm>
        </p:spPr>
        <p:txBody>
          <a:bodyPr>
            <a:normAutofit lnSpcReduction="10000"/>
          </a:bodyPr>
          <a:lstStyle/>
          <a:p>
            <a:pPr>
              <a:lnSpc>
                <a:spcPct val="80000"/>
              </a:lnSpc>
            </a:pPr>
            <a:r>
              <a:rPr lang="bg-BG" sz="2400" dirty="0"/>
              <a:t>Несвързаните нишки в един процес може или не да изискват едновременна активност. За да се използват плътно ресурсите на системата, трябва да е подходящо количеството активни нишки и процесът не трябва да изпада в deadlock. Тъй като това може да се случи при не най-ефективното ниво на паралелизъм thr_setconcurrency() позволява на приложението да задава броя на активните нишки. Действителният брой на едновременно изпълняващите се нишки може да бъде по-голям или по-малък от зададения. </a:t>
            </a:r>
          </a:p>
          <a:p>
            <a:pPr>
              <a:lnSpc>
                <a:spcPct val="80000"/>
              </a:lnSpc>
            </a:pPr>
            <a:r>
              <a:rPr lang="bg-BG" sz="2400" dirty="0"/>
              <a:t>Може да се влияе и върху предпочитаното ниво на паралелност чрез установяване на THR_NEW_LW флаг в thr_create() като увеличава с 1 нивото на паралелност.</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bg-BG" b="1"/>
              <a:t>Readers/Writer Locks</a:t>
            </a:r>
          </a:p>
        </p:txBody>
      </p:sp>
      <p:sp>
        <p:nvSpPr>
          <p:cNvPr id="249859" name="Rectangle 3"/>
          <p:cNvSpPr>
            <a:spLocks noGrp="1" noChangeArrowheads="1"/>
          </p:cNvSpPr>
          <p:nvPr>
            <p:ph idx="1"/>
          </p:nvPr>
        </p:nvSpPr>
        <p:spPr/>
        <p:txBody>
          <a:bodyPr>
            <a:normAutofit lnSpcReduction="10000"/>
          </a:bodyPr>
          <a:lstStyle/>
          <a:p>
            <a:pPr>
              <a:lnSpc>
                <a:spcPct val="80000"/>
              </a:lnSpc>
            </a:pPr>
            <a:r>
              <a:rPr lang="bg-BG" sz="2800"/>
              <a:t>Readers/Writer locks позволяват едновременно четене от много нишки, докато достъпът за запис е само за една.</a:t>
            </a:r>
          </a:p>
          <a:p>
            <a:pPr>
              <a:lnSpc>
                <a:spcPct val="80000"/>
              </a:lnSpc>
            </a:pPr>
            <a:r>
              <a:rPr lang="bg-BG" sz="2800"/>
              <a:t>Когато една нишка заключи ресурс за четене, всички останали могат да четат от същия ресурс, но за запис трябва да изчакат нишката да отключи ресурса. Ако една нишка заключи ресурса за запис или изчаква изчаква неговото освобождаване за да го заеме за запис, всички останали нишки трябва да изчакат освобождаването на ресурса за запис или четене.   </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bg-BG" b="1"/>
              <a:t>Readers/Writer Locks</a:t>
            </a:r>
          </a:p>
        </p:txBody>
      </p:sp>
      <p:sp>
        <p:nvSpPr>
          <p:cNvPr id="250883" name="Rectangle 3"/>
          <p:cNvSpPr>
            <a:spLocks noGrp="1" noChangeArrowheads="1"/>
          </p:cNvSpPr>
          <p:nvPr>
            <p:ph idx="1"/>
          </p:nvPr>
        </p:nvSpPr>
        <p:spPr/>
        <p:txBody>
          <a:bodyPr>
            <a:normAutofit lnSpcReduction="10000"/>
          </a:bodyPr>
          <a:lstStyle/>
          <a:p>
            <a:pPr>
              <a:lnSpc>
                <a:spcPct val="90000"/>
              </a:lnSpc>
            </a:pPr>
            <a:r>
              <a:rPr lang="bg-BG" sz="2400"/>
              <a:t>Readers/writer locks са по-бавни от mutexes, но могат да подобрят производителността си, когато защитават данни, които се четат от множество паралелни нишки, но рядко се променят. </a:t>
            </a:r>
          </a:p>
          <a:p>
            <a:pPr>
              <a:lnSpc>
                <a:spcPct val="90000"/>
              </a:lnSpc>
            </a:pPr>
            <a:r>
              <a:rPr lang="bg-BG" sz="2400"/>
              <a:t>readers/writer locks се ползват за синхронизация на нишки в даден процес и други процеси чрез заделяне на памет и споделянето й между тях.</a:t>
            </a:r>
          </a:p>
          <a:p>
            <a:pPr>
              <a:lnSpc>
                <a:spcPct val="90000"/>
              </a:lnSpc>
            </a:pPr>
            <a:r>
              <a:rPr lang="bg-BG" sz="2400"/>
              <a:t>Не е дефиниран реда на достъп до ресурса, когато множество паралелни нишки изчакват readers/writer lock. </a:t>
            </a:r>
          </a:p>
          <a:p>
            <a:pPr>
              <a:lnSpc>
                <a:spcPct val="90000"/>
              </a:lnSpc>
            </a:pPr>
            <a:r>
              <a:rPr lang="bg-BG" sz="2400"/>
              <a:t>Readers/writer locks трябва да се инициализират преди употреба.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normAutofit fontScale="90000"/>
          </a:bodyPr>
          <a:lstStyle/>
          <a:p>
            <a:r>
              <a:rPr lang="bg-BG" sz="4000" b="1"/>
              <a:t>Инициализация на Readers/Writer Lock</a:t>
            </a:r>
            <a:r>
              <a:rPr lang="bg-BG" sz="4000"/>
              <a:t> </a:t>
            </a:r>
          </a:p>
        </p:txBody>
      </p:sp>
      <p:sp>
        <p:nvSpPr>
          <p:cNvPr id="251907" name="Rectangle 3"/>
          <p:cNvSpPr>
            <a:spLocks noGrp="1" noChangeArrowheads="1"/>
          </p:cNvSpPr>
          <p:nvPr>
            <p:ph idx="1"/>
          </p:nvPr>
        </p:nvSpPr>
        <p:spPr/>
        <p:txBody>
          <a:bodyPr>
            <a:normAutofit lnSpcReduction="10000"/>
          </a:bodyPr>
          <a:lstStyle/>
          <a:p>
            <a:pPr>
              <a:lnSpc>
                <a:spcPct val="80000"/>
              </a:lnSpc>
            </a:pPr>
            <a:r>
              <a:rPr lang="bg-BG" sz="2800"/>
              <a:t>Функцията rwlock_init() инициализира readers/writer lock. Прототипът й е даден в &lt;synch.h&gt; или &lt;thread.h&gt;:</a:t>
            </a:r>
          </a:p>
          <a:p>
            <a:pPr>
              <a:lnSpc>
                <a:spcPct val="80000"/>
              </a:lnSpc>
              <a:buFontTx/>
              <a:buNone/>
            </a:pPr>
            <a:r>
              <a:rPr lang="bg-BG" sz="2800"/>
              <a:t>int rwlock_init(rwlock_t *rwlp, int type, void * arg); </a:t>
            </a:r>
          </a:p>
          <a:p>
            <a:pPr>
              <a:lnSpc>
                <a:spcPct val="80000"/>
              </a:lnSpc>
            </a:pPr>
            <a:r>
              <a:rPr lang="bg-BG" sz="2800"/>
              <a:t>readers/writer lock е сочен от rwlp и състоянието lock е в unlocked. type може да бъде едно от:</a:t>
            </a:r>
          </a:p>
          <a:p>
            <a:pPr lvl="1">
              <a:lnSpc>
                <a:spcPct val="80000"/>
              </a:lnSpc>
            </a:pPr>
            <a:r>
              <a:rPr lang="bg-BG" sz="2400" b="1"/>
              <a:t>USYNC_PROCESS</a:t>
            </a:r>
          </a:p>
          <a:p>
            <a:pPr lvl="2">
              <a:lnSpc>
                <a:spcPct val="80000"/>
              </a:lnSpc>
            </a:pPr>
            <a:r>
              <a:rPr lang="bg-BG" sz="2000"/>
              <a:t>readers/writer lock може да се ползва за синхронизация на нишки в този процес и други процеси.</a:t>
            </a:r>
          </a:p>
          <a:p>
            <a:pPr lvl="1">
              <a:lnSpc>
                <a:spcPct val="80000"/>
              </a:lnSpc>
            </a:pPr>
            <a:r>
              <a:rPr lang="bg-BG" sz="2400" b="1"/>
              <a:t>USYNC_THREAD</a:t>
            </a:r>
          </a:p>
          <a:p>
            <a:pPr lvl="2">
              <a:lnSpc>
                <a:spcPct val="80000"/>
              </a:lnSpc>
            </a:pPr>
            <a:r>
              <a:rPr lang="bg-BG" sz="2000"/>
              <a:t>readers/writer lock може да се ползва за синхронизация на нишки само в този процес .</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normAutofit fontScale="90000"/>
          </a:bodyPr>
          <a:lstStyle/>
          <a:p>
            <a:r>
              <a:rPr lang="bg-BG" sz="4000" b="1"/>
              <a:t>Инициализация на Readers/Writer Lock</a:t>
            </a:r>
          </a:p>
        </p:txBody>
      </p:sp>
      <p:sp>
        <p:nvSpPr>
          <p:cNvPr id="252931" name="Rectangle 3"/>
          <p:cNvSpPr>
            <a:spLocks noGrp="1" noChangeArrowheads="1"/>
          </p:cNvSpPr>
          <p:nvPr>
            <p:ph idx="1"/>
          </p:nvPr>
        </p:nvSpPr>
        <p:spPr/>
        <p:txBody>
          <a:bodyPr/>
          <a:lstStyle/>
          <a:p>
            <a:pPr>
              <a:lnSpc>
                <a:spcPct val="80000"/>
              </a:lnSpc>
            </a:pPr>
            <a:r>
              <a:rPr lang="bg-BG" sz="2800"/>
              <a:t>rwlock_init() връща 0 при успех. При грешка се връща стойност !=0 и се установява errno подходящо.</a:t>
            </a:r>
          </a:p>
          <a:p>
            <a:pPr>
              <a:lnSpc>
                <a:spcPct val="80000"/>
              </a:lnSpc>
            </a:pPr>
            <a:r>
              <a:rPr lang="bg-BG" sz="2800"/>
              <a:t>Множество нишки не трябва да инициализират едновременно един и същи readers/writer lock. Readers/writer locks могат да бъдат инициализирани и чрез заделяне на памет и инициализацията и с нула. В този случай типът трябва да бъде USYNC_THREAD. Един readers/writer lock трябва да не бъде преинициализиран докато нишките го ползват.</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normAutofit fontScale="90000"/>
          </a:bodyPr>
          <a:lstStyle/>
          <a:p>
            <a:r>
              <a:rPr lang="bg-BG" sz="4000" b="1"/>
              <a:t>Инициализация на Readers/Writer Lock</a:t>
            </a:r>
          </a:p>
        </p:txBody>
      </p:sp>
      <p:pic>
        <p:nvPicPr>
          <p:cNvPr id="2539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391" y="1905000"/>
            <a:ext cx="7996009"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bg-BG" b="1"/>
              <a:t>Socket Creation and Naming</a:t>
            </a:r>
          </a:p>
        </p:txBody>
      </p:sp>
      <p:sp>
        <p:nvSpPr>
          <p:cNvPr id="146435" name="Rectangle 3"/>
          <p:cNvSpPr>
            <a:spLocks noGrp="1" noChangeArrowheads="1"/>
          </p:cNvSpPr>
          <p:nvPr>
            <p:ph idx="1"/>
          </p:nvPr>
        </p:nvSpPr>
        <p:spPr>
          <a:xfrm>
            <a:off x="457200" y="1600200"/>
            <a:ext cx="7696200" cy="4876800"/>
          </a:xfrm>
        </p:spPr>
        <p:txBody>
          <a:bodyPr/>
          <a:lstStyle/>
          <a:p>
            <a:pPr>
              <a:lnSpc>
                <a:spcPct val="90000"/>
              </a:lnSpc>
            </a:pPr>
            <a:r>
              <a:rPr lang="bg-BG" b="1" dirty="0"/>
              <a:t>int bind(int s, const struct sockaddr *name, int namelen)</a:t>
            </a:r>
            <a:r>
              <a:rPr lang="bg-BG" dirty="0"/>
              <a:t> се извиква при свързване на път или Интернет адрес към socket. Съществуват 3 различни начина за активиране на bind(), в зависимост от domain на socket.</a:t>
            </a:r>
          </a:p>
          <a:p>
            <a:pPr lvl="1">
              <a:lnSpc>
                <a:spcPct val="90000"/>
              </a:lnSpc>
            </a:pPr>
            <a:r>
              <a:rPr lang="bg-BG" dirty="0"/>
              <a:t>за UNIX domain sockets с път, съдържащ &lt;=14 символа:</a:t>
            </a:r>
          </a:p>
          <a:p>
            <a:pPr lvl="2">
              <a:lnSpc>
                <a:spcPct val="90000"/>
              </a:lnSpc>
              <a:buFontTx/>
              <a:buNone/>
            </a:pPr>
            <a:r>
              <a:rPr lang="bg-BG" dirty="0"/>
              <a:t>#include &lt;sys/socket.h&gt; </a:t>
            </a:r>
          </a:p>
          <a:p>
            <a:pPr lvl="2">
              <a:lnSpc>
                <a:spcPct val="90000"/>
              </a:lnSpc>
              <a:buFontTx/>
              <a:buNone/>
            </a:pPr>
            <a:r>
              <a:rPr lang="bg-BG" dirty="0"/>
              <a:t>... </a:t>
            </a:r>
          </a:p>
          <a:p>
            <a:pPr lvl="2">
              <a:lnSpc>
                <a:spcPct val="90000"/>
              </a:lnSpc>
              <a:buFontTx/>
              <a:buNone/>
            </a:pPr>
            <a:r>
              <a:rPr lang="bg-BG" dirty="0"/>
              <a:t>bind (sd, (struct sockaddr *) &amp;addr, length);</a:t>
            </a:r>
          </a:p>
        </p:txBody>
      </p:sp>
    </p:spTree>
    <p:extLst>
      <p:ext uri="{BB962C8B-B14F-4D97-AF65-F5344CB8AC3E}">
        <p14:creationId xmlns:p14="http://schemas.microsoft.com/office/powerpoint/2010/main" val="23316555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bg-BG" b="1"/>
              <a:t>Read Lock</a:t>
            </a:r>
            <a:r>
              <a:rPr lang="bg-BG"/>
              <a:t> </a:t>
            </a:r>
          </a:p>
        </p:txBody>
      </p:sp>
      <p:sp>
        <p:nvSpPr>
          <p:cNvPr id="254979" name="Rectangle 3"/>
          <p:cNvSpPr>
            <a:spLocks noGrp="1" noChangeArrowheads="1"/>
          </p:cNvSpPr>
          <p:nvPr>
            <p:ph idx="1"/>
          </p:nvPr>
        </p:nvSpPr>
        <p:spPr/>
        <p:txBody>
          <a:bodyPr/>
          <a:lstStyle/>
          <a:p>
            <a:pPr>
              <a:lnSpc>
                <a:spcPct val="80000"/>
              </a:lnSpc>
            </a:pPr>
            <a:r>
              <a:rPr lang="bg-BG" sz="2800"/>
              <a:t>За да се направи read lock на readers/writer lock се ползва функцията rw_rdlock():</a:t>
            </a:r>
          </a:p>
          <a:p>
            <a:pPr>
              <a:lnSpc>
                <a:spcPct val="80000"/>
              </a:lnSpc>
              <a:buFontTx/>
              <a:buNone/>
            </a:pPr>
            <a:r>
              <a:rPr lang="bg-BG" sz="2800"/>
              <a:t>int rw_rdlock(rwlock_t *rwlp); </a:t>
            </a:r>
          </a:p>
          <a:p>
            <a:pPr>
              <a:lnSpc>
                <a:spcPct val="80000"/>
              </a:lnSpc>
            </a:pPr>
            <a:r>
              <a:rPr lang="bg-BG" sz="2800"/>
              <a:t>readers/writer lock се сочи от rwlp. Когато readers/writer lock е вече блокиран за запис, извикващата нишка се блокира докато write lock не се освободи. В противен случай се изпълнява read lock.</a:t>
            </a:r>
          </a:p>
          <a:p>
            <a:pPr>
              <a:lnSpc>
                <a:spcPct val="80000"/>
              </a:lnSpc>
            </a:pPr>
            <a:r>
              <a:rPr lang="bg-BG" sz="2800"/>
              <a:t>rw_rdlock() връща 0 при успех. Всяка дуга върната стойност означава грешка и се установява подходящо errno.</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bg-BG" b="1"/>
              <a:t>Read Lock</a:t>
            </a:r>
            <a:r>
              <a:rPr lang="bg-BG"/>
              <a:t> </a:t>
            </a:r>
          </a:p>
        </p:txBody>
      </p:sp>
      <p:sp>
        <p:nvSpPr>
          <p:cNvPr id="257027" name="Rectangle 3"/>
          <p:cNvSpPr>
            <a:spLocks noGrp="1" noChangeArrowheads="1"/>
          </p:cNvSpPr>
          <p:nvPr>
            <p:ph idx="1"/>
          </p:nvPr>
        </p:nvSpPr>
        <p:spPr/>
        <p:txBody>
          <a:bodyPr/>
          <a:lstStyle/>
          <a:p>
            <a:pPr>
              <a:lnSpc>
                <a:spcPct val="90000"/>
              </a:lnSpc>
            </a:pPr>
            <a:r>
              <a:rPr lang="bg-BG"/>
              <a:t>Функцията </a:t>
            </a:r>
            <a:br>
              <a:rPr lang="bg-BG"/>
            </a:br>
            <a:r>
              <a:rPr lang="bg-BG" b="1"/>
              <a:t>rw_tryrdlock(rwlock_t *rwlp) </a:t>
            </a:r>
            <a:r>
              <a:rPr lang="bg-BG"/>
              <a:t/>
            </a:r>
            <a:br>
              <a:rPr lang="bg-BG"/>
            </a:br>
            <a:r>
              <a:rPr lang="bg-BG"/>
              <a:t/>
            </a:r>
            <a:br>
              <a:rPr lang="bg-BG"/>
            </a:br>
            <a:r>
              <a:rPr lang="bg-BG"/>
              <a:t>също може да се ползва</a:t>
            </a:r>
            <a:r>
              <a:rPr lang="en-US"/>
              <a:t> </a:t>
            </a:r>
            <a:r>
              <a:rPr lang="bg-BG"/>
              <a:t>за read lock на readers/writer lock, сочен от rwlp. Когато readers/writer lock е заключен за запис, функцията връща грешка. В противен случай се изпълнява read lock. Тази функция връща 0 при успех и != при грешка.</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r>
              <a:rPr lang="bg-BG" b="1"/>
              <a:t>Write Lock</a:t>
            </a:r>
            <a:r>
              <a:rPr lang="bg-BG"/>
              <a:t> </a:t>
            </a:r>
          </a:p>
        </p:txBody>
      </p:sp>
      <p:sp>
        <p:nvSpPr>
          <p:cNvPr id="258051" name="Rectangle 3"/>
          <p:cNvSpPr>
            <a:spLocks noGrp="1" noChangeArrowheads="1"/>
          </p:cNvSpPr>
          <p:nvPr>
            <p:ph idx="1"/>
          </p:nvPr>
        </p:nvSpPr>
        <p:spPr/>
        <p:txBody>
          <a:bodyPr/>
          <a:lstStyle/>
          <a:p>
            <a:pPr>
              <a:lnSpc>
                <a:spcPct val="90000"/>
              </a:lnSpc>
            </a:pPr>
            <a:r>
              <a:rPr lang="bg-BG" sz="2800"/>
              <a:t>Функцията </a:t>
            </a:r>
            <a:br>
              <a:rPr lang="bg-BG" sz="2800"/>
            </a:br>
            <a:r>
              <a:rPr lang="bg-BG" sz="2800" b="1"/>
              <a:t>rw_wrlock(rwlock_t *rwlp)</a:t>
            </a:r>
            <a:r>
              <a:rPr lang="bg-BG" sz="2800"/>
              <a:t> </a:t>
            </a:r>
            <a:br>
              <a:rPr lang="bg-BG" sz="2800"/>
            </a:br>
            <a:r>
              <a:rPr lang="bg-BG" sz="2800"/>
              <a:t>осъществява write lock на readers/writer lock, сочен от rwlp. Когато readers/writer lock е заключен за запис или четене, извикващата нишка се блокира, докато всички read locks и write locks се освободят. Само една нишка в даден момент може да направи write lock на readers/writer lock.</a:t>
            </a:r>
          </a:p>
          <a:p>
            <a:pPr>
              <a:lnSpc>
                <a:spcPct val="90000"/>
              </a:lnSpc>
            </a:pPr>
            <a:r>
              <a:rPr lang="bg-BG" sz="2800"/>
              <a:t>rw_wrlock() връща 0 при успех и !=0 при грешка.</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lstStyle/>
          <a:p>
            <a:r>
              <a:rPr lang="bg-BG" b="1"/>
              <a:t>Write Lock</a:t>
            </a:r>
            <a:r>
              <a:rPr lang="bg-BG"/>
              <a:t> </a:t>
            </a:r>
          </a:p>
        </p:txBody>
      </p:sp>
      <p:sp>
        <p:nvSpPr>
          <p:cNvPr id="259075" name="Rectangle 3"/>
          <p:cNvSpPr>
            <a:spLocks noGrp="1" noChangeArrowheads="1"/>
          </p:cNvSpPr>
          <p:nvPr>
            <p:ph idx="1"/>
          </p:nvPr>
        </p:nvSpPr>
        <p:spPr/>
        <p:txBody>
          <a:bodyPr/>
          <a:lstStyle/>
          <a:p>
            <a:pPr>
              <a:lnSpc>
                <a:spcPct val="90000"/>
              </a:lnSpc>
            </a:pPr>
            <a:r>
              <a:rPr lang="bg-BG"/>
              <a:t>Функцията </a:t>
            </a:r>
            <a:br>
              <a:rPr lang="bg-BG"/>
            </a:br>
            <a:r>
              <a:rPr lang="bg-BG" b="1"/>
              <a:t>rw_trywrlockrwlock_t *rwlp)</a:t>
            </a:r>
            <a:r>
              <a:rPr lang="bg-BG"/>
              <a:t> </a:t>
            </a:r>
            <a:br>
              <a:rPr lang="bg-BG"/>
            </a:br>
            <a:r>
              <a:rPr lang="bg-BG"/>
              <a:t/>
            </a:r>
            <a:br>
              <a:rPr lang="bg-BG"/>
            </a:br>
            <a:r>
              <a:rPr lang="bg-BG"/>
              <a:t>се използва за write lock на readers/writer lock, сочен от rwlp. Когато readers/writer lock е заключен за четене или запис, се връща грешка.</a:t>
            </a:r>
          </a:p>
          <a:p>
            <a:pPr>
              <a:lnSpc>
                <a:spcPct val="90000"/>
              </a:lnSpc>
            </a:pPr>
            <a:r>
              <a:rPr lang="bg-BG"/>
              <a:t>rw_trywrlock() връща 0 при успех и !=0 при грешка.</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p:txBody>
          <a:bodyPr>
            <a:normAutofit fontScale="90000"/>
          </a:bodyPr>
          <a:lstStyle/>
          <a:p>
            <a:r>
              <a:rPr lang="bg-BG" sz="4000"/>
              <a:t>Отключване на </a:t>
            </a:r>
            <a:r>
              <a:rPr lang="bg-BG" sz="4000" b="1"/>
              <a:t>Readers/Writer Lock</a:t>
            </a:r>
            <a:r>
              <a:rPr lang="bg-BG" sz="4000"/>
              <a:t> </a:t>
            </a:r>
          </a:p>
        </p:txBody>
      </p:sp>
      <p:sp>
        <p:nvSpPr>
          <p:cNvPr id="260099" name="Rectangle 3"/>
          <p:cNvSpPr>
            <a:spLocks noGrp="1" noChangeArrowheads="1"/>
          </p:cNvSpPr>
          <p:nvPr>
            <p:ph idx="1"/>
          </p:nvPr>
        </p:nvSpPr>
        <p:spPr/>
        <p:txBody>
          <a:bodyPr>
            <a:normAutofit lnSpcReduction="10000"/>
          </a:bodyPr>
          <a:lstStyle/>
          <a:p>
            <a:r>
              <a:rPr lang="bg-BG" sz="2800"/>
              <a:t>Функцията </a:t>
            </a:r>
            <a:br>
              <a:rPr lang="bg-BG" sz="2800"/>
            </a:br>
            <a:r>
              <a:rPr lang="bg-BG" sz="2800" b="1"/>
              <a:t>rw_unlock(rwlock_t *rwlp)</a:t>
            </a:r>
            <a:r>
              <a:rPr lang="bg-BG" sz="2800"/>
              <a:t> отключва readers/writer lock, сочен от rwlp. readers/writer lock трябва да бъде заключен и извикващата нишка трябва да го е заключила за четене или запис. Когато други нишки очакват readers/writer lock да стане достъпен, една от тях се деблокира.</a:t>
            </a:r>
          </a:p>
          <a:p>
            <a:r>
              <a:rPr lang="bg-BG" sz="2800"/>
              <a:t>rw_unlock() връща 0 при успех и !=0 при грешка.</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normAutofit fontScale="90000"/>
          </a:bodyPr>
          <a:lstStyle/>
          <a:p>
            <a:r>
              <a:rPr lang="bg-BG" sz="4000" dirty="0"/>
              <a:t>Унищожаване състоянието на </a:t>
            </a:r>
            <a:r>
              <a:rPr lang="bg-BG" sz="4000" b="1" dirty="0"/>
              <a:t>Readers/Writer Lock</a:t>
            </a:r>
            <a:r>
              <a:rPr lang="bg-BG" sz="4000" dirty="0"/>
              <a:t> </a:t>
            </a:r>
          </a:p>
        </p:txBody>
      </p:sp>
      <p:sp>
        <p:nvSpPr>
          <p:cNvPr id="261123" name="Rectangle 3"/>
          <p:cNvSpPr>
            <a:spLocks noGrp="1" noChangeArrowheads="1"/>
          </p:cNvSpPr>
          <p:nvPr>
            <p:ph idx="1"/>
          </p:nvPr>
        </p:nvSpPr>
        <p:spPr/>
        <p:txBody>
          <a:bodyPr/>
          <a:lstStyle/>
          <a:p>
            <a:r>
              <a:rPr lang="bg-BG" dirty="0"/>
              <a:t>Функцията </a:t>
            </a:r>
            <a:br>
              <a:rPr lang="bg-BG" dirty="0"/>
            </a:br>
            <a:r>
              <a:rPr lang="bg-BG" b="1" dirty="0"/>
              <a:t>rwlock_destroy(rwlock_t *rwlp)</a:t>
            </a:r>
            <a:r>
              <a:rPr lang="bg-BG" dirty="0"/>
              <a:t> унищожава състоянието, свързано с readers/writer lock, сочен от rlwp. Паметта, използвана за readers/writer lock, не се освобождава.</a:t>
            </a:r>
          </a:p>
          <a:p>
            <a:r>
              <a:rPr lang="bg-BG" dirty="0"/>
              <a:t>rwlock_destroy() връща 0 при успех и !=0 при грешка.</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r>
              <a:rPr lang="bg-BG"/>
              <a:t>Пример</a:t>
            </a:r>
          </a:p>
        </p:txBody>
      </p:sp>
      <p:pic>
        <p:nvPicPr>
          <p:cNvPr id="262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524000"/>
            <a:ext cx="5334000" cy="504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normAutofit fontScale="90000"/>
          </a:bodyPr>
          <a:lstStyle/>
          <a:p>
            <a:r>
              <a:rPr lang="bg-BG" sz="4000" b="1"/>
              <a:t>Similar Solaris Threads Functions</a:t>
            </a:r>
          </a:p>
        </p:txBody>
      </p:sp>
      <p:sp>
        <p:nvSpPr>
          <p:cNvPr id="264195" name="Rectangle 3"/>
          <p:cNvSpPr>
            <a:spLocks noGrp="1" noChangeArrowheads="1"/>
          </p:cNvSpPr>
          <p:nvPr>
            <p:ph idx="1"/>
          </p:nvPr>
        </p:nvSpPr>
        <p:spPr/>
        <p:txBody>
          <a:bodyPr/>
          <a:lstStyle/>
          <a:p>
            <a:pPr>
              <a:lnSpc>
                <a:spcPct val="90000"/>
              </a:lnSpc>
            </a:pPr>
            <a:r>
              <a:rPr lang="bg-BG" sz="2400"/>
              <a:t>Ще бъдат представени функциите, които са подобни на </a:t>
            </a:r>
            <a:r>
              <a:rPr lang="en-US" sz="2400"/>
              <a:t>POSIX.</a:t>
            </a:r>
            <a:endParaRPr lang="bg-BG" sz="2400"/>
          </a:p>
          <a:p>
            <a:pPr>
              <a:lnSpc>
                <a:spcPct val="90000"/>
              </a:lnSpc>
              <a:buFontTx/>
              <a:buNone/>
            </a:pPr>
            <a:r>
              <a:rPr lang="bg-BG" sz="2400" b="1"/>
              <a:t>Create a Thread</a:t>
            </a:r>
          </a:p>
          <a:p>
            <a:pPr>
              <a:lnSpc>
                <a:spcPct val="90000"/>
              </a:lnSpc>
            </a:pPr>
            <a:r>
              <a:rPr lang="bg-BG" sz="2400"/>
              <a:t>Подпрограмата thr_create() е една от най-сложните функции в Solaris threads library.</a:t>
            </a:r>
          </a:p>
          <a:p>
            <a:pPr>
              <a:lnSpc>
                <a:spcPct val="90000"/>
              </a:lnSpc>
              <a:buFontTx/>
              <a:buNone/>
            </a:pPr>
            <a:r>
              <a:rPr lang="bg-BG" sz="2400" b="1"/>
              <a:t>int thr_create(void *stack_base, size_t stack_size, void *(*start_routine) (void *), void *arg, long flags, thread_t *new_thread); </a:t>
            </a:r>
          </a:p>
          <a:p>
            <a:pPr>
              <a:lnSpc>
                <a:spcPct val="90000"/>
              </a:lnSpc>
            </a:pPr>
            <a:r>
              <a:rPr lang="bg-BG" sz="2400"/>
              <a:t>Тази функция добавя нова нишка към текущия процес. Новата нишка не наследява необработените сигнали, но наследява приоритета и маските на сигнала.</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bg-BG" b="1"/>
              <a:t>Create a Thread</a:t>
            </a:r>
          </a:p>
        </p:txBody>
      </p:sp>
      <p:sp>
        <p:nvSpPr>
          <p:cNvPr id="265219" name="Rectangle 3"/>
          <p:cNvSpPr>
            <a:spLocks noGrp="1" noChangeArrowheads="1"/>
          </p:cNvSpPr>
          <p:nvPr>
            <p:ph idx="1"/>
          </p:nvPr>
        </p:nvSpPr>
        <p:spPr/>
        <p:txBody>
          <a:bodyPr/>
          <a:lstStyle/>
          <a:p>
            <a:pPr>
              <a:lnSpc>
                <a:spcPct val="90000"/>
              </a:lnSpc>
            </a:pPr>
            <a:r>
              <a:rPr lang="bg-BG" sz="2400"/>
              <a:t>stack_base съдържа адреса на стека, който ще ползва новата нишка. Ако stack_base е NULL, то thr_create() заделя памет за стека за новата нишка с минимален размер stac_size байта. </a:t>
            </a:r>
          </a:p>
          <a:p>
            <a:pPr lvl="1">
              <a:lnSpc>
                <a:spcPct val="90000"/>
              </a:lnSpc>
            </a:pPr>
            <a:r>
              <a:rPr lang="bg-BG" sz="2000"/>
              <a:t>Ако stack_size == 0, се ползва подразбран размер. В повечето случаи стойност 0 работи най-добре. </a:t>
            </a:r>
          </a:p>
          <a:p>
            <a:pPr lvl="1">
              <a:lnSpc>
                <a:spcPct val="90000"/>
              </a:lnSpc>
            </a:pPr>
            <a:r>
              <a:rPr lang="bg-BG" sz="2000"/>
              <a:t>Ако stack_size != 0, то трябва да е по-голямо от върнатата, от thr_min_stack(void) функция, стойност.</a:t>
            </a:r>
          </a:p>
          <a:p>
            <a:pPr>
              <a:lnSpc>
                <a:spcPct val="90000"/>
              </a:lnSpc>
            </a:pPr>
            <a:r>
              <a:rPr lang="bg-BG" sz="2400"/>
              <a:t>Няма причина да се заделя памет за стека на нишките. Библиотеката заделя 1М от виртуалната памет за стека на всяка нишка без памет за swap.</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bg-BG" b="1"/>
              <a:t>Create a Thread</a:t>
            </a:r>
          </a:p>
        </p:txBody>
      </p:sp>
      <p:sp>
        <p:nvSpPr>
          <p:cNvPr id="266243" name="Rectangle 3"/>
          <p:cNvSpPr>
            <a:spLocks noGrp="1" noChangeArrowheads="1"/>
          </p:cNvSpPr>
          <p:nvPr>
            <p:ph idx="1"/>
          </p:nvPr>
        </p:nvSpPr>
        <p:spPr/>
        <p:txBody>
          <a:bodyPr/>
          <a:lstStyle/>
          <a:p>
            <a:pPr>
              <a:lnSpc>
                <a:spcPct val="90000"/>
              </a:lnSpc>
            </a:pPr>
            <a:r>
              <a:rPr lang="bg-BG" sz="2400"/>
              <a:t>start_routine съдържа функция, с която започва изпълнението си новата нишка. Когато start_routine върне управлението, нишката приключва изпълнението си със статус, равен на върнатата от start_routine стойност.</a:t>
            </a:r>
          </a:p>
          <a:p>
            <a:pPr>
              <a:lnSpc>
                <a:spcPct val="90000"/>
              </a:lnSpc>
            </a:pPr>
            <a:r>
              <a:rPr lang="bg-BG" sz="2400"/>
              <a:t>arg може да бъде всичко, което се описва чрез void*, т.е. всяка 4-byte стойност. Всичко, което е по-голямо може да се предава индиректно, чрез указатели.</a:t>
            </a:r>
          </a:p>
          <a:p>
            <a:pPr>
              <a:lnSpc>
                <a:spcPct val="90000"/>
              </a:lnSpc>
            </a:pPr>
            <a:r>
              <a:rPr lang="bg-BG" sz="2400"/>
              <a:t>Може да се приложи само един агрумент. Ако процедурата трябва да има множество аргументи, трябва да се кодират като един (чрез структура).</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4274</TotalTime>
  <Words>4649</Words>
  <Application>Microsoft Office PowerPoint</Application>
  <PresentationFormat>On-screen Show (4:3)</PresentationFormat>
  <Paragraphs>553</Paragraphs>
  <Slides>128</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128</vt:i4>
      </vt:variant>
    </vt:vector>
  </HeadingPairs>
  <TitlesOfParts>
    <vt:vector size="130" baseType="lpstr">
      <vt:lpstr>Arial</vt:lpstr>
      <vt:lpstr>Opulent</vt:lpstr>
      <vt:lpstr>Системно програмиране</vt:lpstr>
      <vt:lpstr>IPC:Sockets</vt:lpstr>
      <vt:lpstr>Въведение</vt:lpstr>
      <vt:lpstr>Въведение</vt:lpstr>
      <vt:lpstr>Въведение</vt:lpstr>
      <vt:lpstr>Въведение</vt:lpstr>
      <vt:lpstr>Въведение</vt:lpstr>
      <vt:lpstr>Socket Creation and Naming</vt:lpstr>
      <vt:lpstr>Socket Creation and Naming</vt:lpstr>
      <vt:lpstr>Socket Creation and Naming</vt:lpstr>
      <vt:lpstr>Socket Creation and Naming</vt:lpstr>
      <vt:lpstr>Connecting Stream Sockets</vt:lpstr>
      <vt:lpstr>Connecting Stream Sockets</vt:lpstr>
      <vt:lpstr>Connecting Stream Sockets</vt:lpstr>
      <vt:lpstr>Stream Data Transfer and Closing</vt:lpstr>
      <vt:lpstr>Stream Data Transfer and Closing</vt:lpstr>
      <vt:lpstr>Stream Data Transfer and Closing</vt:lpstr>
      <vt:lpstr>Datagram sockets</vt:lpstr>
      <vt:lpstr>Datagram sockets</vt:lpstr>
      <vt:lpstr>Socket Options</vt:lpstr>
      <vt:lpstr>Пример</vt:lpstr>
      <vt:lpstr>Threads</vt:lpstr>
      <vt:lpstr>Процеси и нишки</vt:lpstr>
      <vt:lpstr>Процеси и нишки</vt:lpstr>
      <vt:lpstr>Benefits of Threads vs Processes</vt:lpstr>
      <vt:lpstr>Multithreading vs. Single threading</vt:lpstr>
      <vt:lpstr>Multithreading vs. Single threading</vt:lpstr>
      <vt:lpstr>Multithreading vs. Single threading</vt:lpstr>
      <vt:lpstr>Multithreading vs. Single threading</vt:lpstr>
      <vt:lpstr>Multithreading vs. Single threading</vt:lpstr>
      <vt:lpstr>Multithreading vs. Single threading</vt:lpstr>
      <vt:lpstr>Multithreading vs. Single threading</vt:lpstr>
      <vt:lpstr>Примерни приложения с нишки</vt:lpstr>
      <vt:lpstr>Примерни приложения с нишки</vt:lpstr>
      <vt:lpstr>Видове нишки</vt:lpstr>
      <vt:lpstr>User-Level Threads (ULT)</vt:lpstr>
      <vt:lpstr>User-Level Threads (ULT)</vt:lpstr>
      <vt:lpstr>User-Level Threads (ULT)</vt:lpstr>
      <vt:lpstr>Kernel-Level Threads (KLT)</vt:lpstr>
      <vt:lpstr>Kernel-Level Threads (KLT)</vt:lpstr>
      <vt:lpstr>Комбинация ULT/KLT</vt:lpstr>
      <vt:lpstr>Комбинация ULT/KLT</vt:lpstr>
      <vt:lpstr>Threads libraries</vt:lpstr>
      <vt:lpstr>POSIX Threads Library:libpthread, &lt;pthread.h&gt;</vt:lpstr>
      <vt:lpstr>Създаване на (Default) Thread </vt:lpstr>
      <vt:lpstr>Пример</vt:lpstr>
      <vt:lpstr>Създаване на (Default) Thread </vt:lpstr>
      <vt:lpstr>Wait for Thread Termination</vt:lpstr>
      <vt:lpstr>Wait for Thread Termination</vt:lpstr>
      <vt:lpstr>Wait for Thread Termination</vt:lpstr>
      <vt:lpstr>Wait for Thread Termination</vt:lpstr>
      <vt:lpstr>Пример</vt:lpstr>
      <vt:lpstr>Пример</vt:lpstr>
      <vt:lpstr>Detaching a Thread</vt:lpstr>
      <vt:lpstr>Detaching a Thread</vt:lpstr>
      <vt:lpstr>Create a Key for Thread-Specific Data</vt:lpstr>
      <vt:lpstr>Create a Key for Thread-Specific Data</vt:lpstr>
      <vt:lpstr>Create a Key for Thread-Specific Data</vt:lpstr>
      <vt:lpstr>Delete the Thread-Specific Data Key</vt:lpstr>
      <vt:lpstr>Delete the Thread-Specific Data Key</vt:lpstr>
      <vt:lpstr>Set the Thread-Specific Data Key</vt:lpstr>
      <vt:lpstr>Get the Thread-Specific Data Key</vt:lpstr>
      <vt:lpstr>Примери</vt:lpstr>
      <vt:lpstr>Примери</vt:lpstr>
      <vt:lpstr>Идентификация на нишката</vt:lpstr>
      <vt:lpstr>Сравнение на Thread IDs</vt:lpstr>
      <vt:lpstr>Инициализация на нишки</vt:lpstr>
      <vt:lpstr>Преустановяване на изпълнението на нишка в полза на друга</vt:lpstr>
      <vt:lpstr>Set the Thread Priority</vt:lpstr>
      <vt:lpstr>Get the Thread Priority</vt:lpstr>
      <vt:lpstr>Изпращане на сигнал към нишка</vt:lpstr>
      <vt:lpstr>Достъп до Signal Mask на извикващата нишка</vt:lpstr>
      <vt:lpstr>Достъп до Signal Mask на извикващата нишка</vt:lpstr>
      <vt:lpstr>Терминиране на нишка</vt:lpstr>
      <vt:lpstr>Терминиране на нишка</vt:lpstr>
      <vt:lpstr>Терминиране на нишка</vt:lpstr>
      <vt:lpstr>Solaris Threads: &lt;thread.h&gt;</vt:lpstr>
      <vt:lpstr>Solaris Threads: &lt;thread.h&gt;</vt:lpstr>
      <vt:lpstr>Уникални Solaris Threads функции</vt:lpstr>
      <vt:lpstr>Suspend Thread Execution</vt:lpstr>
      <vt:lpstr>Continue a Suspended Thread</vt:lpstr>
      <vt:lpstr>Set Thread Concurrency Level</vt:lpstr>
      <vt:lpstr>Set Thread Concurrency Level</vt:lpstr>
      <vt:lpstr>Set Thread Concurrency Level</vt:lpstr>
      <vt:lpstr>Readers/Writer Locks</vt:lpstr>
      <vt:lpstr>Readers/Writer Locks</vt:lpstr>
      <vt:lpstr>Инициализация на Readers/Writer Lock </vt:lpstr>
      <vt:lpstr>Инициализация на Readers/Writer Lock</vt:lpstr>
      <vt:lpstr>Инициализация на Readers/Writer Lock</vt:lpstr>
      <vt:lpstr>Read Lock </vt:lpstr>
      <vt:lpstr>Read Lock </vt:lpstr>
      <vt:lpstr>Write Lock </vt:lpstr>
      <vt:lpstr>Write Lock </vt:lpstr>
      <vt:lpstr>Отключване на Readers/Writer Lock </vt:lpstr>
      <vt:lpstr>Унищожаване състоянието на Readers/Writer Lock </vt:lpstr>
      <vt:lpstr>Пример</vt:lpstr>
      <vt:lpstr>Similar Solaris Threads Functions</vt:lpstr>
      <vt:lpstr>Create a Thread</vt:lpstr>
      <vt:lpstr>Create a Thread</vt:lpstr>
      <vt:lpstr>Create a Thread</vt:lpstr>
      <vt:lpstr>Create a Thread</vt:lpstr>
      <vt:lpstr>Create a Thread</vt:lpstr>
      <vt:lpstr>Create a Thread</vt:lpstr>
      <vt:lpstr>Terminating a Thread</vt:lpstr>
      <vt:lpstr>Приключване на зададена нишка</vt:lpstr>
      <vt:lpstr>Приключване на всички нишки</vt:lpstr>
      <vt:lpstr>Създаване на Thread-Specific Data Key</vt:lpstr>
      <vt:lpstr>Създаване на Thread-Specific Data Key</vt:lpstr>
      <vt:lpstr>Създаване на Thread-Specific Data Key</vt:lpstr>
      <vt:lpstr>Създаване на Thread-Specific Data Key</vt:lpstr>
      <vt:lpstr>Пример за използване на Thread-Specific Data Key</vt:lpstr>
      <vt:lpstr>Пример за използване на Thread-Specific Data Key</vt:lpstr>
      <vt:lpstr>Пример за използване на Thread-Specific Data Key</vt:lpstr>
      <vt:lpstr>Пример за използване на Thread-Specific Data Key</vt:lpstr>
      <vt:lpstr>Пример за използване на Thread-Specific Data Key</vt:lpstr>
      <vt:lpstr>Други полезни функции</vt:lpstr>
      <vt:lpstr>Други полезни функции</vt:lpstr>
      <vt:lpstr>Компилация на многонишково приложение</vt:lpstr>
      <vt:lpstr>Компилация на многонишково приложение</vt:lpstr>
      <vt:lpstr>Компилация на многонишково приложение</vt:lpstr>
      <vt:lpstr>Компилация на многонишково приложение</vt:lpstr>
      <vt:lpstr>Свързване с libthread или libpthread </vt:lpstr>
      <vt:lpstr>Свързване с libthread или libpthread</vt:lpstr>
      <vt:lpstr>Свързване с -lposix4 за POSIX Semaphores </vt:lpstr>
      <vt:lpstr>Debugging на многонишков код</vt:lpstr>
      <vt:lpstr>Debugging на многонишков код</vt:lpstr>
      <vt:lpstr>Debugging на многонишков код</vt:lpstr>
      <vt:lpstr>Debugging на многонишков код</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270</cp:revision>
  <cp:lastPrinted>1601-01-01T00:00:00Z</cp:lastPrinted>
  <dcterms:created xsi:type="dcterms:W3CDTF">1601-01-01T00:00:00Z</dcterms:created>
  <dcterms:modified xsi:type="dcterms:W3CDTF">2011-02-20T12:47:24Z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