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sldIdLst>
    <p:sldId id="279" r:id="rId2"/>
    <p:sldId id="256" r:id="rId3"/>
    <p:sldId id="257" r:id="rId4"/>
    <p:sldId id="258" r:id="rId5"/>
    <p:sldId id="259"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5" r:id="rId22"/>
    <p:sldId id="277" r:id="rId23"/>
    <p:sldId id="278"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DB48285-FFB1-457E-B33A-1534BE85CB51}"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2B69564A-BAA1-4D51-B425-8A30F88334C1}"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8DC4070-B612-4C28-AC3D-B0D4B8919B6F}"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84A80DF-E2AE-4605-94D1-8750C52A58F5}" type="slidenum">
              <a:rPr lang="bg-BG"/>
              <a:pPr/>
              <a:t>‹#›</a:t>
            </a:fld>
            <a:endParaRPr lang="bg-BG"/>
          </a:p>
        </p:txBody>
      </p:sp>
    </p:spTree>
    <p:extLst>
      <p:ext uri="{BB962C8B-B14F-4D97-AF65-F5344CB8AC3E}">
        <p14:creationId xmlns:p14="http://schemas.microsoft.com/office/powerpoint/2010/main" val="589862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BFD5D39-D739-436F-8BCD-C578A7C76B4F}" type="slidenum">
              <a:rPr lang="bg-BG"/>
              <a:pPr/>
              <a:t>‹#›</a:t>
            </a:fld>
            <a:endParaRPr lang="bg-BG"/>
          </a:p>
        </p:txBody>
      </p:sp>
    </p:spTree>
    <p:extLst>
      <p:ext uri="{BB962C8B-B14F-4D97-AF65-F5344CB8AC3E}">
        <p14:creationId xmlns:p14="http://schemas.microsoft.com/office/powerpoint/2010/main" val="1943672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bg-BG"/>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bg-BG"/>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4F3137EF-56A7-4A6F-8800-32F4BE5F0B63}" type="slidenum">
              <a:rPr lang="bg-BG"/>
              <a:pPr/>
              <a:t>‹#›</a:t>
            </a:fld>
            <a:endParaRPr lang="bg-BG"/>
          </a:p>
        </p:txBody>
      </p:sp>
    </p:spTree>
    <p:extLst>
      <p:ext uri="{BB962C8B-B14F-4D97-AF65-F5344CB8AC3E}">
        <p14:creationId xmlns:p14="http://schemas.microsoft.com/office/powerpoint/2010/main" val="918641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685B69FE-6DBB-4F0F-B98B-3255C7B76C45}"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A99B89C4-177C-4072-8536-4561251379DF}"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B6527606-6F0A-4C58-98DB-0F30409E76F5}"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E3BCD64E-975A-4239-A465-639DE4D06841}"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F133C375-FD4E-4A91-B0E0-B949DA23596D}"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9F16E7C9-1595-473D-A6FA-27D081459AC9}"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DDCC6B13-4FF4-45D5-97BA-BCFB8DB12A53}"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9024B0D5-9AC8-4DC6-9AD9-8370D17EA062}" type="slidenum">
              <a:rPr lang="bg-BG" smtClean="0"/>
              <a:pPr/>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6">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F57B512-56D9-428D-834C-CA86A75C3BB6}"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ctrTitle"/>
          </p:nvPr>
        </p:nvSpPr>
        <p:spPr/>
        <p:txBody>
          <a:bodyPr/>
          <a:lstStyle/>
          <a:p>
            <a:r>
              <a:rPr lang="bg-BG"/>
              <a:t>Системно програмиране</a:t>
            </a:r>
          </a:p>
        </p:txBody>
      </p:sp>
      <p:sp>
        <p:nvSpPr>
          <p:cNvPr id="46083" name="Rectangle 3"/>
          <p:cNvSpPr>
            <a:spLocks noGrp="1" noChangeArrowheads="1"/>
          </p:cNvSpPr>
          <p:nvPr>
            <p:ph type="subTitle" idx="1"/>
          </p:nvPr>
        </p:nvSpPr>
        <p:spPr/>
        <p:txBody>
          <a:bodyPr/>
          <a:lstStyle/>
          <a:p>
            <a:r>
              <a:rPr lang="bg-BG"/>
              <a:t>Доц. д-р Даниела Гоцева</a:t>
            </a:r>
          </a:p>
          <a:p>
            <a:r>
              <a:rPr lang="en-US">
                <a:hlinkClick r:id="rId2"/>
              </a:rPr>
              <a:t>http://dgotseva.com</a:t>
            </a:r>
            <a:r>
              <a:rPr lang="en-US"/>
              <a:t> </a:t>
            </a:r>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bg-BG"/>
              <a:t>Унищожаване на атрибут</a:t>
            </a:r>
          </a:p>
        </p:txBody>
      </p:sp>
      <p:sp>
        <p:nvSpPr>
          <p:cNvPr id="17411" name="Rectangle 3"/>
          <p:cNvSpPr>
            <a:spLocks noGrp="1" noChangeArrowheads="1"/>
          </p:cNvSpPr>
          <p:nvPr>
            <p:ph type="body" sz="half" idx="1"/>
          </p:nvPr>
        </p:nvSpPr>
        <p:spPr/>
        <p:txBody>
          <a:bodyPr>
            <a:normAutofit lnSpcReduction="10000"/>
          </a:bodyPr>
          <a:lstStyle/>
          <a:p>
            <a:r>
              <a:rPr lang="bg-BG" sz="2800"/>
              <a:t>Функцията pthread_attr_destroy() освобождава паметта, задела при инициализация на атрибута. Връща 0 при успех.</a:t>
            </a:r>
          </a:p>
          <a:p>
            <a:pPr>
              <a:buFontTx/>
              <a:buNone/>
            </a:pPr>
            <a:r>
              <a:rPr lang="bg-BG" sz="2800"/>
              <a:t>int pthread_attr_destroy(pthread_attr_t *tattr); </a:t>
            </a:r>
          </a:p>
        </p:txBody>
      </p:sp>
      <p:pic>
        <p:nvPicPr>
          <p:cNvPr id="17413"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1835696" y="4149080"/>
            <a:ext cx="5346154" cy="1726936"/>
          </a:xfr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bg-BG" b="1"/>
              <a:t>Detach State</a:t>
            </a:r>
          </a:p>
        </p:txBody>
      </p:sp>
      <p:sp>
        <p:nvSpPr>
          <p:cNvPr id="19459" name="Rectangle 3"/>
          <p:cNvSpPr>
            <a:spLocks noGrp="1" noChangeArrowheads="1"/>
          </p:cNvSpPr>
          <p:nvPr>
            <p:ph idx="1"/>
          </p:nvPr>
        </p:nvSpPr>
        <p:spPr/>
        <p:txBody>
          <a:bodyPr>
            <a:normAutofit lnSpcReduction="10000"/>
          </a:bodyPr>
          <a:lstStyle/>
          <a:p>
            <a:pPr>
              <a:lnSpc>
                <a:spcPct val="80000"/>
              </a:lnSpc>
            </a:pPr>
            <a:r>
              <a:rPr lang="bg-BG" sz="2000"/>
              <a:t>Когато се създава отделена нишка (PTHREAD_CREATE_DETACHED), нейното ID и други ресурси могат да се използват повторно след терминирането на нишката. </a:t>
            </a:r>
          </a:p>
          <a:p>
            <a:pPr>
              <a:lnSpc>
                <a:spcPct val="80000"/>
              </a:lnSpc>
            </a:pPr>
            <a:r>
              <a:rPr lang="bg-BG" sz="2000"/>
              <a:t>Ако не желаете извикващата нишка да изчака терминирането на нишката, трябва да ползвате pthread_attr_setdetachstate(). </a:t>
            </a:r>
          </a:p>
          <a:p>
            <a:pPr>
              <a:lnSpc>
                <a:spcPct val="80000"/>
              </a:lnSpc>
            </a:pPr>
            <a:r>
              <a:rPr lang="bg-BG" sz="2000"/>
              <a:t>Когато се създаде свързана нишка (PTHREAD_CREATE_JOINABLE), се подразбира нейното изчакване, т.е. подразбира се извикване на pthread_join() в нишка. Когато се създаде нишка (отделена или свързана), процесът не приключва изпълнението си, докато всички нишки не се финализират. </a:t>
            </a:r>
          </a:p>
          <a:p>
            <a:pPr>
              <a:lnSpc>
                <a:spcPct val="80000"/>
              </a:lnSpc>
            </a:pPr>
            <a:endParaRPr lang="bg-BG" sz="2000"/>
          </a:p>
          <a:p>
            <a:pPr>
              <a:lnSpc>
                <a:spcPct val="80000"/>
              </a:lnSpc>
              <a:buFontTx/>
              <a:buNone/>
            </a:pPr>
            <a:r>
              <a:rPr lang="bg-BG" sz="2000"/>
              <a:t>int pthread_attr_setdetachstate(pthread_attr_t *tattr,int detachstate); </a:t>
            </a:r>
          </a:p>
          <a:p>
            <a:pPr>
              <a:lnSpc>
                <a:spcPct val="80000"/>
              </a:lnSpc>
            </a:pPr>
            <a:endParaRPr lang="bg-BG" sz="2000"/>
          </a:p>
          <a:p>
            <a:pPr>
              <a:lnSpc>
                <a:spcPct val="80000"/>
              </a:lnSpc>
            </a:pPr>
            <a:r>
              <a:rPr lang="bg-BG" sz="2000"/>
              <a:t>Функцията връща 0 при успех.</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bg-BG" b="1"/>
              <a:t>Detach State - Пример</a:t>
            </a:r>
          </a:p>
        </p:txBody>
      </p:sp>
      <p:pic>
        <p:nvPicPr>
          <p:cNvPr id="20485" name="Picture 5"/>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827088" y="1557338"/>
            <a:ext cx="7921625" cy="1438275"/>
          </a:xfrm>
          <a:noFill/>
          <a:ln/>
        </p:spPr>
      </p:pic>
      <p:sp>
        <p:nvSpPr>
          <p:cNvPr id="20488" name="Rectangle 8"/>
          <p:cNvSpPr>
            <a:spLocks noGrp="1" noChangeArrowheads="1"/>
          </p:cNvSpPr>
          <p:nvPr>
            <p:ph type="body" sz="half" idx="3"/>
          </p:nvPr>
        </p:nvSpPr>
        <p:spPr>
          <a:xfrm>
            <a:off x="457200" y="3500438"/>
            <a:ext cx="7715200" cy="2625725"/>
          </a:xfrm>
        </p:spPr>
        <p:txBody>
          <a:bodyPr/>
          <a:lstStyle/>
          <a:p>
            <a:pPr>
              <a:lnSpc>
                <a:spcPct val="80000"/>
              </a:lnSpc>
            </a:pPr>
            <a:r>
              <a:rPr lang="bg-BG" sz="2000" dirty="0"/>
              <a:t>Когато няма явна синхронизация за защита на нишката, новосъздадената отделена нишка умира нейния ID се присвоява на друга нишка преди да се върне управлението от pthread_create(). </a:t>
            </a:r>
          </a:p>
          <a:p>
            <a:pPr>
              <a:lnSpc>
                <a:spcPct val="80000"/>
              </a:lnSpc>
            </a:pPr>
            <a:r>
              <a:rPr lang="bg-BG" sz="2000" dirty="0"/>
              <a:t>За свързаните нишки (PTHREAD_CREATE_JOINABLE) е много важно, че някоя нишка се свързава с тях след терминирането им – в противен случай ресурсите на нишката не се освобождават за ползване от нови нишки. Това води до загуба на памет.  Следователно, ако се създава несвързана нишка, тя  трябва да е detached thread.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bg-BG" sz="4000" b="1"/>
              <a:t>Създаване на отделена нишка в </a:t>
            </a:r>
            <a:r>
              <a:rPr lang="en-US" sz="4000" b="1"/>
              <a:t>create</a:t>
            </a:r>
            <a:endParaRPr lang="bg-BG" sz="4000" b="1"/>
          </a:p>
        </p:txBody>
      </p:sp>
      <p:pic>
        <p:nvPicPr>
          <p:cNvPr id="21509"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5461" y="2060848"/>
            <a:ext cx="8152575" cy="2952328"/>
          </a:xfr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bg-BG" b="1"/>
              <a:t>Detach State</a:t>
            </a:r>
          </a:p>
        </p:txBody>
      </p:sp>
      <p:sp>
        <p:nvSpPr>
          <p:cNvPr id="22531" name="Rectangle 3"/>
          <p:cNvSpPr>
            <a:spLocks noGrp="1" noChangeArrowheads="1"/>
          </p:cNvSpPr>
          <p:nvPr>
            <p:ph type="body" sz="half" idx="1"/>
          </p:nvPr>
        </p:nvSpPr>
        <p:spPr>
          <a:xfrm>
            <a:off x="457200" y="1600200"/>
            <a:ext cx="7859216" cy="2620963"/>
          </a:xfrm>
        </p:spPr>
        <p:txBody>
          <a:bodyPr>
            <a:normAutofit lnSpcReduction="10000"/>
          </a:bodyPr>
          <a:lstStyle/>
          <a:p>
            <a:r>
              <a:rPr lang="bg-BG" sz="2400" dirty="0"/>
              <a:t>Функцията pthread_attr_getdetachstate() връща статуса на създадената нишка (detached или joined)</a:t>
            </a:r>
          </a:p>
          <a:p>
            <a:pPr>
              <a:buFontTx/>
              <a:buNone/>
            </a:pPr>
            <a:r>
              <a:rPr lang="bg-BG" sz="2400" dirty="0"/>
              <a:t>int pthread_attr_getdetachstate(const pthread_attr_t *tattr, int *detachstate); </a:t>
            </a:r>
          </a:p>
          <a:p>
            <a:r>
              <a:rPr lang="bg-BG" sz="2400" dirty="0"/>
              <a:t>pthread_attr_getdetachstate() връща 0 при успех или !=0 при грешка. </a:t>
            </a:r>
          </a:p>
        </p:txBody>
      </p:sp>
      <p:pic>
        <p:nvPicPr>
          <p:cNvPr id="22533"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60842" y="4179102"/>
            <a:ext cx="7207502" cy="1986202"/>
          </a:xfr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bg-BG" b="1"/>
              <a:t>Set Scope</a:t>
            </a:r>
          </a:p>
        </p:txBody>
      </p:sp>
      <p:sp>
        <p:nvSpPr>
          <p:cNvPr id="23555" name="Rectangle 3"/>
          <p:cNvSpPr>
            <a:spLocks noGrp="1" noChangeArrowheads="1"/>
          </p:cNvSpPr>
          <p:nvPr>
            <p:ph idx="1"/>
          </p:nvPr>
        </p:nvSpPr>
        <p:spPr/>
        <p:txBody>
          <a:bodyPr>
            <a:normAutofit lnSpcReduction="10000"/>
          </a:bodyPr>
          <a:lstStyle/>
          <a:p>
            <a:pPr>
              <a:lnSpc>
                <a:spcPct val="90000"/>
              </a:lnSpc>
            </a:pPr>
            <a:r>
              <a:rPr lang="bg-BG" sz="2400"/>
              <a:t>Една нишка може да бъде за системата (PTHREAD_SCOPE_SYSTEM) или процеса (PTHREAD_SCOPE_PROCESS). И двата типа са достъпни </a:t>
            </a:r>
            <a:r>
              <a:rPr lang="bg-BG" sz="2400" b="1"/>
              <a:t>само</a:t>
            </a:r>
            <a:r>
              <a:rPr lang="bg-BG" sz="2400"/>
              <a:t> в рамките на даден процес. </a:t>
            </a:r>
          </a:p>
          <a:p>
            <a:pPr>
              <a:lnSpc>
                <a:spcPct val="90000"/>
              </a:lnSpc>
            </a:pPr>
            <a:r>
              <a:rPr lang="bg-BG" sz="2400"/>
              <a:t>Функцията pthread_attr_setscope() създава нишка: </a:t>
            </a:r>
          </a:p>
          <a:p>
            <a:pPr>
              <a:lnSpc>
                <a:spcPct val="90000"/>
              </a:lnSpc>
            </a:pPr>
            <a:endParaRPr lang="bg-BG" sz="2400"/>
          </a:p>
          <a:p>
            <a:pPr>
              <a:lnSpc>
                <a:spcPct val="90000"/>
              </a:lnSpc>
              <a:buFontTx/>
              <a:buNone/>
            </a:pPr>
            <a:r>
              <a:rPr lang="bg-BG" sz="2400"/>
              <a:t>int pthread_attr_setscope(pthread_attr_t *tattr,int scope); </a:t>
            </a:r>
          </a:p>
          <a:p>
            <a:pPr>
              <a:lnSpc>
                <a:spcPct val="90000"/>
              </a:lnSpc>
              <a:buFontTx/>
              <a:buNone/>
            </a:pPr>
            <a:endParaRPr lang="bg-BG" sz="2400"/>
          </a:p>
          <a:p>
            <a:pPr>
              <a:lnSpc>
                <a:spcPct val="90000"/>
              </a:lnSpc>
            </a:pPr>
            <a:r>
              <a:rPr lang="bg-BG" sz="2400"/>
              <a:t>Scope може да бъде PTHREAD_SCOP_SYSTEM или PTHREAD_SCOPE_PROCESS. </a:t>
            </a:r>
          </a:p>
          <a:p>
            <a:pPr>
              <a:lnSpc>
                <a:spcPct val="90000"/>
              </a:lnSpc>
            </a:pPr>
            <a:r>
              <a:rPr lang="bg-BG" sz="2400"/>
              <a:t>pthread_attr_setscope() връща 0 при успех и !=0 при грешка.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bg-BG" b="1"/>
              <a:t>Set Scope -  пример</a:t>
            </a:r>
          </a:p>
        </p:txBody>
      </p:sp>
      <p:pic>
        <p:nvPicPr>
          <p:cNvPr id="3174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9642" y="1844824"/>
            <a:ext cx="8848983" cy="403244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bg-BG" b="1"/>
              <a:t>Set Scope</a:t>
            </a:r>
          </a:p>
        </p:txBody>
      </p:sp>
      <p:sp>
        <p:nvSpPr>
          <p:cNvPr id="32772" name="Rectangle 4"/>
          <p:cNvSpPr>
            <a:spLocks noGrp="1" noChangeArrowheads="1"/>
          </p:cNvSpPr>
          <p:nvPr>
            <p:ph type="body" sz="half" idx="1"/>
          </p:nvPr>
        </p:nvSpPr>
        <p:spPr/>
        <p:txBody>
          <a:bodyPr/>
          <a:lstStyle/>
          <a:p>
            <a:pPr>
              <a:lnSpc>
                <a:spcPct val="90000"/>
              </a:lnSpc>
            </a:pPr>
            <a:r>
              <a:rPr lang="bg-BG" sz="2800"/>
              <a:t>Функцията pthread_attr_getscope() връща обхвата на нишката: </a:t>
            </a:r>
          </a:p>
          <a:p>
            <a:pPr>
              <a:lnSpc>
                <a:spcPct val="90000"/>
              </a:lnSpc>
              <a:buFontTx/>
              <a:buNone/>
            </a:pPr>
            <a:r>
              <a:rPr lang="bg-BG" sz="2800"/>
              <a:t>int pthread_attr_getscope(pthread_attr_t *tattr, int *scope); </a:t>
            </a:r>
          </a:p>
          <a:p>
            <a:pPr>
              <a:lnSpc>
                <a:spcPct val="90000"/>
              </a:lnSpc>
            </a:pPr>
            <a:r>
              <a:rPr lang="bg-BG" sz="2800"/>
              <a:t>При успех функцията връща 0.</a:t>
            </a:r>
          </a:p>
        </p:txBody>
      </p:sp>
      <p:pic>
        <p:nvPicPr>
          <p:cNvPr id="32774" name="Picture 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79930" y="3928252"/>
            <a:ext cx="6944397" cy="2597092"/>
          </a:xfr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r>
              <a:rPr lang="bg-BG" sz="4000" b="1"/>
              <a:t>Политика на планиране на нишките</a:t>
            </a:r>
          </a:p>
        </p:txBody>
      </p:sp>
      <p:sp>
        <p:nvSpPr>
          <p:cNvPr id="33795" name="Rectangle 3"/>
          <p:cNvSpPr>
            <a:spLocks noGrp="1" noChangeArrowheads="1"/>
          </p:cNvSpPr>
          <p:nvPr>
            <p:ph idx="1"/>
          </p:nvPr>
        </p:nvSpPr>
        <p:spPr/>
        <p:txBody>
          <a:bodyPr>
            <a:normAutofit lnSpcReduction="10000"/>
          </a:bodyPr>
          <a:lstStyle/>
          <a:p>
            <a:pPr>
              <a:lnSpc>
                <a:spcPct val="80000"/>
              </a:lnSpc>
            </a:pPr>
            <a:r>
              <a:rPr lang="bg-BG" sz="2400"/>
              <a:t>Стандартът POSIX специфицира атрибут, определящ политиката на планиране: SCHED_FIFO (first-in-first-out), SCHED_RR (round-robin), или SCHED_OTHER (an implementation-defined method). SCHED_FIFO и SCHED_RR са опционни в POSIX и се поддържат </a:t>
            </a:r>
            <a:r>
              <a:rPr lang="bg-BG" sz="2400" b="1"/>
              <a:t>само</a:t>
            </a:r>
            <a:r>
              <a:rPr lang="bg-BG" sz="2400"/>
              <a:t> за </a:t>
            </a:r>
            <a:r>
              <a:rPr lang="bg-BG" sz="2400" i="1"/>
              <a:t>real time bound threads</a:t>
            </a:r>
            <a:r>
              <a:rPr lang="bg-BG" sz="2400"/>
              <a:t>. </a:t>
            </a:r>
            <a:endParaRPr lang="bg-BG" sz="2400" b="1"/>
          </a:p>
          <a:p>
            <a:pPr>
              <a:lnSpc>
                <a:spcPct val="80000"/>
              </a:lnSpc>
            </a:pPr>
            <a:r>
              <a:rPr lang="bg-BG" sz="2400" b="1"/>
              <a:t>Забележка:</a:t>
            </a:r>
            <a:r>
              <a:rPr lang="bg-BG" sz="2400"/>
              <a:t> pthreads поддържат само Solaris SCHED_OTHER. Опит да се смени атрибута с SCHED_FIFO или SCHED_RR генерира грешка ENOSUP. </a:t>
            </a:r>
          </a:p>
          <a:p>
            <a:pPr>
              <a:lnSpc>
                <a:spcPct val="80000"/>
              </a:lnSpc>
              <a:buFontTx/>
              <a:buNone/>
            </a:pPr>
            <a:r>
              <a:rPr lang="bg-BG" sz="2400"/>
              <a:t>int pthread_attr_setschedpolicy(pthread_attr_t *tattr, int policy); </a:t>
            </a:r>
          </a:p>
          <a:p>
            <a:pPr>
              <a:lnSpc>
                <a:spcPct val="80000"/>
              </a:lnSpc>
              <a:buFontTx/>
              <a:buNone/>
            </a:pPr>
            <a:endParaRPr lang="bg-BG" sz="2400"/>
          </a:p>
          <a:p>
            <a:pPr>
              <a:lnSpc>
                <a:spcPct val="80000"/>
              </a:lnSpc>
            </a:pPr>
            <a:r>
              <a:rPr lang="bg-BG" sz="2400"/>
              <a:t>pthread_attr_setschedpolicy() връща 0 при успех.</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bg-BG" sz="4000" b="1"/>
              <a:t>Политика на планиране на нишките</a:t>
            </a:r>
          </a:p>
        </p:txBody>
      </p:sp>
      <p:pic>
        <p:nvPicPr>
          <p:cNvPr id="36870"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69175" y="1773238"/>
            <a:ext cx="7423875" cy="1871786"/>
          </a:xfrm>
          <a:ln/>
        </p:spPr>
      </p:pic>
      <p:sp>
        <p:nvSpPr>
          <p:cNvPr id="36869" name="Rectangle 5"/>
          <p:cNvSpPr>
            <a:spLocks noGrp="1" noChangeArrowheads="1"/>
          </p:cNvSpPr>
          <p:nvPr>
            <p:ph type="body" sz="half" idx="2"/>
          </p:nvPr>
        </p:nvSpPr>
        <p:spPr/>
        <p:txBody>
          <a:bodyPr/>
          <a:lstStyle/>
          <a:p>
            <a:r>
              <a:rPr lang="bg-BG" sz="2800"/>
              <a:t>Функцията pthread_attr_getschedpolicy() връща текущо избраната политика на планиране.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bg-BG" b="1"/>
              <a:t>Thread Attributes (POSIX)</a:t>
            </a:r>
          </a:p>
        </p:txBody>
      </p:sp>
      <p:sp>
        <p:nvSpPr>
          <p:cNvPr id="2051" name="Rectangle 3"/>
          <p:cNvSpPr>
            <a:spLocks noGrp="1" noChangeArrowheads="1"/>
          </p:cNvSpPr>
          <p:nvPr>
            <p:ph type="subTitle" idx="1"/>
          </p:nvPr>
        </p:nvSpPr>
        <p:spPr/>
        <p:txBody>
          <a:bodyPr/>
          <a:lstStyle/>
          <a:p>
            <a:r>
              <a:rPr lang="bg-BG" dirty="0" smtClean="0"/>
              <a:t>Лекции 13 и 14</a:t>
            </a:r>
            <a:endParaRPr lang="bg-BG"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bg-BG" sz="4000"/>
              <a:t>Наследяване политиката на планиране</a:t>
            </a:r>
          </a:p>
        </p:txBody>
      </p:sp>
      <p:sp>
        <p:nvSpPr>
          <p:cNvPr id="40963" name="Rectangle 3"/>
          <p:cNvSpPr>
            <a:spLocks noGrp="1" noChangeArrowheads="1"/>
          </p:cNvSpPr>
          <p:nvPr>
            <p:ph idx="1"/>
          </p:nvPr>
        </p:nvSpPr>
        <p:spPr/>
        <p:txBody>
          <a:bodyPr/>
          <a:lstStyle/>
          <a:p>
            <a:pPr>
              <a:lnSpc>
                <a:spcPct val="80000"/>
              </a:lnSpc>
            </a:pPr>
            <a:r>
              <a:rPr lang="bg-BG" sz="2000"/>
              <a:t>Функцията pthread_attr_setinheritsched() наследява политиката на планиране на нишката: </a:t>
            </a:r>
          </a:p>
          <a:p>
            <a:pPr>
              <a:lnSpc>
                <a:spcPct val="80000"/>
              </a:lnSpc>
            </a:pPr>
            <a:endParaRPr lang="bg-BG" sz="2000"/>
          </a:p>
          <a:p>
            <a:pPr>
              <a:lnSpc>
                <a:spcPct val="80000"/>
              </a:lnSpc>
              <a:buFontTx/>
              <a:buNone/>
            </a:pPr>
            <a:r>
              <a:rPr lang="bg-BG" sz="2000"/>
              <a:t>int pthread_attr_setinheritsched(pthread_attr_t *tattr, int inherit); </a:t>
            </a:r>
          </a:p>
          <a:p>
            <a:pPr>
              <a:lnSpc>
                <a:spcPct val="80000"/>
              </a:lnSpc>
              <a:buFontTx/>
              <a:buNone/>
            </a:pPr>
            <a:endParaRPr lang="bg-BG" sz="2000"/>
          </a:p>
          <a:p>
            <a:pPr>
              <a:lnSpc>
                <a:spcPct val="80000"/>
              </a:lnSpc>
            </a:pPr>
            <a:r>
              <a:rPr lang="bg-BG" sz="2000"/>
              <a:t>Наследена стойност PTHREAD_INHERIT_SCHED (по подразбиране) означава, че се спазва политиката при създаване на нишката и всички други атрибути касаещи планирането, дефинирани в pthread_create(), се игнорират. </a:t>
            </a:r>
          </a:p>
          <a:p>
            <a:pPr>
              <a:lnSpc>
                <a:spcPct val="80000"/>
              </a:lnSpc>
            </a:pPr>
            <a:r>
              <a:rPr lang="bg-BG" sz="2000"/>
              <a:t>Ако се използва PTHREAD_EXPLICIT_SCHED, се използват атрибутите от pthread_create(). </a:t>
            </a:r>
          </a:p>
          <a:p>
            <a:pPr>
              <a:lnSpc>
                <a:spcPct val="80000"/>
              </a:lnSpc>
            </a:pPr>
            <a:endParaRPr lang="bg-BG" sz="2000"/>
          </a:p>
          <a:p>
            <a:pPr>
              <a:lnSpc>
                <a:spcPct val="80000"/>
              </a:lnSpc>
            </a:pPr>
            <a:r>
              <a:rPr lang="bg-BG" sz="2000"/>
              <a:t>Функцията връща 0 при успех и != при грешка.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r>
              <a:rPr lang="bg-BG" sz="4000"/>
              <a:t>Наследяване политиката на планиране</a:t>
            </a:r>
          </a:p>
        </p:txBody>
      </p:sp>
      <p:pic>
        <p:nvPicPr>
          <p:cNvPr id="39942"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81104" y="1916112"/>
            <a:ext cx="8269171" cy="1584895"/>
          </a:xfrm>
          <a:ln/>
        </p:spPr>
      </p:pic>
      <p:sp>
        <p:nvSpPr>
          <p:cNvPr id="39941" name="Rectangle 5"/>
          <p:cNvSpPr>
            <a:spLocks noGrp="1" noChangeArrowheads="1"/>
          </p:cNvSpPr>
          <p:nvPr>
            <p:ph type="body" sz="half" idx="2"/>
          </p:nvPr>
        </p:nvSpPr>
        <p:spPr>
          <a:xfrm>
            <a:off x="467544" y="4005064"/>
            <a:ext cx="8229600" cy="2187575"/>
          </a:xfrm>
        </p:spPr>
        <p:txBody>
          <a:bodyPr/>
          <a:lstStyle/>
          <a:p>
            <a:r>
              <a:rPr lang="bg-BG" sz="2800"/>
              <a:t>Функцията pthread_attr_getinheritsched(pthread_attr_t *tattr, int *inherit) връща текущо наследената политика на планиране.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r>
              <a:rPr lang="bg-BG" sz="4000"/>
              <a:t>Задаване на параметри на планиране</a:t>
            </a:r>
          </a:p>
        </p:txBody>
      </p:sp>
      <p:sp>
        <p:nvSpPr>
          <p:cNvPr id="43011" name="Rectangle 3"/>
          <p:cNvSpPr>
            <a:spLocks noGrp="1" noChangeArrowheads="1"/>
          </p:cNvSpPr>
          <p:nvPr>
            <p:ph idx="1"/>
          </p:nvPr>
        </p:nvSpPr>
        <p:spPr/>
        <p:txBody>
          <a:bodyPr>
            <a:normAutofit lnSpcReduction="10000"/>
          </a:bodyPr>
          <a:lstStyle/>
          <a:p>
            <a:pPr>
              <a:lnSpc>
                <a:spcPct val="80000"/>
              </a:lnSpc>
            </a:pPr>
            <a:r>
              <a:rPr lang="bg-BG" sz="2800"/>
              <a:t>Параметрите на планирането са дефинирани в структурата sched_param structure; поддържа се </a:t>
            </a:r>
            <a:r>
              <a:rPr lang="bg-BG" sz="2800" b="1"/>
              <a:t>само</a:t>
            </a:r>
            <a:r>
              <a:rPr lang="bg-BG" sz="2800"/>
              <a:t> sched_param.sched_priority. Този приоритет е цяло число, като по-голямата стойност отговаря на по-висок приоритет. Новосъздадената нишка се стартира с този приоритет.</a:t>
            </a:r>
          </a:p>
          <a:p>
            <a:pPr>
              <a:lnSpc>
                <a:spcPct val="80000"/>
              </a:lnSpc>
            </a:pPr>
            <a:r>
              <a:rPr lang="bg-BG" sz="2800"/>
              <a:t>Функцията pthread_attr_setschedparam() променя структурата и връща 0 при успех:</a:t>
            </a:r>
          </a:p>
          <a:p>
            <a:pPr>
              <a:lnSpc>
                <a:spcPct val="80000"/>
              </a:lnSpc>
              <a:buFontTx/>
              <a:buNone/>
            </a:pPr>
            <a:r>
              <a:rPr lang="bg-BG" sz="2800"/>
              <a:t>int pthread_attr_setschedparam(pthread_attr_t *tattr, const struct sched_param *param);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fontScale="90000"/>
          </a:bodyPr>
          <a:lstStyle/>
          <a:p>
            <a:r>
              <a:rPr lang="bg-BG" sz="4000"/>
              <a:t>Задаване на параметри на планиране</a:t>
            </a:r>
          </a:p>
        </p:txBody>
      </p:sp>
      <p:pic>
        <p:nvPicPr>
          <p:cNvPr id="44038"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611560" y="1688165"/>
            <a:ext cx="5975259" cy="2980567"/>
          </a:xfrm>
          <a:ln/>
        </p:spPr>
      </p:pic>
      <p:sp>
        <p:nvSpPr>
          <p:cNvPr id="44037" name="Rectangle 5"/>
          <p:cNvSpPr>
            <a:spLocks noGrp="1" noChangeArrowheads="1"/>
          </p:cNvSpPr>
          <p:nvPr>
            <p:ph type="body" sz="half" idx="2"/>
          </p:nvPr>
        </p:nvSpPr>
        <p:spPr>
          <a:xfrm>
            <a:off x="457200" y="5013325"/>
            <a:ext cx="7715200" cy="1112838"/>
          </a:xfrm>
        </p:spPr>
        <p:txBody>
          <a:bodyPr>
            <a:normAutofit fontScale="92500"/>
          </a:bodyPr>
          <a:lstStyle/>
          <a:p>
            <a:pPr>
              <a:lnSpc>
                <a:spcPct val="90000"/>
              </a:lnSpc>
            </a:pPr>
            <a:r>
              <a:rPr lang="bg-BG" sz="2400" dirty="0"/>
              <a:t>Функцията pthread_attr_getschedparam(pthread_attr_t *tattr, const struct sched_param *param) зарежда в </a:t>
            </a:r>
            <a:r>
              <a:rPr lang="en-US" sz="2400" dirty="0" err="1"/>
              <a:t>param</a:t>
            </a:r>
            <a:r>
              <a:rPr lang="bg-BG" sz="2400" dirty="0"/>
              <a:t> текущия приоритет на нишката.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bg-BG" b="1"/>
              <a:t>Thread Stack Size</a:t>
            </a:r>
          </a:p>
        </p:txBody>
      </p:sp>
      <p:sp>
        <p:nvSpPr>
          <p:cNvPr id="49155" name="Rectangle 3"/>
          <p:cNvSpPr>
            <a:spLocks noGrp="1" noChangeArrowheads="1"/>
          </p:cNvSpPr>
          <p:nvPr>
            <p:ph idx="1"/>
          </p:nvPr>
        </p:nvSpPr>
        <p:spPr/>
        <p:txBody>
          <a:bodyPr/>
          <a:lstStyle/>
          <a:p>
            <a:pPr>
              <a:lnSpc>
                <a:spcPct val="90000"/>
              </a:lnSpc>
            </a:pPr>
            <a:r>
              <a:rPr lang="bg-BG" sz="2400"/>
              <a:t>Обикновено стекът на нишката започва от границата на страница и максималният размер съвпада с този на страницата. За целта една страница без права на достъп се добавя на върха на стека, така че при препълване на стека се изпраща сигнал SIGSEGV към нишката. </a:t>
            </a:r>
          </a:p>
          <a:p>
            <a:pPr>
              <a:lnSpc>
                <a:spcPct val="90000"/>
              </a:lnSpc>
            </a:pPr>
            <a:r>
              <a:rPr lang="bg-BG" sz="2400"/>
              <a:t>Когато се задава стек, нишката трябва да се създаде PTHREAD_CREATE_JOINABLE. Този стек не може да се освободи, докато не се върне управлението от pthread_join() за текущата нишка, защото стекът на нишката не може да се освободи, докато тя не се терминира.</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bg-BG" b="1"/>
              <a:t>Thread Stack Size</a:t>
            </a:r>
          </a:p>
        </p:txBody>
      </p:sp>
      <p:sp>
        <p:nvSpPr>
          <p:cNvPr id="50179" name="Rectangle 3"/>
          <p:cNvSpPr>
            <a:spLocks noGrp="1" noChangeArrowheads="1"/>
          </p:cNvSpPr>
          <p:nvPr>
            <p:ph idx="1"/>
          </p:nvPr>
        </p:nvSpPr>
        <p:spPr/>
        <p:txBody>
          <a:bodyPr>
            <a:normAutofit lnSpcReduction="10000"/>
          </a:bodyPr>
          <a:lstStyle/>
          <a:p>
            <a:pPr>
              <a:lnSpc>
                <a:spcPct val="90000"/>
              </a:lnSpc>
            </a:pPr>
            <a:r>
              <a:rPr lang="bg-BG" sz="2400"/>
              <a:t>Не е необходимо да се заделя памет за стека на нишката. threads library заделя 1МВ от виртуалната памет за стека на всяка нишка без резервиран swap space. (За целта библиотеката ползва опцията MAP_NORESERVE на mmap.)</a:t>
            </a:r>
          </a:p>
          <a:p>
            <a:pPr>
              <a:lnSpc>
                <a:spcPct val="90000"/>
              </a:lnSpc>
            </a:pPr>
            <a:r>
              <a:rPr lang="bg-BG" sz="2400"/>
              <a:t>Всеки стек на нишка създаден от библиотеката има red zone. Библиотеката създава red zone чрез добавяне на страница на върха на стека, за да прихване stack overflows. Тази страница е невалидна и при достъп предизвиква memory fault. Red zones се добавят към всички автоматично създадени стекове, независимо дали се ползва подразбран размер на стека или се задава от програмиста.</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bg-BG" b="1"/>
              <a:t>Thread Stack Size</a:t>
            </a:r>
          </a:p>
        </p:txBody>
      </p:sp>
      <p:sp>
        <p:nvSpPr>
          <p:cNvPr id="51203" name="Rectangle 3"/>
          <p:cNvSpPr>
            <a:spLocks noGrp="1" noChangeArrowheads="1"/>
          </p:cNvSpPr>
          <p:nvPr>
            <p:ph idx="1"/>
          </p:nvPr>
        </p:nvSpPr>
        <p:spPr/>
        <p:txBody>
          <a:bodyPr/>
          <a:lstStyle/>
          <a:p>
            <a:r>
              <a:rPr lang="bg-BG" sz="2800" b="1"/>
              <a:t>Забележка</a:t>
            </a:r>
            <a:r>
              <a:rPr lang="bg-BG" sz="2800"/>
              <a:t>: Тъй като изискванията към стека по време на изпълнение са променливи, трябва да сте сигурни, че зададения стек ще отговори на всички нужди.</a:t>
            </a:r>
          </a:p>
          <a:p>
            <a:r>
              <a:rPr lang="bg-BG" sz="2800"/>
              <a:t>Препоръчва се задаване на размер на стека по подразбиране, защото е много трудно да се определи точен размер. Той се променя динамично и зависи от конкретното изпълнение на кода.</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sp>
        <p:nvSpPr>
          <p:cNvPr id="52227" name="Rectangle 3"/>
          <p:cNvSpPr>
            <a:spLocks noGrp="1" noChangeArrowheads="1"/>
          </p:cNvSpPr>
          <p:nvPr>
            <p:ph idx="1"/>
          </p:nvPr>
        </p:nvSpPr>
        <p:spPr/>
        <p:txBody>
          <a:bodyPr/>
          <a:lstStyle/>
          <a:p>
            <a:pPr>
              <a:lnSpc>
                <a:spcPct val="80000"/>
              </a:lnSpc>
            </a:pPr>
            <a:r>
              <a:rPr lang="bg-BG" sz="2800"/>
              <a:t>Когато се задава размер на стека, той трябва да е достатъчен, за да побере всички извиквания на функции и локалните им параметри. </a:t>
            </a:r>
          </a:p>
          <a:p>
            <a:pPr>
              <a:lnSpc>
                <a:spcPct val="80000"/>
              </a:lnSpc>
            </a:pPr>
            <a:r>
              <a:rPr lang="bg-BG" sz="2800"/>
              <a:t>Кога се налага заделяне на стек със собствен размер?</a:t>
            </a:r>
          </a:p>
          <a:p>
            <a:pPr lvl="1">
              <a:lnSpc>
                <a:spcPct val="80000"/>
              </a:lnSpc>
            </a:pPr>
            <a:r>
              <a:rPr lang="bg-BG" sz="2400"/>
              <a:t>Когато нуждите на нишката изискват стек  &gt; 1МВ. </a:t>
            </a:r>
          </a:p>
          <a:p>
            <a:pPr lvl="1">
              <a:lnSpc>
                <a:spcPct val="80000"/>
              </a:lnSpc>
            </a:pPr>
            <a:r>
              <a:rPr lang="bg-BG" sz="2400"/>
              <a:t>Когато стекът е малък и е безмислено да се заделят 1МВ.  Особено критично е положението, когато нишките са много и имат нужда от малки по размер стекове. Тогава се губи много памет, ако се остави размера по подразбиране.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sp>
        <p:nvSpPr>
          <p:cNvPr id="53251" name="Rectangle 3"/>
          <p:cNvSpPr>
            <a:spLocks noGrp="1" noChangeArrowheads="1"/>
          </p:cNvSpPr>
          <p:nvPr>
            <p:ph idx="1"/>
          </p:nvPr>
        </p:nvSpPr>
        <p:spPr/>
        <p:txBody>
          <a:bodyPr/>
          <a:lstStyle/>
          <a:p>
            <a:pPr>
              <a:lnSpc>
                <a:spcPct val="90000"/>
              </a:lnSpc>
            </a:pPr>
            <a:r>
              <a:rPr lang="bg-BG" sz="2400"/>
              <a:t>Какъв е минималният лимит на размера на стека?</a:t>
            </a:r>
          </a:p>
          <a:p>
            <a:pPr lvl="1">
              <a:lnSpc>
                <a:spcPct val="90000"/>
              </a:lnSpc>
            </a:pPr>
            <a:r>
              <a:rPr lang="bg-BG" sz="2000"/>
              <a:t>Изчислява се необходимата памет за всички извиквания на функции и локалните им променливи.</a:t>
            </a:r>
          </a:p>
          <a:p>
            <a:pPr lvl="1">
              <a:lnSpc>
                <a:spcPct val="90000"/>
              </a:lnSpc>
            </a:pPr>
            <a:endParaRPr lang="bg-BG" sz="2000"/>
          </a:p>
          <a:p>
            <a:pPr>
              <a:lnSpc>
                <a:spcPct val="90000"/>
              </a:lnSpc>
            </a:pPr>
            <a:r>
              <a:rPr lang="bg-BG" sz="2400"/>
              <a:t>Може да се получи абсолютния минимум на размера на стека чрез PTHREAD_STACK_MIN макрос  (дефиниран в &lt;pthread.h&gt;), който връща размера на стека, необходим за изпълнение на процедурата NULL от нишката. Дефинираният от програмиста размер не трябва да е по-малък от получения.</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sp>
        <p:nvSpPr>
          <p:cNvPr id="54275" name="Rectangle 3"/>
          <p:cNvSpPr>
            <a:spLocks noGrp="1" noChangeArrowheads="1"/>
          </p:cNvSpPr>
          <p:nvPr>
            <p:ph idx="1"/>
          </p:nvPr>
        </p:nvSpPr>
        <p:spPr/>
        <p:txBody>
          <a:bodyPr>
            <a:normAutofit lnSpcReduction="10000"/>
          </a:bodyPr>
          <a:lstStyle/>
          <a:p>
            <a:r>
              <a:rPr lang="bg-BG" sz="2800"/>
              <a:t>Функцията pthread_attr_setstacksize() задава размер на стека:</a:t>
            </a:r>
          </a:p>
          <a:p>
            <a:pPr>
              <a:buFontTx/>
              <a:buNone/>
            </a:pPr>
            <a:r>
              <a:rPr lang="bg-BG" sz="2800"/>
              <a:t>int pthread_attr_setstacksize(pthread_attr_t *tattr, int stacksize); </a:t>
            </a:r>
          </a:p>
          <a:p>
            <a:r>
              <a:rPr lang="bg-BG" sz="2800"/>
              <a:t>stacksize дефинира размера на стека (в байтове), заделен от системата. Размерът не трябва да е по-малък от системния минимум.</a:t>
            </a:r>
          </a:p>
          <a:p>
            <a:r>
              <a:rPr lang="bg-BG" sz="2800"/>
              <a:t>pthread_attr_setstacksize() връща 0 при успех и !=0 при грешка.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bg-BG"/>
              <a:t>Въведение</a:t>
            </a:r>
          </a:p>
        </p:txBody>
      </p:sp>
      <p:sp>
        <p:nvSpPr>
          <p:cNvPr id="3075" name="Rectangle 3"/>
          <p:cNvSpPr>
            <a:spLocks noGrp="1" noChangeArrowheads="1"/>
          </p:cNvSpPr>
          <p:nvPr>
            <p:ph idx="1"/>
          </p:nvPr>
        </p:nvSpPr>
        <p:spPr/>
        <p:txBody>
          <a:bodyPr/>
          <a:lstStyle/>
          <a:p>
            <a:pPr>
              <a:lnSpc>
                <a:spcPct val="90000"/>
              </a:lnSpc>
            </a:pPr>
            <a:r>
              <a:rPr lang="bg-BG" sz="2400"/>
              <a:t>Ще бъдат разгледани само атрибутите на </a:t>
            </a:r>
            <a:r>
              <a:rPr lang="en-US" sz="2400"/>
              <a:t>POSIX</a:t>
            </a:r>
            <a:r>
              <a:rPr lang="bg-BG" sz="2400"/>
              <a:t> нишки.</a:t>
            </a:r>
          </a:p>
          <a:p>
            <a:pPr>
              <a:lnSpc>
                <a:spcPct val="90000"/>
              </a:lnSpc>
            </a:pPr>
            <a:r>
              <a:rPr lang="bg-BG" sz="2400"/>
              <a:t>Атрибутите са начин за задаване на поведение, което е различно от подразбраното. Когато се създава нишка с pthread_create() или когато се инициализира променлива за синхронизация, се задава attribute object. </a:t>
            </a:r>
          </a:p>
          <a:p>
            <a:pPr>
              <a:lnSpc>
                <a:spcPct val="90000"/>
              </a:lnSpc>
            </a:pPr>
            <a:r>
              <a:rPr lang="bg-BG" sz="2400" b="1"/>
              <a:t>Забележки:</a:t>
            </a:r>
            <a:r>
              <a:rPr lang="bg-BG" sz="2400"/>
              <a:t> </a:t>
            </a:r>
          </a:p>
          <a:p>
            <a:pPr lvl="1">
              <a:lnSpc>
                <a:spcPct val="90000"/>
              </a:lnSpc>
            </a:pPr>
            <a:r>
              <a:rPr lang="bg-BG" sz="2000"/>
              <a:t>в повечето случаи атрибутите по подразбиране са достатъчни за повечето приложения. </a:t>
            </a:r>
          </a:p>
          <a:p>
            <a:pPr lvl="1">
              <a:lnSpc>
                <a:spcPct val="90000"/>
              </a:lnSpc>
            </a:pPr>
            <a:r>
              <a:rPr lang="bg-BG" sz="2000"/>
              <a:t>Атрибутите се задават </a:t>
            </a:r>
            <a:r>
              <a:rPr lang="bg-BG" sz="2000" i="1"/>
              <a:t>само по време на създаване на нишката</a:t>
            </a:r>
            <a:r>
              <a:rPr lang="bg-BG" sz="2000"/>
              <a:t>; те </a:t>
            </a:r>
            <a:r>
              <a:rPr lang="bg-BG" sz="2000" b="1"/>
              <a:t>не могат</a:t>
            </a:r>
            <a:r>
              <a:rPr lang="bg-BG" sz="2000"/>
              <a:t> да се променят докато нишката </a:t>
            </a:r>
            <a:r>
              <a:rPr lang="bg-BG" sz="2000" b="1"/>
              <a:t>се ползва</a:t>
            </a:r>
            <a:r>
              <a:rPr lang="bg-BG" sz="2000"/>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pic>
        <p:nvPicPr>
          <p:cNvPr id="553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445" y="1773238"/>
            <a:ext cx="7372743" cy="2951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sp>
        <p:nvSpPr>
          <p:cNvPr id="56325" name="Rectangle 5"/>
          <p:cNvSpPr>
            <a:spLocks noGrp="1" noChangeArrowheads="1"/>
          </p:cNvSpPr>
          <p:nvPr>
            <p:ph type="body" sz="half" idx="1"/>
          </p:nvPr>
        </p:nvSpPr>
        <p:spPr>
          <a:xfrm>
            <a:off x="457200" y="1600200"/>
            <a:ext cx="7787208" cy="2185988"/>
          </a:xfrm>
        </p:spPr>
        <p:txBody>
          <a:bodyPr/>
          <a:lstStyle/>
          <a:p>
            <a:pPr>
              <a:lnSpc>
                <a:spcPct val="90000"/>
              </a:lnSpc>
            </a:pPr>
            <a:r>
              <a:rPr lang="bg-BG" sz="2400" dirty="0"/>
              <a:t>Функцията pthread_attr_getstacksize(pthread_attr_t *tattr, size_t *size) попълва в </a:t>
            </a:r>
            <a:r>
              <a:rPr lang="en-US" sz="2400" dirty="0"/>
              <a:t>size</a:t>
            </a:r>
            <a:r>
              <a:rPr lang="bg-BG" sz="2400" dirty="0"/>
              <a:t> размера на стека на нишката.</a:t>
            </a:r>
          </a:p>
          <a:p>
            <a:pPr>
              <a:lnSpc>
                <a:spcPct val="90000"/>
              </a:lnSpc>
            </a:pPr>
            <a:r>
              <a:rPr lang="bg-BG" sz="2400" dirty="0"/>
              <a:t>Функцията връща само minimum stack size, заделен от нишката. </a:t>
            </a:r>
            <a:r>
              <a:rPr lang="bg-BG" sz="2400" b="1" dirty="0"/>
              <a:t>Тя НЕ ВРЪЩА действителния размер на стека</a:t>
            </a:r>
            <a:r>
              <a:rPr lang="bg-BG" sz="2400" dirty="0"/>
              <a:t>! </a:t>
            </a:r>
          </a:p>
        </p:txBody>
      </p:sp>
      <p:pic>
        <p:nvPicPr>
          <p:cNvPr id="563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689" y="4005064"/>
            <a:ext cx="7771332" cy="216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sp>
        <p:nvSpPr>
          <p:cNvPr id="57347" name="Rectangle 3"/>
          <p:cNvSpPr>
            <a:spLocks noGrp="1" noChangeArrowheads="1"/>
          </p:cNvSpPr>
          <p:nvPr>
            <p:ph idx="1"/>
          </p:nvPr>
        </p:nvSpPr>
        <p:spPr/>
        <p:txBody>
          <a:bodyPr/>
          <a:lstStyle/>
          <a:p>
            <a:pPr>
              <a:lnSpc>
                <a:spcPct val="90000"/>
              </a:lnSpc>
            </a:pPr>
            <a:r>
              <a:rPr lang="bg-BG" sz="2400"/>
              <a:t>Може да се зададе базов адрес на стека чрез функцията pthread_attr_setstackaddr() :</a:t>
            </a:r>
          </a:p>
          <a:p>
            <a:pPr>
              <a:lnSpc>
                <a:spcPct val="90000"/>
              </a:lnSpc>
              <a:buFontTx/>
              <a:buNone/>
            </a:pPr>
            <a:r>
              <a:rPr lang="bg-BG" sz="2400"/>
              <a:t>int pthread_attr_setstackaddr(pthread_attr_t *tattr,void *stackaddr); </a:t>
            </a:r>
          </a:p>
          <a:p>
            <a:pPr>
              <a:lnSpc>
                <a:spcPct val="90000"/>
              </a:lnSpc>
            </a:pPr>
            <a:r>
              <a:rPr lang="bg-BG" sz="2400"/>
              <a:t>Параметърът stackaddr дефинира начало на стека на нишката. Ако се зададе като non-null (NULL се подразбира), системата заделя стека от посочения адрес. При успех функцията връща 0.</a:t>
            </a:r>
          </a:p>
          <a:p>
            <a:pPr>
              <a:lnSpc>
                <a:spcPct val="90000"/>
              </a:lnSpc>
            </a:pPr>
            <a:r>
              <a:rPr lang="bg-BG" sz="2400"/>
              <a:t>Функцията pthread_attr_getstackaddr(pthread_attr_t *tattr,void * *stackaddr) се ползва за получаване на базовия адрес на стека.</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bg-BG" sz="4000"/>
              <a:t>Създаване на собствен стек на нишката</a:t>
            </a:r>
          </a:p>
        </p:txBody>
      </p:sp>
      <p:pic>
        <p:nvPicPr>
          <p:cNvPr id="624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628775"/>
            <a:ext cx="7345362" cy="473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bg-BG" b="1"/>
              <a:t>Синхронизация на нишки</a:t>
            </a:r>
          </a:p>
        </p:txBody>
      </p:sp>
      <p:sp>
        <p:nvSpPr>
          <p:cNvPr id="2051" name="Rectangle 3"/>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19725550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bg-BG"/>
              <a:t>Въведение</a:t>
            </a:r>
          </a:p>
        </p:txBody>
      </p:sp>
      <p:sp>
        <p:nvSpPr>
          <p:cNvPr id="64515" name="Rectangle 3"/>
          <p:cNvSpPr>
            <a:spLocks noGrp="1" noChangeArrowheads="1"/>
          </p:cNvSpPr>
          <p:nvPr>
            <p:ph type="body" idx="1"/>
          </p:nvPr>
        </p:nvSpPr>
        <p:spPr/>
        <p:txBody>
          <a:bodyPr/>
          <a:lstStyle/>
          <a:p>
            <a:pPr>
              <a:lnSpc>
                <a:spcPct val="90000"/>
              </a:lnSpc>
            </a:pPr>
            <a:r>
              <a:rPr lang="bg-BG"/>
              <a:t>Когато се ползват множество нишки в едно приложение, те трябва да си комуникират, за да </a:t>
            </a:r>
            <a:r>
              <a:rPr lang="bg-BG" b="1" i="1"/>
              <a:t>синхронизират</a:t>
            </a:r>
            <a:r>
              <a:rPr lang="bg-BG"/>
              <a:t> своето изпълнение. </a:t>
            </a:r>
          </a:p>
          <a:p>
            <a:pPr>
              <a:lnSpc>
                <a:spcPct val="90000"/>
              </a:lnSpc>
            </a:pPr>
            <a:r>
              <a:rPr lang="bg-BG"/>
              <a:t>Съществуват следните методи за синхронизация на нишки:</a:t>
            </a:r>
          </a:p>
          <a:p>
            <a:pPr lvl="1">
              <a:lnSpc>
                <a:spcPct val="90000"/>
              </a:lnSpc>
            </a:pPr>
            <a:r>
              <a:rPr lang="bg-BG"/>
              <a:t>Mutual Exclusion (Mutex) Locks</a:t>
            </a:r>
          </a:p>
          <a:p>
            <a:pPr lvl="1">
              <a:lnSpc>
                <a:spcPct val="90000"/>
              </a:lnSpc>
            </a:pPr>
            <a:r>
              <a:rPr lang="bg-BG"/>
              <a:t>Condition Variables</a:t>
            </a:r>
          </a:p>
          <a:p>
            <a:pPr lvl="1">
              <a:lnSpc>
                <a:spcPct val="90000"/>
              </a:lnSpc>
            </a:pPr>
            <a:r>
              <a:rPr lang="bg-BG"/>
              <a:t>Semaphores</a:t>
            </a:r>
          </a:p>
        </p:txBody>
      </p:sp>
    </p:spTree>
    <p:extLst>
      <p:ext uri="{BB962C8B-B14F-4D97-AF65-F5344CB8AC3E}">
        <p14:creationId xmlns:p14="http://schemas.microsoft.com/office/powerpoint/2010/main" val="1677723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bg-BG"/>
              <a:t>Въведение</a:t>
            </a:r>
          </a:p>
        </p:txBody>
      </p:sp>
      <p:sp>
        <p:nvSpPr>
          <p:cNvPr id="65539" name="Rectangle 3"/>
          <p:cNvSpPr>
            <a:spLocks noGrp="1" noChangeArrowheads="1"/>
          </p:cNvSpPr>
          <p:nvPr>
            <p:ph type="body" idx="1"/>
          </p:nvPr>
        </p:nvSpPr>
        <p:spPr/>
        <p:txBody>
          <a:bodyPr/>
          <a:lstStyle/>
          <a:p>
            <a:pPr>
              <a:lnSpc>
                <a:spcPct val="90000"/>
              </a:lnSpc>
            </a:pPr>
            <a:r>
              <a:rPr lang="bg-BG" sz="2800"/>
              <a:t>За прицеса на синхронизация се ползват </a:t>
            </a:r>
            <a:r>
              <a:rPr lang="bg-BG" sz="2800" b="1" i="1"/>
              <a:t>Synchronization objects</a:t>
            </a:r>
            <a:r>
              <a:rPr lang="bg-BG" sz="2800"/>
              <a:t>: променливи в паметта. Нишките в ралични процеси комуникират помежду си през обекти за синхронизация, намиращи се в threads-controlled shared memory, независимо че нишките в отделните процеси са невидими един за друг.</a:t>
            </a:r>
          </a:p>
          <a:p>
            <a:pPr>
              <a:lnSpc>
                <a:spcPct val="90000"/>
              </a:lnSpc>
            </a:pPr>
            <a:r>
              <a:rPr lang="bg-BG" sz="2800"/>
              <a:t>Synchronization objects могат да се поставят във файл и могат да имат време на живот независимо от създаването на процеса.</a:t>
            </a:r>
          </a:p>
        </p:txBody>
      </p:sp>
    </p:spTree>
    <p:extLst>
      <p:ext uri="{BB962C8B-B14F-4D97-AF65-F5344CB8AC3E}">
        <p14:creationId xmlns:p14="http://schemas.microsoft.com/office/powerpoint/2010/main" val="33787316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bg-BG" sz="4000"/>
              <a:t>Примери за използване на синхронизация</a:t>
            </a:r>
          </a:p>
        </p:txBody>
      </p:sp>
      <p:sp>
        <p:nvSpPr>
          <p:cNvPr id="66563" name="Rectangle 3"/>
          <p:cNvSpPr>
            <a:spLocks noGrp="1" noChangeArrowheads="1"/>
          </p:cNvSpPr>
          <p:nvPr>
            <p:ph type="body" idx="1"/>
          </p:nvPr>
        </p:nvSpPr>
        <p:spPr/>
        <p:txBody>
          <a:bodyPr>
            <a:normAutofit lnSpcReduction="10000"/>
          </a:bodyPr>
          <a:lstStyle/>
          <a:p>
            <a:pPr>
              <a:lnSpc>
                <a:spcPct val="90000"/>
              </a:lnSpc>
            </a:pPr>
            <a:r>
              <a:rPr lang="bg-BG" sz="2800"/>
              <a:t>Когато синхронизацията е единствен механизъм за осигуряване на цялостта на споделените данни.</a:t>
            </a:r>
          </a:p>
          <a:p>
            <a:pPr>
              <a:lnSpc>
                <a:spcPct val="90000"/>
              </a:lnSpc>
            </a:pPr>
            <a:r>
              <a:rPr lang="bg-BG" sz="2800"/>
              <a:t>Когато нишките в &gt;=2 процеса ползват заедно един synchronization object. Обектът за синхронизация може да се инициализира само от един от кооперираните процеси, защото повторната инициализация поставя обекта в отключено състояние.</a:t>
            </a:r>
          </a:p>
          <a:p>
            <a:pPr>
              <a:lnSpc>
                <a:spcPct val="90000"/>
              </a:lnSpc>
            </a:pPr>
            <a:r>
              <a:rPr lang="bg-BG" sz="2800"/>
              <a:t>Когато синхронизацията осгурява сигурност на променливи данни.</a:t>
            </a:r>
          </a:p>
        </p:txBody>
      </p:sp>
    </p:spTree>
    <p:extLst>
      <p:ext uri="{BB962C8B-B14F-4D97-AF65-F5344CB8AC3E}">
        <p14:creationId xmlns:p14="http://schemas.microsoft.com/office/powerpoint/2010/main" val="29326938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fontScale="90000"/>
          </a:bodyPr>
          <a:lstStyle/>
          <a:p>
            <a:r>
              <a:rPr lang="bg-BG" sz="4000"/>
              <a:t>Примери за използване на синхронизация</a:t>
            </a:r>
          </a:p>
        </p:txBody>
      </p:sp>
      <p:sp>
        <p:nvSpPr>
          <p:cNvPr id="67587" name="Rectangle 3"/>
          <p:cNvSpPr>
            <a:spLocks noGrp="1" noChangeArrowheads="1"/>
          </p:cNvSpPr>
          <p:nvPr>
            <p:ph type="body" idx="1"/>
          </p:nvPr>
        </p:nvSpPr>
        <p:spPr/>
        <p:txBody>
          <a:bodyPr>
            <a:normAutofit fontScale="92500"/>
          </a:bodyPr>
          <a:lstStyle/>
          <a:p>
            <a:pPr>
              <a:lnSpc>
                <a:spcPct val="90000"/>
              </a:lnSpc>
            </a:pPr>
            <a:r>
              <a:rPr lang="bg-BG" sz="2800" dirty="0"/>
              <a:t>Когато процесът може да мап-не файл и има нишка в процеса, която е заключила запис. След като е заключен запис, всички други нишки, изискващи същия запис, биват блокирани и остават в това състояние, докато не се отблокира записа.</a:t>
            </a:r>
          </a:p>
          <a:p>
            <a:pPr>
              <a:lnSpc>
                <a:spcPct val="90000"/>
              </a:lnSpc>
            </a:pPr>
            <a:r>
              <a:rPr lang="bg-BG" sz="2800" dirty="0"/>
              <a:t>Когато се достъпва примитивна променлива (напр. цяла) не може да се разчита, че тя ще бъде прочетена/записана за 1 машинен цикъл.</a:t>
            </a:r>
          </a:p>
          <a:p>
            <a:pPr lvl="1">
              <a:lnSpc>
                <a:spcPct val="90000"/>
              </a:lnSpc>
            </a:pPr>
            <a:r>
              <a:rPr lang="bg-BG" sz="2400" dirty="0"/>
              <a:t>Единственото изключение е SPARC архитектура.</a:t>
            </a:r>
          </a:p>
        </p:txBody>
      </p:sp>
    </p:spTree>
    <p:extLst>
      <p:ext uri="{BB962C8B-B14F-4D97-AF65-F5344CB8AC3E}">
        <p14:creationId xmlns:p14="http://schemas.microsoft.com/office/powerpoint/2010/main" val="18552492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bg-BG" b="1"/>
              <a:t>Mutual Exclusion Locks</a:t>
            </a:r>
          </a:p>
        </p:txBody>
      </p:sp>
      <p:sp>
        <p:nvSpPr>
          <p:cNvPr id="68611" name="Rectangle 3"/>
          <p:cNvSpPr>
            <a:spLocks noGrp="1" noChangeArrowheads="1"/>
          </p:cNvSpPr>
          <p:nvPr>
            <p:ph type="body" idx="1"/>
          </p:nvPr>
        </p:nvSpPr>
        <p:spPr/>
        <p:txBody>
          <a:bodyPr/>
          <a:lstStyle/>
          <a:p>
            <a:pPr>
              <a:lnSpc>
                <a:spcPct val="80000"/>
              </a:lnSpc>
            </a:pPr>
            <a:r>
              <a:rPr lang="bg-BG" sz="2000"/>
              <a:t>Mutual exclusion locks (mutexes) са общ метод за сериализация на изпълнение на нишки. Mutual exclusion locks синхронизират нишки чрез осигуряване на изпълнение на критична част от кода само от една нишка. Mutex предпазват код, който може да се изпълнява само от една нишка в даден момент.</a:t>
            </a:r>
          </a:p>
          <a:p>
            <a:pPr>
              <a:lnSpc>
                <a:spcPct val="80000"/>
              </a:lnSpc>
            </a:pPr>
            <a:r>
              <a:rPr lang="bg-BG" sz="2000"/>
              <a:t>Атрибутите на Mutex могат да се свързват с всяка нишка. За да се променят атрибутите по подразбиране на mutex, трябва да се декларира и инициализира mutex attribute object и след това да се променят някои стойности, както при POSIX attributes. </a:t>
            </a:r>
          </a:p>
          <a:p>
            <a:pPr>
              <a:lnSpc>
                <a:spcPct val="80000"/>
              </a:lnSpc>
            </a:pPr>
            <a:r>
              <a:rPr lang="bg-BG" sz="2000"/>
              <a:t>mutex attributes се задават в началото на приложението за по-лесна модификация на кода.</a:t>
            </a:r>
          </a:p>
          <a:p>
            <a:pPr>
              <a:lnSpc>
                <a:spcPct val="80000"/>
              </a:lnSpc>
            </a:pPr>
            <a:r>
              <a:rPr lang="bg-BG" sz="2000"/>
              <a:t>След конфигуриране на атрибутите на mutex, се инициализира и mutex. </a:t>
            </a:r>
          </a:p>
          <a:p>
            <a:pPr>
              <a:lnSpc>
                <a:spcPct val="80000"/>
              </a:lnSpc>
            </a:pPr>
            <a:r>
              <a:rPr lang="bg-BG" sz="2000"/>
              <a:t>Съществуват функции за initialize, destroy, lock, unlock и try to lock a mutex.</a:t>
            </a:r>
          </a:p>
        </p:txBody>
      </p:sp>
    </p:spTree>
    <p:extLst>
      <p:ext uri="{BB962C8B-B14F-4D97-AF65-F5344CB8AC3E}">
        <p14:creationId xmlns:p14="http://schemas.microsoft.com/office/powerpoint/2010/main" val="728001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bg-BG"/>
              <a:t>Атрибути</a:t>
            </a:r>
          </a:p>
        </p:txBody>
      </p:sp>
      <p:sp>
        <p:nvSpPr>
          <p:cNvPr id="4099" name="Rectangle 3"/>
          <p:cNvSpPr>
            <a:spLocks noGrp="1" noChangeArrowheads="1"/>
          </p:cNvSpPr>
          <p:nvPr>
            <p:ph idx="1"/>
          </p:nvPr>
        </p:nvSpPr>
        <p:spPr/>
        <p:txBody>
          <a:bodyPr>
            <a:normAutofit lnSpcReduction="10000"/>
          </a:bodyPr>
          <a:lstStyle/>
          <a:p>
            <a:pPr>
              <a:lnSpc>
                <a:spcPct val="80000"/>
              </a:lnSpc>
              <a:buFontTx/>
              <a:buNone/>
            </a:pPr>
            <a:r>
              <a:rPr lang="bg-BG" sz="2800"/>
              <a:t>Три важни функции се извикват в тандем: </a:t>
            </a:r>
          </a:p>
          <a:p>
            <a:pPr>
              <a:lnSpc>
                <a:spcPct val="80000"/>
              </a:lnSpc>
            </a:pPr>
            <a:r>
              <a:rPr lang="bg-BG" sz="2800"/>
              <a:t>Инициализация на атрибутите на нишката -- pthread_attr_init() създава pthread_attr_t tattr по подразбиране</a:t>
            </a:r>
          </a:p>
          <a:p>
            <a:pPr>
              <a:lnSpc>
                <a:spcPct val="80000"/>
              </a:lnSpc>
            </a:pPr>
            <a:r>
              <a:rPr lang="bg-BG" sz="2800"/>
              <a:t>Промяна на стойността на атрибут (когато атрибута по подразбиране не е подходящ) -- множество pthread_attr_*() функции се ползват за задаване на стойност на атрибут на структурата pthread_attr_t tattr. </a:t>
            </a:r>
          </a:p>
          <a:p>
            <a:pPr>
              <a:lnSpc>
                <a:spcPct val="80000"/>
              </a:lnSpc>
            </a:pPr>
            <a:r>
              <a:rPr lang="bg-BG" sz="2800"/>
              <a:t>Създаване на нишка – обръщение към pthread_create() с подходящо зададени атрибути в структурата pthread_attr_t tattr.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fontScale="90000"/>
          </a:bodyPr>
          <a:lstStyle/>
          <a:p>
            <a:r>
              <a:rPr lang="bg-BG" sz="4000" b="1"/>
              <a:t>Initializing a Mutex Attribute Object</a:t>
            </a:r>
          </a:p>
        </p:txBody>
      </p:sp>
      <p:sp>
        <p:nvSpPr>
          <p:cNvPr id="69635" name="Rectangle 3"/>
          <p:cNvSpPr>
            <a:spLocks noGrp="1" noChangeArrowheads="1"/>
          </p:cNvSpPr>
          <p:nvPr>
            <p:ph type="body" idx="1"/>
          </p:nvPr>
        </p:nvSpPr>
        <p:spPr/>
        <p:txBody>
          <a:bodyPr>
            <a:normAutofit fontScale="92500"/>
          </a:bodyPr>
          <a:lstStyle/>
          <a:p>
            <a:pPr>
              <a:lnSpc>
                <a:spcPct val="90000"/>
              </a:lnSpc>
            </a:pPr>
            <a:r>
              <a:rPr lang="bg-BG" sz="2400"/>
              <a:t>Функцията pthread_mutexattr_init() инициализира атрибутите с подразбрани стойности:</a:t>
            </a:r>
          </a:p>
          <a:p>
            <a:pPr>
              <a:lnSpc>
                <a:spcPct val="90000"/>
              </a:lnSpc>
              <a:buFontTx/>
              <a:buNone/>
            </a:pPr>
            <a:r>
              <a:rPr lang="bg-BG" sz="2400"/>
              <a:t>int pthread_mutexattr_init(pthread_mutexattr_t *mattr); </a:t>
            </a:r>
          </a:p>
          <a:p>
            <a:pPr>
              <a:lnSpc>
                <a:spcPct val="90000"/>
              </a:lnSpc>
            </a:pPr>
            <a:r>
              <a:rPr lang="bg-BG" sz="2400"/>
              <a:t>Памет за всеки атрибут се заделя от програмата по време на нейното изпълнение. mattr съдържа system-allocated attribute object. Възможни стойности за mattr са THREAD_PROCESS_PRIVATE (по подразбиране) и PTHREAD_PROCESS_SHARED. Стойността по подразбиране на pshared attribute при извикване на функция е PTHREAD_PROCESS_PRIVATE, което означава, че инициализираният mutex може да бъде използван в процес.</a:t>
            </a:r>
          </a:p>
        </p:txBody>
      </p:sp>
    </p:spTree>
    <p:extLst>
      <p:ext uri="{BB962C8B-B14F-4D97-AF65-F5344CB8AC3E}">
        <p14:creationId xmlns:p14="http://schemas.microsoft.com/office/powerpoint/2010/main" val="40363633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bg-BG" sz="4000" b="1"/>
              <a:t>Initializing a Mutex Attribute Object</a:t>
            </a:r>
          </a:p>
        </p:txBody>
      </p:sp>
      <p:sp>
        <p:nvSpPr>
          <p:cNvPr id="70660" name="Rectangle 4"/>
          <p:cNvSpPr>
            <a:spLocks noGrp="1" noChangeArrowheads="1"/>
          </p:cNvSpPr>
          <p:nvPr>
            <p:ph type="body" sz="half" idx="1"/>
          </p:nvPr>
        </p:nvSpPr>
        <p:spPr>
          <a:xfrm>
            <a:off x="457200" y="1600200"/>
            <a:ext cx="7859216" cy="2185988"/>
          </a:xfrm>
        </p:spPr>
        <p:txBody>
          <a:bodyPr/>
          <a:lstStyle/>
          <a:p>
            <a:pPr>
              <a:lnSpc>
                <a:spcPct val="80000"/>
              </a:lnSpc>
            </a:pPr>
            <a:r>
              <a:rPr lang="bg-BG" sz="2400" dirty="0"/>
              <a:t>Преди да се инициализира повторно mutex attribute object, трябва да се унищожи чрез pthread_mutexattr_destroy(). pthread_mutexattr_init() връща указател към object. Ако обектът не е унищожен, се губи памет. pthread_mutexattr_init() връща 0 при успех и !=0 при грешка.</a:t>
            </a:r>
          </a:p>
        </p:txBody>
      </p:sp>
      <p:pic>
        <p:nvPicPr>
          <p:cNvPr id="706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656" y="3933825"/>
            <a:ext cx="6929070" cy="259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3202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fontScale="90000"/>
          </a:bodyPr>
          <a:lstStyle/>
          <a:p>
            <a:r>
              <a:rPr lang="bg-BG" sz="4000" b="1"/>
              <a:t>Destroying a Mutex Attribute Object</a:t>
            </a:r>
          </a:p>
        </p:txBody>
      </p:sp>
      <p:sp>
        <p:nvSpPr>
          <p:cNvPr id="72707" name="Rectangle 3"/>
          <p:cNvSpPr>
            <a:spLocks noGrp="1" noChangeArrowheads="1"/>
          </p:cNvSpPr>
          <p:nvPr>
            <p:ph type="body" sz="half" idx="1"/>
          </p:nvPr>
        </p:nvSpPr>
        <p:spPr/>
        <p:txBody>
          <a:bodyPr>
            <a:normAutofit fontScale="92500"/>
          </a:bodyPr>
          <a:lstStyle/>
          <a:p>
            <a:r>
              <a:rPr lang="bg-BG" sz="2400"/>
              <a:t>Функцията pthread_mutexattr_destroy() освобождава заетата памет за attribute object, създаден чрез pthread_mutexattr_init(): </a:t>
            </a:r>
          </a:p>
          <a:p>
            <a:pPr>
              <a:buFontTx/>
              <a:buNone/>
            </a:pPr>
            <a:r>
              <a:rPr lang="bg-BG" sz="2400"/>
              <a:t>int pthread_mutexattr_destroy(pthread_mutexattr_t *mattr); </a:t>
            </a:r>
          </a:p>
          <a:p>
            <a:r>
              <a:rPr lang="bg-BG" sz="2400"/>
              <a:t>Функцията връща 0 при успех и !=0 при грешка.</a:t>
            </a:r>
          </a:p>
        </p:txBody>
      </p:sp>
      <p:pic>
        <p:nvPicPr>
          <p:cNvPr id="727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204" y="4005262"/>
            <a:ext cx="6788521" cy="2592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7480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bg-BG" b="1"/>
              <a:t>Обхват на Mutex</a:t>
            </a:r>
          </a:p>
        </p:txBody>
      </p:sp>
      <p:sp>
        <p:nvSpPr>
          <p:cNvPr id="73731" name="Rectangle 3"/>
          <p:cNvSpPr>
            <a:spLocks noGrp="1" noChangeArrowheads="1"/>
          </p:cNvSpPr>
          <p:nvPr>
            <p:ph type="body" idx="1"/>
          </p:nvPr>
        </p:nvSpPr>
        <p:spPr/>
        <p:txBody>
          <a:bodyPr>
            <a:normAutofit lnSpcReduction="10000"/>
          </a:bodyPr>
          <a:lstStyle/>
          <a:p>
            <a:pPr>
              <a:lnSpc>
                <a:spcPct val="90000"/>
              </a:lnSpc>
            </a:pPr>
            <a:r>
              <a:rPr lang="bg-BG" sz="2400"/>
              <a:t>Обхватът на променлива mutex може да бъде в процес - private (intraprocess) или в системата (interprocess). Функцията pthread_mutexattr_setpshared() задава обхвата на mutex atrribute:</a:t>
            </a:r>
          </a:p>
          <a:p>
            <a:pPr>
              <a:lnSpc>
                <a:spcPct val="90000"/>
              </a:lnSpc>
              <a:buFontTx/>
              <a:buNone/>
            </a:pPr>
            <a:r>
              <a:rPr lang="bg-BG" sz="2400"/>
              <a:t>int pthread_mutexattr_setpshared(pthread_mutexattr_t *mattr, int pshared); </a:t>
            </a:r>
          </a:p>
          <a:p>
            <a:pPr>
              <a:lnSpc>
                <a:spcPct val="90000"/>
              </a:lnSpc>
            </a:pPr>
            <a:r>
              <a:rPr lang="bg-BG" sz="2400"/>
              <a:t>Ако mutex се създава с pshared (POSIX) attribute е в състояние PTHREAD_PROCESS_SHARED  и съществува в споделената памет, може да бъде споделен между нишки от &gt; 1 процес. Това е еквивалентно на флаг USYNC_PROCESS в mutex_init() при Solaris threads. </a:t>
            </a:r>
          </a:p>
        </p:txBody>
      </p:sp>
    </p:spTree>
    <p:extLst>
      <p:ext uri="{BB962C8B-B14F-4D97-AF65-F5344CB8AC3E}">
        <p14:creationId xmlns:p14="http://schemas.microsoft.com/office/powerpoint/2010/main" val="2539107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b="1"/>
              <a:t>Обхват на Mutex</a:t>
            </a:r>
          </a:p>
        </p:txBody>
      </p:sp>
      <p:sp>
        <p:nvSpPr>
          <p:cNvPr id="75781" name="Rectangle 5"/>
          <p:cNvSpPr>
            <a:spLocks noGrp="1" noChangeArrowheads="1"/>
          </p:cNvSpPr>
          <p:nvPr>
            <p:ph type="body" sz="half" idx="1"/>
          </p:nvPr>
        </p:nvSpPr>
        <p:spPr/>
        <p:txBody>
          <a:bodyPr/>
          <a:lstStyle/>
          <a:p>
            <a:pPr>
              <a:lnSpc>
                <a:spcPct val="90000"/>
              </a:lnSpc>
            </a:pPr>
            <a:r>
              <a:rPr lang="bg-BG" sz="2400"/>
              <a:t>Ако mutex pshared attribute е в PTHREAD_PROCESS_PRIVATE, само нишките на същия процес могат да оперират с mutex. Това е еквивалентно на флаг USYNC_THREAD в mutex_init() при Solaris threads.</a:t>
            </a:r>
          </a:p>
          <a:p>
            <a:pPr>
              <a:lnSpc>
                <a:spcPct val="90000"/>
              </a:lnSpc>
            </a:pPr>
            <a:r>
              <a:rPr lang="bg-BG" sz="2400"/>
              <a:t>pthread_mutexattr_setpshared() връща 0 при успех.</a:t>
            </a:r>
          </a:p>
        </p:txBody>
      </p:sp>
      <p:pic>
        <p:nvPicPr>
          <p:cNvPr id="757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91" y="3933824"/>
            <a:ext cx="8647841" cy="2447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19900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p:txBody>
          <a:bodyPr/>
          <a:lstStyle/>
          <a:p>
            <a:r>
              <a:rPr lang="bg-BG" b="1"/>
              <a:t>Обхват на Mutex</a:t>
            </a:r>
          </a:p>
        </p:txBody>
      </p:sp>
      <p:sp>
        <p:nvSpPr>
          <p:cNvPr id="76803" name="Rectangle 3"/>
          <p:cNvSpPr>
            <a:spLocks noGrp="1" noChangeArrowheads="1"/>
          </p:cNvSpPr>
          <p:nvPr>
            <p:ph type="body" sz="half" idx="1"/>
          </p:nvPr>
        </p:nvSpPr>
        <p:spPr/>
        <p:txBody>
          <a:bodyPr/>
          <a:lstStyle/>
          <a:p>
            <a:r>
              <a:rPr lang="bg-BG" sz="2800"/>
              <a:t>Функцията pthread_mutexattr_getpshared(pthread_mutexattr_t *mattr, int *pshared) връща обхвата на текущия mutex .</a:t>
            </a:r>
          </a:p>
        </p:txBody>
      </p:sp>
      <p:pic>
        <p:nvPicPr>
          <p:cNvPr id="768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4005263"/>
            <a:ext cx="66960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194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bg-BG"/>
              <a:t>Инициализация на </a:t>
            </a:r>
            <a:r>
              <a:rPr lang="bg-BG" b="1"/>
              <a:t>Mutex</a:t>
            </a:r>
          </a:p>
        </p:txBody>
      </p:sp>
      <p:sp>
        <p:nvSpPr>
          <p:cNvPr id="79875" name="Rectangle 3"/>
          <p:cNvSpPr>
            <a:spLocks noGrp="1" noChangeArrowheads="1"/>
          </p:cNvSpPr>
          <p:nvPr>
            <p:ph type="body" idx="1"/>
          </p:nvPr>
        </p:nvSpPr>
        <p:spPr/>
        <p:txBody>
          <a:bodyPr/>
          <a:lstStyle/>
          <a:p>
            <a:pPr>
              <a:lnSpc>
                <a:spcPct val="80000"/>
              </a:lnSpc>
            </a:pPr>
            <a:r>
              <a:rPr lang="bg-BG" sz="2800"/>
              <a:t>Функцията pthread_mutex_init() инициализира mutex:</a:t>
            </a:r>
          </a:p>
          <a:p>
            <a:pPr>
              <a:lnSpc>
                <a:spcPct val="80000"/>
              </a:lnSpc>
            </a:pPr>
            <a:endParaRPr lang="bg-BG" sz="2800"/>
          </a:p>
          <a:p>
            <a:pPr>
              <a:lnSpc>
                <a:spcPct val="80000"/>
              </a:lnSpc>
              <a:buFontTx/>
              <a:buNone/>
            </a:pPr>
            <a:r>
              <a:rPr lang="bg-BG" sz="2800"/>
              <a:t>int pthread_mutex_init(pthread_mutex_t *mp, const pthread_mutexattr_t *mattr); </a:t>
            </a:r>
          </a:p>
          <a:p>
            <a:pPr>
              <a:lnSpc>
                <a:spcPct val="80000"/>
              </a:lnSpc>
              <a:buFontTx/>
              <a:buNone/>
            </a:pPr>
            <a:endParaRPr lang="bg-BG" sz="2800"/>
          </a:p>
          <a:p>
            <a:pPr>
              <a:lnSpc>
                <a:spcPct val="80000"/>
              </a:lnSpc>
            </a:pPr>
            <a:r>
              <a:rPr lang="bg-BG" sz="2800"/>
              <a:t>pthread_mutex_init() инициализира mutex mp със стойност по подразбиране, ако mattr е NULL, или задава атрибутите на mutex, които вече са установени от pthread_mutexattr_init().</a:t>
            </a:r>
          </a:p>
        </p:txBody>
      </p:sp>
    </p:spTree>
    <p:extLst>
      <p:ext uri="{BB962C8B-B14F-4D97-AF65-F5344CB8AC3E}">
        <p14:creationId xmlns:p14="http://schemas.microsoft.com/office/powerpoint/2010/main" val="3140210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bg-BG"/>
              <a:t>Инициализация на </a:t>
            </a:r>
            <a:r>
              <a:rPr lang="bg-BG" b="1"/>
              <a:t>Mutex</a:t>
            </a:r>
          </a:p>
        </p:txBody>
      </p:sp>
      <p:sp>
        <p:nvSpPr>
          <p:cNvPr id="80902" name="Rectangle 6"/>
          <p:cNvSpPr>
            <a:spLocks noGrp="1" noChangeArrowheads="1"/>
          </p:cNvSpPr>
          <p:nvPr>
            <p:ph type="body" sz="half" idx="1"/>
          </p:nvPr>
        </p:nvSpPr>
        <p:spPr/>
        <p:txBody>
          <a:bodyPr/>
          <a:lstStyle/>
          <a:p>
            <a:pPr>
              <a:lnSpc>
                <a:spcPct val="80000"/>
              </a:lnSpc>
            </a:pPr>
            <a:r>
              <a:rPr lang="bg-BG" sz="2400"/>
              <a:t>mutex не трябва да се инициализира повторно или унищожава, докато има други нишки, които може да го използват. Приложението трябва да бъде сигурно, че mutex вече не се използва, защото в противен случай ще възникне грешка. pthread_mutex_init() връща 0 при успех и !=0 при грешка.</a:t>
            </a:r>
          </a:p>
        </p:txBody>
      </p:sp>
      <p:pic>
        <p:nvPicPr>
          <p:cNvPr id="809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3933825"/>
            <a:ext cx="6911975"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15946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bg-BG"/>
              <a:t>Инициализация на </a:t>
            </a:r>
            <a:r>
              <a:rPr lang="bg-BG" b="1"/>
              <a:t>Mutex</a:t>
            </a:r>
          </a:p>
        </p:txBody>
      </p:sp>
      <p:sp>
        <p:nvSpPr>
          <p:cNvPr id="81923" name="Rectangle 3"/>
          <p:cNvSpPr>
            <a:spLocks noGrp="1" noChangeArrowheads="1"/>
          </p:cNvSpPr>
          <p:nvPr>
            <p:ph type="body" sz="half" idx="1"/>
          </p:nvPr>
        </p:nvSpPr>
        <p:spPr>
          <a:xfrm>
            <a:off x="457200" y="1600200"/>
            <a:ext cx="7931224" cy="2185988"/>
          </a:xfrm>
        </p:spPr>
        <p:txBody>
          <a:bodyPr>
            <a:normAutofit lnSpcReduction="10000"/>
          </a:bodyPr>
          <a:lstStyle/>
          <a:p>
            <a:pPr>
              <a:lnSpc>
                <a:spcPct val="90000"/>
              </a:lnSpc>
            </a:pPr>
            <a:r>
              <a:rPr lang="bg-BG" sz="2800" dirty="0"/>
              <a:t>Когато се инициализира mutex, той е в unlocked state. Статично дефинираните mutexes могат да се инициализират директно с атрибути с подразбрани стойности чрез макроса PTHREAD_MUTEX_INITIALIZER. </a:t>
            </a:r>
          </a:p>
        </p:txBody>
      </p:sp>
      <p:pic>
        <p:nvPicPr>
          <p:cNvPr id="819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820" y="3932959"/>
            <a:ext cx="6840538"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6899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bg-BG"/>
              <a:t>Заключване на </a:t>
            </a:r>
            <a:r>
              <a:rPr lang="bg-BG" b="1"/>
              <a:t>Mutex</a:t>
            </a:r>
          </a:p>
        </p:txBody>
      </p:sp>
      <p:sp>
        <p:nvSpPr>
          <p:cNvPr id="87043" name="Rectangle 3"/>
          <p:cNvSpPr>
            <a:spLocks noGrp="1" noChangeArrowheads="1"/>
          </p:cNvSpPr>
          <p:nvPr>
            <p:ph type="body" idx="1"/>
          </p:nvPr>
        </p:nvSpPr>
        <p:spPr/>
        <p:txBody>
          <a:bodyPr/>
          <a:lstStyle/>
          <a:p>
            <a:pPr>
              <a:lnSpc>
                <a:spcPct val="90000"/>
              </a:lnSpc>
            </a:pPr>
            <a:r>
              <a:rPr lang="bg-BG"/>
              <a:t>Функцията pthread_mute_lock() заключва a mutex:</a:t>
            </a:r>
          </a:p>
          <a:p>
            <a:pPr>
              <a:lnSpc>
                <a:spcPct val="90000"/>
              </a:lnSpc>
              <a:buFontTx/>
              <a:buNone/>
            </a:pPr>
            <a:r>
              <a:rPr lang="bg-BG"/>
              <a:t>int pthread_mutex_lock(pthread_mutex_t *mp); </a:t>
            </a:r>
          </a:p>
          <a:p>
            <a:pPr>
              <a:lnSpc>
                <a:spcPct val="90000"/>
              </a:lnSpc>
            </a:pPr>
            <a:r>
              <a:rPr lang="bg-BG"/>
              <a:t>pthread_mute_lock() locks the mutex mp. Когато mutex е вече заключен, извикващата функция изчаква освобождаването на mutex в приоритетна опашка.</a:t>
            </a:r>
          </a:p>
        </p:txBody>
      </p:sp>
    </p:spTree>
    <p:extLst>
      <p:ext uri="{BB962C8B-B14F-4D97-AF65-F5344CB8AC3E}">
        <p14:creationId xmlns:p14="http://schemas.microsoft.com/office/powerpoint/2010/main" val="4165692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bg-BG"/>
              <a:t>Атрибути - пример</a:t>
            </a:r>
          </a:p>
        </p:txBody>
      </p:sp>
      <p:pic>
        <p:nvPicPr>
          <p:cNvPr id="5124"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586038" y="1187450"/>
            <a:ext cx="4722812" cy="2598738"/>
          </a:xfrm>
          <a:noFill/>
          <a:ln/>
        </p:spPr>
      </p:pic>
      <p:sp>
        <p:nvSpPr>
          <p:cNvPr id="5126" name="Rectangle 6"/>
          <p:cNvSpPr>
            <a:spLocks noGrp="1" noChangeArrowheads="1"/>
          </p:cNvSpPr>
          <p:nvPr>
            <p:ph type="body" sz="half" idx="2"/>
          </p:nvPr>
        </p:nvSpPr>
        <p:spPr>
          <a:xfrm>
            <a:off x="457200" y="3938588"/>
            <a:ext cx="7787208" cy="2187575"/>
          </a:xfrm>
        </p:spPr>
        <p:txBody>
          <a:bodyPr/>
          <a:lstStyle/>
          <a:p>
            <a:pPr>
              <a:lnSpc>
                <a:spcPct val="80000"/>
              </a:lnSpc>
            </a:pPr>
            <a:r>
              <a:rPr lang="bg-BG" sz="2000" dirty="0"/>
              <a:t>attribute object не може да се променя директно чрез присвояване. Едно множество функции се предоставя за инициализация, конфигуриране и унищожаване на всеки тип обект. След като атрибута е инициализиран, той важи за целия процес. </a:t>
            </a:r>
          </a:p>
          <a:p>
            <a:pPr>
              <a:lnSpc>
                <a:spcPct val="80000"/>
              </a:lnSpc>
            </a:pPr>
            <a:r>
              <a:rPr lang="bg-BG" sz="2000" dirty="0"/>
              <a:t>Най-подходящия метод за използване на атрибути е конфигуриране на всички необходими състояния едновременно в началото на изпълнението на кода.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bg-BG"/>
              <a:t>Заключване на </a:t>
            </a:r>
            <a:r>
              <a:rPr lang="bg-BG" b="1"/>
              <a:t>Mutex</a:t>
            </a:r>
          </a:p>
        </p:txBody>
      </p:sp>
      <p:sp>
        <p:nvSpPr>
          <p:cNvPr id="88068" name="Rectangle 4"/>
          <p:cNvSpPr>
            <a:spLocks noGrp="1" noChangeArrowheads="1"/>
          </p:cNvSpPr>
          <p:nvPr>
            <p:ph type="body" sz="half" idx="1"/>
          </p:nvPr>
        </p:nvSpPr>
        <p:spPr>
          <a:xfrm>
            <a:off x="457200" y="1600200"/>
            <a:ext cx="7643192" cy="2185988"/>
          </a:xfrm>
        </p:spPr>
        <p:txBody>
          <a:bodyPr/>
          <a:lstStyle/>
          <a:p>
            <a:pPr>
              <a:lnSpc>
                <a:spcPct val="90000"/>
              </a:lnSpc>
            </a:pPr>
            <a:r>
              <a:rPr lang="bg-BG" sz="2800" dirty="0"/>
              <a:t>Когато pthread_mute_lock() приключи работа, mutex е заключен и извикващата нишка е собственик на заключването. pthread_mute_lock() връща 0 при успех и !=0 при грешка.</a:t>
            </a:r>
          </a:p>
        </p:txBody>
      </p:sp>
      <p:pic>
        <p:nvPicPr>
          <p:cNvPr id="880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221163"/>
            <a:ext cx="5256361" cy="197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34502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bg-BG"/>
              <a:t>Заключване на </a:t>
            </a:r>
            <a:r>
              <a:rPr lang="bg-BG" b="1"/>
              <a:t>Mutex</a:t>
            </a:r>
          </a:p>
        </p:txBody>
      </p:sp>
      <p:sp>
        <p:nvSpPr>
          <p:cNvPr id="89091" name="Rectangle 3"/>
          <p:cNvSpPr>
            <a:spLocks noGrp="1" noChangeArrowheads="1"/>
          </p:cNvSpPr>
          <p:nvPr>
            <p:ph type="body" idx="1"/>
          </p:nvPr>
        </p:nvSpPr>
        <p:spPr/>
        <p:txBody>
          <a:bodyPr/>
          <a:lstStyle/>
          <a:p>
            <a:r>
              <a:rPr lang="bg-BG"/>
              <a:t>За отключване на </a:t>
            </a:r>
            <a:r>
              <a:rPr lang="en-US"/>
              <a:t>mutex</a:t>
            </a:r>
            <a:r>
              <a:rPr lang="bg-BG"/>
              <a:t> се ползва функцията pthread_mutex_unlock():</a:t>
            </a:r>
          </a:p>
          <a:p>
            <a:pPr>
              <a:buFontTx/>
              <a:buNone/>
            </a:pPr>
            <a:r>
              <a:rPr lang="bg-BG"/>
              <a:t>int pthread_mutex_unlock(pthread_mutex_t *mp); </a:t>
            </a:r>
          </a:p>
          <a:p>
            <a:r>
              <a:rPr lang="bg-BG"/>
              <a:t>mutex трябва да бъде заключен и извикващата нишка </a:t>
            </a:r>
            <a:r>
              <a:rPr lang="bg-BG" b="1"/>
              <a:t>трябва</a:t>
            </a:r>
            <a:r>
              <a:rPr lang="bg-BG"/>
              <a:t> да бъде онази, която го е последно заключила (</a:t>
            </a:r>
            <a:r>
              <a:rPr lang="bg-BG" b="1" i="1"/>
              <a:t>т.е. собственика</a:t>
            </a:r>
            <a:r>
              <a:rPr lang="bg-BG"/>
              <a:t>). </a:t>
            </a:r>
          </a:p>
        </p:txBody>
      </p:sp>
    </p:spTree>
    <p:extLst>
      <p:ext uri="{BB962C8B-B14F-4D97-AF65-F5344CB8AC3E}">
        <p14:creationId xmlns:p14="http://schemas.microsoft.com/office/powerpoint/2010/main" val="27788912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bg-BG"/>
              <a:t>Заключване на </a:t>
            </a:r>
            <a:r>
              <a:rPr lang="bg-BG" b="1"/>
              <a:t>Mutex</a:t>
            </a:r>
          </a:p>
        </p:txBody>
      </p:sp>
      <p:sp>
        <p:nvSpPr>
          <p:cNvPr id="91139" name="Rectangle 3"/>
          <p:cNvSpPr>
            <a:spLocks noGrp="1" noChangeArrowheads="1"/>
          </p:cNvSpPr>
          <p:nvPr>
            <p:ph type="body" sz="half" idx="1"/>
          </p:nvPr>
        </p:nvSpPr>
        <p:spPr>
          <a:xfrm>
            <a:off x="457200" y="1600200"/>
            <a:ext cx="7787208" cy="2185988"/>
          </a:xfrm>
        </p:spPr>
        <p:txBody>
          <a:bodyPr>
            <a:normAutofit lnSpcReduction="10000"/>
          </a:bodyPr>
          <a:lstStyle/>
          <a:p>
            <a:r>
              <a:rPr lang="bg-BG" sz="2800" dirty="0"/>
              <a:t>Когато други нишки чакат за освобождаване на mutex, първата нишка в опашката се отблокира. pthread_mutex_unlock() връща 0 при успех и !=0 при грешка.</a:t>
            </a:r>
          </a:p>
        </p:txBody>
      </p:sp>
      <p:pic>
        <p:nvPicPr>
          <p:cNvPr id="911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3933825"/>
            <a:ext cx="4752975" cy="226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875186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r>
              <a:rPr lang="bg-BG" sz="4000"/>
              <a:t>Заключване на </a:t>
            </a:r>
            <a:r>
              <a:rPr lang="bg-BG" sz="4000" b="1"/>
              <a:t>Nonblocking Mutex</a:t>
            </a:r>
          </a:p>
        </p:txBody>
      </p:sp>
      <p:sp>
        <p:nvSpPr>
          <p:cNvPr id="93187" name="Rectangle 3"/>
          <p:cNvSpPr>
            <a:spLocks noGrp="1" noChangeArrowheads="1"/>
          </p:cNvSpPr>
          <p:nvPr>
            <p:ph type="body" idx="1"/>
          </p:nvPr>
        </p:nvSpPr>
        <p:spPr>
          <a:xfrm>
            <a:off x="457200" y="1600200"/>
            <a:ext cx="7643192" cy="3916363"/>
          </a:xfrm>
        </p:spPr>
        <p:txBody>
          <a:bodyPr>
            <a:normAutofit lnSpcReduction="10000"/>
          </a:bodyPr>
          <a:lstStyle/>
          <a:p>
            <a:pPr>
              <a:lnSpc>
                <a:spcPct val="80000"/>
              </a:lnSpc>
            </a:pPr>
            <a:r>
              <a:rPr lang="bg-BG" sz="2800" dirty="0"/>
              <a:t>Функцията pthread_mutex_trylock() прави опит да заключи mutex:</a:t>
            </a:r>
          </a:p>
          <a:p>
            <a:pPr>
              <a:lnSpc>
                <a:spcPct val="80000"/>
              </a:lnSpc>
              <a:buFontTx/>
              <a:buNone/>
            </a:pPr>
            <a:r>
              <a:rPr lang="bg-BG" sz="2800" dirty="0"/>
              <a:t>int pthread_mutex_trylock(pthread_mutex_t *mp); </a:t>
            </a:r>
          </a:p>
          <a:p>
            <a:pPr>
              <a:lnSpc>
                <a:spcPct val="80000"/>
              </a:lnSpc>
            </a:pPr>
            <a:r>
              <a:rPr lang="bg-BG" sz="2800" dirty="0"/>
              <a:t>pthread_mutex_trylock() е неблокираща версия на pthread_mutex_lock(). Когато mutex вече е заключен, функцията връща грешка. В противен случай mutex се заключва и извикващата нишка е собственик. pthread_mutex_trylock() връща 0 при успех и != 0 при грешка.</a:t>
            </a:r>
          </a:p>
        </p:txBody>
      </p:sp>
      <p:pic>
        <p:nvPicPr>
          <p:cNvPr id="931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30" y="5339053"/>
            <a:ext cx="6121400" cy="156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38998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bg-BG"/>
              <a:t>Унищожаване на </a:t>
            </a:r>
            <a:r>
              <a:rPr lang="bg-BG" b="1"/>
              <a:t>Mutex</a:t>
            </a:r>
          </a:p>
        </p:txBody>
      </p:sp>
      <p:sp>
        <p:nvSpPr>
          <p:cNvPr id="96259" name="Rectangle 3"/>
          <p:cNvSpPr>
            <a:spLocks noGrp="1" noChangeArrowheads="1"/>
          </p:cNvSpPr>
          <p:nvPr>
            <p:ph type="body" sz="half" idx="1"/>
          </p:nvPr>
        </p:nvSpPr>
        <p:spPr/>
        <p:txBody>
          <a:bodyPr>
            <a:normAutofit fontScale="92500"/>
          </a:bodyPr>
          <a:lstStyle/>
          <a:p>
            <a:r>
              <a:rPr lang="bg-BG" sz="2400"/>
              <a:t>Функцията pthread_mutex_destroy() унищожава mutex. </a:t>
            </a:r>
          </a:p>
          <a:p>
            <a:pPr>
              <a:buFontTx/>
              <a:buNone/>
            </a:pPr>
            <a:r>
              <a:rPr lang="bg-BG" sz="2400"/>
              <a:t>int pthread_mutex_destroy(pthread_mutex_t *mp); </a:t>
            </a:r>
          </a:p>
          <a:p>
            <a:r>
              <a:rPr lang="bg-BG" sz="2400" b="1"/>
              <a:t>Забележка</a:t>
            </a:r>
            <a:r>
              <a:rPr lang="bg-BG" sz="2400"/>
              <a:t>: паметта, заделена за mutex не се освобождава. pthread_mutex_destroy() връща 0 при успех и != 0 при грешка.</a:t>
            </a:r>
          </a:p>
        </p:txBody>
      </p:sp>
      <p:pic>
        <p:nvPicPr>
          <p:cNvPr id="96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6738" y="4005263"/>
            <a:ext cx="5778875" cy="23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1946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bg-BG" b="1"/>
              <a:t>Mutex Lock Code Examples</a:t>
            </a:r>
          </a:p>
        </p:txBody>
      </p:sp>
      <p:pic>
        <p:nvPicPr>
          <p:cNvPr id="983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557338"/>
            <a:ext cx="5543550" cy="481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4189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pic>
        <p:nvPicPr>
          <p:cNvPr id="1187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700213"/>
            <a:ext cx="8064500" cy="435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6589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sp>
        <p:nvSpPr>
          <p:cNvPr id="120835" name="Rectangle 3"/>
          <p:cNvSpPr>
            <a:spLocks noGrp="1" noChangeArrowheads="1"/>
          </p:cNvSpPr>
          <p:nvPr>
            <p:ph type="body" idx="1"/>
          </p:nvPr>
        </p:nvSpPr>
        <p:spPr/>
        <p:txBody>
          <a:bodyPr/>
          <a:lstStyle/>
          <a:p>
            <a:r>
              <a:rPr lang="bg-BG"/>
              <a:t>Най-добрият начин за предотвратяване на този проблем заемане на ресурси в един и същи ред от всички нишки. Тази техника е известна като йерархия на заключване: подреждане на mutexes чрез номерирането им. Също така се забранява заемането на mutex n, ако е заключен mutex с номер &gt; n.</a:t>
            </a:r>
            <a:endParaRPr lang="bg-BG" b="1"/>
          </a:p>
        </p:txBody>
      </p:sp>
    </p:spTree>
    <p:extLst>
      <p:ext uri="{BB962C8B-B14F-4D97-AF65-F5344CB8AC3E}">
        <p14:creationId xmlns:p14="http://schemas.microsoft.com/office/powerpoint/2010/main" val="31858818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sp>
        <p:nvSpPr>
          <p:cNvPr id="121859" name="Rectangle 3"/>
          <p:cNvSpPr>
            <a:spLocks noGrp="1" noChangeArrowheads="1"/>
          </p:cNvSpPr>
          <p:nvPr>
            <p:ph type="body" idx="1"/>
          </p:nvPr>
        </p:nvSpPr>
        <p:spPr/>
        <p:txBody>
          <a:bodyPr/>
          <a:lstStyle/>
          <a:p>
            <a:r>
              <a:rPr lang="bg-BG" sz="2800"/>
              <a:t>Използването на тази техника не винаги е възможно:</a:t>
            </a:r>
          </a:p>
          <a:p>
            <a:pPr lvl="1"/>
            <a:r>
              <a:rPr lang="bg-BG" sz="2400"/>
              <a:t>Понякога се налага заемане на mutexes в различен ред.</a:t>
            </a:r>
          </a:p>
          <a:p>
            <a:pPr lvl="1"/>
            <a:r>
              <a:rPr lang="bg-BG" sz="2400"/>
              <a:t>За предпазване от deadlock в подобни ситуации, се използва pthread_mutex_trylock(). Всяка една нишка трябва да освободи всички заети от нея mutexes, когато открие, че не може да продължи работа, поради заключени </a:t>
            </a:r>
            <a:r>
              <a:rPr lang="en-US" sz="2400"/>
              <a:t>mutex</a:t>
            </a:r>
            <a:r>
              <a:rPr lang="bg-BG" sz="2400"/>
              <a:t>.</a:t>
            </a:r>
          </a:p>
        </p:txBody>
      </p:sp>
    </p:spTree>
    <p:extLst>
      <p:ext uri="{BB962C8B-B14F-4D97-AF65-F5344CB8AC3E}">
        <p14:creationId xmlns:p14="http://schemas.microsoft.com/office/powerpoint/2010/main" val="27623014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4"/>
          <p:cNvSpPr>
            <a:spLocks noGrp="1" noChangeArrowheads="1"/>
          </p:cNvSpPr>
          <p:nvPr>
            <p:ph type="title"/>
          </p:nvPr>
        </p:nvSpPr>
        <p:spPr/>
        <p:txBody>
          <a:bodyPr>
            <a:normAutofit fontScale="90000"/>
          </a:bodyPr>
          <a:lstStyle/>
          <a:p>
            <a:pPr algn="l"/>
            <a:r>
              <a:rPr lang="bg-BG" sz="4000" b="1" i="1"/>
              <a:t>Conditional </a:t>
            </a:r>
            <a:r>
              <a:rPr lang="en-US" sz="4000" b="1" i="1"/>
              <a:t/>
            </a:r>
            <a:br>
              <a:rPr lang="en-US" sz="4000" b="1" i="1"/>
            </a:br>
            <a:r>
              <a:rPr lang="bg-BG" sz="4000" b="1" i="1"/>
              <a:t>Locking</a:t>
            </a:r>
            <a:r>
              <a:rPr lang="bg-BG" sz="4000"/>
              <a:t>  </a:t>
            </a:r>
          </a:p>
        </p:txBody>
      </p:sp>
      <p:pic>
        <p:nvPicPr>
          <p:cNvPr id="1228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925" y="0"/>
            <a:ext cx="52419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23290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bg-BG"/>
              <a:t>Атрибути</a:t>
            </a:r>
          </a:p>
        </p:txBody>
      </p:sp>
      <p:sp>
        <p:nvSpPr>
          <p:cNvPr id="9219" name="Rectangle 3"/>
          <p:cNvSpPr>
            <a:spLocks noGrp="1" noChangeArrowheads="1"/>
          </p:cNvSpPr>
          <p:nvPr>
            <p:ph idx="1"/>
          </p:nvPr>
        </p:nvSpPr>
        <p:spPr/>
        <p:txBody>
          <a:bodyPr/>
          <a:lstStyle/>
          <a:p>
            <a:pPr>
              <a:lnSpc>
                <a:spcPct val="80000"/>
              </a:lnSpc>
              <a:buFontTx/>
              <a:buNone/>
            </a:pPr>
            <a:r>
              <a:rPr lang="bg-BG" sz="2000"/>
              <a:t>Използването на attribute objects има 2 важни предимства: </a:t>
            </a:r>
          </a:p>
          <a:p>
            <a:pPr>
              <a:lnSpc>
                <a:spcPct val="80000"/>
              </a:lnSpc>
              <a:buFontTx/>
              <a:buNone/>
            </a:pPr>
            <a:endParaRPr lang="bg-BG" sz="2000"/>
          </a:p>
          <a:p>
            <a:pPr>
              <a:lnSpc>
                <a:spcPct val="80000"/>
              </a:lnSpc>
              <a:buFontTx/>
              <a:buAutoNum type="arabicPeriod"/>
            </a:pPr>
            <a:r>
              <a:rPr lang="bg-BG" sz="2000"/>
              <a:t>Добавя преносимост на кода. Дори да има разлики в реализацията, не е нужно да се модифицира извкиването на функциите, които създават нишките, защото attribute object е скрит. Ако приемникът не поддържа атрибутите на източника, се налагат модификации само на едно място, в началото на кода. </a:t>
            </a:r>
          </a:p>
          <a:p>
            <a:pPr>
              <a:lnSpc>
                <a:spcPct val="80000"/>
              </a:lnSpc>
              <a:buFontTx/>
              <a:buAutoNum type="arabicPeriod"/>
            </a:pPr>
            <a:endParaRPr lang="bg-BG" sz="2000"/>
          </a:p>
          <a:p>
            <a:pPr>
              <a:lnSpc>
                <a:spcPct val="80000"/>
              </a:lnSpc>
              <a:buFontTx/>
              <a:buAutoNum type="arabicPeriod"/>
            </a:pPr>
            <a:r>
              <a:rPr lang="bg-BG" sz="2000"/>
              <a:t>Улеснява спецификацията на състоянията в приложението. Напр., множество нишки в един процес, всяка предоставя отделна услуга и има собствени състояния. В началото на изпълнението на кода може да се инициализира всеки thread attribute object. По-нататъшното създаване на нишки реферира създадените вече attribute object.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normAutofit/>
          </a:bodyPr>
          <a:lstStyle/>
          <a:p>
            <a:r>
              <a:rPr lang="bg-BG" sz="3200" dirty="0"/>
              <a:t>Вложени </a:t>
            </a:r>
            <a:r>
              <a:rPr lang="en-US" sz="3200" dirty="0" err="1"/>
              <a:t>mutex</a:t>
            </a:r>
            <a:r>
              <a:rPr lang="bg-BG" sz="3200" dirty="0"/>
              <a:t> заключвания в едносвързан списък</a:t>
            </a:r>
            <a:endParaRPr lang="en-US" sz="3200" dirty="0"/>
          </a:p>
        </p:txBody>
      </p:sp>
      <p:sp>
        <p:nvSpPr>
          <p:cNvPr id="5" name="Content Placeholder 4"/>
          <p:cNvSpPr>
            <a:spLocks noGrp="1"/>
          </p:cNvSpPr>
          <p:nvPr>
            <p:ph idx="4294967295"/>
          </p:nvPr>
        </p:nvSpPr>
        <p:spPr/>
        <p:txBody>
          <a:bodyPr>
            <a:normAutofit/>
          </a:bodyPr>
          <a:lstStyle/>
          <a:p>
            <a:pPr>
              <a:lnSpc>
                <a:spcPct val="80000"/>
              </a:lnSpc>
            </a:pPr>
            <a:r>
              <a:rPr lang="bg-BG" sz="2500" dirty="0"/>
              <a:t>Чрез вложени </a:t>
            </a:r>
            <a:r>
              <a:rPr lang="en-US" sz="2500" dirty="0" err="1"/>
              <a:t>mutex</a:t>
            </a:r>
            <a:r>
              <a:rPr lang="en-US" sz="2500" dirty="0"/>
              <a:t> locks </a:t>
            </a:r>
            <a:r>
              <a:rPr lang="bg-BG" sz="2500" dirty="0"/>
              <a:t>в списъчни структури можем да преотвратим </a:t>
            </a:r>
            <a:r>
              <a:rPr lang="en-US" sz="2500" dirty="0"/>
              <a:t>deadlock</a:t>
            </a:r>
            <a:r>
              <a:rPr lang="bg-BG" sz="2500" dirty="0"/>
              <a:t>.</a:t>
            </a:r>
            <a:r>
              <a:rPr lang="en-US" sz="2500" dirty="0"/>
              <a:t> </a:t>
            </a:r>
          </a:p>
          <a:p>
            <a:pPr>
              <a:lnSpc>
                <a:spcPct val="80000"/>
              </a:lnSpc>
            </a:pPr>
            <a:r>
              <a:rPr lang="bg-BG" sz="2500" dirty="0"/>
              <a:t>Списъчн</a:t>
            </a:r>
            <a:r>
              <a:rPr lang="en-US" sz="2500" dirty="0"/>
              <a:t>a</a:t>
            </a:r>
            <a:r>
              <a:rPr lang="bg-BG" sz="2500" dirty="0"/>
              <a:t> структура</a:t>
            </a:r>
            <a:r>
              <a:rPr lang="en-US" sz="2500" dirty="0"/>
              <a:t>: </a:t>
            </a:r>
          </a:p>
          <a:p>
            <a:pPr>
              <a:lnSpc>
                <a:spcPct val="80000"/>
              </a:lnSpc>
              <a:buFontTx/>
              <a:buNone/>
            </a:pPr>
            <a:r>
              <a:rPr lang="en-US" sz="2500" dirty="0" err="1"/>
              <a:t>typedef</a:t>
            </a:r>
            <a:r>
              <a:rPr lang="en-US" sz="2500" dirty="0"/>
              <a:t> </a:t>
            </a:r>
            <a:r>
              <a:rPr lang="en-US" sz="2500" dirty="0" err="1"/>
              <a:t>struct</a:t>
            </a:r>
            <a:r>
              <a:rPr lang="en-US" sz="2500" dirty="0"/>
              <a:t> node1 { </a:t>
            </a:r>
            <a:endParaRPr lang="bg-BG" sz="2500" dirty="0"/>
          </a:p>
          <a:p>
            <a:pPr>
              <a:lnSpc>
                <a:spcPct val="80000"/>
              </a:lnSpc>
              <a:buFontTx/>
              <a:buNone/>
            </a:pPr>
            <a:r>
              <a:rPr lang="bg-BG" sz="2500" dirty="0"/>
              <a:t>	</a:t>
            </a:r>
            <a:r>
              <a:rPr lang="en-US" sz="2500" dirty="0" err="1"/>
              <a:t>int</a:t>
            </a:r>
            <a:r>
              <a:rPr lang="en-US" sz="2500" dirty="0"/>
              <a:t> value; </a:t>
            </a:r>
            <a:endParaRPr lang="bg-BG" sz="2500" dirty="0"/>
          </a:p>
          <a:p>
            <a:pPr>
              <a:lnSpc>
                <a:spcPct val="80000"/>
              </a:lnSpc>
              <a:buFontTx/>
              <a:buNone/>
            </a:pPr>
            <a:r>
              <a:rPr lang="bg-BG" sz="2500" dirty="0"/>
              <a:t>	</a:t>
            </a:r>
            <a:r>
              <a:rPr lang="en-US" sz="2500" dirty="0" err="1"/>
              <a:t>struct</a:t>
            </a:r>
            <a:r>
              <a:rPr lang="en-US" sz="2500" dirty="0"/>
              <a:t> node1 *link; </a:t>
            </a:r>
            <a:endParaRPr lang="bg-BG" sz="2500" dirty="0"/>
          </a:p>
          <a:p>
            <a:pPr>
              <a:lnSpc>
                <a:spcPct val="80000"/>
              </a:lnSpc>
              <a:buFontTx/>
              <a:buNone/>
            </a:pPr>
            <a:r>
              <a:rPr lang="bg-BG" sz="2500" dirty="0"/>
              <a:t>	</a:t>
            </a:r>
            <a:r>
              <a:rPr lang="en-US" sz="2500" dirty="0" err="1"/>
              <a:t>pthread_mutex_t</a:t>
            </a:r>
            <a:r>
              <a:rPr lang="en-US" sz="2500" dirty="0"/>
              <a:t> lock; </a:t>
            </a:r>
            <a:endParaRPr lang="bg-BG" sz="2500" dirty="0"/>
          </a:p>
          <a:p>
            <a:pPr>
              <a:lnSpc>
                <a:spcPct val="80000"/>
              </a:lnSpc>
              <a:buFontTx/>
              <a:buNone/>
            </a:pPr>
            <a:r>
              <a:rPr lang="en-US" sz="2500" dirty="0"/>
              <a:t>} node1_t; </a:t>
            </a:r>
            <a:endParaRPr lang="bg-BG" sz="2500" dirty="0"/>
          </a:p>
          <a:p>
            <a:pPr>
              <a:lnSpc>
                <a:spcPct val="80000"/>
              </a:lnSpc>
              <a:buFontTx/>
              <a:buNone/>
            </a:pPr>
            <a:r>
              <a:rPr lang="bg-BG" sz="2500" b="1" dirty="0"/>
              <a:t>Забележка</a:t>
            </a:r>
            <a:r>
              <a:rPr lang="en-US" sz="2500" b="1" dirty="0"/>
              <a:t>:</a:t>
            </a:r>
            <a:r>
              <a:rPr lang="en-US" sz="2500" dirty="0"/>
              <a:t> </a:t>
            </a:r>
            <a:r>
              <a:rPr lang="bg-BG" sz="2500" dirty="0"/>
              <a:t>модифицирана е структурата на едносвързан списък като е добавен </a:t>
            </a:r>
            <a:r>
              <a:rPr lang="en-US" sz="2500" dirty="0" err="1"/>
              <a:t>mutex</a:t>
            </a:r>
            <a:r>
              <a:rPr lang="bg-BG" sz="2500" dirty="0"/>
              <a:t> във всеки възел</a:t>
            </a:r>
            <a:r>
              <a:rPr lang="en-US" sz="2500" dirty="0"/>
              <a:t>. </a:t>
            </a:r>
          </a:p>
        </p:txBody>
      </p:sp>
    </p:spTree>
    <p:extLst>
      <p:ext uri="{BB962C8B-B14F-4D97-AF65-F5344CB8AC3E}">
        <p14:creationId xmlns:p14="http://schemas.microsoft.com/office/powerpoint/2010/main" val="209048120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r>
              <a:rPr lang="bg-BG" sz="3200" dirty="0"/>
              <a:t>Вложени </a:t>
            </a:r>
            <a:r>
              <a:rPr lang="en-US" sz="3200" dirty="0" err="1"/>
              <a:t>mutex</a:t>
            </a:r>
            <a:r>
              <a:rPr lang="bg-BG" sz="3200" dirty="0"/>
              <a:t> заключвания в едносвързан списък</a:t>
            </a:r>
            <a:endParaRPr lang="en-US" sz="3200" dirty="0"/>
          </a:p>
        </p:txBody>
      </p:sp>
      <p:sp>
        <p:nvSpPr>
          <p:cNvPr id="3" name="Content Placeholder 2"/>
          <p:cNvSpPr>
            <a:spLocks noGrp="1"/>
          </p:cNvSpPr>
          <p:nvPr>
            <p:ph idx="4294967295"/>
          </p:nvPr>
        </p:nvSpPr>
        <p:spPr/>
        <p:txBody>
          <a:bodyPr>
            <a:normAutofit fontScale="92500" lnSpcReduction="10000"/>
          </a:bodyPr>
          <a:lstStyle/>
          <a:p>
            <a:pPr>
              <a:lnSpc>
                <a:spcPct val="90000"/>
              </a:lnSpc>
              <a:buFontTx/>
              <a:buNone/>
            </a:pPr>
            <a:r>
              <a:rPr lang="bg-BG" sz="2700"/>
              <a:t>За да се изтрие възел от списъка:</a:t>
            </a:r>
            <a:endParaRPr lang="en-US" sz="2700"/>
          </a:p>
          <a:p>
            <a:pPr>
              <a:lnSpc>
                <a:spcPct val="90000"/>
              </a:lnSpc>
            </a:pPr>
            <a:r>
              <a:rPr lang="bg-BG" sz="2700"/>
              <a:t>Първо се намира търсения за изтриване възел;</a:t>
            </a:r>
            <a:endParaRPr lang="en-US" sz="2700"/>
          </a:p>
          <a:p>
            <a:pPr>
              <a:lnSpc>
                <a:spcPct val="90000"/>
              </a:lnSpc>
            </a:pPr>
            <a:r>
              <a:rPr lang="bg-BG" sz="2700"/>
              <a:t>За защита от паралелно изтриване, се заключва всеки възел преди достъп до неговото съдържание. Тъй като всички търсения започват от първия елемент на списъка, няма опасност от възникване на </a:t>
            </a:r>
            <a:r>
              <a:rPr lang="en-US" sz="2700"/>
              <a:t>deadlock</a:t>
            </a:r>
            <a:r>
              <a:rPr lang="bg-BG" sz="2700"/>
              <a:t>, защото всички заключвания се правят в един и същи ред</a:t>
            </a:r>
            <a:r>
              <a:rPr lang="en-US" sz="2700"/>
              <a:t>. </a:t>
            </a:r>
          </a:p>
          <a:p>
            <a:pPr>
              <a:lnSpc>
                <a:spcPct val="90000"/>
              </a:lnSpc>
            </a:pPr>
            <a:r>
              <a:rPr lang="bg-BG" sz="2700"/>
              <a:t>Когато се намери търсения възел, се заключва и възела и неговия предшественик, който също ще бъде променен.</a:t>
            </a:r>
            <a:endParaRPr lang="en-US" sz="2700"/>
          </a:p>
        </p:txBody>
      </p:sp>
    </p:spTree>
    <p:extLst>
      <p:ext uri="{BB962C8B-B14F-4D97-AF65-F5344CB8AC3E}">
        <p14:creationId xmlns:p14="http://schemas.microsoft.com/office/powerpoint/2010/main" val="36529129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r>
              <a:rPr lang="bg-BG" sz="3200" dirty="0"/>
              <a:t>Вложени </a:t>
            </a:r>
            <a:r>
              <a:rPr lang="en-US" sz="3200" dirty="0" err="1"/>
              <a:t>mutex</a:t>
            </a:r>
            <a:r>
              <a:rPr lang="bg-BG" sz="3200" dirty="0"/>
              <a:t> заключвания в едносвързан списък</a:t>
            </a:r>
            <a:endParaRPr lang="en-US" sz="3200" dirty="0"/>
          </a:p>
        </p:txBody>
      </p:sp>
      <p:pic>
        <p:nvPicPr>
          <p:cNvPr id="101379"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447800" y="1411288"/>
            <a:ext cx="7110413" cy="5446712"/>
          </a:xfrm>
          <a:ln/>
        </p:spPr>
      </p:pic>
    </p:spTree>
    <p:extLst>
      <p:ext uri="{BB962C8B-B14F-4D97-AF65-F5344CB8AC3E}">
        <p14:creationId xmlns:p14="http://schemas.microsoft.com/office/powerpoint/2010/main" val="15413813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idx="4294967295"/>
          </p:nvPr>
        </p:nvSpPr>
        <p:spPr/>
        <p:txBody>
          <a:bodyPr/>
          <a:lstStyle/>
          <a:p>
            <a:r>
              <a:rPr lang="en-US" b="1"/>
              <a:t>Solaris Mutex Locks </a:t>
            </a:r>
            <a:endParaRPr lang="en-US"/>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bg-BG" sz="3000"/>
              <a:t>Подобни </a:t>
            </a:r>
            <a:r>
              <a:rPr lang="en-US" sz="3000"/>
              <a:t>mutual exclusion locks </a:t>
            </a:r>
            <a:r>
              <a:rPr lang="bg-BG" sz="3000"/>
              <a:t>съществуват и за </a:t>
            </a:r>
            <a:r>
              <a:rPr lang="en-US" sz="3000"/>
              <a:t>Solaris. </a:t>
            </a:r>
            <a:r>
              <a:rPr lang="bg-BG" sz="3000"/>
              <a:t>Те са включени в </a:t>
            </a:r>
            <a:r>
              <a:rPr lang="en-US" sz="3000"/>
              <a:t>&lt;synch.h&gt; </a:t>
            </a:r>
            <a:r>
              <a:rPr lang="bg-BG" sz="3000"/>
              <a:t>или</a:t>
            </a:r>
            <a:r>
              <a:rPr lang="en-US" sz="3000"/>
              <a:t> &lt;thread.h&gt;. </a:t>
            </a:r>
          </a:p>
          <a:p>
            <a:pPr>
              <a:lnSpc>
                <a:spcPct val="80000"/>
              </a:lnSpc>
            </a:pPr>
            <a:r>
              <a:rPr lang="bg-BG" sz="3000"/>
              <a:t>За инициализация на </a:t>
            </a:r>
            <a:r>
              <a:rPr lang="en-US" sz="3000"/>
              <a:t>mutex </a:t>
            </a:r>
            <a:r>
              <a:rPr lang="bg-BG" sz="3000"/>
              <a:t>се ползва:</a:t>
            </a:r>
            <a:br>
              <a:rPr lang="bg-BG" sz="3000"/>
            </a:br>
            <a:r>
              <a:rPr lang="en-US" sz="3000"/>
              <a:t>int mutex_init(mutex_t *mp, int type, void *arg)).</a:t>
            </a:r>
            <a:endParaRPr lang="bg-BG" sz="3000"/>
          </a:p>
          <a:p>
            <a:pPr>
              <a:lnSpc>
                <a:spcPct val="80000"/>
              </a:lnSpc>
            </a:pPr>
            <a:r>
              <a:rPr lang="en-US" sz="3000"/>
              <a:t>type </a:t>
            </a:r>
            <a:r>
              <a:rPr lang="bg-BG" sz="3000"/>
              <a:t>може да бъде едно от</a:t>
            </a:r>
            <a:r>
              <a:rPr lang="en-US" sz="3000"/>
              <a:t> (arg </a:t>
            </a:r>
            <a:r>
              <a:rPr lang="bg-BG" sz="3000"/>
              <a:t>се игнорира</a:t>
            </a:r>
            <a:r>
              <a:rPr lang="en-US" sz="3000"/>
              <a:t>)</a:t>
            </a:r>
            <a:r>
              <a:rPr lang="bg-BG" sz="3000"/>
              <a:t>:</a:t>
            </a:r>
            <a:r>
              <a:rPr lang="en-US" sz="3000"/>
              <a:t> </a:t>
            </a:r>
          </a:p>
          <a:p>
            <a:pPr lvl="1">
              <a:lnSpc>
                <a:spcPct val="80000"/>
              </a:lnSpc>
            </a:pPr>
            <a:r>
              <a:rPr lang="en-US" sz="2600" b="1"/>
              <a:t>USYNC_PROCESS</a:t>
            </a:r>
            <a:r>
              <a:rPr lang="en-US" sz="2600"/>
              <a:t> -- mutex </a:t>
            </a:r>
            <a:r>
              <a:rPr lang="bg-BG" sz="2600"/>
              <a:t>може да се ползва за синхронизация на нишки в този и други процеси</a:t>
            </a:r>
            <a:r>
              <a:rPr lang="en-US" sz="2600"/>
              <a:t>. </a:t>
            </a:r>
            <a:endParaRPr lang="bg-BG" sz="2600"/>
          </a:p>
          <a:p>
            <a:pPr lvl="1">
              <a:lnSpc>
                <a:spcPct val="80000"/>
              </a:lnSpc>
            </a:pPr>
            <a:r>
              <a:rPr lang="en-US" sz="2600" b="1"/>
              <a:t>USYNC_THREAD</a:t>
            </a:r>
            <a:r>
              <a:rPr lang="en-US" sz="2600"/>
              <a:t> -- mutex </a:t>
            </a:r>
            <a:r>
              <a:rPr lang="bg-BG" sz="2600"/>
              <a:t>може да се ползва за синхронизация само между нишките в текущия процес.</a:t>
            </a:r>
            <a:endParaRPr lang="en-US" sz="2600"/>
          </a:p>
        </p:txBody>
      </p:sp>
    </p:spTree>
    <p:extLst>
      <p:ext uri="{BB962C8B-B14F-4D97-AF65-F5344CB8AC3E}">
        <p14:creationId xmlns:p14="http://schemas.microsoft.com/office/powerpoint/2010/main" val="31507552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idx="4294967295"/>
          </p:nvPr>
        </p:nvSpPr>
        <p:spPr/>
        <p:txBody>
          <a:bodyPr/>
          <a:lstStyle/>
          <a:p>
            <a:r>
              <a:rPr lang="en-US" b="1"/>
              <a:t>Solaris Mutex Locks </a:t>
            </a:r>
            <a:endParaRPr lang="en-US"/>
          </a:p>
        </p:txBody>
      </p:sp>
      <p:sp>
        <p:nvSpPr>
          <p:cNvPr id="3" name="Content Placeholder 2"/>
          <p:cNvSpPr>
            <a:spLocks noGrp="1"/>
          </p:cNvSpPr>
          <p:nvPr>
            <p:ph idx="4294967295"/>
          </p:nvPr>
        </p:nvSpPr>
        <p:spPr/>
        <p:txBody>
          <a:bodyPr>
            <a:normAutofit fontScale="92500"/>
          </a:bodyPr>
          <a:lstStyle/>
          <a:p>
            <a:pPr>
              <a:lnSpc>
                <a:spcPct val="90000"/>
              </a:lnSpc>
            </a:pPr>
            <a:r>
              <a:rPr lang="en-US" sz="3000"/>
              <a:t>Mutexes </a:t>
            </a:r>
            <a:r>
              <a:rPr lang="bg-BG" sz="3000"/>
              <a:t>могат да се инициализират чрез заделяне на </a:t>
            </a:r>
            <a:r>
              <a:rPr lang="en-US" sz="3000"/>
              <a:t>zeroed memory, </a:t>
            </a:r>
            <a:r>
              <a:rPr lang="bg-BG" sz="3000"/>
              <a:t>като в този случай се подразбира </a:t>
            </a:r>
            <a:r>
              <a:rPr lang="en-US" sz="3000"/>
              <a:t>USYNC_THREAD </a:t>
            </a:r>
            <a:r>
              <a:rPr lang="bg-BG" sz="3000"/>
              <a:t>тип</a:t>
            </a:r>
            <a:r>
              <a:rPr lang="en-US" sz="3000"/>
              <a:t>.</a:t>
            </a:r>
            <a:r>
              <a:rPr lang="bg-BG" sz="3000"/>
              <a:t> Множество нишки не трябва да инициализират един и същи </a:t>
            </a:r>
            <a:r>
              <a:rPr lang="en-US" sz="3000"/>
              <a:t>mutex </a:t>
            </a:r>
            <a:r>
              <a:rPr lang="bg-BG" sz="3000"/>
              <a:t>едновременно.</a:t>
            </a:r>
            <a:r>
              <a:rPr lang="en-US" sz="3000"/>
              <a:t> </a:t>
            </a:r>
            <a:r>
              <a:rPr lang="bg-BG" sz="3000"/>
              <a:t>Един </a:t>
            </a:r>
            <a:r>
              <a:rPr lang="en-US" sz="3000"/>
              <a:t>mutex lock </a:t>
            </a:r>
            <a:r>
              <a:rPr lang="bg-BG" sz="3000"/>
              <a:t>не трябва да бъде повторно инициализиран докато има нишки, които го използват</a:t>
            </a:r>
            <a:r>
              <a:rPr lang="en-US" sz="3000"/>
              <a:t>. </a:t>
            </a:r>
          </a:p>
          <a:p>
            <a:pPr>
              <a:lnSpc>
                <a:spcPct val="90000"/>
              </a:lnSpc>
            </a:pPr>
            <a:r>
              <a:rPr lang="bg-BG" sz="3000"/>
              <a:t>Функцията</a:t>
            </a:r>
            <a:r>
              <a:rPr lang="en-US" sz="3000"/>
              <a:t> int mutex_destroy (mutex_t *mp) </a:t>
            </a:r>
            <a:r>
              <a:rPr lang="bg-BG" sz="3000"/>
              <a:t>унищожава </a:t>
            </a:r>
            <a:r>
              <a:rPr lang="en-US" sz="3000"/>
              <a:t> mutex mp. </a:t>
            </a:r>
            <a:r>
              <a:rPr lang="bg-BG" sz="3000" b="1"/>
              <a:t>Паметта, заделена за </a:t>
            </a:r>
            <a:r>
              <a:rPr lang="en-US" sz="3000"/>
              <a:t>mutex </a:t>
            </a:r>
            <a:r>
              <a:rPr lang="bg-BG" sz="3000"/>
              <a:t>не се освобождава</a:t>
            </a:r>
            <a:r>
              <a:rPr lang="en-US" sz="3000"/>
              <a:t>. </a:t>
            </a:r>
          </a:p>
        </p:txBody>
      </p:sp>
    </p:spTree>
    <p:extLst>
      <p:ext uri="{BB962C8B-B14F-4D97-AF65-F5344CB8AC3E}">
        <p14:creationId xmlns:p14="http://schemas.microsoft.com/office/powerpoint/2010/main" val="4433467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idx="4294967295"/>
          </p:nvPr>
        </p:nvSpPr>
        <p:spPr/>
        <p:txBody>
          <a:bodyPr/>
          <a:lstStyle/>
          <a:p>
            <a:r>
              <a:rPr lang="en-US" b="1"/>
              <a:t>Solaris Mutex Locks </a:t>
            </a:r>
            <a:endParaRPr lang="en-US"/>
          </a:p>
        </p:txBody>
      </p:sp>
      <p:sp>
        <p:nvSpPr>
          <p:cNvPr id="3" name="Content Placeholder 2"/>
          <p:cNvSpPr>
            <a:spLocks noGrp="1"/>
          </p:cNvSpPr>
          <p:nvPr>
            <p:ph idx="4294967295"/>
          </p:nvPr>
        </p:nvSpPr>
        <p:spPr/>
        <p:txBody>
          <a:bodyPr>
            <a:normAutofit fontScale="92500" lnSpcReduction="10000"/>
          </a:bodyPr>
          <a:lstStyle/>
          <a:p>
            <a:pPr>
              <a:lnSpc>
                <a:spcPct val="90000"/>
              </a:lnSpc>
            </a:pPr>
            <a:r>
              <a:rPr lang="bg-BG" sz="2700"/>
              <a:t>За заключване на </a:t>
            </a:r>
            <a:r>
              <a:rPr lang="en-US" sz="2700"/>
              <a:t>mutex lock </a:t>
            </a:r>
            <a:r>
              <a:rPr lang="bg-BG" sz="2700"/>
              <a:t>се ползва функцията</a:t>
            </a:r>
            <a:r>
              <a:rPr lang="en-US" sz="2700"/>
              <a:t> mutex_lock(mutex_t *mp)</a:t>
            </a:r>
            <a:r>
              <a:rPr lang="bg-BG" sz="2700"/>
              <a:t>. Когато </a:t>
            </a:r>
            <a:r>
              <a:rPr lang="en-US" sz="2700"/>
              <a:t>mutex </a:t>
            </a:r>
            <a:r>
              <a:rPr lang="bg-BG" sz="2700"/>
              <a:t>е вече залючен, извикващата нишка се блокира докато </a:t>
            </a:r>
            <a:r>
              <a:rPr lang="en-US" sz="2700"/>
              <a:t>mutex </a:t>
            </a:r>
            <a:r>
              <a:rPr lang="bg-BG" sz="2700"/>
              <a:t>не стане отново свободен.</a:t>
            </a:r>
            <a:r>
              <a:rPr lang="en-US" sz="2700"/>
              <a:t> </a:t>
            </a:r>
          </a:p>
          <a:p>
            <a:pPr>
              <a:lnSpc>
                <a:spcPct val="90000"/>
              </a:lnSpc>
            </a:pPr>
            <a:r>
              <a:rPr lang="bg-BG" sz="2700"/>
              <a:t>За освобождаване на </a:t>
            </a:r>
            <a:r>
              <a:rPr lang="en-US" sz="2700"/>
              <a:t>mutex </a:t>
            </a:r>
            <a:r>
              <a:rPr lang="bg-BG" sz="2700"/>
              <a:t>се използва функцията</a:t>
            </a:r>
            <a:r>
              <a:rPr lang="en-US" sz="2700"/>
              <a:t> mutex_unlock(mutex_t *mp)</a:t>
            </a:r>
            <a:r>
              <a:rPr lang="bg-BG" sz="2700"/>
              <a:t>. </a:t>
            </a:r>
            <a:r>
              <a:rPr lang="en-US" sz="2700"/>
              <a:t>mutex </a:t>
            </a:r>
            <a:r>
              <a:rPr lang="bg-BG" sz="2700"/>
              <a:t>трябва да е заключен и извикващата нишка трябва да бъде последно заключилата </a:t>
            </a:r>
            <a:r>
              <a:rPr lang="en-US" sz="2700"/>
              <a:t>mutex (</a:t>
            </a:r>
            <a:r>
              <a:rPr lang="bg-BG" sz="2700"/>
              <a:t>собственик</a:t>
            </a:r>
            <a:r>
              <a:rPr lang="en-US" sz="2700"/>
              <a:t>). </a:t>
            </a:r>
          </a:p>
          <a:p>
            <a:pPr>
              <a:lnSpc>
                <a:spcPct val="90000"/>
              </a:lnSpc>
            </a:pPr>
            <a:r>
              <a:rPr lang="bg-BG" sz="2700"/>
              <a:t>За неблокиращо заключване се използва функцията</a:t>
            </a:r>
            <a:r>
              <a:rPr lang="en-US" sz="2700"/>
              <a:t> mutex_trylock(mutex_t *mp)</a:t>
            </a:r>
            <a:r>
              <a:rPr lang="bg-BG" sz="2700"/>
              <a:t>. Тази функция е неблокиращата версия на</a:t>
            </a:r>
            <a:r>
              <a:rPr lang="en-US" sz="2700"/>
              <a:t> mutex_lock()</a:t>
            </a:r>
            <a:r>
              <a:rPr lang="bg-BG" sz="2700"/>
              <a:t>.</a:t>
            </a:r>
            <a:r>
              <a:rPr lang="en-US" sz="2700"/>
              <a:t> </a:t>
            </a:r>
          </a:p>
        </p:txBody>
      </p:sp>
    </p:spTree>
    <p:extLst>
      <p:ext uri="{BB962C8B-B14F-4D97-AF65-F5344CB8AC3E}">
        <p14:creationId xmlns:p14="http://schemas.microsoft.com/office/powerpoint/2010/main" val="25264154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p:txBody>
          <a:bodyPr>
            <a:normAutofit fontScale="90000"/>
          </a:bodyPr>
          <a:lstStyle/>
          <a:p>
            <a:r>
              <a:rPr lang="en-US" b="1"/>
              <a:t>Condition Variable Attributes </a:t>
            </a:r>
            <a:endParaRPr lang="en-US"/>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sz="3000"/>
              <a:t>Condition variables </a:t>
            </a:r>
            <a:r>
              <a:rPr lang="bg-BG" sz="3000"/>
              <a:t>могат да се използват за автоматично блокиране, докато зададено условие не стане истина. </a:t>
            </a:r>
            <a:r>
              <a:rPr lang="en-US" sz="3000"/>
              <a:t>Condition variables </a:t>
            </a:r>
            <a:r>
              <a:rPr lang="bg-BG" sz="3000" i="1"/>
              <a:t>винаги</a:t>
            </a:r>
            <a:r>
              <a:rPr lang="en-US" sz="3000"/>
              <a:t> </a:t>
            </a:r>
            <a:r>
              <a:rPr lang="bg-BG" sz="3000"/>
              <a:t>се използват заедно с </a:t>
            </a:r>
            <a:r>
              <a:rPr lang="en-US" sz="3000"/>
              <a:t>mutex locks: </a:t>
            </a:r>
          </a:p>
          <a:p>
            <a:pPr lvl="1">
              <a:lnSpc>
                <a:spcPct val="80000"/>
              </a:lnSpc>
            </a:pPr>
            <a:r>
              <a:rPr lang="bg-BG" sz="2600"/>
              <a:t>С условна променлива една нишка себлокира автоматично докато не се удовлетвори условието.</a:t>
            </a:r>
            <a:endParaRPr lang="en-US" sz="2600"/>
          </a:p>
          <a:p>
            <a:pPr lvl="1">
              <a:lnSpc>
                <a:spcPct val="80000"/>
              </a:lnSpc>
            </a:pPr>
            <a:r>
              <a:rPr lang="bg-BG" sz="2600"/>
              <a:t>Условието се проверява защитено от </a:t>
            </a:r>
            <a:r>
              <a:rPr lang="en-US" sz="2600"/>
              <a:t>mutex. </a:t>
            </a:r>
          </a:p>
          <a:p>
            <a:pPr lvl="2">
              <a:lnSpc>
                <a:spcPct val="80000"/>
              </a:lnSpc>
            </a:pPr>
            <a:r>
              <a:rPr lang="bg-BG" sz="2200"/>
              <a:t>Когато условието е лъжа, нишката се блокира и автоматично се освобождава при промяна на условието.</a:t>
            </a:r>
            <a:r>
              <a:rPr lang="en-US" sz="2200"/>
              <a:t> </a:t>
            </a:r>
          </a:p>
          <a:p>
            <a:pPr lvl="2">
              <a:lnSpc>
                <a:spcPct val="80000"/>
              </a:lnSpc>
            </a:pPr>
            <a:r>
              <a:rPr lang="bg-BG" sz="2200"/>
              <a:t>Когато друга нишка промени условието, тя сигнализира условната променлива, свързана с него, за да отблокира една от чакащите нишки и да промени отново условието.</a:t>
            </a:r>
            <a:endParaRPr lang="en-US" sz="2200"/>
          </a:p>
        </p:txBody>
      </p:sp>
    </p:spTree>
    <p:extLst>
      <p:ext uri="{BB962C8B-B14F-4D97-AF65-F5344CB8AC3E}">
        <p14:creationId xmlns:p14="http://schemas.microsoft.com/office/powerpoint/2010/main" val="23794520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idx="4294967295"/>
          </p:nvPr>
        </p:nvSpPr>
        <p:spPr/>
        <p:txBody>
          <a:bodyPr>
            <a:normAutofit fontScale="90000"/>
          </a:bodyPr>
          <a:lstStyle/>
          <a:p>
            <a:r>
              <a:rPr lang="en-US" b="1"/>
              <a:t>Condition Variable Attributes </a:t>
            </a:r>
            <a:endParaRPr lang="en-US"/>
          </a:p>
        </p:txBody>
      </p:sp>
      <p:sp>
        <p:nvSpPr>
          <p:cNvPr id="3" name="Content Placeholder 2"/>
          <p:cNvSpPr>
            <a:spLocks noGrp="1"/>
          </p:cNvSpPr>
          <p:nvPr>
            <p:ph idx="4294967295"/>
          </p:nvPr>
        </p:nvSpPr>
        <p:spPr/>
        <p:txBody>
          <a:bodyPr>
            <a:normAutofit/>
          </a:bodyPr>
          <a:lstStyle/>
          <a:p>
            <a:pPr>
              <a:lnSpc>
                <a:spcPct val="80000"/>
              </a:lnSpc>
            </a:pPr>
            <a:r>
              <a:rPr lang="bg-BG" sz="2500"/>
              <a:t>Условните променливи могат да се използват за синхронизация на нишки между процесите, могат да се записват и споделят от кооперирани процеси.</a:t>
            </a:r>
            <a:endParaRPr lang="en-US" sz="2500"/>
          </a:p>
          <a:p>
            <a:pPr>
              <a:lnSpc>
                <a:spcPct val="80000"/>
              </a:lnSpc>
            </a:pPr>
            <a:r>
              <a:rPr lang="bg-BG" sz="2500"/>
              <a:t>Политиката на планиране определя как блокираните нишки ще се отблокират. По подразбиране се ползва </a:t>
            </a:r>
            <a:r>
              <a:rPr lang="en-US" sz="2500"/>
              <a:t>SCHED_OTHER, </a:t>
            </a:r>
            <a:r>
              <a:rPr lang="bg-BG" sz="2500"/>
              <a:t>при който нишките се управляват по приоритет. Атрибутите на условните променливи трябва да се установят и инициализират преди първото използване на променливите.</a:t>
            </a:r>
            <a:endParaRPr lang="en-US" sz="2500"/>
          </a:p>
          <a:p>
            <a:pPr>
              <a:lnSpc>
                <a:spcPct val="80000"/>
              </a:lnSpc>
            </a:pPr>
            <a:r>
              <a:rPr lang="bg-BG" sz="2500"/>
              <a:t>Както при </a:t>
            </a:r>
            <a:r>
              <a:rPr lang="en-US" sz="2500"/>
              <a:t>mutex</a:t>
            </a:r>
            <a:r>
              <a:rPr lang="bg-BG" sz="2500"/>
              <a:t>, така и при условните променливи атрибутите трябва да се инициализират преди инициализацията на условната променлива.</a:t>
            </a:r>
            <a:endParaRPr lang="en-US" sz="2500"/>
          </a:p>
        </p:txBody>
      </p:sp>
    </p:spTree>
    <p:extLst>
      <p:ext uri="{BB962C8B-B14F-4D97-AF65-F5344CB8AC3E}">
        <p14:creationId xmlns:p14="http://schemas.microsoft.com/office/powerpoint/2010/main" val="11310970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r>
              <a:rPr lang="bg-BG" sz="3200" b="1" dirty="0"/>
              <a:t>Инициализация на атрибути на условна променлива</a:t>
            </a:r>
            <a:endParaRPr lang="en-US" sz="3200" dirty="0"/>
          </a:p>
        </p:txBody>
      </p:sp>
      <p:sp>
        <p:nvSpPr>
          <p:cNvPr id="3" name="Content Placeholder 2"/>
          <p:cNvSpPr>
            <a:spLocks noGrp="1"/>
          </p:cNvSpPr>
          <p:nvPr>
            <p:ph idx="4294967295"/>
          </p:nvPr>
        </p:nvSpPr>
        <p:spPr/>
        <p:txBody>
          <a:bodyPr>
            <a:normAutofit fontScale="92500" lnSpcReduction="10000"/>
          </a:bodyPr>
          <a:lstStyle/>
          <a:p>
            <a:pPr>
              <a:lnSpc>
                <a:spcPct val="90000"/>
              </a:lnSpc>
            </a:pPr>
            <a:r>
              <a:rPr lang="bg-BG" sz="2700"/>
              <a:t>Функцията</a:t>
            </a:r>
            <a:r>
              <a:rPr lang="en-US" sz="2700"/>
              <a:t> pthread_condattr_init() </a:t>
            </a:r>
            <a:r>
              <a:rPr lang="bg-BG" sz="2700"/>
              <a:t>инициализира атрибутите, свързани с обекта-параметър, с подразбраните им стойности.</a:t>
            </a:r>
            <a:br>
              <a:rPr lang="bg-BG" sz="2700"/>
            </a:br>
            <a:r>
              <a:rPr lang="en-US" sz="2700"/>
              <a:t>int pthread_condattr_init(pthread_condattr_t *cattr); </a:t>
            </a:r>
            <a:endParaRPr lang="bg-BG" sz="2700"/>
          </a:p>
          <a:p>
            <a:pPr>
              <a:lnSpc>
                <a:spcPct val="90000"/>
              </a:lnSpc>
            </a:pPr>
            <a:r>
              <a:rPr lang="bg-BG" sz="2700"/>
              <a:t>Паметта за всеки </a:t>
            </a:r>
            <a:r>
              <a:rPr lang="en-US" sz="2700"/>
              <a:t>attribute object, cattr, </a:t>
            </a:r>
            <a:r>
              <a:rPr lang="bg-BG" sz="2700"/>
              <a:t>се заделя от програмата по време на изпълнение на кода. </a:t>
            </a:r>
            <a:r>
              <a:rPr lang="en-US" sz="2700"/>
              <a:t>cattr </a:t>
            </a:r>
            <a:r>
              <a:rPr lang="bg-BG" sz="2700"/>
              <a:t>може да има една от следните стойности:</a:t>
            </a:r>
          </a:p>
          <a:p>
            <a:pPr lvl="1">
              <a:lnSpc>
                <a:spcPct val="90000"/>
              </a:lnSpc>
            </a:pPr>
            <a:r>
              <a:rPr lang="en-US" sz="2400"/>
              <a:t>PTHREAD_PROCESS_PRIVATE</a:t>
            </a:r>
            <a:r>
              <a:rPr lang="bg-BG" sz="2400"/>
              <a:t> – подразбрана стойност, позволяваща използването на променливата само в рамките на процеса;</a:t>
            </a:r>
            <a:r>
              <a:rPr lang="en-US" sz="2400"/>
              <a:t> </a:t>
            </a:r>
            <a:endParaRPr lang="bg-BG" sz="2400"/>
          </a:p>
          <a:p>
            <a:pPr lvl="1">
              <a:lnSpc>
                <a:spcPct val="90000"/>
              </a:lnSpc>
            </a:pPr>
            <a:r>
              <a:rPr lang="en-US" sz="2400"/>
              <a:t>PTHREAD_PROCESS_SHARED. </a:t>
            </a:r>
          </a:p>
        </p:txBody>
      </p:sp>
    </p:spTree>
    <p:extLst>
      <p:ext uri="{BB962C8B-B14F-4D97-AF65-F5344CB8AC3E}">
        <p14:creationId xmlns:p14="http://schemas.microsoft.com/office/powerpoint/2010/main" val="25429344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r>
              <a:rPr lang="bg-BG" sz="3200" b="1" dirty="0"/>
              <a:t>Инициализация на атрибути на условна променлива</a:t>
            </a:r>
            <a:endParaRPr lang="en-US" sz="3200" dirty="0"/>
          </a:p>
        </p:txBody>
      </p:sp>
      <p:sp>
        <p:nvSpPr>
          <p:cNvPr id="108547" name="Content Placeholder 2"/>
          <p:cNvSpPr>
            <a:spLocks noGrp="1"/>
          </p:cNvSpPr>
          <p:nvPr>
            <p:ph idx="4294967295"/>
          </p:nvPr>
        </p:nvSpPr>
        <p:spPr/>
        <p:txBody>
          <a:bodyPr/>
          <a:lstStyle/>
          <a:p>
            <a:r>
              <a:rPr lang="bg-BG" dirty="0"/>
              <a:t>Преди атрибутът на условната променлива да се използва повторно, трябва да бъде унищожен чрез</a:t>
            </a:r>
            <a:r>
              <a:rPr lang="en-US" dirty="0"/>
              <a:t> </a:t>
            </a:r>
            <a:r>
              <a:rPr lang="en-US" dirty="0" err="1"/>
              <a:t>pthread_condattr_destroy</a:t>
            </a:r>
            <a:r>
              <a:rPr lang="en-US" dirty="0"/>
              <a:t>(). </a:t>
            </a:r>
            <a:r>
              <a:rPr lang="bg-BG" dirty="0"/>
              <a:t>Ако обектът не се унищожи се губи памет.</a:t>
            </a:r>
            <a:endParaRPr lang="en-US" dirty="0"/>
          </a:p>
          <a:p>
            <a:r>
              <a:rPr lang="en-US" dirty="0" err="1"/>
              <a:t>pthread_condattr_init</a:t>
            </a:r>
            <a:r>
              <a:rPr lang="en-US" dirty="0"/>
              <a:t>() </a:t>
            </a:r>
            <a:r>
              <a:rPr lang="bg-BG" dirty="0"/>
              <a:t>връща 0 при успех.</a:t>
            </a:r>
            <a:endParaRPr lang="en-US" dirty="0"/>
          </a:p>
        </p:txBody>
      </p:sp>
      <p:pic>
        <p:nvPicPr>
          <p:cNvPr id="1085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724400"/>
            <a:ext cx="67627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0403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bg-BG"/>
              <a:t>Инициализация на атрибути</a:t>
            </a:r>
          </a:p>
        </p:txBody>
      </p:sp>
      <p:sp>
        <p:nvSpPr>
          <p:cNvPr id="10243" name="Rectangle 3"/>
          <p:cNvSpPr>
            <a:spLocks noGrp="1" noChangeArrowheads="1"/>
          </p:cNvSpPr>
          <p:nvPr>
            <p:ph type="body" sz="half" idx="1"/>
          </p:nvPr>
        </p:nvSpPr>
        <p:spPr>
          <a:xfrm>
            <a:off x="457200" y="1600200"/>
            <a:ext cx="7715200" cy="2692400"/>
          </a:xfrm>
        </p:spPr>
        <p:txBody>
          <a:bodyPr/>
          <a:lstStyle/>
          <a:p>
            <a:pPr>
              <a:lnSpc>
                <a:spcPct val="90000"/>
              </a:lnSpc>
            </a:pPr>
            <a:r>
              <a:rPr lang="bg-BG" sz="2800" dirty="0"/>
              <a:t>Функцията pthread_attr_init() инициализира атрибутите с подразбрани стойности. Паметта се заделя от нишката по време на изпълнение на кода. </a:t>
            </a:r>
          </a:p>
          <a:p>
            <a:pPr>
              <a:lnSpc>
                <a:spcPct val="90000"/>
              </a:lnSpc>
              <a:buFontTx/>
              <a:buNone/>
            </a:pPr>
            <a:r>
              <a:rPr lang="bg-BG" sz="2800" dirty="0"/>
              <a:t>int pthread_attr_init(pthread_attr_t *tattr); </a:t>
            </a:r>
          </a:p>
          <a:p>
            <a:pPr>
              <a:lnSpc>
                <a:spcPct val="90000"/>
              </a:lnSpc>
            </a:pPr>
            <a:r>
              <a:rPr lang="bg-BG" sz="2800" dirty="0"/>
              <a:t>Функцията връща 0 при успех.</a:t>
            </a:r>
          </a:p>
        </p:txBody>
      </p:sp>
      <p:pic>
        <p:nvPicPr>
          <p:cNvPr id="10245"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16033" y="4594280"/>
            <a:ext cx="6141682" cy="1355000"/>
          </a:xfrm>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bg-BG" sz="4000" b="1"/>
              <a:t>Унищожаване на атрибути на условна променлива</a:t>
            </a:r>
            <a:endParaRPr lang="en-US" sz="4000"/>
          </a:p>
        </p:txBody>
      </p:sp>
      <p:sp>
        <p:nvSpPr>
          <p:cNvPr id="3" name="Content Placeholder 2"/>
          <p:cNvSpPr>
            <a:spLocks noGrp="1"/>
          </p:cNvSpPr>
          <p:nvPr>
            <p:ph idx="4294967295"/>
          </p:nvPr>
        </p:nvSpPr>
        <p:spPr/>
        <p:txBody>
          <a:bodyPr>
            <a:normAutofit/>
          </a:bodyPr>
          <a:lstStyle/>
          <a:p>
            <a:pPr>
              <a:lnSpc>
                <a:spcPct val="90000"/>
              </a:lnSpc>
            </a:pPr>
            <a:r>
              <a:rPr lang="bg-BG"/>
              <a:t>Функцията</a:t>
            </a:r>
            <a:r>
              <a:rPr lang="en-US"/>
              <a:t> pthread_condattr_destroy() </a:t>
            </a:r>
            <a:r>
              <a:rPr lang="bg-BG"/>
              <a:t>освобождава паметта за атрибута</a:t>
            </a:r>
            <a:r>
              <a:rPr lang="en-US"/>
              <a:t>:</a:t>
            </a:r>
            <a:endParaRPr lang="bg-BG"/>
          </a:p>
          <a:p>
            <a:pPr>
              <a:lnSpc>
                <a:spcPct val="90000"/>
              </a:lnSpc>
              <a:buFontTx/>
              <a:buNone/>
            </a:pPr>
            <a:r>
              <a:rPr lang="en-US"/>
              <a:t>int pthread_condattr_destroy(pthread_condattr_t *cattr); </a:t>
            </a:r>
            <a:endParaRPr lang="bg-BG"/>
          </a:p>
          <a:p>
            <a:pPr>
              <a:lnSpc>
                <a:spcPct val="90000"/>
              </a:lnSpc>
            </a:pPr>
            <a:r>
              <a:rPr lang="en-US"/>
              <a:t>pthread_condattr_destroy() </a:t>
            </a:r>
            <a:r>
              <a:rPr lang="bg-BG"/>
              <a:t>връща 0 при успех и унищожава условната променлива </a:t>
            </a:r>
            <a:r>
              <a:rPr lang="en-US"/>
              <a:t>cattr. </a:t>
            </a:r>
            <a:r>
              <a:rPr lang="bg-BG"/>
              <a:t>Всяка друга върната стойност означава грешка.</a:t>
            </a:r>
            <a:endParaRPr lang="en-US"/>
          </a:p>
        </p:txBody>
      </p:sp>
    </p:spTree>
    <p:extLst>
      <p:ext uri="{BB962C8B-B14F-4D97-AF65-F5344CB8AC3E}">
        <p14:creationId xmlns:p14="http://schemas.microsoft.com/office/powerpoint/2010/main" val="9447297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p:txBody>
          <a:bodyPr>
            <a:normAutofit fontScale="90000"/>
          </a:bodyPr>
          <a:lstStyle/>
          <a:p>
            <a:r>
              <a:rPr lang="bg-BG"/>
              <a:t>Обхват на условната променлива</a:t>
            </a:r>
            <a:endParaRPr lang="en-US"/>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bg-BG" sz="3000"/>
              <a:t>Обхватът на условната променлива може да бъде само за процеса</a:t>
            </a:r>
            <a:r>
              <a:rPr lang="en-US" sz="3000"/>
              <a:t> (intraprocess) </a:t>
            </a:r>
            <a:r>
              <a:rPr lang="bg-BG" sz="3000"/>
              <a:t>или за цялата система</a:t>
            </a:r>
            <a:r>
              <a:rPr lang="en-US" sz="3000"/>
              <a:t> (interprocess), </a:t>
            </a:r>
            <a:r>
              <a:rPr lang="bg-BG" sz="3000"/>
              <a:t>както и </a:t>
            </a:r>
            <a:r>
              <a:rPr lang="en-US" sz="3000"/>
              <a:t>mutex. </a:t>
            </a:r>
            <a:r>
              <a:rPr lang="bg-BG" sz="3000"/>
              <a:t>Ако условната променлива се създава с атрибут </a:t>
            </a:r>
            <a:r>
              <a:rPr lang="en-US" sz="3000"/>
              <a:t>pshared </a:t>
            </a:r>
            <a:r>
              <a:rPr lang="bg-BG" sz="3000"/>
              <a:t>= </a:t>
            </a:r>
            <a:r>
              <a:rPr lang="en-US" sz="3000"/>
              <a:t>PTHREAD_PROCESS_SHARED</a:t>
            </a:r>
            <a:r>
              <a:rPr lang="bg-BG" sz="3000"/>
              <a:t>, тя може да се споделя между нишки от &gt;=1 процеси. Това е еквивалентно на флаг</a:t>
            </a:r>
            <a:r>
              <a:rPr lang="en-US" sz="3000"/>
              <a:t> USYNC_PROCESS </a:t>
            </a:r>
            <a:r>
              <a:rPr lang="bg-BG" sz="3000"/>
              <a:t>в </a:t>
            </a:r>
            <a:r>
              <a:rPr lang="en-US" sz="3000"/>
              <a:t>mutex_init() </a:t>
            </a:r>
            <a:r>
              <a:rPr lang="bg-BG" sz="3000"/>
              <a:t>в</a:t>
            </a:r>
            <a:r>
              <a:rPr lang="en-US" sz="3000"/>
              <a:t> Solaris threads. </a:t>
            </a:r>
            <a:r>
              <a:rPr lang="bg-BG" sz="3000"/>
              <a:t>Ако </a:t>
            </a:r>
            <a:r>
              <a:rPr lang="en-US" sz="3000"/>
              <a:t>mutex pshared attribute </a:t>
            </a:r>
            <a:r>
              <a:rPr lang="bg-BG" sz="3000"/>
              <a:t>=</a:t>
            </a:r>
            <a:r>
              <a:rPr lang="en-US" sz="3000"/>
              <a:t> PTHREAD_PROCESS_PRIVATE (</a:t>
            </a:r>
            <a:r>
              <a:rPr lang="bg-BG" sz="3000"/>
              <a:t>подразбрана стойност</a:t>
            </a:r>
            <a:r>
              <a:rPr lang="en-US" sz="3000"/>
              <a:t>), </a:t>
            </a:r>
            <a:r>
              <a:rPr lang="bg-BG" sz="3000"/>
              <a:t>само нишките в текущия процес могат да използват</a:t>
            </a:r>
            <a:r>
              <a:rPr lang="en-US" sz="3000"/>
              <a:t> mutex.</a:t>
            </a:r>
          </a:p>
        </p:txBody>
      </p:sp>
    </p:spTree>
    <p:extLst>
      <p:ext uri="{BB962C8B-B14F-4D97-AF65-F5344CB8AC3E}">
        <p14:creationId xmlns:p14="http://schemas.microsoft.com/office/powerpoint/2010/main" val="28173528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p:txBody>
          <a:bodyPr>
            <a:normAutofit fontScale="90000"/>
          </a:bodyPr>
          <a:lstStyle/>
          <a:p>
            <a:r>
              <a:rPr lang="bg-BG"/>
              <a:t>Обхват на условната променлива</a:t>
            </a:r>
            <a:endParaRPr lang="en-US"/>
          </a:p>
        </p:txBody>
      </p:sp>
      <p:sp>
        <p:nvSpPr>
          <p:cNvPr id="3" name="Content Placeholder 2"/>
          <p:cNvSpPr>
            <a:spLocks noGrp="1"/>
          </p:cNvSpPr>
          <p:nvPr>
            <p:ph idx="4294967295"/>
          </p:nvPr>
        </p:nvSpPr>
        <p:spPr/>
        <p:txBody>
          <a:bodyPr>
            <a:normAutofit lnSpcReduction="10000"/>
          </a:bodyPr>
          <a:lstStyle/>
          <a:p>
            <a:pPr>
              <a:lnSpc>
                <a:spcPct val="80000"/>
              </a:lnSpc>
            </a:pPr>
            <a:r>
              <a:rPr lang="bg-BG" sz="2700"/>
              <a:t>Използването на </a:t>
            </a:r>
            <a:r>
              <a:rPr lang="en-US" sz="2700"/>
              <a:t>PTHREAD_PROCESS_PRIVATE </a:t>
            </a:r>
            <a:r>
              <a:rPr lang="bg-BG" sz="2700"/>
              <a:t>постига същото поведение както</a:t>
            </a:r>
            <a:r>
              <a:rPr lang="en-US" sz="2700"/>
              <a:t> USYNC_THREAD </a:t>
            </a:r>
            <a:r>
              <a:rPr lang="bg-BG" sz="2700"/>
              <a:t>флаг</a:t>
            </a:r>
            <a:r>
              <a:rPr lang="en-US" sz="2700"/>
              <a:t> </a:t>
            </a:r>
            <a:r>
              <a:rPr lang="bg-BG" sz="2700"/>
              <a:t>в</a:t>
            </a:r>
            <a:r>
              <a:rPr lang="en-US" sz="2700"/>
              <a:t> </a:t>
            </a:r>
            <a:r>
              <a:rPr lang="bg-BG" sz="2700"/>
              <a:t>извикването на </a:t>
            </a:r>
            <a:r>
              <a:rPr lang="en-US" sz="2700"/>
              <a:t>cond_init()</a:t>
            </a:r>
            <a:r>
              <a:rPr lang="bg-BG" sz="2700"/>
              <a:t> при </a:t>
            </a:r>
            <a:r>
              <a:rPr lang="en-US" sz="2700"/>
              <a:t>Solaris threads</a:t>
            </a:r>
            <a:r>
              <a:rPr lang="bg-BG" sz="2700"/>
              <a:t>.</a:t>
            </a:r>
            <a:r>
              <a:rPr lang="en-US" sz="2700"/>
              <a:t> </a:t>
            </a:r>
            <a:r>
              <a:rPr lang="bg-BG" sz="2700"/>
              <a:t>Така се създава локална условна променлива. </a:t>
            </a:r>
            <a:r>
              <a:rPr lang="en-US" sz="2700"/>
              <a:t>PTHREAD_PROCESS_SHARED </a:t>
            </a:r>
            <a:r>
              <a:rPr lang="bg-BG" sz="2700"/>
              <a:t>е еквивалент на глобална условна променлива.</a:t>
            </a:r>
            <a:endParaRPr lang="en-US" sz="2700"/>
          </a:p>
          <a:p>
            <a:pPr>
              <a:lnSpc>
                <a:spcPct val="80000"/>
              </a:lnSpc>
            </a:pPr>
            <a:r>
              <a:rPr lang="bg-BG" sz="2700"/>
              <a:t>Функцията</a:t>
            </a:r>
            <a:r>
              <a:rPr lang="en-US" sz="2700"/>
              <a:t> pthread_condattr_setpshared() </a:t>
            </a:r>
            <a:r>
              <a:rPr lang="bg-BG" sz="2700"/>
              <a:t>задава обхват на условна променлива:</a:t>
            </a:r>
            <a:endParaRPr lang="en-US" sz="2700"/>
          </a:p>
          <a:p>
            <a:pPr>
              <a:lnSpc>
                <a:spcPct val="80000"/>
              </a:lnSpc>
              <a:buFontTx/>
              <a:buNone/>
            </a:pPr>
            <a:r>
              <a:rPr lang="en-US" sz="2700"/>
              <a:t>int pthread_condattr_setpshared(pthread_condattr_t *cattr, int pshared); </a:t>
            </a:r>
            <a:endParaRPr lang="bg-BG" sz="2700"/>
          </a:p>
          <a:p>
            <a:pPr>
              <a:lnSpc>
                <a:spcPct val="80000"/>
              </a:lnSpc>
            </a:pPr>
            <a:r>
              <a:rPr lang="en-US" sz="2700"/>
              <a:t>pthread_condattr_setpshared()</a:t>
            </a:r>
            <a:r>
              <a:rPr lang="bg-BG" sz="2700"/>
              <a:t> връща 0 при успех и !=0 при грешка.</a:t>
            </a:r>
            <a:endParaRPr lang="en-US" sz="2700"/>
          </a:p>
        </p:txBody>
      </p:sp>
    </p:spTree>
    <p:extLst>
      <p:ext uri="{BB962C8B-B14F-4D97-AF65-F5344CB8AC3E}">
        <p14:creationId xmlns:p14="http://schemas.microsoft.com/office/powerpoint/2010/main" val="11135707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p:txBody>
          <a:bodyPr>
            <a:normAutofit fontScale="90000"/>
          </a:bodyPr>
          <a:lstStyle/>
          <a:p>
            <a:r>
              <a:rPr lang="bg-BG"/>
              <a:t>Обхват на условната променлива</a:t>
            </a:r>
            <a:endParaRPr lang="en-US"/>
          </a:p>
        </p:txBody>
      </p:sp>
      <p:sp>
        <p:nvSpPr>
          <p:cNvPr id="112643" name="Content Placeholder 2"/>
          <p:cNvSpPr>
            <a:spLocks noGrp="1"/>
          </p:cNvSpPr>
          <p:nvPr>
            <p:ph idx="4294967295"/>
          </p:nvPr>
        </p:nvSpPr>
        <p:spPr/>
        <p:txBody>
          <a:bodyPr/>
          <a:lstStyle/>
          <a:p>
            <a:r>
              <a:rPr lang="bg-BG" sz="2800"/>
              <a:t>Функцията</a:t>
            </a:r>
            <a:r>
              <a:rPr lang="en-US" sz="2800"/>
              <a:t> int pthread_condattr_getpshared(const pthread_condattr_t *cattr, int *pshared) </a:t>
            </a:r>
            <a:r>
              <a:rPr lang="bg-BG" sz="2800"/>
              <a:t>служи за получаване на обхвата на дадена условна променлива</a:t>
            </a:r>
            <a:r>
              <a:rPr lang="en-US" sz="2800"/>
              <a:t>. </a:t>
            </a:r>
          </a:p>
          <a:p>
            <a:endParaRPr lang="en-US"/>
          </a:p>
        </p:txBody>
      </p:sp>
      <p:pic>
        <p:nvPicPr>
          <p:cNvPr id="1126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861048"/>
            <a:ext cx="7860463" cy="2693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9243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bg-BG" sz="4000"/>
              <a:t>Инициализация на условна променлива</a:t>
            </a:r>
            <a:endParaRPr lang="en-US" sz="4000"/>
          </a:p>
        </p:txBody>
      </p:sp>
      <p:sp>
        <p:nvSpPr>
          <p:cNvPr id="113667" name="Content Placeholder 2"/>
          <p:cNvSpPr>
            <a:spLocks noGrp="1"/>
          </p:cNvSpPr>
          <p:nvPr>
            <p:ph idx="4294967295"/>
          </p:nvPr>
        </p:nvSpPr>
        <p:spPr/>
        <p:txBody>
          <a:bodyPr/>
          <a:lstStyle/>
          <a:p>
            <a:r>
              <a:rPr lang="bg-BG"/>
              <a:t>Функцията</a:t>
            </a:r>
            <a:r>
              <a:rPr lang="en-US"/>
              <a:t> pthread_cond_init() </a:t>
            </a:r>
            <a:r>
              <a:rPr lang="bg-BG"/>
              <a:t>инициализира условна променлива</a:t>
            </a:r>
            <a:r>
              <a:rPr lang="en-US"/>
              <a:t>: </a:t>
            </a:r>
          </a:p>
          <a:p>
            <a:pPr>
              <a:buFontTx/>
              <a:buNone/>
            </a:pPr>
            <a:r>
              <a:rPr lang="en-US"/>
              <a:t>int pthread_cond_init(pthread_cond_t *cv, const pthread_condattr_t *cattr); </a:t>
            </a:r>
            <a:endParaRPr lang="bg-BG"/>
          </a:p>
          <a:p>
            <a:r>
              <a:rPr lang="bg-BG"/>
              <a:t>Условната променлива </a:t>
            </a:r>
            <a:r>
              <a:rPr lang="en-US"/>
              <a:t>cv </a:t>
            </a:r>
            <a:r>
              <a:rPr lang="bg-BG"/>
              <a:t>се инициализира с подразбрана стойност, ако </a:t>
            </a:r>
            <a:r>
              <a:rPr lang="en-US"/>
              <a:t>cattr is NULL, </a:t>
            </a:r>
            <a:r>
              <a:rPr lang="bg-BG"/>
              <a:t>или използвайки атрибутите на </a:t>
            </a:r>
            <a:r>
              <a:rPr lang="en-US"/>
              <a:t>cattr</a:t>
            </a:r>
            <a:r>
              <a:rPr lang="bg-BG"/>
              <a:t>.</a:t>
            </a:r>
            <a:r>
              <a:rPr lang="en-US"/>
              <a:t> </a:t>
            </a:r>
          </a:p>
        </p:txBody>
      </p:sp>
    </p:spTree>
    <p:extLst>
      <p:ext uri="{BB962C8B-B14F-4D97-AF65-F5344CB8AC3E}">
        <p14:creationId xmlns:p14="http://schemas.microsoft.com/office/powerpoint/2010/main" val="41160959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bg-BG" sz="4000"/>
              <a:t>Инициализация на условна променлива</a:t>
            </a:r>
            <a:endParaRPr lang="en-US" sz="4000"/>
          </a:p>
        </p:txBody>
      </p:sp>
      <p:sp>
        <p:nvSpPr>
          <p:cNvPr id="3" name="Content Placeholder 2"/>
          <p:cNvSpPr>
            <a:spLocks noGrp="1"/>
          </p:cNvSpPr>
          <p:nvPr>
            <p:ph idx="4294967295"/>
          </p:nvPr>
        </p:nvSpPr>
        <p:spPr/>
        <p:txBody>
          <a:bodyPr>
            <a:normAutofit/>
          </a:bodyPr>
          <a:lstStyle/>
          <a:p>
            <a:pPr>
              <a:lnSpc>
                <a:spcPct val="80000"/>
              </a:lnSpc>
            </a:pPr>
            <a:r>
              <a:rPr lang="bg-BG" sz="2700"/>
              <a:t>Статично дефинирани условни променливи могат да се инициализират директно с подразбрани стойности на атрибутите с</a:t>
            </a:r>
            <a:r>
              <a:rPr lang="en-US" sz="2700"/>
              <a:t> macro PTHREAD_COND_INITIALIZER. </a:t>
            </a:r>
            <a:r>
              <a:rPr lang="bg-BG" sz="2700"/>
              <a:t>Този макрос има ефект на динамично заделени условни променливи и инициализирани с </a:t>
            </a:r>
            <a:r>
              <a:rPr lang="en-US" sz="2700"/>
              <a:t>pthread_cond_init() </a:t>
            </a:r>
            <a:r>
              <a:rPr lang="bg-BG" sz="2700"/>
              <a:t>с атрибути</a:t>
            </a:r>
            <a:r>
              <a:rPr lang="en-US" sz="2700"/>
              <a:t> null. </a:t>
            </a:r>
            <a:r>
              <a:rPr lang="bg-BG" sz="2700"/>
              <a:t>Няма проверка за грешки. </a:t>
            </a:r>
          </a:p>
          <a:p>
            <a:pPr>
              <a:lnSpc>
                <a:spcPct val="80000"/>
              </a:lnSpc>
            </a:pPr>
            <a:endParaRPr lang="bg-BG" sz="2700"/>
          </a:p>
          <a:p>
            <a:pPr>
              <a:lnSpc>
                <a:spcPct val="80000"/>
              </a:lnSpc>
            </a:pPr>
            <a:r>
              <a:rPr lang="bg-BG" sz="2700"/>
              <a:t>Множество нишки не трябва едновременно да инициализират една и съща условна променлива. </a:t>
            </a:r>
          </a:p>
        </p:txBody>
      </p:sp>
    </p:spTree>
    <p:extLst>
      <p:ext uri="{BB962C8B-B14F-4D97-AF65-F5344CB8AC3E}">
        <p14:creationId xmlns:p14="http://schemas.microsoft.com/office/powerpoint/2010/main" val="31905179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bg-BG" sz="4000"/>
              <a:t>Инициализация на условна променлива</a:t>
            </a:r>
            <a:endParaRPr lang="en-US" sz="4000"/>
          </a:p>
        </p:txBody>
      </p:sp>
      <p:sp>
        <p:nvSpPr>
          <p:cNvPr id="124932" name="Rectangle 4"/>
          <p:cNvSpPr>
            <a:spLocks noGrp="1" noChangeArrowheads="1"/>
          </p:cNvSpPr>
          <p:nvPr>
            <p:ph type="body" sz="half" idx="1"/>
          </p:nvPr>
        </p:nvSpPr>
        <p:spPr>
          <a:xfrm>
            <a:off x="457200" y="1600200"/>
            <a:ext cx="7642225" cy="2185988"/>
          </a:xfrm>
        </p:spPr>
        <p:txBody>
          <a:bodyPr/>
          <a:lstStyle/>
          <a:p>
            <a:pPr>
              <a:lnSpc>
                <a:spcPct val="80000"/>
              </a:lnSpc>
            </a:pPr>
            <a:r>
              <a:rPr lang="bg-BG" sz="2300" dirty="0"/>
              <a:t>Ако условната променлива се преинициализира или унищожи, приложението трябва да е сигурно, че тя не се използва повече.</a:t>
            </a:r>
          </a:p>
          <a:p>
            <a:pPr>
              <a:lnSpc>
                <a:spcPct val="80000"/>
              </a:lnSpc>
            </a:pPr>
            <a:endParaRPr lang="en-US" sz="2300" dirty="0"/>
          </a:p>
          <a:p>
            <a:pPr>
              <a:lnSpc>
                <a:spcPct val="80000"/>
              </a:lnSpc>
            </a:pPr>
            <a:r>
              <a:rPr lang="en-US" sz="2300" dirty="0" err="1"/>
              <a:t>pthread_cond_init</a:t>
            </a:r>
            <a:r>
              <a:rPr lang="en-US" sz="2300" dirty="0"/>
              <a:t>() </a:t>
            </a:r>
            <a:r>
              <a:rPr lang="bg-BG" sz="2300" dirty="0"/>
              <a:t>връща 0 при успех и !=0 при грешка</a:t>
            </a:r>
            <a:r>
              <a:rPr lang="en-US" sz="2300" dirty="0"/>
              <a:t>. </a:t>
            </a:r>
            <a:endParaRPr lang="bg-BG" sz="2800" dirty="0"/>
          </a:p>
        </p:txBody>
      </p:sp>
      <p:pic>
        <p:nvPicPr>
          <p:cNvPr id="1249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644900"/>
            <a:ext cx="6840537" cy="280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82004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26979" name="Rectangle 3"/>
          <p:cNvSpPr>
            <a:spLocks noGrp="1" noChangeArrowheads="1"/>
          </p:cNvSpPr>
          <p:nvPr>
            <p:ph type="body" idx="1"/>
          </p:nvPr>
        </p:nvSpPr>
        <p:spPr/>
        <p:txBody>
          <a:bodyPr/>
          <a:lstStyle/>
          <a:p>
            <a:pPr>
              <a:lnSpc>
                <a:spcPct val="90000"/>
              </a:lnSpc>
            </a:pPr>
            <a:r>
              <a:rPr lang="bg-BG"/>
              <a:t>Функцията pthread_cond_wait() освобождава автоматично mutex и блокира текущата нишка по условната променлива:</a:t>
            </a:r>
          </a:p>
          <a:p>
            <a:pPr>
              <a:lnSpc>
                <a:spcPct val="90000"/>
              </a:lnSpc>
              <a:buFontTx/>
              <a:buNone/>
            </a:pPr>
            <a:r>
              <a:rPr lang="bg-BG"/>
              <a:t>int pthread_cond_wait(pthread_cond_t *cv,pthread_mutex_t *mutex); </a:t>
            </a:r>
          </a:p>
          <a:p>
            <a:pPr>
              <a:lnSpc>
                <a:spcPct val="90000"/>
              </a:lnSpc>
            </a:pPr>
            <a:endParaRPr lang="bg-BG"/>
          </a:p>
          <a:p>
            <a:pPr>
              <a:lnSpc>
                <a:spcPct val="90000"/>
              </a:lnSpc>
            </a:pPr>
            <a:r>
              <a:rPr lang="bg-BG"/>
              <a:t>pthread_cond_wait() връща 0 при успех и !=0 при грешка.</a:t>
            </a:r>
          </a:p>
        </p:txBody>
      </p:sp>
    </p:spTree>
    <p:extLst>
      <p:ext uri="{BB962C8B-B14F-4D97-AF65-F5344CB8AC3E}">
        <p14:creationId xmlns:p14="http://schemas.microsoft.com/office/powerpoint/2010/main" val="22864896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28005" name="Rectangle 5"/>
          <p:cNvSpPr>
            <a:spLocks noGrp="1" noChangeArrowheads="1"/>
          </p:cNvSpPr>
          <p:nvPr>
            <p:ph type="body" sz="half" idx="2"/>
          </p:nvPr>
        </p:nvSpPr>
        <p:spPr>
          <a:xfrm>
            <a:off x="457200" y="3938588"/>
            <a:ext cx="7715200" cy="2187575"/>
          </a:xfrm>
        </p:spPr>
        <p:txBody>
          <a:bodyPr/>
          <a:lstStyle/>
          <a:p>
            <a:pPr>
              <a:lnSpc>
                <a:spcPct val="80000"/>
              </a:lnSpc>
            </a:pPr>
            <a:r>
              <a:rPr lang="bg-BG" sz="2400" dirty="0"/>
              <a:t>Блокираната нишка може да бъде активирана от pthread_cond_signal(), pthread_cond_broadcast() или при прекъсване със сигнал. Всяка промяна на стойността на условието, свързано с условната променлива не може да се получи при връщането от pthread_cond_wait() и всички условия трябва да се преизчислят.</a:t>
            </a:r>
          </a:p>
        </p:txBody>
      </p:sp>
      <p:pic>
        <p:nvPicPr>
          <p:cNvPr id="1280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557338"/>
            <a:ext cx="5040313"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7809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29027" name="Rectangle 3"/>
          <p:cNvSpPr>
            <a:spLocks noGrp="1" noChangeArrowheads="1"/>
          </p:cNvSpPr>
          <p:nvPr>
            <p:ph type="body" idx="1"/>
          </p:nvPr>
        </p:nvSpPr>
        <p:spPr/>
        <p:txBody>
          <a:bodyPr/>
          <a:lstStyle/>
          <a:p>
            <a:pPr>
              <a:lnSpc>
                <a:spcPct val="90000"/>
              </a:lnSpc>
            </a:pPr>
            <a:r>
              <a:rPr lang="bg-BG" sz="2800"/>
              <a:t>pthread_cond_wait() връща винаги заключения mutex и собственост на текущата нишка, дори да има грешка. Тази функция блокира докато условието не настъпи. Тя автоматично освобождава свързания mutex lock преди блокирането и автоматично го заема преди връщане на управлението. Обикновено условието се изчислява под защитата на mutex lock. Когато резултатът е false, нишката блокира в условната променлива. </a:t>
            </a:r>
          </a:p>
        </p:txBody>
      </p:sp>
    </p:spTree>
    <p:extLst>
      <p:ext uri="{BB962C8B-B14F-4D97-AF65-F5344CB8AC3E}">
        <p14:creationId xmlns:p14="http://schemas.microsoft.com/office/powerpoint/2010/main" val="350844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bg-BG" sz="4000" dirty="0"/>
              <a:t>Подразбрани стойности на атрибути</a:t>
            </a:r>
          </a:p>
        </p:txBody>
      </p:sp>
      <p:graphicFrame>
        <p:nvGraphicFramePr>
          <p:cNvPr id="14391" name="Group 55"/>
          <p:cNvGraphicFramePr>
            <a:graphicFrameLocks noGrp="1"/>
          </p:cNvGraphicFramePr>
          <p:nvPr>
            <p:ph idx="1"/>
            <p:extLst>
              <p:ext uri="{D42A27DB-BD31-4B8C-83A1-F6EECF244321}">
                <p14:modId xmlns:p14="http://schemas.microsoft.com/office/powerpoint/2010/main" val="3268807308"/>
              </p:ext>
            </p:extLst>
          </p:nvPr>
        </p:nvGraphicFramePr>
        <p:xfrm>
          <a:off x="250825" y="1484313"/>
          <a:ext cx="8353623" cy="5082223"/>
        </p:xfrm>
        <a:graphic>
          <a:graphicData uri="http://schemas.openxmlformats.org/drawingml/2006/table">
            <a:tbl>
              <a:tblPr/>
              <a:tblGrid>
                <a:gridCol w="1618476"/>
                <a:gridCol w="2924696"/>
                <a:gridCol w="3810451"/>
              </a:tblGrid>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dirty="0" smtClean="0">
                          <a:ln>
                            <a:noFill/>
                          </a:ln>
                          <a:solidFill>
                            <a:schemeClr val="tx1"/>
                          </a:solidFill>
                          <a:effectLst/>
                          <a:latin typeface="Arial" charset="0"/>
                        </a:rPr>
                        <a:t>Атрибут</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Стойност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Резултат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charset="0"/>
                        </a:rPr>
                        <a:t>scope</a:t>
                      </a:r>
                      <a:r>
                        <a:rPr kumimoji="0" lang="bg-BG" sz="2800" b="0" i="0" u="none" strike="noStrike" cap="none" normalizeH="0" baseline="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PTHREAD_SCOPE_PROCESS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charset="0"/>
                        </a:rPr>
                        <a:t>Новата нишка не е свързана. Временно е закачена към LWP.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charset="0"/>
                        </a:rPr>
                        <a:t>detachstate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PTHREAD_CREATE_JOINABLE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charset="0"/>
                        </a:rPr>
                        <a:t>Изходният статус и </a:t>
                      </a:r>
                      <a:r>
                        <a:rPr kumimoji="0" lang="en-US" sz="2000" b="0" i="0" u="none" strike="noStrike" cap="none" normalizeH="0" baseline="0" smtClean="0">
                          <a:ln>
                            <a:noFill/>
                          </a:ln>
                          <a:solidFill>
                            <a:schemeClr val="tx1"/>
                          </a:solidFill>
                          <a:effectLst/>
                          <a:latin typeface="Arial" charset="0"/>
                        </a:rPr>
                        <a:t>ID </a:t>
                      </a:r>
                      <a:r>
                        <a:rPr kumimoji="0" lang="bg-BG" sz="2000" b="0" i="0" u="none" strike="noStrike" cap="none" normalizeH="0" baseline="0" smtClean="0">
                          <a:ln>
                            <a:noFill/>
                          </a:ln>
                          <a:solidFill>
                            <a:schemeClr val="tx1"/>
                          </a:solidFill>
                          <a:effectLst/>
                          <a:latin typeface="Arial" charset="0"/>
                        </a:rPr>
                        <a:t>на нишката са запазени след терминирането на нишката.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charset="0"/>
                        </a:rPr>
                        <a:t>stackaddr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NULL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dirty="0" smtClean="0">
                          <a:ln>
                            <a:noFill/>
                          </a:ln>
                          <a:solidFill>
                            <a:schemeClr val="tx1"/>
                          </a:solidFill>
                          <a:effectLst/>
                          <a:latin typeface="Arial" charset="0"/>
                        </a:rPr>
                        <a:t>Създава се нова нишка с памет, заделена от системния стек.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charset="0"/>
                        </a:rPr>
                        <a:t>stacksize</a:t>
                      </a:r>
                      <a:r>
                        <a:rPr kumimoji="0" lang="bg-BG" sz="2800" b="0" i="0" u="none" strike="noStrike" cap="none" normalizeH="0" baseline="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1 megabyte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dirty="0" smtClean="0">
                          <a:ln>
                            <a:noFill/>
                          </a:ln>
                          <a:solidFill>
                            <a:schemeClr val="tx1"/>
                          </a:solidFill>
                          <a:effectLst/>
                          <a:latin typeface="Arial" charset="0"/>
                        </a:rPr>
                        <a:t>Създава се нова нишка с памет, заделена от системния стек и приоритет = родителския.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36195" name="Rectangle 3"/>
          <p:cNvSpPr>
            <a:spLocks noGrp="1" noChangeArrowheads="1"/>
          </p:cNvSpPr>
          <p:nvPr>
            <p:ph type="body" idx="1"/>
          </p:nvPr>
        </p:nvSpPr>
        <p:spPr/>
        <p:txBody>
          <a:bodyPr/>
          <a:lstStyle/>
          <a:p>
            <a:r>
              <a:rPr lang="bg-BG" sz="2800"/>
              <a:t>Когато се промени условието друга нишка сигнализира на условната променлива. Това довежда до освобождаване на една или всички нишки, които чакат тази промяна. Следва повторен опит за mutex lock. Тъй като условието може да се промени преди освободената нишка да приключи изпълнението на pthread_cond_wait(), условието трябва да се тество отново преди изпълнението на mutex lock.</a:t>
            </a:r>
          </a:p>
        </p:txBody>
      </p:sp>
    </p:spTree>
    <p:extLst>
      <p:ext uri="{BB962C8B-B14F-4D97-AF65-F5344CB8AC3E}">
        <p14:creationId xmlns:p14="http://schemas.microsoft.com/office/powerpoint/2010/main" val="313473623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30053" name="Rectangle 5"/>
          <p:cNvSpPr>
            <a:spLocks noGrp="1" noChangeArrowheads="1"/>
          </p:cNvSpPr>
          <p:nvPr>
            <p:ph type="body" sz="half" idx="2"/>
          </p:nvPr>
        </p:nvSpPr>
        <p:spPr>
          <a:xfrm>
            <a:off x="457200" y="3644900"/>
            <a:ext cx="7715200" cy="2481263"/>
          </a:xfrm>
        </p:spPr>
        <p:txBody>
          <a:bodyPr>
            <a:normAutofit lnSpcReduction="10000"/>
          </a:bodyPr>
          <a:lstStyle/>
          <a:p>
            <a:r>
              <a:rPr lang="bg-BG" sz="2400" dirty="0"/>
              <a:t>Няма гарантиран ред на заемане на условна променлива, когато &gt;1 нишка е блокирана от нея. pthread_cond_wait() е една точка на анулиране. Ако е постъпил cancel и извикващата нишка има разрешено анулиране, нишката терминира и започва изпълнение на cleanup handlers докато е заключена.</a:t>
            </a:r>
          </a:p>
        </p:txBody>
      </p:sp>
      <p:pic>
        <p:nvPicPr>
          <p:cNvPr id="130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700213"/>
            <a:ext cx="3673475" cy="160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61443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31075" name="Rectangle 3"/>
          <p:cNvSpPr>
            <a:spLocks noGrp="1" noChangeArrowheads="1"/>
          </p:cNvSpPr>
          <p:nvPr>
            <p:ph type="body" idx="1"/>
          </p:nvPr>
        </p:nvSpPr>
        <p:spPr/>
        <p:txBody>
          <a:bodyPr>
            <a:normAutofit lnSpcReduction="10000"/>
          </a:bodyPr>
          <a:lstStyle/>
          <a:p>
            <a:pPr>
              <a:lnSpc>
                <a:spcPct val="80000"/>
              </a:lnSpc>
            </a:pPr>
            <a:r>
              <a:rPr lang="bg-BG" sz="2800"/>
              <a:t>За деблокиране на нишка  служи pthread_cond_signal() :</a:t>
            </a:r>
          </a:p>
          <a:p>
            <a:pPr>
              <a:lnSpc>
                <a:spcPct val="80000"/>
              </a:lnSpc>
              <a:buFontTx/>
              <a:buNone/>
            </a:pPr>
            <a:r>
              <a:rPr lang="bg-BG" sz="2800"/>
              <a:t>int pthread_cond_signal(pthread_cond_t *cv); </a:t>
            </a:r>
          </a:p>
          <a:p>
            <a:pPr>
              <a:lnSpc>
                <a:spcPct val="80000"/>
              </a:lnSpc>
            </a:pPr>
            <a:r>
              <a:rPr lang="bg-BG" sz="2800"/>
              <a:t>pthread_cond_signal() връща 0 при успех и !=0 при грешка. </a:t>
            </a:r>
          </a:p>
          <a:p>
            <a:pPr>
              <a:lnSpc>
                <a:spcPct val="80000"/>
              </a:lnSpc>
            </a:pPr>
            <a:r>
              <a:rPr lang="bg-BG" sz="2800"/>
              <a:t>Функцията pthread_cond_signal() трябва да се извиква защитена в същия mutex, който се ползва за условната променлива. В противен случай условната променлива може да се сигнализира между теста на свързаното условие и да блокира в pthread_cond_wait(), което ще доведе до безкрайно изчакване.</a:t>
            </a:r>
          </a:p>
        </p:txBody>
      </p:sp>
    </p:spTree>
    <p:extLst>
      <p:ext uri="{BB962C8B-B14F-4D97-AF65-F5344CB8AC3E}">
        <p14:creationId xmlns:p14="http://schemas.microsoft.com/office/powerpoint/2010/main" val="15520655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32099" name="Rectangle 3"/>
          <p:cNvSpPr>
            <a:spLocks noGrp="1" noChangeArrowheads="1"/>
          </p:cNvSpPr>
          <p:nvPr>
            <p:ph type="body" idx="1"/>
          </p:nvPr>
        </p:nvSpPr>
        <p:spPr/>
        <p:txBody>
          <a:bodyPr/>
          <a:lstStyle/>
          <a:p>
            <a:r>
              <a:rPr lang="bg-BG"/>
              <a:t>Политиката на планиране определя реда, в който блокираните нишки ще се отблокират. При SCHED_OTHER нишките се отблокират по приоритет. Когато няма блокирани нишки поради условната променлива, извикването на pthread_cond_signal() няма ефект. </a:t>
            </a:r>
          </a:p>
        </p:txBody>
      </p:sp>
    </p:spTree>
    <p:extLst>
      <p:ext uri="{BB962C8B-B14F-4D97-AF65-F5344CB8AC3E}">
        <p14:creationId xmlns:p14="http://schemas.microsoft.com/office/powerpoint/2010/main" val="9123555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pic>
        <p:nvPicPr>
          <p:cNvPr id="133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557338"/>
            <a:ext cx="6972300" cy="507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2065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34147" name="Rectangle 3"/>
          <p:cNvSpPr>
            <a:spLocks noGrp="1" noChangeArrowheads="1"/>
          </p:cNvSpPr>
          <p:nvPr>
            <p:ph type="body" idx="1"/>
          </p:nvPr>
        </p:nvSpPr>
        <p:spPr/>
        <p:txBody>
          <a:bodyPr>
            <a:normAutofit lnSpcReduction="10000"/>
          </a:bodyPr>
          <a:lstStyle/>
          <a:p>
            <a:pPr>
              <a:lnSpc>
                <a:spcPct val="80000"/>
              </a:lnSpc>
            </a:pPr>
            <a:r>
              <a:rPr lang="bg-BG" sz="2400"/>
              <a:t>Може да се осъществи и блокиране по събитие. За целта се ползва функцията pthread_cond_timedwait() :</a:t>
            </a:r>
          </a:p>
          <a:p>
            <a:pPr>
              <a:lnSpc>
                <a:spcPct val="80000"/>
              </a:lnSpc>
              <a:buFontTx/>
              <a:buNone/>
            </a:pPr>
            <a:r>
              <a:rPr lang="bg-BG" sz="2400"/>
              <a:t>int pthread_cond_timedwait(pthread_cond_t *cv, pthread_mutex_t *mp, const struct timespec *abstime); </a:t>
            </a:r>
          </a:p>
          <a:p>
            <a:pPr>
              <a:lnSpc>
                <a:spcPct val="80000"/>
              </a:lnSpc>
            </a:pPr>
            <a:r>
              <a:rPr lang="bg-BG" sz="2400"/>
              <a:t>pthread_cond_timedwait() е подобна на pthread_cond_wait(): pthread_cond_timedwait() блокира докато не не настъпи условие или не се достигне abstime. pthread_cond_timedwait() връща винаги mutex mp, заключен и собственост на извикващата нишка, дори когато се връща грешка. pthread_cond_timedwait() е и cancellation point.</a:t>
            </a:r>
          </a:p>
          <a:p>
            <a:pPr>
              <a:lnSpc>
                <a:spcPct val="80000"/>
              </a:lnSpc>
            </a:pPr>
            <a:r>
              <a:rPr lang="bg-BG" sz="2400"/>
              <a:t>pthread_cond_timedwait() връща 0 при успех и != 0 при грешка.</a:t>
            </a:r>
          </a:p>
        </p:txBody>
      </p:sp>
    </p:spTree>
    <p:extLst>
      <p:ext uri="{BB962C8B-B14F-4D97-AF65-F5344CB8AC3E}">
        <p14:creationId xmlns:p14="http://schemas.microsoft.com/office/powerpoint/2010/main" val="32163357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pic>
        <p:nvPicPr>
          <p:cNvPr id="1392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84313"/>
            <a:ext cx="4960938"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5492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sp>
        <p:nvSpPr>
          <p:cNvPr id="140291" name="Rectangle 3"/>
          <p:cNvSpPr>
            <a:spLocks noGrp="1" noChangeArrowheads="1"/>
          </p:cNvSpPr>
          <p:nvPr>
            <p:ph type="body" idx="1"/>
          </p:nvPr>
        </p:nvSpPr>
        <p:spPr/>
        <p:txBody>
          <a:bodyPr/>
          <a:lstStyle/>
          <a:p>
            <a:pPr>
              <a:lnSpc>
                <a:spcPct val="90000"/>
              </a:lnSpc>
            </a:pPr>
            <a:r>
              <a:rPr lang="bg-BG" sz="2400"/>
              <a:t>Всички нишки могат да бъде деблокирани с една функция: pthread_cond_broadcast(). </a:t>
            </a:r>
          </a:p>
          <a:p>
            <a:pPr>
              <a:lnSpc>
                <a:spcPct val="90000"/>
              </a:lnSpc>
              <a:buFontTx/>
              <a:buNone/>
            </a:pPr>
            <a:r>
              <a:rPr lang="bg-BG" sz="2400"/>
              <a:t>int pthread_cond_broadcast(pthread_cond_t *cv); </a:t>
            </a:r>
          </a:p>
          <a:p>
            <a:pPr>
              <a:lnSpc>
                <a:spcPct val="90000"/>
              </a:lnSpc>
            </a:pPr>
            <a:r>
              <a:rPr lang="bg-BG" sz="2400"/>
              <a:t>pthread_cond_broadcast() деблокира всички нишки, които са блокирани по условната променлива cv, зададена от pthread_cond_wait(). Когато няма блокирани нишки, извикването на pthread_cond_broadcast() няма ефект.</a:t>
            </a:r>
          </a:p>
          <a:p>
            <a:pPr>
              <a:lnSpc>
                <a:spcPct val="90000"/>
              </a:lnSpc>
            </a:pPr>
            <a:r>
              <a:rPr lang="bg-BG" sz="2400"/>
              <a:t>pthread_cond_broadcast() връща 0 при успех и !=0 при грешка. </a:t>
            </a:r>
          </a:p>
          <a:p>
            <a:pPr>
              <a:lnSpc>
                <a:spcPct val="90000"/>
              </a:lnSpc>
            </a:pPr>
            <a:r>
              <a:rPr lang="bg-BG" sz="2400"/>
              <a:t>Функцията трябва да се извиква в </a:t>
            </a:r>
            <a:r>
              <a:rPr lang="en-US" sz="2400"/>
              <a:t>mutex.</a:t>
            </a:r>
            <a:endParaRPr lang="bg-BG" sz="2400"/>
          </a:p>
        </p:txBody>
      </p:sp>
    </p:spTree>
    <p:extLst>
      <p:ext uri="{BB962C8B-B14F-4D97-AF65-F5344CB8AC3E}">
        <p14:creationId xmlns:p14="http://schemas.microsoft.com/office/powerpoint/2010/main" val="10130705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normAutofit fontScale="90000"/>
          </a:bodyPr>
          <a:lstStyle/>
          <a:p>
            <a:r>
              <a:rPr lang="bg-BG" sz="4000"/>
              <a:t>Блокиране по условна променлива</a:t>
            </a:r>
          </a:p>
        </p:txBody>
      </p:sp>
      <p:pic>
        <p:nvPicPr>
          <p:cNvPr id="1413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557338"/>
            <a:ext cx="5626100" cy="492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96956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normAutofit fontScale="90000"/>
          </a:bodyPr>
          <a:lstStyle/>
          <a:p>
            <a:r>
              <a:rPr lang="bg-BG" sz="4000"/>
              <a:t>Унищожаване на условна променлива</a:t>
            </a:r>
          </a:p>
        </p:txBody>
      </p:sp>
      <p:sp>
        <p:nvSpPr>
          <p:cNvPr id="145411" name="Rectangle 3"/>
          <p:cNvSpPr>
            <a:spLocks noGrp="1" noChangeArrowheads="1"/>
          </p:cNvSpPr>
          <p:nvPr>
            <p:ph type="body" sz="half" idx="1"/>
          </p:nvPr>
        </p:nvSpPr>
        <p:spPr/>
        <p:txBody>
          <a:bodyPr/>
          <a:lstStyle/>
          <a:p>
            <a:pPr>
              <a:lnSpc>
                <a:spcPct val="80000"/>
              </a:lnSpc>
            </a:pPr>
            <a:r>
              <a:rPr lang="bg-BG" sz="2400"/>
              <a:t>Функцията pthread_cond_destroy() унищожава условна променлива:</a:t>
            </a:r>
          </a:p>
          <a:p>
            <a:pPr>
              <a:lnSpc>
                <a:spcPct val="80000"/>
              </a:lnSpc>
              <a:buFontTx/>
              <a:buNone/>
            </a:pPr>
            <a:r>
              <a:rPr lang="bg-BG" sz="2400"/>
              <a:t>int pthread_cond_destroy(pthread_cond_t *cv); </a:t>
            </a:r>
          </a:p>
          <a:p>
            <a:pPr>
              <a:lnSpc>
                <a:spcPct val="80000"/>
              </a:lnSpc>
            </a:pPr>
            <a:r>
              <a:rPr lang="bg-BG" sz="2400" b="1"/>
              <a:t>Забележка:</a:t>
            </a:r>
            <a:r>
              <a:rPr lang="bg-BG" sz="2400"/>
              <a:t> паметта, заделена за условната променлива не се освобождава. </a:t>
            </a:r>
          </a:p>
          <a:p>
            <a:pPr>
              <a:lnSpc>
                <a:spcPct val="80000"/>
              </a:lnSpc>
            </a:pPr>
            <a:r>
              <a:rPr lang="bg-BG" sz="2400"/>
              <a:t>Функцията връща 0 при успех.</a:t>
            </a:r>
          </a:p>
        </p:txBody>
      </p:sp>
      <p:pic>
        <p:nvPicPr>
          <p:cNvPr id="1454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933825"/>
            <a:ext cx="5256212"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040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bg-BG" sz="4000"/>
              <a:t>Подразбрани стойности на атрибути</a:t>
            </a:r>
          </a:p>
        </p:txBody>
      </p:sp>
      <p:graphicFrame>
        <p:nvGraphicFramePr>
          <p:cNvPr id="15391" name="Group 31"/>
          <p:cNvGraphicFramePr>
            <a:graphicFrameLocks noGrp="1"/>
          </p:cNvGraphicFramePr>
          <p:nvPr>
            <p:ph idx="1"/>
            <p:extLst>
              <p:ext uri="{D42A27DB-BD31-4B8C-83A1-F6EECF244321}">
                <p14:modId xmlns:p14="http://schemas.microsoft.com/office/powerpoint/2010/main" val="327105491"/>
              </p:ext>
            </p:extLst>
          </p:nvPr>
        </p:nvGraphicFramePr>
        <p:xfrm>
          <a:off x="323851" y="2060575"/>
          <a:ext cx="8136582" cy="2981326"/>
        </p:xfrm>
        <a:graphic>
          <a:graphicData uri="http://schemas.openxmlformats.org/drawingml/2006/table">
            <a:tbl>
              <a:tblPr/>
              <a:tblGrid>
                <a:gridCol w="1655861"/>
                <a:gridCol w="1800200"/>
                <a:gridCol w="4680521"/>
              </a:tblGrid>
              <a:tr h="749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dirty="0" smtClean="0">
                          <a:ln>
                            <a:noFill/>
                          </a:ln>
                          <a:solidFill>
                            <a:schemeClr val="tx1"/>
                          </a:solidFill>
                          <a:effectLst/>
                          <a:latin typeface="Arial" charset="0"/>
                        </a:rPr>
                        <a:t>Атрибут</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Стойност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charset="0"/>
                        </a:rPr>
                        <a:t>Резултат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66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dirty="0" smtClean="0">
                          <a:ln>
                            <a:noFill/>
                          </a:ln>
                          <a:solidFill>
                            <a:schemeClr val="tx1"/>
                          </a:solidFill>
                          <a:effectLst/>
                          <a:latin typeface="Arial" charset="0"/>
                        </a:rPr>
                        <a:t>inheritsched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dirty="0" smtClean="0">
                          <a:ln>
                            <a:noFill/>
                          </a:ln>
                          <a:solidFill>
                            <a:schemeClr val="tx1"/>
                          </a:solidFill>
                          <a:effectLst/>
                          <a:latin typeface="Arial" charset="0"/>
                        </a:rPr>
                        <a:t>PTHREAD_INHERIT_SCHED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dirty="0" smtClean="0">
                          <a:ln>
                            <a:noFill/>
                          </a:ln>
                          <a:solidFill>
                            <a:schemeClr val="tx1"/>
                          </a:solidFill>
                          <a:effectLst/>
                          <a:latin typeface="Arial" charset="0"/>
                        </a:rPr>
                        <a:t>Новата нишка наследява родителския приоритет.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5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charset="0"/>
                        </a:rPr>
                        <a:t>schedpolicy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charset="0"/>
                        </a:rPr>
                        <a:t>SCHED_OTHER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dirty="0" smtClean="0">
                          <a:ln>
                            <a:noFill/>
                          </a:ln>
                          <a:solidFill>
                            <a:schemeClr val="tx1"/>
                          </a:solidFill>
                          <a:effectLst/>
                          <a:latin typeface="Arial" charset="0"/>
                        </a:rPr>
                        <a:t>Новата нишка използва Solaris-defined фиксиран приоритет.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b="1"/>
              <a:t>Solaris Condition Variables</a:t>
            </a:r>
          </a:p>
        </p:txBody>
      </p:sp>
      <p:sp>
        <p:nvSpPr>
          <p:cNvPr id="148483" name="Rectangle 3"/>
          <p:cNvSpPr>
            <a:spLocks noGrp="1" noChangeArrowheads="1"/>
          </p:cNvSpPr>
          <p:nvPr>
            <p:ph type="body" idx="1"/>
          </p:nvPr>
        </p:nvSpPr>
        <p:spPr/>
        <p:txBody>
          <a:bodyPr>
            <a:normAutofit lnSpcReduction="10000"/>
          </a:bodyPr>
          <a:lstStyle/>
          <a:p>
            <a:pPr>
              <a:lnSpc>
                <a:spcPct val="80000"/>
              </a:lnSpc>
            </a:pPr>
            <a:r>
              <a:rPr lang="bg-BG" sz="2400"/>
              <a:t>Подобни условни променливи има и в Solaris. Прототипът им е даден в &lt;thread.h&gt;.</a:t>
            </a:r>
          </a:p>
          <a:p>
            <a:pPr>
              <a:lnSpc>
                <a:spcPct val="80000"/>
              </a:lnSpc>
            </a:pPr>
            <a:r>
              <a:rPr lang="bg-BG" sz="2400"/>
              <a:t>За инициализация на условна променлива се ползва:</a:t>
            </a:r>
          </a:p>
          <a:p>
            <a:pPr>
              <a:lnSpc>
                <a:spcPct val="80000"/>
              </a:lnSpc>
              <a:buFontTx/>
              <a:buNone/>
            </a:pPr>
            <a:r>
              <a:rPr lang="bg-BG" sz="2400"/>
              <a:t> int cond_init(cond_t *cv, int type, int arg) </a:t>
            </a:r>
          </a:p>
          <a:p>
            <a:pPr>
              <a:lnSpc>
                <a:spcPct val="80000"/>
              </a:lnSpc>
            </a:pPr>
            <a:r>
              <a:rPr lang="bg-BG" sz="2400"/>
              <a:t>type може да бъде едно от  USYNC_PROCESS или USYNC_THREAD. arg се игнорира.</a:t>
            </a:r>
          </a:p>
          <a:p>
            <a:pPr>
              <a:lnSpc>
                <a:spcPct val="80000"/>
              </a:lnSpc>
            </a:pPr>
            <a:r>
              <a:rPr lang="bg-BG" sz="2400"/>
              <a:t>Условна променлива може да се инициализира и с заделяне на zeroed memory като се подразбира USYNC_THREAD. Множество нишки не трябва да инициализират една и съща условна променлива едновременно. Една условна променлива може да инициализира повторно, когато всички нишки, които я ползват, са терминирани.</a:t>
            </a:r>
          </a:p>
        </p:txBody>
      </p:sp>
    </p:spTree>
    <p:extLst>
      <p:ext uri="{BB962C8B-B14F-4D97-AF65-F5344CB8AC3E}">
        <p14:creationId xmlns:p14="http://schemas.microsoft.com/office/powerpoint/2010/main" val="12629471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bg-BG" b="1"/>
              <a:t>Solaris Condition Variables</a:t>
            </a:r>
          </a:p>
        </p:txBody>
      </p:sp>
      <p:sp>
        <p:nvSpPr>
          <p:cNvPr id="149507" name="Rectangle 3"/>
          <p:cNvSpPr>
            <a:spLocks noGrp="1" noChangeArrowheads="1"/>
          </p:cNvSpPr>
          <p:nvPr>
            <p:ph type="body" idx="1"/>
          </p:nvPr>
        </p:nvSpPr>
        <p:spPr/>
        <p:txBody>
          <a:bodyPr/>
          <a:lstStyle/>
          <a:p>
            <a:pPr>
              <a:lnSpc>
                <a:spcPct val="90000"/>
              </a:lnSpc>
            </a:pPr>
            <a:r>
              <a:rPr lang="bg-BG" sz="2400"/>
              <a:t>За да се унищожи условна променлива, се ползва:</a:t>
            </a:r>
          </a:p>
          <a:p>
            <a:pPr>
              <a:lnSpc>
                <a:spcPct val="90000"/>
              </a:lnSpc>
              <a:buFontTx/>
              <a:buNone/>
            </a:pPr>
            <a:r>
              <a:rPr lang="bg-BG" sz="2400"/>
              <a:t>int cond_destroy(cond_t *cv)</a:t>
            </a:r>
          </a:p>
          <a:p>
            <a:pPr>
              <a:lnSpc>
                <a:spcPct val="90000"/>
              </a:lnSpc>
            </a:pPr>
            <a:r>
              <a:rPr lang="bg-BG" sz="2400"/>
              <a:t>Паметта, заделена за условната променлива не се освобождава.</a:t>
            </a:r>
          </a:p>
          <a:p>
            <a:pPr>
              <a:lnSpc>
                <a:spcPct val="90000"/>
              </a:lnSpc>
            </a:pPr>
            <a:r>
              <a:rPr lang="bg-BG" sz="2400"/>
              <a:t>За изчакване на настъпване на условие:</a:t>
            </a:r>
          </a:p>
          <a:p>
            <a:pPr>
              <a:lnSpc>
                <a:spcPct val="90000"/>
              </a:lnSpc>
              <a:buFontTx/>
              <a:buNone/>
            </a:pPr>
            <a:r>
              <a:rPr lang="bg-BG" sz="2400"/>
              <a:t>int cond_wait(cond_t *cv, mutex_t *mp) </a:t>
            </a:r>
          </a:p>
          <a:p>
            <a:pPr>
              <a:lnSpc>
                <a:spcPct val="90000"/>
              </a:lnSpc>
            </a:pPr>
            <a:r>
              <a:rPr lang="bg-BG" sz="2400"/>
              <a:t>Функцията автоматично освобождава mutex mp и блокира извикващата нишка по условна променлива cv.</a:t>
            </a:r>
          </a:p>
          <a:p>
            <a:pPr>
              <a:lnSpc>
                <a:spcPct val="90000"/>
              </a:lnSpc>
            </a:pPr>
            <a:r>
              <a:rPr lang="bg-BG" sz="2400"/>
              <a:t>Нишка се деблокира чрез извикване на cond_signal(cond_t *cv), cond_broadcast(cond_t *cv) или чрез прекъсване от сигнал, или fork. </a:t>
            </a:r>
          </a:p>
        </p:txBody>
      </p:sp>
    </p:spTree>
    <p:extLst>
      <p:ext uri="{BB962C8B-B14F-4D97-AF65-F5344CB8AC3E}">
        <p14:creationId xmlns:p14="http://schemas.microsoft.com/office/powerpoint/2010/main" val="39449337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bg-BG" b="1"/>
              <a:t>Solaris Condition Variables</a:t>
            </a:r>
          </a:p>
        </p:txBody>
      </p:sp>
      <p:sp>
        <p:nvSpPr>
          <p:cNvPr id="150531" name="Rectangle 3"/>
          <p:cNvSpPr>
            <a:spLocks noGrp="1" noChangeArrowheads="1"/>
          </p:cNvSpPr>
          <p:nvPr>
            <p:ph type="body" idx="1"/>
          </p:nvPr>
        </p:nvSpPr>
        <p:spPr/>
        <p:txBody>
          <a:bodyPr>
            <a:normAutofit lnSpcReduction="10000"/>
          </a:bodyPr>
          <a:lstStyle/>
          <a:p>
            <a:pPr>
              <a:lnSpc>
                <a:spcPct val="80000"/>
              </a:lnSpc>
            </a:pPr>
            <a:r>
              <a:rPr lang="bg-BG" sz="2800"/>
              <a:t> С cond_signal() се деблокира една нишка, която е блокирана по условна променлива. Тази функция се извиква под защитата на същия mutex, който ползва условната променлива. В противен случай условието може да се сигнализира между неговата проверка и cond_wait(), като предизвиква безкрайно изчакване.</a:t>
            </a:r>
          </a:p>
          <a:p>
            <a:pPr>
              <a:lnSpc>
                <a:spcPct val="80000"/>
              </a:lnSpc>
            </a:pPr>
            <a:r>
              <a:rPr lang="bg-BG" sz="2800"/>
              <a:t>cond_broadcast() деблокира всички блокирани нишки по условна променлива. Когато няма такива, извикването на cond_broadcast() няма ефект.</a:t>
            </a:r>
          </a:p>
        </p:txBody>
      </p:sp>
    </p:spTree>
    <p:extLst>
      <p:ext uri="{BB962C8B-B14F-4D97-AF65-F5344CB8AC3E}">
        <p14:creationId xmlns:p14="http://schemas.microsoft.com/office/powerpoint/2010/main" val="38841556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bg-BG" b="1"/>
              <a:t>Solaris Condition Variables</a:t>
            </a:r>
          </a:p>
        </p:txBody>
      </p:sp>
      <p:sp>
        <p:nvSpPr>
          <p:cNvPr id="151555" name="Rectangle 3"/>
          <p:cNvSpPr>
            <a:spLocks noGrp="1" noChangeArrowheads="1"/>
          </p:cNvSpPr>
          <p:nvPr>
            <p:ph type="body" idx="1"/>
          </p:nvPr>
        </p:nvSpPr>
        <p:spPr/>
        <p:txBody>
          <a:bodyPr>
            <a:normAutofit lnSpcReduction="10000"/>
          </a:bodyPr>
          <a:lstStyle/>
          <a:p>
            <a:pPr>
              <a:lnSpc>
                <a:spcPct val="90000"/>
              </a:lnSpc>
            </a:pPr>
            <a:r>
              <a:rPr lang="bg-BG" sz="2800"/>
              <a:t>За изчакване на сигнализиране на условие или за настъпване на зададено време служи </a:t>
            </a:r>
          </a:p>
          <a:p>
            <a:pPr>
              <a:lnSpc>
                <a:spcPct val="90000"/>
              </a:lnSpc>
              <a:buFontTx/>
              <a:buNone/>
            </a:pPr>
            <a:r>
              <a:rPr lang="bg-BG" sz="2800"/>
              <a:t>int cond_timedwait(cond_t *cv, mutex_t *mp, timestruct_t abstime) </a:t>
            </a:r>
          </a:p>
          <a:p>
            <a:pPr>
              <a:lnSpc>
                <a:spcPct val="90000"/>
              </a:lnSpc>
            </a:pPr>
            <a:r>
              <a:rPr lang="bg-BG" sz="2800"/>
              <a:t>cond_timedwait() се ползва като cond_wait(), с изключение на това, че cond_timedwait() не блокира нишката повече от зададеното време. cond_timedwait() винаги връща mutex, заключен и собственост на извикващата нишка.</a:t>
            </a:r>
          </a:p>
        </p:txBody>
      </p:sp>
    </p:spTree>
    <p:extLst>
      <p:ext uri="{BB962C8B-B14F-4D97-AF65-F5344CB8AC3E}">
        <p14:creationId xmlns:p14="http://schemas.microsoft.com/office/powerpoint/2010/main" val="30552856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bg-BG"/>
              <a:t>Нишки и семафори</a:t>
            </a:r>
          </a:p>
        </p:txBody>
      </p:sp>
      <p:sp>
        <p:nvSpPr>
          <p:cNvPr id="152579" name="Rectangle 3"/>
          <p:cNvSpPr>
            <a:spLocks noGrp="1" noChangeArrowheads="1"/>
          </p:cNvSpPr>
          <p:nvPr>
            <p:ph type="body" idx="1"/>
          </p:nvPr>
        </p:nvSpPr>
        <p:spPr/>
        <p:txBody>
          <a:bodyPr/>
          <a:lstStyle/>
          <a:p>
            <a:r>
              <a:rPr lang="bg-BG" b="1"/>
              <a:t>POSIX Semaphores</a:t>
            </a:r>
          </a:p>
          <a:p>
            <a:pPr lvl="1"/>
            <a:r>
              <a:rPr lang="bg-BG"/>
              <a:t>Семафорните операции са едни и същи и при POSIX, и при Solaris. Имената на функциите се променят от sema_ в Solaris на sem_ в pthreads. Solaris semaphore са описани в &lt;thread.h&gt;. </a:t>
            </a:r>
          </a:p>
        </p:txBody>
      </p:sp>
    </p:spTree>
    <p:extLst>
      <p:ext uri="{BB962C8B-B14F-4D97-AF65-F5344CB8AC3E}">
        <p14:creationId xmlns:p14="http://schemas.microsoft.com/office/powerpoint/2010/main" val="24058595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bg-BG"/>
              <a:t>Нишки и семафори</a:t>
            </a:r>
          </a:p>
        </p:txBody>
      </p:sp>
      <p:sp>
        <p:nvSpPr>
          <p:cNvPr id="153603" name="Rectangle 3"/>
          <p:cNvSpPr>
            <a:spLocks noGrp="1" noChangeArrowheads="1"/>
          </p:cNvSpPr>
          <p:nvPr>
            <p:ph type="body" idx="1"/>
          </p:nvPr>
        </p:nvSpPr>
        <p:spPr/>
        <p:txBody>
          <a:bodyPr/>
          <a:lstStyle/>
          <a:p>
            <a:r>
              <a:rPr lang="bg-BG" sz="2800" b="1"/>
              <a:t>Основни Solaris Semaphore Functions</a:t>
            </a:r>
          </a:p>
          <a:p>
            <a:pPr lvl="1"/>
            <a:r>
              <a:rPr lang="bg-BG" sz="2400"/>
              <a:t>Инициализираща функция:</a:t>
            </a:r>
          </a:p>
          <a:p>
            <a:pPr lvl="1">
              <a:buFontTx/>
              <a:buNone/>
            </a:pPr>
            <a:r>
              <a:rPr lang="bg-BG" sz="2400"/>
              <a:t>int sema_init(sema_t *sp, unsigned int count, int type, void *arg) </a:t>
            </a:r>
          </a:p>
          <a:p>
            <a:pPr lvl="1"/>
            <a:r>
              <a:rPr lang="bg-BG" sz="2400"/>
              <a:t>sema. type може да бъде едно от:</a:t>
            </a:r>
          </a:p>
          <a:p>
            <a:pPr lvl="2"/>
            <a:r>
              <a:rPr lang="bg-BG" sz="2000" b="1"/>
              <a:t>USYNC_PROCESS</a:t>
            </a:r>
          </a:p>
          <a:p>
            <a:pPr lvl="3"/>
            <a:r>
              <a:rPr lang="bg-BG" sz="1800"/>
              <a:t>Семафорът може да синхронизира нишки в &gt;1 процеси. Само един процес може да инициализира семафора. </a:t>
            </a:r>
            <a:r>
              <a:rPr lang="bg-BG" sz="1800" b="1"/>
              <a:t>USYNC_THREAD</a:t>
            </a:r>
          </a:p>
          <a:p>
            <a:pPr lvl="3"/>
            <a:r>
              <a:rPr lang="bg-BG" sz="1800"/>
              <a:t>Семафорът може да синхронизира нишки само в един процес.</a:t>
            </a:r>
          </a:p>
          <a:p>
            <a:pPr lvl="1"/>
            <a:r>
              <a:rPr lang="bg-BG" sz="2400"/>
              <a:t>arg не се използва.</a:t>
            </a:r>
          </a:p>
        </p:txBody>
      </p:sp>
    </p:spTree>
    <p:extLst>
      <p:ext uri="{BB962C8B-B14F-4D97-AF65-F5344CB8AC3E}">
        <p14:creationId xmlns:p14="http://schemas.microsoft.com/office/powerpoint/2010/main" val="33231182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bg-BG"/>
              <a:t>Нишки и семафори</a:t>
            </a:r>
          </a:p>
        </p:txBody>
      </p:sp>
      <p:sp>
        <p:nvSpPr>
          <p:cNvPr id="154627" name="Rectangle 3"/>
          <p:cNvSpPr>
            <a:spLocks noGrp="1" noChangeArrowheads="1"/>
          </p:cNvSpPr>
          <p:nvPr>
            <p:ph type="body" idx="1"/>
          </p:nvPr>
        </p:nvSpPr>
        <p:spPr/>
        <p:txBody>
          <a:bodyPr/>
          <a:lstStyle/>
          <a:p>
            <a:pPr>
              <a:lnSpc>
                <a:spcPct val="90000"/>
              </a:lnSpc>
            </a:pPr>
            <a:r>
              <a:rPr lang="bg-BG" b="1"/>
              <a:t>Основни Solaris Semaphore Functions</a:t>
            </a:r>
          </a:p>
          <a:p>
            <a:pPr lvl="1">
              <a:lnSpc>
                <a:spcPct val="90000"/>
              </a:lnSpc>
            </a:pPr>
            <a:r>
              <a:rPr lang="bg-BG"/>
              <a:t>Множество нишки </a:t>
            </a:r>
            <a:r>
              <a:rPr lang="bg-BG" b="1"/>
              <a:t>не трябва</a:t>
            </a:r>
            <a:r>
              <a:rPr lang="bg-BG"/>
              <a:t> да инициализира един и същи семафор едновременно. Един семафор </a:t>
            </a:r>
            <a:r>
              <a:rPr lang="bg-BG" b="1"/>
              <a:t>не трябва</a:t>
            </a:r>
            <a:r>
              <a:rPr lang="bg-BG"/>
              <a:t> да бъде инициализиран повторно, докато други нишки може да го използват.</a:t>
            </a:r>
          </a:p>
          <a:p>
            <a:pPr lvl="1">
              <a:lnSpc>
                <a:spcPct val="90000"/>
              </a:lnSpc>
            </a:pPr>
            <a:r>
              <a:rPr lang="bg-BG"/>
              <a:t>Увеличение на семафора:</a:t>
            </a:r>
          </a:p>
          <a:p>
            <a:pPr lvl="1">
              <a:lnSpc>
                <a:spcPct val="90000"/>
              </a:lnSpc>
              <a:buFontTx/>
              <a:buNone/>
            </a:pPr>
            <a:r>
              <a:rPr lang="bg-BG"/>
              <a:t>			int sema_post(sema_t *sp). </a:t>
            </a:r>
          </a:p>
          <a:p>
            <a:pPr lvl="2">
              <a:lnSpc>
                <a:spcPct val="90000"/>
              </a:lnSpc>
            </a:pPr>
            <a:r>
              <a:rPr lang="bg-BG"/>
              <a:t>Когато има нишки, блокирани поради семафора, една се отблокира, за да го заеме.</a:t>
            </a:r>
          </a:p>
        </p:txBody>
      </p:sp>
    </p:spTree>
    <p:extLst>
      <p:ext uri="{BB962C8B-B14F-4D97-AF65-F5344CB8AC3E}">
        <p14:creationId xmlns:p14="http://schemas.microsoft.com/office/powerpoint/2010/main" val="2034239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bg-BG"/>
              <a:t>Нишки и семафори</a:t>
            </a:r>
          </a:p>
        </p:txBody>
      </p:sp>
      <p:sp>
        <p:nvSpPr>
          <p:cNvPr id="155651" name="Rectangle 3"/>
          <p:cNvSpPr>
            <a:spLocks noGrp="1" noChangeArrowheads="1"/>
          </p:cNvSpPr>
          <p:nvPr>
            <p:ph type="body" idx="1"/>
          </p:nvPr>
        </p:nvSpPr>
        <p:spPr/>
        <p:txBody>
          <a:bodyPr/>
          <a:lstStyle/>
          <a:p>
            <a:pPr>
              <a:lnSpc>
                <a:spcPct val="90000"/>
              </a:lnSpc>
            </a:pPr>
            <a:r>
              <a:rPr lang="bg-BG" b="1"/>
              <a:t>Основни Solaris Semaphore Functions</a:t>
            </a:r>
          </a:p>
          <a:p>
            <a:pPr lvl="1">
              <a:lnSpc>
                <a:spcPct val="90000"/>
              </a:lnSpc>
            </a:pPr>
            <a:r>
              <a:rPr lang="bg-BG"/>
              <a:t>Блокиране на нишка поради семафор:</a:t>
            </a:r>
          </a:p>
          <a:p>
            <a:pPr lvl="2">
              <a:lnSpc>
                <a:spcPct val="90000"/>
              </a:lnSpc>
              <a:buFontTx/>
              <a:buNone/>
            </a:pPr>
            <a:r>
              <a:rPr lang="bg-BG"/>
              <a:t>int sema_wait(sema_t *sp). </a:t>
            </a:r>
          </a:p>
          <a:p>
            <a:pPr lvl="2">
              <a:lnSpc>
                <a:spcPct val="90000"/>
              </a:lnSpc>
            </a:pPr>
            <a:r>
              <a:rPr lang="bg-BG"/>
              <a:t>sema_wait() блокира текущата нишка, докато броячът на семафора sp не стане &gt; 0, след което автоматично го намалява с 1.</a:t>
            </a:r>
          </a:p>
          <a:p>
            <a:pPr lvl="1">
              <a:lnSpc>
                <a:spcPct val="90000"/>
              </a:lnSpc>
            </a:pPr>
            <a:r>
              <a:rPr lang="bg-BG"/>
              <a:t>Намаляване на брояча на семафор:</a:t>
            </a:r>
          </a:p>
          <a:p>
            <a:pPr lvl="2">
              <a:lnSpc>
                <a:spcPct val="90000"/>
              </a:lnSpc>
              <a:buFontTx/>
              <a:buNone/>
            </a:pPr>
            <a:r>
              <a:rPr lang="bg-BG"/>
              <a:t>int sema_trywait(sema_t *sp). </a:t>
            </a:r>
          </a:p>
          <a:p>
            <a:pPr lvl="2">
              <a:lnSpc>
                <a:spcPct val="90000"/>
              </a:lnSpc>
            </a:pPr>
            <a:r>
              <a:rPr lang="bg-BG"/>
              <a:t>sema_trywait() автоматично намалява броячът на семафора sp, когато той е &gt; 0. Функцията е неблокираща версия на sema_wait().</a:t>
            </a:r>
          </a:p>
        </p:txBody>
      </p:sp>
    </p:spTree>
    <p:extLst>
      <p:ext uri="{BB962C8B-B14F-4D97-AF65-F5344CB8AC3E}">
        <p14:creationId xmlns:p14="http://schemas.microsoft.com/office/powerpoint/2010/main" val="32560811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bg-BG"/>
              <a:t>Нишки и семафори</a:t>
            </a:r>
          </a:p>
        </p:txBody>
      </p:sp>
      <p:sp>
        <p:nvSpPr>
          <p:cNvPr id="156675" name="Rectangle 3"/>
          <p:cNvSpPr>
            <a:spLocks noGrp="1" noChangeArrowheads="1"/>
          </p:cNvSpPr>
          <p:nvPr>
            <p:ph type="body" idx="1"/>
          </p:nvPr>
        </p:nvSpPr>
        <p:spPr/>
        <p:txBody>
          <a:bodyPr/>
          <a:lstStyle/>
          <a:p>
            <a:r>
              <a:rPr lang="bg-BG" b="1"/>
              <a:t>Основни Solaris Semaphore Functions</a:t>
            </a:r>
          </a:p>
          <a:p>
            <a:pPr lvl="1"/>
            <a:r>
              <a:rPr lang="bg-BG"/>
              <a:t>Унищожаване на Semaphore :</a:t>
            </a:r>
          </a:p>
          <a:p>
            <a:pPr lvl="2">
              <a:buFontTx/>
              <a:buNone/>
            </a:pPr>
            <a:r>
              <a:rPr lang="bg-BG"/>
              <a:t>sema_destroy(sema_t *sp). </a:t>
            </a:r>
          </a:p>
          <a:p>
            <a:pPr lvl="2"/>
            <a:r>
              <a:rPr lang="bg-BG"/>
              <a:t>Паметта за семафора не се освобождава.</a:t>
            </a:r>
          </a:p>
        </p:txBody>
      </p:sp>
    </p:spTree>
    <p:extLst>
      <p:ext uri="{BB962C8B-B14F-4D97-AF65-F5344CB8AC3E}">
        <p14:creationId xmlns:p14="http://schemas.microsoft.com/office/powerpoint/2010/main" val="14365529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343</TotalTime>
  <Words>3533</Words>
  <Application>Microsoft Office PowerPoint</Application>
  <PresentationFormat>On-screen Show (4:3)</PresentationFormat>
  <Paragraphs>390</Paragraphs>
  <Slides>98</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98</vt:i4>
      </vt:variant>
    </vt:vector>
  </HeadingPairs>
  <TitlesOfParts>
    <vt:vector size="100" baseType="lpstr">
      <vt:lpstr>Arial</vt:lpstr>
      <vt:lpstr>Opulent</vt:lpstr>
      <vt:lpstr>Системно програмиране</vt:lpstr>
      <vt:lpstr>Thread Attributes (POSIX)</vt:lpstr>
      <vt:lpstr>Въведение</vt:lpstr>
      <vt:lpstr>Атрибути</vt:lpstr>
      <vt:lpstr>Атрибути - пример</vt:lpstr>
      <vt:lpstr>Атрибути</vt:lpstr>
      <vt:lpstr>Инициализация на атрибути</vt:lpstr>
      <vt:lpstr>Подразбрани стойности на атрибути</vt:lpstr>
      <vt:lpstr>Подразбрани стойности на атрибути</vt:lpstr>
      <vt:lpstr>Унищожаване на атрибут</vt:lpstr>
      <vt:lpstr>Detach State</vt:lpstr>
      <vt:lpstr>Detach State - Пример</vt:lpstr>
      <vt:lpstr>Създаване на отделена нишка в create</vt:lpstr>
      <vt:lpstr>Detach State</vt:lpstr>
      <vt:lpstr>Set Scope</vt:lpstr>
      <vt:lpstr>Set Scope -  пример</vt:lpstr>
      <vt:lpstr>Set Scope</vt:lpstr>
      <vt:lpstr>Политика на планиране на нишките</vt:lpstr>
      <vt:lpstr>Политика на планиране на нишките</vt:lpstr>
      <vt:lpstr>Наследяване политиката на планиране</vt:lpstr>
      <vt:lpstr>Наследяване политиката на планиране</vt:lpstr>
      <vt:lpstr>Задаване на параметри на планиране</vt:lpstr>
      <vt:lpstr>Задаване на параметри на планиране</vt:lpstr>
      <vt:lpstr>Thread Stack Size</vt:lpstr>
      <vt:lpstr>Thread Stack Size</vt:lpstr>
      <vt:lpstr>Thread Stack Size</vt:lpstr>
      <vt:lpstr>Създаване на собствен стек на нишката</vt:lpstr>
      <vt:lpstr>Създаване на собствен стек на нишката</vt:lpstr>
      <vt:lpstr>Създаване на собствен стек на нишката</vt:lpstr>
      <vt:lpstr>Създаване на собствен стек на нишката</vt:lpstr>
      <vt:lpstr>Създаване на собствен стек на нишката</vt:lpstr>
      <vt:lpstr>Създаване на собствен стек на нишката</vt:lpstr>
      <vt:lpstr>Създаване на собствен стек на нишката</vt:lpstr>
      <vt:lpstr>Синхронизация на нишки</vt:lpstr>
      <vt:lpstr>Въведение</vt:lpstr>
      <vt:lpstr>Въведение</vt:lpstr>
      <vt:lpstr>Примери за използване на синхронизация</vt:lpstr>
      <vt:lpstr>Примери за използване на синхронизация</vt:lpstr>
      <vt:lpstr>Mutual Exclusion Locks</vt:lpstr>
      <vt:lpstr>Initializing a Mutex Attribute Object</vt:lpstr>
      <vt:lpstr>Initializing a Mutex Attribute Object</vt:lpstr>
      <vt:lpstr>Destroying a Mutex Attribute Object</vt:lpstr>
      <vt:lpstr>Обхват на Mutex</vt:lpstr>
      <vt:lpstr>Обхват на Mutex</vt:lpstr>
      <vt:lpstr>Обхват на Mutex</vt:lpstr>
      <vt:lpstr>Инициализация на Mutex</vt:lpstr>
      <vt:lpstr>Инициализация на Mutex</vt:lpstr>
      <vt:lpstr>Инициализация на Mutex</vt:lpstr>
      <vt:lpstr>Заключване на Mutex</vt:lpstr>
      <vt:lpstr>Заключване на Mutex</vt:lpstr>
      <vt:lpstr>Заключване на Mutex</vt:lpstr>
      <vt:lpstr>Заключване на Mutex</vt:lpstr>
      <vt:lpstr>Заключване на Nonblocking Mutex</vt:lpstr>
      <vt:lpstr>Унищожаване на Mutex</vt:lpstr>
      <vt:lpstr>Mutex Lock Code Examples</vt:lpstr>
      <vt:lpstr>Mutex Lock Code Examples Deadlock</vt:lpstr>
      <vt:lpstr>Mutex Lock Code Examples Deadlock</vt:lpstr>
      <vt:lpstr>Mutex Lock Code Examples Deadlock</vt:lpstr>
      <vt:lpstr>Conditional  Locking  </vt:lpstr>
      <vt:lpstr>Вложени mutex заключвания в едносвързан списък</vt:lpstr>
      <vt:lpstr>Вложени mutex заключвания в едносвързан списък</vt:lpstr>
      <vt:lpstr>Вложени mutex заключвания в едносвързан списък</vt:lpstr>
      <vt:lpstr>Solaris Mutex Locks </vt:lpstr>
      <vt:lpstr>Solaris Mutex Locks </vt:lpstr>
      <vt:lpstr>Solaris Mutex Locks </vt:lpstr>
      <vt:lpstr>Condition Variable Attributes </vt:lpstr>
      <vt:lpstr>Condition Variable Attributes </vt:lpstr>
      <vt:lpstr>Инициализация на атрибути на условна променлива</vt:lpstr>
      <vt:lpstr>Инициализация на атрибути на условна променлива</vt:lpstr>
      <vt:lpstr>Унищожаване на атрибути на условна променлива</vt:lpstr>
      <vt:lpstr>Обхват на условната променлива</vt:lpstr>
      <vt:lpstr>Обхват на условната променлива</vt:lpstr>
      <vt:lpstr>Обхват на условната променлива</vt:lpstr>
      <vt:lpstr>Инициализация на условна променлива</vt:lpstr>
      <vt:lpstr>Инициализация на условна променлива</vt:lpstr>
      <vt:lpstr>Инициализация на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Блокиране по условна променлива</vt:lpstr>
      <vt:lpstr>Унищожаване на условна променлива</vt:lpstr>
      <vt:lpstr>Solaris Condition Variables</vt:lpstr>
      <vt:lpstr>Solaris Condition Variables</vt:lpstr>
      <vt:lpstr>Solaris Condition Variables</vt:lpstr>
      <vt:lpstr>Solaris Condition Variables</vt:lpstr>
      <vt:lpstr>Нишки и семафори</vt:lpstr>
      <vt:lpstr>Нишки и семафори</vt:lpstr>
      <vt:lpstr>Нишки и семафори</vt:lpstr>
      <vt:lpstr>Нишки и семафори</vt:lpstr>
      <vt:lpstr>Нишки и семафори</vt:lpstr>
    </vt:vector>
  </TitlesOfParts>
  <Company>NBU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Thread Attributes (POSIX)</dc:title>
  <dc:creator>User</dc:creator>
  <cp:lastModifiedBy>USER</cp:lastModifiedBy>
  <cp:revision>89</cp:revision>
  <dcterms:created xsi:type="dcterms:W3CDTF">2010-01-22T06:23:51Z</dcterms:created>
  <dcterms:modified xsi:type="dcterms:W3CDTF">2011-02-20T13:01:33Z</dcterms:modified>
</cp:coreProperties>
</file>