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58" r:id="rId3"/>
    <p:sldId id="440" r:id="rId4"/>
    <p:sldId id="441" r:id="rId5"/>
    <p:sldId id="442" r:id="rId6"/>
    <p:sldId id="443" r:id="rId7"/>
    <p:sldId id="444" r:id="rId8"/>
    <p:sldId id="379" r:id="rId9"/>
    <p:sldId id="359" r:id="rId10"/>
    <p:sldId id="366" r:id="rId11"/>
    <p:sldId id="367" r:id="rId12"/>
    <p:sldId id="368" r:id="rId13"/>
    <p:sldId id="369" r:id="rId14"/>
    <p:sldId id="360" r:id="rId15"/>
    <p:sldId id="361" r:id="rId16"/>
    <p:sldId id="363" r:id="rId17"/>
    <p:sldId id="362" r:id="rId18"/>
    <p:sldId id="370" r:id="rId19"/>
    <p:sldId id="364" r:id="rId20"/>
    <p:sldId id="365" r:id="rId21"/>
    <p:sldId id="371" r:id="rId22"/>
    <p:sldId id="372" r:id="rId23"/>
    <p:sldId id="373" r:id="rId24"/>
    <p:sldId id="374" r:id="rId25"/>
    <p:sldId id="375" r:id="rId26"/>
    <p:sldId id="376" r:id="rId27"/>
    <p:sldId id="377" r:id="rId28"/>
    <p:sldId id="378" r:id="rId29"/>
    <p:sldId id="380" r:id="rId30"/>
    <p:sldId id="381" r:id="rId31"/>
    <p:sldId id="382" r:id="rId32"/>
    <p:sldId id="383" r:id="rId33"/>
    <p:sldId id="384" r:id="rId34"/>
    <p:sldId id="385" r:id="rId35"/>
    <p:sldId id="386" r:id="rId36"/>
    <p:sldId id="387" r:id="rId37"/>
    <p:sldId id="388" r:id="rId38"/>
    <p:sldId id="389" r:id="rId39"/>
    <p:sldId id="390" r:id="rId40"/>
    <p:sldId id="391" r:id="rId41"/>
    <p:sldId id="392" r:id="rId42"/>
    <p:sldId id="393" r:id="rId43"/>
    <p:sldId id="394" r:id="rId44"/>
    <p:sldId id="395" r:id="rId45"/>
    <p:sldId id="396" r:id="rId46"/>
    <p:sldId id="397" r:id="rId47"/>
    <p:sldId id="398" r:id="rId48"/>
    <p:sldId id="399" r:id="rId49"/>
    <p:sldId id="400" r:id="rId50"/>
    <p:sldId id="401" r:id="rId51"/>
    <p:sldId id="402" r:id="rId52"/>
    <p:sldId id="403" r:id="rId53"/>
    <p:sldId id="404" r:id="rId54"/>
    <p:sldId id="405" r:id="rId55"/>
    <p:sldId id="406" r:id="rId56"/>
    <p:sldId id="407" r:id="rId57"/>
    <p:sldId id="408" r:id="rId58"/>
    <p:sldId id="409" r:id="rId59"/>
    <p:sldId id="410" r:id="rId60"/>
    <p:sldId id="411" r:id="rId61"/>
    <p:sldId id="412" r:id="rId62"/>
    <p:sldId id="413" r:id="rId63"/>
    <p:sldId id="414" r:id="rId64"/>
    <p:sldId id="415" r:id="rId65"/>
    <p:sldId id="416" r:id="rId66"/>
    <p:sldId id="417" r:id="rId67"/>
    <p:sldId id="418" r:id="rId68"/>
    <p:sldId id="419" r:id="rId69"/>
    <p:sldId id="420" r:id="rId70"/>
    <p:sldId id="422" r:id="rId71"/>
    <p:sldId id="423" r:id="rId72"/>
    <p:sldId id="421" r:id="rId73"/>
    <p:sldId id="424" r:id="rId74"/>
    <p:sldId id="425" r:id="rId75"/>
    <p:sldId id="426" r:id="rId76"/>
    <p:sldId id="427" r:id="rId77"/>
    <p:sldId id="428" r:id="rId78"/>
    <p:sldId id="429" r:id="rId79"/>
    <p:sldId id="430" r:id="rId80"/>
    <p:sldId id="431" r:id="rId81"/>
    <p:sldId id="432" r:id="rId82"/>
    <p:sldId id="433" r:id="rId83"/>
    <p:sldId id="434" r:id="rId84"/>
    <p:sldId id="435" r:id="rId85"/>
    <p:sldId id="436" r:id="rId86"/>
    <p:sldId id="437" r:id="rId87"/>
    <p:sldId id="438" r:id="rId88"/>
    <p:sldId id="439" r:id="rId89"/>
    <p:sldId id="458" r:id="rId90"/>
    <p:sldId id="459" r:id="rId91"/>
    <p:sldId id="460" r:id="rId92"/>
    <p:sldId id="461" r:id="rId93"/>
    <p:sldId id="462" r:id="rId94"/>
    <p:sldId id="463" r:id="rId95"/>
    <p:sldId id="464" r:id="rId96"/>
    <p:sldId id="465" r:id="rId97"/>
    <p:sldId id="466" r:id="rId98"/>
    <p:sldId id="467" r:id="rId99"/>
    <p:sldId id="468" r:id="rId100"/>
    <p:sldId id="469" r:id="rId101"/>
    <p:sldId id="470" r:id="rId102"/>
    <p:sldId id="471" r:id="rId103"/>
    <p:sldId id="472" r:id="rId104"/>
    <p:sldId id="473" r:id="rId105"/>
    <p:sldId id="474" r:id="rId106"/>
    <p:sldId id="475" r:id="rId107"/>
    <p:sldId id="476" r:id="rId108"/>
    <p:sldId id="477" r:id="rId109"/>
    <p:sldId id="478" r:id="rId110"/>
    <p:sldId id="479" r:id="rId111"/>
    <p:sldId id="480" r:id="rId112"/>
    <p:sldId id="481" r:id="rId113"/>
    <p:sldId id="482" r:id="rId114"/>
    <p:sldId id="483" r:id="rId115"/>
    <p:sldId id="484" r:id="rId116"/>
    <p:sldId id="485" r:id="rId117"/>
    <p:sldId id="486" r:id="rId118"/>
    <p:sldId id="487" r:id="rId119"/>
    <p:sldId id="488" r:id="rId120"/>
    <p:sldId id="489" r:id="rId121"/>
    <p:sldId id="490" r:id="rId122"/>
    <p:sldId id="491" r:id="rId123"/>
    <p:sldId id="316" r:id="rId124"/>
    <p:sldId id="317" r:id="rId125"/>
    <p:sldId id="348" r:id="rId126"/>
    <p:sldId id="318" r:id="rId127"/>
    <p:sldId id="319" r:id="rId128"/>
    <p:sldId id="320" r:id="rId129"/>
    <p:sldId id="321" r:id="rId130"/>
    <p:sldId id="322" r:id="rId131"/>
    <p:sldId id="323" r:id="rId132"/>
    <p:sldId id="324" r:id="rId133"/>
    <p:sldId id="325" r:id="rId134"/>
    <p:sldId id="326" r:id="rId135"/>
    <p:sldId id="327" r:id="rId136"/>
    <p:sldId id="328" r:id="rId137"/>
    <p:sldId id="329" r:id="rId138"/>
    <p:sldId id="330" r:id="rId139"/>
    <p:sldId id="331" r:id="rId140"/>
    <p:sldId id="332" r:id="rId141"/>
    <p:sldId id="333" r:id="rId142"/>
    <p:sldId id="334" r:id="rId143"/>
    <p:sldId id="335" r:id="rId144"/>
    <p:sldId id="336" r:id="rId145"/>
    <p:sldId id="346" r:id="rId146"/>
    <p:sldId id="347" r:id="rId147"/>
    <p:sldId id="340" r:id="rId148"/>
    <p:sldId id="341" r:id="rId149"/>
    <p:sldId id="342" r:id="rId150"/>
    <p:sldId id="349" r:id="rId151"/>
    <p:sldId id="343" r:id="rId152"/>
    <p:sldId id="351" r:id="rId153"/>
    <p:sldId id="350" r:id="rId154"/>
    <p:sldId id="352" r:id="rId155"/>
    <p:sldId id="353" r:id="rId156"/>
    <p:sldId id="354" r:id="rId157"/>
    <p:sldId id="356" r:id="rId158"/>
    <p:sldId id="357" r:id="rId159"/>
    <p:sldId id="355" r:id="rId160"/>
    <p:sldId id="344" r:id="rId161"/>
    <p:sldId id="345" r:id="rId162"/>
    <p:sldId id="446" r:id="rId163"/>
    <p:sldId id="447" r:id="rId164"/>
    <p:sldId id="448" r:id="rId165"/>
    <p:sldId id="449" r:id="rId166"/>
    <p:sldId id="450" r:id="rId167"/>
    <p:sldId id="451" r:id="rId168"/>
    <p:sldId id="452" r:id="rId169"/>
    <p:sldId id="453" r:id="rId170"/>
    <p:sldId id="454" r:id="rId171"/>
    <p:sldId id="455" r:id="rId172"/>
    <p:sldId id="456" r:id="rId173"/>
    <p:sldId id="457" r:id="rId174"/>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4660"/>
  </p:normalViewPr>
  <p:slideViewPr>
    <p:cSldViewPr>
      <p:cViewPr varScale="1">
        <p:scale>
          <a:sx n="69" d="100"/>
          <a:sy n="69" d="100"/>
        </p:scale>
        <p:origin x="-14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5E419F0-724C-4854-9E03-D5B366124BEB}" type="datetimeFigureOut">
              <a:rPr lang="bg-BG" smtClean="0"/>
              <a:t>4.3.2012 г.</a:t>
            </a:fld>
            <a:endParaRPr lang="bg-BG"/>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bg-BG"/>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ECEEA60-B190-4B05-B20D-282DC766021B}" type="slidenum">
              <a:rPr lang="bg-BG" smtClean="0"/>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E5E419F0-724C-4854-9E03-D5B366124BEB}" type="datetimeFigureOut">
              <a:rPr lang="bg-BG" smtClean="0"/>
              <a:t>4.3.2012 г.</a:t>
            </a:fld>
            <a:endParaRPr lang="bg-BG"/>
          </a:p>
        </p:txBody>
      </p:sp>
      <p:sp>
        <p:nvSpPr>
          <p:cNvPr id="5" name="Footer Placeholder 4"/>
          <p:cNvSpPr>
            <a:spLocks noGrp="1"/>
          </p:cNvSpPr>
          <p:nvPr>
            <p:ph type="ftr" sz="quarter" idx="11"/>
          </p:nvPr>
        </p:nvSpPr>
        <p:spPr>
          <a:xfrm>
            <a:off x="457200" y="6556248"/>
            <a:ext cx="3657600" cy="228600"/>
          </a:xfrm>
        </p:spPr>
        <p:txBody>
          <a:bodyPr/>
          <a:lstStyle>
            <a:extLst/>
          </a:lstStyle>
          <a:p>
            <a:endParaRPr lang="bg-BG"/>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ECEEA60-B190-4B05-B20D-282DC766021B}" type="slidenum">
              <a:rPr lang="bg-BG" smtClean="0"/>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E5E419F0-724C-4854-9E03-D5B366124BEB}" type="datetimeFigureOut">
              <a:rPr lang="bg-BG" smtClean="0"/>
              <a:t>4.3.2012 г.</a:t>
            </a:fld>
            <a:endParaRPr lang="bg-BG"/>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bg-BG"/>
          </a:p>
        </p:txBody>
      </p:sp>
      <p:sp>
        <p:nvSpPr>
          <p:cNvPr id="6" name="Slide Number Placeholder 5"/>
          <p:cNvSpPr>
            <a:spLocks noGrp="1"/>
          </p:cNvSpPr>
          <p:nvPr>
            <p:ph type="sldNum" sz="quarter" idx="12"/>
          </p:nvPr>
        </p:nvSpPr>
        <p:spPr>
          <a:xfrm>
            <a:off x="6733952" y="6555112"/>
            <a:ext cx="588336" cy="228600"/>
          </a:xfrm>
        </p:spPr>
        <p:txBody>
          <a:bodyPr/>
          <a:lstStyle>
            <a:extLst/>
          </a:lstStyle>
          <a:p>
            <a:fld id="{EECEEA60-B190-4B05-B20D-282DC766021B}" type="slidenum">
              <a:rPr lang="bg-BG" smtClean="0"/>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E5E419F0-724C-4854-9E03-D5B366124BEB}" type="datetimeFigureOut">
              <a:rPr lang="bg-BG" smtClean="0"/>
              <a:t>4.3.2012 г.</a:t>
            </a:fld>
            <a:endParaRPr lang="bg-BG"/>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bg-BG"/>
          </a:p>
        </p:txBody>
      </p:sp>
      <p:sp>
        <p:nvSpPr>
          <p:cNvPr id="4" name="Slide Number Placeholder 3"/>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EECEEA60-B190-4B05-B20D-282DC766021B}" type="slidenum">
              <a:rPr lang="bg-BG" smtClean="0"/>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E5E419F0-724C-4854-9E03-D5B366124BEB}" type="datetimeFigureOut">
              <a:rPr lang="bg-BG" smtClean="0"/>
              <a:t>4.3.2012 г.</a:t>
            </a:fld>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EECEEA60-B190-4B05-B20D-282DC766021B}" type="slidenum">
              <a:rPr lang="bg-BG" smtClean="0"/>
              <a:t>‹#›</a:t>
            </a:fld>
            <a:endParaRPr lang="bg-BG"/>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5E419F0-724C-4854-9E03-D5B366124BEB}" type="datetimeFigureOut">
              <a:rPr lang="bg-BG" smtClean="0"/>
              <a:t>4.3.2012 г.</a:t>
            </a:fld>
            <a:endParaRPr lang="bg-BG"/>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bg-BG"/>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ECEEA60-B190-4B05-B20D-282DC766021B}" type="slidenum">
              <a:rPr lang="bg-BG" smtClean="0"/>
              <a:t>‹#›</a:t>
            </a:fld>
            <a:endParaRPr lang="bg-BG"/>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hyperlink" Target="ls_demo.c" TargetMode="Externa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hyperlink" Target="ls_demo.c"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hyperlink" Target="random.c" TargetMode="External"/><Relationship Id="rId2" Type="http://schemas.openxmlformats.org/officeDocument/2006/relationships/hyperlink" Target="timer.c" TargetMode="Externa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hyperlink" Target="http://www3.ntu.edu.sg/home/ehchua/programming/howto/Eclipse_cpp_HowTo.html" TargetMode="External"/><Relationship Id="rId2" Type="http://schemas.openxmlformats.org/officeDocument/2006/relationships/hyperlink" Target="http://www.cygwin.com/cygwin-ug-net/using-cygserver.html" TargetMode="External"/><Relationship Id="rId1" Type="http://schemas.openxmlformats.org/officeDocument/2006/relationships/slideLayout" Target="../slideLayouts/slideLayout2.xml"/><Relationship Id="rId4" Type="http://schemas.openxmlformats.org/officeDocument/2006/relationships/hyperlink" Target="http://homepage.cs.uri.edu/courses/fall2007/csc406/Handouts/eclipseTutorial.pdf" TargetMode="Externa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hyperlink" Target="http://www.gnuplot.info/" TargetMode="External"/><Relationship Id="rId2" Type="http://schemas.openxmlformats.org/officeDocument/2006/relationships/hyperlink" Target="http://t16web.lanl.gov/Kawano/gnuplot/index-e.html" TargetMode="External"/><Relationship Id="rId1" Type="http://schemas.openxmlformats.org/officeDocument/2006/relationships/slideLayout" Target="../slideLayouts/slideLayout2.xml"/><Relationship Id="rId4" Type="http://schemas.openxmlformats.org/officeDocument/2006/relationships/hyperlink" Target="http://www.gnuplot.info/demo" TargetMode="Externa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bg-BG" dirty="0" smtClean="0"/>
              <a:t>Системно програмиране</a:t>
            </a:r>
            <a:endParaRPr lang="bg-BG" dirty="0"/>
          </a:p>
        </p:txBody>
      </p:sp>
      <p:sp>
        <p:nvSpPr>
          <p:cNvPr id="3" name="Subtitle 2"/>
          <p:cNvSpPr>
            <a:spLocks noGrp="1"/>
          </p:cNvSpPr>
          <p:nvPr>
            <p:ph type="subTitle" idx="1"/>
          </p:nvPr>
        </p:nvSpPr>
        <p:spPr/>
        <p:txBody>
          <a:bodyPr/>
          <a:lstStyle/>
          <a:p>
            <a:r>
              <a:rPr lang="bg-BG" dirty="0" smtClean="0"/>
              <a:t>Даниела Гоцева</a:t>
            </a:r>
          </a:p>
          <a:p>
            <a:r>
              <a:rPr lang="en-US" dirty="0" smtClean="0">
                <a:hlinkClick r:id="rId2"/>
              </a:rPr>
              <a:t>http://dgotseva.com</a:t>
            </a:r>
            <a:r>
              <a:rPr lang="en-US" dirty="0" smtClean="0"/>
              <a:t> </a:t>
            </a:r>
            <a:endParaRPr lang="bg-BG" dirty="0"/>
          </a:p>
        </p:txBody>
      </p:sp>
    </p:spTree>
    <p:extLst>
      <p:ext uri="{BB962C8B-B14F-4D97-AF65-F5344CB8AC3E}">
        <p14:creationId xmlns:p14="http://schemas.microsoft.com/office/powerpoint/2010/main" val="2645279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Въведение в </a:t>
            </a:r>
            <a:r>
              <a:rPr lang="en-US" dirty="0" smtClean="0"/>
              <a:t>MAKE</a:t>
            </a:r>
            <a:endParaRPr lang="bg-BG" dirty="0"/>
          </a:p>
        </p:txBody>
      </p:sp>
      <p:sp>
        <p:nvSpPr>
          <p:cNvPr id="3" name="Content Placeholder 2"/>
          <p:cNvSpPr>
            <a:spLocks noGrp="1"/>
          </p:cNvSpPr>
          <p:nvPr>
            <p:ph idx="1"/>
          </p:nvPr>
        </p:nvSpPr>
        <p:spPr/>
        <p:txBody>
          <a:bodyPr>
            <a:normAutofit/>
          </a:bodyPr>
          <a:lstStyle/>
          <a:p>
            <a:r>
              <a:rPr lang="bg-BG" dirty="0" smtClean="0"/>
              <a:t>Компилация на С програма</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1" y="2132856"/>
            <a:ext cx="4902365" cy="2043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4176789"/>
            <a:ext cx="4536504" cy="266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60351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Вход/изход на ниско ниво</a:t>
            </a:r>
            <a:endParaRPr lang="bg-BG" dirty="0"/>
          </a:p>
        </p:txBody>
      </p:sp>
      <p:sp>
        <p:nvSpPr>
          <p:cNvPr id="3" name="Content Placeholder 2"/>
          <p:cNvSpPr>
            <a:spLocks noGrp="1"/>
          </p:cNvSpPr>
          <p:nvPr>
            <p:ph idx="1"/>
          </p:nvPr>
        </p:nvSpPr>
        <p:spPr/>
        <p:txBody>
          <a:bodyPr rtlCol="0">
            <a:normAutofit fontScale="85000" lnSpcReduction="20000"/>
          </a:bodyPr>
          <a:lstStyle/>
          <a:p>
            <a:pPr marL="0" indent="0" eaLnBrk="1" fontAlgn="auto" hangingPunct="1">
              <a:spcAft>
                <a:spcPts val="0"/>
              </a:spcAft>
              <a:buFont typeface="Arial" pitchFamily="34" charset="0"/>
              <a:buNone/>
              <a:defRPr/>
            </a:pPr>
            <a:r>
              <a:rPr lang="en-US" dirty="0" err="1" smtClean="0"/>
              <a:t>creat</a:t>
            </a:r>
            <a:r>
              <a:rPr lang="en-US" dirty="0" smtClean="0"/>
              <a:t>(char </a:t>
            </a:r>
            <a:r>
              <a:rPr lang="en-US" dirty="0"/>
              <a:t>*filename, </a:t>
            </a:r>
            <a:r>
              <a:rPr lang="en-US" dirty="0" err="1"/>
              <a:t>int</a:t>
            </a:r>
            <a:r>
              <a:rPr lang="en-US" dirty="0"/>
              <a:t> perms) </a:t>
            </a:r>
          </a:p>
          <a:p>
            <a:pPr marL="182880" indent="-182880" eaLnBrk="1" fontAlgn="auto" hangingPunct="1">
              <a:spcAft>
                <a:spcPts val="0"/>
              </a:spcAft>
              <a:buFont typeface="Arial" pitchFamily="34" charset="0"/>
              <a:buChar char="•"/>
              <a:defRPr/>
            </a:pPr>
            <a:r>
              <a:rPr lang="bg-BG" dirty="0" smtClean="0"/>
              <a:t>Създава файл</a:t>
            </a:r>
          </a:p>
          <a:p>
            <a:pPr marL="0" indent="0" eaLnBrk="1" fontAlgn="auto" hangingPunct="1">
              <a:spcAft>
                <a:spcPts val="0"/>
              </a:spcAft>
              <a:buFont typeface="Arial" pitchFamily="34" charset="0"/>
              <a:buNone/>
              <a:defRPr/>
            </a:pPr>
            <a:r>
              <a:rPr lang="en-US" dirty="0" err="1"/>
              <a:t>int</a:t>
            </a:r>
            <a:r>
              <a:rPr lang="en-US" dirty="0"/>
              <a:t> close(</a:t>
            </a:r>
            <a:r>
              <a:rPr lang="en-US" dirty="0" err="1"/>
              <a:t>int</a:t>
            </a:r>
            <a:r>
              <a:rPr lang="en-US" dirty="0"/>
              <a:t> handle</a:t>
            </a:r>
            <a:r>
              <a:rPr lang="en-US" dirty="0" smtClean="0"/>
              <a:t>)</a:t>
            </a:r>
            <a:endParaRPr lang="bg-BG" dirty="0" smtClean="0"/>
          </a:p>
          <a:p>
            <a:pPr marL="182880" indent="-182880" eaLnBrk="1" fontAlgn="auto" hangingPunct="1">
              <a:spcAft>
                <a:spcPts val="0"/>
              </a:spcAft>
              <a:buFont typeface="Arial" pitchFamily="34" charset="0"/>
              <a:buChar char="•"/>
              <a:defRPr/>
            </a:pPr>
            <a:r>
              <a:rPr lang="bg-BG" dirty="0" smtClean="0"/>
              <a:t>Затваря файл</a:t>
            </a:r>
            <a:r>
              <a:rPr lang="en-US" dirty="0"/>
              <a:t> </a:t>
            </a:r>
          </a:p>
          <a:p>
            <a:pPr marL="0" indent="0" eaLnBrk="1" fontAlgn="auto" hangingPunct="1">
              <a:spcAft>
                <a:spcPts val="0"/>
              </a:spcAft>
              <a:buFont typeface="Arial" pitchFamily="34" charset="0"/>
              <a:buNone/>
              <a:defRPr/>
            </a:pPr>
            <a:r>
              <a:rPr lang="en-US" dirty="0" err="1"/>
              <a:t>int</a:t>
            </a:r>
            <a:r>
              <a:rPr lang="en-US" dirty="0"/>
              <a:t> read(</a:t>
            </a:r>
            <a:r>
              <a:rPr lang="en-US" dirty="0" err="1"/>
              <a:t>int</a:t>
            </a:r>
            <a:r>
              <a:rPr lang="en-US" dirty="0"/>
              <a:t> handle, char *buffer, </a:t>
            </a:r>
            <a:br>
              <a:rPr lang="en-US" dirty="0"/>
            </a:br>
            <a:r>
              <a:rPr lang="en-US" dirty="0"/>
              <a:t>unsigned length) </a:t>
            </a:r>
          </a:p>
          <a:p>
            <a:pPr marL="0" indent="0" eaLnBrk="1" fontAlgn="auto" hangingPunct="1">
              <a:spcAft>
                <a:spcPts val="0"/>
              </a:spcAft>
              <a:buFont typeface="Arial" pitchFamily="34" charset="0"/>
              <a:buNone/>
              <a:defRPr/>
            </a:pPr>
            <a:r>
              <a:rPr lang="en-US" dirty="0" err="1"/>
              <a:t>int</a:t>
            </a:r>
            <a:r>
              <a:rPr lang="en-US" dirty="0"/>
              <a:t> write(</a:t>
            </a:r>
            <a:r>
              <a:rPr lang="en-US" dirty="0" err="1"/>
              <a:t>int</a:t>
            </a:r>
            <a:r>
              <a:rPr lang="en-US" dirty="0"/>
              <a:t> handle, char *buffer, unsigned length) </a:t>
            </a:r>
          </a:p>
          <a:p>
            <a:pPr marL="182880" indent="-182880" eaLnBrk="1" fontAlgn="auto" hangingPunct="1">
              <a:spcAft>
                <a:spcPts val="0"/>
              </a:spcAft>
              <a:buFont typeface="Arial" pitchFamily="34" charset="0"/>
              <a:buChar char="•"/>
              <a:defRPr/>
            </a:pPr>
            <a:r>
              <a:rPr lang="bg-BG" dirty="0" smtClean="0"/>
              <a:t>Се използват за четне/запис на зададен брой байтове в/от файл</a:t>
            </a:r>
            <a:r>
              <a:rPr lang="en-US" dirty="0" smtClean="0"/>
              <a:t> (</a:t>
            </a:r>
            <a:r>
              <a:rPr lang="en-US" dirty="0"/>
              <a:t>handle</a:t>
            </a:r>
            <a:r>
              <a:rPr lang="en-US" dirty="0" smtClean="0"/>
              <a:t>)</a:t>
            </a:r>
            <a:r>
              <a:rPr lang="bg-BG" dirty="0" smtClean="0"/>
              <a:t>, записани в паметта, сочена от </a:t>
            </a:r>
            <a:r>
              <a:rPr lang="en-US" dirty="0" smtClean="0"/>
              <a:t>buffer</a:t>
            </a:r>
            <a:r>
              <a:rPr lang="en-US" dirty="0"/>
              <a:t>. </a:t>
            </a:r>
          </a:p>
          <a:p>
            <a:pPr marL="0" indent="0" eaLnBrk="1" fontAlgn="auto" hangingPunct="1">
              <a:spcAft>
                <a:spcPts val="0"/>
              </a:spcAft>
              <a:buFont typeface="Arial" pitchFamily="34" charset="0"/>
              <a:buNone/>
              <a:defRPr/>
            </a:pPr>
            <a:r>
              <a:rPr lang="en-US" dirty="0" err="1" smtClean="0"/>
              <a:t>sizeof</a:t>
            </a:r>
            <a:r>
              <a:rPr lang="en-US" dirty="0"/>
              <a:t>() </a:t>
            </a:r>
            <a:endParaRPr lang="bg-BG" dirty="0" smtClean="0"/>
          </a:p>
          <a:p>
            <a:pPr marL="182880" indent="-182880" eaLnBrk="1" fontAlgn="auto" hangingPunct="1">
              <a:spcAft>
                <a:spcPts val="0"/>
              </a:spcAft>
              <a:buFont typeface="Arial" pitchFamily="34" charset="0"/>
              <a:buChar char="•"/>
              <a:defRPr/>
            </a:pPr>
            <a:r>
              <a:rPr lang="bg-BG" dirty="0" smtClean="0"/>
              <a:t>Използва се за задаване на дължина</a:t>
            </a:r>
            <a:r>
              <a:rPr lang="en-US" dirty="0" smtClean="0"/>
              <a:t>.</a:t>
            </a:r>
            <a:r>
              <a:rPr lang="en-US" dirty="0"/>
              <a:t> </a:t>
            </a:r>
          </a:p>
          <a:p>
            <a:pPr marL="182880" indent="-182880" eaLnBrk="1" fontAlgn="auto" hangingPunct="1">
              <a:spcAft>
                <a:spcPts val="0"/>
              </a:spcAft>
              <a:buFont typeface="Arial" pitchFamily="34" charset="0"/>
              <a:buChar char="•"/>
              <a:defRPr/>
            </a:pPr>
            <a:r>
              <a:rPr lang="en-US" dirty="0"/>
              <a:t>read </a:t>
            </a:r>
            <a:r>
              <a:rPr lang="bg-BG" dirty="0" smtClean="0"/>
              <a:t>и </a:t>
            </a:r>
            <a:r>
              <a:rPr lang="en-US" dirty="0" smtClean="0"/>
              <a:t>write </a:t>
            </a:r>
            <a:r>
              <a:rPr lang="bg-BG" dirty="0" smtClean="0"/>
              <a:t>връщат броя на действително прочетените/записани байтове или </a:t>
            </a:r>
            <a:r>
              <a:rPr lang="en-US" dirty="0" smtClean="0"/>
              <a:t>-</a:t>
            </a:r>
            <a:r>
              <a:rPr lang="en-US" dirty="0"/>
              <a:t>1 </a:t>
            </a:r>
            <a:r>
              <a:rPr lang="bg-BG" dirty="0" smtClean="0"/>
              <a:t>при грешка</a:t>
            </a:r>
            <a:r>
              <a:rPr lang="en-US" dirty="0" smtClean="0"/>
              <a:t>.</a:t>
            </a:r>
            <a:r>
              <a:rPr lang="en-US" dirty="0"/>
              <a:t> </a:t>
            </a:r>
          </a:p>
          <a:p>
            <a:pPr marL="182880" indent="-182880" eaLnBrk="1" fontAlgn="auto" hangingPunct="1">
              <a:spcAft>
                <a:spcPts val="0"/>
              </a:spcAft>
              <a:buFont typeface="Arial" pitchFamily="34" charset="0"/>
              <a:buChar char="•"/>
              <a:defRPr/>
            </a:pPr>
            <a:endParaRPr lang="bg-BG" dirty="0"/>
          </a:p>
        </p:txBody>
      </p:sp>
      <p:sp>
        <p:nvSpPr>
          <p:cNvPr id="54276" name="Date Placeholder 3"/>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Д. Гоцева</a:t>
            </a:r>
          </a:p>
        </p:txBody>
      </p:sp>
      <p:sp>
        <p:nvSpPr>
          <p:cNvPr id="5427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ПИК2 - Лекции</a:t>
            </a:r>
          </a:p>
        </p:txBody>
      </p:sp>
      <p:sp>
        <p:nvSpPr>
          <p:cNvPr id="5427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9B8360-BEA4-4B5F-8216-9BEB46249BFA}" type="slidenum">
              <a:rPr lang="bg-BG" smtClean="0">
                <a:solidFill>
                  <a:srgbClr val="FFFFFF"/>
                </a:solidFill>
              </a:rPr>
              <a:pPr eaLnBrk="1" hangingPunct="1"/>
              <a:t>100</a:t>
            </a:fld>
            <a:endParaRPr lang="bg-BG" smtClean="0">
              <a:solidFill>
                <a:srgbClr val="FFFFFF"/>
              </a:solidFill>
            </a:endParaRPr>
          </a:p>
        </p:txBody>
      </p:sp>
    </p:spTree>
    <p:extLst>
      <p:ext uri="{BB962C8B-B14F-4D97-AF65-F5344CB8AC3E}">
        <p14:creationId xmlns:p14="http://schemas.microsoft.com/office/powerpoint/2010/main" val="219646171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пример</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700808"/>
            <a:ext cx="722669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37278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File Access and Directory System </a:t>
            </a:r>
            <a:r>
              <a:rPr lang="en-US" dirty="0" smtClean="0"/>
              <a:t>Calls</a:t>
            </a:r>
            <a:endParaRPr lang="bg-BG" dirty="0"/>
          </a:p>
        </p:txBody>
      </p:sp>
      <p:sp>
        <p:nvSpPr>
          <p:cNvPr id="4" name="Content Placeholder 3"/>
          <p:cNvSpPr>
            <a:spLocks noGrp="1"/>
          </p:cNvSpPr>
          <p:nvPr>
            <p:ph idx="1"/>
          </p:nvPr>
        </p:nvSpPr>
        <p:spPr/>
        <p:txBody>
          <a:bodyPr/>
          <a:lstStyle/>
          <a:p>
            <a:r>
              <a:rPr lang="bg-BG" dirty="0" smtClean="0"/>
              <a:t>Съществуват множество </a:t>
            </a:r>
            <a:r>
              <a:rPr lang="en-US" dirty="0" smtClean="0"/>
              <a:t>UNIX utilities</a:t>
            </a:r>
            <a:r>
              <a:rPr lang="bg-BG" dirty="0" smtClean="0"/>
              <a:t>, които позволяват обработка на директории и файлове. Например:</a:t>
            </a:r>
            <a:r>
              <a:rPr lang="en-US" dirty="0" smtClean="0"/>
              <a:t> cd</a:t>
            </a:r>
            <a:r>
              <a:rPr lang="en-US" dirty="0"/>
              <a:t>, </a:t>
            </a:r>
            <a:r>
              <a:rPr lang="en-US" dirty="0" err="1"/>
              <a:t>ls</a:t>
            </a:r>
            <a:r>
              <a:rPr lang="en-US" dirty="0"/>
              <a:t>, </a:t>
            </a:r>
            <a:r>
              <a:rPr lang="en-US" dirty="0" err="1"/>
              <a:t>rm</a:t>
            </a:r>
            <a:r>
              <a:rPr lang="en-US" dirty="0"/>
              <a:t>, </a:t>
            </a:r>
            <a:r>
              <a:rPr lang="en-US" dirty="0" err="1"/>
              <a:t>cp</a:t>
            </a:r>
            <a:r>
              <a:rPr lang="en-US" dirty="0"/>
              <a:t>, </a:t>
            </a:r>
            <a:r>
              <a:rPr lang="en-US" dirty="0" err="1"/>
              <a:t>mkdir</a:t>
            </a:r>
            <a:r>
              <a:rPr lang="en-US" dirty="0"/>
              <a:t> </a:t>
            </a:r>
            <a:r>
              <a:rPr lang="bg-BG" b="1" i="1" dirty="0" smtClean="0"/>
              <a:t>и др.</a:t>
            </a:r>
            <a:r>
              <a:rPr lang="en-US" dirty="0"/>
              <a:t> </a:t>
            </a:r>
            <a:br>
              <a:rPr lang="en-US" dirty="0"/>
            </a:br>
            <a:endParaRPr lang="bg-BG" dirty="0" smtClean="0"/>
          </a:p>
          <a:p>
            <a:r>
              <a:rPr lang="bg-BG" dirty="0" smtClean="0"/>
              <a:t>Целта на тази лекция е да видим как можем да изпълним подобни задачи от програма на С.</a:t>
            </a:r>
          </a:p>
        </p:txBody>
      </p:sp>
    </p:spTree>
    <p:extLst>
      <p:ext uri="{BB962C8B-B14F-4D97-AF65-F5344CB8AC3E}">
        <p14:creationId xmlns:p14="http://schemas.microsoft.com/office/powerpoint/2010/main" val="282798609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Directory handling functions: &lt;</a:t>
            </a:r>
            <a:r>
              <a:rPr lang="en-US" dirty="0" err="1" smtClean="0"/>
              <a:t>unistd.h</a:t>
            </a:r>
            <a:r>
              <a:rPr lang="en-US" dirty="0" smtClean="0"/>
              <a:t>&gt;</a:t>
            </a:r>
            <a:endParaRPr lang="bg-BG" dirty="0"/>
          </a:p>
        </p:txBody>
      </p:sp>
      <p:sp>
        <p:nvSpPr>
          <p:cNvPr id="3" name="Content Placeholder 2"/>
          <p:cNvSpPr>
            <a:spLocks noGrp="1"/>
          </p:cNvSpPr>
          <p:nvPr>
            <p:ph idx="1"/>
          </p:nvPr>
        </p:nvSpPr>
        <p:spPr/>
        <p:txBody>
          <a:bodyPr>
            <a:normAutofit lnSpcReduction="10000"/>
          </a:bodyPr>
          <a:lstStyle/>
          <a:p>
            <a:r>
              <a:rPr lang="bg-BG" dirty="0" smtClean="0"/>
              <a:t>Тук съществуват функции,които обхождат йерархия от директории и дават информация за съдържанието им.</a:t>
            </a:r>
          </a:p>
          <a:p>
            <a:pPr marL="0" indent="0">
              <a:buNone/>
            </a:pPr>
            <a:endParaRPr lang="bg-BG" dirty="0" smtClean="0"/>
          </a:p>
          <a:p>
            <a:pPr marL="0" indent="0">
              <a:buNone/>
            </a:pPr>
            <a:r>
              <a:rPr lang="en-US" dirty="0" err="1" smtClean="0"/>
              <a:t>int</a:t>
            </a:r>
            <a:r>
              <a:rPr lang="en-US" dirty="0" smtClean="0"/>
              <a:t> </a:t>
            </a:r>
            <a:r>
              <a:rPr lang="en-US" dirty="0" err="1"/>
              <a:t>chdir</a:t>
            </a:r>
            <a:r>
              <a:rPr lang="en-US" dirty="0"/>
              <a:t>(char *path) -- </a:t>
            </a:r>
            <a:r>
              <a:rPr lang="bg-BG" dirty="0" smtClean="0"/>
              <a:t>сменя директорията на зададен низ </a:t>
            </a:r>
            <a:r>
              <a:rPr lang="en-US" dirty="0" smtClean="0"/>
              <a:t>path.</a:t>
            </a:r>
            <a:r>
              <a:rPr lang="en-US" dirty="0"/>
              <a:t> </a:t>
            </a:r>
            <a:endParaRPr lang="bg-BG" dirty="0" smtClean="0"/>
          </a:p>
          <a:p>
            <a:pPr marL="0" indent="0">
              <a:buNone/>
            </a:pPr>
            <a:r>
              <a:rPr lang="en-US" dirty="0"/>
              <a:t>char *</a:t>
            </a:r>
            <a:r>
              <a:rPr lang="en-US" dirty="0" err="1"/>
              <a:t>getwd</a:t>
            </a:r>
            <a:r>
              <a:rPr lang="en-US" dirty="0"/>
              <a:t>(char *path) -- </a:t>
            </a:r>
            <a:r>
              <a:rPr lang="bg-BG" dirty="0" smtClean="0"/>
              <a:t>връща</a:t>
            </a:r>
            <a:r>
              <a:rPr lang="en-US" dirty="0"/>
              <a:t> </a:t>
            </a:r>
            <a:r>
              <a:rPr lang="bg-BG" u="sng" dirty="0" smtClean="0"/>
              <a:t>пълното</a:t>
            </a:r>
            <a:r>
              <a:rPr lang="en-US" dirty="0"/>
              <a:t> </a:t>
            </a:r>
            <a:r>
              <a:rPr lang="bg-BG" dirty="0" smtClean="0"/>
              <a:t>име на текущата директория.</a:t>
            </a:r>
            <a:r>
              <a:rPr lang="en-US" dirty="0"/>
              <a:t> path </a:t>
            </a:r>
            <a:r>
              <a:rPr lang="bg-BG" dirty="0" smtClean="0"/>
              <a:t>е указател към низ, където се връща резултата. </a:t>
            </a:r>
          </a:p>
          <a:p>
            <a:pPr marL="0" indent="0">
              <a:buNone/>
            </a:pPr>
            <a:r>
              <a:rPr lang="en-US" dirty="0" err="1" smtClean="0"/>
              <a:t>getwd</a:t>
            </a:r>
            <a:r>
              <a:rPr lang="en-US" dirty="0"/>
              <a:t> </a:t>
            </a:r>
            <a:r>
              <a:rPr lang="bg-BG" dirty="0" smtClean="0"/>
              <a:t>връща указател към низ или </a:t>
            </a:r>
            <a:r>
              <a:rPr lang="en-US" dirty="0" smtClean="0"/>
              <a:t>NULL </a:t>
            </a:r>
            <a:r>
              <a:rPr lang="bg-BG" dirty="0" smtClean="0"/>
              <a:t>при грешка</a:t>
            </a:r>
            <a:r>
              <a:rPr lang="en-US" dirty="0" smtClean="0"/>
              <a:t>.</a:t>
            </a:r>
            <a:r>
              <a:rPr lang="en-US" dirty="0"/>
              <a:t> </a:t>
            </a:r>
            <a:br>
              <a:rPr lang="en-US" dirty="0"/>
            </a:br>
            <a:endParaRPr lang="en-US" dirty="0"/>
          </a:p>
        </p:txBody>
      </p:sp>
    </p:spTree>
    <p:extLst>
      <p:ext uri="{BB962C8B-B14F-4D97-AF65-F5344CB8AC3E}">
        <p14:creationId xmlns:p14="http://schemas.microsoft.com/office/powerpoint/2010/main" val="30951244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Пример</a:t>
            </a:r>
            <a:r>
              <a:rPr lang="en-US" dirty="0" smtClean="0"/>
              <a:t>: </a:t>
            </a:r>
            <a:r>
              <a:rPr lang="en-US" dirty="0"/>
              <a:t>C </a:t>
            </a:r>
            <a:r>
              <a:rPr lang="bg-BG" dirty="0" smtClean="0"/>
              <a:t>емулация на команда </a:t>
            </a:r>
            <a:r>
              <a:rPr lang="en-US" dirty="0" smtClean="0"/>
              <a:t>cd</a:t>
            </a:r>
            <a:r>
              <a:rPr lang="bg-BG" dirty="0" smtClean="0"/>
              <a:t> от </a:t>
            </a:r>
            <a:r>
              <a:rPr lang="en-US" dirty="0" smtClean="0"/>
              <a:t>UNIX</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1" y="2114550"/>
            <a:ext cx="8050849" cy="2970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95526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g-BG" sz="2800" dirty="0" smtClean="0"/>
              <a:t>Сканиране и сортиране на директории</a:t>
            </a:r>
            <a:r>
              <a:rPr lang="en-US" sz="2800" dirty="0" smtClean="0"/>
              <a:t>:</a:t>
            </a:r>
            <a:r>
              <a:rPr lang="bg-BG" sz="2800" dirty="0" smtClean="0"/>
              <a:t/>
            </a:r>
            <a:br>
              <a:rPr lang="bg-BG" sz="2800" dirty="0" smtClean="0"/>
            </a:br>
            <a:r>
              <a:rPr lang="en-US" sz="2800" dirty="0" smtClean="0"/>
              <a:t>&lt;</a:t>
            </a:r>
            <a:r>
              <a:rPr lang="en-US" sz="2800" dirty="0"/>
              <a:t>sys/</a:t>
            </a:r>
            <a:r>
              <a:rPr lang="en-US" sz="2800" dirty="0" err="1"/>
              <a:t>types.h</a:t>
            </a:r>
            <a:r>
              <a:rPr lang="en-US" sz="2800" dirty="0"/>
              <a:t>&gt;,&lt;sys/</a:t>
            </a:r>
            <a:r>
              <a:rPr lang="en-US" sz="2800" dirty="0" err="1"/>
              <a:t>dir.h</a:t>
            </a:r>
            <a:r>
              <a:rPr lang="en-US" sz="2800" dirty="0" smtClean="0"/>
              <a:t>&gt;</a:t>
            </a:r>
            <a:endParaRPr lang="bg-BG" sz="2800" dirty="0"/>
          </a:p>
        </p:txBody>
      </p:sp>
      <p:sp>
        <p:nvSpPr>
          <p:cNvPr id="3" name="Content Placeholder 2"/>
          <p:cNvSpPr>
            <a:spLocks noGrp="1"/>
          </p:cNvSpPr>
          <p:nvPr>
            <p:ph idx="1"/>
          </p:nvPr>
        </p:nvSpPr>
        <p:spPr/>
        <p:txBody>
          <a:bodyPr>
            <a:normAutofit/>
          </a:bodyPr>
          <a:lstStyle/>
          <a:p>
            <a:r>
              <a:rPr lang="bg-BG" dirty="0" smtClean="0"/>
              <a:t>Съществуват 2 полезни функции </a:t>
            </a:r>
            <a:r>
              <a:rPr lang="en-US" dirty="0" smtClean="0"/>
              <a:t>(</a:t>
            </a:r>
            <a:r>
              <a:rPr lang="bg-BG" dirty="0" smtClean="0"/>
              <a:t>при </a:t>
            </a:r>
            <a:r>
              <a:rPr lang="en-US" dirty="0" smtClean="0"/>
              <a:t>BSD </a:t>
            </a:r>
            <a:r>
              <a:rPr lang="bg-BG" dirty="0" smtClean="0"/>
              <a:t>платформи и не са</a:t>
            </a:r>
            <a:r>
              <a:rPr lang="en-US" dirty="0"/>
              <a:t> </a:t>
            </a:r>
            <a:r>
              <a:rPr lang="bg-BG" dirty="0" smtClean="0"/>
              <a:t>многонишкови):</a:t>
            </a:r>
            <a:endParaRPr lang="en-US" dirty="0"/>
          </a:p>
          <a:p>
            <a:pPr marL="0" indent="0">
              <a:buNone/>
            </a:pPr>
            <a:endParaRPr lang="bg-BG" dirty="0" smtClean="0"/>
          </a:p>
          <a:p>
            <a:pPr marL="0" indent="0">
              <a:buNone/>
            </a:pPr>
            <a:r>
              <a:rPr lang="en-US" dirty="0" err="1" smtClean="0"/>
              <a:t>scandir</a:t>
            </a:r>
            <a:r>
              <a:rPr lang="en-US" dirty="0" smtClean="0"/>
              <a:t>(char </a:t>
            </a:r>
            <a:r>
              <a:rPr lang="en-US" dirty="0"/>
              <a:t>*</a:t>
            </a:r>
            <a:r>
              <a:rPr lang="en-US" dirty="0" err="1"/>
              <a:t>dirname</a:t>
            </a:r>
            <a:r>
              <a:rPr lang="en-US" dirty="0"/>
              <a:t>, </a:t>
            </a:r>
            <a:r>
              <a:rPr lang="en-US" dirty="0" err="1"/>
              <a:t>struct</a:t>
            </a:r>
            <a:r>
              <a:rPr lang="en-US" dirty="0"/>
              <a:t> direct **</a:t>
            </a:r>
            <a:r>
              <a:rPr lang="en-US" dirty="0" err="1"/>
              <a:t>namelist</a:t>
            </a:r>
            <a:r>
              <a:rPr lang="en-US" dirty="0"/>
              <a:t>, </a:t>
            </a:r>
            <a:r>
              <a:rPr lang="en-US" dirty="0" err="1"/>
              <a:t>int</a:t>
            </a:r>
            <a:r>
              <a:rPr lang="en-US" dirty="0"/>
              <a:t> (*select)(), </a:t>
            </a:r>
            <a:br>
              <a:rPr lang="en-US" dirty="0"/>
            </a:br>
            <a:r>
              <a:rPr lang="en-US" dirty="0" err="1"/>
              <a:t>int</a:t>
            </a:r>
            <a:r>
              <a:rPr lang="en-US" dirty="0"/>
              <a:t> (*</a:t>
            </a:r>
            <a:r>
              <a:rPr lang="en-US" dirty="0" err="1"/>
              <a:t>compar</a:t>
            </a:r>
            <a:r>
              <a:rPr lang="en-US" dirty="0"/>
              <a:t>)()) -- </a:t>
            </a:r>
            <a:r>
              <a:rPr lang="bg-BG" dirty="0" smtClean="0"/>
              <a:t>чете директорията</a:t>
            </a:r>
            <a:r>
              <a:rPr lang="en-US" dirty="0" smtClean="0"/>
              <a:t> </a:t>
            </a:r>
            <a:r>
              <a:rPr lang="en-US" dirty="0" err="1"/>
              <a:t>dirname</a:t>
            </a:r>
            <a:r>
              <a:rPr lang="en-US" dirty="0"/>
              <a:t> </a:t>
            </a:r>
            <a:r>
              <a:rPr lang="bg-BG" dirty="0" smtClean="0"/>
              <a:t>и изгражда масив от указатели към входните точки на директориите или -1 при грешка.</a:t>
            </a:r>
            <a:r>
              <a:rPr lang="en-US" dirty="0" smtClean="0"/>
              <a:t> </a:t>
            </a:r>
            <a:r>
              <a:rPr lang="en-US" dirty="0"/>
              <a:t> </a:t>
            </a:r>
            <a:r>
              <a:rPr lang="en-US" dirty="0" err="1"/>
              <a:t>namelist</a:t>
            </a:r>
            <a:r>
              <a:rPr lang="en-US" dirty="0"/>
              <a:t> </a:t>
            </a:r>
            <a:r>
              <a:rPr lang="bg-BG" dirty="0" smtClean="0"/>
              <a:t>е указателя към масива от указатели към структури</a:t>
            </a:r>
            <a:r>
              <a:rPr lang="en-US" dirty="0" smtClean="0"/>
              <a:t>.</a:t>
            </a:r>
            <a:r>
              <a:rPr lang="en-US" dirty="0"/>
              <a:t> </a:t>
            </a:r>
          </a:p>
          <a:p>
            <a:endParaRPr lang="bg-BG" dirty="0"/>
          </a:p>
        </p:txBody>
      </p:sp>
    </p:spTree>
    <p:extLst>
      <p:ext uri="{BB962C8B-B14F-4D97-AF65-F5344CB8AC3E}">
        <p14:creationId xmlns:p14="http://schemas.microsoft.com/office/powerpoint/2010/main" val="344120532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g-BG" sz="2800" dirty="0"/>
              <a:t>Сканиране и сортиране на директории</a:t>
            </a:r>
            <a:r>
              <a:rPr lang="en-US" sz="2800" dirty="0"/>
              <a:t>:</a:t>
            </a:r>
            <a:r>
              <a:rPr lang="bg-BG" sz="2800" dirty="0"/>
              <a:t/>
            </a:r>
            <a:br>
              <a:rPr lang="bg-BG" sz="2800" dirty="0"/>
            </a:br>
            <a:r>
              <a:rPr lang="en-US" sz="2800" dirty="0"/>
              <a:t>&lt;sys/</a:t>
            </a:r>
            <a:r>
              <a:rPr lang="en-US" sz="2800" dirty="0" err="1"/>
              <a:t>types.h</a:t>
            </a:r>
            <a:r>
              <a:rPr lang="en-US" sz="2800" dirty="0"/>
              <a:t>&gt;,&lt;sys/</a:t>
            </a:r>
            <a:r>
              <a:rPr lang="en-US" sz="2800" dirty="0" err="1"/>
              <a:t>dir.h</a:t>
            </a:r>
            <a:r>
              <a:rPr lang="en-US" sz="2800" dirty="0"/>
              <a:t>&gt;</a:t>
            </a:r>
            <a:endParaRPr lang="bg-BG" sz="2800"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(*select))() </a:t>
            </a:r>
            <a:r>
              <a:rPr lang="bg-BG" dirty="0" smtClean="0"/>
              <a:t>е указател към функция, която се извиква с указател към входна точка на директория (дефинирана в </a:t>
            </a:r>
            <a:r>
              <a:rPr lang="en-US" dirty="0" smtClean="0"/>
              <a:t>&lt;</a:t>
            </a:r>
            <a:r>
              <a:rPr lang="en-US" dirty="0"/>
              <a:t>sys/types</a:t>
            </a:r>
            <a:r>
              <a:rPr lang="en-US" dirty="0" smtClean="0"/>
              <a:t>&gt;</a:t>
            </a:r>
            <a:r>
              <a:rPr lang="bg-BG" dirty="0" smtClean="0"/>
              <a:t>)</a:t>
            </a:r>
            <a:r>
              <a:rPr lang="en-US" dirty="0" smtClean="0"/>
              <a:t> </a:t>
            </a:r>
            <a:r>
              <a:rPr lang="bg-BG" dirty="0" smtClean="0"/>
              <a:t>и трябва да върне ненулев резултат </a:t>
            </a:r>
            <a:r>
              <a:rPr lang="bg-BG" u="sng" dirty="0" smtClean="0"/>
              <a:t>ако</a:t>
            </a:r>
            <a:r>
              <a:rPr lang="bg-BG" dirty="0" smtClean="0"/>
              <a:t> входната точка на директорията </a:t>
            </a:r>
            <a:r>
              <a:rPr lang="bg-BG" u="sng" dirty="0" smtClean="0"/>
              <a:t>трябва</a:t>
            </a:r>
            <a:r>
              <a:rPr lang="bg-BG" dirty="0" smtClean="0"/>
              <a:t> да се включи в масива.</a:t>
            </a:r>
            <a:r>
              <a:rPr lang="en-US" dirty="0" smtClean="0"/>
              <a:t> </a:t>
            </a:r>
            <a:r>
              <a:rPr lang="bg-BG" dirty="0" smtClean="0"/>
              <a:t>Ако указателят е </a:t>
            </a:r>
            <a:r>
              <a:rPr lang="en-US" dirty="0" smtClean="0"/>
              <a:t>NULL</a:t>
            </a:r>
            <a:r>
              <a:rPr lang="en-US" dirty="0"/>
              <a:t>, </a:t>
            </a:r>
            <a:r>
              <a:rPr lang="bg-BG" dirty="0" smtClean="0"/>
              <a:t>то всички директории трябва да се включат.</a:t>
            </a:r>
          </a:p>
          <a:p>
            <a:pPr marL="0" indent="0">
              <a:buNone/>
            </a:pPr>
            <a:r>
              <a:rPr lang="bg-BG" dirty="0" smtClean="0"/>
              <a:t>Последният аргумент е указател към функция, която се подава на </a:t>
            </a:r>
            <a:r>
              <a:rPr lang="en-US" dirty="0"/>
              <a:t> </a:t>
            </a:r>
            <a:r>
              <a:rPr lang="en-US" dirty="0" err="1"/>
              <a:t>qsort</a:t>
            </a:r>
            <a:r>
              <a:rPr lang="en-US" dirty="0"/>
              <a:t> </a:t>
            </a:r>
            <a:r>
              <a:rPr lang="en-US" dirty="0" smtClean="0"/>
              <a:t> </a:t>
            </a:r>
            <a:r>
              <a:rPr lang="en-US" dirty="0"/>
              <a:t>-- </a:t>
            </a:r>
            <a:r>
              <a:rPr lang="bg-BG" dirty="0" smtClean="0"/>
              <a:t>вградена функция, която сортира масива. </a:t>
            </a:r>
            <a:r>
              <a:rPr lang="bg-BG" u="sng" dirty="0" smtClean="0"/>
              <a:t>Ако</a:t>
            </a:r>
            <a:r>
              <a:rPr lang="bg-BG" dirty="0" smtClean="0"/>
              <a:t> указателят е </a:t>
            </a:r>
            <a:r>
              <a:rPr lang="en-US" dirty="0" smtClean="0"/>
              <a:t>NULL</a:t>
            </a:r>
            <a:r>
              <a:rPr lang="en-US" dirty="0"/>
              <a:t>, </a:t>
            </a:r>
            <a:r>
              <a:rPr lang="bg-BG" dirty="0" smtClean="0"/>
              <a:t>масивът </a:t>
            </a:r>
            <a:r>
              <a:rPr lang="bg-BG" u="sng" dirty="0" smtClean="0"/>
              <a:t>не е</a:t>
            </a:r>
            <a:r>
              <a:rPr lang="bg-BG" dirty="0" smtClean="0"/>
              <a:t> сортиран.</a:t>
            </a:r>
          </a:p>
          <a:p>
            <a:pPr marL="0" indent="0">
              <a:buNone/>
            </a:pPr>
            <a:endParaRPr lang="bg-BG" dirty="0" smtClean="0"/>
          </a:p>
          <a:p>
            <a:pPr marL="0" indent="0">
              <a:buNone/>
            </a:pPr>
            <a:r>
              <a:rPr lang="en-US" dirty="0" err="1" smtClean="0"/>
              <a:t>alphasort</a:t>
            </a:r>
            <a:r>
              <a:rPr lang="en-US" dirty="0" smtClean="0"/>
              <a:t>(</a:t>
            </a:r>
            <a:r>
              <a:rPr lang="en-US" dirty="0" err="1" smtClean="0"/>
              <a:t>struct</a:t>
            </a:r>
            <a:r>
              <a:rPr lang="en-US" dirty="0" smtClean="0"/>
              <a:t> </a:t>
            </a:r>
            <a:r>
              <a:rPr lang="en-US" dirty="0"/>
              <a:t>direct **d1, **d2) -- </a:t>
            </a:r>
            <a:r>
              <a:rPr lang="en-US" dirty="0" err="1"/>
              <a:t>alphasort</a:t>
            </a:r>
            <a:r>
              <a:rPr lang="en-US" dirty="0"/>
              <a:t>() </a:t>
            </a:r>
            <a:r>
              <a:rPr lang="bg-BG" dirty="0" smtClean="0"/>
              <a:t>е вградена функция, която сортира масива в азбучен ред.</a:t>
            </a:r>
          </a:p>
        </p:txBody>
      </p:sp>
    </p:spTree>
    <p:extLst>
      <p:ext uri="{BB962C8B-B14F-4D97-AF65-F5344CB8AC3E}">
        <p14:creationId xmlns:p14="http://schemas.microsoft.com/office/powerpoint/2010/main" val="18783905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9552" y="2636912"/>
            <a:ext cx="7242048" cy="1143000"/>
          </a:xfrm>
        </p:spPr>
        <p:txBody>
          <a:bodyPr/>
          <a:lstStyle/>
          <a:p>
            <a:r>
              <a:rPr lang="bg-BG" dirty="0" smtClean="0">
                <a:hlinkClick r:id="rId2" action="ppaction://hlinkfile"/>
              </a:rPr>
              <a:t>Пример</a:t>
            </a:r>
            <a:endParaRPr lang="bg-BG" dirty="0"/>
          </a:p>
        </p:txBody>
      </p:sp>
    </p:spTree>
    <p:extLst>
      <p:ext uri="{BB962C8B-B14F-4D97-AF65-F5344CB8AC3E}">
        <p14:creationId xmlns:p14="http://schemas.microsoft.com/office/powerpoint/2010/main" val="297117745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g-BG" sz="2800" dirty="0"/>
              <a:t>Сканиране и сортиране на директории</a:t>
            </a:r>
            <a:r>
              <a:rPr lang="en-US" sz="2800" dirty="0"/>
              <a:t>:</a:t>
            </a:r>
            <a:r>
              <a:rPr lang="bg-BG" sz="2800" dirty="0"/>
              <a:t/>
            </a:r>
            <a:br>
              <a:rPr lang="bg-BG" sz="2800" dirty="0"/>
            </a:br>
            <a:r>
              <a:rPr lang="en-US" sz="2800" dirty="0"/>
              <a:t>&lt;sys/</a:t>
            </a:r>
            <a:r>
              <a:rPr lang="en-US" sz="2800" dirty="0" err="1"/>
              <a:t>types.h</a:t>
            </a:r>
            <a:r>
              <a:rPr lang="en-US" sz="2800" dirty="0"/>
              <a:t>&gt;,&lt;sys/</a:t>
            </a:r>
            <a:r>
              <a:rPr lang="en-US" sz="2800" dirty="0" err="1"/>
              <a:t>dir.h</a:t>
            </a:r>
            <a:r>
              <a:rPr lang="en-US" sz="2800" dirty="0"/>
              <a:t>&gt;</a:t>
            </a:r>
            <a:endParaRPr lang="bg-BG" sz="2800" dirty="0"/>
          </a:p>
        </p:txBody>
      </p:sp>
      <p:sp>
        <p:nvSpPr>
          <p:cNvPr id="3" name="Content Placeholder 2"/>
          <p:cNvSpPr>
            <a:spLocks noGrp="1"/>
          </p:cNvSpPr>
          <p:nvPr>
            <p:ph idx="1"/>
          </p:nvPr>
        </p:nvSpPr>
        <p:spPr/>
        <p:txBody>
          <a:bodyPr>
            <a:normAutofit fontScale="92500"/>
          </a:bodyPr>
          <a:lstStyle/>
          <a:p>
            <a:r>
              <a:rPr lang="en-US" dirty="0" err="1"/>
              <a:t>scandir</a:t>
            </a:r>
            <a:r>
              <a:rPr lang="en-US" dirty="0"/>
              <a:t> </a:t>
            </a:r>
            <a:r>
              <a:rPr lang="bg-BG" dirty="0" smtClean="0"/>
              <a:t>връща текущата директория</a:t>
            </a:r>
            <a:r>
              <a:rPr lang="en-US" dirty="0" smtClean="0"/>
              <a:t> </a:t>
            </a:r>
            <a:r>
              <a:rPr lang="en-US" dirty="0"/>
              <a:t>(.) </a:t>
            </a:r>
            <a:r>
              <a:rPr lang="bg-BG" dirty="0" smtClean="0"/>
              <a:t>и директорията над нея</a:t>
            </a:r>
            <a:r>
              <a:rPr lang="en-US" dirty="0" smtClean="0"/>
              <a:t> (..)</a:t>
            </a:r>
            <a:r>
              <a:rPr lang="bg-BG" dirty="0" smtClean="0"/>
              <a:t>, както и всички файлове, следователно трябва да проверим резултата и да върнем </a:t>
            </a:r>
            <a:r>
              <a:rPr lang="en-US" dirty="0"/>
              <a:t> FALSE </a:t>
            </a:r>
            <a:r>
              <a:rPr lang="bg-BG" dirty="0" smtClean="0"/>
              <a:t>за онези, които не трябва да фигурират в резултата</a:t>
            </a:r>
            <a:r>
              <a:rPr lang="en-US" dirty="0" smtClean="0"/>
              <a:t>.</a:t>
            </a:r>
            <a:endParaRPr lang="en-US" dirty="0"/>
          </a:p>
          <a:p>
            <a:r>
              <a:rPr lang="en-US" dirty="0" err="1" smtClean="0"/>
              <a:t>scandir</a:t>
            </a:r>
            <a:r>
              <a:rPr lang="en-US" dirty="0"/>
              <a:t> </a:t>
            </a:r>
            <a:r>
              <a:rPr lang="bg-BG" dirty="0" smtClean="0"/>
              <a:t>и</a:t>
            </a:r>
            <a:r>
              <a:rPr lang="en-US" dirty="0"/>
              <a:t> </a:t>
            </a:r>
            <a:r>
              <a:rPr lang="en-US" dirty="0" err="1"/>
              <a:t>alphasort</a:t>
            </a:r>
            <a:r>
              <a:rPr lang="en-US" dirty="0"/>
              <a:t> </a:t>
            </a:r>
            <a:r>
              <a:rPr lang="bg-BG" dirty="0" smtClean="0"/>
              <a:t>са декларирани в</a:t>
            </a:r>
            <a:r>
              <a:rPr lang="en-US" dirty="0"/>
              <a:t> sys/</a:t>
            </a:r>
            <a:r>
              <a:rPr lang="en-US" dirty="0" err="1"/>
              <a:t>types.h</a:t>
            </a:r>
            <a:r>
              <a:rPr lang="en-US" dirty="0"/>
              <a:t> </a:t>
            </a:r>
            <a:r>
              <a:rPr lang="bg-BG" dirty="0" smtClean="0"/>
              <a:t>и</a:t>
            </a:r>
            <a:r>
              <a:rPr lang="en-US" dirty="0"/>
              <a:t> sys/</a:t>
            </a:r>
            <a:r>
              <a:rPr lang="en-US" dirty="0" err="1"/>
              <a:t>dir.h</a:t>
            </a:r>
            <a:r>
              <a:rPr lang="en-US" dirty="0"/>
              <a:t>. </a:t>
            </a:r>
            <a:br>
              <a:rPr lang="en-US" dirty="0"/>
            </a:br>
            <a:r>
              <a:rPr lang="en-US" dirty="0"/>
              <a:t>MAXPATHLEN </a:t>
            </a:r>
            <a:r>
              <a:rPr lang="bg-BG" dirty="0" smtClean="0"/>
              <a:t>и</a:t>
            </a:r>
            <a:r>
              <a:rPr lang="en-US" dirty="0"/>
              <a:t> </a:t>
            </a:r>
            <a:r>
              <a:rPr lang="en-US" dirty="0" err="1"/>
              <a:t>getwd</a:t>
            </a:r>
            <a:r>
              <a:rPr lang="en-US" dirty="0"/>
              <a:t> </a:t>
            </a:r>
            <a:r>
              <a:rPr lang="bg-BG" dirty="0" smtClean="0"/>
              <a:t>са декларирани в</a:t>
            </a:r>
            <a:r>
              <a:rPr lang="en-US" dirty="0"/>
              <a:t> sys/</a:t>
            </a:r>
            <a:r>
              <a:rPr lang="en-US" dirty="0" err="1"/>
              <a:t>param.h</a:t>
            </a:r>
            <a:endParaRPr lang="en-US" dirty="0"/>
          </a:p>
          <a:p>
            <a:r>
              <a:rPr lang="bg-BG" dirty="0" smtClean="0"/>
              <a:t>Ето как можем да модифицираме функцията </a:t>
            </a:r>
            <a:r>
              <a:rPr lang="en-US" dirty="0" err="1" smtClean="0"/>
              <a:t>file_select</a:t>
            </a:r>
            <a:r>
              <a:rPr lang="en-US" dirty="0"/>
              <a:t>() </a:t>
            </a:r>
            <a:r>
              <a:rPr lang="bg-BG" dirty="0" smtClean="0"/>
              <a:t>за да търси файлове с разширения: </a:t>
            </a:r>
            <a:r>
              <a:rPr lang="en-US" dirty="0" smtClean="0"/>
              <a:t>a </a:t>
            </a:r>
            <a:r>
              <a:rPr lang="en-US" dirty="0"/>
              <a:t>.c, .o </a:t>
            </a:r>
            <a:r>
              <a:rPr lang="bg-BG" dirty="0" smtClean="0"/>
              <a:t>или </a:t>
            </a:r>
            <a:r>
              <a:rPr lang="en-US" dirty="0" smtClean="0"/>
              <a:t>.h :</a:t>
            </a:r>
            <a:r>
              <a:rPr lang="bg-BG" dirty="0" smtClean="0"/>
              <a:t> </a:t>
            </a:r>
            <a:r>
              <a:rPr lang="en-US" dirty="0" smtClean="0">
                <a:hlinkClick r:id="rId2" action="ppaction://hlinkfile"/>
              </a:rPr>
              <a:t>file_select_1</a:t>
            </a:r>
            <a:endParaRPr lang="en-US" dirty="0"/>
          </a:p>
        </p:txBody>
      </p:sp>
    </p:spTree>
    <p:extLst>
      <p:ext uri="{BB962C8B-B14F-4D97-AF65-F5344CB8AC3E}">
        <p14:creationId xmlns:p14="http://schemas.microsoft.com/office/powerpoint/2010/main" val="123118043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g-BG" sz="2800" dirty="0"/>
              <a:t>Сканиране и сортиране на директории</a:t>
            </a:r>
            <a:r>
              <a:rPr lang="en-US" sz="2800" dirty="0"/>
              <a:t>:</a:t>
            </a:r>
            <a:r>
              <a:rPr lang="bg-BG" sz="2800" dirty="0"/>
              <a:t/>
            </a:r>
            <a:br>
              <a:rPr lang="bg-BG" sz="2800" dirty="0"/>
            </a:br>
            <a:r>
              <a:rPr lang="en-US" sz="2800" dirty="0"/>
              <a:t>&lt;sys/</a:t>
            </a:r>
            <a:r>
              <a:rPr lang="en-US" sz="2800" dirty="0" err="1"/>
              <a:t>types.h</a:t>
            </a:r>
            <a:r>
              <a:rPr lang="en-US" sz="2800" dirty="0"/>
              <a:t>&gt;,&lt;sys/</a:t>
            </a:r>
            <a:r>
              <a:rPr lang="en-US" sz="2800" dirty="0" err="1"/>
              <a:t>dir.h</a:t>
            </a:r>
            <a:r>
              <a:rPr lang="en-US" sz="2800" dirty="0"/>
              <a:t>&gt;</a:t>
            </a:r>
            <a:endParaRPr lang="bg-BG" sz="2800" dirty="0"/>
          </a:p>
        </p:txBody>
      </p:sp>
      <p:sp>
        <p:nvSpPr>
          <p:cNvPr id="3" name="Content Placeholder 2"/>
          <p:cNvSpPr>
            <a:spLocks noGrp="1"/>
          </p:cNvSpPr>
          <p:nvPr>
            <p:ph idx="1"/>
          </p:nvPr>
        </p:nvSpPr>
        <p:spPr/>
        <p:txBody>
          <a:bodyPr/>
          <a:lstStyle/>
          <a:p>
            <a:r>
              <a:rPr lang="en-US" dirty="0" err="1"/>
              <a:t>rindex</a:t>
            </a:r>
            <a:r>
              <a:rPr lang="en-US" dirty="0"/>
              <a:t>() </a:t>
            </a:r>
            <a:r>
              <a:rPr lang="bg-BG" dirty="0" smtClean="0"/>
              <a:t>връща указател към последното срещане на символа</a:t>
            </a:r>
            <a:r>
              <a:rPr lang="en-US" dirty="0"/>
              <a:t> c </a:t>
            </a:r>
            <a:r>
              <a:rPr lang="bg-BG" dirty="0" smtClean="0"/>
              <a:t>в низа</a:t>
            </a:r>
            <a:r>
              <a:rPr lang="en-US" dirty="0"/>
              <a:t> s, </a:t>
            </a:r>
            <a:r>
              <a:rPr lang="bg-BG" dirty="0" smtClean="0"/>
              <a:t>или</a:t>
            </a:r>
            <a:r>
              <a:rPr lang="en-US" dirty="0" smtClean="0"/>
              <a:t> </a:t>
            </a:r>
            <a:r>
              <a:rPr lang="en-US" dirty="0"/>
              <a:t>NULL </a:t>
            </a:r>
            <a:r>
              <a:rPr lang="bg-BG" dirty="0" smtClean="0"/>
              <a:t>ако </a:t>
            </a:r>
            <a:r>
              <a:rPr lang="en-US" dirty="0"/>
              <a:t> c </a:t>
            </a:r>
            <a:r>
              <a:rPr lang="bg-BG" dirty="0" smtClean="0"/>
              <a:t>не присъства в низа</a:t>
            </a:r>
            <a:r>
              <a:rPr lang="en-US" dirty="0" smtClean="0"/>
              <a:t>. </a:t>
            </a:r>
            <a:r>
              <a:rPr lang="en-US" dirty="0"/>
              <a:t>(index() </a:t>
            </a:r>
            <a:r>
              <a:rPr lang="bg-BG" dirty="0" smtClean="0"/>
              <a:t>е подобна функция, но търси първото срещане</a:t>
            </a:r>
            <a:r>
              <a:rPr lang="en-US" dirty="0" smtClean="0"/>
              <a:t>.)</a:t>
            </a:r>
            <a:endParaRPr lang="en-US" dirty="0"/>
          </a:p>
          <a:p>
            <a:r>
              <a:rPr lang="bg-BG" dirty="0" smtClean="0"/>
              <a:t>Функцията</a:t>
            </a:r>
            <a:br>
              <a:rPr lang="bg-BG" dirty="0" smtClean="0"/>
            </a:br>
            <a:r>
              <a:rPr lang="en-US" dirty="0"/>
              <a:t> </a:t>
            </a:r>
            <a:r>
              <a:rPr lang="en-US" dirty="0" err="1"/>
              <a:t>struct</a:t>
            </a:r>
            <a:r>
              <a:rPr lang="en-US" dirty="0"/>
              <a:t> direct *</a:t>
            </a:r>
            <a:r>
              <a:rPr lang="en-US" dirty="0" err="1"/>
              <a:t>readdir</a:t>
            </a:r>
            <a:r>
              <a:rPr lang="en-US" dirty="0"/>
              <a:t>(char *</a:t>
            </a:r>
            <a:r>
              <a:rPr lang="en-US" dirty="0" err="1"/>
              <a:t>dir</a:t>
            </a:r>
            <a:r>
              <a:rPr lang="en-US" dirty="0"/>
              <a:t>) </a:t>
            </a:r>
            <a:r>
              <a:rPr lang="bg-BG" dirty="0" smtClean="0"/>
              <a:t>е декларирана в </a:t>
            </a:r>
            <a:r>
              <a:rPr lang="en-US" dirty="0" smtClean="0"/>
              <a:t>&lt;</a:t>
            </a:r>
            <a:r>
              <a:rPr lang="en-US" dirty="0"/>
              <a:t>sys/</a:t>
            </a:r>
            <a:r>
              <a:rPr lang="en-US" dirty="0" err="1"/>
              <a:t>dir.h</a:t>
            </a:r>
            <a:r>
              <a:rPr lang="en-US" dirty="0" smtClean="0"/>
              <a:t>&gt; </a:t>
            </a:r>
            <a:r>
              <a:rPr lang="bg-BG" dirty="0" smtClean="0"/>
              <a:t>и връща списъка на директорията</a:t>
            </a:r>
            <a:r>
              <a:rPr lang="en-US" dirty="0"/>
              <a:t> </a:t>
            </a:r>
            <a:r>
              <a:rPr lang="en-US" dirty="0" err="1"/>
              <a:t>dir</a:t>
            </a:r>
            <a:r>
              <a:rPr lang="en-US" dirty="0"/>
              <a:t> </a:t>
            </a:r>
            <a:r>
              <a:rPr lang="en-US" dirty="0" smtClean="0"/>
              <a:t>.</a:t>
            </a:r>
            <a:endParaRPr lang="en-US" dirty="0"/>
          </a:p>
          <a:p>
            <a:endParaRPr lang="bg-BG" dirty="0"/>
          </a:p>
        </p:txBody>
      </p:sp>
    </p:spTree>
    <p:extLst>
      <p:ext uri="{BB962C8B-B14F-4D97-AF65-F5344CB8AC3E}">
        <p14:creationId xmlns:p14="http://schemas.microsoft.com/office/powerpoint/2010/main" val="1833106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Въведение в </a:t>
            </a:r>
            <a:r>
              <a:rPr lang="en-US" dirty="0" smtClean="0"/>
              <a:t>MAKE</a:t>
            </a:r>
            <a:endParaRPr lang="bg-BG" dirty="0"/>
          </a:p>
        </p:txBody>
      </p:sp>
      <p:sp>
        <p:nvSpPr>
          <p:cNvPr id="3" name="Content Placeholder 2"/>
          <p:cNvSpPr>
            <a:spLocks noGrp="1"/>
          </p:cNvSpPr>
          <p:nvPr>
            <p:ph idx="1"/>
          </p:nvPr>
        </p:nvSpPr>
        <p:spPr/>
        <p:txBody>
          <a:bodyPr>
            <a:normAutofit/>
          </a:bodyPr>
          <a:lstStyle/>
          <a:p>
            <a:r>
              <a:rPr lang="bg-BG" dirty="0" smtClean="0"/>
              <a:t>Разделна компилация</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224933"/>
            <a:ext cx="6473161"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48004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sz="3200" dirty="0" smtClean="0"/>
              <a:t>Функции за обработка на файлове</a:t>
            </a:r>
            <a:r>
              <a:rPr lang="fr-FR" sz="3200" dirty="0" smtClean="0"/>
              <a:t>: </a:t>
            </a:r>
            <a:r>
              <a:rPr lang="fr-FR" sz="3200" dirty="0" err="1"/>
              <a:t>unistd.h</a:t>
            </a:r>
            <a:r>
              <a:rPr lang="fr-FR" sz="3200" dirty="0"/>
              <a:t>, </a:t>
            </a:r>
            <a:r>
              <a:rPr lang="fr-FR" sz="3200" dirty="0" err="1"/>
              <a:t>sys</a:t>
            </a:r>
            <a:r>
              <a:rPr lang="fr-FR" sz="3200" dirty="0"/>
              <a:t>/</a:t>
            </a:r>
            <a:r>
              <a:rPr lang="fr-FR" sz="3200" dirty="0" err="1"/>
              <a:t>types.h</a:t>
            </a:r>
            <a:r>
              <a:rPr lang="fr-FR" sz="3200" dirty="0"/>
              <a:t>, </a:t>
            </a:r>
            <a:r>
              <a:rPr lang="fr-FR" sz="3200" dirty="0" err="1" smtClean="0"/>
              <a:t>sys</a:t>
            </a:r>
            <a:r>
              <a:rPr lang="fr-FR" sz="3200" dirty="0" smtClean="0"/>
              <a:t>/</a:t>
            </a:r>
            <a:r>
              <a:rPr lang="fr-FR" sz="3200" dirty="0" err="1" smtClean="0"/>
              <a:t>stat.h</a:t>
            </a:r>
            <a:endParaRPr lang="bg-BG" sz="3200" dirty="0"/>
          </a:p>
        </p:txBody>
      </p:sp>
      <p:sp>
        <p:nvSpPr>
          <p:cNvPr id="3" name="Content Placeholder 2"/>
          <p:cNvSpPr>
            <a:spLocks noGrp="1"/>
          </p:cNvSpPr>
          <p:nvPr>
            <p:ph idx="1"/>
          </p:nvPr>
        </p:nvSpPr>
        <p:spPr/>
        <p:txBody>
          <a:bodyPr>
            <a:normAutofit fontScale="77500" lnSpcReduction="20000"/>
          </a:bodyPr>
          <a:lstStyle/>
          <a:p>
            <a:pPr marL="0" indent="0">
              <a:buNone/>
            </a:pPr>
            <a:r>
              <a:rPr lang="bg-BG" dirty="0" smtClean="0"/>
              <a:t>Съществуват множество функции, които се прилагат директно върху файлове</a:t>
            </a:r>
            <a:r>
              <a:rPr lang="en-US" dirty="0" smtClean="0"/>
              <a:t>.</a:t>
            </a:r>
            <a:endParaRPr lang="en-US" dirty="0"/>
          </a:p>
          <a:p>
            <a:r>
              <a:rPr lang="bg-BG" b="1" dirty="0" smtClean="0"/>
              <a:t>Достъп до файл</a:t>
            </a:r>
            <a:endParaRPr lang="en-US" b="1" dirty="0"/>
          </a:p>
          <a:p>
            <a:pPr marL="0" indent="0">
              <a:buNone/>
            </a:pPr>
            <a:r>
              <a:rPr lang="en-US" dirty="0" err="1"/>
              <a:t>int</a:t>
            </a:r>
            <a:r>
              <a:rPr lang="en-US" dirty="0"/>
              <a:t> access(char *path, </a:t>
            </a:r>
            <a:r>
              <a:rPr lang="en-US" dirty="0" err="1"/>
              <a:t>int</a:t>
            </a:r>
            <a:r>
              <a:rPr lang="en-US" dirty="0"/>
              <a:t> mode) -- </a:t>
            </a:r>
            <a:r>
              <a:rPr lang="bg-BG" dirty="0" smtClean="0"/>
              <a:t>определя достъпността на файла. </a:t>
            </a:r>
            <a:r>
              <a:rPr lang="en-US" dirty="0" smtClean="0"/>
              <a:t>path</a:t>
            </a:r>
            <a:r>
              <a:rPr lang="en-US" dirty="0"/>
              <a:t> </a:t>
            </a:r>
            <a:r>
              <a:rPr lang="bg-BG" dirty="0" smtClean="0"/>
              <a:t>сочи към името на файла.</a:t>
            </a:r>
            <a:r>
              <a:rPr lang="en-US" dirty="0" smtClean="0"/>
              <a:t> </a:t>
            </a:r>
            <a:r>
              <a:rPr lang="en-US" dirty="0"/>
              <a:t> access() </a:t>
            </a:r>
            <a:r>
              <a:rPr lang="bg-BG" dirty="0" smtClean="0"/>
              <a:t>проверява достъпността съгласно</a:t>
            </a:r>
            <a:r>
              <a:rPr lang="en-US" dirty="0"/>
              <a:t> mode, </a:t>
            </a:r>
            <a:r>
              <a:rPr lang="bg-BG" dirty="0" smtClean="0"/>
              <a:t>деклариран в</a:t>
            </a:r>
            <a:r>
              <a:rPr lang="en-US" dirty="0"/>
              <a:t> #include &lt;</a:t>
            </a:r>
            <a:r>
              <a:rPr lang="en-US" dirty="0" err="1"/>
              <a:t>unistd.h</a:t>
            </a:r>
            <a:r>
              <a:rPr lang="en-US" dirty="0"/>
              <a:t>&gt;:</a:t>
            </a:r>
          </a:p>
          <a:p>
            <a:r>
              <a:rPr lang="en-US" b="1" dirty="0"/>
              <a:t>R_OK</a:t>
            </a:r>
            <a:r>
              <a:rPr lang="en-US" dirty="0"/>
              <a:t>- </a:t>
            </a:r>
            <a:r>
              <a:rPr lang="bg-BG" dirty="0" smtClean="0"/>
              <a:t>права за четене</a:t>
            </a:r>
          </a:p>
          <a:p>
            <a:r>
              <a:rPr lang="en-US" b="1" dirty="0" smtClean="0"/>
              <a:t>W_OK</a:t>
            </a:r>
            <a:r>
              <a:rPr lang="en-US" dirty="0" smtClean="0"/>
              <a:t>- </a:t>
            </a:r>
            <a:r>
              <a:rPr lang="bg-BG" dirty="0" smtClean="0"/>
              <a:t>права за запис</a:t>
            </a:r>
          </a:p>
          <a:p>
            <a:r>
              <a:rPr lang="en-US" b="1" dirty="0" smtClean="0"/>
              <a:t>X_OK</a:t>
            </a:r>
            <a:r>
              <a:rPr lang="en-US" dirty="0" smtClean="0"/>
              <a:t>- </a:t>
            </a:r>
            <a:r>
              <a:rPr lang="bg-BG" dirty="0" smtClean="0"/>
              <a:t>права за изпълнение или търсене</a:t>
            </a:r>
          </a:p>
          <a:p>
            <a:r>
              <a:rPr lang="en-US" b="1" dirty="0" smtClean="0"/>
              <a:t>F_OK</a:t>
            </a:r>
            <a:r>
              <a:rPr lang="en-US" dirty="0" smtClean="0"/>
              <a:t>- </a:t>
            </a:r>
            <a:r>
              <a:rPr lang="bg-BG" dirty="0" smtClean="0"/>
              <a:t>проверява директориите в пътя на файла дали имат права за търсене и дали файла съществува.</a:t>
            </a:r>
          </a:p>
          <a:p>
            <a:pPr marL="0" indent="0">
              <a:buNone/>
            </a:pPr>
            <a:endParaRPr lang="bg-BG" dirty="0" smtClean="0"/>
          </a:p>
          <a:p>
            <a:pPr marL="0" indent="0">
              <a:buNone/>
            </a:pPr>
            <a:r>
              <a:rPr lang="en-US" dirty="0" smtClean="0"/>
              <a:t>access</a:t>
            </a:r>
            <a:r>
              <a:rPr lang="en-US" dirty="0"/>
              <a:t>() </a:t>
            </a:r>
            <a:r>
              <a:rPr lang="bg-BG" dirty="0" smtClean="0"/>
              <a:t>връща</a:t>
            </a:r>
            <a:r>
              <a:rPr lang="en-US" dirty="0" smtClean="0"/>
              <a:t>: </a:t>
            </a:r>
            <a:r>
              <a:rPr lang="en-US" dirty="0"/>
              <a:t>0 </a:t>
            </a:r>
            <a:r>
              <a:rPr lang="bg-BG" dirty="0" smtClean="0"/>
              <a:t>при успех</a:t>
            </a:r>
            <a:r>
              <a:rPr lang="en-US" dirty="0" smtClean="0"/>
              <a:t>, </a:t>
            </a:r>
            <a:r>
              <a:rPr lang="en-US" dirty="0"/>
              <a:t>-1 </a:t>
            </a:r>
            <a:r>
              <a:rPr lang="bg-BG" dirty="0" smtClean="0"/>
              <a:t>при грешка и задава в</a:t>
            </a:r>
            <a:r>
              <a:rPr lang="en-US" dirty="0"/>
              <a:t> </a:t>
            </a:r>
            <a:r>
              <a:rPr lang="en-US" dirty="0" err="1"/>
              <a:t>errno</a:t>
            </a:r>
            <a:r>
              <a:rPr lang="en-US" dirty="0"/>
              <a:t> </a:t>
            </a:r>
            <a:r>
              <a:rPr lang="bg-BG" dirty="0" smtClean="0"/>
              <a:t>грешката</a:t>
            </a:r>
            <a:r>
              <a:rPr lang="en-US" dirty="0" smtClean="0"/>
              <a:t>.</a:t>
            </a:r>
            <a:endParaRPr lang="en-US" dirty="0"/>
          </a:p>
          <a:p>
            <a:endParaRPr lang="bg-BG" dirty="0"/>
          </a:p>
        </p:txBody>
      </p:sp>
    </p:spTree>
    <p:extLst>
      <p:ext uri="{BB962C8B-B14F-4D97-AF65-F5344CB8AC3E}">
        <p14:creationId xmlns:p14="http://schemas.microsoft.com/office/powerpoint/2010/main" val="231344034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errno</a:t>
            </a:r>
            <a:endParaRPr lang="bg-BG" dirty="0"/>
          </a:p>
        </p:txBody>
      </p:sp>
      <p:sp>
        <p:nvSpPr>
          <p:cNvPr id="3" name="Content Placeholder 2"/>
          <p:cNvSpPr>
            <a:spLocks noGrp="1"/>
          </p:cNvSpPr>
          <p:nvPr>
            <p:ph idx="1"/>
          </p:nvPr>
        </p:nvSpPr>
        <p:spPr/>
        <p:txBody>
          <a:bodyPr>
            <a:normAutofit fontScale="85000" lnSpcReduction="10000"/>
          </a:bodyPr>
          <a:lstStyle/>
          <a:p>
            <a:r>
              <a:rPr lang="en-US" dirty="0" err="1" smtClean="0"/>
              <a:t>errno</a:t>
            </a:r>
            <a:r>
              <a:rPr lang="en-US" dirty="0"/>
              <a:t> </a:t>
            </a:r>
            <a:r>
              <a:rPr lang="bg-BG" dirty="0" smtClean="0"/>
              <a:t>е спецална системна променлива, която задава вида на получилата се грешка при извикване на системна функция.</a:t>
            </a:r>
          </a:p>
          <a:p>
            <a:r>
              <a:rPr lang="bg-BG" dirty="0" smtClean="0"/>
              <a:t>За да се използва </a:t>
            </a:r>
            <a:r>
              <a:rPr lang="en-US" dirty="0"/>
              <a:t> </a:t>
            </a:r>
            <a:r>
              <a:rPr lang="en-US" dirty="0" err="1"/>
              <a:t>errno</a:t>
            </a:r>
            <a:r>
              <a:rPr lang="en-US" dirty="0"/>
              <a:t> </a:t>
            </a:r>
            <a:r>
              <a:rPr lang="bg-BG" dirty="0" smtClean="0"/>
              <a:t>в програма на С, трябва да се декларира</a:t>
            </a:r>
            <a:r>
              <a:rPr lang="en-US" dirty="0" smtClean="0"/>
              <a:t>:</a:t>
            </a:r>
            <a:endParaRPr lang="bg-BG" dirty="0" smtClean="0"/>
          </a:p>
          <a:p>
            <a:pPr marL="0" indent="0" algn="ctr">
              <a:buNone/>
            </a:pPr>
            <a:r>
              <a:rPr lang="en-US" dirty="0"/>
              <a:t> </a:t>
            </a:r>
            <a:r>
              <a:rPr lang="en-US" dirty="0" smtClean="0"/>
              <a:t>extern </a:t>
            </a:r>
            <a:r>
              <a:rPr lang="en-US" dirty="0" err="1"/>
              <a:t>int</a:t>
            </a:r>
            <a:r>
              <a:rPr lang="en-US" dirty="0"/>
              <a:t> </a:t>
            </a:r>
            <a:r>
              <a:rPr lang="en-US" dirty="0" err="1"/>
              <a:t>errno</a:t>
            </a:r>
            <a:r>
              <a:rPr lang="en-US" dirty="0"/>
              <a:t>; </a:t>
            </a:r>
            <a:br>
              <a:rPr lang="en-US" dirty="0"/>
            </a:br>
            <a:endParaRPr lang="en-US" dirty="0"/>
          </a:p>
          <a:p>
            <a:r>
              <a:rPr lang="bg-BG" dirty="0" smtClean="0"/>
              <a:t>Може да се изчисти ръчно от програма на С или запазва последно установената си стойност</a:t>
            </a:r>
          </a:p>
          <a:p>
            <a:endParaRPr lang="bg-BG" dirty="0" smtClean="0"/>
          </a:p>
          <a:p>
            <a:pPr marL="0" indent="0">
              <a:buNone/>
            </a:pPr>
            <a:r>
              <a:rPr lang="en-US" dirty="0" err="1" smtClean="0"/>
              <a:t>int</a:t>
            </a:r>
            <a:r>
              <a:rPr lang="en-US" dirty="0" smtClean="0"/>
              <a:t> </a:t>
            </a:r>
            <a:r>
              <a:rPr lang="en-US" dirty="0" err="1"/>
              <a:t>chmod</a:t>
            </a:r>
            <a:r>
              <a:rPr lang="en-US" dirty="0"/>
              <a:t>(char *path, </a:t>
            </a:r>
            <a:r>
              <a:rPr lang="en-US" dirty="0" err="1"/>
              <a:t>int</a:t>
            </a:r>
            <a:r>
              <a:rPr lang="en-US" dirty="0"/>
              <a:t> mode) </a:t>
            </a:r>
            <a:r>
              <a:rPr lang="bg-BG" dirty="0" smtClean="0"/>
              <a:t>променя режима на достъп до файла</a:t>
            </a:r>
            <a:r>
              <a:rPr lang="en-US" dirty="0" smtClean="0"/>
              <a:t>.</a:t>
            </a:r>
            <a:r>
              <a:rPr lang="bg-BG" dirty="0" smtClean="0"/>
              <a:t> Връща 0 при успех и -1 при грешка. Грешките са описани в </a:t>
            </a:r>
            <a:r>
              <a:rPr lang="en-US" dirty="0" smtClean="0"/>
              <a:t>&lt;</a:t>
            </a:r>
            <a:r>
              <a:rPr lang="en-US" dirty="0"/>
              <a:t>sys/</a:t>
            </a:r>
            <a:r>
              <a:rPr lang="en-US" dirty="0" err="1"/>
              <a:t>stat.h</a:t>
            </a:r>
            <a:r>
              <a:rPr lang="en-US" dirty="0"/>
              <a:t>&gt; </a:t>
            </a:r>
            <a:br>
              <a:rPr lang="en-US" dirty="0"/>
            </a:br>
            <a:endParaRPr lang="en-US" dirty="0"/>
          </a:p>
        </p:txBody>
      </p:sp>
    </p:spTree>
    <p:extLst>
      <p:ext uri="{BB962C8B-B14F-4D97-AF65-F5344CB8AC3E}">
        <p14:creationId xmlns:p14="http://schemas.microsoft.com/office/powerpoint/2010/main" val="261123184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errno</a:t>
            </a:r>
            <a:endParaRPr lang="bg-BG" dirty="0"/>
          </a:p>
        </p:txBody>
      </p:sp>
      <p:sp>
        <p:nvSpPr>
          <p:cNvPr id="3" name="Content Placeholder 2"/>
          <p:cNvSpPr>
            <a:spLocks noGrp="1"/>
          </p:cNvSpPr>
          <p:nvPr>
            <p:ph idx="1"/>
          </p:nvPr>
        </p:nvSpPr>
        <p:spPr/>
        <p:txBody>
          <a:bodyPr>
            <a:normAutofit lnSpcReduction="10000"/>
          </a:bodyPr>
          <a:lstStyle/>
          <a:p>
            <a:r>
              <a:rPr lang="bg-BG" dirty="0" smtClean="0"/>
              <a:t>Достъпът може да се установи чрез предефиниран макрос в </a:t>
            </a:r>
            <a:r>
              <a:rPr lang="en-US" dirty="0"/>
              <a:t> sys/</a:t>
            </a:r>
            <a:r>
              <a:rPr lang="en-US" dirty="0" err="1"/>
              <a:t>stat.h</a:t>
            </a:r>
            <a:r>
              <a:rPr lang="en-US" dirty="0"/>
              <a:t> </a:t>
            </a:r>
            <a:r>
              <a:rPr lang="bg-BG" dirty="0" smtClean="0"/>
              <a:t>или чрез задаване на 3-цифрено осмично число</a:t>
            </a:r>
            <a:r>
              <a:rPr lang="en-US" dirty="0" smtClean="0"/>
              <a:t>.</a:t>
            </a:r>
            <a:r>
              <a:rPr lang="en-US" dirty="0"/>
              <a:t> </a:t>
            </a:r>
            <a:br>
              <a:rPr lang="en-US" dirty="0"/>
            </a:br>
            <a:endParaRPr lang="en-US" dirty="0"/>
          </a:p>
          <a:p>
            <a:r>
              <a:rPr lang="bg-BG" dirty="0" smtClean="0"/>
              <a:t>Пример:</a:t>
            </a:r>
            <a:r>
              <a:rPr lang="en-US" dirty="0" smtClean="0"/>
              <a:t> </a:t>
            </a:r>
            <a:r>
              <a:rPr lang="en-US" dirty="0"/>
              <a:t>4 (octal 100) = read only, 2 (010) = write, 6 (110) = read and write, 1 (001) = execute. </a:t>
            </a:r>
            <a:br>
              <a:rPr lang="en-US" dirty="0"/>
            </a:br>
            <a:endParaRPr lang="en-US" dirty="0"/>
          </a:p>
          <a:p>
            <a:r>
              <a:rPr lang="bg-BG" dirty="0" smtClean="0"/>
              <a:t>Пример: </a:t>
            </a:r>
            <a:r>
              <a:rPr lang="en-US" dirty="0" smtClean="0"/>
              <a:t>600 </a:t>
            </a:r>
            <a:r>
              <a:rPr lang="bg-BG" dirty="0" smtClean="0"/>
              <a:t>задава права за четене и запис на собственика само;</a:t>
            </a:r>
            <a:r>
              <a:rPr lang="en-US" dirty="0" smtClean="0"/>
              <a:t> </a:t>
            </a:r>
            <a:r>
              <a:rPr lang="en-US" dirty="0"/>
              <a:t>666 </a:t>
            </a:r>
            <a:r>
              <a:rPr lang="bg-BG" dirty="0" smtClean="0"/>
              <a:t>задава на всички права за четене/запис.</a:t>
            </a:r>
          </a:p>
        </p:txBody>
      </p:sp>
    </p:spTree>
    <p:extLst>
      <p:ext uri="{BB962C8B-B14F-4D97-AF65-F5344CB8AC3E}">
        <p14:creationId xmlns:p14="http://schemas.microsoft.com/office/powerpoint/2010/main" val="44448864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Статус на файла</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Две функции с прототип в </a:t>
            </a:r>
            <a:r>
              <a:rPr lang="en-US" dirty="0"/>
              <a:t>&lt;sys/</a:t>
            </a:r>
            <a:r>
              <a:rPr lang="en-US" dirty="0" err="1"/>
              <a:t>stat.h</a:t>
            </a:r>
            <a:r>
              <a:rPr lang="en-US" dirty="0" smtClean="0"/>
              <a:t>&gt;</a:t>
            </a:r>
            <a:r>
              <a:rPr lang="bg-BG" dirty="0" smtClean="0"/>
              <a:t>, определят текущия статус на файла:</a:t>
            </a:r>
          </a:p>
          <a:p>
            <a:pPr marL="0" indent="0" algn="ctr">
              <a:buNone/>
            </a:pPr>
            <a:r>
              <a:rPr lang="en-US" dirty="0" err="1" smtClean="0"/>
              <a:t>int</a:t>
            </a:r>
            <a:r>
              <a:rPr lang="en-US" dirty="0" smtClean="0"/>
              <a:t> </a:t>
            </a:r>
            <a:r>
              <a:rPr lang="en-US" dirty="0"/>
              <a:t>stat(char *path, </a:t>
            </a:r>
            <a:r>
              <a:rPr lang="en-US" dirty="0" err="1"/>
              <a:t>struct</a:t>
            </a:r>
            <a:r>
              <a:rPr lang="en-US" dirty="0"/>
              <a:t> stat *</a:t>
            </a:r>
            <a:r>
              <a:rPr lang="en-US" dirty="0" err="1"/>
              <a:t>buf</a:t>
            </a:r>
            <a:r>
              <a:rPr lang="en-US" dirty="0"/>
              <a:t>), </a:t>
            </a:r>
            <a:endParaRPr lang="bg-BG" dirty="0" smtClean="0"/>
          </a:p>
          <a:p>
            <a:pPr marL="0" indent="0" algn="ctr">
              <a:buNone/>
            </a:pPr>
            <a:r>
              <a:rPr lang="en-US" dirty="0" err="1" smtClean="0"/>
              <a:t>int</a:t>
            </a:r>
            <a:r>
              <a:rPr lang="en-US" dirty="0" smtClean="0"/>
              <a:t> </a:t>
            </a:r>
            <a:r>
              <a:rPr lang="en-US" dirty="0" err="1"/>
              <a:t>fstat</a:t>
            </a:r>
            <a:r>
              <a:rPr lang="en-US" dirty="0"/>
              <a:t>(</a:t>
            </a:r>
            <a:r>
              <a:rPr lang="en-US" dirty="0" err="1"/>
              <a:t>int</a:t>
            </a:r>
            <a:r>
              <a:rPr lang="en-US" dirty="0"/>
              <a:t> </a:t>
            </a:r>
            <a:r>
              <a:rPr lang="en-US" dirty="0" err="1"/>
              <a:t>fd</a:t>
            </a:r>
            <a:r>
              <a:rPr lang="en-US" dirty="0"/>
              <a:t>, </a:t>
            </a:r>
            <a:r>
              <a:rPr lang="en-US" dirty="0" err="1"/>
              <a:t>struct</a:t>
            </a:r>
            <a:r>
              <a:rPr lang="en-US" dirty="0"/>
              <a:t> stat *</a:t>
            </a:r>
            <a:r>
              <a:rPr lang="en-US" dirty="0" err="1"/>
              <a:t>buf</a:t>
            </a:r>
            <a:r>
              <a:rPr lang="en-US" dirty="0"/>
              <a:t>) </a:t>
            </a:r>
            <a:br>
              <a:rPr lang="en-US" dirty="0"/>
            </a:br>
            <a:endParaRPr lang="bg-BG" dirty="0" smtClean="0"/>
          </a:p>
          <a:p>
            <a:r>
              <a:rPr lang="en-US" dirty="0" smtClean="0"/>
              <a:t>stat</a:t>
            </a:r>
            <a:r>
              <a:rPr lang="en-US" dirty="0"/>
              <a:t>() </a:t>
            </a:r>
            <a:r>
              <a:rPr lang="bg-BG" dirty="0" smtClean="0"/>
              <a:t>получава информация за файла </a:t>
            </a:r>
            <a:r>
              <a:rPr lang="en-US" dirty="0" smtClean="0"/>
              <a:t>path</a:t>
            </a:r>
            <a:r>
              <a:rPr lang="en-US" dirty="0"/>
              <a:t>. </a:t>
            </a:r>
            <a:r>
              <a:rPr lang="bg-BG" dirty="0" smtClean="0"/>
              <a:t>Няма изискване на права на достъп до файла, но всички директории, присъстващи в името на файла, трябва да имат права за търсене в тях.</a:t>
            </a:r>
          </a:p>
          <a:p>
            <a:r>
              <a:rPr lang="en-US" dirty="0" err="1" smtClean="0"/>
              <a:t>fstat</a:t>
            </a:r>
            <a:r>
              <a:rPr lang="en-US" dirty="0"/>
              <a:t>() </a:t>
            </a:r>
            <a:r>
              <a:rPr lang="bg-BG" dirty="0" smtClean="0"/>
              <a:t>получава същата информация за отворен файл, сочен от файлов дескриптор, получен при отварянето му.</a:t>
            </a:r>
          </a:p>
        </p:txBody>
      </p:sp>
    </p:spTree>
    <p:extLst>
      <p:ext uri="{BB962C8B-B14F-4D97-AF65-F5344CB8AC3E}">
        <p14:creationId xmlns:p14="http://schemas.microsoft.com/office/powerpoint/2010/main" val="90247107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Статус на файла</a:t>
            </a:r>
            <a:endParaRPr lang="bg-BG" dirty="0"/>
          </a:p>
        </p:txBody>
      </p:sp>
      <p:sp>
        <p:nvSpPr>
          <p:cNvPr id="3" name="Content Placeholder 2"/>
          <p:cNvSpPr>
            <a:spLocks noGrp="1"/>
          </p:cNvSpPr>
          <p:nvPr>
            <p:ph idx="1"/>
          </p:nvPr>
        </p:nvSpPr>
        <p:spPr/>
        <p:txBody>
          <a:bodyPr/>
          <a:lstStyle/>
          <a:p>
            <a:r>
              <a:rPr lang="en-US" dirty="0"/>
              <a:t>stat</a:t>
            </a:r>
            <a:r>
              <a:rPr lang="en-US" dirty="0" smtClean="0"/>
              <a:t>() </a:t>
            </a:r>
            <a:r>
              <a:rPr lang="bg-BG" dirty="0" smtClean="0"/>
              <a:t>и </a:t>
            </a:r>
            <a:r>
              <a:rPr lang="en-US" dirty="0" err="1" smtClean="0"/>
              <a:t>fstat</a:t>
            </a:r>
            <a:r>
              <a:rPr lang="en-US" dirty="0"/>
              <a:t>() </a:t>
            </a:r>
            <a:r>
              <a:rPr lang="bg-BG" dirty="0" smtClean="0"/>
              <a:t>връщат</a:t>
            </a:r>
            <a:r>
              <a:rPr lang="en-US" dirty="0" smtClean="0"/>
              <a:t> </a:t>
            </a:r>
            <a:r>
              <a:rPr lang="en-US" dirty="0"/>
              <a:t>0 </a:t>
            </a:r>
            <a:r>
              <a:rPr lang="bg-BG" dirty="0" smtClean="0"/>
              <a:t>при успех</a:t>
            </a:r>
            <a:r>
              <a:rPr lang="en-US" dirty="0" smtClean="0"/>
              <a:t>, </a:t>
            </a:r>
            <a:r>
              <a:rPr lang="en-US" dirty="0"/>
              <a:t>-1 </a:t>
            </a:r>
            <a:r>
              <a:rPr lang="bg-BG" dirty="0" smtClean="0"/>
              <a:t>при грешка и установяват </a:t>
            </a:r>
            <a:r>
              <a:rPr lang="en-US" dirty="0" err="1" smtClean="0"/>
              <a:t>errno</a:t>
            </a:r>
            <a:r>
              <a:rPr lang="en-US" dirty="0" smtClean="0"/>
              <a:t>. </a:t>
            </a:r>
            <a:endParaRPr lang="bg-BG" dirty="0" smtClean="0"/>
          </a:p>
          <a:p>
            <a:endParaRPr lang="bg-BG" dirty="0"/>
          </a:p>
          <a:p>
            <a:r>
              <a:rPr lang="en-US" dirty="0" err="1" smtClean="0"/>
              <a:t>buf</a:t>
            </a:r>
            <a:r>
              <a:rPr lang="en-US" dirty="0"/>
              <a:t> </a:t>
            </a:r>
            <a:r>
              <a:rPr lang="bg-BG" dirty="0" smtClean="0"/>
              <a:t>е указател към структура</a:t>
            </a:r>
            <a:r>
              <a:rPr lang="en-US" dirty="0" smtClean="0"/>
              <a:t> stat</a:t>
            </a:r>
            <a:r>
              <a:rPr lang="bg-BG" dirty="0" smtClean="0"/>
              <a:t>, в която се съхранява информацията за файла. Декларирана е в </a:t>
            </a:r>
            <a:r>
              <a:rPr lang="en-US" dirty="0" smtClean="0"/>
              <a:t>&lt;</a:t>
            </a:r>
            <a:r>
              <a:rPr lang="en-US" dirty="0"/>
              <a:t>sys/</a:t>
            </a:r>
            <a:r>
              <a:rPr lang="en-US" dirty="0" err="1"/>
              <a:t>types.h</a:t>
            </a:r>
            <a:r>
              <a:rPr lang="en-US" dirty="0"/>
              <a:t>&gt;</a:t>
            </a:r>
          </a:p>
          <a:p>
            <a:endParaRPr lang="bg-BG" dirty="0"/>
          </a:p>
        </p:txBody>
      </p:sp>
    </p:spTree>
    <p:extLst>
      <p:ext uri="{BB962C8B-B14F-4D97-AF65-F5344CB8AC3E}">
        <p14:creationId xmlns:p14="http://schemas.microsoft.com/office/powerpoint/2010/main" val="391345839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Статус на файла</a:t>
            </a:r>
            <a:br>
              <a:rPr lang="bg-BG" dirty="0" smtClean="0"/>
            </a:b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8760"/>
            <a:ext cx="8104777"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34193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Обработка на файл</a:t>
            </a:r>
            <a:r>
              <a:rPr lang="en-US" dirty="0" smtClean="0"/>
              <a:t>:</a:t>
            </a:r>
            <a:r>
              <a:rPr lang="bg-BG" dirty="0" smtClean="0"/>
              <a:t/>
            </a:r>
            <a:br>
              <a:rPr lang="bg-BG" dirty="0" smtClean="0"/>
            </a:br>
            <a:r>
              <a:rPr lang="en-US" dirty="0" err="1" smtClean="0"/>
              <a:t>stdio.h</a:t>
            </a:r>
            <a:r>
              <a:rPr lang="en-US" dirty="0"/>
              <a:t>, </a:t>
            </a:r>
            <a:r>
              <a:rPr lang="en-US" dirty="0" err="1" smtClean="0"/>
              <a:t>unistd.h</a:t>
            </a:r>
            <a:endParaRPr lang="bg-BG" dirty="0"/>
          </a:p>
        </p:txBody>
      </p:sp>
      <p:sp>
        <p:nvSpPr>
          <p:cNvPr id="4" name="Content Placeholder 3"/>
          <p:cNvSpPr>
            <a:spLocks noGrp="1"/>
          </p:cNvSpPr>
          <p:nvPr>
            <p:ph idx="1"/>
          </p:nvPr>
        </p:nvSpPr>
        <p:spPr/>
        <p:txBody>
          <a:bodyPr>
            <a:normAutofit fontScale="77500" lnSpcReduction="20000"/>
          </a:bodyPr>
          <a:lstStyle/>
          <a:p>
            <a:r>
              <a:rPr lang="bg-BG" dirty="0" smtClean="0"/>
              <a:t>Съществуват няколко функции за изтриване и преименоване на файл. Най-изолзвани са тези от </a:t>
            </a:r>
            <a:r>
              <a:rPr lang="en-US" dirty="0" err="1" smtClean="0"/>
              <a:t>stdio.h</a:t>
            </a:r>
            <a:r>
              <a:rPr lang="en-US" dirty="0" smtClean="0"/>
              <a:t>:</a:t>
            </a:r>
            <a:endParaRPr lang="en-US" dirty="0"/>
          </a:p>
          <a:p>
            <a:pPr marL="0" indent="0" algn="ctr">
              <a:buNone/>
            </a:pPr>
            <a:r>
              <a:rPr lang="en-US" dirty="0" err="1"/>
              <a:t>int</a:t>
            </a:r>
            <a:r>
              <a:rPr lang="en-US" dirty="0"/>
              <a:t> remove(</a:t>
            </a:r>
            <a:r>
              <a:rPr lang="en-US" dirty="0" err="1"/>
              <a:t>const</a:t>
            </a:r>
            <a:r>
              <a:rPr lang="en-US" dirty="0"/>
              <a:t> char *path); </a:t>
            </a:r>
            <a:endParaRPr lang="bg-BG" dirty="0" smtClean="0"/>
          </a:p>
          <a:p>
            <a:pPr marL="0" indent="0" algn="ctr">
              <a:buNone/>
            </a:pPr>
            <a:r>
              <a:rPr lang="en-US" dirty="0" err="1" smtClean="0"/>
              <a:t>int</a:t>
            </a:r>
            <a:r>
              <a:rPr lang="en-US" dirty="0" smtClean="0"/>
              <a:t> </a:t>
            </a:r>
            <a:r>
              <a:rPr lang="en-US" dirty="0"/>
              <a:t>rename(</a:t>
            </a:r>
            <a:r>
              <a:rPr lang="en-US" dirty="0" err="1"/>
              <a:t>const</a:t>
            </a:r>
            <a:r>
              <a:rPr lang="en-US" dirty="0"/>
              <a:t> char *old, </a:t>
            </a:r>
            <a:r>
              <a:rPr lang="en-US" dirty="0" err="1"/>
              <a:t>const</a:t>
            </a:r>
            <a:r>
              <a:rPr lang="en-US" dirty="0"/>
              <a:t> char *new); </a:t>
            </a:r>
            <a:endParaRPr lang="bg-BG" dirty="0" smtClean="0"/>
          </a:p>
          <a:p>
            <a:pPr marL="0" indent="0">
              <a:buNone/>
            </a:pPr>
            <a:endParaRPr lang="bg-BG" dirty="0"/>
          </a:p>
          <a:p>
            <a:r>
              <a:rPr lang="bg-BG" dirty="0" smtClean="0"/>
              <a:t>Две системни функции (декларирани в</a:t>
            </a:r>
            <a:r>
              <a:rPr lang="en-US" dirty="0"/>
              <a:t> </a:t>
            </a:r>
            <a:r>
              <a:rPr lang="en-US" dirty="0" err="1" smtClean="0"/>
              <a:t>unistd.h</a:t>
            </a:r>
            <a:r>
              <a:rPr lang="en-US" dirty="0" smtClean="0"/>
              <a:t>)</a:t>
            </a:r>
            <a:r>
              <a:rPr lang="bg-BG" dirty="0" smtClean="0"/>
              <a:t>, които се ползват от </a:t>
            </a:r>
            <a:r>
              <a:rPr lang="en-US" dirty="0" smtClean="0"/>
              <a:t>remove</a:t>
            </a:r>
            <a:r>
              <a:rPr lang="en-US" dirty="0"/>
              <a:t>() </a:t>
            </a:r>
            <a:r>
              <a:rPr lang="bg-BG" dirty="0" smtClean="0"/>
              <a:t>и</a:t>
            </a:r>
            <a:r>
              <a:rPr lang="en-US" dirty="0"/>
              <a:t> rename() </a:t>
            </a:r>
            <a:r>
              <a:rPr lang="bg-BG" dirty="0" smtClean="0"/>
              <a:t>са по трудни за използване, ако не познавате </a:t>
            </a:r>
            <a:r>
              <a:rPr lang="en-US" dirty="0" smtClean="0"/>
              <a:t>UNIX</a:t>
            </a:r>
            <a:r>
              <a:rPr lang="en-US" dirty="0"/>
              <a:t>.</a:t>
            </a:r>
          </a:p>
          <a:p>
            <a:pPr marL="0" indent="0" algn="ctr">
              <a:buNone/>
            </a:pPr>
            <a:r>
              <a:rPr lang="en-US" dirty="0" err="1"/>
              <a:t>int</a:t>
            </a:r>
            <a:r>
              <a:rPr lang="en-US" dirty="0"/>
              <a:t> unlink(cons char *path) -- </a:t>
            </a:r>
            <a:r>
              <a:rPr lang="bg-BG" dirty="0" smtClean="0"/>
              <a:t>изтрива директория </a:t>
            </a:r>
            <a:r>
              <a:rPr lang="en-US" dirty="0" smtClean="0"/>
              <a:t>path</a:t>
            </a:r>
            <a:r>
              <a:rPr lang="en-US" dirty="0"/>
              <a:t> </a:t>
            </a:r>
            <a:br>
              <a:rPr lang="en-US" dirty="0"/>
            </a:br>
            <a:endParaRPr lang="en-US" dirty="0"/>
          </a:p>
          <a:p>
            <a:r>
              <a:rPr lang="en-US" dirty="0"/>
              <a:t>unlink() </a:t>
            </a:r>
            <a:r>
              <a:rPr lang="bg-BG" dirty="0" smtClean="0"/>
              <a:t>връща 0  при успех и -1 при грешка, като установява </a:t>
            </a:r>
            <a:r>
              <a:rPr lang="en-US" dirty="0" err="1" smtClean="0"/>
              <a:t>errno</a:t>
            </a:r>
            <a:r>
              <a:rPr lang="en-US" dirty="0"/>
              <a:t> </a:t>
            </a:r>
            <a:r>
              <a:rPr lang="en-US" dirty="0" smtClean="0"/>
              <a:t>. </a:t>
            </a:r>
            <a:r>
              <a:rPr lang="bg-BG" dirty="0" smtClean="0"/>
              <a:t>Грешките са посочени в </a:t>
            </a:r>
            <a:r>
              <a:rPr lang="en-US" dirty="0" smtClean="0"/>
              <a:t>&lt;sys/</a:t>
            </a:r>
            <a:r>
              <a:rPr lang="en-US" dirty="0" err="1" smtClean="0"/>
              <a:t>stat.h</a:t>
            </a:r>
            <a:r>
              <a:rPr lang="en-US" dirty="0"/>
              <a:t>&gt;</a:t>
            </a:r>
          </a:p>
          <a:p>
            <a:r>
              <a:rPr lang="bg-BG" dirty="0" smtClean="0"/>
              <a:t>Една подобна функция </a:t>
            </a:r>
            <a:br>
              <a:rPr lang="bg-BG" dirty="0" smtClean="0"/>
            </a:br>
            <a:r>
              <a:rPr lang="en-US" dirty="0" smtClean="0"/>
              <a:t>link(</a:t>
            </a:r>
            <a:r>
              <a:rPr lang="en-US" dirty="0" err="1" smtClean="0"/>
              <a:t>const</a:t>
            </a:r>
            <a:r>
              <a:rPr lang="en-US" dirty="0" smtClean="0"/>
              <a:t> </a:t>
            </a:r>
            <a:r>
              <a:rPr lang="en-US" dirty="0"/>
              <a:t>char *path1, </a:t>
            </a:r>
            <a:r>
              <a:rPr lang="en-US" dirty="0" err="1"/>
              <a:t>const</a:t>
            </a:r>
            <a:r>
              <a:rPr lang="en-US" dirty="0"/>
              <a:t> char *path2) </a:t>
            </a:r>
            <a:r>
              <a:rPr lang="bg-BG" dirty="0" smtClean="0"/>
              <a:t>създава връзка между съществуваща директория</a:t>
            </a:r>
            <a:r>
              <a:rPr lang="en-US" dirty="0"/>
              <a:t> path1 </a:t>
            </a:r>
            <a:r>
              <a:rPr lang="bg-BG" dirty="0" smtClean="0"/>
              <a:t>и </a:t>
            </a:r>
            <a:r>
              <a:rPr lang="en-US" dirty="0" smtClean="0"/>
              <a:t>path2</a:t>
            </a:r>
            <a:r>
              <a:rPr lang="en-US" dirty="0"/>
              <a:t> </a:t>
            </a:r>
          </a:p>
          <a:p>
            <a:endParaRPr lang="bg-BG" dirty="0"/>
          </a:p>
        </p:txBody>
      </p:sp>
    </p:spTree>
    <p:extLst>
      <p:ext uri="{BB962C8B-B14F-4D97-AF65-F5344CB8AC3E}">
        <p14:creationId xmlns:p14="http://schemas.microsoft.com/office/powerpoint/2010/main" val="302987687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Създаване на временен файл</a:t>
            </a:r>
            <a:r>
              <a:rPr lang="en-US" dirty="0" smtClean="0"/>
              <a:t>:&lt;</a:t>
            </a:r>
            <a:r>
              <a:rPr lang="en-US" dirty="0" err="1"/>
              <a:t>stdio.h</a:t>
            </a:r>
            <a:r>
              <a:rPr lang="en-US" dirty="0" smtClean="0"/>
              <a:t>&gt;</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Съществуват две функции за целта. Управлението (в частност изтриването) на файла се поема от ОС.</a:t>
            </a:r>
          </a:p>
          <a:p>
            <a:pPr marL="0" indent="0">
              <a:buNone/>
            </a:pPr>
            <a:r>
              <a:rPr lang="en-US" dirty="0" smtClean="0">
                <a:solidFill>
                  <a:srgbClr val="FF0000"/>
                </a:solidFill>
              </a:rPr>
              <a:t>FILE </a:t>
            </a:r>
            <a:r>
              <a:rPr lang="en-US" dirty="0">
                <a:solidFill>
                  <a:srgbClr val="FF0000"/>
                </a:solidFill>
              </a:rPr>
              <a:t>*</a:t>
            </a:r>
            <a:r>
              <a:rPr lang="en-US" dirty="0" err="1">
                <a:solidFill>
                  <a:srgbClr val="FF0000"/>
                </a:solidFill>
              </a:rPr>
              <a:t>tmpfile</a:t>
            </a:r>
            <a:r>
              <a:rPr lang="en-US" dirty="0">
                <a:solidFill>
                  <a:srgbClr val="FF0000"/>
                </a:solidFill>
              </a:rPr>
              <a:t>(void)</a:t>
            </a:r>
            <a:r>
              <a:rPr lang="en-US" dirty="0"/>
              <a:t> </a:t>
            </a:r>
            <a:r>
              <a:rPr lang="bg-BG" dirty="0" smtClean="0"/>
              <a:t>създава времененфайл и отваря съответен поток. Файлът се изтрива автоматично, когато всички референции към него станат невалидни.</a:t>
            </a:r>
          </a:p>
          <a:p>
            <a:pPr marL="0" indent="0">
              <a:buNone/>
            </a:pPr>
            <a:endParaRPr lang="bg-BG" dirty="0" smtClean="0"/>
          </a:p>
          <a:p>
            <a:pPr marL="0" indent="0">
              <a:buNone/>
            </a:pPr>
            <a:r>
              <a:rPr lang="en-US" dirty="0" smtClean="0">
                <a:solidFill>
                  <a:srgbClr val="FF0000"/>
                </a:solidFill>
              </a:rPr>
              <a:t>char </a:t>
            </a:r>
            <a:r>
              <a:rPr lang="en-US" dirty="0">
                <a:solidFill>
                  <a:srgbClr val="FF0000"/>
                </a:solidFill>
              </a:rPr>
              <a:t>*</a:t>
            </a:r>
            <a:r>
              <a:rPr lang="en-US" dirty="0" err="1">
                <a:solidFill>
                  <a:srgbClr val="FF0000"/>
                </a:solidFill>
              </a:rPr>
              <a:t>tmpnam</a:t>
            </a:r>
            <a:r>
              <a:rPr lang="en-US" dirty="0">
                <a:solidFill>
                  <a:srgbClr val="FF0000"/>
                </a:solidFill>
              </a:rPr>
              <a:t>(char *s)</a:t>
            </a:r>
            <a:r>
              <a:rPr lang="en-US" dirty="0"/>
              <a:t> </a:t>
            </a:r>
            <a:r>
              <a:rPr lang="bg-BG" dirty="0" smtClean="0"/>
              <a:t>генерира имена на файлове, които могат да се използват за временни. Варианти на функцията са:</a:t>
            </a:r>
          </a:p>
          <a:p>
            <a:pPr marL="0" indent="0" algn="ctr">
              <a:buNone/>
            </a:pPr>
            <a:r>
              <a:rPr lang="en-US" dirty="0" smtClean="0"/>
              <a:t>char </a:t>
            </a:r>
            <a:r>
              <a:rPr lang="en-US" dirty="0"/>
              <a:t>*</a:t>
            </a:r>
            <a:r>
              <a:rPr lang="en-US" dirty="0" err="1"/>
              <a:t>tmpnam_r</a:t>
            </a:r>
            <a:r>
              <a:rPr lang="en-US" dirty="0"/>
              <a:t>(char *s) </a:t>
            </a:r>
            <a:r>
              <a:rPr lang="bg-BG" dirty="0" smtClean="0"/>
              <a:t>и</a:t>
            </a:r>
          </a:p>
          <a:p>
            <a:pPr marL="0" indent="0" algn="ctr">
              <a:buNone/>
            </a:pPr>
            <a:r>
              <a:rPr lang="en-US" dirty="0" smtClean="0"/>
              <a:t>char </a:t>
            </a:r>
            <a:r>
              <a:rPr lang="en-US" dirty="0"/>
              <a:t>*</a:t>
            </a:r>
            <a:r>
              <a:rPr lang="en-US" dirty="0" err="1"/>
              <a:t>tempnam</a:t>
            </a:r>
            <a:r>
              <a:rPr lang="en-US" dirty="0"/>
              <a:t>(</a:t>
            </a:r>
            <a:r>
              <a:rPr lang="en-US" dirty="0" err="1"/>
              <a:t>const</a:t>
            </a:r>
            <a:r>
              <a:rPr lang="en-US" dirty="0"/>
              <a:t> char *</a:t>
            </a:r>
            <a:r>
              <a:rPr lang="en-US" dirty="0" err="1"/>
              <a:t>dir</a:t>
            </a:r>
            <a:r>
              <a:rPr lang="en-US" dirty="0"/>
              <a:t>, </a:t>
            </a:r>
            <a:r>
              <a:rPr lang="en-US" dirty="0" err="1"/>
              <a:t>const</a:t>
            </a:r>
            <a:r>
              <a:rPr lang="en-US" dirty="0"/>
              <a:t> char *</a:t>
            </a:r>
            <a:r>
              <a:rPr lang="en-US" dirty="0" err="1"/>
              <a:t>pfx</a:t>
            </a:r>
            <a:r>
              <a:rPr lang="en-US" dirty="0"/>
              <a:t>) </a:t>
            </a:r>
            <a:endParaRPr lang="bg-BG" dirty="0"/>
          </a:p>
        </p:txBody>
      </p:sp>
    </p:spTree>
    <p:extLst>
      <p:ext uri="{BB962C8B-B14F-4D97-AF65-F5344CB8AC3E}">
        <p14:creationId xmlns:p14="http://schemas.microsoft.com/office/powerpoint/2010/main" val="130593349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bg-BG" dirty="0" smtClean="0"/>
              <a:t>Функции за време</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394287732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bg-BG" dirty="0" smtClean="0"/>
              <a:t>Основни времеви функции</a:t>
            </a:r>
            <a:endParaRPr lang="bg-BG" dirty="0"/>
          </a:p>
        </p:txBody>
      </p:sp>
      <p:sp>
        <p:nvSpPr>
          <p:cNvPr id="5" name="Content Placeholder 4"/>
          <p:cNvSpPr>
            <a:spLocks noGrp="1"/>
          </p:cNvSpPr>
          <p:nvPr>
            <p:ph idx="1"/>
          </p:nvPr>
        </p:nvSpPr>
        <p:spPr/>
        <p:txBody>
          <a:bodyPr>
            <a:normAutofit fontScale="92500" lnSpcReduction="10000"/>
          </a:bodyPr>
          <a:lstStyle/>
          <a:p>
            <a:pPr marL="0" indent="0">
              <a:buNone/>
            </a:pPr>
            <a:r>
              <a:rPr lang="en-US" dirty="0" err="1" smtClean="0"/>
              <a:t>time_t</a:t>
            </a:r>
            <a:r>
              <a:rPr lang="en-US" dirty="0" smtClean="0"/>
              <a:t> </a:t>
            </a:r>
            <a:r>
              <a:rPr lang="en-US" dirty="0"/>
              <a:t>time(</a:t>
            </a:r>
            <a:r>
              <a:rPr lang="en-US" dirty="0" err="1"/>
              <a:t>time_t</a:t>
            </a:r>
            <a:r>
              <a:rPr lang="en-US" dirty="0"/>
              <a:t> *</a:t>
            </a:r>
            <a:r>
              <a:rPr lang="en-US" dirty="0" err="1"/>
              <a:t>tloc</a:t>
            </a:r>
            <a:r>
              <a:rPr lang="en-US" dirty="0"/>
              <a:t>) -- </a:t>
            </a:r>
            <a:r>
              <a:rPr lang="bg-BG" dirty="0" smtClean="0"/>
              <a:t>връща времето от</a:t>
            </a:r>
            <a:r>
              <a:rPr lang="en-US" dirty="0"/>
              <a:t> 00:00:00 GMT, Jan. 1, 1970, </a:t>
            </a:r>
            <a:r>
              <a:rPr lang="bg-BG" dirty="0" smtClean="0"/>
              <a:t>измерено в секунди</a:t>
            </a:r>
            <a:r>
              <a:rPr lang="en-US" dirty="0" smtClean="0"/>
              <a:t>.</a:t>
            </a:r>
            <a:r>
              <a:rPr lang="en-US" dirty="0"/>
              <a:t> </a:t>
            </a:r>
            <a:br>
              <a:rPr lang="en-US" dirty="0"/>
            </a:br>
            <a:endParaRPr lang="en-US" dirty="0"/>
          </a:p>
          <a:p>
            <a:r>
              <a:rPr lang="bg-BG" dirty="0" smtClean="0"/>
              <a:t>Ако</a:t>
            </a:r>
            <a:r>
              <a:rPr lang="en-US" dirty="0"/>
              <a:t> </a:t>
            </a:r>
            <a:r>
              <a:rPr lang="en-US" dirty="0" err="1"/>
              <a:t>tloc</a:t>
            </a:r>
            <a:r>
              <a:rPr lang="en-US" dirty="0"/>
              <a:t> </a:t>
            </a:r>
            <a:r>
              <a:rPr lang="bg-BG" dirty="0" smtClean="0"/>
              <a:t>не е </a:t>
            </a:r>
            <a:r>
              <a:rPr lang="en-US" dirty="0" smtClean="0"/>
              <a:t>NULL</a:t>
            </a:r>
            <a:r>
              <a:rPr lang="en-US" dirty="0"/>
              <a:t>, </a:t>
            </a:r>
            <a:r>
              <a:rPr lang="bg-BG" dirty="0" smtClean="0"/>
              <a:t>връщаната стойност се съхранява и в </a:t>
            </a:r>
            <a:r>
              <a:rPr lang="en-US" dirty="0" err="1" smtClean="0"/>
              <a:t>tloc</a:t>
            </a:r>
            <a:r>
              <a:rPr lang="en-US" dirty="0" smtClean="0"/>
              <a:t>.</a:t>
            </a:r>
            <a:r>
              <a:rPr lang="en-US" dirty="0"/>
              <a:t> </a:t>
            </a:r>
            <a:br>
              <a:rPr lang="en-US" dirty="0"/>
            </a:br>
            <a:endParaRPr lang="en-US" dirty="0"/>
          </a:p>
          <a:p>
            <a:r>
              <a:rPr lang="en-US" dirty="0"/>
              <a:t>time() </a:t>
            </a:r>
            <a:r>
              <a:rPr lang="bg-BG" dirty="0" smtClean="0"/>
              <a:t>връща времето при успех</a:t>
            </a:r>
            <a:r>
              <a:rPr lang="en-US" dirty="0" smtClean="0"/>
              <a:t>.</a:t>
            </a:r>
            <a:r>
              <a:rPr lang="en-US" dirty="0"/>
              <a:t> </a:t>
            </a:r>
            <a:r>
              <a:rPr lang="bg-BG" dirty="0" smtClean="0"/>
              <a:t>Пр неуспех връща -1.</a:t>
            </a:r>
            <a:r>
              <a:rPr lang="en-US" dirty="0"/>
              <a:t/>
            </a:r>
            <a:br>
              <a:rPr lang="en-US" dirty="0"/>
            </a:br>
            <a:endParaRPr lang="en-US" dirty="0"/>
          </a:p>
          <a:p>
            <a:r>
              <a:rPr lang="en-US" dirty="0" err="1" smtClean="0"/>
              <a:t>time_t</a:t>
            </a:r>
            <a:r>
              <a:rPr lang="en-US" dirty="0"/>
              <a:t> </a:t>
            </a:r>
            <a:r>
              <a:rPr lang="bg-BG" dirty="0" smtClean="0"/>
              <a:t>е от тип </a:t>
            </a:r>
            <a:r>
              <a:rPr lang="en-US" dirty="0" smtClean="0"/>
              <a:t>long </a:t>
            </a:r>
            <a:r>
              <a:rPr lang="en-US" dirty="0"/>
              <a:t>(</a:t>
            </a:r>
            <a:r>
              <a:rPr lang="en-US" dirty="0" err="1"/>
              <a:t>int</a:t>
            </a:r>
            <a:r>
              <a:rPr lang="en-US" dirty="0"/>
              <a:t>) </a:t>
            </a:r>
            <a:r>
              <a:rPr lang="bg-BG" dirty="0" smtClean="0"/>
              <a:t>и е дефинирана в </a:t>
            </a:r>
            <a:r>
              <a:rPr lang="en-US" dirty="0" smtClean="0"/>
              <a:t>&lt;sys/</a:t>
            </a:r>
            <a:r>
              <a:rPr lang="en-US" dirty="0" err="1" smtClean="0"/>
              <a:t>types.h</a:t>
            </a:r>
            <a:r>
              <a:rPr lang="en-US" dirty="0"/>
              <a:t>&gt; </a:t>
            </a:r>
            <a:r>
              <a:rPr lang="bg-BG" dirty="0" smtClean="0"/>
              <a:t>и </a:t>
            </a:r>
            <a:r>
              <a:rPr lang="en-US" dirty="0" smtClean="0"/>
              <a:t>&lt;sys/</a:t>
            </a:r>
            <a:r>
              <a:rPr lang="en-US" dirty="0" err="1" smtClean="0"/>
              <a:t>time.h</a:t>
            </a:r>
            <a:r>
              <a:rPr lang="en-US" dirty="0" smtClean="0"/>
              <a:t>&gt;.</a:t>
            </a:r>
            <a:r>
              <a:rPr lang="en-US" dirty="0"/>
              <a:t> </a:t>
            </a:r>
            <a:br>
              <a:rPr lang="en-US" dirty="0"/>
            </a:br>
            <a:endParaRPr lang="en-US" dirty="0"/>
          </a:p>
        </p:txBody>
      </p:sp>
    </p:spTree>
    <p:extLst>
      <p:ext uri="{BB962C8B-B14F-4D97-AF65-F5344CB8AC3E}">
        <p14:creationId xmlns:p14="http://schemas.microsoft.com/office/powerpoint/2010/main" val="4135991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Разделяне на с програма</a:t>
            </a:r>
            <a:endParaRPr lang="bg-BG" dirty="0"/>
          </a:p>
        </p:txBody>
      </p:sp>
      <p:sp>
        <p:nvSpPr>
          <p:cNvPr id="3" name="Content Placeholder 2"/>
          <p:cNvSpPr>
            <a:spLocks noGrp="1"/>
          </p:cNvSpPr>
          <p:nvPr>
            <p:ph idx="1"/>
          </p:nvPr>
        </p:nvSpPr>
        <p:spPr/>
        <p:txBody>
          <a:bodyPr>
            <a:normAutofit lnSpcReduction="10000"/>
          </a:bodyPr>
          <a:lstStyle/>
          <a:p>
            <a:r>
              <a:rPr lang="bg-BG" dirty="0" smtClean="0"/>
              <a:t>Когато програма на С се разделя в множество файлове, трябва:</a:t>
            </a:r>
          </a:p>
          <a:p>
            <a:r>
              <a:rPr lang="bg-BG" dirty="0" smtClean="0"/>
              <a:t>Да няма два файла с еднакви имена. Получава се грешка.</a:t>
            </a:r>
          </a:p>
          <a:p>
            <a:r>
              <a:rPr lang="bg-BG" dirty="0" smtClean="0"/>
              <a:t>Ако се ползват глобални променливи, не трябва да има дефиниция на една и съща глобална променлива в &gt;=2 файла.</a:t>
            </a:r>
            <a:endParaRPr lang="en-US" dirty="0"/>
          </a:p>
          <a:p>
            <a:r>
              <a:rPr lang="bg-BG" dirty="0" smtClean="0"/>
              <a:t>Само един файл трябва да дефинира глобалната променлива </a:t>
            </a:r>
            <a:r>
              <a:rPr lang="en-US" dirty="0" err="1" smtClean="0"/>
              <a:t>globalvar</a:t>
            </a:r>
            <a:r>
              <a:rPr lang="bg-BG" dirty="0" smtClean="0"/>
              <a:t>, а останалите да включват </a:t>
            </a:r>
            <a:r>
              <a:rPr lang="en-US" dirty="0" smtClean="0"/>
              <a:t>.h </a:t>
            </a:r>
            <a:r>
              <a:rPr lang="bg-BG" dirty="0" smtClean="0"/>
              <a:t>файла, който я декларира:</a:t>
            </a:r>
            <a:br>
              <a:rPr lang="bg-BG" dirty="0" smtClean="0"/>
            </a:br>
            <a:r>
              <a:rPr lang="en-US" i="1" dirty="0" smtClean="0"/>
              <a:t>extern </a:t>
            </a:r>
            <a:r>
              <a:rPr lang="en-US" i="1" dirty="0" err="1"/>
              <a:t>int</a:t>
            </a:r>
            <a:r>
              <a:rPr lang="en-US" i="1" dirty="0"/>
              <a:t> </a:t>
            </a:r>
            <a:r>
              <a:rPr lang="en-US" i="1" dirty="0" err="1"/>
              <a:t>globalvar</a:t>
            </a:r>
            <a:r>
              <a:rPr lang="en-US" i="1" dirty="0" smtClean="0"/>
              <a:t>;</a:t>
            </a:r>
            <a:endParaRPr lang="en-US" i="1" dirty="0"/>
          </a:p>
        </p:txBody>
      </p:sp>
    </p:spTree>
    <p:extLst>
      <p:ext uri="{BB962C8B-B14F-4D97-AF65-F5344CB8AC3E}">
        <p14:creationId xmlns:p14="http://schemas.microsoft.com/office/powerpoint/2010/main" val="236248249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bg-BG" dirty="0" smtClean="0"/>
              <a:t>Основни времеви функции</a:t>
            </a:r>
            <a:endParaRPr lang="bg-BG" dirty="0"/>
          </a:p>
        </p:txBody>
      </p:sp>
      <p:sp>
        <p:nvSpPr>
          <p:cNvPr id="5" name="Content Placeholder 4"/>
          <p:cNvSpPr>
            <a:spLocks noGrp="1"/>
          </p:cNvSpPr>
          <p:nvPr>
            <p:ph idx="1"/>
          </p:nvPr>
        </p:nvSpPr>
        <p:spPr/>
        <p:txBody>
          <a:bodyPr>
            <a:normAutofit fontScale="77500" lnSpcReduction="20000"/>
          </a:bodyPr>
          <a:lstStyle/>
          <a:p>
            <a:pPr marL="0" indent="0">
              <a:buNone/>
            </a:pPr>
            <a:r>
              <a:rPr lang="en-US" dirty="0" err="1"/>
              <a:t>int</a:t>
            </a:r>
            <a:r>
              <a:rPr lang="en-US" dirty="0"/>
              <a:t> </a:t>
            </a:r>
            <a:r>
              <a:rPr lang="en-US" dirty="0" err="1"/>
              <a:t>ftime</a:t>
            </a:r>
            <a:r>
              <a:rPr lang="en-US" dirty="0"/>
              <a:t>(</a:t>
            </a:r>
            <a:r>
              <a:rPr lang="en-US" dirty="0" err="1"/>
              <a:t>struct</a:t>
            </a:r>
            <a:r>
              <a:rPr lang="en-US" dirty="0"/>
              <a:t> </a:t>
            </a:r>
            <a:r>
              <a:rPr lang="en-US" dirty="0" err="1"/>
              <a:t>timeb</a:t>
            </a:r>
            <a:r>
              <a:rPr lang="en-US" dirty="0"/>
              <a:t> *</a:t>
            </a:r>
            <a:r>
              <a:rPr lang="en-US" dirty="0" err="1"/>
              <a:t>tp</a:t>
            </a:r>
            <a:r>
              <a:rPr lang="en-US" dirty="0"/>
              <a:t>) -- </a:t>
            </a:r>
            <a:r>
              <a:rPr lang="bg-BG" dirty="0" smtClean="0"/>
              <a:t>попълва структура сочена от </a:t>
            </a:r>
            <a:r>
              <a:rPr lang="en-US" dirty="0" err="1" smtClean="0"/>
              <a:t>tp</a:t>
            </a:r>
            <a:r>
              <a:rPr lang="en-US" dirty="0"/>
              <a:t>, </a:t>
            </a:r>
            <a:r>
              <a:rPr lang="bg-BG" dirty="0" smtClean="0"/>
              <a:t>дефинирана в </a:t>
            </a:r>
            <a:r>
              <a:rPr lang="en-US" dirty="0" smtClean="0"/>
              <a:t>&lt;sys/</a:t>
            </a:r>
            <a:r>
              <a:rPr lang="en-US" dirty="0" err="1" smtClean="0"/>
              <a:t>timeb.h</a:t>
            </a:r>
            <a:r>
              <a:rPr lang="en-US" dirty="0"/>
              <a:t>&gt;: </a:t>
            </a:r>
            <a:br>
              <a:rPr lang="en-US" dirty="0"/>
            </a:br>
            <a:endParaRPr lang="en-US" dirty="0"/>
          </a:p>
          <a:p>
            <a:pPr marL="0" indent="0">
              <a:buNone/>
            </a:pPr>
            <a:r>
              <a:rPr lang="en-US" dirty="0" err="1" smtClean="0"/>
              <a:t>struct</a:t>
            </a:r>
            <a:r>
              <a:rPr lang="en-US" dirty="0" smtClean="0"/>
              <a:t> </a:t>
            </a:r>
            <a:r>
              <a:rPr lang="en-US" dirty="0" err="1"/>
              <a:t>timeb</a:t>
            </a:r>
            <a:r>
              <a:rPr lang="en-US" dirty="0"/>
              <a:t>    </a:t>
            </a:r>
            <a:endParaRPr lang="bg-BG" dirty="0" smtClean="0"/>
          </a:p>
          <a:p>
            <a:pPr marL="0" indent="0">
              <a:buNone/>
            </a:pPr>
            <a:r>
              <a:rPr lang="en-US" dirty="0" smtClean="0"/>
              <a:t>{</a:t>
            </a:r>
            <a:r>
              <a:rPr lang="en-US" dirty="0"/>
              <a:t> </a:t>
            </a:r>
            <a:r>
              <a:rPr lang="en-US" dirty="0" err="1"/>
              <a:t>time_t</a:t>
            </a:r>
            <a:r>
              <a:rPr lang="en-US" dirty="0"/>
              <a:t> time; </a:t>
            </a:r>
            <a:endParaRPr lang="bg-BG" dirty="0" smtClean="0"/>
          </a:p>
          <a:p>
            <a:pPr marL="0" indent="0">
              <a:buNone/>
            </a:pPr>
            <a:r>
              <a:rPr lang="bg-BG" dirty="0"/>
              <a:t> </a:t>
            </a:r>
            <a:r>
              <a:rPr lang="bg-BG" dirty="0" smtClean="0"/>
              <a:t>  </a:t>
            </a:r>
            <a:r>
              <a:rPr lang="en-US" dirty="0" smtClean="0"/>
              <a:t>unsigned </a:t>
            </a:r>
            <a:r>
              <a:rPr lang="en-US" dirty="0"/>
              <a:t>short </a:t>
            </a:r>
            <a:r>
              <a:rPr lang="en-US" dirty="0" err="1"/>
              <a:t>millitm</a:t>
            </a:r>
            <a:r>
              <a:rPr lang="en-US" dirty="0"/>
              <a:t>; </a:t>
            </a:r>
            <a:endParaRPr lang="bg-BG" dirty="0" smtClean="0"/>
          </a:p>
          <a:p>
            <a:pPr marL="0" indent="0">
              <a:buNone/>
            </a:pPr>
            <a:r>
              <a:rPr lang="bg-BG" dirty="0"/>
              <a:t> </a:t>
            </a:r>
            <a:r>
              <a:rPr lang="bg-BG" dirty="0" smtClean="0"/>
              <a:t>  </a:t>
            </a:r>
            <a:r>
              <a:rPr lang="en-US" dirty="0" smtClean="0"/>
              <a:t>short </a:t>
            </a:r>
            <a:r>
              <a:rPr lang="en-US" dirty="0" err="1"/>
              <a:t>timezone</a:t>
            </a:r>
            <a:r>
              <a:rPr lang="en-US" dirty="0"/>
              <a:t>; </a:t>
            </a:r>
            <a:endParaRPr lang="bg-BG" dirty="0" smtClean="0"/>
          </a:p>
          <a:p>
            <a:pPr marL="0" indent="0">
              <a:buNone/>
            </a:pPr>
            <a:r>
              <a:rPr lang="bg-BG" dirty="0"/>
              <a:t> </a:t>
            </a:r>
            <a:r>
              <a:rPr lang="bg-BG" dirty="0" smtClean="0"/>
              <a:t>  </a:t>
            </a:r>
            <a:r>
              <a:rPr lang="en-US" dirty="0" smtClean="0"/>
              <a:t>short </a:t>
            </a:r>
            <a:r>
              <a:rPr lang="en-US" dirty="0" err="1"/>
              <a:t>dstflag</a:t>
            </a:r>
            <a:r>
              <a:rPr lang="en-US" dirty="0"/>
              <a:t>; }; </a:t>
            </a:r>
            <a:br>
              <a:rPr lang="en-US" dirty="0"/>
            </a:br>
            <a:endParaRPr lang="bg-BG" dirty="0" smtClean="0"/>
          </a:p>
          <a:p>
            <a:r>
              <a:rPr lang="bg-BG" dirty="0" smtClean="0"/>
              <a:t>Структурата съдържа времето от епохата в секунди до </a:t>
            </a:r>
            <a:r>
              <a:rPr lang="en-US" dirty="0" smtClean="0"/>
              <a:t>1000 </a:t>
            </a:r>
            <a:r>
              <a:rPr lang="bg-BG" dirty="0" smtClean="0"/>
              <a:t>милисекунди, локалната часова зона (измерена в минути спрямо</a:t>
            </a:r>
            <a:r>
              <a:rPr lang="en-US" dirty="0" smtClean="0"/>
              <a:t> </a:t>
            </a:r>
            <a:r>
              <a:rPr lang="en-US" dirty="0"/>
              <a:t>Greenwich</a:t>
            </a:r>
            <a:r>
              <a:rPr lang="en-US" dirty="0" smtClean="0"/>
              <a:t>)</a:t>
            </a:r>
            <a:r>
              <a:rPr lang="bg-BG" dirty="0" smtClean="0"/>
              <a:t> и флаг</a:t>
            </a:r>
            <a:r>
              <a:rPr lang="en-US" dirty="0" smtClean="0"/>
              <a:t> flag, </a:t>
            </a:r>
            <a:r>
              <a:rPr lang="bg-BG" dirty="0" smtClean="0"/>
              <a:t>който ако не е 0, показва дали се ползва лятно часово време</a:t>
            </a:r>
            <a:r>
              <a:rPr lang="en-US" dirty="0" smtClean="0"/>
              <a:t>.</a:t>
            </a:r>
            <a:r>
              <a:rPr lang="en-US" dirty="0"/>
              <a:t> </a:t>
            </a:r>
            <a:br>
              <a:rPr lang="en-US" dirty="0"/>
            </a:br>
            <a:endParaRPr lang="en-US" dirty="0"/>
          </a:p>
          <a:p>
            <a:r>
              <a:rPr lang="bg-BG" dirty="0" smtClean="0"/>
              <a:t>При успех</a:t>
            </a:r>
            <a:r>
              <a:rPr lang="en-US" dirty="0"/>
              <a:t> </a:t>
            </a:r>
            <a:r>
              <a:rPr lang="en-US" dirty="0" err="1"/>
              <a:t>ftime</a:t>
            </a:r>
            <a:r>
              <a:rPr lang="en-US" dirty="0"/>
              <a:t>() </a:t>
            </a:r>
            <a:r>
              <a:rPr lang="bg-BG" dirty="0" smtClean="0"/>
              <a:t>не връща полезна стойност, при неуспех връща -1.</a:t>
            </a:r>
          </a:p>
        </p:txBody>
      </p:sp>
    </p:spTree>
    <p:extLst>
      <p:ext uri="{BB962C8B-B14F-4D97-AF65-F5344CB8AC3E}">
        <p14:creationId xmlns:p14="http://schemas.microsoft.com/office/powerpoint/2010/main" val="41669741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bg-BG" dirty="0" smtClean="0"/>
              <a:t>Основни времеви функции</a:t>
            </a:r>
            <a:endParaRPr lang="bg-BG" dirty="0"/>
          </a:p>
        </p:txBody>
      </p:sp>
      <p:sp>
        <p:nvSpPr>
          <p:cNvPr id="5" name="Content Placeholder 4"/>
          <p:cNvSpPr>
            <a:spLocks noGrp="1"/>
          </p:cNvSpPr>
          <p:nvPr>
            <p:ph idx="1"/>
          </p:nvPr>
        </p:nvSpPr>
        <p:spPr/>
        <p:txBody>
          <a:bodyPr>
            <a:normAutofit fontScale="85000" lnSpcReduction="20000"/>
          </a:bodyPr>
          <a:lstStyle/>
          <a:p>
            <a:r>
              <a:rPr lang="bg-BG" dirty="0" smtClean="0"/>
              <a:t>Съществуват 2 полезни функции в </a:t>
            </a:r>
            <a:r>
              <a:rPr lang="en-US" dirty="0" smtClean="0"/>
              <a:t>&lt;</a:t>
            </a:r>
            <a:r>
              <a:rPr lang="en-US" dirty="0" err="1" smtClean="0"/>
              <a:t>time.h</a:t>
            </a:r>
            <a:r>
              <a:rPr lang="en-US" dirty="0"/>
              <a:t>&gt; </a:t>
            </a:r>
            <a:br>
              <a:rPr lang="en-US" dirty="0"/>
            </a:br>
            <a:endParaRPr lang="en-US" dirty="0"/>
          </a:p>
          <a:p>
            <a:pPr marL="0" indent="0" algn="ctr">
              <a:buNone/>
            </a:pPr>
            <a:r>
              <a:rPr lang="en-US" dirty="0"/>
              <a:t>char *</a:t>
            </a:r>
            <a:r>
              <a:rPr lang="en-US" dirty="0" err="1"/>
              <a:t>ctime</a:t>
            </a:r>
            <a:r>
              <a:rPr lang="en-US" dirty="0"/>
              <a:t>(</a:t>
            </a:r>
            <a:r>
              <a:rPr lang="en-US" dirty="0" err="1"/>
              <a:t>time_t</a:t>
            </a:r>
            <a:r>
              <a:rPr lang="en-US" dirty="0"/>
              <a:t> *clock), </a:t>
            </a:r>
            <a:br>
              <a:rPr lang="en-US" dirty="0"/>
            </a:br>
            <a:r>
              <a:rPr lang="en-US" dirty="0"/>
              <a:t>char *</a:t>
            </a:r>
            <a:r>
              <a:rPr lang="en-US" dirty="0" err="1"/>
              <a:t>asctime</a:t>
            </a:r>
            <a:r>
              <a:rPr lang="en-US" dirty="0"/>
              <a:t>(</a:t>
            </a:r>
            <a:r>
              <a:rPr lang="en-US" dirty="0" err="1"/>
              <a:t>struct</a:t>
            </a:r>
            <a:r>
              <a:rPr lang="en-US" dirty="0"/>
              <a:t> tm *tm) </a:t>
            </a:r>
            <a:br>
              <a:rPr lang="en-US" dirty="0"/>
            </a:br>
            <a:endParaRPr lang="en-US" dirty="0"/>
          </a:p>
          <a:p>
            <a:r>
              <a:rPr lang="en-US" dirty="0" err="1"/>
              <a:t>ctime</a:t>
            </a:r>
            <a:r>
              <a:rPr lang="en-US" dirty="0"/>
              <a:t>() </a:t>
            </a:r>
            <a:r>
              <a:rPr lang="bg-BG" dirty="0" smtClean="0"/>
              <a:t>преобразува </a:t>
            </a:r>
            <a:r>
              <a:rPr lang="en-US" dirty="0" smtClean="0"/>
              <a:t>long </a:t>
            </a:r>
            <a:r>
              <a:rPr lang="en-US" dirty="0"/>
              <a:t>integer, </a:t>
            </a:r>
            <a:r>
              <a:rPr lang="bg-BG" dirty="0" smtClean="0"/>
              <a:t>цочен от </a:t>
            </a:r>
            <a:r>
              <a:rPr lang="en-US" dirty="0" smtClean="0"/>
              <a:t>clock</a:t>
            </a:r>
            <a:r>
              <a:rPr lang="en-US" dirty="0"/>
              <a:t>, </a:t>
            </a:r>
            <a:r>
              <a:rPr lang="bg-BG" dirty="0" smtClean="0"/>
              <a:t>в 26-символен низ от вида на</a:t>
            </a:r>
            <a:r>
              <a:rPr lang="en-US" dirty="0"/>
              <a:t> </a:t>
            </a:r>
            <a:r>
              <a:rPr lang="en-US" dirty="0" err="1"/>
              <a:t>asctime</a:t>
            </a:r>
            <a:r>
              <a:rPr lang="en-US" dirty="0"/>
              <a:t>(). </a:t>
            </a:r>
            <a:r>
              <a:rPr lang="bg-BG" dirty="0" smtClean="0"/>
              <a:t>Функцията ърво записва </a:t>
            </a:r>
            <a:r>
              <a:rPr lang="en-US" dirty="0" smtClean="0"/>
              <a:t>clock </a:t>
            </a:r>
            <a:r>
              <a:rPr lang="bg-BG" dirty="0" smtClean="0"/>
              <a:t>в</a:t>
            </a:r>
            <a:r>
              <a:rPr lang="en-US" dirty="0"/>
              <a:t> </a:t>
            </a:r>
            <a:r>
              <a:rPr lang="en-US" dirty="0" smtClean="0"/>
              <a:t>tm</a:t>
            </a:r>
            <a:r>
              <a:rPr lang="bg-BG" dirty="0" smtClean="0"/>
              <a:t> структура посредством извикване на </a:t>
            </a:r>
            <a:r>
              <a:rPr lang="en-US" dirty="0" err="1" smtClean="0"/>
              <a:t>localtime</a:t>
            </a:r>
            <a:r>
              <a:rPr lang="en-US" dirty="0" smtClean="0"/>
              <a:t>()</a:t>
            </a:r>
            <a:r>
              <a:rPr lang="bg-BG" dirty="0" smtClean="0"/>
              <a:t> и след това извиква </a:t>
            </a:r>
            <a:r>
              <a:rPr lang="en-US" dirty="0" err="1" smtClean="0"/>
              <a:t>asctime</a:t>
            </a:r>
            <a:r>
              <a:rPr lang="en-US" dirty="0"/>
              <a:t>() </a:t>
            </a:r>
            <a:r>
              <a:rPr lang="bg-BG" dirty="0" smtClean="0"/>
              <a:t>за да преобразува </a:t>
            </a:r>
            <a:r>
              <a:rPr lang="en-US" dirty="0" smtClean="0"/>
              <a:t>tm </a:t>
            </a:r>
            <a:r>
              <a:rPr lang="bg-BG" dirty="0" smtClean="0"/>
              <a:t>в низ</a:t>
            </a:r>
            <a:r>
              <a:rPr lang="en-US" dirty="0" smtClean="0"/>
              <a:t>.</a:t>
            </a:r>
            <a:r>
              <a:rPr lang="en-US" dirty="0"/>
              <a:t> </a:t>
            </a:r>
            <a:br>
              <a:rPr lang="en-US" dirty="0"/>
            </a:br>
            <a:endParaRPr lang="en-US" dirty="0"/>
          </a:p>
          <a:p>
            <a:r>
              <a:rPr lang="en-US" dirty="0" err="1"/>
              <a:t>asctime</a:t>
            </a:r>
            <a:r>
              <a:rPr lang="en-US" dirty="0"/>
              <a:t>() </a:t>
            </a:r>
            <a:r>
              <a:rPr lang="bg-BG" dirty="0" smtClean="0"/>
              <a:t>преобразува времето </a:t>
            </a:r>
            <a:r>
              <a:rPr lang="en-US" dirty="0" smtClean="0"/>
              <a:t>tm </a:t>
            </a:r>
            <a:r>
              <a:rPr lang="bg-BG" dirty="0" smtClean="0"/>
              <a:t>в 26-символен низ от вида</a:t>
            </a:r>
            <a:r>
              <a:rPr lang="en-US" dirty="0" smtClean="0"/>
              <a:t>:</a:t>
            </a:r>
            <a:r>
              <a:rPr lang="en-US" dirty="0"/>
              <a:t> </a:t>
            </a:r>
            <a:br>
              <a:rPr lang="en-US" dirty="0"/>
            </a:br>
            <a:r>
              <a:rPr lang="en-US" dirty="0" smtClean="0"/>
              <a:t>Sun </a:t>
            </a:r>
            <a:r>
              <a:rPr lang="en-US" dirty="0"/>
              <a:t>Sep 16 01:03:52 1973 </a:t>
            </a:r>
            <a:br>
              <a:rPr lang="en-US" dirty="0"/>
            </a:br>
            <a:endParaRPr lang="en-US" dirty="0"/>
          </a:p>
          <a:p>
            <a:r>
              <a:rPr lang="en-US" dirty="0" err="1"/>
              <a:t>asctime</a:t>
            </a:r>
            <a:r>
              <a:rPr lang="en-US" dirty="0"/>
              <a:t>() </a:t>
            </a:r>
            <a:r>
              <a:rPr lang="bg-BG" dirty="0" smtClean="0"/>
              <a:t>връща  указател към низ</a:t>
            </a:r>
            <a:r>
              <a:rPr lang="en-US" dirty="0" smtClean="0"/>
              <a:t>.</a:t>
            </a:r>
            <a:r>
              <a:rPr lang="en-US" dirty="0"/>
              <a:t> </a:t>
            </a:r>
          </a:p>
        </p:txBody>
      </p:sp>
    </p:spTree>
    <p:extLst>
      <p:ext uri="{BB962C8B-B14F-4D97-AF65-F5344CB8AC3E}">
        <p14:creationId xmlns:p14="http://schemas.microsoft.com/office/powerpoint/2010/main" val="123262615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bg-BG" dirty="0" smtClean="0"/>
              <a:t>Основни времеви функции</a:t>
            </a:r>
            <a:endParaRPr lang="bg-BG" dirty="0"/>
          </a:p>
        </p:txBody>
      </p:sp>
      <p:sp>
        <p:nvSpPr>
          <p:cNvPr id="5" name="Content Placeholder 4"/>
          <p:cNvSpPr>
            <a:spLocks noGrp="1"/>
          </p:cNvSpPr>
          <p:nvPr>
            <p:ph idx="1"/>
          </p:nvPr>
        </p:nvSpPr>
        <p:spPr/>
        <p:txBody>
          <a:bodyPr>
            <a:normAutofit/>
          </a:bodyPr>
          <a:lstStyle/>
          <a:p>
            <a:r>
              <a:rPr lang="bg-BG" dirty="0" smtClean="0"/>
              <a:t>Примери</a:t>
            </a:r>
          </a:p>
          <a:p>
            <a:pPr marL="0" indent="0" algn="ctr">
              <a:buNone/>
            </a:pPr>
            <a:r>
              <a:rPr lang="bg-BG" dirty="0" smtClean="0"/>
              <a:t> </a:t>
            </a:r>
            <a:r>
              <a:rPr lang="en-US" dirty="0" smtClean="0">
                <a:hlinkClick r:id="rId2" action="ppaction://hlinkfile"/>
              </a:rPr>
              <a:t>timer</a:t>
            </a:r>
            <a:endParaRPr lang="bg-BG" dirty="0" smtClean="0"/>
          </a:p>
          <a:p>
            <a:pPr marL="0" indent="0" algn="ctr">
              <a:buNone/>
            </a:pPr>
            <a:endParaRPr lang="bg-BG" dirty="0"/>
          </a:p>
          <a:p>
            <a:pPr marL="0" indent="0" algn="ctr">
              <a:buNone/>
            </a:pPr>
            <a:r>
              <a:rPr lang="en-US" dirty="0" smtClean="0">
                <a:hlinkClick r:id="rId3" action="ppaction://hlinkfile"/>
              </a:rPr>
              <a:t>random</a:t>
            </a:r>
            <a:endParaRPr lang="en-US" dirty="0" smtClean="0"/>
          </a:p>
          <a:p>
            <a:endParaRPr lang="en-US" dirty="0"/>
          </a:p>
        </p:txBody>
      </p:sp>
    </p:spTree>
    <p:extLst>
      <p:ext uri="{BB962C8B-B14F-4D97-AF65-F5344CB8AC3E}">
        <p14:creationId xmlns:p14="http://schemas.microsoft.com/office/powerpoint/2010/main" val="152502691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bg-BG" dirty="0" smtClean="0"/>
              <a:t>Процеси</a:t>
            </a:r>
            <a:endParaRPr lang="bg-BG" dirty="0"/>
          </a:p>
        </p:txBody>
      </p:sp>
      <p:sp>
        <p:nvSpPr>
          <p:cNvPr id="5" name="Subtitle 4"/>
          <p:cNvSpPr>
            <a:spLocks noGrp="1"/>
          </p:cNvSpPr>
          <p:nvPr>
            <p:ph type="subTitle" idx="1"/>
          </p:nvPr>
        </p:nvSpPr>
        <p:spPr/>
        <p:txBody>
          <a:bodyPr/>
          <a:lstStyle/>
          <a:p>
            <a:r>
              <a:rPr lang="bg-BG" dirty="0" smtClean="0"/>
              <a:t>Лекция 7</a:t>
            </a:r>
            <a:endParaRPr lang="bg-BG" dirty="0"/>
          </a:p>
        </p:txBody>
      </p:sp>
    </p:spTree>
    <p:extLst>
      <p:ext uri="{BB962C8B-B14F-4D97-AF65-F5344CB8AC3E}">
        <p14:creationId xmlns:p14="http://schemas.microsoft.com/office/powerpoint/2010/main" val="197801051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Какво е процес?</a:t>
            </a:r>
            <a:endParaRPr lang="bg-BG" dirty="0"/>
          </a:p>
        </p:txBody>
      </p:sp>
      <p:sp>
        <p:nvSpPr>
          <p:cNvPr id="3" name="Content Placeholder 2"/>
          <p:cNvSpPr>
            <a:spLocks noGrp="1"/>
          </p:cNvSpPr>
          <p:nvPr>
            <p:ph idx="1"/>
          </p:nvPr>
        </p:nvSpPr>
        <p:spPr/>
        <p:txBody>
          <a:bodyPr>
            <a:normAutofit lnSpcReduction="10000"/>
          </a:bodyPr>
          <a:lstStyle/>
          <a:p>
            <a:r>
              <a:rPr lang="bg-BG" dirty="0" smtClean="0"/>
              <a:t>Дефиниция</a:t>
            </a:r>
            <a:endParaRPr lang="en-US" dirty="0"/>
          </a:p>
          <a:p>
            <a:pPr lvl="1"/>
            <a:r>
              <a:rPr lang="bg-BG" dirty="0" smtClean="0"/>
              <a:t>Инстанция на стартирана програма</a:t>
            </a:r>
          </a:p>
          <a:p>
            <a:pPr lvl="1"/>
            <a:r>
              <a:rPr lang="bg-BG" dirty="0" smtClean="0"/>
              <a:t>По-специфично е от „програма“, защото е в процес  на изпълнение</a:t>
            </a:r>
            <a:r>
              <a:rPr lang="en-US" dirty="0" smtClean="0"/>
              <a:t>.</a:t>
            </a:r>
            <a:endParaRPr lang="en-US" dirty="0"/>
          </a:p>
          <a:p>
            <a:pPr lvl="1"/>
            <a:r>
              <a:rPr lang="bg-BG" dirty="0" smtClean="0"/>
              <a:t>По-специфично е от „изпълняваща се програма“, защото една и съща програма може да се изпълнява много пъти едновременно.</a:t>
            </a:r>
          </a:p>
          <a:p>
            <a:pPr marL="82296" indent="0">
              <a:buNone/>
            </a:pPr>
            <a:r>
              <a:rPr lang="bg-BG" dirty="0" smtClean="0"/>
              <a:t>Пример</a:t>
            </a:r>
            <a:r>
              <a:rPr lang="en-US" dirty="0" smtClean="0"/>
              <a:t>:</a:t>
            </a:r>
            <a:endParaRPr lang="en-US" dirty="0"/>
          </a:p>
          <a:p>
            <a:r>
              <a:rPr lang="bg-BG" dirty="0" smtClean="0"/>
              <a:t>Много потребители изпълняват едновременно </a:t>
            </a:r>
            <a:r>
              <a:rPr lang="en-US" dirty="0" err="1" smtClean="0"/>
              <a:t>ssh</a:t>
            </a:r>
            <a:r>
              <a:rPr lang="en-US" dirty="0" smtClean="0"/>
              <a:t> </a:t>
            </a:r>
            <a:r>
              <a:rPr lang="bg-BG" dirty="0" smtClean="0"/>
              <a:t>за връзка към други сървъри. В този случай всяка инстанция на</a:t>
            </a:r>
            <a:r>
              <a:rPr lang="en-US" dirty="0" smtClean="0"/>
              <a:t> </a:t>
            </a:r>
            <a:r>
              <a:rPr lang="en-US" dirty="0" err="1"/>
              <a:t>ssh</a:t>
            </a:r>
            <a:r>
              <a:rPr lang="en-US" dirty="0"/>
              <a:t> </a:t>
            </a:r>
            <a:r>
              <a:rPr lang="bg-BG" dirty="0" smtClean="0"/>
              <a:t>е отделен процес</a:t>
            </a:r>
            <a:r>
              <a:rPr lang="en-US" dirty="0" smtClean="0"/>
              <a:t>.</a:t>
            </a:r>
            <a:endParaRPr lang="bg-BG" dirty="0"/>
          </a:p>
        </p:txBody>
      </p:sp>
    </p:spTree>
    <p:extLst>
      <p:ext uri="{BB962C8B-B14F-4D97-AF65-F5344CB8AC3E}">
        <p14:creationId xmlns:p14="http://schemas.microsoft.com/office/powerpoint/2010/main" val="362939772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Състояние на процеса</a:t>
            </a:r>
            <a:endParaRPr lang="bg-BG" dirty="0"/>
          </a:p>
        </p:txBody>
      </p:sp>
      <p:sp>
        <p:nvSpPr>
          <p:cNvPr id="3" name="Content Placeholder 2"/>
          <p:cNvSpPr>
            <a:spLocks noGrp="1"/>
          </p:cNvSpPr>
          <p:nvPr>
            <p:ph idx="1"/>
          </p:nvPr>
        </p:nvSpPr>
        <p:spPr/>
        <p:txBody>
          <a:bodyPr/>
          <a:lstStyle/>
          <a:p>
            <a:endParaRPr lang="bg-BG"/>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556792"/>
            <a:ext cx="7457797" cy="3356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4725143"/>
            <a:ext cx="5544616" cy="2071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260821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Идентификация на процеса</a:t>
            </a:r>
            <a:endParaRPr lang="bg-BG" dirty="0"/>
          </a:p>
        </p:txBody>
      </p:sp>
      <p:sp>
        <p:nvSpPr>
          <p:cNvPr id="3" name="Content Placeholder 2"/>
          <p:cNvSpPr>
            <a:spLocks noGrp="1"/>
          </p:cNvSpPr>
          <p:nvPr>
            <p:ph idx="1"/>
          </p:nvPr>
        </p:nvSpPr>
        <p:spPr/>
        <p:txBody>
          <a:bodyPr>
            <a:normAutofit/>
          </a:bodyPr>
          <a:lstStyle/>
          <a:p>
            <a:r>
              <a:rPr lang="bg-BG" dirty="0" smtClean="0"/>
              <a:t>На всеки процес се пприсвоява уникален </a:t>
            </a:r>
            <a:r>
              <a:rPr lang="en-US" dirty="0" smtClean="0"/>
              <a:t>"</a:t>
            </a:r>
            <a:r>
              <a:rPr lang="en-US" dirty="0"/>
              <a:t>Process ID" </a:t>
            </a:r>
            <a:r>
              <a:rPr lang="en-US" dirty="0" smtClean="0"/>
              <a:t>(PID)</a:t>
            </a:r>
            <a:r>
              <a:rPr lang="bg-BG" dirty="0" smtClean="0"/>
              <a:t> при създаването му.</a:t>
            </a:r>
            <a:endParaRPr lang="en-US" dirty="0"/>
          </a:p>
          <a:p>
            <a:r>
              <a:rPr lang="bg-BG" dirty="0" smtClean="0"/>
              <a:t>Тези </a:t>
            </a:r>
            <a:r>
              <a:rPr lang="en-US" dirty="0" smtClean="0"/>
              <a:t>PIDs </a:t>
            </a:r>
            <a:r>
              <a:rPr lang="bg-BG" dirty="0" smtClean="0"/>
              <a:t>се ползват за диференцияция между различните инстанции на една програма.</a:t>
            </a:r>
          </a:p>
          <a:p>
            <a:pPr marL="82296" indent="0">
              <a:buNone/>
            </a:pPr>
            <a:r>
              <a:rPr lang="en-US" dirty="0" err="1"/>
              <a:t>ps</a:t>
            </a:r>
            <a:r>
              <a:rPr lang="en-US" dirty="0"/>
              <a:t> [options]</a:t>
            </a:r>
          </a:p>
          <a:p>
            <a:r>
              <a:rPr lang="bg-BG" dirty="0" smtClean="0"/>
              <a:t>Отпечатва текущо стартираните процеси, вкл. и техните </a:t>
            </a:r>
            <a:r>
              <a:rPr lang="en-US" dirty="0" smtClean="0"/>
              <a:t>PIDs</a:t>
            </a:r>
            <a:endParaRPr lang="bg-BG"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373216"/>
            <a:ext cx="6370877"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138705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Опции на </a:t>
            </a:r>
            <a:r>
              <a:rPr lang="en-US" smtClean="0"/>
              <a:t>ps</a:t>
            </a:r>
            <a:endParaRPr lang="bg-BG"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5" y="1608731"/>
            <a:ext cx="8811072" cy="4986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650622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Приоритет</a:t>
            </a:r>
            <a:endParaRPr lang="bg-BG" dirty="0"/>
          </a:p>
        </p:txBody>
      </p:sp>
      <p:sp>
        <p:nvSpPr>
          <p:cNvPr id="3" name="Content Placeholder 2"/>
          <p:cNvSpPr>
            <a:spLocks noGrp="1"/>
          </p:cNvSpPr>
          <p:nvPr>
            <p:ph idx="1"/>
          </p:nvPr>
        </p:nvSpPr>
        <p:spPr/>
        <p:txBody>
          <a:bodyPr>
            <a:normAutofit/>
          </a:bodyPr>
          <a:lstStyle/>
          <a:p>
            <a:r>
              <a:rPr lang="bg-BG" dirty="0" smtClean="0"/>
              <a:t>Едно</a:t>
            </a:r>
            <a:r>
              <a:rPr lang="en-US" dirty="0" smtClean="0"/>
              <a:t> </a:t>
            </a:r>
            <a:r>
              <a:rPr lang="en-US" dirty="0"/>
              <a:t>CPU </a:t>
            </a:r>
            <a:r>
              <a:rPr lang="bg-BG" dirty="0" smtClean="0"/>
              <a:t>може да стартира само един процес по едно и също време.</a:t>
            </a:r>
            <a:endParaRPr lang="en-US" dirty="0"/>
          </a:p>
          <a:p>
            <a:r>
              <a:rPr lang="bg-BG" dirty="0" smtClean="0"/>
              <a:t>Бързото превключване между процесите създава илюзията, че много процеси са стартирани едновременно.</a:t>
            </a:r>
            <a:endParaRPr lang="en-US" dirty="0"/>
          </a:p>
          <a:p>
            <a:r>
              <a:rPr lang="bg-BG" dirty="0" smtClean="0"/>
              <a:t>За улеснение разработчиците на </a:t>
            </a:r>
            <a:r>
              <a:rPr lang="en-US" dirty="0" smtClean="0"/>
              <a:t>UNIX </a:t>
            </a:r>
            <a:r>
              <a:rPr lang="bg-BG" dirty="0" smtClean="0"/>
              <a:t>са създали приоритет на всеки процес.</a:t>
            </a:r>
            <a:endParaRPr lang="bg-BG" dirty="0"/>
          </a:p>
        </p:txBody>
      </p:sp>
    </p:spTree>
    <p:extLst>
      <p:ext uri="{BB962C8B-B14F-4D97-AF65-F5344CB8AC3E}">
        <p14:creationId xmlns:p14="http://schemas.microsoft.com/office/powerpoint/2010/main" val="159431791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Начален приоритет</a:t>
            </a:r>
            <a:endParaRPr lang="bg-BG" dirty="0"/>
          </a:p>
        </p:txBody>
      </p:sp>
      <p:sp>
        <p:nvSpPr>
          <p:cNvPr id="3" name="Content Placeholder 2"/>
          <p:cNvSpPr>
            <a:spLocks noGrp="1"/>
          </p:cNvSpPr>
          <p:nvPr>
            <p:ph idx="1"/>
          </p:nvPr>
        </p:nvSpPr>
        <p:spPr/>
        <p:txBody>
          <a:bodyPr>
            <a:normAutofit/>
          </a:bodyPr>
          <a:lstStyle/>
          <a:p>
            <a:pPr marL="82296" indent="0">
              <a:buNone/>
            </a:pPr>
            <a:r>
              <a:rPr lang="en-US" dirty="0"/>
              <a:t>nice [options] command</a:t>
            </a:r>
          </a:p>
          <a:p>
            <a:r>
              <a:rPr lang="bg-BG" dirty="0" smtClean="0"/>
              <a:t>Стартира команда със зададен приоритет </a:t>
            </a:r>
            <a:r>
              <a:rPr lang="en-US" dirty="0" smtClean="0"/>
              <a:t>(</a:t>
            </a:r>
            <a:r>
              <a:rPr lang="bg-BG" dirty="0" smtClean="0"/>
              <a:t>по подразбиране</a:t>
            </a:r>
            <a:r>
              <a:rPr lang="en-US" dirty="0" smtClean="0"/>
              <a:t>: </a:t>
            </a:r>
            <a:r>
              <a:rPr lang="en-US" dirty="0"/>
              <a:t>10)</a:t>
            </a:r>
          </a:p>
          <a:p>
            <a:r>
              <a:rPr lang="bg-BG" dirty="0" smtClean="0"/>
              <a:t>Диапазона на приоритетите е от </a:t>
            </a:r>
            <a:r>
              <a:rPr lang="en-US" dirty="0" smtClean="0"/>
              <a:t>-20 (</a:t>
            </a:r>
            <a:r>
              <a:rPr lang="bg-BG" dirty="0" smtClean="0"/>
              <a:t>най-висок</a:t>
            </a:r>
            <a:r>
              <a:rPr lang="en-US" dirty="0" smtClean="0"/>
              <a:t>) </a:t>
            </a:r>
            <a:r>
              <a:rPr lang="bg-BG" dirty="0" smtClean="0"/>
              <a:t>до </a:t>
            </a:r>
            <a:r>
              <a:rPr lang="en-US" dirty="0" smtClean="0"/>
              <a:t>19</a:t>
            </a:r>
            <a:r>
              <a:rPr lang="bg-BG" dirty="0" smtClean="0"/>
              <a:t> (най-нисък)</a:t>
            </a:r>
            <a:endParaRPr lang="en-US" dirty="0"/>
          </a:p>
          <a:p>
            <a:r>
              <a:rPr lang="bg-BG" dirty="0" smtClean="0"/>
              <a:t>Само потребител </a:t>
            </a:r>
            <a:r>
              <a:rPr lang="en-US" dirty="0" smtClean="0"/>
              <a:t>root </a:t>
            </a:r>
            <a:r>
              <a:rPr lang="bg-BG" dirty="0" smtClean="0"/>
              <a:t>може да даде отрицателен приоритет на </a:t>
            </a:r>
            <a:r>
              <a:rPr lang="bg-BG" dirty="0"/>
              <a:t>процеса</a:t>
            </a:r>
            <a:r>
              <a:rPr lang="en-US" dirty="0" smtClean="0"/>
              <a:t>!</a:t>
            </a:r>
            <a:endParaRPr lang="en-US" dirty="0"/>
          </a:p>
          <a:p>
            <a:r>
              <a:rPr lang="bg-BG" dirty="0" smtClean="0"/>
              <a:t>Без </a:t>
            </a:r>
            <a:r>
              <a:rPr lang="en-US" dirty="0" smtClean="0"/>
              <a:t>nice </a:t>
            </a:r>
            <a:r>
              <a:rPr lang="bg-BG" dirty="0" smtClean="0"/>
              <a:t>командите имат приоритет </a:t>
            </a:r>
            <a:r>
              <a:rPr lang="en-US" dirty="0" smtClean="0"/>
              <a:t>0.</a:t>
            </a:r>
            <a:endParaRPr lang="bg-BG" dirty="0" smtClean="0"/>
          </a:p>
          <a:p>
            <a:r>
              <a:rPr lang="bg-BG" dirty="0" smtClean="0"/>
              <a:t>Пример:</a:t>
            </a:r>
          </a:p>
          <a:p>
            <a:pPr marL="82296" indent="0">
              <a:buNone/>
            </a:pPr>
            <a:r>
              <a:rPr lang="en-US" dirty="0"/>
              <a:t>nice -n 10 </a:t>
            </a:r>
            <a:r>
              <a:rPr lang="en-US" dirty="0" err="1"/>
              <a:t>azureus</a:t>
            </a:r>
            <a:endParaRPr lang="bg-BG" dirty="0"/>
          </a:p>
        </p:txBody>
      </p:sp>
    </p:spTree>
    <p:extLst>
      <p:ext uri="{BB962C8B-B14F-4D97-AF65-F5344CB8AC3E}">
        <p14:creationId xmlns:p14="http://schemas.microsoft.com/office/powerpoint/2010/main" val="1087163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Разделяне на с програма</a:t>
            </a:r>
            <a:endParaRPr lang="bg-BG" dirty="0"/>
          </a:p>
        </p:txBody>
      </p:sp>
      <p:sp>
        <p:nvSpPr>
          <p:cNvPr id="3" name="Content Placeholder 2"/>
          <p:cNvSpPr>
            <a:spLocks noGrp="1"/>
          </p:cNvSpPr>
          <p:nvPr>
            <p:ph idx="1"/>
          </p:nvPr>
        </p:nvSpPr>
        <p:spPr/>
        <p:txBody>
          <a:bodyPr>
            <a:normAutofit/>
          </a:bodyPr>
          <a:lstStyle/>
          <a:p>
            <a:r>
              <a:rPr lang="bg-BG" dirty="0" smtClean="0"/>
              <a:t>За да се ползват функции от друг файл,, отново се декларират в </a:t>
            </a:r>
            <a:r>
              <a:rPr lang="en-US" i="1" dirty="0" smtClean="0"/>
              <a:t>.</a:t>
            </a:r>
            <a:r>
              <a:rPr lang="en-US" i="1" dirty="0"/>
              <a:t>h</a:t>
            </a:r>
            <a:r>
              <a:rPr lang="en-US" dirty="0"/>
              <a:t> file </a:t>
            </a:r>
            <a:r>
              <a:rPr lang="bg-BG" dirty="0" smtClean="0"/>
              <a:t>с описание на прототипа и се ползва </a:t>
            </a:r>
            <a:r>
              <a:rPr lang="en-US" dirty="0"/>
              <a:t> #include </a:t>
            </a:r>
            <a:r>
              <a:rPr lang="bg-BG" dirty="0" smtClean="0"/>
              <a:t>за включване на </a:t>
            </a:r>
            <a:r>
              <a:rPr lang="en-US" i="1" dirty="0" smtClean="0"/>
              <a:t>.</a:t>
            </a:r>
            <a:r>
              <a:rPr lang="en-US" i="1" dirty="0" err="1"/>
              <a:t>h</a:t>
            </a:r>
            <a:r>
              <a:rPr lang="en-US" dirty="0" err="1"/>
              <a:t>files</a:t>
            </a:r>
            <a:r>
              <a:rPr lang="en-US" dirty="0"/>
              <a:t> </a:t>
            </a:r>
            <a:r>
              <a:rPr lang="bg-BG" dirty="0" smtClean="0"/>
              <a:t>в </a:t>
            </a:r>
            <a:r>
              <a:rPr lang="en-US" i="1" dirty="0" smtClean="0"/>
              <a:t>.</a:t>
            </a:r>
            <a:r>
              <a:rPr lang="en-US" i="1" dirty="0"/>
              <a:t>c</a:t>
            </a:r>
            <a:r>
              <a:rPr lang="en-US" dirty="0"/>
              <a:t> </a:t>
            </a:r>
            <a:r>
              <a:rPr lang="bg-BG" dirty="0" smtClean="0"/>
              <a:t>файлове</a:t>
            </a:r>
            <a:r>
              <a:rPr lang="en-US" dirty="0" smtClean="0"/>
              <a:t>.</a:t>
            </a:r>
            <a:endParaRPr lang="en-US" dirty="0"/>
          </a:p>
          <a:p>
            <a:r>
              <a:rPr lang="bg-BG" dirty="0" smtClean="0"/>
              <a:t>Един файл </a:t>
            </a:r>
            <a:r>
              <a:rPr lang="bg-BG" b="1" dirty="0" smtClean="0"/>
              <a:t>трябва</a:t>
            </a:r>
            <a:r>
              <a:rPr lang="en-US" dirty="0"/>
              <a:t> </a:t>
            </a:r>
            <a:r>
              <a:rPr lang="bg-BG" dirty="0" smtClean="0"/>
              <a:t>да има </a:t>
            </a:r>
            <a:r>
              <a:rPr lang="en-US" dirty="0" smtClean="0"/>
              <a:t>main</a:t>
            </a:r>
            <a:r>
              <a:rPr lang="en-US" dirty="0"/>
              <a:t>() </a:t>
            </a:r>
            <a:r>
              <a:rPr lang="bg-BG" dirty="0" smtClean="0"/>
              <a:t>функция</a:t>
            </a:r>
            <a:r>
              <a:rPr lang="en-US" dirty="0" smtClean="0"/>
              <a:t>.</a:t>
            </a:r>
            <a:endParaRPr lang="en-US" dirty="0"/>
          </a:p>
          <a:p>
            <a:endParaRPr lang="bg-BG" b="1" dirty="0" smtClean="0"/>
          </a:p>
          <a:p>
            <a:r>
              <a:rPr lang="bg-BG" b="1" dirty="0" smtClean="0"/>
              <a:t>Дефиниция на променлива:</a:t>
            </a:r>
          </a:p>
          <a:p>
            <a:pPr marL="0" indent="0">
              <a:buNone/>
            </a:pPr>
            <a:r>
              <a:rPr lang="en-US" dirty="0" err="1" smtClean="0"/>
              <a:t>int</a:t>
            </a:r>
            <a:r>
              <a:rPr lang="en-US" dirty="0" smtClean="0"/>
              <a:t> </a:t>
            </a:r>
            <a:r>
              <a:rPr lang="en-US" dirty="0" err="1"/>
              <a:t>globalvar</a:t>
            </a:r>
            <a:r>
              <a:rPr lang="en-US" dirty="0" smtClean="0"/>
              <a:t>;</a:t>
            </a:r>
            <a:endParaRPr lang="bg-BG" dirty="0" smtClean="0"/>
          </a:p>
          <a:p>
            <a:r>
              <a:rPr lang="bg-BG" b="1" dirty="0" smtClean="0"/>
              <a:t>Декларация на променлива:</a:t>
            </a:r>
          </a:p>
          <a:p>
            <a:pPr marL="0" indent="0">
              <a:buNone/>
            </a:pPr>
            <a:r>
              <a:rPr lang="en-US" dirty="0" smtClean="0"/>
              <a:t>extern </a:t>
            </a:r>
            <a:r>
              <a:rPr lang="en-US" dirty="0" err="1"/>
              <a:t>int</a:t>
            </a:r>
            <a:r>
              <a:rPr lang="en-US" dirty="0"/>
              <a:t> </a:t>
            </a:r>
            <a:r>
              <a:rPr lang="en-US" dirty="0" err="1"/>
              <a:t>globalvar</a:t>
            </a:r>
            <a:r>
              <a:rPr lang="en-US" dirty="0" smtClean="0"/>
              <a:t>;</a:t>
            </a:r>
            <a:endParaRPr lang="bg-BG" dirty="0" smtClean="0"/>
          </a:p>
        </p:txBody>
      </p:sp>
    </p:spTree>
    <p:extLst>
      <p:ext uri="{BB962C8B-B14F-4D97-AF65-F5344CB8AC3E}">
        <p14:creationId xmlns:p14="http://schemas.microsoft.com/office/powerpoint/2010/main" val="157533090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Промяна на приоритета</a:t>
            </a:r>
            <a:endParaRPr lang="bg-BG" dirty="0"/>
          </a:p>
        </p:txBody>
      </p:sp>
      <p:sp>
        <p:nvSpPr>
          <p:cNvPr id="3" name="Content Placeholder 2"/>
          <p:cNvSpPr>
            <a:spLocks noGrp="1"/>
          </p:cNvSpPr>
          <p:nvPr>
            <p:ph idx="1"/>
          </p:nvPr>
        </p:nvSpPr>
        <p:spPr/>
        <p:txBody>
          <a:bodyPr>
            <a:normAutofit fontScale="92500" lnSpcReduction="10000"/>
          </a:bodyPr>
          <a:lstStyle/>
          <a:p>
            <a:pPr marL="82296" indent="0">
              <a:buNone/>
            </a:pPr>
            <a:r>
              <a:rPr lang="en-US" dirty="0" err="1"/>
              <a:t>renice</a:t>
            </a:r>
            <a:r>
              <a:rPr lang="en-US" dirty="0"/>
              <a:t> &lt;priority&gt; -p &lt;PID&gt;</a:t>
            </a:r>
          </a:p>
          <a:p>
            <a:r>
              <a:rPr lang="bg-BG" dirty="0" smtClean="0"/>
              <a:t>Сменя приоритета на стартиран процес на</a:t>
            </a:r>
            <a:r>
              <a:rPr lang="en-US" dirty="0" smtClean="0"/>
              <a:t> </a:t>
            </a:r>
            <a:r>
              <a:rPr lang="en-US" dirty="0"/>
              <a:t>&lt;priority&gt;</a:t>
            </a:r>
          </a:p>
          <a:p>
            <a:r>
              <a:rPr lang="bg-BG" dirty="0" smtClean="0"/>
              <a:t>Само потребител </a:t>
            </a:r>
            <a:r>
              <a:rPr lang="en-US" dirty="0" smtClean="0"/>
              <a:t>root </a:t>
            </a:r>
            <a:r>
              <a:rPr lang="bg-BG" dirty="0" smtClean="0"/>
              <a:t>може да зададе приоритети &lt;</a:t>
            </a:r>
            <a:r>
              <a:rPr lang="en-US" dirty="0" smtClean="0"/>
              <a:t>0</a:t>
            </a:r>
            <a:r>
              <a:rPr lang="en-US" dirty="0"/>
              <a:t>!</a:t>
            </a:r>
          </a:p>
          <a:p>
            <a:r>
              <a:rPr lang="bg-BG" dirty="0" smtClean="0"/>
              <a:t>Всеки потребител може да смени приоритета само на процесите, които е СТАРТИРАЛ</a:t>
            </a:r>
            <a:r>
              <a:rPr lang="en-US" dirty="0" smtClean="0"/>
              <a:t>!</a:t>
            </a:r>
            <a:endParaRPr lang="bg-BG" dirty="0" smtClean="0"/>
          </a:p>
          <a:p>
            <a:r>
              <a:rPr lang="bg-BG" dirty="0" smtClean="0"/>
              <a:t>Примери:</a:t>
            </a:r>
          </a:p>
          <a:p>
            <a:pPr marL="82296" indent="0">
              <a:buNone/>
            </a:pPr>
            <a:r>
              <a:rPr lang="en-US" dirty="0" err="1"/>
              <a:t>renice</a:t>
            </a:r>
            <a:r>
              <a:rPr lang="en-US" dirty="0"/>
              <a:t> 5 -p 10275</a:t>
            </a:r>
          </a:p>
          <a:p>
            <a:r>
              <a:rPr lang="bg-BG" dirty="0" smtClean="0"/>
              <a:t>Задава приоритет 5 на процеса с </a:t>
            </a:r>
            <a:r>
              <a:rPr lang="en-US" dirty="0" smtClean="0"/>
              <a:t>PID 10275</a:t>
            </a:r>
            <a:endParaRPr lang="en-US" dirty="0"/>
          </a:p>
          <a:p>
            <a:pPr marL="82296" indent="0">
              <a:buNone/>
            </a:pPr>
            <a:r>
              <a:rPr lang="en-US" dirty="0" err="1"/>
              <a:t>renice</a:t>
            </a:r>
            <a:r>
              <a:rPr lang="en-US" dirty="0"/>
              <a:t> 19 -u </a:t>
            </a:r>
            <a:r>
              <a:rPr lang="en-US" dirty="0" err="1" smtClean="0"/>
              <a:t>dgotseva</a:t>
            </a:r>
            <a:endParaRPr lang="en-US" dirty="0"/>
          </a:p>
          <a:p>
            <a:r>
              <a:rPr lang="bg-BG" dirty="0" smtClean="0"/>
              <a:t>Всички мои процеси стават с приоритет </a:t>
            </a:r>
            <a:r>
              <a:rPr lang="en-US" dirty="0" smtClean="0"/>
              <a:t>19</a:t>
            </a:r>
            <a:endParaRPr lang="bg-BG" dirty="0"/>
          </a:p>
        </p:txBody>
      </p:sp>
    </p:spTree>
    <p:extLst>
      <p:ext uri="{BB962C8B-B14F-4D97-AF65-F5344CB8AC3E}">
        <p14:creationId xmlns:p14="http://schemas.microsoft.com/office/powerpoint/2010/main" val="47721747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Терминиране на процес</a:t>
            </a:r>
            <a:endParaRPr lang="bg-BG" dirty="0"/>
          </a:p>
        </p:txBody>
      </p:sp>
      <p:sp>
        <p:nvSpPr>
          <p:cNvPr id="3" name="Content Placeholder 2"/>
          <p:cNvSpPr>
            <a:spLocks noGrp="1"/>
          </p:cNvSpPr>
          <p:nvPr>
            <p:ph idx="1"/>
          </p:nvPr>
        </p:nvSpPr>
        <p:spPr/>
        <p:txBody>
          <a:bodyPr>
            <a:normAutofit/>
          </a:bodyPr>
          <a:lstStyle/>
          <a:p>
            <a:pPr marL="82296" indent="0">
              <a:buNone/>
            </a:pPr>
            <a:r>
              <a:rPr lang="en-US" dirty="0"/>
              <a:t>kill [-signal] &lt;PID&gt;</a:t>
            </a:r>
          </a:p>
          <a:p>
            <a:r>
              <a:rPr lang="bg-BG" dirty="0" smtClean="0"/>
              <a:t>Изпраща специален сигнал към процеса.</a:t>
            </a:r>
            <a:endParaRPr lang="en-US" dirty="0"/>
          </a:p>
          <a:p>
            <a:r>
              <a:rPr lang="bg-BG" dirty="0" smtClean="0"/>
              <a:t>По подразбиране спира изпълнението на процеса.</a:t>
            </a:r>
          </a:p>
          <a:p>
            <a:r>
              <a:rPr lang="bg-BG" dirty="0" smtClean="0"/>
              <a:t>Примери:</a:t>
            </a:r>
          </a:p>
          <a:p>
            <a:pPr marL="82296" indent="0">
              <a:buNone/>
            </a:pPr>
            <a:r>
              <a:rPr lang="en-US" dirty="0"/>
              <a:t>kill 9000 : </a:t>
            </a:r>
            <a:r>
              <a:rPr lang="bg-BG" dirty="0" smtClean="0"/>
              <a:t>терминира процес </a:t>
            </a:r>
            <a:r>
              <a:rPr lang="en-US" dirty="0" smtClean="0"/>
              <a:t>9000</a:t>
            </a:r>
            <a:endParaRPr lang="en-US" dirty="0"/>
          </a:p>
          <a:p>
            <a:pPr marL="82296" indent="0">
              <a:buNone/>
            </a:pPr>
            <a:r>
              <a:rPr lang="en-US" dirty="0"/>
              <a:t>kill -9 3200 : </a:t>
            </a:r>
            <a:r>
              <a:rPr lang="bg-BG" dirty="0" smtClean="0"/>
              <a:t>унищожава процес с </a:t>
            </a:r>
            <a:r>
              <a:rPr lang="en-US" dirty="0" smtClean="0"/>
              <a:t>PID </a:t>
            </a:r>
            <a:r>
              <a:rPr lang="en-US" dirty="0"/>
              <a:t>3200</a:t>
            </a:r>
          </a:p>
          <a:p>
            <a:pPr marL="82296" indent="0">
              <a:buNone/>
            </a:pPr>
            <a:r>
              <a:rPr lang="en-US" dirty="0"/>
              <a:t>kill -HUP 12118 : </a:t>
            </a:r>
            <a:r>
              <a:rPr lang="bg-BG" dirty="0" smtClean="0"/>
              <a:t>рестартира </a:t>
            </a:r>
            <a:r>
              <a:rPr lang="en-US" dirty="0" smtClean="0"/>
              <a:t> </a:t>
            </a:r>
            <a:r>
              <a:rPr lang="en-US" dirty="0"/>
              <a:t>12118 </a:t>
            </a:r>
          </a:p>
        </p:txBody>
      </p:sp>
    </p:spTree>
    <p:extLst>
      <p:ext uri="{BB962C8B-B14F-4D97-AF65-F5344CB8AC3E}">
        <p14:creationId xmlns:p14="http://schemas.microsoft.com/office/powerpoint/2010/main" val="210367857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Полезни </a:t>
            </a:r>
            <a:r>
              <a:rPr lang="en-US" dirty="0" smtClean="0"/>
              <a:t>Kill</a:t>
            </a:r>
            <a:r>
              <a:rPr lang="bg-BG" dirty="0" smtClean="0"/>
              <a:t> сигнали</a:t>
            </a:r>
            <a:endParaRPr lang="bg-BG" dirty="0"/>
          </a:p>
        </p:txBody>
      </p:sp>
      <p:sp>
        <p:nvSpPr>
          <p:cNvPr id="3" name="Content Placeholder 2"/>
          <p:cNvSpPr>
            <a:spLocks noGrp="1"/>
          </p:cNvSpPr>
          <p:nvPr>
            <p:ph idx="1"/>
          </p:nvPr>
        </p:nvSpPr>
        <p:spPr/>
        <p:txBody>
          <a:bodyPr>
            <a:normAutofit/>
          </a:bodyPr>
          <a:lstStyle/>
          <a:p>
            <a:pPr marL="82296" indent="0">
              <a:buNone/>
            </a:pPr>
            <a:r>
              <a:rPr lang="bg-BG" dirty="0" smtClean="0"/>
              <a:t>Сигналите използващи </a:t>
            </a:r>
            <a:r>
              <a:rPr lang="en-US" dirty="0" smtClean="0"/>
              <a:t>kill</a:t>
            </a:r>
            <a:r>
              <a:rPr lang="bg-BG" dirty="0" smtClean="0"/>
              <a:t>, могат да се зададат чрез име или числова стойност.</a:t>
            </a:r>
            <a:endParaRPr lang="en-US" dirty="0"/>
          </a:p>
          <a:p>
            <a:r>
              <a:rPr lang="en-US" dirty="0"/>
              <a:t>TERM </a:t>
            </a:r>
            <a:r>
              <a:rPr lang="bg-BG" dirty="0" smtClean="0"/>
              <a:t>или </a:t>
            </a:r>
            <a:r>
              <a:rPr lang="en-US" dirty="0" smtClean="0"/>
              <a:t>15 </a:t>
            </a:r>
            <a:r>
              <a:rPr lang="en-US" dirty="0"/>
              <a:t>: </a:t>
            </a:r>
            <a:r>
              <a:rPr lang="bg-BG" dirty="0" smtClean="0"/>
              <a:t>Терминира изпълнението </a:t>
            </a:r>
            <a:r>
              <a:rPr lang="en-US" dirty="0" smtClean="0"/>
              <a:t>(default</a:t>
            </a:r>
            <a:r>
              <a:rPr lang="en-US" dirty="0"/>
              <a:t>)</a:t>
            </a:r>
          </a:p>
          <a:p>
            <a:r>
              <a:rPr lang="en-US" dirty="0"/>
              <a:t>HUP </a:t>
            </a:r>
            <a:r>
              <a:rPr lang="bg-BG" dirty="0" smtClean="0"/>
              <a:t>или </a:t>
            </a:r>
            <a:r>
              <a:rPr lang="en-US" dirty="0" smtClean="0"/>
              <a:t>1 </a:t>
            </a:r>
            <a:r>
              <a:rPr lang="en-US" dirty="0"/>
              <a:t>: </a:t>
            </a:r>
            <a:r>
              <a:rPr lang="bg-BG" dirty="0" smtClean="0"/>
              <a:t>рестартира програмата </a:t>
            </a:r>
            <a:endParaRPr lang="en-US" dirty="0" smtClean="0"/>
          </a:p>
          <a:p>
            <a:r>
              <a:rPr lang="en-US" dirty="0" smtClean="0"/>
              <a:t>KILL </a:t>
            </a:r>
            <a:r>
              <a:rPr lang="bg-BG" dirty="0" smtClean="0"/>
              <a:t>или </a:t>
            </a:r>
            <a:r>
              <a:rPr lang="en-US" dirty="0" smtClean="0"/>
              <a:t>9 : </a:t>
            </a:r>
            <a:r>
              <a:rPr lang="bg-BG" dirty="0" smtClean="0"/>
              <a:t>може да терминира всичко</a:t>
            </a:r>
            <a:endParaRPr lang="en-US" dirty="0" smtClean="0"/>
          </a:p>
          <a:p>
            <a:endParaRPr lang="bg-BG" dirty="0" smtClean="0"/>
          </a:p>
          <a:p>
            <a:pPr marL="82296" indent="0">
              <a:buNone/>
            </a:pPr>
            <a:r>
              <a:rPr lang="bg-BG" dirty="0" smtClean="0"/>
              <a:t>Достатъчно е използването на подразбрания </a:t>
            </a:r>
            <a:r>
              <a:rPr lang="en-US" dirty="0" smtClean="0"/>
              <a:t>TERM.</a:t>
            </a:r>
            <a:endParaRPr lang="bg-BG" dirty="0"/>
          </a:p>
        </p:txBody>
      </p:sp>
    </p:spTree>
    <p:extLst>
      <p:ext uri="{BB962C8B-B14F-4D97-AF65-F5344CB8AC3E}">
        <p14:creationId xmlns:p14="http://schemas.microsoft.com/office/powerpoint/2010/main" val="74738921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a:t>
            </a:r>
            <a:endParaRPr lang="bg-BG" dirty="0"/>
          </a:p>
        </p:txBody>
      </p:sp>
      <p:sp>
        <p:nvSpPr>
          <p:cNvPr id="3" name="Content Placeholder 2"/>
          <p:cNvSpPr>
            <a:spLocks noGrp="1"/>
          </p:cNvSpPr>
          <p:nvPr>
            <p:ph idx="1"/>
          </p:nvPr>
        </p:nvSpPr>
        <p:spPr/>
        <p:txBody>
          <a:bodyPr/>
          <a:lstStyle/>
          <a:p>
            <a:pPr marL="82296" indent="0">
              <a:buNone/>
            </a:pPr>
            <a:r>
              <a:rPr lang="en-US" dirty="0"/>
              <a:t>top [-options]</a:t>
            </a:r>
          </a:p>
          <a:p>
            <a:r>
              <a:rPr lang="bg-BG" dirty="0" smtClean="0"/>
              <a:t>Показва всички процеси с подразбраното използване на </a:t>
            </a:r>
            <a:r>
              <a:rPr lang="en-US" dirty="0" smtClean="0"/>
              <a:t>CPU </a:t>
            </a:r>
            <a:r>
              <a:rPr lang="bg-BG" dirty="0" smtClean="0"/>
              <a:t>в %</a:t>
            </a:r>
            <a:endParaRPr lang="en-US" dirty="0"/>
          </a:p>
          <a:p>
            <a:r>
              <a:rPr lang="bg-BG" dirty="0" smtClean="0"/>
              <a:t>Позволява настройка на дисплея с опции: </a:t>
            </a:r>
          </a:p>
          <a:p>
            <a:pPr lvl="1"/>
            <a:r>
              <a:rPr lang="en-US" dirty="0" smtClean="0"/>
              <a:t>h </a:t>
            </a:r>
            <a:r>
              <a:rPr lang="bg-BG" dirty="0" smtClean="0"/>
              <a:t>– показва опциите на командата</a:t>
            </a:r>
            <a:endParaRPr lang="en-US" dirty="0"/>
          </a:p>
          <a:p>
            <a:pPr lvl="1"/>
            <a:r>
              <a:rPr lang="en-US" dirty="0"/>
              <a:t>u </a:t>
            </a:r>
            <a:r>
              <a:rPr lang="en-US" dirty="0" smtClean="0"/>
              <a:t>– </a:t>
            </a:r>
            <a:r>
              <a:rPr lang="bg-BG" dirty="0" smtClean="0"/>
              <a:t>показва зададения потребител само</a:t>
            </a:r>
            <a:endParaRPr lang="en-US" dirty="0"/>
          </a:p>
          <a:p>
            <a:r>
              <a:rPr lang="bg-BG" dirty="0" smtClean="0"/>
              <a:t>Може да обработва задачи</a:t>
            </a:r>
            <a:r>
              <a:rPr lang="en-US" dirty="0" smtClean="0"/>
              <a:t>: </a:t>
            </a:r>
            <a:r>
              <a:rPr lang="en-US" dirty="0"/>
              <a:t>'k' kill; 'r' </a:t>
            </a:r>
            <a:r>
              <a:rPr lang="en-US" dirty="0" err="1"/>
              <a:t>renice</a:t>
            </a:r>
            <a:endParaRPr lang="bg-BG" dirty="0"/>
          </a:p>
        </p:txBody>
      </p:sp>
    </p:spTree>
    <p:extLst>
      <p:ext uri="{BB962C8B-B14F-4D97-AF65-F5344CB8AC3E}">
        <p14:creationId xmlns:p14="http://schemas.microsoft.com/office/powerpoint/2010/main" val="350104861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Jobs</a:t>
            </a:r>
            <a:endParaRPr lang="bg-BG" dirty="0"/>
          </a:p>
        </p:txBody>
      </p:sp>
      <p:sp>
        <p:nvSpPr>
          <p:cNvPr id="3" name="Content Placeholder 2"/>
          <p:cNvSpPr>
            <a:spLocks noGrp="1"/>
          </p:cNvSpPr>
          <p:nvPr>
            <p:ph idx="1"/>
          </p:nvPr>
        </p:nvSpPr>
        <p:spPr/>
        <p:txBody>
          <a:bodyPr>
            <a:normAutofit/>
          </a:bodyPr>
          <a:lstStyle/>
          <a:p>
            <a:r>
              <a:rPr lang="en-US" dirty="0" smtClean="0"/>
              <a:t>Job </a:t>
            </a:r>
            <a:r>
              <a:rPr lang="bg-BG" dirty="0" smtClean="0"/>
              <a:t>е процес, стартиран под въздействието на </a:t>
            </a:r>
            <a:r>
              <a:rPr lang="en-US" dirty="0" smtClean="0"/>
              <a:t>job control</a:t>
            </a:r>
            <a:r>
              <a:rPr lang="bg-BG" dirty="0" smtClean="0"/>
              <a:t> </a:t>
            </a:r>
            <a:r>
              <a:rPr lang="en-US" dirty="0" smtClean="0"/>
              <a:t>facility.</a:t>
            </a:r>
            <a:endParaRPr lang="bg-BG" dirty="0" smtClean="0"/>
          </a:p>
          <a:p>
            <a:r>
              <a:rPr lang="en-US" dirty="0"/>
              <a:t>Job control </a:t>
            </a:r>
            <a:r>
              <a:rPr lang="bg-BG" dirty="0" smtClean="0"/>
              <a:t>е вградена характеристика на повечето </a:t>
            </a:r>
            <a:r>
              <a:rPr lang="en-US" dirty="0" smtClean="0"/>
              <a:t>shells</a:t>
            </a:r>
            <a:r>
              <a:rPr lang="en-US" dirty="0"/>
              <a:t>, </a:t>
            </a:r>
            <a:r>
              <a:rPr lang="bg-BG" dirty="0" smtClean="0"/>
              <a:t>позволяваща на потребителя да спира временно и възобновява задачи, както и да ги стартира във фонов режим.</a:t>
            </a:r>
            <a:endParaRPr lang="bg-BG" dirty="0"/>
          </a:p>
        </p:txBody>
      </p:sp>
    </p:spTree>
    <p:extLst>
      <p:ext uri="{BB962C8B-B14F-4D97-AF65-F5344CB8AC3E}">
        <p14:creationId xmlns:p14="http://schemas.microsoft.com/office/powerpoint/2010/main" val="46465057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Ping</a:t>
            </a:r>
            <a:endParaRPr lang="bg-BG" dirty="0"/>
          </a:p>
        </p:txBody>
      </p:sp>
      <p:sp>
        <p:nvSpPr>
          <p:cNvPr id="3" name="Content Placeholder 2"/>
          <p:cNvSpPr>
            <a:spLocks noGrp="1"/>
          </p:cNvSpPr>
          <p:nvPr>
            <p:ph idx="1"/>
          </p:nvPr>
        </p:nvSpPr>
        <p:spPr/>
        <p:txBody>
          <a:bodyPr>
            <a:normAutofit/>
          </a:bodyPr>
          <a:lstStyle/>
          <a:p>
            <a:pPr marL="82296" indent="0">
              <a:buNone/>
            </a:pPr>
            <a:r>
              <a:rPr lang="en-US" dirty="0"/>
              <a:t>ping &lt;server&gt;</a:t>
            </a:r>
          </a:p>
          <a:p>
            <a:r>
              <a:rPr lang="bg-BG" dirty="0" smtClean="0"/>
              <a:t>Измерва времето за отговор на мрежата до отдалечен сървър.</a:t>
            </a:r>
            <a:endParaRPr lang="en-US" dirty="0"/>
          </a:p>
          <a:p>
            <a:r>
              <a:rPr lang="bg-BG" dirty="0" smtClean="0"/>
              <a:t>Изпраща къс сигнал до сървъра, след което замерва времето до връщането на сигнала</a:t>
            </a:r>
            <a:r>
              <a:rPr lang="en-US" dirty="0" smtClean="0"/>
              <a:t>.</a:t>
            </a:r>
            <a:endParaRPr lang="en-US" dirty="0"/>
          </a:p>
          <a:p>
            <a:r>
              <a:rPr lang="bg-BG" dirty="0" smtClean="0"/>
              <a:t>Служи за проверка на връзката.</a:t>
            </a:r>
          </a:p>
          <a:p>
            <a:r>
              <a:rPr lang="bg-BG" dirty="0" smtClean="0"/>
              <a:t>Пример:</a:t>
            </a:r>
          </a:p>
          <a:p>
            <a:pPr marL="82296" indent="0">
              <a:buNone/>
            </a:pPr>
            <a:r>
              <a:rPr lang="en-US" dirty="0"/>
              <a:t>ping google.com</a:t>
            </a:r>
            <a:endParaRPr lang="bg-BG" dirty="0"/>
          </a:p>
        </p:txBody>
      </p:sp>
    </p:spTree>
    <p:extLst>
      <p:ext uri="{BB962C8B-B14F-4D97-AF65-F5344CB8AC3E}">
        <p14:creationId xmlns:p14="http://schemas.microsoft.com/office/powerpoint/2010/main" val="97651150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Контрол върху </a:t>
            </a:r>
            <a:r>
              <a:rPr lang="en-US" dirty="0" smtClean="0"/>
              <a:t>jobs</a:t>
            </a:r>
            <a:endParaRPr lang="bg-BG" dirty="0"/>
          </a:p>
        </p:txBody>
      </p:sp>
      <p:sp>
        <p:nvSpPr>
          <p:cNvPr id="3" name="Content Placeholder 2"/>
          <p:cNvSpPr>
            <a:spLocks noGrp="1"/>
          </p:cNvSpPr>
          <p:nvPr>
            <p:ph idx="1"/>
          </p:nvPr>
        </p:nvSpPr>
        <p:spPr/>
        <p:txBody>
          <a:bodyPr>
            <a:normAutofit/>
          </a:bodyPr>
          <a:lstStyle/>
          <a:p>
            <a:pPr marL="82296" indent="0">
              <a:buNone/>
            </a:pPr>
            <a:r>
              <a:rPr lang="bg-BG" dirty="0" smtClean="0"/>
              <a:t>След стартиране на </a:t>
            </a:r>
            <a:r>
              <a:rPr lang="en-US" dirty="0" smtClean="0"/>
              <a:t>ping</a:t>
            </a:r>
            <a:r>
              <a:rPr lang="bg-BG" dirty="0" smtClean="0"/>
              <a:t>, губим контрол върху  </a:t>
            </a:r>
            <a:r>
              <a:rPr lang="en-US" dirty="0" smtClean="0"/>
              <a:t>shell</a:t>
            </a:r>
            <a:r>
              <a:rPr lang="en-US" dirty="0"/>
              <a:t>. </a:t>
            </a:r>
            <a:r>
              <a:rPr lang="bg-BG" dirty="0" smtClean="0"/>
              <a:t> Това се случва и с много други приложения, които работят независимо за дълъг период от време:</a:t>
            </a:r>
            <a:endParaRPr lang="en-US" dirty="0"/>
          </a:p>
          <a:p>
            <a:r>
              <a:rPr lang="bg-BG" dirty="0" smtClean="0"/>
              <a:t>Преместване на големи части от файлове</a:t>
            </a:r>
          </a:p>
          <a:p>
            <a:r>
              <a:rPr lang="bg-BG" dirty="0" smtClean="0"/>
              <a:t>Компилация на сорс код</a:t>
            </a:r>
            <a:endParaRPr lang="en-US" dirty="0"/>
          </a:p>
          <a:p>
            <a:r>
              <a:rPr lang="bg-BG" dirty="0" smtClean="0"/>
              <a:t>Изпълнение на мултимедия</a:t>
            </a:r>
            <a:endParaRPr lang="en-US" dirty="0"/>
          </a:p>
          <a:p>
            <a:r>
              <a:rPr lang="bg-BG" dirty="0" smtClean="0"/>
              <a:t>Научни изчисления</a:t>
            </a:r>
            <a:endParaRPr lang="en-US" dirty="0"/>
          </a:p>
          <a:p>
            <a:pPr marL="82296" indent="0">
              <a:buNone/>
            </a:pPr>
            <a:r>
              <a:rPr lang="bg-BG" dirty="0" smtClean="0"/>
              <a:t>Пример:</a:t>
            </a:r>
          </a:p>
          <a:p>
            <a:pPr marL="82296" indent="0">
              <a:buNone/>
            </a:pPr>
            <a:r>
              <a:rPr lang="en-US" dirty="0"/>
              <a:t>mpg123 </a:t>
            </a:r>
            <a:r>
              <a:rPr lang="en-US" dirty="0" smtClean="0"/>
              <a:t>song.mp3</a:t>
            </a:r>
            <a:endParaRPr lang="en-US" dirty="0"/>
          </a:p>
        </p:txBody>
      </p:sp>
    </p:spTree>
    <p:extLst>
      <p:ext uri="{BB962C8B-B14F-4D97-AF65-F5344CB8AC3E}">
        <p14:creationId xmlns:p14="http://schemas.microsoft.com/office/powerpoint/2010/main" val="25452440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Стартиране на задача във фонов режим</a:t>
            </a:r>
            <a:endParaRPr lang="bg-BG" dirty="0"/>
          </a:p>
        </p:txBody>
      </p:sp>
      <p:sp>
        <p:nvSpPr>
          <p:cNvPr id="3" name="Content Placeholder 2"/>
          <p:cNvSpPr>
            <a:spLocks noGrp="1"/>
          </p:cNvSpPr>
          <p:nvPr>
            <p:ph idx="1"/>
          </p:nvPr>
        </p:nvSpPr>
        <p:spPr/>
        <p:txBody>
          <a:bodyPr/>
          <a:lstStyle/>
          <a:p>
            <a:pPr marL="82296" indent="0">
              <a:buNone/>
            </a:pPr>
            <a:r>
              <a:rPr lang="en-US" dirty="0"/>
              <a:t>&lt;command&gt; [arguments] &amp;</a:t>
            </a:r>
          </a:p>
          <a:p>
            <a:r>
              <a:rPr lang="bg-BG" dirty="0" smtClean="0"/>
              <a:t>Стартира зададената команда като </a:t>
            </a:r>
            <a:r>
              <a:rPr lang="en-US" dirty="0" smtClean="0"/>
              <a:t>background </a:t>
            </a:r>
            <a:r>
              <a:rPr lang="en-US" dirty="0"/>
              <a:t>job</a:t>
            </a:r>
          </a:p>
          <a:p>
            <a:r>
              <a:rPr lang="bg-BG" dirty="0" smtClean="0"/>
              <a:t>Пример:</a:t>
            </a:r>
          </a:p>
          <a:p>
            <a:pPr marL="82296" indent="0">
              <a:buNone/>
            </a:pPr>
            <a:r>
              <a:rPr lang="en-US" dirty="0"/>
              <a:t>cat </a:t>
            </a:r>
            <a:r>
              <a:rPr lang="en-US" dirty="0" smtClean="0"/>
              <a:t>&amp;</a:t>
            </a:r>
            <a:r>
              <a:rPr lang="bg-BG" dirty="0" smtClean="0"/>
              <a:t> </a:t>
            </a:r>
          </a:p>
          <a:p>
            <a:pPr lvl="1"/>
            <a:r>
              <a:rPr lang="bg-BG" dirty="0" smtClean="0"/>
              <a:t>Опитайте </a:t>
            </a:r>
            <a:r>
              <a:rPr lang="en-US" dirty="0" smtClean="0"/>
              <a:t>cat </a:t>
            </a:r>
            <a:r>
              <a:rPr lang="bg-BG" dirty="0" smtClean="0"/>
              <a:t>без </a:t>
            </a:r>
            <a:r>
              <a:rPr lang="en-US" dirty="0" smtClean="0"/>
              <a:t>&amp;!</a:t>
            </a:r>
            <a:endParaRPr lang="bg-BG" dirty="0"/>
          </a:p>
        </p:txBody>
      </p:sp>
    </p:spTree>
    <p:extLst>
      <p:ext uri="{BB962C8B-B14F-4D97-AF65-F5344CB8AC3E}">
        <p14:creationId xmlns:p14="http://schemas.microsoft.com/office/powerpoint/2010/main" val="179116719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Pausing a Job</a:t>
            </a:r>
            <a:endParaRPr lang="bg-BG" dirty="0"/>
          </a:p>
        </p:txBody>
      </p:sp>
      <p:sp>
        <p:nvSpPr>
          <p:cNvPr id="3" name="Content Placeholder 2"/>
          <p:cNvSpPr>
            <a:spLocks noGrp="1"/>
          </p:cNvSpPr>
          <p:nvPr>
            <p:ph idx="1"/>
          </p:nvPr>
        </p:nvSpPr>
        <p:spPr/>
        <p:txBody>
          <a:bodyPr/>
          <a:lstStyle/>
          <a:p>
            <a:r>
              <a:rPr lang="bg-BG" dirty="0" smtClean="0"/>
              <a:t>За пауза на стартирания процес се ползва </a:t>
            </a:r>
            <a:r>
              <a:rPr lang="en-US" dirty="0" smtClean="0"/>
              <a:t>CTRL </a:t>
            </a:r>
            <a:r>
              <a:rPr lang="en-US" dirty="0"/>
              <a:t>+ </a:t>
            </a:r>
            <a:r>
              <a:rPr lang="en-US" dirty="0" smtClean="0"/>
              <a:t>Z</a:t>
            </a:r>
            <a:endParaRPr lang="en-US" dirty="0"/>
          </a:p>
          <a:p>
            <a:r>
              <a:rPr lang="bg-BG" dirty="0" smtClean="0"/>
              <a:t>След избор на </a:t>
            </a:r>
            <a:r>
              <a:rPr lang="en-US" dirty="0" smtClean="0"/>
              <a:t>CTRL+Z, shell </a:t>
            </a:r>
            <a:r>
              <a:rPr lang="bg-BG" dirty="0" smtClean="0"/>
              <a:t>съобщава </a:t>
            </a:r>
            <a:r>
              <a:rPr lang="en-US" dirty="0" smtClean="0"/>
              <a:t>JOB ID</a:t>
            </a:r>
            <a:r>
              <a:rPr lang="bg-BG" dirty="0" smtClean="0"/>
              <a:t> на временно спряната задача</a:t>
            </a:r>
            <a:endParaRPr lang="en-US" dirty="0"/>
          </a:p>
          <a:p>
            <a:pPr lvl="1"/>
            <a:r>
              <a:rPr lang="en-US" dirty="0" smtClean="0"/>
              <a:t>Job </a:t>
            </a:r>
            <a:r>
              <a:rPr lang="en-US" dirty="0"/>
              <a:t>ID </a:t>
            </a:r>
            <a:r>
              <a:rPr lang="bg-BG" dirty="0" smtClean="0"/>
              <a:t>се ползва като </a:t>
            </a:r>
            <a:r>
              <a:rPr lang="en-US" dirty="0" smtClean="0"/>
              <a:t>process's </a:t>
            </a:r>
            <a:r>
              <a:rPr lang="en-US" dirty="0"/>
              <a:t>PID</a:t>
            </a:r>
          </a:p>
          <a:p>
            <a:r>
              <a:rPr lang="bg-BG" dirty="0" smtClean="0"/>
              <a:t>След като сме преустановили времено процеса, можем да продължим изпълнението във фонов режим.</a:t>
            </a:r>
            <a:endParaRPr lang="bg-BG" dirty="0"/>
          </a:p>
        </p:txBody>
      </p:sp>
    </p:spTree>
    <p:extLst>
      <p:ext uri="{BB962C8B-B14F-4D97-AF65-F5344CB8AC3E}">
        <p14:creationId xmlns:p14="http://schemas.microsoft.com/office/powerpoint/2010/main" val="165106702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Background</a:t>
            </a:r>
            <a:r>
              <a:rPr lang="bg-BG" dirty="0" smtClean="0"/>
              <a:t> команда и </a:t>
            </a:r>
            <a:r>
              <a:rPr lang="en-US" dirty="0" smtClean="0"/>
              <a:t>JOB ID</a:t>
            </a:r>
            <a:endParaRPr lang="bg-BG" dirty="0"/>
          </a:p>
        </p:txBody>
      </p:sp>
      <p:sp>
        <p:nvSpPr>
          <p:cNvPr id="3" name="Content Placeholder 2"/>
          <p:cNvSpPr>
            <a:spLocks noGrp="1"/>
          </p:cNvSpPr>
          <p:nvPr>
            <p:ph idx="1"/>
          </p:nvPr>
        </p:nvSpPr>
        <p:spPr/>
        <p:txBody>
          <a:bodyPr/>
          <a:lstStyle/>
          <a:p>
            <a:pPr marL="0" indent="0">
              <a:buNone/>
            </a:pPr>
            <a:r>
              <a:rPr lang="en-US" dirty="0" err="1"/>
              <a:t>bg</a:t>
            </a:r>
            <a:r>
              <a:rPr lang="en-US" dirty="0"/>
              <a:t> &lt;Job ID&gt;</a:t>
            </a:r>
          </a:p>
          <a:p>
            <a:r>
              <a:rPr lang="bg-BG" dirty="0" smtClean="0"/>
              <a:t>Продължава временно спряната задача във фонов режим</a:t>
            </a:r>
          </a:p>
          <a:p>
            <a:r>
              <a:rPr lang="bg-BG" dirty="0" smtClean="0"/>
              <a:t>Без подаден </a:t>
            </a:r>
            <a:r>
              <a:rPr lang="en-US" dirty="0" smtClean="0"/>
              <a:t>Job </a:t>
            </a:r>
            <a:r>
              <a:rPr lang="en-US" dirty="0"/>
              <a:t>ID </a:t>
            </a:r>
            <a:r>
              <a:rPr lang="bg-BG" dirty="0" smtClean="0"/>
              <a:t>се стартира последно спряната задача.</a:t>
            </a:r>
          </a:p>
          <a:p>
            <a:pPr marL="0" indent="0">
              <a:buNone/>
            </a:pPr>
            <a:r>
              <a:rPr lang="en-US" dirty="0"/>
              <a:t>jobs</a:t>
            </a:r>
          </a:p>
          <a:p>
            <a:r>
              <a:rPr lang="bg-BG" dirty="0" smtClean="0"/>
              <a:t>Разпечатва текущо стартираните, временно спряни или спряни задачи</a:t>
            </a:r>
          </a:p>
          <a:p>
            <a:r>
              <a:rPr lang="bg-BG" dirty="0" smtClean="0"/>
              <a:t>Разпечатва задачите и техните </a:t>
            </a:r>
            <a:r>
              <a:rPr lang="en-US" dirty="0" smtClean="0"/>
              <a:t>Job </a:t>
            </a:r>
            <a:r>
              <a:rPr lang="en-US" dirty="0"/>
              <a:t>IDs</a:t>
            </a:r>
            <a:endParaRPr lang="bg-BG" dirty="0"/>
          </a:p>
        </p:txBody>
      </p:sp>
    </p:spTree>
    <p:extLst>
      <p:ext uri="{BB962C8B-B14F-4D97-AF65-F5344CB8AC3E}">
        <p14:creationId xmlns:p14="http://schemas.microsoft.com/office/powerpoint/2010/main" val="3028157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Makefile</a:t>
            </a:r>
            <a:r>
              <a:rPr lang="en-US" dirty="0"/>
              <a:t> </a:t>
            </a:r>
            <a:r>
              <a:rPr lang="en-US" dirty="0" smtClean="0"/>
              <a:t>Description</a:t>
            </a:r>
            <a:endParaRPr lang="bg-BG" dirty="0"/>
          </a:p>
        </p:txBody>
      </p:sp>
      <p:sp>
        <p:nvSpPr>
          <p:cNvPr id="3" name="Content Placeholder 2"/>
          <p:cNvSpPr>
            <a:spLocks noGrp="1"/>
          </p:cNvSpPr>
          <p:nvPr>
            <p:ph idx="1"/>
          </p:nvPr>
        </p:nvSpPr>
        <p:spPr/>
        <p:txBody>
          <a:bodyPr>
            <a:normAutofit/>
          </a:bodyPr>
          <a:lstStyle/>
          <a:p>
            <a:r>
              <a:rPr lang="en-US" dirty="0" err="1" smtClean="0"/>
              <a:t>makefile</a:t>
            </a:r>
            <a:r>
              <a:rPr lang="en-US" dirty="0" smtClean="0"/>
              <a:t> </a:t>
            </a:r>
            <a:r>
              <a:rPr lang="bg-BG" dirty="0" smtClean="0"/>
              <a:t>съдържа всички зависимости, необходими при компилация. Файлът се именова </a:t>
            </a:r>
            <a:r>
              <a:rPr lang="en-US" dirty="0" err="1" smtClean="0"/>
              <a:t>makefile</a:t>
            </a:r>
            <a:r>
              <a:rPr lang="en-US" dirty="0" smtClean="0"/>
              <a:t> </a:t>
            </a:r>
            <a:r>
              <a:rPr lang="bg-BG" dirty="0" smtClean="0"/>
              <a:t>или </a:t>
            </a:r>
            <a:r>
              <a:rPr lang="en-US" dirty="0" err="1" smtClean="0"/>
              <a:t>Makefile</a:t>
            </a:r>
            <a:r>
              <a:rPr lang="en-US" dirty="0"/>
              <a:t>. </a:t>
            </a:r>
            <a:r>
              <a:rPr lang="bg-BG" dirty="0" smtClean="0"/>
              <a:t>Името може да бъде сменено чрез опция </a:t>
            </a:r>
            <a:r>
              <a:rPr lang="en-US" dirty="0" smtClean="0"/>
              <a:t>-f. </a:t>
            </a:r>
            <a:endParaRPr lang="bg-BG" dirty="0" smtClean="0"/>
          </a:p>
          <a:p>
            <a:r>
              <a:rPr lang="bg-BG" dirty="0" smtClean="0"/>
              <a:t>Инструкциите се записват на един ред всяка и се интерпретират последователно. При необходимост може да се ползва </a:t>
            </a:r>
            <a:r>
              <a:rPr lang="en-US" dirty="0" smtClean="0"/>
              <a:t>\</a:t>
            </a:r>
            <a:r>
              <a:rPr lang="bg-BG" dirty="0" smtClean="0"/>
              <a:t> за продължаване на реда на нов.</a:t>
            </a:r>
            <a:endParaRPr lang="bg-BG" dirty="0"/>
          </a:p>
        </p:txBody>
      </p:sp>
    </p:spTree>
    <p:extLst>
      <p:ext uri="{BB962C8B-B14F-4D97-AF65-F5344CB8AC3E}">
        <p14:creationId xmlns:p14="http://schemas.microsoft.com/office/powerpoint/2010/main" val="324800171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Foreground</a:t>
            </a:r>
            <a:r>
              <a:rPr lang="bg-BG" dirty="0" smtClean="0"/>
              <a:t> команда</a:t>
            </a:r>
            <a:endParaRPr lang="bg-BG" dirty="0"/>
          </a:p>
        </p:txBody>
      </p:sp>
      <p:sp>
        <p:nvSpPr>
          <p:cNvPr id="3" name="Content Placeholder 2"/>
          <p:cNvSpPr>
            <a:spLocks noGrp="1"/>
          </p:cNvSpPr>
          <p:nvPr>
            <p:ph idx="1"/>
          </p:nvPr>
        </p:nvSpPr>
        <p:spPr/>
        <p:txBody>
          <a:bodyPr/>
          <a:lstStyle/>
          <a:p>
            <a:pPr marL="0" indent="0">
              <a:buNone/>
            </a:pPr>
            <a:r>
              <a:rPr lang="en-US" dirty="0" err="1"/>
              <a:t>fg</a:t>
            </a:r>
            <a:r>
              <a:rPr lang="en-US" dirty="0"/>
              <a:t> &lt;Job ID&gt;</a:t>
            </a:r>
          </a:p>
          <a:p>
            <a:r>
              <a:rPr lang="bg-BG" dirty="0" smtClean="0"/>
              <a:t>Възобновява изпълнението на задача във </a:t>
            </a:r>
            <a:r>
              <a:rPr lang="en-US" dirty="0" smtClean="0"/>
              <a:t>foreground</a:t>
            </a:r>
            <a:r>
              <a:rPr lang="bg-BG" dirty="0" smtClean="0"/>
              <a:t> режим (активен режим)</a:t>
            </a:r>
            <a:endParaRPr lang="en-US" dirty="0"/>
          </a:p>
          <a:p>
            <a:r>
              <a:rPr lang="bg-BG" dirty="0" smtClean="0"/>
              <a:t>Без зададен </a:t>
            </a:r>
            <a:r>
              <a:rPr lang="en-US" dirty="0" smtClean="0"/>
              <a:t>Job </a:t>
            </a:r>
            <a:r>
              <a:rPr lang="en-US" dirty="0"/>
              <a:t>ID </a:t>
            </a:r>
            <a:r>
              <a:rPr lang="bg-BG" dirty="0" smtClean="0"/>
              <a:t>се стартира последно спряната задача</a:t>
            </a:r>
          </a:p>
          <a:p>
            <a:r>
              <a:rPr lang="bg-BG" dirty="0" smtClean="0"/>
              <a:t>За да се унищожи задача, трябва да е активна и да се използва </a:t>
            </a:r>
            <a:r>
              <a:rPr lang="en-US" dirty="0" smtClean="0"/>
              <a:t>CTRL+C</a:t>
            </a:r>
            <a:r>
              <a:rPr lang="bg-BG" dirty="0" smtClean="0"/>
              <a:t> или командата</a:t>
            </a:r>
            <a:r>
              <a:rPr lang="en-US" dirty="0" smtClean="0"/>
              <a:t> </a:t>
            </a:r>
            <a:r>
              <a:rPr lang="en-US" dirty="0"/>
              <a:t>kill </a:t>
            </a:r>
            <a:r>
              <a:rPr lang="bg-BG" dirty="0" smtClean="0"/>
              <a:t>със зададен </a:t>
            </a:r>
            <a:r>
              <a:rPr lang="en-US" dirty="0" smtClean="0"/>
              <a:t>PID</a:t>
            </a:r>
            <a:endParaRPr lang="bg-BG" dirty="0"/>
          </a:p>
        </p:txBody>
      </p:sp>
    </p:spTree>
    <p:extLst>
      <p:ext uri="{BB962C8B-B14F-4D97-AF65-F5344CB8AC3E}">
        <p14:creationId xmlns:p14="http://schemas.microsoft.com/office/powerpoint/2010/main" val="31511979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normAutofit/>
          </a:bodyPr>
          <a:lstStyle/>
          <a:p>
            <a:r>
              <a:rPr lang="bg-BG" sz="4100" dirty="0" smtClean="0"/>
              <a:t>Управление на процеси от С</a:t>
            </a:r>
            <a:endParaRPr lang="bg-BG" sz="4100" dirty="0"/>
          </a:p>
        </p:txBody>
      </p:sp>
      <p:sp>
        <p:nvSpPr>
          <p:cNvPr id="2" name="Text Placeholder 1"/>
          <p:cNvSpPr>
            <a:spLocks noGrp="1"/>
          </p:cNvSpPr>
          <p:nvPr>
            <p:ph type="body" idx="1"/>
          </p:nvPr>
        </p:nvSpPr>
        <p:spPr/>
        <p:txBody>
          <a:bodyPr/>
          <a:lstStyle/>
          <a:p>
            <a:endParaRPr lang="bg-BG" dirty="0"/>
          </a:p>
        </p:txBody>
      </p:sp>
    </p:spTree>
    <p:extLst>
      <p:ext uri="{BB962C8B-B14F-4D97-AF65-F5344CB8AC3E}">
        <p14:creationId xmlns:p14="http://schemas.microsoft.com/office/powerpoint/2010/main" val="71896851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normAutofit fontScale="90000"/>
          </a:bodyPr>
          <a:lstStyle/>
          <a:p>
            <a:r>
              <a:rPr lang="bg-BG" sz="4000"/>
              <a:t>Създаване на опитна постановка</a:t>
            </a:r>
          </a:p>
        </p:txBody>
      </p:sp>
      <p:sp>
        <p:nvSpPr>
          <p:cNvPr id="97283" name="Rectangle 3"/>
          <p:cNvSpPr>
            <a:spLocks noGrp="1" noChangeArrowheads="1"/>
          </p:cNvSpPr>
          <p:nvPr>
            <p:ph idx="1"/>
          </p:nvPr>
        </p:nvSpPr>
        <p:spPr>
          <a:xfrm>
            <a:off x="457200" y="1600200"/>
            <a:ext cx="8229600" cy="4997450"/>
          </a:xfrm>
        </p:spPr>
        <p:txBody>
          <a:bodyPr/>
          <a:lstStyle/>
          <a:p>
            <a:pPr>
              <a:lnSpc>
                <a:spcPct val="80000"/>
              </a:lnSpc>
            </a:pPr>
            <a:r>
              <a:rPr lang="bg-BG" sz="2000"/>
              <a:t>Инсталиран </a:t>
            </a:r>
            <a:r>
              <a:rPr lang="en-US" sz="2000"/>
              <a:t>Linux/UNIX </a:t>
            </a:r>
            <a:r>
              <a:rPr lang="bg-BG" sz="2000"/>
              <a:t>или</a:t>
            </a:r>
          </a:p>
          <a:p>
            <a:pPr>
              <a:lnSpc>
                <a:spcPct val="80000"/>
              </a:lnSpc>
            </a:pPr>
            <a:r>
              <a:rPr lang="bg-BG" sz="2000"/>
              <a:t>Инсталиран </a:t>
            </a:r>
            <a:r>
              <a:rPr lang="en-US" sz="2000"/>
              <a:t>cygwin </a:t>
            </a:r>
            <a:r>
              <a:rPr lang="bg-BG" sz="2000"/>
              <a:t>под </a:t>
            </a:r>
            <a:r>
              <a:rPr lang="en-US" sz="2000"/>
              <a:t>Windows </a:t>
            </a:r>
            <a:r>
              <a:rPr lang="bg-BG" sz="2000"/>
              <a:t>с включени пакети</a:t>
            </a:r>
          </a:p>
          <a:p>
            <a:pPr lvl="1">
              <a:lnSpc>
                <a:spcPct val="80000"/>
              </a:lnSpc>
            </a:pPr>
            <a:r>
              <a:rPr lang="en-US" sz="1800"/>
              <a:t>Admin: cygrunsrv</a:t>
            </a:r>
          </a:p>
          <a:p>
            <a:pPr lvl="1">
              <a:lnSpc>
                <a:spcPct val="80000"/>
              </a:lnSpc>
            </a:pPr>
            <a:r>
              <a:rPr lang="en-US" sz="1800"/>
              <a:t>Devel: gcc, g++, gdb, make</a:t>
            </a:r>
          </a:p>
          <a:p>
            <a:pPr>
              <a:lnSpc>
                <a:spcPct val="80000"/>
              </a:lnSpc>
            </a:pPr>
            <a:r>
              <a:rPr lang="bg-BG" sz="2000"/>
              <a:t>Стартира се /usr/bin/cygserver-config в конзолата на </a:t>
            </a:r>
            <a:r>
              <a:rPr lang="en-US" sz="2000"/>
              <a:t>cygwin. </a:t>
            </a:r>
            <a:r>
              <a:rPr lang="bg-BG" sz="2000"/>
              <a:t>Служи за настройка на </a:t>
            </a:r>
            <a:r>
              <a:rPr lang="bg-BG" sz="2000" b="1"/>
              <a:t>Cygserver, </a:t>
            </a:r>
            <a:r>
              <a:rPr lang="bg-BG" sz="2000"/>
              <a:t>който осигурява поддръжката на </a:t>
            </a:r>
            <a:r>
              <a:rPr lang="en-US" sz="2000"/>
              <a:t>POSIX </a:t>
            </a:r>
            <a:r>
              <a:rPr lang="bg-BG" sz="2000"/>
              <a:t>в </a:t>
            </a:r>
            <a:r>
              <a:rPr lang="en-US" sz="2000"/>
              <a:t>Win (</a:t>
            </a:r>
            <a:r>
              <a:rPr lang="bg-BG" sz="2000">
                <a:hlinkClick r:id="rId2"/>
              </a:rPr>
              <a:t>http://www.cygwin.com/cygwin-ug-net/using-cygserver.html</a:t>
            </a:r>
            <a:r>
              <a:rPr lang="en-US" sz="2000"/>
              <a:t>)</a:t>
            </a:r>
          </a:p>
          <a:p>
            <a:pPr>
              <a:lnSpc>
                <a:spcPct val="80000"/>
              </a:lnSpc>
            </a:pPr>
            <a:r>
              <a:rPr lang="bg-BG" sz="2000"/>
              <a:t>В променливата </a:t>
            </a:r>
            <a:r>
              <a:rPr lang="en-US" sz="2000"/>
              <a:t>PATH</a:t>
            </a:r>
            <a:r>
              <a:rPr lang="bg-BG" sz="2000"/>
              <a:t> на </a:t>
            </a:r>
            <a:r>
              <a:rPr lang="en-US" sz="2000"/>
              <a:t>Windows </a:t>
            </a:r>
            <a:r>
              <a:rPr lang="bg-BG" sz="2000"/>
              <a:t>се добавя пътя към </a:t>
            </a:r>
            <a:r>
              <a:rPr lang="en-US" sz="2000"/>
              <a:t>cygwin/bin</a:t>
            </a:r>
          </a:p>
          <a:p>
            <a:pPr>
              <a:lnSpc>
                <a:spcPct val="80000"/>
              </a:lnSpc>
            </a:pPr>
            <a:r>
              <a:rPr lang="bg-BG" sz="2000"/>
              <a:t>Среда за разработка: </a:t>
            </a:r>
            <a:r>
              <a:rPr lang="en-US" sz="2000"/>
              <a:t>eclipse CDT (</a:t>
            </a:r>
            <a:r>
              <a:rPr lang="bg-BG" sz="2000">
                <a:hlinkClick r:id="rId3"/>
              </a:rPr>
              <a:t>http://www3.ntu.edu.sg/home/ehchua/programming/howto/Eclipse_cpp_HowTo.html</a:t>
            </a:r>
            <a:r>
              <a:rPr lang="bg-BG" sz="2000"/>
              <a:t> </a:t>
            </a:r>
            <a:r>
              <a:rPr lang="en-US" sz="2000"/>
              <a:t>) (</a:t>
            </a:r>
            <a:r>
              <a:rPr lang="bg-BG" sz="2000">
                <a:hlinkClick r:id="rId4"/>
              </a:rPr>
              <a:t>http://homepage.cs.uri.edu/courses/fall2007/csc406/Handouts/eclipseTutorial.pdf</a:t>
            </a:r>
            <a:r>
              <a:rPr lang="bg-BG" sz="2000"/>
              <a:t> </a:t>
            </a:r>
            <a:r>
              <a:rPr lang="en-US" sz="2000"/>
              <a:t>)</a:t>
            </a:r>
          </a:p>
        </p:txBody>
      </p:sp>
    </p:spTree>
    <p:extLst>
      <p:ext uri="{BB962C8B-B14F-4D97-AF65-F5344CB8AC3E}">
        <p14:creationId xmlns:p14="http://schemas.microsoft.com/office/powerpoint/2010/main" val="316241633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bg-BG"/>
              <a:t>Процеси и С</a:t>
            </a:r>
          </a:p>
        </p:txBody>
      </p:sp>
      <p:sp>
        <p:nvSpPr>
          <p:cNvPr id="3075" name="Rectangle 3"/>
          <p:cNvSpPr>
            <a:spLocks noGrp="1" noChangeArrowheads="1"/>
          </p:cNvSpPr>
          <p:nvPr>
            <p:ph idx="1"/>
          </p:nvPr>
        </p:nvSpPr>
        <p:spPr/>
        <p:txBody>
          <a:bodyPr/>
          <a:lstStyle/>
          <a:p>
            <a:r>
              <a:rPr lang="bg-BG"/>
              <a:t>Хедър файлове: </a:t>
            </a:r>
            <a:r>
              <a:rPr lang="bg-BG" b="1"/>
              <a:t>&lt;stdlib.h&gt;,&lt;unistd.h&gt;</a:t>
            </a:r>
            <a:br>
              <a:rPr lang="bg-BG" b="1"/>
            </a:br>
            <a:endParaRPr lang="bg-BG" b="1"/>
          </a:p>
          <a:p>
            <a:r>
              <a:rPr lang="bg-BG" i="1"/>
              <a:t>process</a:t>
            </a:r>
            <a:r>
              <a:rPr lang="bg-BG"/>
              <a:t> е една стартирана програма, която може да бъде системна или приложна.</a:t>
            </a:r>
            <a:br>
              <a:rPr lang="bg-BG"/>
            </a:br>
            <a:endParaRPr lang="bg-BG"/>
          </a:p>
          <a:p>
            <a:r>
              <a:rPr lang="bg-BG"/>
              <a:t>Когато UNIX стартира процес му задава уникален номер - process ID, pid.  </a:t>
            </a:r>
          </a:p>
        </p:txBody>
      </p:sp>
    </p:spTree>
    <p:extLst>
      <p:ext uri="{BB962C8B-B14F-4D97-AF65-F5344CB8AC3E}">
        <p14:creationId xmlns:p14="http://schemas.microsoft.com/office/powerpoint/2010/main" val="257598103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bg-BG" dirty="0"/>
              <a:t>Процеси и С</a:t>
            </a:r>
          </a:p>
        </p:txBody>
      </p:sp>
      <p:sp>
        <p:nvSpPr>
          <p:cNvPr id="4099" name="Rectangle 3"/>
          <p:cNvSpPr>
            <a:spLocks noGrp="1" noChangeArrowheads="1"/>
          </p:cNvSpPr>
          <p:nvPr>
            <p:ph idx="1"/>
          </p:nvPr>
        </p:nvSpPr>
        <p:spPr/>
        <p:txBody>
          <a:bodyPr>
            <a:normAutofit/>
          </a:bodyPr>
          <a:lstStyle/>
          <a:p>
            <a:r>
              <a:rPr lang="bg-BG" dirty="0"/>
              <a:t>UNIX командата ps показва всички стартирани процеси (pid) на машината. </a:t>
            </a:r>
            <a:br>
              <a:rPr lang="bg-BG" dirty="0"/>
            </a:br>
            <a:endParaRPr lang="bg-BG" dirty="0"/>
          </a:p>
          <a:p>
            <a:r>
              <a:rPr lang="bg-BG" dirty="0" smtClean="0"/>
              <a:t>Функцията getpid</a:t>
            </a:r>
            <a:r>
              <a:rPr lang="bg-BG" dirty="0"/>
              <a:t>() връща pid на </a:t>
            </a:r>
            <a:r>
              <a:rPr lang="bg-BG" dirty="0" smtClean="0"/>
              <a:t>процеса. Функцията </a:t>
            </a:r>
            <a:r>
              <a:rPr lang="en-US" dirty="0" err="1" smtClean="0"/>
              <a:t>getppid</a:t>
            </a:r>
            <a:r>
              <a:rPr lang="en-US" dirty="0" smtClean="0"/>
              <a:t>()</a:t>
            </a:r>
            <a:r>
              <a:rPr lang="bg-BG" dirty="0" smtClean="0"/>
              <a:t> връща </a:t>
            </a:r>
            <a:r>
              <a:rPr lang="en-US" dirty="0" smtClean="0"/>
              <a:t>ID</a:t>
            </a:r>
            <a:r>
              <a:rPr lang="bg-BG" dirty="0" smtClean="0"/>
              <a:t> на родителския процес.</a:t>
            </a:r>
            <a:r>
              <a:rPr lang="bg-BG" dirty="0"/>
              <a:t/>
            </a:r>
            <a:br>
              <a:rPr lang="bg-BG" dirty="0"/>
            </a:br>
            <a:endParaRPr lang="bg-BG" dirty="0"/>
          </a:p>
          <a:p>
            <a:r>
              <a:rPr lang="bg-BG" dirty="0"/>
              <a:t>Една програма може да стартира множество </a:t>
            </a:r>
            <a:r>
              <a:rPr lang="bg-BG" u="sng" dirty="0"/>
              <a:t>отделни</a:t>
            </a:r>
            <a:r>
              <a:rPr lang="bg-BG" dirty="0"/>
              <a:t> комуникиращи си процеси. </a:t>
            </a:r>
            <a:endParaRPr lang="bg-BG" dirty="0" smtClean="0"/>
          </a:p>
          <a:p>
            <a:r>
              <a:rPr lang="bg-BG" dirty="0" smtClean="0"/>
              <a:t>Пример: </a:t>
            </a:r>
            <a:r>
              <a:rPr lang="en-US" b="1" dirty="0" err="1"/>
              <a:t>outputPID.c</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88640"/>
            <a:ext cx="3312368" cy="150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12592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Процеси и С</a:t>
            </a:r>
          </a:p>
        </p:txBody>
      </p:sp>
      <p:sp>
        <p:nvSpPr>
          <p:cNvPr id="3" name="Content Placeholder 2"/>
          <p:cNvSpPr>
            <a:spLocks noGrp="1"/>
          </p:cNvSpPr>
          <p:nvPr>
            <p:ph idx="1"/>
          </p:nvPr>
        </p:nvSpPr>
        <p:spPr/>
        <p:txBody>
          <a:bodyPr/>
          <a:lstStyle/>
          <a:p>
            <a:r>
              <a:rPr lang="bg-BG" dirty="0" smtClean="0"/>
              <a:t>Системните администратори присвояват уникален целочислен </a:t>
            </a:r>
            <a:r>
              <a:rPr lang="en-US" dirty="0" smtClean="0"/>
              <a:t>user </a:t>
            </a:r>
            <a:r>
              <a:rPr lang="en-US" dirty="0"/>
              <a:t>ID </a:t>
            </a:r>
            <a:r>
              <a:rPr lang="bg-BG" dirty="0" smtClean="0"/>
              <a:t>и целочислен</a:t>
            </a:r>
            <a:r>
              <a:rPr lang="en-US" dirty="0" smtClean="0"/>
              <a:t> </a:t>
            </a:r>
            <a:r>
              <a:rPr lang="en-US" dirty="0"/>
              <a:t>group ID </a:t>
            </a:r>
            <a:r>
              <a:rPr lang="bg-BG" dirty="0" smtClean="0"/>
              <a:t>на всеки потребител при създаването му. Системата използва тези </a:t>
            </a:r>
            <a:r>
              <a:rPr lang="en-US" dirty="0" smtClean="0"/>
              <a:t>ID</a:t>
            </a:r>
            <a:r>
              <a:rPr lang="bg-BG" dirty="0" smtClean="0"/>
              <a:t>-та за да извлече привилегиите на потребителя. Най-привилигерован потребител е </a:t>
            </a:r>
            <a:r>
              <a:rPr lang="en-US" dirty="0" err="1" smtClean="0"/>
              <a:t>superuser</a:t>
            </a:r>
            <a:r>
              <a:rPr lang="en-US" dirty="0" smtClean="0"/>
              <a:t> </a:t>
            </a:r>
            <a:r>
              <a:rPr lang="bg-BG" dirty="0" smtClean="0"/>
              <a:t>или </a:t>
            </a:r>
            <a:r>
              <a:rPr lang="en-US" dirty="0" smtClean="0"/>
              <a:t>root</a:t>
            </a:r>
            <a:r>
              <a:rPr lang="en-US" dirty="0"/>
              <a:t>, </a:t>
            </a:r>
            <a:r>
              <a:rPr lang="bg-BG" dirty="0" smtClean="0"/>
              <a:t>който има </a:t>
            </a:r>
            <a:r>
              <a:rPr lang="en-US" dirty="0" smtClean="0"/>
              <a:t>ID </a:t>
            </a:r>
            <a:r>
              <a:rPr lang="bg-BG" dirty="0" smtClean="0"/>
              <a:t>= </a:t>
            </a:r>
            <a:r>
              <a:rPr lang="en-US" dirty="0" smtClean="0"/>
              <a:t>0</a:t>
            </a:r>
            <a:r>
              <a:rPr lang="en-US" dirty="0"/>
              <a:t>. </a:t>
            </a:r>
            <a:r>
              <a:rPr lang="en-US" dirty="0" smtClean="0"/>
              <a:t>root </a:t>
            </a:r>
            <a:r>
              <a:rPr lang="bg-BG" dirty="0" smtClean="0"/>
              <a:t>е системния администратор обикновено</a:t>
            </a:r>
            <a:r>
              <a:rPr lang="en-US" dirty="0" smtClean="0"/>
              <a:t>.</a:t>
            </a:r>
            <a:endParaRPr lang="bg-BG" dirty="0" smtClean="0"/>
          </a:p>
          <a:p>
            <a:endParaRPr lang="en-US" dirty="0"/>
          </a:p>
        </p:txBody>
      </p:sp>
    </p:spTree>
    <p:extLst>
      <p:ext uri="{BB962C8B-B14F-4D97-AF65-F5344CB8AC3E}">
        <p14:creationId xmlns:p14="http://schemas.microsoft.com/office/powerpoint/2010/main" val="293194534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Процеси и С</a:t>
            </a:r>
          </a:p>
        </p:txBody>
      </p:sp>
      <p:sp>
        <p:nvSpPr>
          <p:cNvPr id="3" name="Content Placeholder 2"/>
          <p:cNvSpPr>
            <a:spLocks noGrp="1"/>
          </p:cNvSpPr>
          <p:nvPr>
            <p:ph idx="1"/>
          </p:nvPr>
        </p:nvSpPr>
        <p:spPr/>
        <p:txBody>
          <a:bodyPr>
            <a:normAutofit/>
          </a:bodyPr>
          <a:lstStyle/>
          <a:p>
            <a:r>
              <a:rPr lang="bg-BG" dirty="0" smtClean="0"/>
              <a:t>Един процес в </a:t>
            </a:r>
            <a:r>
              <a:rPr lang="en-US" dirty="0" smtClean="0"/>
              <a:t>UNIX </a:t>
            </a:r>
            <a:r>
              <a:rPr lang="bg-BG" dirty="0" smtClean="0"/>
              <a:t>има няколко </a:t>
            </a:r>
            <a:r>
              <a:rPr lang="en-US" dirty="0" smtClean="0"/>
              <a:t>user </a:t>
            </a:r>
            <a:r>
              <a:rPr lang="bg-BG" dirty="0" smtClean="0"/>
              <a:t>и </a:t>
            </a:r>
            <a:r>
              <a:rPr lang="en-US" dirty="0" smtClean="0"/>
              <a:t>group IDs</a:t>
            </a:r>
            <a:r>
              <a:rPr lang="bg-BG" dirty="0" smtClean="0"/>
              <a:t>,</a:t>
            </a:r>
            <a:r>
              <a:rPr lang="en-US" dirty="0" smtClean="0"/>
              <a:t> </a:t>
            </a:r>
            <a:r>
              <a:rPr lang="bg-BG" dirty="0" smtClean="0"/>
              <a:t>които удовлетворяват привилегиите на процеса. Тук се включват </a:t>
            </a:r>
            <a:r>
              <a:rPr lang="en-US" dirty="0" smtClean="0"/>
              <a:t>real </a:t>
            </a:r>
            <a:r>
              <a:rPr lang="en-US" dirty="0"/>
              <a:t>user ID, </a:t>
            </a:r>
            <a:r>
              <a:rPr lang="en-US" dirty="0" smtClean="0"/>
              <a:t>real </a:t>
            </a:r>
            <a:r>
              <a:rPr lang="en-US" dirty="0"/>
              <a:t>group ID, </a:t>
            </a:r>
            <a:r>
              <a:rPr lang="en-US" dirty="0" smtClean="0"/>
              <a:t>effective </a:t>
            </a:r>
            <a:r>
              <a:rPr lang="en-US" dirty="0"/>
              <a:t>user ID </a:t>
            </a:r>
            <a:r>
              <a:rPr lang="bg-BG" dirty="0" smtClean="0"/>
              <a:t>и</a:t>
            </a:r>
            <a:r>
              <a:rPr lang="en-US" dirty="0" smtClean="0"/>
              <a:t> </a:t>
            </a:r>
            <a:r>
              <a:rPr lang="en-US" dirty="0"/>
              <a:t>effective group ID. </a:t>
            </a:r>
            <a:endParaRPr lang="bg-BG" dirty="0" smtClean="0"/>
          </a:p>
          <a:p>
            <a:r>
              <a:rPr lang="bg-BG" dirty="0" smtClean="0"/>
              <a:t>Обикновено реално и ефективно </a:t>
            </a:r>
            <a:r>
              <a:rPr lang="en-US" dirty="0" smtClean="0"/>
              <a:t>ID</a:t>
            </a:r>
            <a:r>
              <a:rPr lang="bg-BG" dirty="0" smtClean="0"/>
              <a:t>-та са едни и същи, но понякога процеса може да ги смени. Процесът използва ефективно</a:t>
            </a:r>
            <a:r>
              <a:rPr lang="en-US" dirty="0" smtClean="0"/>
              <a:t> ID </a:t>
            </a:r>
            <a:r>
              <a:rPr lang="bg-BG" dirty="0" smtClean="0"/>
              <a:t>за определяне на правата при файловете.</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88640"/>
            <a:ext cx="2448272" cy="156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45965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bg-BG" b="1"/>
              <a:t>fork()</a:t>
            </a:r>
          </a:p>
        </p:txBody>
      </p:sp>
      <p:sp>
        <p:nvSpPr>
          <p:cNvPr id="8195" name="Rectangle 3"/>
          <p:cNvSpPr>
            <a:spLocks noGrp="1" noChangeArrowheads="1"/>
          </p:cNvSpPr>
          <p:nvPr>
            <p:ph idx="1"/>
          </p:nvPr>
        </p:nvSpPr>
        <p:spPr/>
        <p:txBody>
          <a:bodyPr/>
          <a:lstStyle/>
          <a:p>
            <a:r>
              <a:rPr lang="bg-BG" sz="2800" b="1" dirty="0" smtClean="0"/>
              <a:t>fork</a:t>
            </a:r>
            <a:r>
              <a:rPr lang="bg-BG" sz="2800" b="1" dirty="0"/>
              <a:t>() разделя един процес на 2 идентични процеса, </a:t>
            </a:r>
            <a:r>
              <a:rPr lang="bg-BG" sz="2800" b="1" i="1" dirty="0"/>
              <a:t>parent</a:t>
            </a:r>
            <a:r>
              <a:rPr lang="bg-BG" sz="2800" b="1" dirty="0"/>
              <a:t> и </a:t>
            </a:r>
            <a:r>
              <a:rPr lang="bg-BG" sz="2800" b="1" i="1" dirty="0"/>
              <a:t>child</a:t>
            </a:r>
            <a:r>
              <a:rPr lang="bg-BG" sz="2800" b="1" dirty="0"/>
              <a:t>. </a:t>
            </a:r>
          </a:p>
          <a:p>
            <a:r>
              <a:rPr lang="bg-BG" sz="2800" b="1" dirty="0"/>
              <a:t>При успех, fork() връща 0 на child процеса и връща process ID на child process на parent. </a:t>
            </a:r>
          </a:p>
          <a:p>
            <a:r>
              <a:rPr lang="bg-BG" sz="2800" b="1" dirty="0"/>
              <a:t>При неуспех, fork() връща -1 на parent процеса, установява errno за да индицира грешка и не се създава child.</a:t>
            </a:r>
            <a:r>
              <a:rPr lang="bg-BG" sz="2800" dirty="0"/>
              <a:t> </a:t>
            </a:r>
          </a:p>
          <a:p>
            <a:r>
              <a:rPr lang="bg-BG" sz="2800" dirty="0"/>
              <a:t>child процеса има уникален PID.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4984" y="548680"/>
            <a:ext cx="2702623"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864334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bg-BG" b="1" dirty="0"/>
              <a:t>fork()</a:t>
            </a:r>
          </a:p>
        </p:txBody>
      </p:sp>
      <p:sp>
        <p:nvSpPr>
          <p:cNvPr id="9219" name="Rectangle 3"/>
          <p:cNvSpPr>
            <a:spLocks noGrp="1" noChangeArrowheads="1"/>
          </p:cNvSpPr>
          <p:nvPr>
            <p:ph idx="1"/>
          </p:nvPr>
        </p:nvSpPr>
        <p:spPr/>
        <p:txBody>
          <a:bodyPr/>
          <a:lstStyle/>
          <a:p>
            <a:r>
              <a:rPr lang="bg-BG" dirty="0"/>
              <a:t>Пример</a:t>
            </a:r>
            <a:r>
              <a:rPr lang="bg-BG" dirty="0" smtClean="0"/>
              <a:t>: </a:t>
            </a:r>
            <a:r>
              <a:rPr lang="en-US" dirty="0" err="1" smtClean="0"/>
              <a:t>simplefork.c</a:t>
            </a:r>
            <a:endParaRPr lang="bg-BG" dirty="0"/>
          </a:p>
        </p:txBody>
      </p:sp>
      <p:sp>
        <p:nvSpPr>
          <p:cNvPr id="9220" name="Text Box 4"/>
          <p:cNvSpPr txBox="1">
            <a:spLocks noChangeArrowheads="1"/>
          </p:cNvSpPr>
          <p:nvPr/>
        </p:nvSpPr>
        <p:spPr bwMode="auto">
          <a:xfrm>
            <a:off x="468313" y="2060575"/>
            <a:ext cx="8064500" cy="465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400" dirty="0"/>
              <a:t>main() { </a:t>
            </a:r>
          </a:p>
          <a:p>
            <a:pPr>
              <a:spcBef>
                <a:spcPct val="50000"/>
              </a:spcBef>
            </a:pPr>
            <a:r>
              <a:rPr lang="bg-BG" sz="2400" dirty="0"/>
              <a:t>  int return_value;   </a:t>
            </a:r>
          </a:p>
          <a:p>
            <a:pPr>
              <a:spcBef>
                <a:spcPct val="50000"/>
              </a:spcBef>
            </a:pPr>
            <a:r>
              <a:rPr lang="bg-BG" sz="2400" dirty="0"/>
              <a:t>  printf(``Forking process n''); </a:t>
            </a:r>
          </a:p>
          <a:p>
            <a:pPr>
              <a:spcBef>
                <a:spcPct val="50000"/>
              </a:spcBef>
            </a:pPr>
            <a:r>
              <a:rPr lang="bg-BG" sz="2400" dirty="0"/>
              <a:t>  fork(); </a:t>
            </a:r>
          </a:p>
          <a:p>
            <a:pPr>
              <a:spcBef>
                <a:spcPct val="50000"/>
              </a:spcBef>
            </a:pPr>
            <a:r>
              <a:rPr lang="bg-BG" sz="2400" dirty="0"/>
              <a:t>  printf(``The process id is %d   and return value is %d n",   getpid(), return_value); </a:t>
            </a:r>
          </a:p>
          <a:p>
            <a:pPr>
              <a:spcBef>
                <a:spcPct val="50000"/>
              </a:spcBef>
            </a:pPr>
            <a:r>
              <a:rPr lang="bg-BG" sz="2400" dirty="0"/>
              <a:t>  execl(``/bin/ls/'',``ls'',``-l'',0); </a:t>
            </a:r>
          </a:p>
          <a:p>
            <a:pPr>
              <a:spcBef>
                <a:spcPct val="50000"/>
              </a:spcBef>
            </a:pPr>
            <a:r>
              <a:rPr lang="bg-BG" sz="2400" dirty="0"/>
              <a:t>  printf(``This line is not printed n''); </a:t>
            </a:r>
          </a:p>
          <a:p>
            <a:pPr>
              <a:spcBef>
                <a:spcPct val="50000"/>
              </a:spcBef>
            </a:pPr>
            <a:r>
              <a:rPr lang="bg-BG" sz="2400" dirty="0"/>
              <a:t>} </a:t>
            </a:r>
          </a:p>
        </p:txBody>
      </p:sp>
    </p:spTree>
    <p:extLst>
      <p:ext uri="{BB962C8B-B14F-4D97-AF65-F5344CB8AC3E}">
        <p14:creationId xmlns:p14="http://schemas.microsoft.com/office/powerpoint/2010/main" val="339180891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bg-BG" b="1" dirty="0"/>
              <a:t>fork()</a:t>
            </a:r>
          </a:p>
        </p:txBody>
      </p:sp>
      <p:sp>
        <p:nvSpPr>
          <p:cNvPr id="10243" name="Rectangle 3"/>
          <p:cNvSpPr>
            <a:spLocks noGrp="1" noChangeArrowheads="1"/>
          </p:cNvSpPr>
          <p:nvPr>
            <p:ph idx="1"/>
          </p:nvPr>
        </p:nvSpPr>
        <p:spPr>
          <a:xfrm>
            <a:off x="457200" y="1600200"/>
            <a:ext cx="8229600" cy="1801813"/>
          </a:xfrm>
        </p:spPr>
        <p:txBody>
          <a:bodyPr/>
          <a:lstStyle/>
          <a:p>
            <a:r>
              <a:rPr lang="bg-BG" sz="2800" dirty="0"/>
              <a:t>При всяко стартиране </a:t>
            </a:r>
            <a:r>
              <a:rPr lang="en-US" sz="2800" dirty="0" err="1"/>
              <a:t>pid</a:t>
            </a:r>
            <a:r>
              <a:rPr lang="en-US" sz="2800" dirty="0"/>
              <a:t> </a:t>
            </a:r>
            <a:r>
              <a:rPr lang="bg-BG" sz="2800" dirty="0"/>
              <a:t>се различава.</a:t>
            </a:r>
          </a:p>
          <a:p>
            <a:r>
              <a:rPr lang="en-US" sz="2800" dirty="0"/>
              <a:t> fork() </a:t>
            </a:r>
            <a:r>
              <a:rPr lang="bg-BG" sz="2800" dirty="0"/>
              <a:t>връща 0 когато се отнася до дъщерен процес:</a:t>
            </a:r>
          </a:p>
        </p:txBody>
      </p:sp>
      <p:sp>
        <p:nvSpPr>
          <p:cNvPr id="10244" name="Text Box 4"/>
          <p:cNvSpPr txBox="1">
            <a:spLocks noChangeArrowheads="1"/>
          </p:cNvSpPr>
          <p:nvPr/>
        </p:nvSpPr>
        <p:spPr bwMode="auto">
          <a:xfrm>
            <a:off x="2484438" y="2955925"/>
            <a:ext cx="5256212"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000" dirty="0"/>
              <a:t>int pid; /* process identifier */   </a:t>
            </a:r>
          </a:p>
          <a:p>
            <a:pPr>
              <a:spcBef>
                <a:spcPct val="50000"/>
              </a:spcBef>
            </a:pPr>
            <a:r>
              <a:rPr lang="bg-BG" sz="2000" dirty="0"/>
              <a:t>pid = fork(); </a:t>
            </a:r>
          </a:p>
          <a:p>
            <a:pPr>
              <a:spcBef>
                <a:spcPct val="50000"/>
              </a:spcBef>
            </a:pPr>
            <a:r>
              <a:rPr lang="bg-BG" sz="2000" dirty="0"/>
              <a:t>if ( pid &lt; 0 ) { </a:t>
            </a:r>
          </a:p>
          <a:p>
            <a:pPr>
              <a:spcBef>
                <a:spcPct val="50000"/>
              </a:spcBef>
            </a:pPr>
            <a:r>
              <a:rPr lang="bg-BG" sz="2000" dirty="0"/>
              <a:t>  printf(``Cannot fork!! n''); </a:t>
            </a:r>
          </a:p>
          <a:p>
            <a:pPr>
              <a:spcBef>
                <a:spcPct val="50000"/>
              </a:spcBef>
            </a:pPr>
            <a:r>
              <a:rPr lang="bg-BG" sz="2000" dirty="0"/>
              <a:t>  exit(1); </a:t>
            </a:r>
          </a:p>
          <a:p>
            <a:pPr>
              <a:spcBef>
                <a:spcPct val="50000"/>
              </a:spcBef>
            </a:pPr>
            <a:r>
              <a:rPr lang="bg-BG" sz="2000" dirty="0"/>
              <a:t>} </a:t>
            </a:r>
          </a:p>
          <a:p>
            <a:pPr>
              <a:spcBef>
                <a:spcPct val="50000"/>
              </a:spcBef>
            </a:pPr>
            <a:r>
              <a:rPr lang="bg-BG" sz="2000" dirty="0"/>
              <a:t>if ( pid == 0 ) { /* Child process */ ...... } </a:t>
            </a:r>
          </a:p>
          <a:p>
            <a:pPr>
              <a:spcBef>
                <a:spcPct val="50000"/>
              </a:spcBef>
            </a:pPr>
            <a:r>
              <a:rPr lang="bg-BG" sz="2000" dirty="0"/>
              <a:t>else { /* Parent process pid is child's pid */ .... } </a:t>
            </a:r>
          </a:p>
        </p:txBody>
      </p:sp>
      <p:sp>
        <p:nvSpPr>
          <p:cNvPr id="2" name="Rectangle 1"/>
          <p:cNvSpPr>
            <a:spLocks noChangeArrowheads="1"/>
          </p:cNvSpPr>
          <p:nvPr/>
        </p:nvSpPr>
        <p:spPr bwMode="auto">
          <a:xfrm>
            <a:off x="4139952" y="476672"/>
            <a:ext cx="374441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bg-BG" sz="2800" b="0" i="0" u="none" strike="noStrike" cap="none" normalizeH="0" baseline="0" dirty="0" smtClean="0">
                <a:ln>
                  <a:noFill/>
                </a:ln>
                <a:solidFill>
                  <a:schemeClr val="tx1"/>
                </a:solidFill>
                <a:effectLst/>
                <a:latin typeface="Arial Unicode MS" pitchFamily="34" charset="-128"/>
                <a:cs typeface="Arial" pitchFamily="34" charset="0"/>
              </a:rPr>
              <a:t>Примери: twoprocs.c, </a:t>
            </a:r>
            <a:r>
              <a:rPr kumimoji="0" lang="en-US" sz="2800" b="0" i="0" u="none" strike="noStrike" cap="none" normalizeH="0" baseline="0" dirty="0" err="1" smtClean="0">
                <a:ln>
                  <a:noFill/>
                </a:ln>
                <a:solidFill>
                  <a:schemeClr val="tx1"/>
                </a:solidFill>
                <a:effectLst/>
                <a:latin typeface="Arial Unicode MS" pitchFamily="34" charset="-128"/>
                <a:cs typeface="Arial" pitchFamily="34" charset="0"/>
              </a:rPr>
              <a:t>badprocessID.c</a:t>
            </a:r>
            <a:r>
              <a:rPr kumimoji="0" lang="bg-BG" sz="2800" b="0" i="0" u="none" strike="noStrike" cap="none" normalizeH="0" baseline="0" dirty="0" smtClean="0">
                <a:ln>
                  <a:noFill/>
                </a:ln>
                <a:solidFill>
                  <a:schemeClr val="tx1"/>
                </a:solidFill>
                <a:effectLst/>
                <a:latin typeface="Arial" pitchFamily="34" charset="0"/>
                <a:cs typeface="Arial" pitchFamily="34" charset="0"/>
              </a:rPr>
              <a:t> </a:t>
            </a:r>
          </a:p>
        </p:txBody>
      </p:sp>
    </p:spTree>
    <p:extLst>
      <p:ext uri="{BB962C8B-B14F-4D97-AF65-F5344CB8AC3E}">
        <p14:creationId xmlns:p14="http://schemas.microsoft.com/office/powerpoint/2010/main" val="2825878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Makefile</a:t>
            </a:r>
            <a:r>
              <a:rPr lang="en-US" dirty="0"/>
              <a:t> Description</a:t>
            </a:r>
            <a:endParaRPr lang="bg-BG" dirty="0"/>
          </a:p>
        </p:txBody>
      </p:sp>
      <p:sp>
        <p:nvSpPr>
          <p:cNvPr id="3" name="Content Placeholder 2"/>
          <p:cNvSpPr>
            <a:spLocks noGrp="1"/>
          </p:cNvSpPr>
          <p:nvPr>
            <p:ph idx="1"/>
          </p:nvPr>
        </p:nvSpPr>
        <p:spPr/>
        <p:txBody>
          <a:bodyPr>
            <a:normAutofit fontScale="92500" lnSpcReduction="20000"/>
          </a:bodyPr>
          <a:lstStyle/>
          <a:p>
            <a:r>
              <a:rPr lang="en-US" dirty="0" smtClean="0"/>
              <a:t>target </a:t>
            </a:r>
            <a:r>
              <a:rPr lang="bg-BG" dirty="0" smtClean="0"/>
              <a:t>е последния изход, който се изисква в края на процеса</a:t>
            </a:r>
            <a:r>
              <a:rPr lang="en-US" dirty="0" smtClean="0"/>
              <a:t> make. </a:t>
            </a:r>
            <a:r>
              <a:rPr lang="bg-BG" dirty="0" smtClean="0"/>
              <a:t>Обикновено той е свързан с успешната компилация на останалите файлове.</a:t>
            </a:r>
          </a:p>
          <a:p>
            <a:r>
              <a:rPr lang="bg-BG" dirty="0" smtClean="0"/>
              <a:t>Компилацията на </a:t>
            </a:r>
            <a:r>
              <a:rPr lang="en-US" dirty="0" smtClean="0"/>
              <a:t>Target </a:t>
            </a:r>
            <a:r>
              <a:rPr lang="bg-BG" dirty="0" smtClean="0"/>
              <a:t>се осъществява с серия от действия, наречени команди. Правилата се съставят от множество команди, но всяка започва с </a:t>
            </a:r>
            <a:r>
              <a:rPr lang="en-US" dirty="0" smtClean="0"/>
              <a:t>tab.</a:t>
            </a:r>
            <a:endParaRPr lang="bg-BG" dirty="0" smtClean="0"/>
          </a:p>
          <a:p>
            <a:r>
              <a:rPr lang="en-US" dirty="0" err="1" smtClean="0"/>
              <a:t>Makefile</a:t>
            </a:r>
            <a:r>
              <a:rPr lang="en-US" dirty="0" smtClean="0"/>
              <a:t> </a:t>
            </a:r>
            <a:r>
              <a:rPr lang="bg-BG" dirty="0" smtClean="0"/>
              <a:t>може да ползва променливи, които се дефинират чрез:</a:t>
            </a:r>
          </a:p>
          <a:p>
            <a:pPr marL="0" indent="0">
              <a:buNone/>
            </a:pPr>
            <a:r>
              <a:rPr lang="en-US" dirty="0" err="1" smtClean="0"/>
              <a:t>variable_name</a:t>
            </a:r>
            <a:r>
              <a:rPr lang="en-US" dirty="0" smtClean="0"/>
              <a:t> </a:t>
            </a:r>
            <a:r>
              <a:rPr lang="en-US" dirty="0"/>
              <a:t>= </a:t>
            </a:r>
            <a:r>
              <a:rPr lang="en-US" dirty="0" err="1" smtClean="0"/>
              <a:t>variable_definition</a:t>
            </a:r>
            <a:endParaRPr lang="bg-BG" dirty="0" smtClean="0"/>
          </a:p>
          <a:p>
            <a:r>
              <a:rPr lang="bg-BG" dirty="0" smtClean="0"/>
              <a:t>За да ползваме стойността на променливата</a:t>
            </a:r>
          </a:p>
          <a:p>
            <a:pPr marL="0" indent="0">
              <a:buNone/>
            </a:pPr>
            <a:r>
              <a:rPr lang="en-US" dirty="0" smtClean="0"/>
              <a:t>$(</a:t>
            </a:r>
            <a:r>
              <a:rPr lang="en-US" dirty="0" err="1"/>
              <a:t>variable_name</a:t>
            </a:r>
            <a:r>
              <a:rPr lang="en-US" dirty="0" smtClean="0"/>
              <a:t>)</a:t>
            </a:r>
            <a:r>
              <a:rPr lang="en-US" dirty="0"/>
              <a:t/>
            </a:r>
            <a:br>
              <a:rPr lang="en-US" dirty="0"/>
            </a:br>
            <a:endParaRPr lang="bg-BG" dirty="0"/>
          </a:p>
        </p:txBody>
      </p:sp>
    </p:spTree>
    <p:extLst>
      <p:ext uri="{BB962C8B-B14F-4D97-AF65-F5344CB8AC3E}">
        <p14:creationId xmlns:p14="http://schemas.microsoft.com/office/powerpoint/2010/main" val="331432755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Верига от процеси</a:t>
            </a:r>
            <a:endParaRPr lang="bg-BG" dirty="0"/>
          </a:p>
        </p:txBody>
      </p:sp>
      <p:sp>
        <p:nvSpPr>
          <p:cNvPr id="3" name="Content Placeholder 2"/>
          <p:cNvSpPr>
            <a:spLocks noGrp="1"/>
          </p:cNvSpPr>
          <p:nvPr>
            <p:ph idx="1"/>
          </p:nvPr>
        </p:nvSpPr>
        <p:spPr/>
        <p:txBody>
          <a:bodyPr/>
          <a:lstStyle/>
          <a:p>
            <a:r>
              <a:rPr lang="bg-BG" dirty="0" smtClean="0"/>
              <a:t>Пример: </a:t>
            </a:r>
            <a:r>
              <a:rPr lang="en-US" dirty="0" err="1" smtClean="0"/>
              <a:t>simplechain.c</a:t>
            </a:r>
            <a:endParaRPr lang="en-US" dirty="0" smtClean="0"/>
          </a:p>
          <a:p>
            <a:r>
              <a:rPr lang="bg-BG" dirty="0" smtClean="0"/>
              <a:t>Защо е използван </a:t>
            </a:r>
            <a:r>
              <a:rPr lang="en-US" dirty="0" err="1" smtClean="0"/>
              <a:t>fprintf</a:t>
            </a:r>
            <a:r>
              <a:rPr lang="en-US" dirty="0" smtClean="0"/>
              <a:t> </a:t>
            </a:r>
            <a:br>
              <a:rPr lang="en-US" dirty="0" smtClean="0"/>
            </a:br>
            <a:r>
              <a:rPr lang="bg-BG" dirty="0" smtClean="0"/>
              <a:t>вместо </a:t>
            </a:r>
            <a:r>
              <a:rPr lang="en-US" dirty="0" err="1" smtClean="0"/>
              <a:t>printf</a:t>
            </a:r>
            <a:r>
              <a:rPr lang="en-US" dirty="0" smtClean="0"/>
              <a:t>?</a:t>
            </a:r>
          </a:p>
          <a:p>
            <a:endParaRPr lang="en-US" dirty="0"/>
          </a:p>
          <a:p>
            <a:r>
              <a:rPr lang="bg-BG" dirty="0" smtClean="0"/>
              <a:t>Пример: </a:t>
            </a:r>
            <a:r>
              <a:rPr lang="en-US" dirty="0" err="1" smtClean="0"/>
              <a:t>simplefan.c</a:t>
            </a:r>
            <a:endParaRPr lang="bg-BG"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8106" y="980728"/>
            <a:ext cx="837690" cy="4165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4221088"/>
            <a:ext cx="332422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08873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bg-BG" b="1"/>
              <a:t>wait()</a:t>
            </a:r>
          </a:p>
        </p:txBody>
      </p:sp>
      <p:sp>
        <p:nvSpPr>
          <p:cNvPr id="11267" name="Rectangle 3"/>
          <p:cNvSpPr>
            <a:spLocks noGrp="1" noChangeArrowheads="1"/>
          </p:cNvSpPr>
          <p:nvPr>
            <p:ph idx="1"/>
          </p:nvPr>
        </p:nvSpPr>
        <p:spPr/>
        <p:txBody>
          <a:bodyPr>
            <a:normAutofit fontScale="85000" lnSpcReduction="20000"/>
          </a:bodyPr>
          <a:lstStyle/>
          <a:p>
            <a:r>
              <a:rPr lang="bg-BG" dirty="0" smtClean="0"/>
              <a:t>wait </a:t>
            </a:r>
            <a:r>
              <a:rPr lang="bg-BG" dirty="0"/>
              <a:t>ще преустанови изпълнението на parent process докато child process не спре или не се терминира. </a:t>
            </a:r>
            <a:br>
              <a:rPr lang="bg-BG" dirty="0"/>
            </a:br>
            <a:r>
              <a:rPr lang="bg-BG" dirty="0" smtClean="0"/>
              <a:t>wait</a:t>
            </a:r>
            <a:r>
              <a:rPr lang="bg-BG" dirty="0"/>
              <a:t>() връща pid на child или -1 при грешка. </a:t>
            </a:r>
          </a:p>
          <a:p>
            <a:r>
              <a:rPr lang="bg-BG" dirty="0"/>
              <a:t>exit status на child се връща на </a:t>
            </a:r>
            <a:r>
              <a:rPr lang="bg-BG" dirty="0" smtClean="0"/>
              <a:t>stat_location</a:t>
            </a:r>
            <a:r>
              <a:rPr lang="bg-BG" dirty="0"/>
              <a:t>. </a:t>
            </a:r>
            <a:endParaRPr lang="en-US" dirty="0" smtClean="0"/>
          </a:p>
          <a:p>
            <a:r>
              <a:rPr lang="en-US" dirty="0" err="1" smtClean="0"/>
              <a:t>waitpid</a:t>
            </a:r>
            <a:r>
              <a:rPr lang="en-US" dirty="0" smtClean="0"/>
              <a:t> </a:t>
            </a:r>
            <a:r>
              <a:rPr lang="bg-BG" dirty="0" smtClean="0"/>
              <a:t>има три параметъра: </a:t>
            </a:r>
            <a:r>
              <a:rPr lang="en-US" dirty="0" err="1" smtClean="0"/>
              <a:t>pid</a:t>
            </a:r>
            <a:r>
              <a:rPr lang="en-US" dirty="0" smtClean="0"/>
              <a:t>, </a:t>
            </a:r>
            <a:r>
              <a:rPr lang="bg-BG" dirty="0" smtClean="0"/>
              <a:t>указател към връщания статус и флаг </a:t>
            </a:r>
            <a:r>
              <a:rPr lang="en-US" dirty="0" smtClean="0"/>
              <a:t>options</a:t>
            </a:r>
            <a:r>
              <a:rPr lang="en-US" dirty="0"/>
              <a:t>. </a:t>
            </a:r>
            <a:endParaRPr lang="bg-BG" dirty="0" smtClean="0"/>
          </a:p>
          <a:p>
            <a:pPr lvl="1"/>
            <a:r>
              <a:rPr lang="bg-BG" dirty="0" smtClean="0"/>
              <a:t>Ако </a:t>
            </a:r>
            <a:r>
              <a:rPr lang="en-US" dirty="0" err="1" smtClean="0"/>
              <a:t>pid</a:t>
            </a:r>
            <a:r>
              <a:rPr lang="en-US" dirty="0" smtClean="0"/>
              <a:t> </a:t>
            </a:r>
            <a:r>
              <a:rPr lang="bg-BG" dirty="0" smtClean="0"/>
              <a:t>е </a:t>
            </a:r>
            <a:r>
              <a:rPr lang="en-US" dirty="0" smtClean="0"/>
              <a:t>–1</a:t>
            </a:r>
            <a:r>
              <a:rPr lang="en-US" dirty="0"/>
              <a:t>, </a:t>
            </a:r>
            <a:r>
              <a:rPr lang="en-US" dirty="0" err="1"/>
              <a:t>waitpid</a:t>
            </a:r>
            <a:r>
              <a:rPr lang="en-US" dirty="0"/>
              <a:t> </a:t>
            </a:r>
            <a:r>
              <a:rPr lang="bg-BG" dirty="0" smtClean="0"/>
              <a:t>изчаква дъщерен процес</a:t>
            </a:r>
            <a:r>
              <a:rPr lang="en-US" dirty="0" smtClean="0"/>
              <a:t>. </a:t>
            </a:r>
            <a:endParaRPr lang="bg-BG" dirty="0" smtClean="0"/>
          </a:p>
          <a:p>
            <a:pPr lvl="1"/>
            <a:r>
              <a:rPr lang="bg-BG" dirty="0" smtClean="0"/>
              <a:t>Ако </a:t>
            </a:r>
            <a:r>
              <a:rPr lang="en-US" dirty="0" err="1" smtClean="0"/>
              <a:t>pid</a:t>
            </a:r>
            <a:r>
              <a:rPr lang="en-US" dirty="0" smtClean="0"/>
              <a:t> </a:t>
            </a:r>
            <a:r>
              <a:rPr lang="bg-BG" dirty="0" smtClean="0"/>
              <a:t>&gt; 0</a:t>
            </a:r>
            <a:r>
              <a:rPr lang="en-US" dirty="0" smtClean="0"/>
              <a:t>, </a:t>
            </a:r>
            <a:r>
              <a:rPr lang="en-US" dirty="0" err="1"/>
              <a:t>waitpid</a:t>
            </a:r>
            <a:r>
              <a:rPr lang="en-US" dirty="0"/>
              <a:t> </a:t>
            </a:r>
            <a:r>
              <a:rPr lang="bg-BG" dirty="0" smtClean="0"/>
              <a:t>изчаква зададен дъщерен процес с </a:t>
            </a:r>
            <a:r>
              <a:rPr lang="en-US" dirty="0" smtClean="0"/>
              <a:t>process </a:t>
            </a:r>
            <a:r>
              <a:rPr lang="en-US" dirty="0"/>
              <a:t>ID </a:t>
            </a:r>
            <a:r>
              <a:rPr lang="bg-BG" dirty="0" smtClean="0"/>
              <a:t>=</a:t>
            </a:r>
            <a:r>
              <a:rPr lang="en-US" dirty="0" smtClean="0"/>
              <a:t> </a:t>
            </a:r>
            <a:r>
              <a:rPr lang="en-US" dirty="0" err="1"/>
              <a:t>pid</a:t>
            </a:r>
            <a:r>
              <a:rPr lang="en-US" dirty="0"/>
              <a:t>. </a:t>
            </a:r>
            <a:endParaRPr lang="bg-BG" dirty="0" smtClean="0"/>
          </a:p>
          <a:p>
            <a:pPr lvl="1"/>
            <a:r>
              <a:rPr lang="bg-BG" dirty="0" smtClean="0"/>
              <a:t>Ако</a:t>
            </a:r>
            <a:r>
              <a:rPr lang="en-US" dirty="0" smtClean="0"/>
              <a:t> </a:t>
            </a:r>
            <a:r>
              <a:rPr lang="en-US" dirty="0" err="1"/>
              <a:t>pid</a:t>
            </a:r>
            <a:r>
              <a:rPr lang="en-US" dirty="0"/>
              <a:t> </a:t>
            </a:r>
            <a:r>
              <a:rPr lang="bg-BG" dirty="0" smtClean="0"/>
              <a:t>=</a:t>
            </a:r>
            <a:r>
              <a:rPr lang="en-US" dirty="0" smtClean="0"/>
              <a:t> </a:t>
            </a:r>
            <a:r>
              <a:rPr lang="en-US" dirty="0"/>
              <a:t>0, </a:t>
            </a:r>
            <a:r>
              <a:rPr lang="en-US" dirty="0" err="1"/>
              <a:t>waitpid</a:t>
            </a:r>
            <a:r>
              <a:rPr lang="en-US" dirty="0"/>
              <a:t> </a:t>
            </a:r>
            <a:r>
              <a:rPr lang="bg-BG" dirty="0" smtClean="0"/>
              <a:t>изчаква произволен дъщерен процес от същата група, където се намира извикващия. </a:t>
            </a:r>
          </a:p>
          <a:p>
            <a:pPr lvl="1"/>
            <a:r>
              <a:rPr lang="bg-BG" dirty="0" smtClean="0"/>
              <a:t>Ако </a:t>
            </a:r>
            <a:r>
              <a:rPr lang="en-US" dirty="0" err="1" smtClean="0"/>
              <a:t>pid</a:t>
            </a:r>
            <a:r>
              <a:rPr lang="en-US" dirty="0" smtClean="0"/>
              <a:t> </a:t>
            </a:r>
            <a:r>
              <a:rPr lang="bg-BG" dirty="0"/>
              <a:t>&lt;</a:t>
            </a:r>
            <a:r>
              <a:rPr lang="en-US" dirty="0" smtClean="0"/>
              <a:t> </a:t>
            </a:r>
            <a:r>
              <a:rPr lang="en-US" dirty="0"/>
              <a:t>–1, </a:t>
            </a:r>
            <a:r>
              <a:rPr lang="en-US" dirty="0" err="1"/>
              <a:t>waitpid</a:t>
            </a:r>
            <a:r>
              <a:rPr lang="en-US" dirty="0"/>
              <a:t> </a:t>
            </a:r>
            <a:r>
              <a:rPr lang="bg-BG" dirty="0" smtClean="0"/>
              <a:t>изчаква произволен дъщерен процес, който принадлежи към групата с стойност</a:t>
            </a:r>
            <a:r>
              <a:rPr lang="en-US" dirty="0" smtClean="0"/>
              <a:t> </a:t>
            </a:r>
            <a:r>
              <a:rPr lang="en-US" dirty="0" err="1"/>
              <a:t>pid</a:t>
            </a:r>
            <a:r>
              <a:rPr lang="en-US" dirty="0"/>
              <a:t>.</a:t>
            </a:r>
            <a:endParaRPr lang="en-US" dirty="0" smtClean="0"/>
          </a:p>
          <a:p>
            <a:endParaRPr lang="bg-BG"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81434"/>
            <a:ext cx="5976664" cy="996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391315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Примери</a:t>
            </a:r>
            <a:endParaRPr lang="bg-BG" dirty="0"/>
          </a:p>
        </p:txBody>
      </p:sp>
      <p:sp>
        <p:nvSpPr>
          <p:cNvPr id="3" name="Content Placeholder 2"/>
          <p:cNvSpPr>
            <a:spLocks noGrp="1"/>
          </p:cNvSpPr>
          <p:nvPr>
            <p:ph idx="1"/>
          </p:nvPr>
        </p:nvSpPr>
        <p:spPr/>
        <p:txBody>
          <a:bodyPr/>
          <a:lstStyle/>
          <a:p>
            <a:r>
              <a:rPr lang="bg-BG" dirty="0" smtClean="0"/>
              <a:t>Примерът по-долу изчаква всички дъщерни процеси да приключат работа като заобикаля блокиране, ал няма дъщерен процес с достъпен статус.</a:t>
            </a:r>
            <a:r>
              <a:rPr lang="en-US" dirty="0" smtClean="0"/>
              <a:t> </a:t>
            </a:r>
            <a:r>
              <a:rPr lang="bg-BG" dirty="0" smtClean="0"/>
              <a:t>Той рестартира </a:t>
            </a:r>
            <a:r>
              <a:rPr lang="en-US" dirty="0" err="1" smtClean="0"/>
              <a:t>waitpid</a:t>
            </a:r>
            <a:r>
              <a:rPr lang="bg-BG" dirty="0" smtClean="0"/>
              <a:t>, ако функцията е прекъсната от сигнал (</a:t>
            </a:r>
            <a:r>
              <a:rPr lang="en-US" dirty="0" smtClean="0"/>
              <a:t>EINTR)</a:t>
            </a:r>
            <a:r>
              <a:rPr lang="bg-BG" dirty="0" smtClean="0"/>
              <a:t> или ако успешно очаква дъщерен процес.</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581128"/>
            <a:ext cx="6505839"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310089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Примери</a:t>
            </a:r>
            <a:endParaRPr lang="bg-BG" dirty="0"/>
          </a:p>
        </p:txBody>
      </p:sp>
      <p:sp>
        <p:nvSpPr>
          <p:cNvPr id="3" name="Content Placeholder 2"/>
          <p:cNvSpPr>
            <a:spLocks noGrp="1"/>
          </p:cNvSpPr>
          <p:nvPr>
            <p:ph idx="1"/>
          </p:nvPr>
        </p:nvSpPr>
        <p:spPr/>
        <p:txBody>
          <a:bodyPr>
            <a:normAutofit fontScale="92500" lnSpcReduction="20000"/>
          </a:bodyPr>
          <a:lstStyle/>
          <a:p>
            <a:r>
              <a:rPr lang="bg-BG" dirty="0" smtClean="0"/>
              <a:t>Функция, която рестартира </a:t>
            </a:r>
            <a:r>
              <a:rPr lang="en-US" dirty="0" smtClean="0"/>
              <a:t>wait</a:t>
            </a:r>
            <a:r>
              <a:rPr lang="bg-BG" dirty="0" smtClean="0"/>
              <a:t>, ако е прекъснат от сигнал: </a:t>
            </a:r>
            <a:r>
              <a:rPr lang="en-US" dirty="0" err="1" smtClean="0"/>
              <a:t>r_wait.c</a:t>
            </a:r>
            <a:endParaRPr lang="en-US" dirty="0" smtClean="0"/>
          </a:p>
          <a:p>
            <a:r>
              <a:rPr lang="en-US" dirty="0" smtClean="0"/>
              <a:t>Zombie – </a:t>
            </a:r>
            <a:r>
              <a:rPr lang="en-US" dirty="0"/>
              <a:t>UNIX </a:t>
            </a:r>
            <a:r>
              <a:rPr lang="bg-BG" dirty="0" smtClean="0"/>
              <a:t>дъщерен процес, чиито родител е терминиран.</a:t>
            </a:r>
            <a:r>
              <a:rPr lang="en-US" dirty="0" smtClean="0"/>
              <a:t> </a:t>
            </a:r>
            <a:r>
              <a:rPr lang="bg-BG" dirty="0" smtClean="0"/>
              <a:t>Зомбитата остават в системата, докато някой не ги изчака. Ако родителят се терминира без да изчака дъщерния процес, последният става сирак (</a:t>
            </a:r>
            <a:r>
              <a:rPr lang="en-US" dirty="0" smtClean="0"/>
              <a:t>orphan</a:t>
            </a:r>
            <a:r>
              <a:rPr lang="bg-BG" dirty="0" smtClean="0"/>
              <a:t>)</a:t>
            </a:r>
            <a:r>
              <a:rPr lang="en-US" dirty="0" smtClean="0"/>
              <a:t> </a:t>
            </a:r>
            <a:r>
              <a:rPr lang="bg-BG" dirty="0" smtClean="0"/>
              <a:t>и се приема от специален процес. Традиционно този процес се нарича</a:t>
            </a:r>
            <a:r>
              <a:rPr lang="en-US" dirty="0" smtClean="0"/>
              <a:t> </a:t>
            </a:r>
            <a:r>
              <a:rPr lang="en-US" dirty="0" err="1"/>
              <a:t>init</a:t>
            </a:r>
            <a:r>
              <a:rPr lang="en-US" dirty="0"/>
              <a:t> </a:t>
            </a:r>
            <a:r>
              <a:rPr lang="bg-BG" dirty="0" smtClean="0"/>
              <a:t>и има </a:t>
            </a:r>
            <a:r>
              <a:rPr lang="en-US" dirty="0" smtClean="0"/>
              <a:t>process </a:t>
            </a:r>
            <a:r>
              <a:rPr lang="en-US" dirty="0"/>
              <a:t>ID </a:t>
            </a:r>
            <a:r>
              <a:rPr lang="bg-BG" dirty="0" smtClean="0"/>
              <a:t>= </a:t>
            </a:r>
            <a:r>
              <a:rPr lang="en-US" dirty="0" smtClean="0"/>
              <a:t>1. </a:t>
            </a:r>
            <a:r>
              <a:rPr lang="bg-BG" dirty="0" smtClean="0"/>
              <a:t>Процесът </a:t>
            </a:r>
            <a:r>
              <a:rPr lang="en-US" dirty="0" err="1" smtClean="0"/>
              <a:t>init</a:t>
            </a:r>
            <a:r>
              <a:rPr lang="en-US" dirty="0" smtClean="0"/>
              <a:t> </a:t>
            </a:r>
            <a:r>
              <a:rPr lang="bg-BG" dirty="0" smtClean="0"/>
              <a:t>периодично изчаква за дъщерни процеси, за да премахне сираците и зомбитата.</a:t>
            </a:r>
          </a:p>
          <a:p>
            <a:r>
              <a:rPr lang="bg-BG" dirty="0" smtClean="0"/>
              <a:t>Примери: </a:t>
            </a:r>
            <a:r>
              <a:rPr lang="en-US" dirty="0" err="1" smtClean="0"/>
              <a:t>fanwait.c</a:t>
            </a:r>
            <a:r>
              <a:rPr lang="en-US" dirty="0" smtClean="0"/>
              <a:t>, </a:t>
            </a:r>
            <a:r>
              <a:rPr lang="en-US" dirty="0" err="1" smtClean="0"/>
              <a:t>parentwaitpid.c</a:t>
            </a:r>
            <a:r>
              <a:rPr lang="en-US" dirty="0" smtClean="0"/>
              <a:t>, </a:t>
            </a:r>
            <a:r>
              <a:rPr lang="en-US" dirty="0" err="1" smtClean="0"/>
              <a:t>fanwaitmsg.c</a:t>
            </a:r>
            <a:r>
              <a:rPr lang="bg-BG" dirty="0" smtClean="0"/>
              <a:t>, </a:t>
            </a:r>
            <a:r>
              <a:rPr lang="en-US" dirty="0" err="1" smtClean="0"/>
              <a:t>chainwaitmsg.c</a:t>
            </a:r>
            <a:r>
              <a:rPr lang="bg-BG" dirty="0" smtClean="0"/>
              <a:t>.</a:t>
            </a:r>
          </a:p>
        </p:txBody>
      </p:sp>
    </p:spTree>
    <p:extLst>
      <p:ext uri="{BB962C8B-B14F-4D97-AF65-F5344CB8AC3E}">
        <p14:creationId xmlns:p14="http://schemas.microsoft.com/office/powerpoint/2010/main" val="2262763195"/>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Status values</a:t>
            </a:r>
            <a:endParaRPr lang="bg-BG" dirty="0"/>
          </a:p>
        </p:txBody>
      </p:sp>
      <p:sp>
        <p:nvSpPr>
          <p:cNvPr id="3" name="Content Placeholder 2"/>
          <p:cNvSpPr>
            <a:spLocks noGrp="1"/>
          </p:cNvSpPr>
          <p:nvPr>
            <p:ph idx="1"/>
          </p:nvPr>
        </p:nvSpPr>
        <p:spPr/>
        <p:txBody>
          <a:bodyPr>
            <a:normAutofit fontScale="85000" lnSpcReduction="10000"/>
          </a:bodyPr>
          <a:lstStyle/>
          <a:p>
            <a:r>
              <a:rPr lang="bg-BG" dirty="0" smtClean="0"/>
              <a:t>Аргументът </a:t>
            </a:r>
            <a:r>
              <a:rPr lang="en-US" dirty="0" err="1" smtClean="0"/>
              <a:t>stat_loc</a:t>
            </a:r>
            <a:r>
              <a:rPr lang="en-US" dirty="0" smtClean="0"/>
              <a:t> </a:t>
            </a:r>
            <a:r>
              <a:rPr lang="bg-BG" dirty="0" smtClean="0"/>
              <a:t>на функции </a:t>
            </a:r>
            <a:r>
              <a:rPr lang="en-US" dirty="0" smtClean="0"/>
              <a:t>wait </a:t>
            </a:r>
            <a:r>
              <a:rPr lang="bg-BG" dirty="0" smtClean="0"/>
              <a:t>и </a:t>
            </a:r>
            <a:r>
              <a:rPr lang="en-US" dirty="0" err="1" smtClean="0"/>
              <a:t>waitpid</a:t>
            </a:r>
            <a:r>
              <a:rPr lang="en-US" dirty="0" smtClean="0"/>
              <a:t> </a:t>
            </a:r>
            <a:r>
              <a:rPr lang="bg-BG" dirty="0" smtClean="0"/>
              <a:t>е указател към целочислена данна. Ако той не е </a:t>
            </a:r>
            <a:r>
              <a:rPr lang="en-US" dirty="0" smtClean="0"/>
              <a:t>NULL</a:t>
            </a:r>
            <a:r>
              <a:rPr lang="en-US" dirty="0"/>
              <a:t>, </a:t>
            </a:r>
            <a:r>
              <a:rPr lang="bg-BG" dirty="0" smtClean="0"/>
              <a:t>тези функции съхраняват върнатия статус на дъщерния процес в тази позиция. Дъщерният процес връща своя статус чрез извикване на </a:t>
            </a:r>
            <a:r>
              <a:rPr lang="en-US" dirty="0" smtClean="0"/>
              <a:t>exit</a:t>
            </a:r>
            <a:r>
              <a:rPr lang="en-US" dirty="0"/>
              <a:t>, _exit, _Exit </a:t>
            </a:r>
            <a:r>
              <a:rPr lang="bg-BG" dirty="0" smtClean="0"/>
              <a:t>или при изход от </a:t>
            </a:r>
            <a:r>
              <a:rPr lang="en-US" dirty="0" smtClean="0"/>
              <a:t>main</a:t>
            </a:r>
            <a:r>
              <a:rPr lang="en-US" dirty="0"/>
              <a:t>. </a:t>
            </a:r>
            <a:r>
              <a:rPr lang="bg-BG" dirty="0" smtClean="0"/>
              <a:t>Нулева връщана стойност означава </a:t>
            </a:r>
            <a:r>
              <a:rPr lang="en-US" dirty="0" smtClean="0"/>
              <a:t>EXIT_SUCCESS</a:t>
            </a:r>
            <a:r>
              <a:rPr lang="en-US" dirty="0"/>
              <a:t>; </a:t>
            </a:r>
            <a:r>
              <a:rPr lang="bg-BG" dirty="0" smtClean="0"/>
              <a:t>всяка друга - </a:t>
            </a:r>
            <a:r>
              <a:rPr lang="en-US" dirty="0" smtClean="0"/>
              <a:t>EXIT_FAILURE</a:t>
            </a:r>
            <a:r>
              <a:rPr lang="en-US" dirty="0"/>
              <a:t>. </a:t>
            </a:r>
            <a:r>
              <a:rPr lang="bg-BG" dirty="0" smtClean="0"/>
              <a:t>Родителският процес може да достъпи само последните 8 значещи бита на връщания статус.</a:t>
            </a:r>
          </a:p>
          <a:p>
            <a:r>
              <a:rPr lang="en-US" dirty="0" smtClean="0"/>
              <a:t>POSIX </a:t>
            </a:r>
            <a:r>
              <a:rPr lang="bg-BG" dirty="0" smtClean="0"/>
              <a:t>задава 6 макроса за тестване на връщания статус на дъщерния процес. Всеки приема статус, върнат от</a:t>
            </a:r>
            <a:r>
              <a:rPr lang="en-US" dirty="0" smtClean="0"/>
              <a:t> </a:t>
            </a:r>
            <a:r>
              <a:rPr lang="en-US" dirty="0"/>
              <a:t>wait </a:t>
            </a:r>
            <a:r>
              <a:rPr lang="bg-BG" dirty="0" smtClean="0"/>
              <a:t>или </a:t>
            </a:r>
            <a:r>
              <a:rPr lang="en-US" dirty="0" err="1" smtClean="0"/>
              <a:t>waitpid</a:t>
            </a:r>
            <a:r>
              <a:rPr lang="en-US" dirty="0" smtClean="0"/>
              <a:t> </a:t>
            </a:r>
            <a:r>
              <a:rPr lang="bg-BG" dirty="0" smtClean="0"/>
              <a:t>като параметър</a:t>
            </a:r>
            <a:r>
              <a:rPr lang="en-US" dirty="0" smtClean="0"/>
              <a:t>.</a:t>
            </a:r>
            <a:endParaRPr lang="bg-BG" dirty="0" smtClean="0"/>
          </a:p>
          <a:p>
            <a:r>
              <a:rPr lang="bg-BG" dirty="0" smtClean="0"/>
              <a:t>Пример: </a:t>
            </a:r>
            <a:r>
              <a:rPr lang="en-US" b="1" dirty="0" err="1"/>
              <a:t>showreturnstatus.c</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2288" y="1"/>
            <a:ext cx="2590072" cy="1644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8247453"/>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bg-BG" sz="3600"/>
              <a:t>Стартиране на UNIX команди от C</a:t>
            </a:r>
          </a:p>
        </p:txBody>
      </p:sp>
      <p:sp>
        <p:nvSpPr>
          <p:cNvPr id="5123" name="Rectangle 3"/>
          <p:cNvSpPr>
            <a:spLocks noGrp="1" noChangeArrowheads="1"/>
          </p:cNvSpPr>
          <p:nvPr>
            <p:ph idx="1"/>
          </p:nvPr>
        </p:nvSpPr>
        <p:spPr/>
        <p:txBody>
          <a:bodyPr/>
          <a:lstStyle/>
          <a:p>
            <a:r>
              <a:rPr lang="bg-BG"/>
              <a:t>Използва се функцията: </a:t>
            </a:r>
            <a:br>
              <a:rPr lang="bg-BG"/>
            </a:br>
            <a:r>
              <a:rPr lang="bg-BG"/>
              <a:t>int system(char *string) – където string може да бъде име на системно unix utility, изпълним shell script или приложна програма. System връща exit status на shell. </a:t>
            </a:r>
            <a:br>
              <a:rPr lang="bg-BG"/>
            </a:br>
            <a:endParaRPr lang="bg-BG"/>
          </a:p>
          <a:p>
            <a:r>
              <a:rPr lang="bg-BG"/>
              <a:t>Прототипът на System е зададен в &lt;stdlib.h&gt;.</a:t>
            </a:r>
          </a:p>
        </p:txBody>
      </p:sp>
    </p:spTree>
    <p:extLst>
      <p:ext uri="{BB962C8B-B14F-4D97-AF65-F5344CB8AC3E}">
        <p14:creationId xmlns:p14="http://schemas.microsoft.com/office/powerpoint/2010/main" val="928046872"/>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bg-BG" sz="3600"/>
              <a:t>Стартиране на UNIX команди от C</a:t>
            </a:r>
          </a:p>
        </p:txBody>
      </p:sp>
      <p:sp>
        <p:nvSpPr>
          <p:cNvPr id="6147" name="Rectangle 3"/>
          <p:cNvSpPr>
            <a:spLocks noGrp="1" noChangeArrowheads="1"/>
          </p:cNvSpPr>
          <p:nvPr>
            <p:ph idx="1"/>
          </p:nvPr>
        </p:nvSpPr>
        <p:spPr/>
        <p:txBody>
          <a:bodyPr/>
          <a:lstStyle/>
          <a:p>
            <a:r>
              <a:rPr lang="bg-BG"/>
              <a:t>system е функция, която извиква три други системни функции: execl(), wait() и fork() (с протопит в &lt;unistd&gt;)</a:t>
            </a:r>
          </a:p>
          <a:p>
            <a:r>
              <a:rPr lang="bg-BG"/>
              <a:t>Пример:</a:t>
            </a:r>
          </a:p>
          <a:p>
            <a:pPr>
              <a:buFontTx/>
              <a:buNone/>
            </a:pPr>
            <a:endParaRPr lang="bg-BG"/>
          </a:p>
        </p:txBody>
      </p:sp>
      <p:sp>
        <p:nvSpPr>
          <p:cNvPr id="6148" name="Text Box 4"/>
          <p:cNvSpPr txBox="1">
            <a:spLocks noChangeArrowheads="1"/>
          </p:cNvSpPr>
          <p:nvPr/>
        </p:nvSpPr>
        <p:spPr bwMode="auto">
          <a:xfrm>
            <a:off x="900113" y="4581525"/>
            <a:ext cx="7056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bg-BG"/>
          </a:p>
        </p:txBody>
      </p:sp>
      <p:sp>
        <p:nvSpPr>
          <p:cNvPr id="6149" name="Text Box 5"/>
          <p:cNvSpPr txBox="1">
            <a:spLocks noChangeArrowheads="1"/>
          </p:cNvSpPr>
          <p:nvPr/>
        </p:nvSpPr>
        <p:spPr bwMode="auto">
          <a:xfrm>
            <a:off x="900113" y="4005263"/>
            <a:ext cx="7127875" cy="244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800"/>
              <a:t>main() { </a:t>
            </a:r>
          </a:p>
          <a:p>
            <a:pPr>
              <a:spcBef>
                <a:spcPct val="50000"/>
              </a:spcBef>
            </a:pPr>
            <a:r>
              <a:rPr lang="bg-BG" sz="2800"/>
              <a:t>  printf(``Files in Directory are: n''); </a:t>
            </a:r>
          </a:p>
          <a:p>
            <a:pPr>
              <a:spcBef>
                <a:spcPct val="50000"/>
              </a:spcBef>
            </a:pPr>
            <a:r>
              <a:rPr lang="bg-BG" sz="2800"/>
              <a:t>  system(``ls -l''); </a:t>
            </a:r>
          </a:p>
          <a:p>
            <a:pPr>
              <a:spcBef>
                <a:spcPct val="50000"/>
              </a:spcBef>
            </a:pPr>
            <a:r>
              <a:rPr lang="bg-BG" sz="2800"/>
              <a:t>}</a:t>
            </a:r>
          </a:p>
        </p:txBody>
      </p:sp>
    </p:spTree>
    <p:extLst>
      <p:ext uri="{BB962C8B-B14F-4D97-AF65-F5344CB8AC3E}">
        <p14:creationId xmlns:p14="http://schemas.microsoft.com/office/powerpoint/2010/main" val="2709214073"/>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Функции </a:t>
            </a:r>
            <a:r>
              <a:rPr lang="en-US" dirty="0" smtClean="0"/>
              <a:t>exec</a:t>
            </a:r>
            <a:endParaRPr lang="bg-BG" dirty="0"/>
          </a:p>
        </p:txBody>
      </p:sp>
      <p:sp>
        <p:nvSpPr>
          <p:cNvPr id="3" name="Content Placeholder 2"/>
          <p:cNvSpPr>
            <a:spLocks noGrp="1"/>
          </p:cNvSpPr>
          <p:nvPr>
            <p:ph idx="1"/>
          </p:nvPr>
        </p:nvSpPr>
        <p:spPr/>
        <p:txBody>
          <a:bodyPr>
            <a:normAutofit lnSpcReduction="10000"/>
          </a:bodyPr>
          <a:lstStyle/>
          <a:p>
            <a:r>
              <a:rPr lang="bg-BG" dirty="0" smtClean="0"/>
              <a:t>Функцията </a:t>
            </a:r>
            <a:r>
              <a:rPr lang="en-US" dirty="0" smtClean="0"/>
              <a:t>fork </a:t>
            </a:r>
            <a:r>
              <a:rPr lang="bg-BG" dirty="0" smtClean="0"/>
              <a:t>създава копие на извикания процес, но повечето приложения изискват дъщерния рпоцес да изпълни код, който е различен от този на родителския. </a:t>
            </a:r>
          </a:p>
          <a:p>
            <a:r>
              <a:rPr lang="bg-BG" dirty="0" smtClean="0"/>
              <a:t>Фамилията от функции </a:t>
            </a:r>
            <a:r>
              <a:rPr lang="en-US" dirty="0" smtClean="0"/>
              <a:t>exec </a:t>
            </a:r>
            <a:r>
              <a:rPr lang="bg-BG" dirty="0" smtClean="0"/>
              <a:t>предоставя възможност за припокриване на </a:t>
            </a:r>
            <a:r>
              <a:rPr lang="en-US" dirty="0" smtClean="0"/>
              <a:t>process </a:t>
            </a:r>
            <a:r>
              <a:rPr lang="en-US" dirty="0"/>
              <a:t>image </a:t>
            </a:r>
            <a:r>
              <a:rPr lang="bg-BG" dirty="0" smtClean="0"/>
              <a:t>от извикания процес с нов</a:t>
            </a:r>
            <a:r>
              <a:rPr lang="en-US" dirty="0" smtClean="0"/>
              <a:t> </a:t>
            </a:r>
            <a:r>
              <a:rPr lang="en-US" dirty="0"/>
              <a:t>image. </a:t>
            </a:r>
            <a:r>
              <a:rPr lang="bg-BG" dirty="0" smtClean="0"/>
              <a:t>Традиционно комбинацията </a:t>
            </a:r>
            <a:r>
              <a:rPr lang="en-US" dirty="0" smtClean="0"/>
              <a:t>fork–exec </a:t>
            </a:r>
            <a:r>
              <a:rPr lang="bg-BG" dirty="0" smtClean="0"/>
              <a:t>се ползва за дъщерен процес, който изпълнява нова програма, докато родителския продължава с изпълнение на текущата</a:t>
            </a:r>
            <a:r>
              <a:rPr lang="en-US" dirty="0" smtClean="0"/>
              <a:t>.</a:t>
            </a:r>
            <a:endParaRPr lang="en-US" dirty="0"/>
          </a:p>
          <a:p>
            <a:endParaRPr lang="bg-BG" dirty="0"/>
          </a:p>
        </p:txBody>
      </p:sp>
    </p:spTree>
    <p:extLst>
      <p:ext uri="{BB962C8B-B14F-4D97-AF65-F5344CB8AC3E}">
        <p14:creationId xmlns:p14="http://schemas.microsoft.com/office/powerpoint/2010/main" val="94045465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Функции </a:t>
            </a:r>
            <a:r>
              <a:rPr lang="en-US" dirty="0" smtClean="0"/>
              <a:t>exec</a:t>
            </a:r>
            <a:endParaRPr lang="bg-BG" dirty="0"/>
          </a:p>
        </p:txBody>
      </p:sp>
      <p:sp>
        <p:nvSpPr>
          <p:cNvPr id="3" name="Content Placeholder 2"/>
          <p:cNvSpPr>
            <a:spLocks noGrp="1"/>
          </p:cNvSpPr>
          <p:nvPr>
            <p:ph idx="1"/>
          </p:nvPr>
        </p:nvSpPr>
        <p:spPr/>
        <p:txBody>
          <a:bodyPr>
            <a:normAutofit/>
          </a:bodyPr>
          <a:lstStyle/>
          <a:p>
            <a:r>
              <a:rPr lang="bg-BG" dirty="0" smtClean="0"/>
              <a:t>Функциите </a:t>
            </a:r>
            <a:r>
              <a:rPr lang="en-US" dirty="0" err="1" smtClean="0"/>
              <a:t>execl</a:t>
            </a:r>
            <a:r>
              <a:rPr lang="en-US" dirty="0" smtClean="0"/>
              <a:t> </a:t>
            </a:r>
            <a:r>
              <a:rPr lang="en-US" dirty="0"/>
              <a:t>(</a:t>
            </a:r>
            <a:r>
              <a:rPr lang="en-US" dirty="0" err="1"/>
              <a:t>execl</a:t>
            </a:r>
            <a:r>
              <a:rPr lang="en-US" dirty="0"/>
              <a:t>, </a:t>
            </a:r>
            <a:r>
              <a:rPr lang="en-US" dirty="0" err="1"/>
              <a:t>execlp</a:t>
            </a:r>
            <a:r>
              <a:rPr lang="en-US" dirty="0"/>
              <a:t> </a:t>
            </a:r>
            <a:r>
              <a:rPr lang="bg-BG" dirty="0" smtClean="0"/>
              <a:t>и </a:t>
            </a:r>
            <a:r>
              <a:rPr lang="en-US" dirty="0" err="1" smtClean="0"/>
              <a:t>execle</a:t>
            </a:r>
            <a:r>
              <a:rPr lang="en-US" dirty="0"/>
              <a:t>) </a:t>
            </a:r>
            <a:r>
              <a:rPr lang="bg-BG" dirty="0" smtClean="0"/>
              <a:t>предават аргументите към командния ред в явен вид и са полезни, ако се знаят аргументите по време на кмпилация.</a:t>
            </a:r>
            <a:r>
              <a:rPr lang="en-US" dirty="0" smtClean="0"/>
              <a:t> </a:t>
            </a:r>
            <a:r>
              <a:rPr lang="bg-BG" dirty="0" smtClean="0"/>
              <a:t>Функциите </a:t>
            </a:r>
            <a:r>
              <a:rPr lang="en-US" dirty="0" err="1" smtClean="0"/>
              <a:t>execv</a:t>
            </a:r>
            <a:r>
              <a:rPr lang="en-US" dirty="0" smtClean="0"/>
              <a:t> </a:t>
            </a:r>
            <a:r>
              <a:rPr lang="en-US" dirty="0"/>
              <a:t>(</a:t>
            </a:r>
            <a:r>
              <a:rPr lang="en-US" dirty="0" err="1"/>
              <a:t>execv</a:t>
            </a:r>
            <a:r>
              <a:rPr lang="en-US" dirty="0"/>
              <a:t>, </a:t>
            </a:r>
            <a:r>
              <a:rPr lang="en-US" dirty="0" err="1"/>
              <a:t>execvp</a:t>
            </a:r>
            <a:r>
              <a:rPr lang="en-US" dirty="0"/>
              <a:t> </a:t>
            </a:r>
            <a:r>
              <a:rPr lang="bg-BG" dirty="0" smtClean="0"/>
              <a:t>и </a:t>
            </a:r>
            <a:r>
              <a:rPr lang="en-US" dirty="0" err="1" smtClean="0"/>
              <a:t>execve</a:t>
            </a:r>
            <a:r>
              <a:rPr lang="en-US" dirty="0"/>
              <a:t>) </a:t>
            </a:r>
            <a:r>
              <a:rPr lang="bg-BG" dirty="0" smtClean="0"/>
              <a:t>предават аргументите в масив</a:t>
            </a:r>
            <a:r>
              <a:rPr lang="en-US" dirty="0" smtClean="0"/>
              <a:t>. </a:t>
            </a:r>
            <a:endParaRPr lang="bg-BG"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30" y="4185692"/>
            <a:ext cx="9003133" cy="267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286807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bg-BG" b="1"/>
              <a:t>execl()</a:t>
            </a:r>
          </a:p>
        </p:txBody>
      </p:sp>
      <p:sp>
        <p:nvSpPr>
          <p:cNvPr id="7171" name="Rectangle 3"/>
          <p:cNvSpPr>
            <a:spLocks noGrp="1" noChangeArrowheads="1"/>
          </p:cNvSpPr>
          <p:nvPr>
            <p:ph idx="1"/>
          </p:nvPr>
        </p:nvSpPr>
        <p:spPr>
          <a:xfrm>
            <a:off x="468313" y="1196975"/>
            <a:ext cx="8229600" cy="3995738"/>
          </a:xfrm>
        </p:spPr>
        <p:txBody>
          <a:bodyPr/>
          <a:lstStyle/>
          <a:p>
            <a:r>
              <a:rPr lang="bg-BG" sz="2800"/>
              <a:t>execl означава </a:t>
            </a:r>
            <a:r>
              <a:rPr lang="bg-BG" sz="2800" i="1"/>
              <a:t>execute</a:t>
            </a:r>
            <a:r>
              <a:rPr lang="bg-BG" sz="2800"/>
              <a:t> and </a:t>
            </a:r>
            <a:r>
              <a:rPr lang="bg-BG" sz="2800" i="1"/>
              <a:t>leave,</a:t>
            </a:r>
            <a:r>
              <a:rPr lang="bg-BG" sz="2800"/>
              <a:t> т. е. процесът се стартира и след това се терминира от execl. </a:t>
            </a:r>
            <a:br>
              <a:rPr lang="bg-BG" sz="2800"/>
            </a:br>
            <a:r>
              <a:rPr lang="bg-BG" sz="2400"/>
              <a:t>execl(char *path, char *arg0,...,char *argn, 0);</a:t>
            </a:r>
          </a:p>
          <a:p>
            <a:r>
              <a:rPr lang="bg-BG" sz="2400"/>
              <a:t>Последен параметър – коя програма изпълнява кода (0 – текущата).</a:t>
            </a:r>
          </a:p>
          <a:p>
            <a:r>
              <a:rPr lang="bg-BG" sz="2800"/>
              <a:t>path – задава пътя на командата, която ще се изпълни. </a:t>
            </a:r>
          </a:p>
        </p:txBody>
      </p:sp>
      <p:sp>
        <p:nvSpPr>
          <p:cNvPr id="7172" name="Text Box 4"/>
          <p:cNvSpPr txBox="1">
            <a:spLocks noChangeArrowheads="1"/>
          </p:cNvSpPr>
          <p:nvPr/>
        </p:nvSpPr>
        <p:spPr bwMode="auto">
          <a:xfrm>
            <a:off x="2987824" y="4365104"/>
            <a:ext cx="54006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bg-BG" sz="2400" dirty="0"/>
              <a:t>main() { </a:t>
            </a:r>
          </a:p>
          <a:p>
            <a:pPr>
              <a:spcBef>
                <a:spcPct val="50000"/>
              </a:spcBef>
            </a:pPr>
            <a:r>
              <a:rPr lang="bg-BG" sz="2400" dirty="0"/>
              <a:t>  printf(``Files in Directory are: n''); </a:t>
            </a:r>
          </a:p>
          <a:p>
            <a:pPr>
              <a:spcBef>
                <a:spcPct val="50000"/>
              </a:spcBef>
            </a:pPr>
            <a:r>
              <a:rPr lang="bg-BG" sz="2400" dirty="0"/>
              <a:t>  execl(`/bin/ls'',``ls'', ``-l'',0); </a:t>
            </a:r>
          </a:p>
          <a:p>
            <a:pPr>
              <a:spcBef>
                <a:spcPct val="50000"/>
              </a:spcBef>
            </a:pPr>
            <a:r>
              <a:rPr lang="bg-BG" sz="2400" dirty="0"/>
              <a:t>} </a:t>
            </a:r>
          </a:p>
        </p:txBody>
      </p:sp>
    </p:spTree>
    <p:extLst>
      <p:ext uri="{BB962C8B-B14F-4D97-AF65-F5344CB8AC3E}">
        <p14:creationId xmlns:p14="http://schemas.microsoft.com/office/powerpoint/2010/main" val="110991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Makefile</a:t>
            </a:r>
            <a:r>
              <a:rPr lang="en-US" dirty="0"/>
              <a:t> Description</a:t>
            </a:r>
            <a:endParaRPr lang="bg-BG" dirty="0"/>
          </a:p>
        </p:txBody>
      </p:sp>
      <p:sp>
        <p:nvSpPr>
          <p:cNvPr id="3" name="Content Placeholder 2"/>
          <p:cNvSpPr>
            <a:spLocks noGrp="1"/>
          </p:cNvSpPr>
          <p:nvPr>
            <p:ph idx="1"/>
          </p:nvPr>
        </p:nvSpPr>
        <p:spPr/>
        <p:txBody>
          <a:bodyPr>
            <a:normAutofit fontScale="85000" lnSpcReduction="20000"/>
          </a:bodyPr>
          <a:lstStyle/>
          <a:p>
            <a:r>
              <a:rPr lang="en-US" dirty="0"/>
              <a:t>Make software </a:t>
            </a:r>
            <a:r>
              <a:rPr lang="bg-BG" dirty="0" smtClean="0"/>
              <a:t>има набор от</a:t>
            </a:r>
            <a:r>
              <a:rPr lang="en-US" dirty="0" smtClean="0"/>
              <a:t> </a:t>
            </a:r>
            <a:r>
              <a:rPr lang="en-US" dirty="0"/>
              <a:t>internal macros:</a:t>
            </a:r>
            <a:br>
              <a:rPr lang="en-US" dirty="0"/>
            </a:br>
            <a:r>
              <a:rPr lang="en-US" dirty="0"/>
              <a:t/>
            </a:r>
            <a:br>
              <a:rPr lang="en-US" dirty="0"/>
            </a:br>
            <a:r>
              <a:rPr lang="en-US" dirty="0"/>
              <a:t>$+</a:t>
            </a:r>
            <a:br>
              <a:rPr lang="en-US" dirty="0"/>
            </a:br>
            <a:r>
              <a:rPr lang="bg-BG" dirty="0" smtClean="0"/>
              <a:t>Списък на всички дефинирани зависимости, разделени със </a:t>
            </a:r>
            <a:r>
              <a:rPr lang="en-US" dirty="0" smtClean="0"/>
              <a:t>space </a:t>
            </a:r>
            <a:r>
              <a:rPr lang="bg-BG" dirty="0" smtClean="0"/>
              <a:t>с дублиранията</a:t>
            </a:r>
            <a:r>
              <a:rPr lang="en-US" dirty="0"/>
              <a:t/>
            </a:r>
            <a:br>
              <a:rPr lang="en-US" dirty="0"/>
            </a:br>
            <a:r>
              <a:rPr lang="en-US" dirty="0"/>
              <a:t/>
            </a:r>
            <a:br>
              <a:rPr lang="en-US" dirty="0"/>
            </a:br>
            <a:r>
              <a:rPr lang="en-US" dirty="0"/>
              <a:t>$^</a:t>
            </a:r>
            <a:br>
              <a:rPr lang="en-US" dirty="0"/>
            </a:br>
            <a:r>
              <a:rPr lang="bg-BG" dirty="0"/>
              <a:t>Списък на всички дефинирани зависимости, разделени със </a:t>
            </a:r>
            <a:r>
              <a:rPr lang="en-US" dirty="0"/>
              <a:t>space </a:t>
            </a:r>
            <a:r>
              <a:rPr lang="bg-BG" dirty="0" smtClean="0"/>
              <a:t>без </a:t>
            </a:r>
            <a:r>
              <a:rPr lang="bg-BG" dirty="0"/>
              <a:t>дублиранията</a:t>
            </a:r>
            <a:r>
              <a:rPr lang="en-US" dirty="0"/>
              <a:t/>
            </a:r>
            <a:br>
              <a:rPr lang="en-US" dirty="0"/>
            </a:br>
            <a:r>
              <a:rPr lang="en-US" dirty="0"/>
              <a:t/>
            </a:r>
            <a:br>
              <a:rPr lang="en-US" dirty="0"/>
            </a:br>
            <a:r>
              <a:rPr lang="en-US" dirty="0"/>
              <a:t>$@</a:t>
            </a:r>
            <a:br>
              <a:rPr lang="en-US" dirty="0"/>
            </a:br>
            <a:r>
              <a:rPr lang="bg-BG" dirty="0" smtClean="0"/>
              <a:t>съдържа името на текущия </a:t>
            </a:r>
            <a:r>
              <a:rPr lang="en-US" dirty="0" smtClean="0"/>
              <a:t>target</a:t>
            </a:r>
            <a:r>
              <a:rPr lang="en-US" dirty="0"/>
              <a:t/>
            </a:r>
            <a:br>
              <a:rPr lang="en-US" dirty="0"/>
            </a:br>
            <a:r>
              <a:rPr lang="en-US" dirty="0"/>
              <a:t/>
            </a:r>
            <a:br>
              <a:rPr lang="en-US" dirty="0"/>
            </a:br>
            <a:r>
              <a:rPr lang="en-US" dirty="0"/>
              <a:t>$&lt;</a:t>
            </a:r>
            <a:br>
              <a:rPr lang="en-US" dirty="0"/>
            </a:br>
            <a:r>
              <a:rPr lang="bg-BG" dirty="0" smtClean="0"/>
              <a:t>текущият </a:t>
            </a:r>
            <a:r>
              <a:rPr lang="en-US" dirty="0" smtClean="0"/>
              <a:t>prerequisite</a:t>
            </a:r>
            <a:r>
              <a:rPr lang="bg-BG" dirty="0" smtClean="0"/>
              <a:t>, модифициран по-късно от текущия </a:t>
            </a:r>
            <a:r>
              <a:rPr lang="en-US" dirty="0" smtClean="0"/>
              <a:t>target</a:t>
            </a:r>
            <a:endParaRPr lang="bg-BG" dirty="0"/>
          </a:p>
        </p:txBody>
      </p:sp>
    </p:spTree>
    <p:extLst>
      <p:ext uri="{BB962C8B-B14F-4D97-AF65-F5344CB8AC3E}">
        <p14:creationId xmlns:p14="http://schemas.microsoft.com/office/powerpoint/2010/main" val="132583932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bg-BG" b="1"/>
              <a:t>exit()</a:t>
            </a:r>
          </a:p>
        </p:txBody>
      </p:sp>
      <p:sp>
        <p:nvSpPr>
          <p:cNvPr id="12291" name="Rectangle 3"/>
          <p:cNvSpPr>
            <a:spLocks noGrp="1" noChangeArrowheads="1"/>
          </p:cNvSpPr>
          <p:nvPr>
            <p:ph idx="1"/>
          </p:nvPr>
        </p:nvSpPr>
        <p:spPr/>
        <p:txBody>
          <a:bodyPr/>
          <a:lstStyle/>
          <a:p>
            <a:pPr>
              <a:lnSpc>
                <a:spcPct val="80000"/>
              </a:lnSpc>
            </a:pPr>
            <a:r>
              <a:rPr lang="bg-BG" sz="2800"/>
              <a:t>void exit(int status) – терминира процеса, който извиква тази функция и връща exit status. UNIX и C (forked) програми могат да четат status value. </a:t>
            </a:r>
            <a:br>
              <a:rPr lang="bg-BG" sz="2800"/>
            </a:br>
            <a:endParaRPr lang="bg-BG" sz="2800"/>
          </a:p>
          <a:p>
            <a:pPr>
              <a:lnSpc>
                <a:spcPct val="80000"/>
              </a:lnSpc>
            </a:pPr>
            <a:r>
              <a:rPr lang="bg-BG" sz="2800"/>
              <a:t>По подразбиране status = 0 означава </a:t>
            </a:r>
            <a:r>
              <a:rPr lang="bg-BG" sz="2800" i="1"/>
              <a:t>normal termination,</a:t>
            </a:r>
            <a:r>
              <a:rPr lang="bg-BG" sz="2800"/>
              <a:t> всяка друга стойност индицира грешка. Повечето стандартни библиотеки дефинират грешките в sys/stat.h header file.</a:t>
            </a:r>
          </a:p>
        </p:txBody>
      </p:sp>
    </p:spTree>
    <p:extLst>
      <p:ext uri="{BB962C8B-B14F-4D97-AF65-F5344CB8AC3E}">
        <p14:creationId xmlns:p14="http://schemas.microsoft.com/office/powerpoint/2010/main" val="619363244"/>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p:txBody>
          <a:bodyPr/>
          <a:lstStyle/>
          <a:p>
            <a:r>
              <a:rPr lang="bg-BG"/>
              <a:t>Пример</a:t>
            </a:r>
          </a:p>
        </p:txBody>
      </p:sp>
      <p:sp>
        <p:nvSpPr>
          <p:cNvPr id="13318" name="Text Box 6"/>
          <p:cNvSpPr txBox="1">
            <a:spLocks noChangeArrowheads="1"/>
          </p:cNvSpPr>
          <p:nvPr/>
        </p:nvSpPr>
        <p:spPr bwMode="auto">
          <a:xfrm>
            <a:off x="1403350" y="2060575"/>
            <a:ext cx="62642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4000"/>
              <a:t>Example1</a:t>
            </a:r>
          </a:p>
        </p:txBody>
      </p:sp>
    </p:spTree>
    <p:extLst>
      <p:ext uri="{BB962C8B-B14F-4D97-AF65-F5344CB8AC3E}">
        <p14:creationId xmlns:p14="http://schemas.microsoft.com/office/powerpoint/2010/main" val="2458280844"/>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title"/>
          </p:nvPr>
        </p:nvSpPr>
        <p:spPr/>
        <p:txBody>
          <a:bodyPr>
            <a:normAutofit fontScale="90000"/>
          </a:bodyPr>
          <a:lstStyle/>
          <a:p>
            <a:r>
              <a:rPr lang="bg-BG" b="1"/>
              <a:t>Interprocess Communication (IPC), Pipes</a:t>
            </a:r>
          </a:p>
        </p:txBody>
      </p:sp>
      <p:sp>
        <p:nvSpPr>
          <p:cNvPr id="2" name="Text Placeholder 1"/>
          <p:cNvSpPr>
            <a:spLocks noGrp="1"/>
          </p:cNvSpPr>
          <p:nvPr>
            <p:ph type="body" idx="1"/>
          </p:nvPr>
        </p:nvSpPr>
        <p:spPr/>
        <p:txBody>
          <a:bodyPr/>
          <a:lstStyle/>
          <a:p>
            <a:endParaRPr lang="bg-BG"/>
          </a:p>
        </p:txBody>
      </p:sp>
    </p:spTree>
    <p:extLst>
      <p:ext uri="{BB962C8B-B14F-4D97-AF65-F5344CB8AC3E}">
        <p14:creationId xmlns:p14="http://schemas.microsoft.com/office/powerpoint/2010/main" val="205951901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bg-BG"/>
              <a:t>Въведение</a:t>
            </a:r>
          </a:p>
        </p:txBody>
      </p:sp>
      <p:sp>
        <p:nvSpPr>
          <p:cNvPr id="27651" name="Rectangle 3"/>
          <p:cNvSpPr>
            <a:spLocks noGrp="1" noChangeArrowheads="1"/>
          </p:cNvSpPr>
          <p:nvPr>
            <p:ph idx="1"/>
          </p:nvPr>
        </p:nvSpPr>
        <p:spPr/>
        <p:txBody>
          <a:bodyPr/>
          <a:lstStyle/>
          <a:p>
            <a:pPr>
              <a:lnSpc>
                <a:spcPct val="90000"/>
              </a:lnSpc>
            </a:pPr>
            <a:r>
              <a:rPr lang="bg-BG"/>
              <a:t>Процесите си комуникират чрез обмяна на данни и управляваща информация посредством:</a:t>
            </a:r>
          </a:p>
          <a:p>
            <a:pPr lvl="1">
              <a:lnSpc>
                <a:spcPct val="90000"/>
              </a:lnSpc>
            </a:pPr>
            <a:r>
              <a:rPr lang="bg-BG"/>
              <a:t>Pipes </a:t>
            </a:r>
          </a:p>
          <a:p>
            <a:pPr lvl="1">
              <a:lnSpc>
                <a:spcPct val="90000"/>
              </a:lnSpc>
            </a:pPr>
            <a:r>
              <a:rPr lang="bg-BG"/>
              <a:t>Signals </a:t>
            </a:r>
          </a:p>
          <a:p>
            <a:pPr lvl="1">
              <a:lnSpc>
                <a:spcPct val="90000"/>
              </a:lnSpc>
            </a:pPr>
            <a:r>
              <a:rPr lang="bg-BG"/>
              <a:t>Message Queues </a:t>
            </a:r>
          </a:p>
          <a:p>
            <a:pPr lvl="1">
              <a:lnSpc>
                <a:spcPct val="90000"/>
              </a:lnSpc>
            </a:pPr>
            <a:r>
              <a:rPr lang="bg-BG"/>
              <a:t>Semaphores </a:t>
            </a:r>
          </a:p>
          <a:p>
            <a:pPr lvl="1">
              <a:lnSpc>
                <a:spcPct val="90000"/>
              </a:lnSpc>
            </a:pPr>
            <a:r>
              <a:rPr lang="bg-BG"/>
              <a:t>Shared Memory </a:t>
            </a:r>
          </a:p>
          <a:p>
            <a:pPr lvl="1">
              <a:lnSpc>
                <a:spcPct val="90000"/>
              </a:lnSpc>
            </a:pPr>
            <a:r>
              <a:rPr lang="bg-BG"/>
              <a:t>Sockets </a:t>
            </a:r>
          </a:p>
        </p:txBody>
      </p:sp>
    </p:spTree>
    <p:extLst>
      <p:ext uri="{BB962C8B-B14F-4D97-AF65-F5344CB8AC3E}">
        <p14:creationId xmlns:p14="http://schemas.microsoft.com/office/powerpoint/2010/main" val="383392620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r>
              <a:rPr lang="bg-BG" b="1"/>
              <a:t>Piping in a C program: &lt;stdio.h&gt; </a:t>
            </a:r>
          </a:p>
        </p:txBody>
      </p:sp>
      <p:sp>
        <p:nvSpPr>
          <p:cNvPr id="28675" name="Rectangle 3"/>
          <p:cNvSpPr>
            <a:spLocks noGrp="1" noChangeArrowheads="1"/>
          </p:cNvSpPr>
          <p:nvPr>
            <p:ph idx="1"/>
          </p:nvPr>
        </p:nvSpPr>
        <p:spPr/>
        <p:txBody>
          <a:bodyPr/>
          <a:lstStyle/>
          <a:p>
            <a:r>
              <a:rPr lang="bg-BG"/>
              <a:t>Piping е процес, при който изходът на един процес е вход на друг. Пример за това е UNIX command </a:t>
            </a:r>
            <a:r>
              <a:rPr lang="en-US"/>
              <a:t>|</a:t>
            </a:r>
            <a:r>
              <a:rPr lang="bg-BG"/>
              <a:t>. </a:t>
            </a:r>
            <a:br>
              <a:rPr lang="bg-BG"/>
            </a:br>
            <a:endParaRPr lang="bg-BG"/>
          </a:p>
          <a:p>
            <a:r>
              <a:rPr lang="bg-BG"/>
              <a:t>В програма на C </a:t>
            </a:r>
            <a:r>
              <a:rPr lang="en-US"/>
              <a:t>piping </a:t>
            </a:r>
            <a:r>
              <a:rPr lang="bg-BG"/>
              <a:t>се използва за комуникация между forked процеси. </a:t>
            </a:r>
          </a:p>
        </p:txBody>
      </p:sp>
    </p:spTree>
    <p:extLst>
      <p:ext uri="{BB962C8B-B14F-4D97-AF65-F5344CB8AC3E}">
        <p14:creationId xmlns:p14="http://schemas.microsoft.com/office/powerpoint/2010/main" val="150938579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bg-BG" b="1"/>
              <a:t>Piping in a C program: &lt;stdio.h&gt;</a:t>
            </a:r>
          </a:p>
        </p:txBody>
      </p:sp>
      <p:sp>
        <p:nvSpPr>
          <p:cNvPr id="29699" name="Rectangle 3"/>
          <p:cNvSpPr>
            <a:spLocks noGrp="1" noChangeArrowheads="1"/>
          </p:cNvSpPr>
          <p:nvPr>
            <p:ph idx="1"/>
          </p:nvPr>
        </p:nvSpPr>
        <p:spPr/>
        <p:txBody>
          <a:bodyPr/>
          <a:lstStyle/>
          <a:p>
            <a:r>
              <a:rPr lang="bg-BG"/>
              <a:t>Първата операция е отваряне на </a:t>
            </a:r>
            <a:r>
              <a:rPr lang="bg-BG" i="1"/>
              <a:t>pipe</a:t>
            </a:r>
            <a:r>
              <a:rPr lang="bg-BG"/>
              <a:t>. На С това става по два начина:</a:t>
            </a:r>
          </a:p>
          <a:p>
            <a:pPr lvl="1"/>
            <a:r>
              <a:rPr lang="bg-BG" b="1"/>
              <a:t>popen() -- Formatted Piping</a:t>
            </a:r>
          </a:p>
          <a:p>
            <a:pPr lvl="1"/>
            <a:r>
              <a:rPr lang="bg-BG" b="1"/>
              <a:t>pipe() -- Low level Piping</a:t>
            </a:r>
            <a:endParaRPr lang="bg-BG"/>
          </a:p>
        </p:txBody>
      </p:sp>
    </p:spTree>
    <p:extLst>
      <p:ext uri="{BB962C8B-B14F-4D97-AF65-F5344CB8AC3E}">
        <p14:creationId xmlns:p14="http://schemas.microsoft.com/office/powerpoint/2010/main" val="185753964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bg-BG" b="1"/>
              <a:t>popen() -- Formatted Piping</a:t>
            </a:r>
          </a:p>
        </p:txBody>
      </p:sp>
      <p:sp>
        <p:nvSpPr>
          <p:cNvPr id="30723" name="Rectangle 3"/>
          <p:cNvSpPr>
            <a:spLocks noGrp="1" noChangeArrowheads="1"/>
          </p:cNvSpPr>
          <p:nvPr>
            <p:ph idx="1"/>
          </p:nvPr>
        </p:nvSpPr>
        <p:spPr/>
        <p:txBody>
          <a:bodyPr/>
          <a:lstStyle/>
          <a:p>
            <a:pPr>
              <a:lnSpc>
                <a:spcPct val="80000"/>
              </a:lnSpc>
            </a:pPr>
            <a:r>
              <a:rPr lang="bg-BG" sz="2400"/>
              <a:t>FILE *popen(char *command, char *type) – отваря  pipe за I/O където command е процеса, който се свързва с извикващия процес при създаването на </a:t>
            </a:r>
            <a:r>
              <a:rPr lang="bg-BG" sz="2400" i="1"/>
              <a:t>pipe</a:t>
            </a:r>
            <a:r>
              <a:rPr lang="bg-BG" sz="2400"/>
              <a:t>. type е или ``r'' – за четене, или ``w'' за запис. </a:t>
            </a:r>
            <a:br>
              <a:rPr lang="bg-BG" sz="2400"/>
            </a:br>
            <a:endParaRPr lang="bg-BG" sz="2400"/>
          </a:p>
          <a:p>
            <a:pPr>
              <a:lnSpc>
                <a:spcPct val="80000"/>
              </a:lnSpc>
            </a:pPr>
            <a:r>
              <a:rPr lang="bg-BG" sz="2400"/>
              <a:t>popen() връща указател към поток или NULL при грешка.</a:t>
            </a:r>
            <a:br>
              <a:rPr lang="bg-BG" sz="2400"/>
            </a:br>
            <a:endParaRPr lang="bg-BG" sz="2400"/>
          </a:p>
          <a:p>
            <a:pPr>
              <a:lnSpc>
                <a:spcPct val="80000"/>
              </a:lnSpc>
            </a:pPr>
            <a:r>
              <a:rPr lang="bg-BG" sz="2400"/>
              <a:t>pipe отворен от popen() трябва да се затвори с pclose(FILE *stream). </a:t>
            </a:r>
            <a:br>
              <a:rPr lang="bg-BG" sz="2400"/>
            </a:br>
            <a:endParaRPr lang="bg-BG" sz="2400"/>
          </a:p>
          <a:p>
            <a:pPr>
              <a:lnSpc>
                <a:spcPct val="80000"/>
              </a:lnSpc>
            </a:pPr>
            <a:r>
              <a:rPr lang="bg-BG" sz="2400"/>
              <a:t>За комуникация между потоците се ползват fprintf() и fscanf(). </a:t>
            </a:r>
          </a:p>
        </p:txBody>
      </p:sp>
    </p:spTree>
    <p:extLst>
      <p:ext uri="{BB962C8B-B14F-4D97-AF65-F5344CB8AC3E}">
        <p14:creationId xmlns:p14="http://schemas.microsoft.com/office/powerpoint/2010/main" val="225342525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bg-BG" b="1"/>
              <a:t>pipe() -- Low level Piping</a:t>
            </a:r>
          </a:p>
        </p:txBody>
      </p:sp>
      <p:sp>
        <p:nvSpPr>
          <p:cNvPr id="76803" name="Rectangle 3"/>
          <p:cNvSpPr>
            <a:spLocks noGrp="1" noChangeArrowheads="1"/>
          </p:cNvSpPr>
          <p:nvPr>
            <p:ph idx="1"/>
          </p:nvPr>
        </p:nvSpPr>
        <p:spPr/>
        <p:txBody>
          <a:bodyPr/>
          <a:lstStyle/>
          <a:p>
            <a:pPr>
              <a:lnSpc>
                <a:spcPct val="80000"/>
              </a:lnSpc>
            </a:pPr>
            <a:r>
              <a:rPr lang="bg-BG" sz="2400"/>
              <a:t>int pipe(int fd[2]) – създава pipe и връща два файлови дескриптора: fd[0], fd[1]. fd[0] е отворен за четене, fd[1] за запис. </a:t>
            </a:r>
            <a:br>
              <a:rPr lang="bg-BG" sz="2400"/>
            </a:br>
            <a:endParaRPr lang="bg-BG" sz="2400"/>
          </a:p>
          <a:p>
            <a:pPr>
              <a:lnSpc>
                <a:spcPct val="80000"/>
              </a:lnSpc>
            </a:pPr>
            <a:r>
              <a:rPr lang="bg-BG" sz="2400"/>
              <a:t>pipe() връща 0 при успех, -1 при грешка и установява errno. </a:t>
            </a:r>
            <a:br>
              <a:rPr lang="bg-BG" sz="2400"/>
            </a:br>
            <a:endParaRPr lang="bg-BG" sz="2400"/>
          </a:p>
          <a:p>
            <a:pPr>
              <a:lnSpc>
                <a:spcPct val="80000"/>
              </a:lnSpc>
            </a:pPr>
            <a:r>
              <a:rPr lang="bg-BG" sz="2400"/>
              <a:t>Стандартният програмен модел включва установяване на pipe, създаване на два или повече процеса чрез fork и предаване на данни чрез read() и write(). </a:t>
            </a:r>
            <a:br>
              <a:rPr lang="bg-BG" sz="2400"/>
            </a:br>
            <a:endParaRPr lang="bg-BG" sz="2400"/>
          </a:p>
          <a:p>
            <a:pPr>
              <a:lnSpc>
                <a:spcPct val="80000"/>
              </a:lnSpc>
            </a:pPr>
            <a:r>
              <a:rPr lang="bg-BG" sz="2400"/>
              <a:t>Отворените Pipes с pipe() трябва да се затворят с close(int fd). </a:t>
            </a:r>
          </a:p>
        </p:txBody>
      </p:sp>
    </p:spTree>
    <p:extLst>
      <p:ext uri="{BB962C8B-B14F-4D97-AF65-F5344CB8AC3E}">
        <p14:creationId xmlns:p14="http://schemas.microsoft.com/office/powerpoint/2010/main" val="229986843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normAutofit fontScale="90000"/>
          </a:bodyPr>
          <a:lstStyle/>
          <a:p>
            <a:r>
              <a:rPr lang="bg-BG"/>
              <a:t>Example: Parent writes to a child </a:t>
            </a:r>
          </a:p>
        </p:txBody>
      </p:sp>
      <p:sp>
        <p:nvSpPr>
          <p:cNvPr id="77829" name="Text Box 5"/>
          <p:cNvSpPr txBox="1">
            <a:spLocks noChangeArrowheads="1"/>
          </p:cNvSpPr>
          <p:nvPr/>
        </p:nvSpPr>
        <p:spPr bwMode="auto">
          <a:xfrm>
            <a:off x="684213" y="1341438"/>
            <a:ext cx="7561262"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400">
                <a:latin typeface="Tahoma" pitchFamily="34" charset="0"/>
              </a:rPr>
              <a:t>int pdes[2];   </a:t>
            </a:r>
          </a:p>
          <a:p>
            <a:pPr>
              <a:spcBef>
                <a:spcPct val="50000"/>
              </a:spcBef>
            </a:pPr>
            <a:r>
              <a:rPr lang="bg-BG" sz="2400">
                <a:latin typeface="Tahoma" pitchFamily="34" charset="0"/>
              </a:rPr>
              <a:t>  pipe(pdes); </a:t>
            </a:r>
          </a:p>
          <a:p>
            <a:pPr>
              <a:spcBef>
                <a:spcPct val="50000"/>
              </a:spcBef>
            </a:pPr>
            <a:r>
              <a:rPr lang="bg-BG" sz="2400">
                <a:latin typeface="Tahoma" pitchFamily="34" charset="0"/>
              </a:rPr>
              <a:t>  if ( fork() == 0 )   { /* child */ </a:t>
            </a:r>
          </a:p>
          <a:p>
            <a:pPr>
              <a:spcBef>
                <a:spcPct val="50000"/>
              </a:spcBef>
            </a:pPr>
            <a:r>
              <a:rPr lang="bg-BG" sz="2400">
                <a:latin typeface="Tahoma" pitchFamily="34" charset="0"/>
              </a:rPr>
              <a:t>    close(pdes[1]); /* not required */ </a:t>
            </a:r>
          </a:p>
          <a:p>
            <a:pPr>
              <a:spcBef>
                <a:spcPct val="50000"/>
              </a:spcBef>
            </a:pPr>
            <a:r>
              <a:rPr lang="bg-BG" sz="2400">
                <a:latin typeface="Tahoma" pitchFamily="34" charset="0"/>
              </a:rPr>
              <a:t>    read( pdes[0]); /* read from parent */ ..... </a:t>
            </a:r>
          </a:p>
          <a:p>
            <a:pPr>
              <a:spcBef>
                <a:spcPct val="50000"/>
              </a:spcBef>
            </a:pPr>
            <a:r>
              <a:rPr lang="bg-BG" sz="2400">
                <a:latin typeface="Tahoma" pitchFamily="34" charset="0"/>
              </a:rPr>
              <a:t>  } else { </a:t>
            </a:r>
          </a:p>
          <a:p>
            <a:pPr>
              <a:spcBef>
                <a:spcPct val="50000"/>
              </a:spcBef>
            </a:pPr>
            <a:r>
              <a:rPr lang="bg-BG" sz="2400">
                <a:latin typeface="Tahoma" pitchFamily="34" charset="0"/>
              </a:rPr>
              <a:t>    close(pdes[0]); /* not required */ </a:t>
            </a:r>
          </a:p>
          <a:p>
            <a:pPr>
              <a:spcBef>
                <a:spcPct val="50000"/>
              </a:spcBef>
            </a:pPr>
            <a:r>
              <a:rPr lang="bg-BG" sz="2400">
                <a:latin typeface="Tahoma" pitchFamily="34" charset="0"/>
              </a:rPr>
              <a:t>    write( pdes[1]); /* write to child */ ..... </a:t>
            </a:r>
          </a:p>
          <a:p>
            <a:pPr>
              <a:spcBef>
                <a:spcPct val="50000"/>
              </a:spcBef>
            </a:pPr>
            <a:r>
              <a:rPr lang="bg-BG" sz="2400">
                <a:latin typeface="Tahoma" pitchFamily="34" charset="0"/>
              </a:rPr>
              <a:t>  } </a:t>
            </a:r>
          </a:p>
        </p:txBody>
      </p:sp>
    </p:spTree>
    <p:extLst>
      <p:ext uri="{BB962C8B-B14F-4D97-AF65-F5344CB8AC3E}">
        <p14:creationId xmlns:p14="http://schemas.microsoft.com/office/powerpoint/2010/main" val="315620136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gnuplot</a:t>
            </a:r>
            <a:endParaRPr lang="bg-BG" dirty="0"/>
          </a:p>
        </p:txBody>
      </p:sp>
      <p:sp>
        <p:nvSpPr>
          <p:cNvPr id="4" name="Content Placeholder 3"/>
          <p:cNvSpPr>
            <a:spLocks noGrp="1"/>
          </p:cNvSpPr>
          <p:nvPr>
            <p:ph idx="1"/>
          </p:nvPr>
        </p:nvSpPr>
        <p:spPr/>
        <p:txBody>
          <a:bodyPr>
            <a:normAutofit fontScale="92500" lnSpcReduction="10000"/>
          </a:bodyPr>
          <a:lstStyle/>
          <a:p>
            <a:pPr marL="0" indent="0">
              <a:buNone/>
            </a:pPr>
            <a:r>
              <a:rPr lang="en-US" dirty="0" err="1" smtClean="0"/>
              <a:t>gnuplot</a:t>
            </a:r>
            <a:r>
              <a:rPr lang="en-US" dirty="0" smtClean="0"/>
              <a:t> </a:t>
            </a:r>
            <a:r>
              <a:rPr lang="bg-BG" dirty="0" smtClean="0"/>
              <a:t>е програма, стартираща се от команден ред, която генерира </a:t>
            </a:r>
            <a:r>
              <a:rPr lang="en-US" dirty="0" smtClean="0"/>
              <a:t>2D </a:t>
            </a:r>
            <a:r>
              <a:rPr lang="bg-BG" dirty="0" smtClean="0"/>
              <a:t>и </a:t>
            </a:r>
            <a:r>
              <a:rPr lang="en-US" dirty="0" smtClean="0"/>
              <a:t>3D</a:t>
            </a:r>
            <a:r>
              <a:rPr lang="bg-BG" dirty="0" smtClean="0"/>
              <a:t> графики на финкции и данни. Използва се за публикуване на качествени графики за образователни цели. Може да се стартира под различни ОС (</a:t>
            </a:r>
            <a:r>
              <a:rPr lang="en-US" dirty="0" smtClean="0"/>
              <a:t>GNU/Linux</a:t>
            </a:r>
            <a:r>
              <a:rPr lang="en-US" dirty="0"/>
              <a:t>, Unix</a:t>
            </a:r>
            <a:r>
              <a:rPr lang="en-US" dirty="0" smtClean="0"/>
              <a:t>,</a:t>
            </a:r>
            <a:r>
              <a:rPr lang="bg-BG" dirty="0" smtClean="0"/>
              <a:t> </a:t>
            </a:r>
            <a:r>
              <a:rPr lang="en-US" dirty="0" smtClean="0"/>
              <a:t>Mac </a:t>
            </a:r>
            <a:r>
              <a:rPr lang="en-US" dirty="0"/>
              <a:t>OS X, </a:t>
            </a:r>
            <a:r>
              <a:rPr lang="bg-BG" dirty="0" smtClean="0"/>
              <a:t>и др.</a:t>
            </a:r>
            <a:r>
              <a:rPr lang="en-US" dirty="0" smtClean="0"/>
              <a:t>).</a:t>
            </a:r>
            <a:endParaRPr lang="bg-BG" dirty="0" smtClean="0"/>
          </a:p>
          <a:p>
            <a:r>
              <a:rPr lang="bg-BG" dirty="0" smtClean="0"/>
              <a:t>За използването й трябва да се инсталират пакетите </a:t>
            </a:r>
            <a:r>
              <a:rPr lang="en-US" dirty="0" err="1" smtClean="0"/>
              <a:t>gnuplot-nox</a:t>
            </a:r>
            <a:r>
              <a:rPr lang="en-US" dirty="0" smtClean="0"/>
              <a:t> </a:t>
            </a:r>
            <a:r>
              <a:rPr lang="bg-BG" dirty="0" smtClean="0"/>
              <a:t>и </a:t>
            </a:r>
            <a:r>
              <a:rPr lang="en-US" dirty="0" smtClean="0"/>
              <a:t>gnuplot-x11 </a:t>
            </a:r>
            <a:r>
              <a:rPr lang="bg-BG" dirty="0" smtClean="0"/>
              <a:t>(през </a:t>
            </a:r>
            <a:r>
              <a:rPr lang="en-US" dirty="0" err="1" smtClean="0"/>
              <a:t>sudo</a:t>
            </a:r>
            <a:r>
              <a:rPr lang="en-US" dirty="0" smtClean="0"/>
              <a:t> apt-get install </a:t>
            </a:r>
            <a:r>
              <a:rPr lang="bg-BG" dirty="0" smtClean="0"/>
              <a:t>пакет).</a:t>
            </a:r>
            <a:endParaRPr lang="en-US" dirty="0"/>
          </a:p>
          <a:p>
            <a:r>
              <a:rPr lang="bg-BG" dirty="0" smtClean="0"/>
              <a:t>За влизане в интерактивната конзола се стартира </a:t>
            </a:r>
            <a:r>
              <a:rPr lang="en-US" dirty="0" err="1" smtClean="0"/>
              <a:t>gnuplot</a:t>
            </a:r>
            <a:r>
              <a:rPr lang="en-US" dirty="0" smtClean="0"/>
              <a:t> </a:t>
            </a:r>
            <a:r>
              <a:rPr lang="bg-BG" dirty="0" smtClean="0"/>
              <a:t>без параметри.</a:t>
            </a:r>
          </a:p>
          <a:p>
            <a:r>
              <a:rPr lang="bg-BG" dirty="0" smtClean="0"/>
              <a:t>За изпълнение на команди през скрипт файл се стартира </a:t>
            </a:r>
            <a:r>
              <a:rPr lang="en-US" dirty="0" err="1" smtClean="0"/>
              <a:t>gnuplot</a:t>
            </a:r>
            <a:r>
              <a:rPr lang="en-US" dirty="0" smtClean="0"/>
              <a:t> plot</a:t>
            </a:r>
            <a:r>
              <a:rPr lang="bg-BG" dirty="0" smtClean="0"/>
              <a:t>_</a:t>
            </a:r>
            <a:r>
              <a:rPr lang="en-US" dirty="0" smtClean="0"/>
              <a:t>script.</a:t>
            </a:r>
            <a:endParaRPr lang="bg-BG" dirty="0"/>
          </a:p>
        </p:txBody>
      </p:sp>
    </p:spTree>
    <p:extLst>
      <p:ext uri="{BB962C8B-B14F-4D97-AF65-F5344CB8AC3E}">
        <p14:creationId xmlns:p14="http://schemas.microsoft.com/office/powerpoint/2010/main" val="969490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Options</a:t>
            </a:r>
            <a:endParaRPr lang="bg-BG" dirty="0"/>
          </a:p>
        </p:txBody>
      </p:sp>
      <p:sp>
        <p:nvSpPr>
          <p:cNvPr id="3" name="Content Placeholder 2"/>
          <p:cNvSpPr>
            <a:spLocks noGrp="1"/>
          </p:cNvSpPr>
          <p:nvPr>
            <p:ph idx="1"/>
          </p:nvPr>
        </p:nvSpPr>
        <p:spPr/>
        <p:txBody>
          <a:bodyPr>
            <a:normAutofit fontScale="85000" lnSpcReduction="20000"/>
          </a:bodyPr>
          <a:lstStyle/>
          <a:p>
            <a:r>
              <a:rPr lang="bg-BG" dirty="0" smtClean="0"/>
              <a:t>Обикновено </a:t>
            </a:r>
            <a:r>
              <a:rPr lang="en-US" dirty="0" err="1" smtClean="0"/>
              <a:t>makefile</a:t>
            </a:r>
            <a:r>
              <a:rPr lang="en-US" dirty="0" smtClean="0"/>
              <a:t> </a:t>
            </a:r>
            <a:r>
              <a:rPr lang="bg-BG" dirty="0" smtClean="0"/>
              <a:t>има следното съдържание:</a:t>
            </a:r>
            <a:br>
              <a:rPr lang="bg-BG" dirty="0" smtClean="0"/>
            </a:br>
            <a:r>
              <a:rPr lang="en-US" dirty="0"/>
              <a:t/>
            </a:r>
            <a:br>
              <a:rPr lang="en-US" dirty="0"/>
            </a:br>
            <a:r>
              <a:rPr lang="bg-BG" dirty="0" smtClean="0"/>
              <a:t>празни редове</a:t>
            </a:r>
            <a:r>
              <a:rPr lang="en-US" dirty="0"/>
              <a:t/>
            </a:r>
            <a:br>
              <a:rPr lang="en-US" dirty="0"/>
            </a:br>
            <a:r>
              <a:rPr lang="bg-BG" dirty="0" smtClean="0"/>
              <a:t>редовете без текст се игнорират</a:t>
            </a:r>
            <a:br>
              <a:rPr lang="bg-BG" dirty="0" smtClean="0"/>
            </a:br>
            <a:r>
              <a:rPr lang="en-US" dirty="0"/>
              <a:t/>
            </a:r>
            <a:br>
              <a:rPr lang="en-US" dirty="0"/>
            </a:br>
            <a:r>
              <a:rPr lang="en-US" dirty="0"/>
              <a:t>#</a:t>
            </a:r>
            <a:br>
              <a:rPr lang="en-US" dirty="0"/>
            </a:br>
            <a:r>
              <a:rPr lang="bg-BG" dirty="0" smtClean="0"/>
              <a:t>начало на коментар до края на реда</a:t>
            </a:r>
            <a:br>
              <a:rPr lang="bg-BG" dirty="0" smtClean="0"/>
            </a:br>
            <a:r>
              <a:rPr lang="en-US" dirty="0"/>
              <a:t/>
            </a:r>
            <a:br>
              <a:rPr lang="en-US" dirty="0"/>
            </a:br>
            <a:r>
              <a:rPr lang="bg-BG" dirty="0" smtClean="0"/>
              <a:t>зависимости</a:t>
            </a:r>
            <a:r>
              <a:rPr lang="en-US" dirty="0"/>
              <a:t/>
            </a:r>
            <a:br>
              <a:rPr lang="en-US" dirty="0"/>
            </a:br>
            <a:r>
              <a:rPr lang="en-US" i="1" dirty="0" smtClean="0"/>
              <a:t>targets</a:t>
            </a:r>
            <a:r>
              <a:rPr lang="en-US" i="1" dirty="0"/>
              <a:t>: </a:t>
            </a:r>
            <a:r>
              <a:rPr lang="en-US" i="1" dirty="0" smtClean="0"/>
              <a:t>dependency;</a:t>
            </a:r>
            <a:r>
              <a:rPr lang="bg-BG" i="1" dirty="0"/>
              <a:t/>
            </a:r>
            <a:br>
              <a:rPr lang="bg-BG" i="1" dirty="0"/>
            </a:br>
            <a:r>
              <a:rPr lang="bg-BG" i="1" dirty="0" smtClean="0"/>
              <a:t>	</a:t>
            </a:r>
            <a:r>
              <a:rPr lang="en-US" i="1" dirty="0" smtClean="0"/>
              <a:t>commands</a:t>
            </a:r>
            <a:r>
              <a:rPr lang="bg-BG" i="1" dirty="0" smtClean="0"/>
              <a:t> (</a:t>
            </a:r>
            <a:r>
              <a:rPr lang="en-US" i="1" dirty="0" smtClean="0"/>
              <a:t>must be preceded by a tab)</a:t>
            </a:r>
            <a:r>
              <a:rPr lang="en-US" dirty="0"/>
              <a:t/>
            </a:r>
            <a:br>
              <a:rPr lang="en-US" dirty="0"/>
            </a:br>
            <a:r>
              <a:rPr lang="en-US" dirty="0"/>
              <a:t/>
            </a:r>
            <a:br>
              <a:rPr lang="en-US" dirty="0"/>
            </a:br>
            <a:r>
              <a:rPr lang="bg-BG" dirty="0" smtClean="0"/>
              <a:t>тук се задават </a:t>
            </a:r>
            <a:r>
              <a:rPr lang="en-US" dirty="0" smtClean="0"/>
              <a:t>targets </a:t>
            </a:r>
            <a:r>
              <a:rPr lang="bg-BG" dirty="0" smtClean="0"/>
              <a:t>и техните зависимости</a:t>
            </a:r>
            <a:r>
              <a:rPr lang="en-US" dirty="0" smtClean="0"/>
              <a:t>. </a:t>
            </a:r>
            <a:r>
              <a:rPr lang="bg-BG" dirty="0" smtClean="0"/>
              <a:t>Ако зависимостите не са създадени или е налице по нова версия на техния сорс код, то файловете се генерират отново. Ако няма зададени зависимости, то командите се изпълняват винаги.</a:t>
            </a:r>
          </a:p>
        </p:txBody>
      </p:sp>
    </p:spTree>
    <p:extLst>
      <p:ext uri="{BB962C8B-B14F-4D97-AF65-F5344CB8AC3E}">
        <p14:creationId xmlns:p14="http://schemas.microsoft.com/office/powerpoint/2010/main" val="119929905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Важни </a:t>
            </a:r>
            <a:r>
              <a:rPr lang="en-US" dirty="0" err="1" smtClean="0"/>
              <a:t>gnuplot</a:t>
            </a:r>
            <a:r>
              <a:rPr lang="en-US" dirty="0" smtClean="0"/>
              <a:t> </a:t>
            </a:r>
            <a:r>
              <a:rPr lang="bg-BG" dirty="0" smtClean="0"/>
              <a:t>команди</a:t>
            </a:r>
            <a:endParaRPr lang="bg-BG" dirty="0"/>
          </a:p>
        </p:txBody>
      </p:sp>
      <p:sp>
        <p:nvSpPr>
          <p:cNvPr id="3" name="Content Placeholder 2"/>
          <p:cNvSpPr>
            <a:spLocks noGrp="1"/>
          </p:cNvSpPr>
          <p:nvPr>
            <p:ph idx="1"/>
          </p:nvPr>
        </p:nvSpPr>
        <p:spPr/>
        <p:txBody>
          <a:bodyPr>
            <a:normAutofit fontScale="85000" lnSpcReduction="10000"/>
          </a:bodyPr>
          <a:lstStyle/>
          <a:p>
            <a:r>
              <a:rPr lang="en-US" dirty="0"/>
              <a:t>help : </a:t>
            </a:r>
            <a:r>
              <a:rPr lang="en-US" dirty="0" smtClean="0"/>
              <a:t>help </a:t>
            </a:r>
            <a:r>
              <a:rPr lang="bg-BG" dirty="0" smtClean="0"/>
              <a:t>и документация за много </a:t>
            </a:r>
            <a:r>
              <a:rPr lang="en-US" dirty="0" err="1" smtClean="0"/>
              <a:t>gnuplot</a:t>
            </a:r>
            <a:r>
              <a:rPr lang="bg-BG" dirty="0" smtClean="0"/>
              <a:t> характеристики и команди</a:t>
            </a:r>
            <a:endParaRPr lang="en-US" dirty="0"/>
          </a:p>
          <a:p>
            <a:r>
              <a:rPr lang="en-US" dirty="0" smtClean="0"/>
              <a:t>plot </a:t>
            </a:r>
            <a:r>
              <a:rPr lang="en-US" dirty="0"/>
              <a:t>: </a:t>
            </a:r>
            <a:r>
              <a:rPr lang="bg-BG" dirty="0" smtClean="0"/>
              <a:t>чертае графика на функция или набор от данни</a:t>
            </a:r>
            <a:endParaRPr lang="en-US" dirty="0"/>
          </a:p>
          <a:p>
            <a:r>
              <a:rPr lang="bg-BG" dirty="0" smtClean="0"/>
              <a:t>Графика на </a:t>
            </a:r>
            <a:r>
              <a:rPr lang="en-US" dirty="0" smtClean="0"/>
              <a:t>sin(x</a:t>
            </a:r>
            <a:r>
              <a:rPr lang="en-US" dirty="0"/>
              <a:t>)</a:t>
            </a:r>
          </a:p>
          <a:p>
            <a:pPr marL="0" indent="0">
              <a:buNone/>
            </a:pPr>
            <a:r>
              <a:rPr lang="en-US" dirty="0"/>
              <a:t>plot sin(x)</a:t>
            </a:r>
          </a:p>
          <a:p>
            <a:r>
              <a:rPr lang="en-US" dirty="0"/>
              <a:t>set </a:t>
            </a:r>
            <a:r>
              <a:rPr lang="en-US" dirty="0" err="1"/>
              <a:t>xrange</a:t>
            </a:r>
            <a:r>
              <a:rPr lang="en-US" dirty="0"/>
              <a:t> / </a:t>
            </a:r>
            <a:r>
              <a:rPr lang="en-US" dirty="0" err="1"/>
              <a:t>yrange</a:t>
            </a:r>
            <a:r>
              <a:rPr lang="en-US" dirty="0"/>
              <a:t> : </a:t>
            </a:r>
            <a:r>
              <a:rPr lang="bg-BG" dirty="0" smtClean="0"/>
              <a:t>задава обхват на осите </a:t>
            </a:r>
            <a:r>
              <a:rPr lang="en-US" dirty="0" smtClean="0"/>
              <a:t>x </a:t>
            </a:r>
            <a:r>
              <a:rPr lang="bg-BG" dirty="0" smtClean="0"/>
              <a:t>или </a:t>
            </a:r>
            <a:r>
              <a:rPr lang="en-US" dirty="0" smtClean="0"/>
              <a:t>y.</a:t>
            </a:r>
            <a:endParaRPr lang="en-US" dirty="0"/>
          </a:p>
          <a:p>
            <a:pPr marL="0" indent="0">
              <a:buNone/>
            </a:pPr>
            <a:r>
              <a:rPr lang="en-US" dirty="0"/>
              <a:t>set </a:t>
            </a:r>
            <a:r>
              <a:rPr lang="en-US" dirty="0" err="1"/>
              <a:t>xrange</a:t>
            </a:r>
            <a:r>
              <a:rPr lang="en-US" dirty="0"/>
              <a:t> [0:5]</a:t>
            </a:r>
          </a:p>
          <a:p>
            <a:r>
              <a:rPr lang="en-US" dirty="0"/>
              <a:t>set </a:t>
            </a:r>
            <a:r>
              <a:rPr lang="en-US" dirty="0" err="1"/>
              <a:t>xlabel</a:t>
            </a:r>
            <a:r>
              <a:rPr lang="en-US" dirty="0"/>
              <a:t> / </a:t>
            </a:r>
            <a:r>
              <a:rPr lang="en-US" dirty="0" err="1"/>
              <a:t>ylabel</a:t>
            </a:r>
            <a:r>
              <a:rPr lang="en-US" dirty="0"/>
              <a:t> : </a:t>
            </a:r>
            <a:r>
              <a:rPr lang="bg-BG" dirty="0" smtClean="0"/>
              <a:t>задава етикет на осите </a:t>
            </a:r>
            <a:r>
              <a:rPr lang="en-US" dirty="0" smtClean="0"/>
              <a:t>x </a:t>
            </a:r>
            <a:r>
              <a:rPr lang="bg-BG" dirty="0" smtClean="0"/>
              <a:t>или</a:t>
            </a:r>
            <a:r>
              <a:rPr lang="en-US" dirty="0" smtClean="0"/>
              <a:t> y</a:t>
            </a:r>
            <a:r>
              <a:rPr lang="bg-BG" dirty="0" smtClean="0"/>
              <a:t>.</a:t>
            </a:r>
            <a:endParaRPr lang="en-US" dirty="0"/>
          </a:p>
          <a:p>
            <a:pPr marL="0" indent="0">
              <a:buNone/>
            </a:pPr>
            <a:r>
              <a:rPr lang="en-US" dirty="0"/>
              <a:t>set </a:t>
            </a:r>
            <a:r>
              <a:rPr lang="en-US" dirty="0" err="1"/>
              <a:t>xlabel</a:t>
            </a:r>
            <a:r>
              <a:rPr lang="en-US" dirty="0"/>
              <a:t> ``Time (s)''</a:t>
            </a:r>
          </a:p>
          <a:p>
            <a:r>
              <a:rPr lang="en-US" dirty="0"/>
              <a:t>set title : </a:t>
            </a:r>
            <a:r>
              <a:rPr lang="bg-BG" dirty="0" smtClean="0"/>
              <a:t>задава заглавие на графиката</a:t>
            </a:r>
            <a:endParaRPr lang="en-US" dirty="0"/>
          </a:p>
          <a:p>
            <a:pPr marL="0" indent="0">
              <a:buNone/>
            </a:pPr>
            <a:r>
              <a:rPr lang="en-US" dirty="0"/>
              <a:t>set title </a:t>
            </a:r>
            <a:r>
              <a:rPr lang="en-US" dirty="0" smtClean="0"/>
              <a:t>``Sin(x)''</a:t>
            </a:r>
            <a:endParaRPr lang="en-US" dirty="0"/>
          </a:p>
        </p:txBody>
      </p:sp>
    </p:spTree>
    <p:extLst>
      <p:ext uri="{BB962C8B-B14F-4D97-AF65-F5344CB8AC3E}">
        <p14:creationId xmlns:p14="http://schemas.microsoft.com/office/powerpoint/2010/main" val="257330114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Опции за чертане</a:t>
            </a:r>
            <a:endParaRPr lang="bg-BG" dirty="0"/>
          </a:p>
        </p:txBody>
      </p:sp>
      <p:sp>
        <p:nvSpPr>
          <p:cNvPr id="3" name="Content Placeholder 2"/>
          <p:cNvSpPr>
            <a:spLocks noGrp="1"/>
          </p:cNvSpPr>
          <p:nvPr>
            <p:ph idx="1"/>
          </p:nvPr>
        </p:nvSpPr>
        <p:spPr/>
        <p:txBody>
          <a:bodyPr>
            <a:normAutofit fontScale="70000" lnSpcReduction="20000"/>
          </a:bodyPr>
          <a:lstStyle/>
          <a:p>
            <a:r>
              <a:rPr lang="en-US" dirty="0" err="1"/>
              <a:t>gnuplot</a:t>
            </a:r>
            <a:r>
              <a:rPr lang="en-US" dirty="0"/>
              <a:t> </a:t>
            </a:r>
            <a:r>
              <a:rPr lang="bg-BG" dirty="0" smtClean="0"/>
              <a:t>може да чете данни от файл и автоматично да разделя данните от различни коони</a:t>
            </a:r>
          </a:p>
          <a:p>
            <a:r>
              <a:rPr lang="bg-BG" dirty="0" smtClean="0"/>
              <a:t>Чертане на данни от файл</a:t>
            </a:r>
          </a:p>
          <a:p>
            <a:pPr marL="0" indent="0">
              <a:buNone/>
            </a:pPr>
            <a:r>
              <a:rPr lang="en-US" dirty="0"/>
              <a:t>pop(x) = 103*</a:t>
            </a:r>
            <a:r>
              <a:rPr lang="en-US" dirty="0" err="1"/>
              <a:t>exp</a:t>
            </a:r>
            <a:r>
              <a:rPr lang="en-US" dirty="0"/>
              <a:t>((1965-x)/10) </a:t>
            </a:r>
            <a:endParaRPr lang="bg-BG" dirty="0" smtClean="0"/>
          </a:p>
          <a:p>
            <a:pPr marL="0" indent="0">
              <a:buNone/>
            </a:pPr>
            <a:r>
              <a:rPr lang="en-US" dirty="0"/>
              <a:t>plot [1960:1990] 'population.dat', pop(x)</a:t>
            </a:r>
          </a:p>
          <a:p>
            <a:r>
              <a:rPr lang="en-US" dirty="0" smtClean="0"/>
              <a:t>population.dat </a:t>
            </a:r>
            <a:r>
              <a:rPr lang="bg-BG" dirty="0" smtClean="0"/>
              <a:t>има вида:</a:t>
            </a:r>
            <a:endParaRPr lang="en-US" dirty="0" smtClean="0"/>
          </a:p>
          <a:p>
            <a:pPr marL="0" indent="0">
              <a:buNone/>
            </a:pPr>
            <a:r>
              <a:rPr lang="bg-BG" dirty="0" smtClean="0"/>
              <a:t>1965 </a:t>
            </a:r>
            <a:r>
              <a:rPr lang="bg-BG" dirty="0"/>
              <a:t>103</a:t>
            </a:r>
          </a:p>
          <a:p>
            <a:pPr marL="0" indent="0">
              <a:buNone/>
            </a:pPr>
            <a:r>
              <a:rPr lang="bg-BG" dirty="0"/>
              <a:t>1970 55</a:t>
            </a:r>
          </a:p>
          <a:p>
            <a:pPr marL="0" indent="0">
              <a:buNone/>
            </a:pPr>
            <a:r>
              <a:rPr lang="bg-BG" dirty="0"/>
              <a:t>1975 34</a:t>
            </a:r>
          </a:p>
          <a:p>
            <a:pPr marL="0" indent="0">
              <a:buNone/>
            </a:pPr>
            <a:r>
              <a:rPr lang="bg-BG" dirty="0"/>
              <a:t>1980 24</a:t>
            </a:r>
          </a:p>
          <a:p>
            <a:pPr marL="0" indent="0">
              <a:buNone/>
            </a:pPr>
            <a:r>
              <a:rPr lang="bg-BG" dirty="0"/>
              <a:t>1985 10</a:t>
            </a:r>
          </a:p>
          <a:p>
            <a:pPr marL="0" indent="0">
              <a:buNone/>
            </a:pPr>
            <a:endParaRPr lang="bg-BG" dirty="0" smtClean="0"/>
          </a:p>
          <a:p>
            <a:r>
              <a:rPr lang="bg-BG" dirty="0" smtClean="0"/>
              <a:t>Чертане на серии чрез линия</a:t>
            </a:r>
          </a:p>
          <a:p>
            <a:pPr marL="0" indent="0">
              <a:buNone/>
            </a:pPr>
            <a:r>
              <a:rPr lang="en-US" dirty="0"/>
              <a:t>plot [1960:1990] 'population.dat' with lines </a:t>
            </a:r>
            <a:endParaRPr lang="bg-BG" dirty="0" smtClean="0"/>
          </a:p>
          <a:p>
            <a:r>
              <a:rPr lang="bg-BG" dirty="0" smtClean="0"/>
              <a:t>Чертане </a:t>
            </a:r>
            <a:r>
              <a:rPr lang="bg-BG" dirty="0"/>
              <a:t>на серии чрез </a:t>
            </a:r>
            <a:r>
              <a:rPr lang="bg-BG" dirty="0" smtClean="0"/>
              <a:t>бар</a:t>
            </a:r>
          </a:p>
          <a:p>
            <a:pPr marL="0" indent="0">
              <a:buNone/>
            </a:pPr>
            <a:r>
              <a:rPr lang="en-US" dirty="0"/>
              <a:t>plot [1960:1990] 'population.dat' with </a:t>
            </a:r>
            <a:r>
              <a:rPr lang="en-US" dirty="0" smtClean="0"/>
              <a:t>boxes</a:t>
            </a:r>
            <a:endParaRPr lang="en-US" dirty="0"/>
          </a:p>
        </p:txBody>
      </p:sp>
    </p:spTree>
    <p:extLst>
      <p:ext uri="{BB962C8B-B14F-4D97-AF65-F5344CB8AC3E}">
        <p14:creationId xmlns:p14="http://schemas.microsoft.com/office/powerpoint/2010/main" val="362357515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По-нататъшни референции</a:t>
            </a:r>
            <a:endParaRPr lang="bg-BG" dirty="0"/>
          </a:p>
        </p:txBody>
      </p:sp>
      <p:sp>
        <p:nvSpPr>
          <p:cNvPr id="3" name="Content Placeholder 2"/>
          <p:cNvSpPr>
            <a:spLocks noGrp="1"/>
          </p:cNvSpPr>
          <p:nvPr>
            <p:ph idx="1"/>
          </p:nvPr>
        </p:nvSpPr>
        <p:spPr/>
        <p:txBody>
          <a:bodyPr/>
          <a:lstStyle/>
          <a:p>
            <a:endParaRPr lang="bg-BG" dirty="0" smtClean="0"/>
          </a:p>
          <a:p>
            <a:endParaRPr lang="bg-BG" dirty="0"/>
          </a:p>
          <a:p>
            <a:r>
              <a:rPr lang="bg-BG" dirty="0" smtClean="0"/>
              <a:t>Вграденият хелп.</a:t>
            </a:r>
          </a:p>
          <a:p>
            <a:r>
              <a:rPr lang="en-US" dirty="0" smtClean="0">
                <a:hlinkClick r:id="rId2"/>
              </a:rPr>
              <a:t>http</a:t>
            </a:r>
            <a:r>
              <a:rPr lang="en-US" dirty="0">
                <a:hlinkClick r:id="rId2"/>
              </a:rPr>
              <a:t>://</a:t>
            </a:r>
            <a:r>
              <a:rPr lang="en-US" dirty="0" smtClean="0">
                <a:hlinkClick r:id="rId2"/>
              </a:rPr>
              <a:t>t16web.lanl.gov/Kawano/gnuplot/index-e.html</a:t>
            </a:r>
            <a:r>
              <a:rPr lang="bg-BG" dirty="0" smtClean="0"/>
              <a:t> </a:t>
            </a:r>
            <a:endParaRPr lang="en-US" dirty="0"/>
          </a:p>
          <a:p>
            <a:r>
              <a:rPr lang="en-US" dirty="0" smtClean="0">
                <a:hlinkClick r:id="rId3"/>
              </a:rPr>
              <a:t>http</a:t>
            </a:r>
            <a:r>
              <a:rPr lang="en-US" dirty="0">
                <a:hlinkClick r:id="rId3"/>
              </a:rPr>
              <a:t>://www.gnuplot.info</a:t>
            </a:r>
            <a:r>
              <a:rPr lang="en-US" dirty="0" smtClean="0">
                <a:hlinkClick r:id="rId3"/>
              </a:rPr>
              <a:t>/</a:t>
            </a:r>
            <a:r>
              <a:rPr lang="bg-BG" dirty="0" smtClean="0"/>
              <a:t> </a:t>
            </a:r>
            <a:endParaRPr lang="en-US" dirty="0" smtClean="0"/>
          </a:p>
          <a:p>
            <a:r>
              <a:rPr lang="en-US" dirty="0" smtClean="0">
                <a:hlinkClick r:id="rId4"/>
              </a:rPr>
              <a:t>http://www.gnuplot.info/demo</a:t>
            </a:r>
            <a:endParaRPr lang="en-US" dirty="0" smtClean="0"/>
          </a:p>
          <a:p>
            <a:endParaRPr lang="bg-BG" dirty="0"/>
          </a:p>
        </p:txBody>
      </p:sp>
    </p:spTree>
    <p:extLst>
      <p:ext uri="{BB962C8B-B14F-4D97-AF65-F5344CB8AC3E}">
        <p14:creationId xmlns:p14="http://schemas.microsoft.com/office/powerpoint/2010/main" val="358231500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bg-BG"/>
              <a:t>Пример</a:t>
            </a:r>
          </a:p>
        </p:txBody>
      </p:sp>
      <p:sp>
        <p:nvSpPr>
          <p:cNvPr id="93187" name="Rectangle 3"/>
          <p:cNvSpPr>
            <a:spLocks noGrp="1" noChangeArrowheads="1"/>
          </p:cNvSpPr>
          <p:nvPr>
            <p:ph idx="1"/>
          </p:nvPr>
        </p:nvSpPr>
        <p:spPr/>
        <p:txBody>
          <a:bodyPr/>
          <a:lstStyle/>
          <a:p>
            <a:r>
              <a:rPr lang="bg-BG" dirty="0"/>
              <a:t>Програмата използва </a:t>
            </a:r>
            <a:r>
              <a:rPr lang="bg-BG" i="1" dirty="0"/>
              <a:t>gnuplot</a:t>
            </a:r>
            <a:r>
              <a:rPr lang="bg-BG" dirty="0"/>
              <a:t> graph drawing program, инсталирана в директория /</a:t>
            </a:r>
            <a:r>
              <a:rPr lang="bg-BG" dirty="0" smtClean="0"/>
              <a:t>usr/bin</a:t>
            </a:r>
            <a:r>
              <a:rPr lang="bg-BG" dirty="0"/>
              <a:t>/, която е свободна.</a:t>
            </a:r>
          </a:p>
        </p:txBody>
      </p:sp>
      <p:sp>
        <p:nvSpPr>
          <p:cNvPr id="93188" name="Text Box 4"/>
          <p:cNvSpPr txBox="1">
            <a:spLocks noChangeArrowheads="1"/>
          </p:cNvSpPr>
          <p:nvPr/>
        </p:nvSpPr>
        <p:spPr bwMode="auto">
          <a:xfrm>
            <a:off x="1692275" y="4076700"/>
            <a:ext cx="56165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Verdana" pitchFamily="34" charset="0"/>
              </a:rPr>
              <a:t>Example2</a:t>
            </a:r>
            <a:endParaRPr lang="bg-BG" sz="3200">
              <a:latin typeface="Verdana" pitchFamily="34" charset="0"/>
            </a:endParaRPr>
          </a:p>
        </p:txBody>
      </p:sp>
    </p:spTree>
    <p:extLst>
      <p:ext uri="{BB962C8B-B14F-4D97-AF65-F5344CB8AC3E}">
        <p14:creationId xmlns:p14="http://schemas.microsoft.com/office/powerpoint/2010/main" val="1255224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Зависимости</a:t>
            </a:r>
            <a:r>
              <a:rPr lang="en-US" dirty="0" smtClean="0"/>
              <a:t>-</a:t>
            </a:r>
            <a:r>
              <a:rPr lang="bg-BG" dirty="0" smtClean="0"/>
              <a:t>пример</a:t>
            </a:r>
            <a:endParaRPr lang="bg-BG" dirty="0"/>
          </a:p>
        </p:txBody>
      </p:sp>
      <p:sp>
        <p:nvSpPr>
          <p:cNvPr id="3" name="Content Placeholder 2"/>
          <p:cNvSpPr>
            <a:spLocks noGrp="1"/>
          </p:cNvSpPr>
          <p:nvPr>
            <p:ph idx="1"/>
          </p:nvPr>
        </p:nvSpPr>
        <p:spPr/>
        <p:txBody>
          <a:bodyPr/>
          <a:lstStyle/>
          <a:p>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318230"/>
            <a:ext cx="7408447" cy="3346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0188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Options</a:t>
            </a:r>
            <a:endParaRPr lang="bg-BG"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a:t>
            </a:r>
            <a:r>
              <a:rPr lang="en-US" dirty="0"/>
              <a:t>f </a:t>
            </a:r>
            <a:r>
              <a:rPr lang="en-US" dirty="0" err="1"/>
              <a:t>makefile</a:t>
            </a:r>
            <a:r>
              <a:rPr lang="en-US" dirty="0"/>
              <a:t/>
            </a:r>
            <a:br>
              <a:rPr lang="en-US" dirty="0"/>
            </a:br>
            <a:r>
              <a:rPr lang="bg-BG" dirty="0" smtClean="0"/>
              <a:t>зададеният </a:t>
            </a:r>
            <a:r>
              <a:rPr lang="en-US" dirty="0" err="1" smtClean="0"/>
              <a:t>makefile</a:t>
            </a:r>
            <a:r>
              <a:rPr lang="en-US" dirty="0" smtClean="0"/>
              <a:t> </a:t>
            </a:r>
            <a:r>
              <a:rPr lang="bg-BG" dirty="0" smtClean="0"/>
              <a:t>се ползва като файл с описания</a:t>
            </a:r>
            <a:r>
              <a:rPr lang="en-US" dirty="0"/>
              <a:t/>
            </a:r>
            <a:br>
              <a:rPr lang="en-US" dirty="0"/>
            </a:br>
            <a:r>
              <a:rPr lang="en-US" dirty="0"/>
              <a:t/>
            </a:r>
            <a:br>
              <a:rPr lang="en-US" dirty="0"/>
            </a:br>
            <a:r>
              <a:rPr lang="en-US" dirty="0"/>
              <a:t>-h</a:t>
            </a:r>
            <a:br>
              <a:rPr lang="en-US" dirty="0"/>
            </a:br>
            <a:r>
              <a:rPr lang="bg-BG" dirty="0" smtClean="0"/>
              <a:t>печат на </a:t>
            </a:r>
            <a:r>
              <a:rPr lang="en-US" dirty="0" smtClean="0"/>
              <a:t>help</a:t>
            </a:r>
            <a:r>
              <a:rPr lang="en-US" dirty="0"/>
              <a:t/>
            </a:r>
            <a:br>
              <a:rPr lang="en-US" dirty="0"/>
            </a:br>
            <a:r>
              <a:rPr lang="en-US" dirty="0"/>
              <a:t/>
            </a:r>
            <a:br>
              <a:rPr lang="en-US" dirty="0"/>
            </a:br>
            <a:r>
              <a:rPr lang="en-US" dirty="0"/>
              <a:t>-</a:t>
            </a:r>
            <a:r>
              <a:rPr lang="en-US" dirty="0" err="1"/>
              <a:t>i</a:t>
            </a:r>
            <a:r>
              <a:rPr lang="en-US" dirty="0"/>
              <a:t/>
            </a:r>
            <a:br>
              <a:rPr lang="en-US" dirty="0"/>
            </a:br>
            <a:r>
              <a:rPr lang="bg-BG" dirty="0" smtClean="0"/>
              <a:t>игнорира всички грешки</a:t>
            </a:r>
            <a:r>
              <a:rPr lang="en-US" dirty="0"/>
              <a:t/>
            </a:r>
            <a:br>
              <a:rPr lang="en-US" dirty="0"/>
            </a:br>
            <a:r>
              <a:rPr lang="en-US" dirty="0"/>
              <a:t/>
            </a:r>
            <a:br>
              <a:rPr lang="en-US" dirty="0"/>
            </a:br>
            <a:r>
              <a:rPr lang="en-US" dirty="0"/>
              <a:t>-n</a:t>
            </a:r>
            <a:br>
              <a:rPr lang="en-US" dirty="0"/>
            </a:br>
            <a:r>
              <a:rPr lang="bg-BG" dirty="0" smtClean="0"/>
              <a:t>печати командата, която ще се изпълни. Ползва се за тестване на процеса.</a:t>
            </a:r>
          </a:p>
          <a:p>
            <a:pPr marL="0" indent="0">
              <a:buNone/>
            </a:pPr>
            <a:r>
              <a:rPr lang="en-US" dirty="0"/>
              <a:t/>
            </a:r>
            <a:br>
              <a:rPr lang="en-US" dirty="0"/>
            </a:br>
            <a:r>
              <a:rPr lang="en-US" dirty="0"/>
              <a:t>-q</a:t>
            </a:r>
            <a:br>
              <a:rPr lang="en-US" dirty="0"/>
            </a:br>
            <a:r>
              <a:rPr lang="bg-BG" dirty="0" smtClean="0"/>
              <a:t>връща </a:t>
            </a:r>
            <a:r>
              <a:rPr lang="en-US" dirty="0" smtClean="0"/>
              <a:t>0</a:t>
            </a:r>
            <a:r>
              <a:rPr lang="bg-BG" dirty="0" smtClean="0"/>
              <a:t>, ако </a:t>
            </a:r>
            <a:r>
              <a:rPr lang="en-US" dirty="0" smtClean="0"/>
              <a:t>target </a:t>
            </a:r>
            <a:r>
              <a:rPr lang="en-US" dirty="0"/>
              <a:t>file </a:t>
            </a:r>
            <a:r>
              <a:rPr lang="bg-BG" dirty="0" smtClean="0"/>
              <a:t>е</a:t>
            </a:r>
            <a:r>
              <a:rPr lang="en-US" dirty="0" smtClean="0"/>
              <a:t> </a:t>
            </a:r>
            <a:r>
              <a:rPr lang="en-US" dirty="0"/>
              <a:t>up to date; </a:t>
            </a:r>
            <a:r>
              <a:rPr lang="bg-BG" dirty="0" smtClean="0"/>
              <a:t>&lt;&gt;0 в противен случай</a:t>
            </a:r>
          </a:p>
          <a:p>
            <a:pPr marL="0" indent="0">
              <a:buNone/>
            </a:pPr>
            <a:endParaRPr lang="bg-BG" dirty="0"/>
          </a:p>
          <a:p>
            <a:pPr marL="0" indent="0">
              <a:buNone/>
            </a:pPr>
            <a:r>
              <a:rPr lang="en-US" dirty="0" smtClean="0"/>
              <a:t>-p</a:t>
            </a:r>
            <a:r>
              <a:rPr lang="en-US" dirty="0"/>
              <a:t/>
            </a:r>
            <a:br>
              <a:rPr lang="en-US" dirty="0"/>
            </a:br>
            <a:r>
              <a:rPr lang="bg-BG" dirty="0" smtClean="0"/>
              <a:t>отпечатва всички променливи и установявания по подразбиране</a:t>
            </a:r>
          </a:p>
        </p:txBody>
      </p:sp>
    </p:spTree>
    <p:extLst>
      <p:ext uri="{BB962C8B-B14F-4D97-AF65-F5344CB8AC3E}">
        <p14:creationId xmlns:p14="http://schemas.microsoft.com/office/powerpoint/2010/main" val="1392997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GCC, Make, GDB</a:t>
            </a:r>
            <a:endParaRPr lang="bg-BG" dirty="0"/>
          </a:p>
        </p:txBody>
      </p:sp>
      <p:sp>
        <p:nvSpPr>
          <p:cNvPr id="5" name="Subtitle 4"/>
          <p:cNvSpPr>
            <a:spLocks noGrp="1"/>
          </p:cNvSpPr>
          <p:nvPr>
            <p:ph type="subTitle" idx="1"/>
          </p:nvPr>
        </p:nvSpPr>
        <p:spPr/>
        <p:txBody>
          <a:bodyPr/>
          <a:lstStyle/>
          <a:p>
            <a:r>
              <a:rPr lang="bg-BG" dirty="0" smtClean="0"/>
              <a:t>Лекции </a:t>
            </a:r>
            <a:r>
              <a:rPr lang="en-US" dirty="0" smtClean="0"/>
              <a:t>4-5</a:t>
            </a:r>
            <a:endParaRPr lang="bg-BG" dirty="0"/>
          </a:p>
        </p:txBody>
      </p:sp>
    </p:spTree>
    <p:extLst>
      <p:ext uri="{BB962C8B-B14F-4D97-AF65-F5344CB8AC3E}">
        <p14:creationId xmlns:p14="http://schemas.microsoft.com/office/powerpoint/2010/main" val="1658020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Make</a:t>
            </a:r>
            <a:endParaRPr lang="bg-BG" dirty="0"/>
          </a:p>
        </p:txBody>
      </p:sp>
      <p:sp>
        <p:nvSpPr>
          <p:cNvPr id="3" name="Content Placeholder 2"/>
          <p:cNvSpPr>
            <a:spLocks noGrp="1"/>
          </p:cNvSpPr>
          <p:nvPr>
            <p:ph idx="1"/>
          </p:nvPr>
        </p:nvSpPr>
        <p:spPr/>
        <p:txBody>
          <a:bodyPr/>
          <a:lstStyle/>
          <a:p>
            <a:r>
              <a:rPr lang="bg-BG" dirty="0" smtClean="0"/>
              <a:t>Пример:</a:t>
            </a:r>
          </a:p>
          <a:p>
            <a:pPr marL="0" indent="0">
              <a:buNone/>
            </a:pPr>
            <a:r>
              <a:rPr lang="en-US" dirty="0" err="1"/>
              <a:t>sampleexec</a:t>
            </a:r>
            <a:r>
              <a:rPr lang="en-US" dirty="0"/>
              <a:t> : src1.o src2.o </a:t>
            </a:r>
            <a:endParaRPr lang="bg-BG" dirty="0" smtClean="0"/>
          </a:p>
          <a:p>
            <a:pPr marL="0" indent="0">
              <a:buNone/>
            </a:pPr>
            <a:r>
              <a:rPr lang="bg-BG" dirty="0"/>
              <a:t>	</a:t>
            </a:r>
            <a:r>
              <a:rPr lang="en-US" dirty="0" err="1" smtClean="0"/>
              <a:t>gcc</a:t>
            </a:r>
            <a:r>
              <a:rPr lang="en-US" dirty="0" smtClean="0"/>
              <a:t> </a:t>
            </a:r>
            <a:r>
              <a:rPr lang="en-US" dirty="0"/>
              <a:t>-o </a:t>
            </a:r>
            <a:r>
              <a:rPr lang="en-US" dirty="0" err="1"/>
              <a:t>sampleexec</a:t>
            </a:r>
            <a:r>
              <a:rPr lang="en-US" dirty="0"/>
              <a:t> src1.o src2.o </a:t>
            </a:r>
            <a:endParaRPr lang="bg-BG" dirty="0" smtClean="0"/>
          </a:p>
          <a:p>
            <a:pPr marL="0" indent="0">
              <a:buNone/>
            </a:pPr>
            <a:r>
              <a:rPr lang="en-US" dirty="0" smtClean="0"/>
              <a:t>src1.o </a:t>
            </a:r>
            <a:r>
              <a:rPr lang="en-US" dirty="0"/>
              <a:t>: src1.c </a:t>
            </a:r>
            <a:endParaRPr lang="bg-BG" dirty="0" smtClean="0"/>
          </a:p>
          <a:p>
            <a:pPr marL="0" indent="0">
              <a:buNone/>
            </a:pPr>
            <a:r>
              <a:rPr lang="bg-BG" dirty="0"/>
              <a:t>	</a:t>
            </a:r>
            <a:r>
              <a:rPr lang="en-US" dirty="0" err="1" smtClean="0"/>
              <a:t>gcc</a:t>
            </a:r>
            <a:r>
              <a:rPr lang="en-US" dirty="0" smtClean="0"/>
              <a:t> </a:t>
            </a:r>
            <a:r>
              <a:rPr lang="en-US" dirty="0"/>
              <a:t>-c src1.c </a:t>
            </a:r>
            <a:endParaRPr lang="bg-BG" dirty="0" smtClean="0"/>
          </a:p>
          <a:p>
            <a:pPr marL="0" indent="0">
              <a:buNone/>
            </a:pPr>
            <a:r>
              <a:rPr lang="en-US" dirty="0" smtClean="0"/>
              <a:t>src2.o </a:t>
            </a:r>
            <a:r>
              <a:rPr lang="en-US" dirty="0"/>
              <a:t>: src2.c </a:t>
            </a:r>
            <a:endParaRPr lang="bg-BG" dirty="0" smtClean="0"/>
          </a:p>
          <a:p>
            <a:pPr marL="0" indent="0">
              <a:buNone/>
            </a:pPr>
            <a:r>
              <a:rPr lang="bg-BG" dirty="0"/>
              <a:t>	</a:t>
            </a:r>
            <a:r>
              <a:rPr lang="en-US" dirty="0" err="1" smtClean="0"/>
              <a:t>gcc</a:t>
            </a:r>
            <a:r>
              <a:rPr lang="en-US" dirty="0" smtClean="0"/>
              <a:t> </a:t>
            </a:r>
            <a:r>
              <a:rPr lang="en-US" dirty="0"/>
              <a:t>-c src2.c</a:t>
            </a:r>
            <a:endParaRPr lang="bg-BG" dirty="0"/>
          </a:p>
        </p:txBody>
      </p:sp>
    </p:spTree>
    <p:extLst>
      <p:ext uri="{BB962C8B-B14F-4D97-AF65-F5344CB8AC3E}">
        <p14:creationId xmlns:p14="http://schemas.microsoft.com/office/powerpoint/2010/main" val="3055671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Macros in make</a:t>
            </a:r>
            <a:endParaRPr lang="bg-BG" dirty="0"/>
          </a:p>
        </p:txBody>
      </p:sp>
      <p:sp>
        <p:nvSpPr>
          <p:cNvPr id="3" name="Content Placeholder 2"/>
          <p:cNvSpPr>
            <a:spLocks noGrp="1"/>
          </p:cNvSpPr>
          <p:nvPr>
            <p:ph idx="1"/>
          </p:nvPr>
        </p:nvSpPr>
        <p:spPr/>
        <p:txBody>
          <a:bodyPr/>
          <a:lstStyle/>
          <a:p>
            <a:r>
              <a:rPr lang="bg-BG" dirty="0" smtClean="0"/>
              <a:t>Програмата </a:t>
            </a:r>
            <a:r>
              <a:rPr lang="en-US" b="1" dirty="0" smtClean="0"/>
              <a:t>make</a:t>
            </a:r>
            <a:r>
              <a:rPr lang="en-US" dirty="0"/>
              <a:t> </a:t>
            </a:r>
            <a:r>
              <a:rPr lang="bg-BG" dirty="0" smtClean="0"/>
              <a:t>позволява да се ползват макроси, които са подобни на променливи. Форматът е:</a:t>
            </a:r>
          </a:p>
          <a:p>
            <a:pPr marL="0" indent="0">
              <a:buNone/>
            </a:pPr>
            <a:r>
              <a:rPr lang="en-US" dirty="0" smtClean="0"/>
              <a:t>OBJECTS </a:t>
            </a:r>
            <a:r>
              <a:rPr lang="en-US" dirty="0"/>
              <a:t>= </a:t>
            </a:r>
            <a:r>
              <a:rPr lang="en-US" dirty="0" err="1"/>
              <a:t>data.o</a:t>
            </a:r>
            <a:r>
              <a:rPr lang="en-US" dirty="0"/>
              <a:t> </a:t>
            </a:r>
            <a:r>
              <a:rPr lang="en-US" dirty="0" err="1"/>
              <a:t>io.o</a:t>
            </a:r>
            <a:r>
              <a:rPr lang="en-US" dirty="0"/>
              <a:t> </a:t>
            </a:r>
            <a:r>
              <a:rPr lang="en-US" dirty="0" err="1" smtClean="0"/>
              <a:t>main.o</a:t>
            </a:r>
            <a:endParaRPr lang="bg-BG" dirty="0" smtClean="0"/>
          </a:p>
          <a:p>
            <a:endParaRPr lang="bg-BG" dirty="0" smtClean="0"/>
          </a:p>
          <a:p>
            <a:r>
              <a:rPr lang="bg-BG" dirty="0" smtClean="0"/>
              <a:t>Където трябва да има </a:t>
            </a:r>
            <a:r>
              <a:rPr lang="en-US" b="1" dirty="0" smtClean="0"/>
              <a:t>make</a:t>
            </a:r>
            <a:r>
              <a:rPr lang="en-US" dirty="0"/>
              <a:t> </a:t>
            </a:r>
            <a:r>
              <a:rPr lang="bg-BG" dirty="0" smtClean="0"/>
              <a:t>разширение на тези макроси, трябва да се ползва </a:t>
            </a:r>
            <a:r>
              <a:rPr lang="en-US" dirty="0" smtClean="0"/>
              <a:t>$(</a:t>
            </a:r>
            <a:r>
              <a:rPr lang="en-US" dirty="0"/>
              <a:t>OBJECTS).</a:t>
            </a:r>
          </a:p>
          <a:p>
            <a:endParaRPr lang="bg-BG" dirty="0"/>
          </a:p>
        </p:txBody>
      </p:sp>
    </p:spTree>
    <p:extLst>
      <p:ext uri="{BB962C8B-B14F-4D97-AF65-F5344CB8AC3E}">
        <p14:creationId xmlns:p14="http://schemas.microsoft.com/office/powerpoint/2010/main" val="1541220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Macros in make</a:t>
            </a:r>
            <a:endParaRPr lang="bg-BG" dirty="0"/>
          </a:p>
        </p:txBody>
      </p:sp>
      <p:sp>
        <p:nvSpPr>
          <p:cNvPr id="3" name="Content Placeholder 2"/>
          <p:cNvSpPr>
            <a:spLocks noGrp="1"/>
          </p:cNvSpPr>
          <p:nvPr>
            <p:ph idx="1"/>
          </p:nvPr>
        </p:nvSpPr>
        <p:spPr/>
        <p:txBody>
          <a:bodyPr/>
          <a:lstStyle/>
          <a:p>
            <a:r>
              <a:rPr lang="bg-BG" dirty="0" smtClean="0"/>
              <a:t>Пример:</a:t>
            </a:r>
          </a:p>
          <a:p>
            <a:pPr marL="0" indent="0">
              <a:buNone/>
            </a:pPr>
            <a:r>
              <a:rPr lang="en-US" dirty="0"/>
              <a:t>OBJECTS = </a:t>
            </a:r>
            <a:r>
              <a:rPr lang="en-US" dirty="0" err="1"/>
              <a:t>data.o</a:t>
            </a:r>
            <a:r>
              <a:rPr lang="en-US" dirty="0"/>
              <a:t> </a:t>
            </a:r>
            <a:r>
              <a:rPr lang="en-US" dirty="0" err="1"/>
              <a:t>main.o</a:t>
            </a:r>
            <a:r>
              <a:rPr lang="en-US" dirty="0"/>
              <a:t> </a:t>
            </a:r>
            <a:r>
              <a:rPr lang="en-US" dirty="0" err="1"/>
              <a:t>io.o</a:t>
            </a:r>
            <a:r>
              <a:rPr lang="en-US" dirty="0"/>
              <a:t> </a:t>
            </a:r>
            <a:endParaRPr lang="bg-BG" dirty="0" smtClean="0"/>
          </a:p>
          <a:p>
            <a:pPr marL="0" indent="0">
              <a:buNone/>
            </a:pPr>
            <a:r>
              <a:rPr lang="en-US" dirty="0" smtClean="0"/>
              <a:t>project1</a:t>
            </a:r>
            <a:r>
              <a:rPr lang="en-US" dirty="0"/>
              <a:t>: $(OBJECTS) </a:t>
            </a:r>
            <a:endParaRPr lang="bg-BG" dirty="0" smtClean="0"/>
          </a:p>
          <a:p>
            <a:pPr marL="0" indent="0">
              <a:buNone/>
            </a:pPr>
            <a:r>
              <a:rPr lang="bg-BG" dirty="0"/>
              <a:t>	</a:t>
            </a:r>
            <a:r>
              <a:rPr lang="en-US" dirty="0" smtClean="0"/>
              <a:t>cc </a:t>
            </a:r>
            <a:r>
              <a:rPr lang="en-US" dirty="0"/>
              <a:t>$(OBJECTS) -o project1 </a:t>
            </a:r>
            <a:endParaRPr lang="bg-BG" dirty="0" smtClean="0"/>
          </a:p>
          <a:p>
            <a:pPr marL="0" indent="0">
              <a:buNone/>
            </a:pPr>
            <a:r>
              <a:rPr lang="en-US" dirty="0" err="1" smtClean="0"/>
              <a:t>data.o</a:t>
            </a:r>
            <a:r>
              <a:rPr lang="en-US" dirty="0"/>
              <a:t>: </a:t>
            </a:r>
            <a:r>
              <a:rPr lang="en-US" dirty="0" err="1"/>
              <a:t>data.c</a:t>
            </a:r>
            <a:r>
              <a:rPr lang="en-US" dirty="0"/>
              <a:t> </a:t>
            </a:r>
            <a:r>
              <a:rPr lang="en-US" dirty="0" err="1"/>
              <a:t>data.h</a:t>
            </a:r>
            <a:r>
              <a:rPr lang="en-US" dirty="0"/>
              <a:t> </a:t>
            </a:r>
            <a:endParaRPr lang="bg-BG" dirty="0" smtClean="0"/>
          </a:p>
          <a:p>
            <a:pPr marL="0" indent="0">
              <a:buNone/>
            </a:pPr>
            <a:r>
              <a:rPr lang="bg-BG" dirty="0"/>
              <a:t>	</a:t>
            </a:r>
            <a:r>
              <a:rPr lang="en-US" dirty="0" smtClean="0"/>
              <a:t>cc </a:t>
            </a:r>
            <a:r>
              <a:rPr lang="en-US" dirty="0"/>
              <a:t>-c </a:t>
            </a:r>
            <a:r>
              <a:rPr lang="en-US" dirty="0" err="1"/>
              <a:t>data.c</a:t>
            </a:r>
            <a:r>
              <a:rPr lang="en-US" dirty="0"/>
              <a:t> </a:t>
            </a:r>
            <a:endParaRPr lang="bg-BG" dirty="0" smtClean="0"/>
          </a:p>
          <a:p>
            <a:pPr marL="0" indent="0">
              <a:buNone/>
            </a:pPr>
            <a:r>
              <a:rPr lang="en-US" dirty="0" err="1" smtClean="0"/>
              <a:t>main.o</a:t>
            </a:r>
            <a:r>
              <a:rPr lang="en-US" dirty="0"/>
              <a:t>: </a:t>
            </a:r>
            <a:r>
              <a:rPr lang="en-US" dirty="0" err="1"/>
              <a:t>data.h</a:t>
            </a:r>
            <a:r>
              <a:rPr lang="en-US" dirty="0"/>
              <a:t> </a:t>
            </a:r>
            <a:r>
              <a:rPr lang="en-US" dirty="0" err="1"/>
              <a:t>io.h</a:t>
            </a:r>
            <a:r>
              <a:rPr lang="en-US" dirty="0"/>
              <a:t> </a:t>
            </a:r>
            <a:r>
              <a:rPr lang="en-US" dirty="0" err="1"/>
              <a:t>main.c</a:t>
            </a:r>
            <a:r>
              <a:rPr lang="en-US" dirty="0"/>
              <a:t> </a:t>
            </a:r>
            <a:endParaRPr lang="bg-BG" dirty="0" smtClean="0"/>
          </a:p>
          <a:p>
            <a:pPr marL="0" indent="0">
              <a:buNone/>
            </a:pPr>
            <a:r>
              <a:rPr lang="bg-BG" dirty="0"/>
              <a:t>	</a:t>
            </a:r>
            <a:r>
              <a:rPr lang="en-US" dirty="0" smtClean="0"/>
              <a:t>cc </a:t>
            </a:r>
            <a:r>
              <a:rPr lang="en-US" dirty="0"/>
              <a:t>-c </a:t>
            </a:r>
            <a:r>
              <a:rPr lang="en-US" dirty="0" err="1"/>
              <a:t>main.c</a:t>
            </a:r>
            <a:r>
              <a:rPr lang="en-US" dirty="0"/>
              <a:t> </a:t>
            </a:r>
            <a:endParaRPr lang="bg-BG" dirty="0" smtClean="0"/>
          </a:p>
          <a:p>
            <a:pPr marL="0" indent="0">
              <a:buNone/>
            </a:pPr>
            <a:r>
              <a:rPr lang="en-US" dirty="0" err="1" smtClean="0"/>
              <a:t>io.o</a:t>
            </a:r>
            <a:r>
              <a:rPr lang="en-US" dirty="0"/>
              <a:t>: </a:t>
            </a:r>
            <a:r>
              <a:rPr lang="en-US" dirty="0" err="1"/>
              <a:t>io.h</a:t>
            </a:r>
            <a:r>
              <a:rPr lang="en-US" dirty="0"/>
              <a:t> </a:t>
            </a:r>
            <a:r>
              <a:rPr lang="en-US" dirty="0" err="1"/>
              <a:t>io.c</a:t>
            </a:r>
            <a:r>
              <a:rPr lang="en-US" dirty="0"/>
              <a:t> </a:t>
            </a:r>
            <a:endParaRPr lang="bg-BG" dirty="0" smtClean="0"/>
          </a:p>
          <a:p>
            <a:pPr marL="0" indent="0">
              <a:buNone/>
            </a:pPr>
            <a:r>
              <a:rPr lang="bg-BG" dirty="0"/>
              <a:t>	</a:t>
            </a:r>
            <a:r>
              <a:rPr lang="en-US" dirty="0" smtClean="0"/>
              <a:t>cc </a:t>
            </a:r>
            <a:r>
              <a:rPr lang="en-US" dirty="0"/>
              <a:t>-c </a:t>
            </a:r>
            <a:r>
              <a:rPr lang="en-US" dirty="0" err="1"/>
              <a:t>io.c</a:t>
            </a:r>
            <a:endParaRPr lang="bg-BG" dirty="0"/>
          </a:p>
        </p:txBody>
      </p:sp>
    </p:spTree>
    <p:extLst>
      <p:ext uri="{BB962C8B-B14F-4D97-AF65-F5344CB8AC3E}">
        <p14:creationId xmlns:p14="http://schemas.microsoft.com/office/powerpoint/2010/main" val="1047922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Macros in make</a:t>
            </a:r>
            <a:endParaRPr lang="bg-BG" dirty="0"/>
          </a:p>
        </p:txBody>
      </p:sp>
      <p:sp>
        <p:nvSpPr>
          <p:cNvPr id="3" name="Content Placeholder 2"/>
          <p:cNvSpPr>
            <a:spLocks noGrp="1"/>
          </p:cNvSpPr>
          <p:nvPr>
            <p:ph idx="1"/>
          </p:nvPr>
        </p:nvSpPr>
        <p:spPr/>
        <p:txBody>
          <a:bodyPr/>
          <a:lstStyle/>
          <a:p>
            <a:r>
              <a:rPr lang="bg-BG" dirty="0" smtClean="0"/>
              <a:t>Могат да се задават стойности на макросите при стартиране на </a:t>
            </a:r>
            <a:r>
              <a:rPr lang="en-US" b="1" dirty="0" smtClean="0"/>
              <a:t>make</a:t>
            </a:r>
            <a:r>
              <a:rPr lang="en-US" dirty="0" smtClean="0"/>
              <a:t>:</a:t>
            </a:r>
            <a:endParaRPr lang="bg-BG" dirty="0" smtClean="0"/>
          </a:p>
          <a:p>
            <a:pPr marL="0" indent="0">
              <a:buNone/>
            </a:pPr>
            <a:endParaRPr lang="bg-BG" dirty="0" smtClean="0"/>
          </a:p>
          <a:p>
            <a:pPr marL="0" indent="0">
              <a:buNone/>
            </a:pPr>
            <a:r>
              <a:rPr lang="en-US" dirty="0" smtClean="0"/>
              <a:t>make </a:t>
            </a:r>
            <a:r>
              <a:rPr lang="en-US" dirty="0"/>
              <a:t>'OBJECTS=</a:t>
            </a:r>
            <a:r>
              <a:rPr lang="en-US" dirty="0" err="1"/>
              <a:t>data.o</a:t>
            </a:r>
            <a:r>
              <a:rPr lang="en-US" dirty="0"/>
              <a:t> </a:t>
            </a:r>
            <a:r>
              <a:rPr lang="en-US" dirty="0" err="1"/>
              <a:t>newio.o</a:t>
            </a:r>
            <a:r>
              <a:rPr lang="en-US" dirty="0"/>
              <a:t> </a:t>
            </a:r>
            <a:r>
              <a:rPr lang="en-US" dirty="0" err="1"/>
              <a:t>main.o</a:t>
            </a:r>
            <a:r>
              <a:rPr lang="en-US" dirty="0"/>
              <a:t>' </a:t>
            </a:r>
            <a:r>
              <a:rPr lang="en-US" dirty="0" smtClean="0"/>
              <a:t>project1</a:t>
            </a:r>
            <a:endParaRPr lang="bg-BG" dirty="0" smtClean="0"/>
          </a:p>
          <a:p>
            <a:pPr marL="0" indent="0">
              <a:buNone/>
            </a:pPr>
            <a:endParaRPr lang="bg-BG" dirty="0" smtClean="0"/>
          </a:p>
          <a:p>
            <a:r>
              <a:rPr lang="bg-BG" dirty="0" smtClean="0"/>
              <a:t>Така се припокрива стойността на </a:t>
            </a:r>
            <a:r>
              <a:rPr lang="en-US" dirty="0" smtClean="0"/>
              <a:t>OBJECTS</a:t>
            </a:r>
            <a:r>
              <a:rPr lang="en-US" dirty="0"/>
              <a:t> </a:t>
            </a:r>
            <a:r>
              <a:rPr lang="bg-BG" smtClean="0"/>
              <a:t>в</a:t>
            </a:r>
            <a:r>
              <a:rPr lang="en-US" dirty="0"/>
              <a:t> </a:t>
            </a:r>
            <a:r>
              <a:rPr lang="en-US" i="1" dirty="0" err="1"/>
              <a:t>Makefile</a:t>
            </a:r>
            <a:endParaRPr lang="bg-BG" dirty="0"/>
          </a:p>
        </p:txBody>
      </p:sp>
    </p:spTree>
    <p:extLst>
      <p:ext uri="{BB962C8B-B14F-4D97-AF65-F5344CB8AC3E}">
        <p14:creationId xmlns:p14="http://schemas.microsoft.com/office/powerpoint/2010/main" val="1530115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Предефинирани правила</a:t>
            </a:r>
            <a:endParaRPr lang="bg-BG" dirty="0"/>
          </a:p>
        </p:txBody>
      </p:sp>
      <p:sp>
        <p:nvSpPr>
          <p:cNvPr id="3" name="Content Placeholder 2"/>
          <p:cNvSpPr>
            <a:spLocks noGrp="1"/>
          </p:cNvSpPr>
          <p:nvPr>
            <p:ph idx="1"/>
          </p:nvPr>
        </p:nvSpPr>
        <p:spPr/>
        <p:txBody>
          <a:bodyPr/>
          <a:lstStyle/>
          <a:p>
            <a:r>
              <a:rPr lang="bg-BG" dirty="0" smtClean="0"/>
              <a:t>Програмата </a:t>
            </a:r>
            <a:r>
              <a:rPr lang="en-US" b="1" dirty="0" smtClean="0"/>
              <a:t>make</a:t>
            </a:r>
            <a:r>
              <a:rPr lang="en-US" dirty="0"/>
              <a:t> </a:t>
            </a:r>
            <a:r>
              <a:rPr lang="bg-BG" dirty="0" smtClean="0"/>
              <a:t>знае как да създаде</a:t>
            </a:r>
            <a:r>
              <a:rPr lang="en-US" dirty="0"/>
              <a:t> </a:t>
            </a:r>
            <a:r>
              <a:rPr lang="en-US" i="1" dirty="0"/>
              <a:t>.o</a:t>
            </a:r>
            <a:r>
              <a:rPr lang="en-US" dirty="0"/>
              <a:t> </a:t>
            </a:r>
            <a:r>
              <a:rPr lang="bg-BG" dirty="0" smtClean="0"/>
              <a:t>файл като ползва </a:t>
            </a:r>
            <a:r>
              <a:rPr lang="en-US" dirty="0" smtClean="0"/>
              <a:t>cc </a:t>
            </a:r>
            <a:r>
              <a:rPr lang="en-US" dirty="0"/>
              <a:t>-c </a:t>
            </a:r>
            <a:r>
              <a:rPr lang="bg-BG" dirty="0" smtClean="0"/>
              <a:t>на съответния </a:t>
            </a:r>
            <a:r>
              <a:rPr lang="en-US" dirty="0"/>
              <a:t> </a:t>
            </a:r>
            <a:r>
              <a:rPr lang="en-US" i="1" dirty="0"/>
              <a:t>.c</a:t>
            </a:r>
            <a:r>
              <a:rPr lang="en-US" dirty="0"/>
              <a:t> </a:t>
            </a:r>
            <a:r>
              <a:rPr lang="bg-BG" dirty="0" smtClean="0"/>
              <a:t>файл</a:t>
            </a:r>
            <a:r>
              <a:rPr lang="en-US" dirty="0" smtClean="0"/>
              <a:t>. </a:t>
            </a:r>
            <a:endParaRPr lang="bg-BG" dirty="0" smtClean="0"/>
          </a:p>
          <a:p>
            <a:r>
              <a:rPr lang="bg-BG" dirty="0" smtClean="0"/>
              <a:t>Тези правила са вградени в</a:t>
            </a:r>
            <a:r>
              <a:rPr lang="en-US" dirty="0"/>
              <a:t> </a:t>
            </a:r>
            <a:r>
              <a:rPr lang="en-US" b="1" dirty="0" smtClean="0"/>
              <a:t>make</a:t>
            </a:r>
            <a:r>
              <a:rPr lang="en-US" dirty="0" smtClean="0"/>
              <a:t> </a:t>
            </a:r>
            <a:r>
              <a:rPr lang="bg-BG" dirty="0" smtClean="0"/>
              <a:t>и така нмаляват размера на</a:t>
            </a:r>
            <a:r>
              <a:rPr lang="en-US" dirty="0"/>
              <a:t> </a:t>
            </a:r>
            <a:r>
              <a:rPr lang="en-US" i="1" dirty="0" err="1"/>
              <a:t>Makefile</a:t>
            </a:r>
            <a:r>
              <a:rPr lang="en-US" dirty="0"/>
              <a:t>. </a:t>
            </a:r>
            <a:r>
              <a:rPr lang="bg-BG" dirty="0" smtClean="0"/>
              <a:t>Ако се посочи в зависимостта на </a:t>
            </a:r>
            <a:r>
              <a:rPr lang="en-US" i="1" dirty="0" err="1" smtClean="0"/>
              <a:t>Makefile</a:t>
            </a:r>
            <a:r>
              <a:rPr lang="bg-BG" dirty="0" smtClean="0"/>
              <a:t> само </a:t>
            </a:r>
            <a:r>
              <a:rPr lang="en-US" dirty="0"/>
              <a:t> </a:t>
            </a:r>
            <a:r>
              <a:rPr lang="en-US" i="1" dirty="0"/>
              <a:t>.h</a:t>
            </a:r>
            <a:r>
              <a:rPr lang="en-US" dirty="0"/>
              <a:t> </a:t>
            </a:r>
            <a:r>
              <a:rPr lang="bg-BG" dirty="0" smtClean="0"/>
              <a:t>файл, от който зависи текущия</a:t>
            </a:r>
            <a:r>
              <a:rPr lang="en-US" dirty="0" smtClean="0"/>
              <a:t> target,</a:t>
            </a:r>
            <a:r>
              <a:rPr lang="en-US" dirty="0"/>
              <a:t> </a:t>
            </a:r>
            <a:r>
              <a:rPr lang="en-US" b="1" dirty="0"/>
              <a:t>make</a:t>
            </a:r>
            <a:r>
              <a:rPr lang="en-US" dirty="0"/>
              <a:t> </a:t>
            </a:r>
            <a:r>
              <a:rPr lang="bg-BG" dirty="0" smtClean="0"/>
              <a:t>ще намери кореспондиращия </a:t>
            </a:r>
            <a:r>
              <a:rPr lang="en-US" dirty="0"/>
              <a:t> </a:t>
            </a:r>
            <a:r>
              <a:rPr lang="en-US" i="1" dirty="0"/>
              <a:t>.</a:t>
            </a:r>
            <a:r>
              <a:rPr lang="en-US" i="1" dirty="0" smtClean="0"/>
              <a:t>c</a:t>
            </a:r>
            <a:r>
              <a:rPr lang="bg-BG" i="1" dirty="0" smtClean="0"/>
              <a:t> файл</a:t>
            </a:r>
            <a:r>
              <a:rPr lang="en-US" dirty="0" smtClean="0"/>
              <a:t>.</a:t>
            </a:r>
            <a:r>
              <a:rPr lang="en-US" dirty="0"/>
              <a:t> </a:t>
            </a:r>
            <a:endParaRPr lang="bg-BG" dirty="0"/>
          </a:p>
        </p:txBody>
      </p:sp>
    </p:spTree>
    <p:extLst>
      <p:ext uri="{BB962C8B-B14F-4D97-AF65-F5344CB8AC3E}">
        <p14:creationId xmlns:p14="http://schemas.microsoft.com/office/powerpoint/2010/main" val="249364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Предефинирани правила</a:t>
            </a:r>
            <a:endParaRPr lang="bg-BG" dirty="0"/>
          </a:p>
        </p:txBody>
      </p:sp>
      <p:sp>
        <p:nvSpPr>
          <p:cNvPr id="3" name="Content Placeholder 2"/>
          <p:cNvSpPr>
            <a:spLocks noGrp="1"/>
          </p:cNvSpPr>
          <p:nvPr>
            <p:ph idx="1"/>
          </p:nvPr>
        </p:nvSpPr>
        <p:spPr/>
        <p:txBody>
          <a:bodyPr/>
          <a:lstStyle/>
          <a:p>
            <a:r>
              <a:rPr lang="bg-BG" dirty="0" smtClean="0"/>
              <a:t>Пример (първият ред задава използване на </a:t>
            </a:r>
            <a:r>
              <a:rPr lang="en-US" dirty="0" smtClean="0"/>
              <a:t>ANSI C)</a:t>
            </a:r>
            <a:r>
              <a:rPr lang="bg-BG" dirty="0" smtClean="0"/>
              <a:t>:</a:t>
            </a:r>
          </a:p>
          <a:p>
            <a:pPr marL="0" indent="0">
              <a:buNone/>
            </a:pPr>
            <a:endParaRPr lang="en-US" smtClean="0"/>
          </a:p>
          <a:p>
            <a:pPr marL="0" indent="0">
              <a:buNone/>
            </a:pPr>
            <a:r>
              <a:rPr lang="en-US" smtClean="0"/>
              <a:t>CFLAGS</a:t>
            </a:r>
            <a:r>
              <a:rPr lang="en-US" dirty="0"/>
              <a:t>=-</a:t>
            </a:r>
            <a:r>
              <a:rPr lang="en-US" dirty="0" err="1"/>
              <a:t>Aa</a:t>
            </a:r>
            <a:r>
              <a:rPr lang="en-US" dirty="0"/>
              <a:t> -</a:t>
            </a:r>
            <a:r>
              <a:rPr lang="en-US" dirty="0" smtClean="0"/>
              <a:t>D_HPUX_SOURCE</a:t>
            </a:r>
            <a:endParaRPr lang="bg-BG" dirty="0" smtClean="0"/>
          </a:p>
          <a:p>
            <a:pPr marL="0" indent="0">
              <a:buNone/>
            </a:pPr>
            <a:r>
              <a:rPr lang="en-US" dirty="0" smtClean="0"/>
              <a:t>OBJECTS </a:t>
            </a:r>
            <a:r>
              <a:rPr lang="en-US" dirty="0"/>
              <a:t>= </a:t>
            </a:r>
            <a:r>
              <a:rPr lang="en-US" dirty="0" err="1"/>
              <a:t>data.o</a:t>
            </a:r>
            <a:r>
              <a:rPr lang="en-US" dirty="0"/>
              <a:t> </a:t>
            </a:r>
            <a:r>
              <a:rPr lang="en-US" dirty="0" err="1"/>
              <a:t>main.o</a:t>
            </a:r>
            <a:r>
              <a:rPr lang="en-US" dirty="0"/>
              <a:t> </a:t>
            </a:r>
            <a:r>
              <a:rPr lang="en-US" dirty="0" err="1"/>
              <a:t>io.o</a:t>
            </a:r>
            <a:r>
              <a:rPr lang="en-US" dirty="0"/>
              <a:t> </a:t>
            </a:r>
            <a:endParaRPr lang="bg-BG" dirty="0" smtClean="0"/>
          </a:p>
          <a:p>
            <a:pPr marL="0" indent="0">
              <a:buNone/>
            </a:pPr>
            <a:r>
              <a:rPr lang="en-US" dirty="0" smtClean="0"/>
              <a:t>project1</a:t>
            </a:r>
            <a:r>
              <a:rPr lang="en-US" dirty="0"/>
              <a:t>: $(OBJECTS) </a:t>
            </a:r>
            <a:endParaRPr lang="bg-BG" dirty="0" smtClean="0"/>
          </a:p>
          <a:p>
            <a:pPr marL="0" indent="0">
              <a:buNone/>
            </a:pPr>
            <a:r>
              <a:rPr lang="bg-BG" dirty="0"/>
              <a:t>	</a:t>
            </a:r>
            <a:r>
              <a:rPr lang="en-US" dirty="0" smtClean="0"/>
              <a:t>cc </a:t>
            </a:r>
            <a:r>
              <a:rPr lang="en-US" dirty="0"/>
              <a:t>$(OBJECTS) -o project1 </a:t>
            </a:r>
            <a:endParaRPr lang="bg-BG" dirty="0" smtClean="0"/>
          </a:p>
          <a:p>
            <a:pPr marL="0" indent="0">
              <a:buNone/>
            </a:pPr>
            <a:r>
              <a:rPr lang="en-US" dirty="0" err="1" smtClean="0"/>
              <a:t>data.o</a:t>
            </a:r>
            <a:r>
              <a:rPr lang="en-US" dirty="0"/>
              <a:t>: </a:t>
            </a:r>
            <a:r>
              <a:rPr lang="en-US" dirty="0" err="1"/>
              <a:t>data.h</a:t>
            </a:r>
            <a:r>
              <a:rPr lang="en-US" dirty="0"/>
              <a:t> </a:t>
            </a:r>
            <a:endParaRPr lang="bg-BG" dirty="0" smtClean="0"/>
          </a:p>
          <a:p>
            <a:pPr marL="0" indent="0">
              <a:buNone/>
            </a:pPr>
            <a:r>
              <a:rPr lang="en-US" dirty="0" err="1" smtClean="0"/>
              <a:t>main.o</a:t>
            </a:r>
            <a:r>
              <a:rPr lang="en-US" dirty="0"/>
              <a:t>: </a:t>
            </a:r>
            <a:r>
              <a:rPr lang="en-US" dirty="0" err="1"/>
              <a:t>data.h</a:t>
            </a:r>
            <a:r>
              <a:rPr lang="en-US" dirty="0"/>
              <a:t> </a:t>
            </a:r>
            <a:r>
              <a:rPr lang="en-US" dirty="0" err="1"/>
              <a:t>io.h</a:t>
            </a:r>
            <a:r>
              <a:rPr lang="en-US" dirty="0"/>
              <a:t> </a:t>
            </a:r>
            <a:endParaRPr lang="bg-BG" dirty="0" smtClean="0"/>
          </a:p>
          <a:p>
            <a:pPr marL="0" indent="0">
              <a:buNone/>
            </a:pPr>
            <a:r>
              <a:rPr lang="en-US" dirty="0" err="1" smtClean="0"/>
              <a:t>io.o</a:t>
            </a:r>
            <a:r>
              <a:rPr lang="en-US" dirty="0"/>
              <a:t>: </a:t>
            </a:r>
            <a:r>
              <a:rPr lang="en-US" dirty="0" err="1"/>
              <a:t>io.h</a:t>
            </a:r>
            <a:endParaRPr lang="bg-BG" dirty="0"/>
          </a:p>
        </p:txBody>
      </p:sp>
    </p:spTree>
    <p:extLst>
      <p:ext uri="{BB962C8B-B14F-4D97-AF65-F5344CB8AC3E}">
        <p14:creationId xmlns:p14="http://schemas.microsoft.com/office/powerpoint/2010/main" val="2029064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Специални зависимости</a:t>
            </a:r>
            <a:endParaRPr lang="bg-BG" dirty="0"/>
          </a:p>
        </p:txBody>
      </p:sp>
      <p:sp>
        <p:nvSpPr>
          <p:cNvPr id="3" name="Content Placeholder 2"/>
          <p:cNvSpPr>
            <a:spLocks noGrp="1"/>
          </p:cNvSpPr>
          <p:nvPr>
            <p:ph idx="1"/>
          </p:nvPr>
        </p:nvSpPr>
        <p:spPr/>
        <p:txBody>
          <a:bodyPr>
            <a:normAutofit fontScale="85000" lnSpcReduction="20000"/>
          </a:bodyPr>
          <a:lstStyle/>
          <a:p>
            <a:r>
              <a:rPr lang="bg-BG" dirty="0" smtClean="0"/>
              <a:t>Обикновено </a:t>
            </a:r>
            <a:r>
              <a:rPr lang="en-US" b="1" dirty="0" smtClean="0"/>
              <a:t>make</a:t>
            </a:r>
            <a:r>
              <a:rPr lang="en-US" dirty="0"/>
              <a:t> </a:t>
            </a:r>
            <a:r>
              <a:rPr lang="bg-BG" dirty="0" smtClean="0"/>
              <a:t>ползва една и съща команда за създаване или актуализация на </a:t>
            </a:r>
            <a:r>
              <a:rPr lang="en-US" dirty="0" smtClean="0"/>
              <a:t>target</a:t>
            </a:r>
            <a:r>
              <a:rPr lang="en-US" dirty="0"/>
              <a:t>, </a:t>
            </a:r>
            <a:r>
              <a:rPr lang="bg-BG" dirty="0" smtClean="0"/>
              <a:t>независимо кой файл е претърпял промяна. Някои файлове (като </a:t>
            </a:r>
            <a:r>
              <a:rPr lang="en-US" b="1" dirty="0" smtClean="0"/>
              <a:t>libraries</a:t>
            </a:r>
            <a:r>
              <a:rPr lang="bg-BG" b="1" dirty="0" smtClean="0"/>
              <a:t>)</a:t>
            </a:r>
            <a:r>
              <a:rPr lang="bg-BG" dirty="0" smtClean="0"/>
              <a:t> позволяват на потребителя да заменя части от кода</a:t>
            </a:r>
            <a:r>
              <a:rPr lang="en-US" dirty="0" smtClean="0"/>
              <a:t>. </a:t>
            </a:r>
            <a:r>
              <a:rPr lang="bg-BG" dirty="0" smtClean="0"/>
              <a:t>За този вид специално поведение, </a:t>
            </a:r>
            <a:r>
              <a:rPr lang="en-US" b="1" dirty="0" smtClean="0"/>
              <a:t>make</a:t>
            </a:r>
            <a:r>
              <a:rPr lang="en-US" dirty="0"/>
              <a:t> </a:t>
            </a:r>
            <a:r>
              <a:rPr lang="bg-BG" dirty="0" smtClean="0"/>
              <a:t>позволява специална форма на зависимост, при която могат да се специфицират различни действия, в зависимост от това, кой файл е променен.</a:t>
            </a:r>
          </a:p>
          <a:p>
            <a:pPr marL="0" indent="0">
              <a:buNone/>
            </a:pPr>
            <a:r>
              <a:rPr lang="en-US" b="1" dirty="0" smtClean="0"/>
              <a:t>target</a:t>
            </a:r>
            <a:r>
              <a:rPr lang="en-US" dirty="0"/>
              <a:t> :: </a:t>
            </a:r>
            <a:r>
              <a:rPr lang="en-US" b="1" dirty="0" smtClean="0"/>
              <a:t>source1</a:t>
            </a:r>
            <a:endParaRPr lang="bg-BG" b="1" dirty="0" smtClean="0"/>
          </a:p>
          <a:p>
            <a:pPr marL="0" indent="0">
              <a:buNone/>
            </a:pPr>
            <a:r>
              <a:rPr lang="bg-BG" b="1" dirty="0"/>
              <a:t>	</a:t>
            </a:r>
            <a:r>
              <a:rPr lang="en-US" b="1" dirty="0" smtClean="0"/>
              <a:t>command1</a:t>
            </a:r>
            <a:endParaRPr lang="bg-BG" b="1" dirty="0" smtClean="0"/>
          </a:p>
          <a:p>
            <a:pPr marL="0" indent="0">
              <a:buNone/>
            </a:pPr>
            <a:r>
              <a:rPr lang="en-US" b="1" dirty="0" smtClean="0"/>
              <a:t>target</a:t>
            </a:r>
            <a:r>
              <a:rPr lang="en-US" dirty="0"/>
              <a:t> :: </a:t>
            </a:r>
            <a:r>
              <a:rPr lang="en-US" b="1" dirty="0" smtClean="0"/>
              <a:t>source2</a:t>
            </a:r>
            <a:endParaRPr lang="bg-BG" b="1" dirty="0" smtClean="0"/>
          </a:p>
          <a:p>
            <a:pPr marL="0" indent="0">
              <a:buNone/>
            </a:pPr>
            <a:r>
              <a:rPr lang="bg-BG" b="1" dirty="0"/>
              <a:t>	</a:t>
            </a:r>
            <a:r>
              <a:rPr lang="en-US" b="1" dirty="0" smtClean="0"/>
              <a:t>command2</a:t>
            </a:r>
            <a:endParaRPr lang="bg-BG" b="1" dirty="0" smtClean="0"/>
          </a:p>
          <a:p>
            <a:pPr marL="0" indent="0">
              <a:buNone/>
            </a:pPr>
            <a:r>
              <a:rPr lang="bg-BG" dirty="0" smtClean="0"/>
              <a:t>Ако се промени</a:t>
            </a:r>
            <a:r>
              <a:rPr lang="en-US" dirty="0"/>
              <a:t> </a:t>
            </a:r>
            <a:r>
              <a:rPr lang="en-US" b="1" dirty="0" smtClean="0"/>
              <a:t>source1</a:t>
            </a:r>
            <a:r>
              <a:rPr lang="en-US" dirty="0" smtClean="0"/>
              <a:t>,</a:t>
            </a:r>
            <a:r>
              <a:rPr lang="en-US" dirty="0"/>
              <a:t> </a:t>
            </a:r>
            <a:r>
              <a:rPr lang="en-US" b="1" dirty="0"/>
              <a:t>target</a:t>
            </a:r>
            <a:r>
              <a:rPr lang="en-US" dirty="0"/>
              <a:t> </a:t>
            </a:r>
            <a:r>
              <a:rPr lang="bg-BG" dirty="0" smtClean="0"/>
              <a:t>се създава или актуализира чрез </a:t>
            </a:r>
            <a:r>
              <a:rPr lang="en-US" b="1" dirty="0" smtClean="0"/>
              <a:t>command1</a:t>
            </a:r>
            <a:r>
              <a:rPr lang="en-US" dirty="0"/>
              <a:t>; </a:t>
            </a:r>
            <a:r>
              <a:rPr lang="en-US" b="1" dirty="0"/>
              <a:t>command2</a:t>
            </a:r>
            <a:r>
              <a:rPr lang="en-US" dirty="0"/>
              <a:t> </a:t>
            </a:r>
            <a:r>
              <a:rPr lang="bg-BG" dirty="0" smtClean="0"/>
              <a:t>се ползва, ако се промени </a:t>
            </a:r>
            <a:r>
              <a:rPr lang="en-US" b="1" dirty="0" smtClean="0"/>
              <a:t>source2</a:t>
            </a:r>
            <a:r>
              <a:rPr lang="en-US" dirty="0" smtClean="0"/>
              <a:t>.</a:t>
            </a:r>
            <a:endParaRPr lang="en-US" dirty="0"/>
          </a:p>
          <a:p>
            <a:endParaRPr lang="bg-BG" dirty="0"/>
          </a:p>
        </p:txBody>
      </p:sp>
    </p:spTree>
    <p:extLst>
      <p:ext uri="{BB962C8B-B14F-4D97-AF65-F5344CB8AC3E}">
        <p14:creationId xmlns:p14="http://schemas.microsoft.com/office/powerpoint/2010/main" val="2336070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Потребителски суфикси и правила</a:t>
            </a:r>
            <a:endParaRPr lang="bg-BG" dirty="0"/>
          </a:p>
        </p:txBody>
      </p:sp>
      <p:sp>
        <p:nvSpPr>
          <p:cNvPr id="3" name="Content Placeholder 2"/>
          <p:cNvSpPr>
            <a:spLocks noGrp="1"/>
          </p:cNvSpPr>
          <p:nvPr>
            <p:ph idx="1"/>
          </p:nvPr>
        </p:nvSpPr>
        <p:spPr>
          <a:xfrm>
            <a:off x="457200" y="1609416"/>
            <a:ext cx="7239000" cy="5059944"/>
          </a:xfrm>
        </p:spPr>
        <p:txBody>
          <a:bodyPr>
            <a:normAutofit fontScale="85000" lnSpcReduction="20000"/>
          </a:bodyPr>
          <a:lstStyle/>
          <a:p>
            <a:r>
              <a:rPr lang="en-US" b="1" dirty="0"/>
              <a:t>Make</a:t>
            </a:r>
            <a:r>
              <a:rPr lang="en-US" dirty="0"/>
              <a:t> </a:t>
            </a:r>
            <a:r>
              <a:rPr lang="bg-BG" dirty="0" smtClean="0"/>
              <a:t>ползва специален </a:t>
            </a:r>
            <a:r>
              <a:rPr lang="en-US" dirty="0" smtClean="0"/>
              <a:t>target</a:t>
            </a:r>
            <a:r>
              <a:rPr lang="bg-BG" dirty="0" smtClean="0"/>
              <a:t> с име</a:t>
            </a:r>
            <a:r>
              <a:rPr lang="en-US" dirty="0"/>
              <a:t> .SUFFIXES </a:t>
            </a:r>
            <a:r>
              <a:rPr lang="bg-BG" dirty="0" smtClean="0"/>
              <a:t>за да позволи дефинирането на потребителски </a:t>
            </a:r>
            <a:r>
              <a:rPr lang="en-US" dirty="0" smtClean="0"/>
              <a:t>suffixes</a:t>
            </a:r>
            <a:r>
              <a:rPr lang="en-US" dirty="0"/>
              <a:t>. </a:t>
            </a:r>
            <a:r>
              <a:rPr lang="bg-BG" dirty="0" smtClean="0"/>
              <a:t>Например, зависимостта</a:t>
            </a:r>
            <a:r>
              <a:rPr lang="en-US" dirty="0" smtClean="0"/>
              <a:t>:</a:t>
            </a:r>
            <a:r>
              <a:rPr lang="en-US" dirty="0"/>
              <a:t/>
            </a:r>
            <a:br>
              <a:rPr lang="en-US" dirty="0"/>
            </a:br>
            <a:r>
              <a:rPr lang="en-US" dirty="0"/>
              <a:t>.SUFFIXES: .foo .bar</a:t>
            </a:r>
            <a:br>
              <a:rPr lang="en-US" dirty="0"/>
            </a:br>
            <a:r>
              <a:rPr lang="bg-BG" dirty="0" smtClean="0"/>
              <a:t>казва на</a:t>
            </a:r>
            <a:r>
              <a:rPr lang="en-US" dirty="0"/>
              <a:t> </a:t>
            </a:r>
            <a:r>
              <a:rPr lang="en-US" b="1" dirty="0" smtClean="0"/>
              <a:t>make</a:t>
            </a:r>
            <a:r>
              <a:rPr lang="bg-BG" dirty="0" smtClean="0"/>
              <a:t>, че ще се ползват специални </a:t>
            </a:r>
            <a:r>
              <a:rPr lang="en-US" dirty="0" smtClean="0"/>
              <a:t>suffixes </a:t>
            </a:r>
            <a:r>
              <a:rPr lang="bg-BG" dirty="0" smtClean="0"/>
              <a:t>за създаване на потребителски правила</a:t>
            </a:r>
            <a:r>
              <a:rPr lang="en-US" dirty="0" smtClean="0"/>
              <a:t>.</a:t>
            </a:r>
            <a:endParaRPr lang="en-US" dirty="0"/>
          </a:p>
          <a:p>
            <a:r>
              <a:rPr lang="bg-BG" dirty="0" smtClean="0"/>
              <a:t>Следва дефиниране на правилата:</a:t>
            </a:r>
            <a:endParaRPr lang="en-US" dirty="0"/>
          </a:p>
          <a:p>
            <a:pPr marL="0" indent="0">
              <a:buNone/>
            </a:pPr>
            <a:r>
              <a:rPr lang="en-US" dirty="0"/>
              <a:t>.</a:t>
            </a:r>
            <a:r>
              <a:rPr lang="en-US" dirty="0" err="1"/>
              <a:t>foo.bar</a:t>
            </a:r>
            <a:r>
              <a:rPr lang="en-US" dirty="0"/>
              <a:t>: </a:t>
            </a:r>
            <a:endParaRPr lang="bg-BG" dirty="0" smtClean="0"/>
          </a:p>
          <a:p>
            <a:pPr marL="0" indent="0">
              <a:buNone/>
            </a:pPr>
            <a:r>
              <a:rPr lang="bg-BG" dirty="0"/>
              <a:t>	</a:t>
            </a:r>
            <a:r>
              <a:rPr lang="en-US" dirty="0" err="1" smtClean="0"/>
              <a:t>tr</a:t>
            </a:r>
            <a:r>
              <a:rPr lang="en-US" dirty="0" smtClean="0"/>
              <a:t> </a:t>
            </a:r>
            <a:r>
              <a:rPr lang="en-US" dirty="0"/>
              <a:t>'[A-Z][a-z]' '[N-Z][A-M][n-z][a-m]' &lt; $&lt; &gt; </a:t>
            </a:r>
            <a:r>
              <a:rPr lang="en-US" dirty="0" smtClean="0"/>
              <a:t>$@</a:t>
            </a:r>
            <a:endParaRPr lang="bg-BG" dirty="0" smtClean="0"/>
          </a:p>
          <a:p>
            <a:pPr marL="0" indent="0">
              <a:buNone/>
            </a:pPr>
            <a:r>
              <a:rPr lang="en-US" dirty="0" smtClean="0"/>
              <a:t>.</a:t>
            </a:r>
            <a:r>
              <a:rPr lang="en-US" dirty="0" err="1"/>
              <a:t>c.o</a:t>
            </a:r>
            <a:r>
              <a:rPr lang="en-US" dirty="0"/>
              <a:t>: </a:t>
            </a:r>
            <a:endParaRPr lang="bg-BG" dirty="0" smtClean="0"/>
          </a:p>
          <a:p>
            <a:pPr marL="0" indent="0">
              <a:buNone/>
            </a:pPr>
            <a:r>
              <a:rPr lang="bg-BG" dirty="0"/>
              <a:t>	</a:t>
            </a:r>
            <a:r>
              <a:rPr lang="en-US" dirty="0" smtClean="0"/>
              <a:t>$(</a:t>
            </a:r>
            <a:r>
              <a:rPr lang="en-US" dirty="0"/>
              <a:t>CC) $(CFLAGS) -c </a:t>
            </a:r>
            <a:r>
              <a:rPr lang="en-US" dirty="0" smtClean="0"/>
              <a:t>$&lt;</a:t>
            </a:r>
            <a:endParaRPr lang="bg-BG" dirty="0" smtClean="0"/>
          </a:p>
          <a:p>
            <a:r>
              <a:rPr lang="bg-BG" dirty="0" smtClean="0"/>
              <a:t>Първото правило позволява да се създаде файл с разширение </a:t>
            </a:r>
            <a:r>
              <a:rPr lang="en-US" i="1" dirty="0" smtClean="0"/>
              <a:t>.</a:t>
            </a:r>
            <a:r>
              <a:rPr lang="en-US" i="1" dirty="0"/>
              <a:t>bar</a:t>
            </a:r>
            <a:r>
              <a:rPr lang="en-US" dirty="0"/>
              <a:t> </a:t>
            </a:r>
            <a:r>
              <a:rPr lang="bg-BG" dirty="0" smtClean="0"/>
              <a:t>от</a:t>
            </a:r>
            <a:r>
              <a:rPr lang="en-US" dirty="0"/>
              <a:t> </a:t>
            </a:r>
            <a:r>
              <a:rPr lang="en-US" i="1" dirty="0"/>
              <a:t>.foo</a:t>
            </a:r>
            <a:r>
              <a:rPr lang="en-US" dirty="0"/>
              <a:t> file. </a:t>
            </a:r>
            <a:endParaRPr lang="bg-BG" dirty="0" smtClean="0"/>
          </a:p>
          <a:p>
            <a:r>
              <a:rPr lang="bg-BG" dirty="0" smtClean="0"/>
              <a:t>Второто правило е правилото по подразбиране, използвано в </a:t>
            </a:r>
            <a:r>
              <a:rPr lang="en-US" b="1" dirty="0" smtClean="0"/>
              <a:t>make</a:t>
            </a:r>
            <a:r>
              <a:rPr lang="en-US" dirty="0"/>
              <a:t> </a:t>
            </a:r>
            <a:r>
              <a:rPr lang="bg-BG" dirty="0" smtClean="0"/>
              <a:t>за създаване на </a:t>
            </a:r>
            <a:r>
              <a:rPr lang="en-US" i="1" dirty="0" smtClean="0"/>
              <a:t>.</a:t>
            </a:r>
            <a:r>
              <a:rPr lang="en-US" i="1" dirty="0"/>
              <a:t>o</a:t>
            </a:r>
            <a:r>
              <a:rPr lang="en-US" dirty="0"/>
              <a:t> </a:t>
            </a:r>
            <a:r>
              <a:rPr lang="bg-BG" dirty="0" smtClean="0"/>
              <a:t>файл от </a:t>
            </a:r>
            <a:r>
              <a:rPr lang="en-US" i="1" dirty="0" smtClean="0"/>
              <a:t>.</a:t>
            </a:r>
            <a:r>
              <a:rPr lang="en-US" i="1" dirty="0"/>
              <a:t>c</a:t>
            </a:r>
            <a:r>
              <a:rPr lang="en-US" dirty="0"/>
              <a:t> file.</a:t>
            </a:r>
          </a:p>
          <a:p>
            <a:endParaRPr lang="bg-BG" dirty="0"/>
          </a:p>
        </p:txBody>
      </p:sp>
    </p:spTree>
    <p:extLst>
      <p:ext uri="{BB962C8B-B14F-4D97-AF65-F5344CB8AC3E}">
        <p14:creationId xmlns:p14="http://schemas.microsoft.com/office/powerpoint/2010/main" val="3949759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gdb</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14132871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Стартиране и спиране на </a:t>
            </a:r>
            <a:r>
              <a:rPr lang="ru-RU" dirty="0" smtClean="0"/>
              <a:t>GDB</a:t>
            </a:r>
            <a:endParaRPr lang="bg-BG" dirty="0"/>
          </a:p>
        </p:txBody>
      </p:sp>
      <p:sp>
        <p:nvSpPr>
          <p:cNvPr id="3" name="Content Placeholder 2"/>
          <p:cNvSpPr>
            <a:spLocks noGrp="1"/>
          </p:cNvSpPr>
          <p:nvPr>
            <p:ph idx="1"/>
          </p:nvPr>
        </p:nvSpPr>
        <p:spPr/>
        <p:txBody>
          <a:bodyPr/>
          <a:lstStyle/>
          <a:p>
            <a:r>
              <a:rPr lang="ru-RU" dirty="0"/>
              <a:t>Най-простият начин да стартирате GDB е като изпълните командата gdb от командния ред (shell). За да напуснете вътрешния команден ред на GDB, напишете quit или натиснете клавишната комбинация Ctrl+d. </a:t>
            </a:r>
            <a:endParaRPr lang="en-US" dirty="0" smtClean="0"/>
          </a:p>
          <a:p>
            <a:r>
              <a:rPr lang="ru-RU" dirty="0" smtClean="0"/>
              <a:t>От </a:t>
            </a:r>
            <a:r>
              <a:rPr lang="ru-RU" dirty="0"/>
              <a:t>сега нататък в този текст под команден ред ще се разбира този на GDB, а не този на шела.</a:t>
            </a:r>
            <a:endParaRPr lang="bg-BG" dirty="0"/>
          </a:p>
        </p:txBody>
      </p:sp>
    </p:spTree>
    <p:extLst>
      <p:ext uri="{BB962C8B-B14F-4D97-AF65-F5344CB8AC3E}">
        <p14:creationId xmlns:p14="http://schemas.microsoft.com/office/powerpoint/2010/main" val="2769954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GCC</a:t>
            </a:r>
            <a:endParaRPr lang="bg-BG" dirty="0"/>
          </a:p>
        </p:txBody>
      </p:sp>
      <p:sp>
        <p:nvSpPr>
          <p:cNvPr id="3" name="Content Placeholder 2"/>
          <p:cNvSpPr>
            <a:spLocks noGrp="1"/>
          </p:cNvSpPr>
          <p:nvPr>
            <p:ph idx="1"/>
          </p:nvPr>
        </p:nvSpPr>
        <p:spPr/>
        <p:txBody>
          <a:bodyPr>
            <a:normAutofit lnSpcReduction="10000"/>
          </a:bodyPr>
          <a:lstStyle/>
          <a:p>
            <a:r>
              <a:rPr lang="ru-RU" b="1" dirty="0"/>
              <a:t>GNU Compiler Collection</a:t>
            </a:r>
            <a:r>
              <a:rPr lang="ru-RU" dirty="0"/>
              <a:t> (съкратено </a:t>
            </a:r>
            <a:r>
              <a:rPr lang="ru-RU" b="1" dirty="0"/>
              <a:t>GCC</a:t>
            </a:r>
            <a:r>
              <a:rPr lang="ru-RU" dirty="0"/>
              <a:t>) е колекция от компилатори за различни езици за програмиране.</a:t>
            </a:r>
          </a:p>
          <a:p>
            <a:r>
              <a:rPr lang="ru-RU" dirty="0"/>
              <a:t>GCC е част от проекта GNU и е свободен софтуер с отворен код</a:t>
            </a:r>
            <a:r>
              <a:rPr lang="ru-RU" dirty="0" smtClean="0"/>
              <a:t>.</a:t>
            </a:r>
          </a:p>
          <a:p>
            <a:r>
              <a:rPr lang="en-US" dirty="0"/>
              <a:t>GCC </a:t>
            </a:r>
            <a:r>
              <a:rPr lang="bg-BG" dirty="0"/>
              <a:t>съдържа компилатори за езиците </a:t>
            </a:r>
            <a:r>
              <a:rPr lang="en-US" dirty="0"/>
              <a:t>C (</a:t>
            </a:r>
            <a:r>
              <a:rPr lang="en-US" dirty="0" err="1"/>
              <a:t>gcc</a:t>
            </a:r>
            <a:r>
              <a:rPr lang="en-US" dirty="0"/>
              <a:t>), C++ (g++), Java (</a:t>
            </a:r>
            <a:r>
              <a:rPr lang="en-US" dirty="0" err="1"/>
              <a:t>gcj</a:t>
            </a:r>
            <a:r>
              <a:rPr lang="en-US" dirty="0"/>
              <a:t>), Ada (GNAT), Objective-C (</a:t>
            </a:r>
            <a:r>
              <a:rPr lang="en-US" dirty="0" err="1"/>
              <a:t>gobjc</a:t>
            </a:r>
            <a:r>
              <a:rPr lang="en-US" dirty="0"/>
              <a:t>), Objective-C++ (</a:t>
            </a:r>
            <a:r>
              <a:rPr lang="en-US" dirty="0" err="1"/>
              <a:t>gobjc</a:t>
            </a:r>
            <a:r>
              <a:rPr lang="en-US" dirty="0"/>
              <a:t>++) </a:t>
            </a:r>
            <a:r>
              <a:rPr lang="bg-BG" dirty="0"/>
              <a:t>и </a:t>
            </a:r>
            <a:r>
              <a:rPr lang="en-US" dirty="0"/>
              <a:t>Fortran (</a:t>
            </a:r>
            <a:r>
              <a:rPr lang="en-US" dirty="0" err="1"/>
              <a:t>gfortran</a:t>
            </a:r>
            <a:r>
              <a:rPr lang="en-US" dirty="0"/>
              <a:t>). </a:t>
            </a:r>
            <a:endParaRPr lang="bg-BG" dirty="0" smtClean="0"/>
          </a:p>
          <a:p>
            <a:r>
              <a:rPr lang="bg-BG" dirty="0" smtClean="0"/>
              <a:t>Съществуват </a:t>
            </a:r>
            <a:r>
              <a:rPr lang="bg-BG" dirty="0"/>
              <a:t>и някои други компилатори, които обаче не са част от стандартната дистрибуция.</a:t>
            </a:r>
            <a:endParaRPr lang="ru-RU" dirty="0"/>
          </a:p>
          <a:p>
            <a:endParaRPr lang="bg-BG" dirty="0"/>
          </a:p>
        </p:txBody>
      </p:sp>
    </p:spTree>
    <p:extLst>
      <p:ext uri="{BB962C8B-B14F-4D97-AF65-F5344CB8AC3E}">
        <p14:creationId xmlns:p14="http://schemas.microsoft.com/office/powerpoint/2010/main" val="18008272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a:t>Получаване на </a:t>
            </a:r>
            <a:r>
              <a:rPr lang="bg-BG" dirty="0" smtClean="0"/>
              <a:t>помощ</a:t>
            </a:r>
            <a:endParaRPr lang="bg-BG" dirty="0"/>
          </a:p>
        </p:txBody>
      </p:sp>
      <p:sp>
        <p:nvSpPr>
          <p:cNvPr id="3" name="Content Placeholder 2"/>
          <p:cNvSpPr>
            <a:spLocks noGrp="1"/>
          </p:cNvSpPr>
          <p:nvPr>
            <p:ph idx="1"/>
          </p:nvPr>
        </p:nvSpPr>
        <p:spPr>
          <a:xfrm>
            <a:off x="457200" y="1609416"/>
            <a:ext cx="7239000" cy="1819584"/>
          </a:xfrm>
        </p:spPr>
        <p:txBody>
          <a:bodyPr>
            <a:normAutofit fontScale="92500" lnSpcReduction="10000"/>
          </a:bodyPr>
          <a:lstStyle/>
          <a:p>
            <a:r>
              <a:rPr lang="en-US" dirty="0"/>
              <a:t>GDB </a:t>
            </a:r>
            <a:r>
              <a:rPr lang="bg-BG" dirty="0"/>
              <a:t>освен че разполага с широк набор команди, има и изключително мощна функция за получаване на помощ. В помощната функция командите са разделени на категории според функциите, които изпълняват. </a:t>
            </a: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407327"/>
            <a:ext cx="676746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2144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Получаване на помощ</a:t>
            </a:r>
          </a:p>
        </p:txBody>
      </p:sp>
      <p:sp>
        <p:nvSpPr>
          <p:cNvPr id="3" name="Content Placeholder 2"/>
          <p:cNvSpPr>
            <a:spLocks noGrp="1"/>
          </p:cNvSpPr>
          <p:nvPr>
            <p:ph idx="1"/>
          </p:nvPr>
        </p:nvSpPr>
        <p:spPr/>
        <p:txBody>
          <a:bodyPr/>
          <a:lstStyle/>
          <a:p>
            <a:r>
              <a:rPr lang="ru-RU" dirty="0"/>
              <a:t>Обобщена информация за всяка от гореизброените категории можете да получите така:</a:t>
            </a:r>
          </a:p>
          <a:p>
            <a:pPr marL="0" indent="0">
              <a:buNone/>
            </a:pPr>
            <a:r>
              <a:rPr lang="ru-RU" dirty="0"/>
              <a:t>(gdb) h </a:t>
            </a:r>
            <a:r>
              <a:rPr lang="ru-RU" dirty="0" smtClean="0"/>
              <a:t>категория</a:t>
            </a:r>
            <a:endParaRPr lang="en-US" dirty="0" smtClean="0"/>
          </a:p>
          <a:p>
            <a:r>
              <a:rPr lang="ru-RU" dirty="0"/>
              <a:t>Информация за </a:t>
            </a:r>
            <a:r>
              <a:rPr lang="ru-RU" dirty="0" smtClean="0"/>
              <a:t>подкомандите може </a:t>
            </a:r>
            <a:r>
              <a:rPr lang="ru-RU" dirty="0"/>
              <a:t>да получим като зададем пълното им име във </a:t>
            </a:r>
            <a:r>
              <a:rPr lang="ru-RU" dirty="0" smtClean="0"/>
              <a:t>вида:</a:t>
            </a:r>
          </a:p>
          <a:p>
            <a:pPr marL="0" indent="0">
              <a:buNone/>
            </a:pPr>
            <a:r>
              <a:rPr lang="ru-RU" dirty="0" smtClean="0"/>
              <a:t>help </a:t>
            </a:r>
            <a:r>
              <a:rPr lang="ru-RU" dirty="0"/>
              <a:t>команда под-команда:</a:t>
            </a:r>
            <a:endParaRPr lang="bg-BG" dirty="0"/>
          </a:p>
        </p:txBody>
      </p:sp>
    </p:spTree>
    <p:extLst>
      <p:ext uri="{BB962C8B-B14F-4D97-AF65-F5344CB8AC3E}">
        <p14:creationId xmlns:p14="http://schemas.microsoft.com/office/powerpoint/2010/main" val="546324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Допълване на </a:t>
            </a:r>
            <a:r>
              <a:rPr lang="ru-RU" dirty="0" smtClean="0"/>
              <a:t>команди</a:t>
            </a:r>
            <a:endParaRPr lang="bg-BG" dirty="0"/>
          </a:p>
        </p:txBody>
      </p:sp>
      <p:sp>
        <p:nvSpPr>
          <p:cNvPr id="3" name="Content Placeholder 2"/>
          <p:cNvSpPr>
            <a:spLocks noGrp="1"/>
          </p:cNvSpPr>
          <p:nvPr>
            <p:ph idx="1"/>
          </p:nvPr>
        </p:nvSpPr>
        <p:spPr/>
        <p:txBody>
          <a:bodyPr>
            <a:normAutofit/>
          </a:bodyPr>
          <a:lstStyle/>
          <a:p>
            <a:r>
              <a:rPr lang="ru-RU" dirty="0" smtClean="0"/>
              <a:t>GDB </a:t>
            </a:r>
            <a:r>
              <a:rPr lang="ru-RU" dirty="0"/>
              <a:t>може да допълни до края думата, която сте започнали да пишете. Това ще стане ако има само една възможност за завършването на думата. Ако съществуват повече от една, GDB ще покаже всички възможните завършеци. Допълването става чрез натискане на клавиша TAB. Например:</a:t>
            </a:r>
          </a:p>
          <a:p>
            <a:pPr marL="0" indent="0">
              <a:buNone/>
            </a:pPr>
            <a:r>
              <a:rPr lang="ru-RU" dirty="0"/>
              <a:t>(gdb) help reve[TAB]</a:t>
            </a:r>
            <a:endParaRPr lang="bg-BG" dirty="0"/>
          </a:p>
        </p:txBody>
      </p:sp>
    </p:spTree>
    <p:extLst>
      <p:ext uri="{BB962C8B-B14F-4D97-AF65-F5344CB8AC3E}">
        <p14:creationId xmlns:p14="http://schemas.microsoft.com/office/powerpoint/2010/main" val="37695590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Допълване на </a:t>
            </a:r>
            <a:r>
              <a:rPr lang="ru-RU" dirty="0" smtClean="0"/>
              <a:t>команди</a:t>
            </a:r>
            <a:endParaRPr lang="bg-BG" dirty="0"/>
          </a:p>
        </p:txBody>
      </p:sp>
      <p:sp>
        <p:nvSpPr>
          <p:cNvPr id="3" name="Content Placeholder 2"/>
          <p:cNvSpPr>
            <a:spLocks noGrp="1"/>
          </p:cNvSpPr>
          <p:nvPr>
            <p:ph idx="1"/>
          </p:nvPr>
        </p:nvSpPr>
        <p:spPr/>
        <p:txBody>
          <a:bodyPr>
            <a:normAutofit/>
          </a:bodyPr>
          <a:lstStyle/>
          <a:p>
            <a:r>
              <a:rPr lang="ru-RU" dirty="0"/>
              <a:t>Допълването оперира не само над вградените команди, но също и над имената на функциите и променливите, които се използват в програмата, която дебъгвате. Например:</a:t>
            </a:r>
          </a:p>
          <a:p>
            <a:pPr marL="0" indent="0">
              <a:buNone/>
            </a:pPr>
            <a:r>
              <a:rPr lang="ru-RU" dirty="0"/>
              <a:t>(gdb) p my_[TAB] </a:t>
            </a:r>
            <a:endParaRPr lang="ru-RU" dirty="0" smtClean="0"/>
          </a:p>
          <a:p>
            <a:pPr marL="0" indent="0">
              <a:buNone/>
            </a:pPr>
            <a:r>
              <a:rPr lang="ru-RU" dirty="0" smtClean="0"/>
              <a:t>my_func1 	my_func2 	my_integer</a:t>
            </a:r>
            <a:endParaRPr lang="bg-BG" dirty="0"/>
          </a:p>
        </p:txBody>
      </p:sp>
    </p:spTree>
    <p:extLst>
      <p:ext uri="{BB962C8B-B14F-4D97-AF65-F5344CB8AC3E}">
        <p14:creationId xmlns:p14="http://schemas.microsoft.com/office/powerpoint/2010/main" val="1231597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Компилиране на програма със символи за </a:t>
            </a:r>
            <a:r>
              <a:rPr lang="ru-RU" dirty="0" smtClean="0"/>
              <a:t>дебъгване</a:t>
            </a:r>
            <a:endParaRPr lang="bg-BG" dirty="0"/>
          </a:p>
        </p:txBody>
      </p:sp>
      <p:sp>
        <p:nvSpPr>
          <p:cNvPr id="3" name="Content Placeholder 2"/>
          <p:cNvSpPr>
            <a:spLocks noGrp="1"/>
          </p:cNvSpPr>
          <p:nvPr>
            <p:ph idx="1"/>
          </p:nvPr>
        </p:nvSpPr>
        <p:spPr/>
        <p:txBody>
          <a:bodyPr>
            <a:normAutofit lnSpcReduction="10000"/>
          </a:bodyPr>
          <a:lstStyle/>
          <a:p>
            <a:r>
              <a:rPr lang="ru-RU" dirty="0" smtClean="0"/>
              <a:t>За </a:t>
            </a:r>
            <a:r>
              <a:rPr lang="ru-RU" dirty="0"/>
              <a:t>да можете да дебъгвате пълноценно с GDB, програмите ви трябва да съдържат символи за дебъгване (</a:t>
            </a:r>
            <a:r>
              <a:rPr lang="ru-RU" i="1" dirty="0"/>
              <a:t>debugging symbols</a:t>
            </a:r>
            <a:r>
              <a:rPr lang="ru-RU" dirty="0"/>
              <a:t>). Добавянето на тези специални символи към обектните и изпълними файлове става чрез опция </a:t>
            </a:r>
            <a:r>
              <a:rPr lang="ru-RU" i="1" dirty="0"/>
              <a:t>-g</a:t>
            </a:r>
            <a:r>
              <a:rPr lang="ru-RU" dirty="0"/>
              <a:t> на GCC.</a:t>
            </a:r>
          </a:p>
          <a:p>
            <a:r>
              <a:rPr lang="ru-RU" dirty="0"/>
              <a:t>GCC поддържа и дебъгване на оптимизиран код, компилиран с опция </a:t>
            </a:r>
            <a:r>
              <a:rPr lang="ru-RU" i="1" dirty="0"/>
              <a:t>-</a:t>
            </a:r>
            <a:r>
              <a:rPr lang="ru-RU" i="1" dirty="0" smtClean="0"/>
              <a:t>О</a:t>
            </a:r>
            <a:r>
              <a:rPr lang="ru-RU" dirty="0" smtClean="0"/>
              <a:t>. </a:t>
            </a:r>
            <a:r>
              <a:rPr lang="ru-RU" dirty="0"/>
              <a:t>Оптимизациите на компилатора могат да доведат до пренареждане на инструкциите, като ефектът е несъответствие между машинния и изходния код.</a:t>
            </a:r>
          </a:p>
          <a:p>
            <a:endParaRPr lang="bg-BG" dirty="0"/>
          </a:p>
        </p:txBody>
      </p:sp>
    </p:spTree>
    <p:extLst>
      <p:ext uri="{BB962C8B-B14F-4D97-AF65-F5344CB8AC3E}">
        <p14:creationId xmlns:p14="http://schemas.microsoft.com/office/powerpoint/2010/main" val="9984882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Компилиране на програма със символи за </a:t>
            </a:r>
            <a:r>
              <a:rPr lang="ru-RU" dirty="0" smtClean="0"/>
              <a:t>дебъгване</a:t>
            </a:r>
            <a:endParaRPr lang="bg-BG" dirty="0"/>
          </a:p>
        </p:txBody>
      </p:sp>
      <p:sp>
        <p:nvSpPr>
          <p:cNvPr id="3" name="Content Placeholder 2"/>
          <p:cNvSpPr>
            <a:spLocks noGrp="1"/>
          </p:cNvSpPr>
          <p:nvPr>
            <p:ph idx="1"/>
          </p:nvPr>
        </p:nvSpPr>
        <p:spPr/>
        <p:txBody>
          <a:bodyPr>
            <a:normAutofit/>
          </a:bodyPr>
          <a:lstStyle/>
          <a:p>
            <a:r>
              <a:rPr lang="ru-RU" dirty="0"/>
              <a:t>Ето пример за компилиране и линкване на програма състояща се само от един файл, като се включват и символи за дебъгване:</a:t>
            </a:r>
          </a:p>
          <a:p>
            <a:pPr marL="0" indent="0">
              <a:buNone/>
            </a:pPr>
            <a:r>
              <a:rPr lang="ru-RU" dirty="0"/>
              <a:t>$ gcc -g prog.c -o prog </a:t>
            </a:r>
            <a:endParaRPr lang="ru-RU" dirty="0" smtClean="0"/>
          </a:p>
          <a:p>
            <a:r>
              <a:rPr lang="ru-RU" dirty="0" smtClean="0"/>
              <a:t>Препоръчва се винаги </a:t>
            </a:r>
            <a:r>
              <a:rPr lang="ru-RU" dirty="0"/>
              <a:t>да използвате опция </a:t>
            </a:r>
            <a:r>
              <a:rPr lang="ru-RU" i="1" dirty="0"/>
              <a:t>-Wall</a:t>
            </a:r>
            <a:r>
              <a:rPr lang="ru-RU" dirty="0"/>
              <a:t> на GCC, защото така </a:t>
            </a:r>
            <a:r>
              <a:rPr lang="ru-RU" dirty="0" smtClean="0"/>
              <a:t>се прихващат </a:t>
            </a:r>
            <a:r>
              <a:rPr lang="ru-RU" dirty="0"/>
              <a:t>доста грешки без дори да се налага да </a:t>
            </a:r>
            <a:r>
              <a:rPr lang="ru-RU" smtClean="0"/>
              <a:t>се стартира </a:t>
            </a:r>
            <a:r>
              <a:rPr lang="ru-RU" dirty="0"/>
              <a:t>GDB</a:t>
            </a:r>
            <a:r>
              <a:rPr lang="ru-RU" dirty="0" smtClean="0"/>
              <a:t>.</a:t>
            </a:r>
            <a:endParaRPr lang="ru-RU" dirty="0"/>
          </a:p>
        </p:txBody>
      </p:sp>
    </p:spTree>
    <p:extLst>
      <p:ext uri="{BB962C8B-B14F-4D97-AF65-F5344CB8AC3E}">
        <p14:creationId xmlns:p14="http://schemas.microsoft.com/office/powerpoint/2010/main" val="1170435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Опции на командния </a:t>
            </a:r>
            <a:r>
              <a:rPr lang="ru-RU" dirty="0" smtClean="0"/>
              <a:t>ред</a:t>
            </a:r>
            <a:endParaRPr lang="bg-BG" dirty="0"/>
          </a:p>
        </p:txBody>
      </p:sp>
      <p:sp>
        <p:nvSpPr>
          <p:cNvPr id="3" name="Content Placeholder 2"/>
          <p:cNvSpPr>
            <a:spLocks noGrp="1"/>
          </p:cNvSpPr>
          <p:nvPr>
            <p:ph idx="1"/>
          </p:nvPr>
        </p:nvSpPr>
        <p:spPr/>
        <p:txBody>
          <a:bodyPr>
            <a:normAutofit/>
          </a:bodyPr>
          <a:lstStyle/>
          <a:p>
            <a:r>
              <a:rPr lang="ru-RU" dirty="0" smtClean="0"/>
              <a:t>Обикновено </a:t>
            </a:r>
            <a:r>
              <a:rPr lang="ru-RU" dirty="0"/>
              <a:t>при стартиране на GDB от командния ред се задават и аргументи като името на програмата, която ще се дебъгва, номера на процеса към който ще се закачате или името </a:t>
            </a:r>
            <a:r>
              <a:rPr lang="ru-RU" dirty="0" smtClean="0"/>
              <a:t>на</a:t>
            </a:r>
            <a:r>
              <a:rPr lang="en-US" dirty="0" smtClean="0"/>
              <a:t> </a:t>
            </a:r>
            <a:r>
              <a:rPr lang="ru-RU" i="1" dirty="0" smtClean="0"/>
              <a:t>core</a:t>
            </a:r>
            <a:r>
              <a:rPr lang="ru-RU" dirty="0" smtClean="0"/>
              <a:t>-файла</a:t>
            </a:r>
            <a:r>
              <a:rPr lang="ru-RU" dirty="0"/>
              <a:t>, който ще се използва </a:t>
            </a:r>
            <a:r>
              <a:rPr lang="bg-BG" dirty="0" smtClean="0"/>
              <a:t>з</a:t>
            </a:r>
            <a:r>
              <a:rPr lang="ru-RU" dirty="0" smtClean="0"/>
              <a:t>а</a:t>
            </a:r>
            <a:r>
              <a:rPr lang="ru-RU" dirty="0"/>
              <a:t> </a:t>
            </a:r>
            <a:r>
              <a:rPr lang="ru-RU" dirty="0" smtClean="0"/>
              <a:t>дебъгване</a:t>
            </a:r>
            <a:r>
              <a:rPr lang="ru-RU" dirty="0"/>
              <a:t>. Ако извикате GDB без аргументи, можете да зададете нужните опции и от командния ред на дебъгера</a:t>
            </a:r>
            <a:r>
              <a:rPr lang="ru-RU" dirty="0" smtClean="0"/>
              <a:t>.</a:t>
            </a:r>
            <a:endParaRPr lang="ru-RU" dirty="0"/>
          </a:p>
        </p:txBody>
      </p:sp>
    </p:spTree>
    <p:extLst>
      <p:ext uri="{BB962C8B-B14F-4D97-AF65-F5344CB8AC3E}">
        <p14:creationId xmlns:p14="http://schemas.microsoft.com/office/powerpoint/2010/main" val="39790447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Опции на командния </a:t>
            </a:r>
            <a:r>
              <a:rPr lang="ru-RU" dirty="0" smtClean="0"/>
              <a:t>ред</a:t>
            </a:r>
            <a:endParaRPr lang="bg-BG" dirty="0"/>
          </a:p>
        </p:txBody>
      </p:sp>
      <p:sp>
        <p:nvSpPr>
          <p:cNvPr id="3" name="Content Placeholder 2"/>
          <p:cNvSpPr>
            <a:spLocks noGrp="1"/>
          </p:cNvSpPr>
          <p:nvPr>
            <p:ph idx="1"/>
          </p:nvPr>
        </p:nvSpPr>
        <p:spPr/>
        <p:txBody>
          <a:bodyPr>
            <a:normAutofit/>
          </a:bodyPr>
          <a:lstStyle/>
          <a:p>
            <a:r>
              <a:rPr lang="ru-RU" dirty="0"/>
              <a:t>Стартиране на дебъгера и автоматично зареждане на програма:</a:t>
            </a:r>
          </a:p>
          <a:p>
            <a:pPr marL="0" indent="0">
              <a:buNone/>
            </a:pPr>
            <a:r>
              <a:rPr lang="ru-RU" dirty="0"/>
              <a:t>$ gdb име-на-програма </a:t>
            </a:r>
          </a:p>
          <a:p>
            <a:r>
              <a:rPr lang="ru-RU" dirty="0"/>
              <a:t>Стартиране на дебъгера и автоматично зареждане на програма, която ще бъде извикана със зададените аргументи:</a:t>
            </a:r>
          </a:p>
          <a:p>
            <a:pPr marL="0" indent="0">
              <a:buNone/>
            </a:pPr>
            <a:r>
              <a:rPr lang="ru-RU" dirty="0"/>
              <a:t>$ gdb --args име-на-програма аргумент1 аргумент2 ...</a:t>
            </a:r>
          </a:p>
        </p:txBody>
      </p:sp>
    </p:spTree>
    <p:extLst>
      <p:ext uri="{BB962C8B-B14F-4D97-AF65-F5344CB8AC3E}">
        <p14:creationId xmlns:p14="http://schemas.microsoft.com/office/powerpoint/2010/main" val="1845449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Зареждане на програма от командния ред на </a:t>
            </a:r>
            <a:r>
              <a:rPr lang="en-US" dirty="0" smtClean="0"/>
              <a:t>GDB</a:t>
            </a:r>
            <a:endParaRPr lang="bg-BG" dirty="0"/>
          </a:p>
        </p:txBody>
      </p:sp>
      <p:sp>
        <p:nvSpPr>
          <p:cNvPr id="3" name="Content Placeholder 2"/>
          <p:cNvSpPr>
            <a:spLocks noGrp="1"/>
          </p:cNvSpPr>
          <p:nvPr>
            <p:ph idx="1"/>
          </p:nvPr>
        </p:nvSpPr>
        <p:spPr/>
        <p:txBody>
          <a:bodyPr/>
          <a:lstStyle/>
          <a:p>
            <a:r>
              <a:rPr lang="bg-BG" dirty="0" smtClean="0"/>
              <a:t>Ако </a:t>
            </a:r>
            <a:r>
              <a:rPr lang="bg-BG" dirty="0"/>
              <a:t>при стартирането на </a:t>
            </a:r>
            <a:r>
              <a:rPr lang="en-US" dirty="0"/>
              <a:t>GDB </a:t>
            </a:r>
            <a:r>
              <a:rPr lang="bg-BG" dirty="0"/>
              <a:t>не сте задали името и пътя до програмата, която ще дебъгвате, ще трябва да го направите от вътрешния команден ред. Това става с командата </a:t>
            </a:r>
            <a:r>
              <a:rPr lang="en-US" dirty="0"/>
              <a:t>file. </a:t>
            </a:r>
            <a:r>
              <a:rPr lang="bg-BG" dirty="0"/>
              <a:t>Например:</a:t>
            </a:r>
          </a:p>
          <a:p>
            <a:pPr marL="0" indent="0">
              <a:buNone/>
            </a:pPr>
            <a:r>
              <a:rPr lang="bg-BG" dirty="0"/>
              <a:t>(</a:t>
            </a:r>
            <a:r>
              <a:rPr lang="en-US" dirty="0" err="1"/>
              <a:t>gdb</a:t>
            </a:r>
            <a:r>
              <a:rPr lang="en-US" dirty="0"/>
              <a:t>) file ~/work/</a:t>
            </a:r>
            <a:r>
              <a:rPr lang="en-US" dirty="0" err="1"/>
              <a:t>gdbtut</a:t>
            </a:r>
            <a:r>
              <a:rPr lang="en-US" dirty="0"/>
              <a:t>/buggy </a:t>
            </a:r>
            <a:endParaRPr lang="bg-BG" dirty="0" smtClean="0"/>
          </a:p>
          <a:p>
            <a:pPr marL="0" indent="0">
              <a:buNone/>
            </a:pPr>
            <a:r>
              <a:rPr lang="en-US" sz="2000" dirty="0" smtClean="0"/>
              <a:t>Load </a:t>
            </a:r>
            <a:r>
              <a:rPr lang="en-US" sz="2000" dirty="0"/>
              <a:t>new symbol table from </a:t>
            </a:r>
            <a:r>
              <a:rPr lang="en-US" sz="2000" dirty="0" smtClean="0"/>
              <a:t>~/</a:t>
            </a:r>
            <a:r>
              <a:rPr lang="en-US" sz="2000" dirty="0"/>
              <a:t>work/</a:t>
            </a:r>
            <a:r>
              <a:rPr lang="en-US" sz="2000" dirty="0" err="1"/>
              <a:t>gdbtut</a:t>
            </a:r>
            <a:r>
              <a:rPr lang="en-US" sz="2000" dirty="0"/>
              <a:t>/buggy"? (y or n) y </a:t>
            </a:r>
            <a:endParaRPr lang="bg-BG" sz="2000" dirty="0" smtClean="0"/>
          </a:p>
          <a:p>
            <a:pPr marL="0" indent="0">
              <a:buNone/>
            </a:pPr>
            <a:r>
              <a:rPr lang="en-US" sz="2000" dirty="0" smtClean="0"/>
              <a:t>Reading </a:t>
            </a:r>
            <a:r>
              <a:rPr lang="en-US" sz="2000" dirty="0"/>
              <a:t>symbols from ~/work/</a:t>
            </a:r>
            <a:r>
              <a:rPr lang="en-US" sz="2000" dirty="0" err="1"/>
              <a:t>gdbtut</a:t>
            </a:r>
            <a:r>
              <a:rPr lang="en-US" sz="2000" dirty="0"/>
              <a:t>/buggy...done.</a:t>
            </a:r>
            <a:endParaRPr lang="bg-BG" sz="2000" dirty="0"/>
          </a:p>
        </p:txBody>
      </p:sp>
    </p:spTree>
    <p:extLst>
      <p:ext uri="{BB962C8B-B14F-4D97-AF65-F5344CB8AC3E}">
        <p14:creationId xmlns:p14="http://schemas.microsoft.com/office/powerpoint/2010/main" val="29308646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a:t>Стартиране на </a:t>
            </a:r>
            <a:r>
              <a:rPr lang="bg-BG" dirty="0" smtClean="0"/>
              <a:t>програма</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Стартирането </a:t>
            </a:r>
            <a:r>
              <a:rPr lang="bg-BG" dirty="0"/>
              <a:t>на програмата, която ще дебъгвате става с командата </a:t>
            </a:r>
            <a:r>
              <a:rPr lang="en-US" dirty="0"/>
              <a:t>run. </a:t>
            </a:r>
            <a:r>
              <a:rPr lang="bg-BG" dirty="0"/>
              <a:t>Ако програмата ви трябва да бъде изпълнена с някакви аргументи, но не сте ги указали с опция —</a:t>
            </a:r>
            <a:r>
              <a:rPr lang="en-US" dirty="0" err="1"/>
              <a:t>args</a:t>
            </a:r>
            <a:r>
              <a:rPr lang="en-US" dirty="0"/>
              <a:t> </a:t>
            </a:r>
            <a:r>
              <a:rPr lang="bg-BG" dirty="0"/>
              <a:t>на </a:t>
            </a:r>
            <a:r>
              <a:rPr lang="en-US" dirty="0"/>
              <a:t>GDB, </a:t>
            </a:r>
            <a:r>
              <a:rPr lang="bg-BG" dirty="0"/>
              <a:t>можете да го направите от командния ред на </a:t>
            </a:r>
            <a:r>
              <a:rPr lang="en-US" dirty="0"/>
              <a:t>GDB </a:t>
            </a:r>
            <a:r>
              <a:rPr lang="bg-BG" dirty="0"/>
              <a:t>по следния начин:</a:t>
            </a:r>
          </a:p>
          <a:p>
            <a:pPr marL="0" indent="0">
              <a:buNone/>
            </a:pPr>
            <a:r>
              <a:rPr lang="bg-BG" dirty="0"/>
              <a:t>(</a:t>
            </a:r>
            <a:r>
              <a:rPr lang="en-US" dirty="0" err="1"/>
              <a:t>gdb</a:t>
            </a:r>
            <a:r>
              <a:rPr lang="en-US" dirty="0"/>
              <a:t>) set </a:t>
            </a:r>
            <a:r>
              <a:rPr lang="en-US" dirty="0" err="1"/>
              <a:t>args</a:t>
            </a:r>
            <a:r>
              <a:rPr lang="en-US" dirty="0"/>
              <a:t> -a --foo 1 </a:t>
            </a:r>
            <a:endParaRPr lang="bg-BG" dirty="0" smtClean="0"/>
          </a:p>
          <a:p>
            <a:r>
              <a:rPr lang="bg-BG" dirty="0" smtClean="0"/>
              <a:t>Текущите </a:t>
            </a:r>
            <a:r>
              <a:rPr lang="bg-BG" dirty="0"/>
              <a:t>аргументи можете да видите с командата </a:t>
            </a:r>
            <a:r>
              <a:rPr lang="en-US" dirty="0"/>
              <a:t>show </a:t>
            </a:r>
            <a:r>
              <a:rPr lang="en-US" dirty="0" err="1"/>
              <a:t>args</a:t>
            </a:r>
            <a:r>
              <a:rPr lang="en-US" dirty="0"/>
              <a:t>:</a:t>
            </a:r>
          </a:p>
          <a:p>
            <a:pPr marL="0" indent="0">
              <a:buNone/>
            </a:pPr>
            <a:r>
              <a:rPr lang="en-US" dirty="0"/>
              <a:t>(</a:t>
            </a:r>
            <a:r>
              <a:rPr lang="en-US" dirty="0" err="1"/>
              <a:t>gdb</a:t>
            </a:r>
            <a:r>
              <a:rPr lang="en-US" dirty="0"/>
              <a:t>) show </a:t>
            </a:r>
            <a:r>
              <a:rPr lang="en-US" dirty="0" err="1"/>
              <a:t>args</a:t>
            </a:r>
            <a:r>
              <a:rPr lang="en-US" dirty="0"/>
              <a:t> </a:t>
            </a:r>
            <a:endParaRPr lang="bg-BG" dirty="0" smtClean="0"/>
          </a:p>
          <a:p>
            <a:pPr marL="0" indent="0">
              <a:buNone/>
            </a:pPr>
            <a:r>
              <a:rPr lang="en-US" dirty="0" smtClean="0"/>
              <a:t>Argument </a:t>
            </a:r>
            <a:r>
              <a:rPr lang="en-US" dirty="0"/>
              <a:t>list to give program being debugged when it is started </a:t>
            </a:r>
            <a:r>
              <a:rPr lang="en-US" dirty="0" smtClean="0"/>
              <a:t>is</a:t>
            </a:r>
            <a:endParaRPr lang="bg-BG" dirty="0" smtClean="0"/>
          </a:p>
          <a:p>
            <a:pPr marL="0" indent="0">
              <a:buNone/>
            </a:pPr>
            <a:r>
              <a:rPr lang="en-US" dirty="0" smtClean="0"/>
              <a:t> </a:t>
            </a:r>
            <a:r>
              <a:rPr lang="en-US" dirty="0"/>
              <a:t>"-a --foo 1".</a:t>
            </a:r>
            <a:endParaRPr lang="bg-BG" dirty="0"/>
          </a:p>
        </p:txBody>
      </p:sp>
    </p:spTree>
    <p:extLst>
      <p:ext uri="{BB962C8B-B14F-4D97-AF65-F5344CB8AC3E}">
        <p14:creationId xmlns:p14="http://schemas.microsoft.com/office/powerpoint/2010/main" val="217226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GCC</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bg-BG" b="1" dirty="0" smtClean="0"/>
              <a:t>Подразбрани разширения</a:t>
            </a:r>
          </a:p>
          <a:p>
            <a:r>
              <a:rPr lang="en-US" i="1" dirty="0" err="1" smtClean="0"/>
              <a:t>file</a:t>
            </a:r>
            <a:r>
              <a:rPr lang="en-US" dirty="0" err="1" smtClean="0"/>
              <a:t>.c</a:t>
            </a:r>
            <a:endParaRPr lang="bg-BG" dirty="0" smtClean="0"/>
          </a:p>
          <a:p>
            <a:pPr lvl="1"/>
            <a:r>
              <a:rPr lang="en-US" dirty="0" smtClean="0"/>
              <a:t>C </a:t>
            </a:r>
            <a:r>
              <a:rPr lang="bg-BG" dirty="0" smtClean="0"/>
              <a:t>сорс код, който се подлага на препроцесиране</a:t>
            </a:r>
            <a:r>
              <a:rPr lang="en-US" dirty="0" smtClean="0"/>
              <a:t>.</a:t>
            </a:r>
            <a:r>
              <a:rPr lang="en-US" dirty="0"/>
              <a:t> </a:t>
            </a:r>
            <a:endParaRPr lang="bg-BG" dirty="0" smtClean="0"/>
          </a:p>
          <a:p>
            <a:r>
              <a:rPr lang="en-US" i="1" dirty="0" err="1" smtClean="0"/>
              <a:t>file</a:t>
            </a:r>
            <a:r>
              <a:rPr lang="en-US" dirty="0" err="1" smtClean="0"/>
              <a:t>.i</a:t>
            </a:r>
            <a:endParaRPr lang="bg-BG" dirty="0" smtClean="0"/>
          </a:p>
          <a:p>
            <a:pPr lvl="1"/>
            <a:r>
              <a:rPr lang="en-US" dirty="0" smtClean="0"/>
              <a:t>C </a:t>
            </a:r>
            <a:r>
              <a:rPr lang="bg-BG" dirty="0"/>
              <a:t>сорс код, който </a:t>
            </a:r>
            <a:r>
              <a:rPr lang="bg-BG" dirty="0" smtClean="0"/>
              <a:t>НЕ се </a:t>
            </a:r>
            <a:r>
              <a:rPr lang="bg-BG" dirty="0"/>
              <a:t>подлага на </a:t>
            </a:r>
            <a:r>
              <a:rPr lang="bg-BG" dirty="0" smtClean="0"/>
              <a:t>препроцесиране</a:t>
            </a:r>
            <a:r>
              <a:rPr lang="en-US" dirty="0" smtClean="0"/>
              <a:t>.</a:t>
            </a:r>
            <a:r>
              <a:rPr lang="en-US" dirty="0"/>
              <a:t> </a:t>
            </a:r>
            <a:endParaRPr lang="bg-BG" dirty="0" smtClean="0"/>
          </a:p>
          <a:p>
            <a:r>
              <a:rPr lang="en-US" i="1" dirty="0" err="1" smtClean="0"/>
              <a:t>file</a:t>
            </a:r>
            <a:r>
              <a:rPr lang="en-US" dirty="0" err="1" smtClean="0"/>
              <a:t>.ii</a:t>
            </a:r>
            <a:endParaRPr lang="bg-BG" dirty="0" smtClean="0"/>
          </a:p>
          <a:p>
            <a:pPr lvl="1"/>
            <a:r>
              <a:rPr lang="en-US" dirty="0" smtClean="0"/>
              <a:t>C</a:t>
            </a:r>
            <a:r>
              <a:rPr lang="en-US" dirty="0"/>
              <a:t>++ </a:t>
            </a:r>
            <a:r>
              <a:rPr lang="bg-BG" dirty="0"/>
              <a:t>сорс код, който </a:t>
            </a:r>
            <a:r>
              <a:rPr lang="bg-BG" dirty="0" smtClean="0"/>
              <a:t>НЕ се </a:t>
            </a:r>
            <a:r>
              <a:rPr lang="bg-BG" dirty="0"/>
              <a:t>подлага на </a:t>
            </a:r>
            <a:r>
              <a:rPr lang="bg-BG" dirty="0" smtClean="0"/>
              <a:t>препроцесиране</a:t>
            </a:r>
          </a:p>
          <a:p>
            <a:r>
              <a:rPr lang="en-US" i="1" dirty="0" err="1" smtClean="0"/>
              <a:t>file</a:t>
            </a:r>
            <a:r>
              <a:rPr lang="en-US" dirty="0" err="1" smtClean="0"/>
              <a:t>.h</a:t>
            </a:r>
            <a:endParaRPr lang="bg-BG" dirty="0" smtClean="0"/>
          </a:p>
          <a:p>
            <a:pPr lvl="1"/>
            <a:r>
              <a:rPr lang="en-US" dirty="0" smtClean="0"/>
              <a:t>C</a:t>
            </a:r>
            <a:r>
              <a:rPr lang="en-US" dirty="0"/>
              <a:t>, C</a:t>
            </a:r>
            <a:r>
              <a:rPr lang="en-US" dirty="0" smtClean="0"/>
              <a:t>++</a:t>
            </a:r>
            <a:r>
              <a:rPr lang="bg-BG" dirty="0" smtClean="0"/>
              <a:t> хедър файл</a:t>
            </a:r>
            <a:endParaRPr lang="bg-BG" dirty="0"/>
          </a:p>
        </p:txBody>
      </p:sp>
    </p:spTree>
    <p:extLst>
      <p:ext uri="{BB962C8B-B14F-4D97-AF65-F5344CB8AC3E}">
        <p14:creationId xmlns:p14="http://schemas.microsoft.com/office/powerpoint/2010/main" val="3764792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Стартиране на програма</a:t>
            </a:r>
          </a:p>
        </p:txBody>
      </p:sp>
      <p:sp>
        <p:nvSpPr>
          <p:cNvPr id="3" name="Content Placeholder 2"/>
          <p:cNvSpPr>
            <a:spLocks noGrp="1"/>
          </p:cNvSpPr>
          <p:nvPr>
            <p:ph idx="1"/>
          </p:nvPr>
        </p:nvSpPr>
        <p:spPr/>
        <p:txBody>
          <a:bodyPr>
            <a:normAutofit fontScale="92500" lnSpcReduction="20000"/>
          </a:bodyPr>
          <a:lstStyle/>
          <a:p>
            <a:r>
              <a:rPr lang="ru-RU" dirty="0"/>
              <a:t>Ако аргументите се променят често, можете да ги задавате директно към командата run:</a:t>
            </a:r>
          </a:p>
          <a:p>
            <a:pPr marL="0" indent="0">
              <a:buNone/>
            </a:pPr>
            <a:r>
              <a:rPr lang="ru-RU" dirty="0"/>
              <a:t>(gdb) run -a --foo 1 </a:t>
            </a:r>
            <a:endParaRPr lang="ru-RU" dirty="0" smtClean="0"/>
          </a:p>
          <a:p>
            <a:r>
              <a:rPr lang="ru-RU" dirty="0" smtClean="0"/>
              <a:t>Програмата</a:t>
            </a:r>
            <a:r>
              <a:rPr lang="ru-RU" dirty="0"/>
              <a:t>, която бива изпълнявана обикновено наследява обкръжението на GDB процеса. Това означава, че текущата работна директория, променливите от обкръжението, стандартния вход и изход, ще са същите като тези на GDB.</a:t>
            </a:r>
          </a:p>
          <a:p>
            <a:r>
              <a:rPr lang="ru-RU" dirty="0"/>
              <a:t>С командите set environment и unset environment можете да манипулирате обкръжението в което се изпълнява програмата ви, а с show environment можете да го инспектирате.</a:t>
            </a:r>
          </a:p>
          <a:p>
            <a:endParaRPr lang="bg-BG" dirty="0"/>
          </a:p>
        </p:txBody>
      </p:sp>
    </p:spTree>
    <p:extLst>
      <p:ext uri="{BB962C8B-B14F-4D97-AF65-F5344CB8AC3E}">
        <p14:creationId xmlns:p14="http://schemas.microsoft.com/office/powerpoint/2010/main" val="2850747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Дебъгване на вече вървящ </a:t>
            </a:r>
            <a:r>
              <a:rPr lang="bg-BG" dirty="0" smtClean="0"/>
              <a:t>процес</a:t>
            </a:r>
            <a:endParaRPr lang="bg-BG" dirty="0"/>
          </a:p>
        </p:txBody>
      </p:sp>
      <p:sp>
        <p:nvSpPr>
          <p:cNvPr id="3" name="Content Placeholder 2"/>
          <p:cNvSpPr>
            <a:spLocks noGrp="1"/>
          </p:cNvSpPr>
          <p:nvPr>
            <p:ph idx="1"/>
          </p:nvPr>
        </p:nvSpPr>
        <p:spPr/>
        <p:txBody>
          <a:bodyPr>
            <a:normAutofit fontScale="85000" lnSpcReduction="20000"/>
          </a:bodyPr>
          <a:lstStyle/>
          <a:p>
            <a:r>
              <a:rPr lang="bg-BG" dirty="0" smtClean="0"/>
              <a:t>Закачането </a:t>
            </a:r>
            <a:r>
              <a:rPr lang="bg-BG" dirty="0"/>
              <a:t>на дебъгера към вече вървящ процес става с командата </a:t>
            </a:r>
            <a:r>
              <a:rPr lang="en-US" dirty="0"/>
              <a:t>attach. </a:t>
            </a:r>
            <a:r>
              <a:rPr lang="bg-BG" dirty="0"/>
              <a:t>За да се закачите към някой процес ще ви трябва неговият идентификационен номер (</a:t>
            </a:r>
            <a:r>
              <a:rPr lang="en-US" i="1" dirty="0"/>
              <a:t>PID</a:t>
            </a:r>
            <a:r>
              <a:rPr lang="en-US" dirty="0"/>
              <a:t>, </a:t>
            </a:r>
            <a:r>
              <a:rPr lang="en-US" i="1" dirty="0"/>
              <a:t>Process ID</a:t>
            </a:r>
            <a:r>
              <a:rPr lang="en-US" dirty="0"/>
              <a:t>). </a:t>
            </a:r>
            <a:r>
              <a:rPr lang="bg-BG" dirty="0"/>
              <a:t>Ето как можете да откриете номера на процеса с име </a:t>
            </a:r>
            <a:r>
              <a:rPr lang="en-US" i="1" dirty="0"/>
              <a:t>buggy</a:t>
            </a:r>
            <a:r>
              <a:rPr lang="en-US" dirty="0"/>
              <a:t> </a:t>
            </a:r>
            <a:r>
              <a:rPr lang="bg-BG" dirty="0"/>
              <a:t>под </a:t>
            </a:r>
            <a:r>
              <a:rPr lang="en-US" dirty="0"/>
              <a:t>FreeBSD:</a:t>
            </a:r>
          </a:p>
          <a:p>
            <a:pPr marL="0" indent="0">
              <a:buNone/>
            </a:pPr>
            <a:r>
              <a:rPr lang="en-US" dirty="0"/>
              <a:t>$ </a:t>
            </a:r>
            <a:r>
              <a:rPr lang="en-US" dirty="0" err="1"/>
              <a:t>ps</a:t>
            </a:r>
            <a:r>
              <a:rPr lang="en-US" dirty="0"/>
              <a:t> -</a:t>
            </a:r>
            <a:r>
              <a:rPr lang="en-US" dirty="0" err="1"/>
              <a:t>ao</a:t>
            </a:r>
            <a:r>
              <a:rPr lang="en-US" dirty="0"/>
              <a:t> </a:t>
            </a:r>
            <a:r>
              <a:rPr lang="en-US" dirty="0" err="1"/>
              <a:t>pid,comm|grep</a:t>
            </a:r>
            <a:r>
              <a:rPr lang="en-US" dirty="0"/>
              <a:t> buggy </a:t>
            </a:r>
            <a:endParaRPr lang="bg-BG" dirty="0" smtClean="0"/>
          </a:p>
          <a:p>
            <a:pPr marL="0" indent="0">
              <a:buNone/>
            </a:pPr>
            <a:r>
              <a:rPr lang="en-US" dirty="0" smtClean="0"/>
              <a:t>2693 </a:t>
            </a:r>
            <a:r>
              <a:rPr lang="en-US" dirty="0"/>
              <a:t>buggy </a:t>
            </a:r>
            <a:endParaRPr lang="bg-BG" dirty="0" smtClean="0"/>
          </a:p>
          <a:p>
            <a:r>
              <a:rPr lang="bg-BG" dirty="0" smtClean="0"/>
              <a:t>За </a:t>
            </a:r>
            <a:r>
              <a:rPr lang="bg-BG" dirty="0"/>
              <a:t>да се закачите към него:</a:t>
            </a:r>
          </a:p>
          <a:p>
            <a:pPr marL="0" indent="0">
              <a:buNone/>
            </a:pPr>
            <a:r>
              <a:rPr lang="bg-BG" dirty="0"/>
              <a:t>(</a:t>
            </a:r>
            <a:r>
              <a:rPr lang="en-US" dirty="0" err="1"/>
              <a:t>gdb</a:t>
            </a:r>
            <a:r>
              <a:rPr lang="en-US" dirty="0"/>
              <a:t>) attach 2693 </a:t>
            </a:r>
            <a:endParaRPr lang="bg-BG" dirty="0" smtClean="0"/>
          </a:p>
          <a:p>
            <a:pPr marL="0" indent="0">
              <a:buNone/>
            </a:pPr>
            <a:r>
              <a:rPr lang="en-US" dirty="0" smtClean="0"/>
              <a:t>Attaching </a:t>
            </a:r>
            <a:r>
              <a:rPr lang="en-US" dirty="0"/>
              <a:t>to process 2693 Reading symbols from /home/</a:t>
            </a:r>
            <a:r>
              <a:rPr lang="en-US" dirty="0" err="1"/>
              <a:t>vik</a:t>
            </a:r>
            <a:r>
              <a:rPr lang="en-US" dirty="0"/>
              <a:t>/work/</a:t>
            </a:r>
            <a:r>
              <a:rPr lang="en-US" dirty="0" err="1"/>
              <a:t>gdbtut</a:t>
            </a:r>
            <a:r>
              <a:rPr lang="en-US" dirty="0"/>
              <a:t>/buggy...done. Reading symbols from /lib/libc.so.5...done. Loaded symbols for /lib/libc.so.5 Reading symbols from /</a:t>
            </a:r>
            <a:r>
              <a:rPr lang="en-US" dirty="0" err="1"/>
              <a:t>libexec</a:t>
            </a:r>
            <a:r>
              <a:rPr lang="en-US" dirty="0"/>
              <a:t>/ld-elf.so.1...done. Loaded symbols for /</a:t>
            </a:r>
            <a:r>
              <a:rPr lang="en-US" dirty="0" err="1"/>
              <a:t>libexec</a:t>
            </a:r>
            <a:r>
              <a:rPr lang="en-US" dirty="0"/>
              <a:t>/ld-elf.so.1 0x280c04b7 in </a:t>
            </a:r>
            <a:r>
              <a:rPr lang="en-US" dirty="0" err="1"/>
              <a:t>nanosleep</a:t>
            </a:r>
            <a:r>
              <a:rPr lang="en-US" dirty="0"/>
              <a:t> () from /lib/libc.so.5</a:t>
            </a:r>
            <a:endParaRPr lang="bg-BG" dirty="0"/>
          </a:p>
        </p:txBody>
      </p:sp>
    </p:spTree>
    <p:extLst>
      <p:ext uri="{BB962C8B-B14F-4D97-AF65-F5344CB8AC3E}">
        <p14:creationId xmlns:p14="http://schemas.microsoft.com/office/powerpoint/2010/main" val="42683177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Дебъгване на вече вървящ </a:t>
            </a:r>
            <a:r>
              <a:rPr lang="bg-BG" dirty="0" smtClean="0"/>
              <a:t>процес</a:t>
            </a:r>
            <a:endParaRPr lang="bg-BG" dirty="0"/>
          </a:p>
        </p:txBody>
      </p:sp>
      <p:sp>
        <p:nvSpPr>
          <p:cNvPr id="3" name="Content Placeholder 2"/>
          <p:cNvSpPr>
            <a:spLocks noGrp="1"/>
          </p:cNvSpPr>
          <p:nvPr>
            <p:ph idx="1"/>
          </p:nvPr>
        </p:nvSpPr>
        <p:spPr/>
        <p:txBody>
          <a:bodyPr>
            <a:normAutofit/>
          </a:bodyPr>
          <a:lstStyle/>
          <a:p>
            <a:r>
              <a:rPr lang="bg-BG" dirty="0"/>
              <a:t>Когато приключите с дебъгването е редно да се откачите от процеса. В противен случай, излизането от </a:t>
            </a:r>
            <a:r>
              <a:rPr lang="en-US" dirty="0"/>
              <a:t>GDB </a:t>
            </a:r>
            <a:r>
              <a:rPr lang="bg-BG" dirty="0"/>
              <a:t>ще доведе до терминиране на процеса, ако сте негов собственик.</a:t>
            </a:r>
          </a:p>
          <a:p>
            <a:pPr marL="0" indent="0">
              <a:buNone/>
            </a:pPr>
            <a:r>
              <a:rPr lang="bg-BG" dirty="0"/>
              <a:t>(</a:t>
            </a:r>
            <a:r>
              <a:rPr lang="en-US" dirty="0" err="1"/>
              <a:t>gdb</a:t>
            </a:r>
            <a:r>
              <a:rPr lang="en-US" dirty="0"/>
              <a:t>) detach </a:t>
            </a:r>
            <a:endParaRPr lang="bg-BG" dirty="0" smtClean="0"/>
          </a:p>
          <a:p>
            <a:pPr marL="0" indent="0">
              <a:buNone/>
            </a:pPr>
            <a:r>
              <a:rPr lang="en-US" dirty="0" smtClean="0"/>
              <a:t>Detaching </a:t>
            </a:r>
            <a:r>
              <a:rPr lang="en-US" dirty="0"/>
              <a:t>from program: /home/</a:t>
            </a:r>
            <a:r>
              <a:rPr lang="en-US" dirty="0" err="1"/>
              <a:t>vik</a:t>
            </a:r>
            <a:r>
              <a:rPr lang="en-US" dirty="0"/>
              <a:t>/work/</a:t>
            </a:r>
            <a:r>
              <a:rPr lang="en-US" dirty="0" err="1"/>
              <a:t>gdbtut</a:t>
            </a:r>
            <a:r>
              <a:rPr lang="en-US" dirty="0"/>
              <a:t>/buggy, process 2693</a:t>
            </a:r>
            <a:endParaRPr lang="bg-BG" dirty="0"/>
          </a:p>
        </p:txBody>
      </p:sp>
    </p:spTree>
    <p:extLst>
      <p:ext uri="{BB962C8B-B14F-4D97-AF65-F5344CB8AC3E}">
        <p14:creationId xmlns:p14="http://schemas.microsoft.com/office/powerpoint/2010/main" val="15642592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Терминиране на </a:t>
            </a:r>
            <a:r>
              <a:rPr lang="ru-RU" dirty="0" smtClean="0"/>
              <a:t>програма</a:t>
            </a:r>
            <a:endParaRPr lang="bg-BG" dirty="0"/>
          </a:p>
        </p:txBody>
      </p:sp>
      <p:sp>
        <p:nvSpPr>
          <p:cNvPr id="3" name="Content Placeholder 2"/>
          <p:cNvSpPr>
            <a:spLocks noGrp="1"/>
          </p:cNvSpPr>
          <p:nvPr>
            <p:ph idx="1"/>
          </p:nvPr>
        </p:nvSpPr>
        <p:spPr/>
        <p:txBody>
          <a:bodyPr/>
          <a:lstStyle/>
          <a:p>
            <a:r>
              <a:rPr lang="ru-RU" dirty="0" smtClean="0"/>
              <a:t>По </a:t>
            </a:r>
            <a:r>
              <a:rPr lang="ru-RU" dirty="0"/>
              <a:t>всяко време можете да терминирате програмата която дебъгвате с командата kill(съкратено k).</a:t>
            </a:r>
          </a:p>
          <a:p>
            <a:pPr marL="0" indent="0">
              <a:buNone/>
            </a:pPr>
            <a:r>
              <a:rPr lang="ru-RU" dirty="0"/>
              <a:t>(gdb) k </a:t>
            </a:r>
            <a:endParaRPr lang="ru-RU" dirty="0" smtClean="0"/>
          </a:p>
          <a:p>
            <a:pPr marL="0" indent="0">
              <a:buNone/>
            </a:pPr>
            <a:r>
              <a:rPr lang="ru-RU" dirty="0" smtClean="0"/>
              <a:t>Kill the </a:t>
            </a:r>
            <a:r>
              <a:rPr lang="ru-RU" dirty="0"/>
              <a:t>program being debugged? (y or n) y</a:t>
            </a:r>
            <a:endParaRPr lang="bg-BG" dirty="0"/>
          </a:p>
        </p:txBody>
      </p:sp>
    </p:spTree>
    <p:extLst>
      <p:ext uri="{BB962C8B-B14F-4D97-AF65-F5344CB8AC3E}">
        <p14:creationId xmlns:p14="http://schemas.microsoft.com/office/powerpoint/2010/main" val="165535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Прекъсване и продължаване на </a:t>
            </a:r>
            <a:r>
              <a:rPr lang="bg-BG" dirty="0" smtClean="0"/>
              <a:t>изпълнението</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Информация </a:t>
            </a:r>
            <a:r>
              <a:rPr lang="bg-BG" dirty="0"/>
              <a:t>относно това в какво състояние се намира програмата, която дебъгвате можете да получите с командата </a:t>
            </a:r>
            <a:r>
              <a:rPr lang="en-US" dirty="0"/>
              <a:t>info program:</a:t>
            </a:r>
          </a:p>
          <a:p>
            <a:pPr marL="0" indent="0">
              <a:buNone/>
            </a:pPr>
            <a:r>
              <a:rPr lang="en-US" dirty="0"/>
              <a:t>(</a:t>
            </a:r>
            <a:r>
              <a:rPr lang="en-US" dirty="0" err="1"/>
              <a:t>gdb</a:t>
            </a:r>
            <a:r>
              <a:rPr lang="en-US" dirty="0"/>
              <a:t>) info program </a:t>
            </a:r>
            <a:endParaRPr lang="bg-BG" dirty="0" smtClean="0"/>
          </a:p>
          <a:p>
            <a:pPr marL="0" indent="0">
              <a:buNone/>
            </a:pPr>
            <a:r>
              <a:rPr lang="en-US" dirty="0" smtClean="0"/>
              <a:t>Using </a:t>
            </a:r>
            <a:r>
              <a:rPr lang="en-US" dirty="0"/>
              <a:t>the running image of child process 2847. Program stopped at 0x8048548. It stopped at breakpoint 1. </a:t>
            </a:r>
            <a:endParaRPr lang="bg-BG" dirty="0" smtClean="0"/>
          </a:p>
          <a:p>
            <a:r>
              <a:rPr lang="bg-BG" dirty="0" smtClean="0"/>
              <a:t>Ето </a:t>
            </a:r>
            <a:r>
              <a:rPr lang="bg-BG" dirty="0"/>
              <a:t>и резултатът от изпълнението на командата, ако програмата още не е пусната с </a:t>
            </a:r>
            <a:r>
              <a:rPr lang="en-US" dirty="0"/>
              <a:t>run:</a:t>
            </a:r>
          </a:p>
          <a:p>
            <a:pPr marL="0" indent="0">
              <a:buNone/>
            </a:pPr>
            <a:r>
              <a:rPr lang="en-US" dirty="0"/>
              <a:t>(</a:t>
            </a:r>
            <a:r>
              <a:rPr lang="en-US" dirty="0" err="1"/>
              <a:t>gdb</a:t>
            </a:r>
            <a:r>
              <a:rPr lang="en-US" dirty="0"/>
              <a:t>) info program </a:t>
            </a:r>
            <a:endParaRPr lang="bg-BG" dirty="0" smtClean="0"/>
          </a:p>
          <a:p>
            <a:pPr marL="0" indent="0">
              <a:buNone/>
            </a:pPr>
            <a:r>
              <a:rPr lang="en-US" dirty="0" smtClean="0"/>
              <a:t>The </a:t>
            </a:r>
            <a:r>
              <a:rPr lang="en-US" dirty="0"/>
              <a:t>program being debugged is not being run.</a:t>
            </a:r>
            <a:endParaRPr lang="bg-BG" dirty="0"/>
          </a:p>
        </p:txBody>
      </p:sp>
    </p:spTree>
    <p:extLst>
      <p:ext uri="{BB962C8B-B14F-4D97-AF65-F5344CB8AC3E}">
        <p14:creationId xmlns:p14="http://schemas.microsoft.com/office/powerpoint/2010/main" val="2801567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Точки на прекъсване и на наблюдение (breakpoints и watchpoints</a:t>
            </a:r>
            <a:r>
              <a:rPr lang="ru-RU" dirty="0" smtClean="0"/>
              <a:t>)</a:t>
            </a:r>
            <a:endParaRPr lang="bg-BG" dirty="0"/>
          </a:p>
        </p:txBody>
      </p:sp>
      <p:sp>
        <p:nvSpPr>
          <p:cNvPr id="3" name="Content Placeholder 2"/>
          <p:cNvSpPr>
            <a:spLocks noGrp="1"/>
          </p:cNvSpPr>
          <p:nvPr>
            <p:ph idx="1"/>
          </p:nvPr>
        </p:nvSpPr>
        <p:spPr/>
        <p:txBody>
          <a:bodyPr>
            <a:normAutofit/>
          </a:bodyPr>
          <a:lstStyle/>
          <a:p>
            <a:r>
              <a:rPr lang="ru-RU" i="1" dirty="0" smtClean="0"/>
              <a:t>Breakpoint</a:t>
            </a:r>
            <a:r>
              <a:rPr lang="ru-RU" dirty="0"/>
              <a:t> или </a:t>
            </a:r>
            <a:r>
              <a:rPr lang="ru-RU" i="1" dirty="0"/>
              <a:t>точка на прекъсване</a:t>
            </a:r>
            <a:r>
              <a:rPr lang="ru-RU" dirty="0"/>
              <a:t>, кара програмата която дебъгвате да спре когато стигне определено предварително зададено място. Такива точки се поставят с командата break(съкратено b). Всяка точка на прекъсване може да бъде пусната (</a:t>
            </a:r>
            <a:r>
              <a:rPr lang="ru-RU" i="1" dirty="0"/>
              <a:t>enabled</a:t>
            </a:r>
            <a:r>
              <a:rPr lang="ru-RU" dirty="0"/>
              <a:t>) или спряна (</a:t>
            </a:r>
            <a:r>
              <a:rPr lang="ru-RU" i="1" dirty="0"/>
              <a:t>disabled</a:t>
            </a:r>
            <a:r>
              <a:rPr lang="ru-RU" dirty="0"/>
              <a:t>). Спрените точки нямат никакъв ефект върху хода на програмата докато не бъдат пуснати отново</a:t>
            </a:r>
            <a:r>
              <a:rPr lang="ru-RU" dirty="0" smtClean="0"/>
              <a:t>.</a:t>
            </a:r>
            <a:endParaRPr lang="ru-RU" dirty="0"/>
          </a:p>
        </p:txBody>
      </p:sp>
    </p:spTree>
    <p:extLst>
      <p:ext uri="{BB962C8B-B14F-4D97-AF65-F5344CB8AC3E}">
        <p14:creationId xmlns:p14="http://schemas.microsoft.com/office/powerpoint/2010/main" val="12655708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Точки на прекъсване и на наблюдение (breakpoints и watchpoints</a:t>
            </a:r>
            <a:r>
              <a:rPr lang="ru-RU" dirty="0" smtClean="0"/>
              <a:t>)</a:t>
            </a:r>
            <a:endParaRPr lang="bg-BG" dirty="0"/>
          </a:p>
        </p:txBody>
      </p:sp>
      <p:sp>
        <p:nvSpPr>
          <p:cNvPr id="3" name="Content Placeholder 2"/>
          <p:cNvSpPr>
            <a:spLocks noGrp="1"/>
          </p:cNvSpPr>
          <p:nvPr>
            <p:ph idx="1"/>
          </p:nvPr>
        </p:nvSpPr>
        <p:spPr/>
        <p:txBody>
          <a:bodyPr>
            <a:normAutofit fontScale="92500" lnSpcReduction="20000"/>
          </a:bodyPr>
          <a:lstStyle/>
          <a:p>
            <a:r>
              <a:rPr lang="ru-RU" i="1" dirty="0" smtClean="0"/>
              <a:t>Watchpoint</a:t>
            </a:r>
            <a:r>
              <a:rPr lang="ru-RU" dirty="0"/>
              <a:t> или </a:t>
            </a:r>
            <a:r>
              <a:rPr lang="ru-RU" i="1" dirty="0"/>
              <a:t>точка на наблюдение</a:t>
            </a:r>
            <a:r>
              <a:rPr lang="ru-RU" dirty="0"/>
              <a:t>, кара програмата която дебъгвате да спре когато стойността на определен израз се промени. Командата за поставяне на такива точки е watch.</a:t>
            </a:r>
          </a:p>
          <a:p>
            <a:r>
              <a:rPr lang="ru-RU" dirty="0"/>
              <a:t>Точките на наблюдение се манипулират по същия начин както точките на прекъсване. Това означава, че командите за изтриване, временно премахване и инспектиране са едни и същи.</a:t>
            </a:r>
          </a:p>
          <a:p>
            <a:r>
              <a:rPr lang="ru-RU" dirty="0"/>
              <a:t>GDB задава номер на всяка точка на наблюдение или прекъсване. Тези номера служат за аргументи на повечето командите, които манипулират точките.</a:t>
            </a:r>
          </a:p>
          <a:p>
            <a:endParaRPr lang="bg-BG" dirty="0"/>
          </a:p>
        </p:txBody>
      </p:sp>
    </p:spTree>
    <p:extLst>
      <p:ext uri="{BB962C8B-B14F-4D97-AF65-F5344CB8AC3E}">
        <p14:creationId xmlns:p14="http://schemas.microsoft.com/office/powerpoint/2010/main" val="28761457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прекъсване</a:t>
            </a:r>
            <a:endParaRPr lang="bg-BG" dirty="0"/>
          </a:p>
        </p:txBody>
      </p:sp>
      <p:sp>
        <p:nvSpPr>
          <p:cNvPr id="3" name="Content Placeholder 2"/>
          <p:cNvSpPr>
            <a:spLocks noGrp="1"/>
          </p:cNvSpPr>
          <p:nvPr>
            <p:ph idx="1"/>
          </p:nvPr>
        </p:nvSpPr>
        <p:spPr/>
        <p:txBody>
          <a:bodyPr>
            <a:normAutofit fontScale="77500" lnSpcReduction="20000"/>
          </a:bodyPr>
          <a:lstStyle/>
          <a:p>
            <a:r>
              <a:rPr lang="ru-RU" dirty="0" smtClean="0"/>
              <a:t>Точки </a:t>
            </a:r>
            <a:r>
              <a:rPr lang="ru-RU" dirty="0"/>
              <a:t>на прекъсване могат да бъдат поставяни на различни места и по различен начин. Най-често използваната точка може би е тази с име на функция. Ето и повечето възможности:</a:t>
            </a:r>
          </a:p>
          <a:p>
            <a:pPr marL="0" indent="0">
              <a:buNone/>
            </a:pPr>
            <a:r>
              <a:rPr lang="ru-RU" dirty="0"/>
              <a:t>break </a:t>
            </a:r>
            <a:r>
              <a:rPr lang="ru-RU" dirty="0" smtClean="0"/>
              <a:t>име-на-функция</a:t>
            </a:r>
          </a:p>
          <a:p>
            <a:r>
              <a:rPr lang="ru-RU" dirty="0" smtClean="0"/>
              <a:t>Поставя </a:t>
            </a:r>
            <a:r>
              <a:rPr lang="ru-RU" dirty="0"/>
              <a:t>точка на прекъсване в пролога на функцията</a:t>
            </a:r>
            <a:r>
              <a:rPr lang="ru-RU" dirty="0" smtClean="0"/>
              <a:t>.</a:t>
            </a:r>
          </a:p>
          <a:p>
            <a:pPr marL="0" indent="0">
              <a:buNone/>
            </a:pPr>
            <a:r>
              <a:rPr lang="ru-RU" dirty="0" smtClean="0"/>
              <a:t>break </a:t>
            </a:r>
            <a:r>
              <a:rPr lang="ru-RU" dirty="0"/>
              <a:t>+</a:t>
            </a:r>
            <a:r>
              <a:rPr lang="ru-RU" dirty="0" smtClean="0"/>
              <a:t>отместване</a:t>
            </a:r>
          </a:p>
          <a:p>
            <a:pPr marL="0" indent="0">
              <a:buNone/>
            </a:pPr>
            <a:r>
              <a:rPr lang="ru-RU" dirty="0" smtClean="0"/>
              <a:t>break –отместване</a:t>
            </a:r>
          </a:p>
          <a:p>
            <a:r>
              <a:rPr lang="ru-RU" dirty="0" smtClean="0"/>
              <a:t>Поставя </a:t>
            </a:r>
            <a:r>
              <a:rPr lang="ru-RU" dirty="0"/>
              <a:t>точка на прекъсване няколко реда напред или назад спрямо мястото, на което изпълнението на програмата е спряло</a:t>
            </a:r>
            <a:r>
              <a:rPr lang="ru-RU" dirty="0" smtClean="0"/>
              <a:t>.</a:t>
            </a:r>
          </a:p>
          <a:p>
            <a:pPr marL="0" indent="0">
              <a:buNone/>
            </a:pPr>
            <a:r>
              <a:rPr lang="ru-RU" dirty="0" smtClean="0"/>
              <a:t>break номер-на-ред</a:t>
            </a:r>
          </a:p>
          <a:p>
            <a:r>
              <a:rPr lang="ru-RU" dirty="0" smtClean="0"/>
              <a:t>Поставя </a:t>
            </a:r>
            <a:r>
              <a:rPr lang="ru-RU" dirty="0"/>
              <a:t>точка на прекъсване на ред </a:t>
            </a:r>
            <a:r>
              <a:rPr lang="ru-RU" i="1" dirty="0"/>
              <a:t>номер-на-ред</a:t>
            </a:r>
            <a:r>
              <a:rPr lang="ru-RU" dirty="0"/>
              <a:t> в текущия файл с изходен код. Този вид точки ще спрат изпълнението на програмата непосредствено </a:t>
            </a:r>
            <a:r>
              <a:rPr lang="ru-RU" b="1" dirty="0"/>
              <a:t>преди</a:t>
            </a:r>
            <a:r>
              <a:rPr lang="ru-RU" dirty="0"/>
              <a:t> да бъде изпълнен кода на </a:t>
            </a:r>
            <a:r>
              <a:rPr lang="ru-RU" dirty="0" smtClean="0"/>
              <a:t>зададения </a:t>
            </a:r>
            <a:r>
              <a:rPr lang="bg-BG" dirty="0" smtClean="0"/>
              <a:t>ред</a:t>
            </a:r>
            <a:r>
              <a:rPr lang="bg-BG" dirty="0"/>
              <a:t>.</a:t>
            </a:r>
          </a:p>
        </p:txBody>
      </p:sp>
    </p:spTree>
    <p:extLst>
      <p:ext uri="{BB962C8B-B14F-4D97-AF65-F5344CB8AC3E}">
        <p14:creationId xmlns:p14="http://schemas.microsoft.com/office/powerpoint/2010/main" val="3460860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прекъсване</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ru-RU" dirty="0" smtClean="0"/>
              <a:t>break име-на-файл:номер-на-ред</a:t>
            </a:r>
          </a:p>
          <a:p>
            <a:r>
              <a:rPr lang="ru-RU" dirty="0" smtClean="0"/>
              <a:t>Поставя </a:t>
            </a:r>
            <a:r>
              <a:rPr lang="ru-RU" dirty="0"/>
              <a:t>точка на прекъсване на ред </a:t>
            </a:r>
            <a:r>
              <a:rPr lang="ru-RU" i="1" dirty="0"/>
              <a:t>номер-на-ред</a:t>
            </a:r>
            <a:r>
              <a:rPr lang="ru-RU" dirty="0"/>
              <a:t> във файла </a:t>
            </a:r>
            <a:r>
              <a:rPr lang="ru-RU" i="1" dirty="0"/>
              <a:t>име-на-файл</a:t>
            </a:r>
            <a:r>
              <a:rPr lang="ru-RU" dirty="0" smtClean="0"/>
              <a:t>.</a:t>
            </a:r>
          </a:p>
          <a:p>
            <a:pPr marL="0" indent="0">
              <a:buNone/>
            </a:pPr>
            <a:r>
              <a:rPr lang="ru-RU" dirty="0" smtClean="0"/>
              <a:t>break име-на-файл:име-на-функция</a:t>
            </a:r>
          </a:p>
          <a:p>
            <a:r>
              <a:rPr lang="ru-RU" dirty="0" smtClean="0"/>
              <a:t>Поставя </a:t>
            </a:r>
            <a:r>
              <a:rPr lang="ru-RU" dirty="0"/>
              <a:t>точка на прекъсване в пролога на функция </a:t>
            </a:r>
            <a:r>
              <a:rPr lang="ru-RU" i="1" dirty="0"/>
              <a:t>име-на-функция</a:t>
            </a:r>
            <a:r>
              <a:rPr lang="ru-RU" dirty="0"/>
              <a:t> във файла </a:t>
            </a:r>
            <a:r>
              <a:rPr lang="ru-RU" i="1" dirty="0"/>
              <a:t>име-на-файл</a:t>
            </a:r>
            <a:r>
              <a:rPr lang="ru-RU" dirty="0" smtClean="0"/>
              <a:t>.</a:t>
            </a:r>
          </a:p>
          <a:p>
            <a:pPr marL="0" indent="0">
              <a:buNone/>
            </a:pPr>
            <a:r>
              <a:rPr lang="ru-RU" dirty="0" smtClean="0"/>
              <a:t>break </a:t>
            </a:r>
            <a:r>
              <a:rPr lang="ru-RU" dirty="0"/>
              <a:t>*</a:t>
            </a:r>
            <a:r>
              <a:rPr lang="ru-RU" dirty="0" smtClean="0"/>
              <a:t>адрес</a:t>
            </a:r>
          </a:p>
          <a:p>
            <a:r>
              <a:rPr lang="ru-RU" dirty="0" smtClean="0"/>
              <a:t>Поставя </a:t>
            </a:r>
            <a:r>
              <a:rPr lang="ru-RU" dirty="0"/>
              <a:t>точка на прекъсване на зададения адрес. Този вид точка е удобен за спиране на изпълнението в част от програма, която няма информация за дебъгване</a:t>
            </a:r>
            <a:r>
              <a:rPr lang="ru-RU" dirty="0" smtClean="0"/>
              <a:t>.</a:t>
            </a:r>
          </a:p>
          <a:p>
            <a:pPr marL="0" indent="0">
              <a:buNone/>
            </a:pPr>
            <a:r>
              <a:rPr lang="en-US" dirty="0" smtClean="0"/>
              <a:t>b</a:t>
            </a:r>
            <a:r>
              <a:rPr lang="ru-RU" dirty="0" smtClean="0"/>
              <a:t>reak</a:t>
            </a:r>
          </a:p>
          <a:p>
            <a:r>
              <a:rPr lang="ru-RU" dirty="0" smtClean="0"/>
              <a:t>Когато </a:t>
            </a:r>
            <a:r>
              <a:rPr lang="ru-RU" dirty="0"/>
              <a:t>се използва без аргументи, командата поставя точка на прекъсване на следващата инструкция, която ще бъде изпълнена в избраната рамка в стека (</a:t>
            </a:r>
            <a:r>
              <a:rPr lang="ru-RU" i="1" dirty="0"/>
              <a:t>stack frame</a:t>
            </a:r>
            <a:r>
              <a:rPr lang="ru-RU" dirty="0" smtClean="0"/>
              <a:t>).</a:t>
            </a:r>
            <a:endParaRPr lang="ru-RU" dirty="0"/>
          </a:p>
        </p:txBody>
      </p:sp>
    </p:spTree>
    <p:extLst>
      <p:ext uri="{BB962C8B-B14F-4D97-AF65-F5344CB8AC3E}">
        <p14:creationId xmlns:p14="http://schemas.microsoft.com/office/powerpoint/2010/main" val="11019542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прекъсване</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ru-RU" dirty="0"/>
              <a:t>info breakpoints [n</a:t>
            </a:r>
            <a:r>
              <a:rPr lang="ru-RU" dirty="0" smtClean="0"/>
              <a:t>]</a:t>
            </a:r>
          </a:p>
          <a:p>
            <a:pPr marL="0" indent="0">
              <a:buNone/>
            </a:pPr>
            <a:r>
              <a:rPr lang="ru-RU" dirty="0" smtClean="0"/>
              <a:t>info </a:t>
            </a:r>
            <a:r>
              <a:rPr lang="ru-RU" dirty="0"/>
              <a:t>break [n</a:t>
            </a:r>
            <a:r>
              <a:rPr lang="ru-RU" dirty="0" smtClean="0"/>
              <a:t>]</a:t>
            </a:r>
          </a:p>
          <a:p>
            <a:pPr marL="0" indent="0">
              <a:buNone/>
            </a:pPr>
            <a:r>
              <a:rPr lang="ru-RU" dirty="0" smtClean="0"/>
              <a:t>info </a:t>
            </a:r>
            <a:r>
              <a:rPr lang="ru-RU" dirty="0"/>
              <a:t>watchpoints [n</a:t>
            </a:r>
            <a:r>
              <a:rPr lang="ru-RU" dirty="0" smtClean="0"/>
              <a:t>]</a:t>
            </a:r>
          </a:p>
          <a:p>
            <a:r>
              <a:rPr lang="ru-RU" dirty="0"/>
              <a:t>Тези команди извеждат таблица съдържаща всички точки на прекъсване или наблюдение. Опционалният номер към командите определя дали те се отнасят за всички точки (ако го няма), или само за точката с зададения номер. Можете да задавате и диапазон от няколко точки, като използвате тире за разделител — например 2-4.</a:t>
            </a:r>
            <a:endParaRPr lang="bg-BG" dirty="0"/>
          </a:p>
        </p:txBody>
      </p:sp>
    </p:spTree>
    <p:extLst>
      <p:ext uri="{BB962C8B-B14F-4D97-AF65-F5344CB8AC3E}">
        <p14:creationId xmlns:p14="http://schemas.microsoft.com/office/powerpoint/2010/main" val="3024067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GCC</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bg-BG" b="1" dirty="0" smtClean="0"/>
              <a:t>Подразбрани разширения</a:t>
            </a:r>
          </a:p>
          <a:p>
            <a:r>
              <a:rPr lang="en-US" i="1" dirty="0" smtClean="0"/>
              <a:t>file</a:t>
            </a:r>
            <a:r>
              <a:rPr lang="en-US" dirty="0" smtClean="0"/>
              <a:t>.cc</a:t>
            </a:r>
            <a:endParaRPr lang="bg-BG" dirty="0" smtClean="0"/>
          </a:p>
          <a:p>
            <a:r>
              <a:rPr lang="en-US" i="1" dirty="0" err="1" smtClean="0"/>
              <a:t>file</a:t>
            </a:r>
            <a:r>
              <a:rPr lang="en-US" dirty="0" err="1" smtClean="0"/>
              <a:t>.cp</a:t>
            </a:r>
            <a:endParaRPr lang="bg-BG" dirty="0" smtClean="0"/>
          </a:p>
          <a:p>
            <a:r>
              <a:rPr lang="en-US" i="1" dirty="0" smtClean="0"/>
              <a:t>file</a:t>
            </a:r>
            <a:r>
              <a:rPr lang="en-US" dirty="0" smtClean="0"/>
              <a:t>.cxx</a:t>
            </a:r>
            <a:endParaRPr lang="bg-BG" dirty="0" smtClean="0"/>
          </a:p>
          <a:p>
            <a:r>
              <a:rPr lang="en-US" i="1" dirty="0" smtClean="0"/>
              <a:t>file</a:t>
            </a:r>
            <a:r>
              <a:rPr lang="en-US" dirty="0" smtClean="0"/>
              <a:t>.cpp</a:t>
            </a:r>
            <a:endParaRPr lang="bg-BG" dirty="0" smtClean="0"/>
          </a:p>
          <a:p>
            <a:r>
              <a:rPr lang="en-US" i="1" dirty="0" smtClean="0"/>
              <a:t>file</a:t>
            </a:r>
            <a:r>
              <a:rPr lang="en-US" dirty="0" smtClean="0"/>
              <a:t>.CPP</a:t>
            </a:r>
            <a:endParaRPr lang="bg-BG" dirty="0" smtClean="0"/>
          </a:p>
          <a:p>
            <a:r>
              <a:rPr lang="en-US" i="1" dirty="0" err="1" smtClean="0"/>
              <a:t>file</a:t>
            </a:r>
            <a:r>
              <a:rPr lang="en-US" dirty="0" err="1" smtClean="0"/>
              <a:t>.c</a:t>
            </a:r>
            <a:r>
              <a:rPr lang="en-US" dirty="0" smtClean="0"/>
              <a:t>++</a:t>
            </a:r>
            <a:endParaRPr lang="bg-BG" dirty="0" smtClean="0"/>
          </a:p>
          <a:p>
            <a:r>
              <a:rPr lang="en-US" i="1" dirty="0" err="1" smtClean="0"/>
              <a:t>file</a:t>
            </a:r>
            <a:r>
              <a:rPr lang="en-US" dirty="0" err="1" smtClean="0"/>
              <a:t>.C</a:t>
            </a:r>
            <a:endParaRPr lang="bg-BG" dirty="0" smtClean="0"/>
          </a:p>
          <a:p>
            <a:pPr lvl="1"/>
            <a:r>
              <a:rPr lang="en-US" dirty="0" smtClean="0"/>
              <a:t>C</a:t>
            </a:r>
            <a:r>
              <a:rPr lang="en-US" dirty="0"/>
              <a:t>++ </a:t>
            </a:r>
            <a:r>
              <a:rPr lang="bg-BG" dirty="0" smtClean="0"/>
              <a:t>сорс файл, който се подлага на препроцесиране</a:t>
            </a:r>
            <a:r>
              <a:rPr lang="en-US" dirty="0" smtClean="0"/>
              <a:t>.</a:t>
            </a:r>
            <a:endParaRPr lang="bg-BG" dirty="0" smtClean="0"/>
          </a:p>
          <a:p>
            <a:r>
              <a:rPr lang="en-US" i="1" dirty="0" err="1" smtClean="0"/>
              <a:t>file</a:t>
            </a:r>
            <a:r>
              <a:rPr lang="en-US" dirty="0" err="1" smtClean="0"/>
              <a:t>.s</a:t>
            </a:r>
            <a:endParaRPr lang="en-US" dirty="0" smtClean="0"/>
          </a:p>
          <a:p>
            <a:pPr lvl="1"/>
            <a:r>
              <a:rPr lang="en-US" dirty="0" smtClean="0"/>
              <a:t>Assembler </a:t>
            </a:r>
            <a:r>
              <a:rPr lang="en-US" dirty="0"/>
              <a:t>code. </a:t>
            </a:r>
            <a:endParaRPr lang="en-US" dirty="0" smtClean="0"/>
          </a:p>
          <a:p>
            <a:r>
              <a:rPr lang="en-US" i="1" dirty="0" err="1" smtClean="0"/>
              <a:t>file</a:t>
            </a:r>
            <a:r>
              <a:rPr lang="en-US" dirty="0" err="1" smtClean="0"/>
              <a:t>.S</a:t>
            </a:r>
            <a:endParaRPr lang="en-US" dirty="0" smtClean="0"/>
          </a:p>
          <a:p>
            <a:r>
              <a:rPr lang="en-US" i="1" dirty="0" err="1" smtClean="0"/>
              <a:t>file</a:t>
            </a:r>
            <a:r>
              <a:rPr lang="en-US" dirty="0" err="1" smtClean="0"/>
              <a:t>.sx</a:t>
            </a:r>
            <a:endParaRPr lang="en-US" dirty="0" smtClean="0"/>
          </a:p>
          <a:p>
            <a:pPr lvl="1"/>
            <a:r>
              <a:rPr lang="en-US" dirty="0" smtClean="0"/>
              <a:t>Assembler code which must be preprocessed.</a:t>
            </a:r>
            <a:r>
              <a:rPr lang="en-US" dirty="0"/>
              <a:t> </a:t>
            </a:r>
            <a:endParaRPr lang="bg-BG" dirty="0"/>
          </a:p>
        </p:txBody>
      </p:sp>
    </p:spTree>
    <p:extLst>
      <p:ext uri="{BB962C8B-B14F-4D97-AF65-F5344CB8AC3E}">
        <p14:creationId xmlns:p14="http://schemas.microsoft.com/office/powerpoint/2010/main" val="27511714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прекъсване</a:t>
            </a:r>
            <a:endParaRPr lang="bg-BG" dirty="0"/>
          </a:p>
        </p:txBody>
      </p:sp>
      <p:sp>
        <p:nvSpPr>
          <p:cNvPr id="3" name="Content Placeholder 2"/>
          <p:cNvSpPr>
            <a:spLocks noGrp="1"/>
          </p:cNvSpPr>
          <p:nvPr>
            <p:ph idx="1"/>
          </p:nvPr>
        </p:nvSpPr>
        <p:spPr/>
        <p:txBody>
          <a:bodyPr>
            <a:normAutofit/>
          </a:bodyPr>
          <a:lstStyle/>
          <a:p>
            <a:pPr marL="0" indent="0">
              <a:buNone/>
            </a:pPr>
            <a:r>
              <a:rPr lang="bg-BG" dirty="0" smtClean="0"/>
              <a:t>Пример:</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1" y="2420888"/>
            <a:ext cx="8629450" cy="263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687323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наблюдение</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Можете </a:t>
            </a:r>
            <a:r>
              <a:rPr lang="ru-RU" dirty="0"/>
              <a:t>да използвате точки на наблюдение, за да спирате изпълнението на програмата в момента в който стойността на даден израз се промени, без да трябва да предвидите кога и на което точно място в програмата това ще се случи.</a:t>
            </a:r>
          </a:p>
          <a:p>
            <a:pPr marL="0" indent="0">
              <a:buNone/>
            </a:pPr>
            <a:r>
              <a:rPr lang="ru-RU" dirty="0"/>
              <a:t>watch </a:t>
            </a:r>
            <a:r>
              <a:rPr lang="ru-RU" dirty="0" smtClean="0"/>
              <a:t>израз</a:t>
            </a:r>
          </a:p>
          <a:p>
            <a:r>
              <a:rPr lang="ru-RU" dirty="0" smtClean="0"/>
              <a:t>Поставя </a:t>
            </a:r>
            <a:r>
              <a:rPr lang="ru-RU" dirty="0"/>
              <a:t>точка на наблюдение за израза. GDB ще прекрати изпълнението в момента, в който програмата запише нова стойност в израз и стойността му се промени</a:t>
            </a:r>
            <a:r>
              <a:rPr lang="ru-RU" dirty="0" smtClean="0"/>
              <a:t>.</a:t>
            </a:r>
          </a:p>
          <a:p>
            <a:pPr marL="0" indent="0">
              <a:buNone/>
            </a:pPr>
            <a:r>
              <a:rPr lang="ru-RU" dirty="0" smtClean="0"/>
              <a:t>rwatch израз</a:t>
            </a:r>
          </a:p>
          <a:p>
            <a:r>
              <a:rPr lang="ru-RU" dirty="0" smtClean="0"/>
              <a:t>Поставя </a:t>
            </a:r>
            <a:r>
              <a:rPr lang="ru-RU" dirty="0"/>
              <a:t>точка на наблюдение, която ще влезе в действие когато програмата прочете стойността на израз</a:t>
            </a:r>
            <a:r>
              <a:rPr lang="ru-RU" dirty="0" smtClean="0"/>
              <a:t>.</a:t>
            </a:r>
          </a:p>
        </p:txBody>
      </p:sp>
    </p:spTree>
    <p:extLst>
      <p:ext uri="{BB962C8B-B14F-4D97-AF65-F5344CB8AC3E}">
        <p14:creationId xmlns:p14="http://schemas.microsoft.com/office/powerpoint/2010/main" val="19749098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наблюдение</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ru-RU" dirty="0" smtClean="0"/>
              <a:t>awatch израз</a:t>
            </a:r>
          </a:p>
          <a:p>
            <a:r>
              <a:rPr lang="ru-RU" dirty="0" smtClean="0"/>
              <a:t>Поставя </a:t>
            </a:r>
            <a:r>
              <a:rPr lang="ru-RU" dirty="0"/>
              <a:t>точка на наблюдение, която ще влезе в действие когато програмата или прочете стойността или запише нова стойност в израз</a:t>
            </a:r>
            <a:r>
              <a:rPr lang="ru-RU" dirty="0" smtClean="0"/>
              <a:t>.</a:t>
            </a:r>
          </a:p>
          <a:p>
            <a:pPr marL="0" indent="0">
              <a:buNone/>
            </a:pPr>
            <a:r>
              <a:rPr lang="ru-RU" dirty="0" smtClean="0"/>
              <a:t>info watchpoints</a:t>
            </a:r>
          </a:p>
          <a:p>
            <a:r>
              <a:rPr lang="ru-RU" dirty="0" smtClean="0"/>
              <a:t>Тези </a:t>
            </a:r>
            <a:r>
              <a:rPr lang="ru-RU" dirty="0"/>
              <a:t>команди извеждат таблица съдържаща всички точки на прекъсване или наблюдение и е еквивалентна на info break.</a:t>
            </a:r>
          </a:p>
          <a:p>
            <a:pPr marL="0" indent="0">
              <a:buNone/>
            </a:pPr>
            <a:r>
              <a:rPr lang="en-US" dirty="0"/>
              <a:t>(</a:t>
            </a:r>
            <a:r>
              <a:rPr lang="en-US" dirty="0" err="1"/>
              <a:t>gdb</a:t>
            </a:r>
            <a:r>
              <a:rPr lang="en-US" dirty="0"/>
              <a:t>) watch foo </a:t>
            </a:r>
            <a:endParaRPr lang="bg-BG" dirty="0" smtClean="0"/>
          </a:p>
          <a:p>
            <a:pPr marL="0" indent="0">
              <a:buNone/>
            </a:pPr>
            <a:r>
              <a:rPr lang="en-US" dirty="0" smtClean="0"/>
              <a:t>Hardware </a:t>
            </a:r>
            <a:r>
              <a:rPr lang="en-US" dirty="0" err="1"/>
              <a:t>watchpoint</a:t>
            </a:r>
            <a:r>
              <a:rPr lang="en-US" dirty="0"/>
              <a:t> 4: foo</a:t>
            </a:r>
            <a:endParaRPr lang="bg-BG" dirty="0"/>
          </a:p>
        </p:txBody>
      </p:sp>
    </p:spTree>
    <p:extLst>
      <p:ext uri="{BB962C8B-B14F-4D97-AF65-F5344CB8AC3E}">
        <p14:creationId xmlns:p14="http://schemas.microsoft.com/office/powerpoint/2010/main" val="21615281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Поставяне точки на </a:t>
            </a:r>
            <a:r>
              <a:rPr lang="ru-RU" dirty="0" smtClean="0"/>
              <a:t>наблюдение</a:t>
            </a:r>
            <a:endParaRPr lang="bg-BG" dirty="0"/>
          </a:p>
        </p:txBody>
      </p:sp>
      <p:sp>
        <p:nvSpPr>
          <p:cNvPr id="3" name="Content Placeholder 2"/>
          <p:cNvSpPr>
            <a:spLocks noGrp="1"/>
          </p:cNvSpPr>
          <p:nvPr>
            <p:ph idx="1"/>
          </p:nvPr>
        </p:nvSpPr>
        <p:spPr/>
        <p:txBody>
          <a:bodyPr>
            <a:normAutofit fontScale="92500" lnSpcReduction="10000"/>
          </a:bodyPr>
          <a:lstStyle/>
          <a:p>
            <a:r>
              <a:rPr lang="ru-RU" dirty="0"/>
              <a:t>трябва да сте изпълнили командата run и програмата да се изпълнява, за да зададете точка на наблюдение. В противен случай ще видите подобно съобщение:</a:t>
            </a:r>
          </a:p>
          <a:p>
            <a:pPr marL="0" indent="0">
              <a:buNone/>
            </a:pPr>
            <a:r>
              <a:rPr lang="ru-RU" dirty="0"/>
              <a:t>(gdb) watch foo </a:t>
            </a:r>
            <a:endParaRPr lang="ru-RU" dirty="0" smtClean="0"/>
          </a:p>
          <a:p>
            <a:pPr marL="0" indent="0">
              <a:buNone/>
            </a:pPr>
            <a:r>
              <a:rPr lang="ru-RU" dirty="0" smtClean="0"/>
              <a:t>No </a:t>
            </a:r>
            <a:r>
              <a:rPr lang="ru-RU" dirty="0"/>
              <a:t>symbol "foo" in current context. </a:t>
            </a:r>
            <a:endParaRPr lang="ru-RU" dirty="0" smtClean="0"/>
          </a:p>
          <a:p>
            <a:r>
              <a:rPr lang="ru-RU" dirty="0" smtClean="0"/>
              <a:t>Това </a:t>
            </a:r>
            <a:r>
              <a:rPr lang="ru-RU" dirty="0"/>
              <a:t>съобщение ще видите и ако променливата, която искате да наблюдавате не е видима (</a:t>
            </a:r>
            <a:r>
              <a:rPr lang="ru-RU" i="1" dirty="0"/>
              <a:t>out of scope</a:t>
            </a:r>
            <a:r>
              <a:rPr lang="ru-RU" dirty="0"/>
              <a:t>). Ако искате да наблюдавате локална за функцията променлива, трябва да спрете изпълнението в тази функция и едва тогава да сложите точка на наблюдение за променливата. </a:t>
            </a:r>
          </a:p>
        </p:txBody>
      </p:sp>
    </p:spTree>
    <p:extLst>
      <p:ext uri="{BB962C8B-B14F-4D97-AF65-F5344CB8AC3E}">
        <p14:creationId xmlns:p14="http://schemas.microsoft.com/office/powerpoint/2010/main" val="29723444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Изтриване на точки на прекъсване и </a:t>
            </a:r>
            <a:r>
              <a:rPr lang="ru-RU" dirty="0" smtClean="0"/>
              <a:t>наблюдение</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Когато </a:t>
            </a:r>
            <a:r>
              <a:rPr lang="ru-RU" dirty="0"/>
              <a:t>изтриете точка на прекъсване или наблюдение, тя изчезва и няма повече никакво влияние над хода на изпълнение на програмата. Командата за триене на точки според тяхното местонахождение в кода е clear. Тя има следните вариации:</a:t>
            </a:r>
          </a:p>
          <a:p>
            <a:pPr marL="0" indent="0">
              <a:buNone/>
            </a:pPr>
            <a:r>
              <a:rPr lang="en-US" dirty="0" smtClean="0"/>
              <a:t>C</a:t>
            </a:r>
            <a:r>
              <a:rPr lang="ru-RU" dirty="0" smtClean="0"/>
              <a:t>lear</a:t>
            </a:r>
          </a:p>
          <a:p>
            <a:r>
              <a:rPr lang="ru-RU" dirty="0" smtClean="0"/>
              <a:t>Изтрива </a:t>
            </a:r>
            <a:r>
              <a:rPr lang="ru-RU" dirty="0"/>
              <a:t>всички точки на прекъсвани поставени на следващата инструкция в текущата рамка в стека</a:t>
            </a:r>
            <a:r>
              <a:rPr lang="ru-RU" dirty="0" smtClean="0"/>
              <a:t>.</a:t>
            </a:r>
          </a:p>
          <a:p>
            <a:pPr marL="0" indent="0">
              <a:buNone/>
            </a:pPr>
            <a:r>
              <a:rPr lang="ru-RU" dirty="0" smtClean="0"/>
              <a:t>clear </a:t>
            </a:r>
            <a:r>
              <a:rPr lang="ru-RU" dirty="0"/>
              <a:t>име-на-функцияclear </a:t>
            </a:r>
            <a:r>
              <a:rPr lang="ru-RU" dirty="0" smtClean="0"/>
              <a:t>име-на-файл:име-на-функция</a:t>
            </a:r>
          </a:p>
          <a:p>
            <a:r>
              <a:rPr lang="ru-RU" dirty="0" smtClean="0"/>
              <a:t>Изтрива </a:t>
            </a:r>
            <a:r>
              <a:rPr lang="ru-RU" dirty="0"/>
              <a:t>всички точки на прекъсване поставени в пролога на функцията</a:t>
            </a:r>
            <a:r>
              <a:rPr lang="ru-RU" dirty="0" smtClean="0"/>
              <a:t>.</a:t>
            </a:r>
          </a:p>
        </p:txBody>
      </p:sp>
    </p:spTree>
    <p:extLst>
      <p:ext uri="{BB962C8B-B14F-4D97-AF65-F5344CB8AC3E}">
        <p14:creationId xmlns:p14="http://schemas.microsoft.com/office/powerpoint/2010/main" val="3871205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Изтриване на точки на прекъсване и </a:t>
            </a:r>
            <a:r>
              <a:rPr lang="ru-RU" dirty="0" smtClean="0"/>
              <a:t>наблюдение</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ru-RU" dirty="0" smtClean="0"/>
              <a:t>clear номер-на-ред</a:t>
            </a:r>
          </a:p>
          <a:p>
            <a:pPr marL="0" indent="0">
              <a:buNone/>
            </a:pPr>
            <a:r>
              <a:rPr lang="ru-RU" dirty="0" smtClean="0"/>
              <a:t>clear име-на-файл:номер-на-ред</a:t>
            </a:r>
          </a:p>
          <a:p>
            <a:r>
              <a:rPr lang="ru-RU" dirty="0" smtClean="0"/>
              <a:t>Изтрива </a:t>
            </a:r>
            <a:r>
              <a:rPr lang="ru-RU" dirty="0"/>
              <a:t>всички точки на прекъсване поставени на даден ред</a:t>
            </a:r>
            <a:r>
              <a:rPr lang="ru-RU" dirty="0" smtClean="0"/>
              <a:t>.</a:t>
            </a:r>
          </a:p>
          <a:p>
            <a:pPr marL="0" indent="0">
              <a:buNone/>
            </a:pPr>
            <a:r>
              <a:rPr lang="ru-RU" dirty="0" smtClean="0"/>
              <a:t>delete </a:t>
            </a:r>
            <a:r>
              <a:rPr lang="ru-RU" dirty="0"/>
              <a:t>[n</a:t>
            </a:r>
            <a:r>
              <a:rPr lang="ru-RU" dirty="0" smtClean="0"/>
              <a:t>]</a:t>
            </a:r>
          </a:p>
          <a:p>
            <a:r>
              <a:rPr lang="ru-RU" dirty="0" smtClean="0"/>
              <a:t>Изтрива </a:t>
            </a:r>
            <a:r>
              <a:rPr lang="ru-RU" dirty="0"/>
              <a:t>точка на прекъсване или наблюдение отговаряща на номер n. Можете да задавате и диапазон от няколко точки, като използвате тире за разделител — например 2-4. Ако не зададете никакви аргумент ще бъдат изтрити всички точки на прекъсване или наблюдение.</a:t>
            </a:r>
          </a:p>
          <a:p>
            <a:endParaRPr lang="bg-BG" dirty="0"/>
          </a:p>
        </p:txBody>
      </p:sp>
    </p:spTree>
    <p:extLst>
      <p:ext uri="{BB962C8B-B14F-4D97-AF65-F5344CB8AC3E}">
        <p14:creationId xmlns:p14="http://schemas.microsoft.com/office/powerpoint/2010/main" val="9149973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Спиране на точки на прекъсване и </a:t>
            </a:r>
            <a:r>
              <a:rPr lang="ru-RU" dirty="0" smtClean="0"/>
              <a:t>наблюдение</a:t>
            </a:r>
            <a:endParaRPr lang="bg-BG" dirty="0"/>
          </a:p>
        </p:txBody>
      </p:sp>
      <p:sp>
        <p:nvSpPr>
          <p:cNvPr id="3" name="Content Placeholder 2"/>
          <p:cNvSpPr>
            <a:spLocks noGrp="1"/>
          </p:cNvSpPr>
          <p:nvPr>
            <p:ph idx="1"/>
          </p:nvPr>
        </p:nvSpPr>
        <p:spPr/>
        <p:txBody>
          <a:bodyPr>
            <a:normAutofit/>
          </a:bodyPr>
          <a:lstStyle/>
          <a:p>
            <a:r>
              <a:rPr lang="ru-RU" dirty="0" smtClean="0"/>
              <a:t>Точките </a:t>
            </a:r>
            <a:r>
              <a:rPr lang="ru-RU" dirty="0"/>
              <a:t>на прекъсване и наблюдение могат да бъдат временно спирани с командата disable. Ефектът от командата е, че точките стават неактивни, все едно са изтрити. Така те не променят хода на изпълнение на програмата, но могат по-късно да бъдат активирани отново.</a:t>
            </a:r>
          </a:p>
          <a:p>
            <a:r>
              <a:rPr lang="ru-RU" dirty="0"/>
              <a:t>Моментното състояние на всички точки можете да видите с командите info watch и info break</a:t>
            </a:r>
            <a:r>
              <a:rPr lang="ru-RU" dirty="0" smtClean="0"/>
              <a:t>.</a:t>
            </a:r>
            <a:endParaRPr lang="ru-RU" dirty="0"/>
          </a:p>
        </p:txBody>
      </p:sp>
    </p:spTree>
    <p:extLst>
      <p:ext uri="{BB962C8B-B14F-4D97-AF65-F5344CB8AC3E}">
        <p14:creationId xmlns:p14="http://schemas.microsoft.com/office/powerpoint/2010/main" val="12459316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Спиране на точки на прекъсване и </a:t>
            </a:r>
            <a:r>
              <a:rPr lang="ru-RU" dirty="0" smtClean="0"/>
              <a:t>наблюдение</a:t>
            </a:r>
            <a:endParaRPr lang="bg-BG" dirty="0"/>
          </a:p>
        </p:txBody>
      </p:sp>
      <p:sp>
        <p:nvSpPr>
          <p:cNvPr id="3" name="Content Placeholder 2"/>
          <p:cNvSpPr>
            <a:spLocks noGrp="1"/>
          </p:cNvSpPr>
          <p:nvPr>
            <p:ph idx="1"/>
          </p:nvPr>
        </p:nvSpPr>
        <p:spPr/>
        <p:txBody>
          <a:bodyPr>
            <a:normAutofit fontScale="92500" lnSpcReduction="20000"/>
          </a:bodyPr>
          <a:lstStyle/>
          <a:p>
            <a:pPr marL="0" indent="0">
              <a:buNone/>
            </a:pPr>
            <a:r>
              <a:rPr lang="ru-RU" dirty="0"/>
              <a:t>Всяка точка може да бъде в едно от следните четири състояния:</a:t>
            </a:r>
          </a:p>
          <a:p>
            <a:r>
              <a:rPr lang="ru-RU" dirty="0"/>
              <a:t>Пусната (enabled</a:t>
            </a:r>
            <a:r>
              <a:rPr lang="ru-RU" dirty="0" smtClean="0"/>
              <a:t>)</a:t>
            </a:r>
          </a:p>
          <a:p>
            <a:pPr lvl="1"/>
            <a:r>
              <a:rPr lang="ru-RU" dirty="0" smtClean="0"/>
              <a:t>Предизвиква </a:t>
            </a:r>
            <a:r>
              <a:rPr lang="ru-RU" dirty="0"/>
              <a:t>спиране на програмата</a:t>
            </a:r>
            <a:r>
              <a:rPr lang="ru-RU" dirty="0" smtClean="0"/>
              <a:t>.</a:t>
            </a:r>
          </a:p>
          <a:p>
            <a:r>
              <a:rPr lang="ru-RU" dirty="0" smtClean="0"/>
              <a:t>Спряна </a:t>
            </a:r>
            <a:r>
              <a:rPr lang="ru-RU" dirty="0"/>
              <a:t>(disabled</a:t>
            </a:r>
            <a:r>
              <a:rPr lang="ru-RU" dirty="0" smtClean="0"/>
              <a:t>)</a:t>
            </a:r>
          </a:p>
          <a:p>
            <a:pPr lvl="1"/>
            <a:r>
              <a:rPr lang="ru-RU" dirty="0" smtClean="0"/>
              <a:t>Няма </a:t>
            </a:r>
            <a:r>
              <a:rPr lang="ru-RU" dirty="0"/>
              <a:t>никакъв ефект върху хода на програмата</a:t>
            </a:r>
            <a:r>
              <a:rPr lang="ru-RU" dirty="0" smtClean="0"/>
              <a:t>.</a:t>
            </a:r>
          </a:p>
          <a:p>
            <a:r>
              <a:rPr lang="ru-RU" dirty="0" smtClean="0"/>
              <a:t>Пусната </a:t>
            </a:r>
            <a:r>
              <a:rPr lang="ru-RU" dirty="0"/>
              <a:t>еднократно (enabled once</a:t>
            </a:r>
            <a:r>
              <a:rPr lang="ru-RU" dirty="0" smtClean="0"/>
              <a:t>)</a:t>
            </a:r>
          </a:p>
          <a:p>
            <a:pPr lvl="1"/>
            <a:r>
              <a:rPr lang="ru-RU" dirty="0" smtClean="0"/>
              <a:t>Предизвиква </a:t>
            </a:r>
            <a:r>
              <a:rPr lang="ru-RU" dirty="0"/>
              <a:t>спиране на програмата, след което се спира автоматично</a:t>
            </a:r>
            <a:r>
              <a:rPr lang="ru-RU" dirty="0" smtClean="0"/>
              <a:t>.</a:t>
            </a:r>
          </a:p>
          <a:p>
            <a:r>
              <a:rPr lang="ru-RU" dirty="0" smtClean="0"/>
              <a:t>Пусната </a:t>
            </a:r>
            <a:r>
              <a:rPr lang="ru-RU" dirty="0"/>
              <a:t>за изтриване (enabled for deletion</a:t>
            </a:r>
            <a:r>
              <a:rPr lang="ru-RU" dirty="0" smtClean="0"/>
              <a:t>)</a:t>
            </a:r>
          </a:p>
          <a:p>
            <a:pPr lvl="1"/>
            <a:r>
              <a:rPr lang="ru-RU" dirty="0" smtClean="0"/>
              <a:t>Предизвиква </a:t>
            </a:r>
            <a:r>
              <a:rPr lang="ru-RU" dirty="0"/>
              <a:t>спиране на програмата, след което се изтрива автоматично. Точки на прекъсване поставени с командата tbreak са първоначално в това състояние.</a:t>
            </a:r>
          </a:p>
        </p:txBody>
      </p:sp>
    </p:spTree>
    <p:extLst>
      <p:ext uri="{BB962C8B-B14F-4D97-AF65-F5344CB8AC3E}">
        <p14:creationId xmlns:p14="http://schemas.microsoft.com/office/powerpoint/2010/main" val="7632526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Спиране на точки на прекъсване и </a:t>
            </a:r>
            <a:r>
              <a:rPr lang="ru-RU" dirty="0" smtClean="0"/>
              <a:t>наблюдение</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ru-RU" dirty="0"/>
              <a:t>Манипулирането на състоянията става със следните команди:</a:t>
            </a:r>
          </a:p>
          <a:p>
            <a:r>
              <a:rPr lang="ru-RU" dirty="0"/>
              <a:t>disable [n</a:t>
            </a:r>
            <a:r>
              <a:rPr lang="ru-RU" dirty="0" smtClean="0"/>
              <a:t>]</a:t>
            </a:r>
          </a:p>
          <a:p>
            <a:pPr lvl="1"/>
            <a:r>
              <a:rPr lang="ru-RU" dirty="0" smtClean="0"/>
              <a:t>Спира </a:t>
            </a:r>
            <a:r>
              <a:rPr lang="ru-RU" dirty="0"/>
              <a:t>дадената точка или всички, ако не е зададен аргумент</a:t>
            </a:r>
            <a:r>
              <a:rPr lang="ru-RU" dirty="0" smtClean="0"/>
              <a:t>.</a:t>
            </a:r>
          </a:p>
          <a:p>
            <a:r>
              <a:rPr lang="ru-RU" dirty="0" smtClean="0"/>
              <a:t>enable </a:t>
            </a:r>
            <a:r>
              <a:rPr lang="ru-RU" dirty="0"/>
              <a:t>[n</a:t>
            </a:r>
            <a:r>
              <a:rPr lang="ru-RU" dirty="0" smtClean="0"/>
              <a:t>]</a:t>
            </a:r>
          </a:p>
          <a:p>
            <a:pPr lvl="1"/>
            <a:r>
              <a:rPr lang="ru-RU" dirty="0" smtClean="0"/>
              <a:t>Пуска </a:t>
            </a:r>
            <a:r>
              <a:rPr lang="ru-RU" dirty="0"/>
              <a:t>отново дадената точка или всички, ако не е зададен аргумент</a:t>
            </a:r>
            <a:r>
              <a:rPr lang="ru-RU" dirty="0" smtClean="0"/>
              <a:t>.</a:t>
            </a:r>
          </a:p>
          <a:p>
            <a:r>
              <a:rPr lang="ru-RU" dirty="0" smtClean="0"/>
              <a:t>enable </a:t>
            </a:r>
            <a:r>
              <a:rPr lang="ru-RU" dirty="0"/>
              <a:t>once [n</a:t>
            </a:r>
            <a:r>
              <a:rPr lang="ru-RU" dirty="0" smtClean="0"/>
              <a:t>]</a:t>
            </a:r>
          </a:p>
          <a:p>
            <a:pPr lvl="1"/>
            <a:r>
              <a:rPr lang="ru-RU" dirty="0" smtClean="0"/>
              <a:t>Пуска </a:t>
            </a:r>
            <a:r>
              <a:rPr lang="ru-RU" dirty="0"/>
              <a:t>еднократно дадената точка. Точката ще бъде спряна автоматично, след като програмата спре заради нея</a:t>
            </a:r>
            <a:r>
              <a:rPr lang="ru-RU" dirty="0" smtClean="0"/>
              <a:t>.</a:t>
            </a:r>
          </a:p>
          <a:p>
            <a:r>
              <a:rPr lang="ru-RU" dirty="0" smtClean="0"/>
              <a:t>enable </a:t>
            </a:r>
            <a:r>
              <a:rPr lang="ru-RU" dirty="0"/>
              <a:t>delete [n</a:t>
            </a:r>
            <a:r>
              <a:rPr lang="ru-RU" dirty="0" smtClean="0"/>
              <a:t>]</a:t>
            </a:r>
          </a:p>
          <a:p>
            <a:pPr lvl="1"/>
            <a:r>
              <a:rPr lang="ru-RU" dirty="0" smtClean="0"/>
              <a:t>Пуска </a:t>
            </a:r>
            <a:r>
              <a:rPr lang="ru-RU" dirty="0"/>
              <a:t>дадената точка, но маркирана за триене. Точката ще бъде изтрита автоматично, след като програмата спре заради нея.</a:t>
            </a:r>
          </a:p>
        </p:txBody>
      </p:sp>
    </p:spTree>
    <p:extLst>
      <p:ext uri="{BB962C8B-B14F-4D97-AF65-F5344CB8AC3E}">
        <p14:creationId xmlns:p14="http://schemas.microsoft.com/office/powerpoint/2010/main" val="12968959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u-RU" sz="2800" dirty="0"/>
              <a:t>Спиране на точки на прекъсване и </a:t>
            </a:r>
            <a:r>
              <a:rPr lang="ru-RU" sz="2800" dirty="0" smtClean="0"/>
              <a:t>наблюдение - пРИМЕР</a:t>
            </a:r>
            <a:endParaRPr lang="bg-BG" sz="2800" dirty="0"/>
          </a:p>
        </p:txBody>
      </p:sp>
      <p:sp>
        <p:nvSpPr>
          <p:cNvPr id="3" name="Content Placeholder 2"/>
          <p:cNvSpPr>
            <a:spLocks noGrp="1"/>
          </p:cNvSpPr>
          <p:nvPr>
            <p:ph idx="1"/>
          </p:nvPr>
        </p:nvSpPr>
        <p:spPr/>
        <p:txBody>
          <a:bodyPr/>
          <a:lstStyle/>
          <a:p>
            <a:endParaRPr lang="bg-BG"/>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56791"/>
            <a:ext cx="7704856" cy="5070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34524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GCC</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bg-BG" b="1" dirty="0" smtClean="0"/>
              <a:t>Опции на компилатора (по-важните):</a:t>
            </a:r>
          </a:p>
          <a:p>
            <a:pPr marL="0" indent="0">
              <a:buNone/>
            </a:pPr>
            <a:r>
              <a:rPr lang="en-US" dirty="0"/>
              <a:t>-</a:t>
            </a:r>
            <a:r>
              <a:rPr lang="en-US" dirty="0" smtClean="0"/>
              <a:t>c</a:t>
            </a:r>
            <a:endParaRPr lang="bg-BG" dirty="0" smtClean="0"/>
          </a:p>
          <a:p>
            <a:r>
              <a:rPr lang="bg-BG" dirty="0" smtClean="0"/>
              <a:t>Компилира или асемблира сорс файл без да го свързва. По подразбиране разширението на изходния файл е </a:t>
            </a:r>
            <a:r>
              <a:rPr lang="en-US" dirty="0" smtClean="0"/>
              <a:t>.o</a:t>
            </a:r>
            <a:endParaRPr lang="bg-BG" dirty="0" smtClean="0"/>
          </a:p>
          <a:p>
            <a:pPr marL="0" indent="0">
              <a:buNone/>
            </a:pPr>
            <a:r>
              <a:rPr lang="en-US" dirty="0"/>
              <a:t>-</a:t>
            </a:r>
            <a:r>
              <a:rPr lang="en-US" dirty="0" smtClean="0"/>
              <a:t>S</a:t>
            </a:r>
            <a:endParaRPr lang="bg-BG" dirty="0" smtClean="0"/>
          </a:p>
          <a:p>
            <a:r>
              <a:rPr lang="bg-BG" dirty="0" smtClean="0"/>
              <a:t>Генерира асемблерен файл с разширение </a:t>
            </a:r>
            <a:r>
              <a:rPr lang="en-US" dirty="0" smtClean="0"/>
              <a:t>.s</a:t>
            </a:r>
          </a:p>
          <a:p>
            <a:pPr marL="0" indent="0">
              <a:buNone/>
            </a:pPr>
            <a:r>
              <a:rPr lang="en-US" dirty="0"/>
              <a:t>-</a:t>
            </a:r>
            <a:r>
              <a:rPr lang="en-US" dirty="0" smtClean="0"/>
              <a:t>E</a:t>
            </a:r>
          </a:p>
          <a:p>
            <a:r>
              <a:rPr lang="bg-BG" dirty="0" smtClean="0"/>
              <a:t>Разпечатва кода след обработка на препроцесора на екрана.</a:t>
            </a:r>
            <a:endParaRPr lang="en-US" dirty="0"/>
          </a:p>
          <a:p>
            <a:pPr marL="0" indent="0">
              <a:buNone/>
            </a:pPr>
            <a:endParaRPr lang="bg-BG" dirty="0"/>
          </a:p>
        </p:txBody>
      </p:sp>
    </p:spTree>
    <p:extLst>
      <p:ext uri="{BB962C8B-B14F-4D97-AF65-F5344CB8AC3E}">
        <p14:creationId xmlns:p14="http://schemas.microsoft.com/office/powerpoint/2010/main" val="2649072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Продължаване на изпълняването на </a:t>
            </a:r>
            <a:r>
              <a:rPr lang="ru-RU" dirty="0" smtClean="0"/>
              <a:t>програма</a:t>
            </a:r>
            <a:endParaRPr lang="bg-BG" dirty="0"/>
          </a:p>
        </p:txBody>
      </p:sp>
      <p:sp>
        <p:nvSpPr>
          <p:cNvPr id="3" name="Content Placeholder 2"/>
          <p:cNvSpPr>
            <a:spLocks noGrp="1"/>
          </p:cNvSpPr>
          <p:nvPr>
            <p:ph idx="1"/>
          </p:nvPr>
        </p:nvSpPr>
        <p:spPr/>
        <p:txBody>
          <a:bodyPr/>
          <a:lstStyle/>
          <a:p>
            <a:r>
              <a:rPr lang="ru-RU" dirty="0" smtClean="0"/>
              <a:t>Когато </a:t>
            </a:r>
            <a:r>
              <a:rPr lang="ru-RU" dirty="0"/>
              <a:t>при изпълняването на програмата, GDB срещне точка на прекъсване или наблюдение, изпълняването на програмата бива преустановено. Използвате командата continue (</a:t>
            </a:r>
            <a:r>
              <a:rPr lang="ru-RU" dirty="0" smtClean="0"/>
              <a:t>съкратено c</a:t>
            </a:r>
            <a:r>
              <a:rPr lang="ru-RU" dirty="0"/>
              <a:t>), за да продължите изпълняването. </a:t>
            </a:r>
            <a:endParaRPr lang="ru-RU" dirty="0" smtClean="0"/>
          </a:p>
          <a:p>
            <a:r>
              <a:rPr lang="ru-RU" dirty="0" smtClean="0"/>
              <a:t>Възобновяване </a:t>
            </a:r>
            <a:r>
              <a:rPr lang="ru-RU" dirty="0"/>
              <a:t>на изпълняването става от точката, където то е било преустановено последния път</a:t>
            </a:r>
            <a:r>
              <a:rPr lang="ru-RU" dirty="0" smtClean="0"/>
              <a:t>.</a:t>
            </a:r>
            <a:endParaRPr lang="ru-RU" dirty="0"/>
          </a:p>
        </p:txBody>
      </p:sp>
    </p:spTree>
    <p:extLst>
      <p:ext uri="{BB962C8B-B14F-4D97-AF65-F5344CB8AC3E}">
        <p14:creationId xmlns:p14="http://schemas.microsoft.com/office/powerpoint/2010/main" val="18374097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Постъпково </a:t>
            </a:r>
            <a:r>
              <a:rPr lang="ru-RU" dirty="0" smtClean="0"/>
              <a:t>изпълняване</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Постъпково </a:t>
            </a:r>
            <a:r>
              <a:rPr lang="ru-RU" dirty="0"/>
              <a:t>изпълняване на програмата означава изпълняване само на една стъпка, като тази стъпка може да е един ред от изходния код или една машинна инструкция. Видът постъпково изпълнение зависи от командата, която използвате. Ето описание на някои команди:</a:t>
            </a:r>
          </a:p>
          <a:p>
            <a:pPr marL="0" indent="0">
              <a:buNone/>
            </a:pPr>
            <a:r>
              <a:rPr lang="ru-RU" dirty="0"/>
              <a:t>step [n</a:t>
            </a:r>
            <a:r>
              <a:rPr lang="ru-RU" dirty="0" smtClean="0"/>
              <a:t>]</a:t>
            </a:r>
          </a:p>
          <a:p>
            <a:r>
              <a:rPr lang="ru-RU" dirty="0" smtClean="0"/>
              <a:t>Изпълнена </a:t>
            </a:r>
            <a:r>
              <a:rPr lang="ru-RU" dirty="0"/>
              <a:t>без аргумент, командата продължава изпълнението на програмата докато не стигне до друг ред от изходния код. При задаване на целочислен аргумент, командата се изпълнява толкова пъти, колкото е стойността на аргумента.</a:t>
            </a:r>
          </a:p>
          <a:p>
            <a:endParaRPr lang="bg-BG" dirty="0"/>
          </a:p>
        </p:txBody>
      </p:sp>
    </p:spTree>
    <p:extLst>
      <p:ext uri="{BB962C8B-B14F-4D97-AF65-F5344CB8AC3E}">
        <p14:creationId xmlns:p14="http://schemas.microsoft.com/office/powerpoint/2010/main" val="33280563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Постъпково </a:t>
            </a:r>
            <a:r>
              <a:rPr lang="ru-RU" dirty="0" smtClean="0"/>
              <a:t>изпълняване</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ru-RU" dirty="0"/>
              <a:t>next [n</a:t>
            </a:r>
            <a:r>
              <a:rPr lang="ru-RU" dirty="0" smtClean="0"/>
              <a:t>]</a:t>
            </a:r>
          </a:p>
          <a:p>
            <a:r>
              <a:rPr lang="ru-RU" dirty="0" smtClean="0"/>
              <a:t>Продължава </a:t>
            </a:r>
            <a:r>
              <a:rPr lang="ru-RU" dirty="0"/>
              <a:t>изпълнението на програмата до достигане на следващ ред от изходния код, намиращ се в текущата рамка в стека. С други думи, next няма да спира при извикване на функции, а ще преминава на следващия ред в текущата функция</a:t>
            </a:r>
            <a:r>
              <a:rPr lang="ru-RU" dirty="0" smtClean="0"/>
              <a:t>.</a:t>
            </a:r>
          </a:p>
          <a:p>
            <a:pPr marL="0" indent="0">
              <a:buNone/>
            </a:pPr>
            <a:r>
              <a:rPr lang="en-US" dirty="0" smtClean="0"/>
              <a:t>F</a:t>
            </a:r>
            <a:r>
              <a:rPr lang="ru-RU" dirty="0" smtClean="0"/>
              <a:t>inish</a:t>
            </a:r>
          </a:p>
          <a:p>
            <a:r>
              <a:rPr lang="ru-RU" dirty="0" smtClean="0"/>
              <a:t>Продължава </a:t>
            </a:r>
            <a:r>
              <a:rPr lang="ru-RU" dirty="0"/>
              <a:t>изпълнението на програмата до връщането на функцията в текущата рамка на стека. С други думи, finish ще продължи изпълнението до момента в който функцията, в която се намирате върне резултат.</a:t>
            </a:r>
            <a:endParaRPr lang="bg-BG" dirty="0"/>
          </a:p>
        </p:txBody>
      </p:sp>
    </p:spTree>
    <p:extLst>
      <p:ext uri="{BB962C8B-B14F-4D97-AF65-F5344CB8AC3E}">
        <p14:creationId xmlns:p14="http://schemas.microsoft.com/office/powerpoint/2010/main" val="1426249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Постъпково </a:t>
            </a:r>
            <a:r>
              <a:rPr lang="ru-RU" dirty="0" smtClean="0"/>
              <a:t>изпълняване</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U</a:t>
            </a:r>
            <a:r>
              <a:rPr lang="ru-RU" dirty="0" smtClean="0"/>
              <a:t>ntil</a:t>
            </a:r>
          </a:p>
          <a:p>
            <a:r>
              <a:rPr lang="ru-RU" dirty="0" smtClean="0"/>
              <a:t>Продължава </a:t>
            </a:r>
            <a:r>
              <a:rPr lang="ru-RU" dirty="0"/>
              <a:t>изпълнението на програмата докато не стигне до следващ ред от изходния код. Удобна е за прескачане на постъпково изпълняване на цикли. Например, ако сте стигнали до края на цикъл чрез използване на единично постъпково изпълнение, можете чрез until да предизвикате изпълнение на програмата до излизане от този цикъл. Също така, until винаги спира изпълнението, ако програмата опита да излезе от текущата рамката на стека. Съкращението на тази команда е u</a:t>
            </a:r>
            <a:r>
              <a:rPr lang="ru-RU" dirty="0" smtClean="0"/>
              <a:t>.</a:t>
            </a:r>
          </a:p>
          <a:p>
            <a:pPr marL="0" indent="0">
              <a:buNone/>
            </a:pPr>
            <a:r>
              <a:rPr lang="ru-RU" dirty="0" smtClean="0"/>
              <a:t>until място</a:t>
            </a:r>
          </a:p>
          <a:p>
            <a:r>
              <a:rPr lang="ru-RU" dirty="0" smtClean="0"/>
              <a:t>Продължава </a:t>
            </a:r>
            <a:r>
              <a:rPr lang="ru-RU" dirty="0"/>
              <a:t>изпълнението или докато не стигне до указаното място или текущата рамка на стека се върне. С други думи, изпълнението продължава или до указаното място, или докато функцията в която се намира в момента на извикването се върне.</a:t>
            </a:r>
            <a:endParaRPr lang="bg-BG" dirty="0"/>
          </a:p>
        </p:txBody>
      </p:sp>
    </p:spTree>
    <p:extLst>
      <p:ext uri="{BB962C8B-B14F-4D97-AF65-F5344CB8AC3E}">
        <p14:creationId xmlns:p14="http://schemas.microsoft.com/office/powerpoint/2010/main" val="41560842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Постъпково </a:t>
            </a:r>
            <a:r>
              <a:rPr lang="ru-RU" dirty="0" smtClean="0"/>
              <a:t>изпълняване</a:t>
            </a:r>
            <a:endParaRPr lang="bg-BG" dirty="0"/>
          </a:p>
        </p:txBody>
      </p:sp>
      <p:sp>
        <p:nvSpPr>
          <p:cNvPr id="3" name="Content Placeholder 2"/>
          <p:cNvSpPr>
            <a:spLocks noGrp="1"/>
          </p:cNvSpPr>
          <p:nvPr>
            <p:ph idx="1"/>
          </p:nvPr>
        </p:nvSpPr>
        <p:spPr/>
        <p:txBody>
          <a:bodyPr>
            <a:normAutofit fontScale="92500" lnSpcReduction="20000"/>
          </a:bodyPr>
          <a:lstStyle/>
          <a:p>
            <a:pPr marL="0" indent="0">
              <a:buNone/>
            </a:pPr>
            <a:r>
              <a:rPr lang="ru-RU" dirty="0"/>
              <a:t>stepi [n</a:t>
            </a:r>
            <a:r>
              <a:rPr lang="ru-RU" dirty="0" smtClean="0"/>
              <a:t>]</a:t>
            </a:r>
          </a:p>
          <a:p>
            <a:r>
              <a:rPr lang="ru-RU" dirty="0" smtClean="0"/>
              <a:t>Изпълнява </a:t>
            </a:r>
            <a:r>
              <a:rPr lang="ru-RU" dirty="0"/>
              <a:t>една машинна инструкция, след което връща управлението обратно на дебъгера. Опционалният аргумент на командата е колко пъти тя да бъде изпълнена, а съкращението й е si</a:t>
            </a:r>
            <a:r>
              <a:rPr lang="ru-RU" dirty="0" smtClean="0"/>
              <a:t>.</a:t>
            </a:r>
          </a:p>
          <a:p>
            <a:pPr marL="0" indent="0">
              <a:buNone/>
            </a:pPr>
            <a:r>
              <a:rPr lang="ru-RU" dirty="0" smtClean="0"/>
              <a:t>nexti </a:t>
            </a:r>
            <a:r>
              <a:rPr lang="ru-RU" dirty="0"/>
              <a:t>[n</a:t>
            </a:r>
            <a:r>
              <a:rPr lang="ru-RU" dirty="0" smtClean="0"/>
              <a:t>]</a:t>
            </a:r>
          </a:p>
          <a:p>
            <a:r>
              <a:rPr lang="ru-RU" dirty="0" smtClean="0"/>
              <a:t>Изпълнява </a:t>
            </a:r>
            <a:r>
              <a:rPr lang="ru-RU" dirty="0"/>
              <a:t>една машинна инструкция, но ако тази инструкция е повикване на функция, командата продължава изпълнението до момента в който тази функция се върне. Опционалният аргумент на командата е колко пъти тя да бъде изпълнена, а съкращението й е ni.</a:t>
            </a:r>
            <a:endParaRPr lang="bg-BG" dirty="0"/>
          </a:p>
        </p:txBody>
      </p:sp>
    </p:spTree>
    <p:extLst>
      <p:ext uri="{BB962C8B-B14F-4D97-AF65-F5344CB8AC3E}">
        <p14:creationId xmlns:p14="http://schemas.microsoft.com/office/powerpoint/2010/main" val="34898076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Изследване на </a:t>
            </a:r>
            <a:r>
              <a:rPr lang="ru-RU" dirty="0" smtClean="0"/>
              <a:t>стека</a:t>
            </a:r>
            <a:endParaRPr lang="bg-BG" dirty="0"/>
          </a:p>
        </p:txBody>
      </p:sp>
      <p:sp>
        <p:nvSpPr>
          <p:cNvPr id="3" name="Content Placeholder 2"/>
          <p:cNvSpPr>
            <a:spLocks noGrp="1"/>
          </p:cNvSpPr>
          <p:nvPr>
            <p:ph idx="1"/>
          </p:nvPr>
        </p:nvSpPr>
        <p:spPr/>
        <p:txBody>
          <a:bodyPr>
            <a:normAutofit/>
          </a:bodyPr>
          <a:lstStyle/>
          <a:p>
            <a:r>
              <a:rPr lang="ru-RU" dirty="0" smtClean="0"/>
              <a:t>Когато </a:t>
            </a:r>
            <a:r>
              <a:rPr lang="ru-RU" dirty="0"/>
              <a:t>пуснете програмата си да върви в дебъгера, във всеки един момент тя се намира в някоя рамка на стека (</a:t>
            </a:r>
            <a:r>
              <a:rPr lang="ru-RU" i="1" dirty="0"/>
              <a:t>stack frame</a:t>
            </a:r>
            <a:r>
              <a:rPr lang="ru-RU" dirty="0"/>
              <a:t>). Тези рамки са определящи за всяка функция. В тях се намират аргументите към функциите, адреса за връщане, както и автоматични променливи използвани вътре във функцията. Чрез динамична смяна на рамката можете например да инспектирате локалните променливи на функцията, чиято рамка сте избрали.</a:t>
            </a:r>
          </a:p>
          <a:p>
            <a:endParaRPr lang="bg-BG" dirty="0"/>
          </a:p>
        </p:txBody>
      </p:sp>
    </p:spTree>
    <p:extLst>
      <p:ext uri="{BB962C8B-B14F-4D97-AF65-F5344CB8AC3E}">
        <p14:creationId xmlns:p14="http://schemas.microsoft.com/office/powerpoint/2010/main" val="24425475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Обратно проследяване (</a:t>
            </a:r>
            <a:r>
              <a:rPr lang="en-US" dirty="0" err="1"/>
              <a:t>backtrace</a:t>
            </a:r>
            <a:r>
              <a:rPr lang="en-US" dirty="0" smtClean="0"/>
              <a:t>)</a:t>
            </a:r>
            <a:endParaRPr lang="bg-BG" dirty="0"/>
          </a:p>
        </p:txBody>
      </p:sp>
      <p:sp>
        <p:nvSpPr>
          <p:cNvPr id="3" name="Content Placeholder 2"/>
          <p:cNvSpPr>
            <a:spLocks noGrp="1"/>
          </p:cNvSpPr>
          <p:nvPr>
            <p:ph idx="1"/>
          </p:nvPr>
        </p:nvSpPr>
        <p:spPr/>
        <p:txBody>
          <a:bodyPr>
            <a:normAutofit fontScale="77500" lnSpcReduction="20000"/>
          </a:bodyPr>
          <a:lstStyle/>
          <a:p>
            <a:r>
              <a:rPr lang="bg-BG" dirty="0" smtClean="0"/>
              <a:t>За </a:t>
            </a:r>
            <a:r>
              <a:rPr lang="bg-BG" dirty="0"/>
              <a:t>да получите информация за това къде точно се намирате в програмата, която дебъгвате, използвайте командата </a:t>
            </a:r>
            <a:r>
              <a:rPr lang="en-US" dirty="0" err="1"/>
              <a:t>backtrace</a:t>
            </a:r>
            <a:r>
              <a:rPr lang="en-US" dirty="0"/>
              <a:t> (</a:t>
            </a:r>
            <a:r>
              <a:rPr lang="bg-BG" dirty="0"/>
              <a:t>съкратено </a:t>
            </a:r>
            <a:r>
              <a:rPr lang="en-US" dirty="0" err="1"/>
              <a:t>bt</a:t>
            </a:r>
            <a:r>
              <a:rPr lang="en-US" dirty="0"/>
              <a:t>). </a:t>
            </a:r>
            <a:r>
              <a:rPr lang="bg-BG" dirty="0"/>
              <a:t>Тя ще ви покаже как програмата е стигнала до мястото, на което се намира:</a:t>
            </a:r>
          </a:p>
          <a:p>
            <a:pPr marL="0" indent="0">
              <a:buNone/>
            </a:pPr>
            <a:r>
              <a:rPr lang="bg-BG" dirty="0"/>
              <a:t>(</a:t>
            </a:r>
            <a:r>
              <a:rPr lang="en-US" dirty="0" err="1"/>
              <a:t>gdb</a:t>
            </a:r>
            <a:r>
              <a:rPr lang="en-US" dirty="0"/>
              <a:t>) </a:t>
            </a:r>
            <a:r>
              <a:rPr lang="en-US" dirty="0" err="1"/>
              <a:t>bt</a:t>
            </a:r>
            <a:r>
              <a:rPr lang="en-US" dirty="0"/>
              <a:t> </a:t>
            </a:r>
            <a:endParaRPr lang="bg-BG" dirty="0" smtClean="0"/>
          </a:p>
          <a:p>
            <a:pPr marL="0" indent="0">
              <a:buNone/>
            </a:pPr>
            <a:r>
              <a:rPr lang="en-US" dirty="0" smtClean="0"/>
              <a:t>#</a:t>
            </a:r>
            <a:r>
              <a:rPr lang="en-US" dirty="0"/>
              <a:t>0 my_func2 (</a:t>
            </a:r>
            <a:r>
              <a:rPr lang="en-US" dirty="0" err="1"/>
              <a:t>i</a:t>
            </a:r>
            <a:r>
              <a:rPr lang="en-US" dirty="0"/>
              <a:t>=100) at buggy.c:36 </a:t>
            </a:r>
            <a:endParaRPr lang="bg-BG" dirty="0" smtClean="0"/>
          </a:p>
          <a:p>
            <a:pPr marL="0" indent="0">
              <a:buNone/>
            </a:pPr>
            <a:r>
              <a:rPr lang="en-US" dirty="0" smtClean="0"/>
              <a:t>#</a:t>
            </a:r>
            <a:r>
              <a:rPr lang="en-US" dirty="0"/>
              <a:t>1 0x080485b8 in my_func1 (</a:t>
            </a:r>
            <a:r>
              <a:rPr lang="en-US" dirty="0" err="1"/>
              <a:t>ch</a:t>
            </a:r>
            <a:r>
              <a:rPr lang="en-US" dirty="0"/>
              <a:t>=0x0) at buggy.c:29 </a:t>
            </a:r>
            <a:endParaRPr lang="bg-BG" dirty="0" smtClean="0"/>
          </a:p>
          <a:p>
            <a:pPr marL="0" indent="0">
              <a:buNone/>
            </a:pPr>
            <a:r>
              <a:rPr lang="en-US" dirty="0" smtClean="0"/>
              <a:t>#</a:t>
            </a:r>
            <a:r>
              <a:rPr lang="en-US" dirty="0"/>
              <a:t>2 0x0804858e in main (</a:t>
            </a:r>
            <a:r>
              <a:rPr lang="en-US" dirty="0" err="1"/>
              <a:t>argc</a:t>
            </a:r>
            <a:r>
              <a:rPr lang="en-US" dirty="0"/>
              <a:t>=1, </a:t>
            </a:r>
            <a:r>
              <a:rPr lang="en-US" dirty="0" err="1"/>
              <a:t>argv</a:t>
            </a:r>
            <a:r>
              <a:rPr lang="en-US" dirty="0"/>
              <a:t>=0xbfbfe860) at buggy.c:17 </a:t>
            </a:r>
            <a:endParaRPr lang="bg-BG" dirty="0" smtClean="0"/>
          </a:p>
          <a:p>
            <a:r>
              <a:rPr lang="bg-BG" dirty="0" smtClean="0"/>
              <a:t>От </a:t>
            </a:r>
            <a:r>
              <a:rPr lang="bg-BG" dirty="0"/>
              <a:t>тази информация се вижда, че най-външната рамка е тази на функция </a:t>
            </a:r>
            <a:r>
              <a:rPr lang="en-US" i="1" dirty="0"/>
              <a:t>main</a:t>
            </a:r>
            <a:r>
              <a:rPr lang="en-US" dirty="0"/>
              <a:t> </a:t>
            </a:r>
            <a:r>
              <a:rPr lang="bg-BG" dirty="0"/>
              <a:t>с номер 2. От там, програмата е влязла във функция </a:t>
            </a:r>
            <a:r>
              <a:rPr lang="en-US" i="1" dirty="0"/>
              <a:t>my_func1</a:t>
            </a:r>
            <a:r>
              <a:rPr lang="en-US" dirty="0"/>
              <a:t>, </a:t>
            </a:r>
            <a:r>
              <a:rPr lang="bg-BG" dirty="0"/>
              <a:t>на която </a:t>
            </a:r>
            <a:r>
              <a:rPr lang="en-US" dirty="0"/>
              <a:t>GDB </a:t>
            </a:r>
            <a:r>
              <a:rPr lang="bg-BG" dirty="0"/>
              <a:t>е дал предния номер — 1. Текущата рамка е тази с номер 0 и тя е на функция </a:t>
            </a:r>
            <a:r>
              <a:rPr lang="en-US" i="1" dirty="0"/>
              <a:t>my_func2</a:t>
            </a:r>
            <a:r>
              <a:rPr lang="en-US" dirty="0"/>
              <a:t>, </a:t>
            </a:r>
            <a:r>
              <a:rPr lang="bg-BG" dirty="0"/>
              <a:t>която е била извикана от </a:t>
            </a:r>
            <a:r>
              <a:rPr lang="en-US" i="1" dirty="0"/>
              <a:t>my_func1</a:t>
            </a:r>
            <a:r>
              <a:rPr lang="en-US" dirty="0" smtClean="0"/>
              <a:t>.</a:t>
            </a:r>
            <a:endParaRPr lang="en-US" dirty="0"/>
          </a:p>
        </p:txBody>
      </p:sp>
    </p:spTree>
    <p:extLst>
      <p:ext uri="{BB962C8B-B14F-4D97-AF65-F5344CB8AC3E}">
        <p14:creationId xmlns:p14="http://schemas.microsoft.com/office/powerpoint/2010/main" val="29115707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Обратно проследяване (</a:t>
            </a:r>
            <a:r>
              <a:rPr lang="en-US" dirty="0" err="1"/>
              <a:t>backtrace</a:t>
            </a:r>
            <a:r>
              <a:rPr lang="en-US" dirty="0" smtClean="0"/>
              <a:t>)</a:t>
            </a:r>
            <a:endParaRPr lang="bg-BG" dirty="0"/>
          </a:p>
        </p:txBody>
      </p:sp>
      <p:sp>
        <p:nvSpPr>
          <p:cNvPr id="3" name="Content Placeholder 2"/>
          <p:cNvSpPr>
            <a:spLocks noGrp="1"/>
          </p:cNvSpPr>
          <p:nvPr>
            <p:ph idx="1"/>
          </p:nvPr>
        </p:nvSpPr>
        <p:spPr/>
        <p:txBody>
          <a:bodyPr>
            <a:normAutofit/>
          </a:bodyPr>
          <a:lstStyle/>
          <a:p>
            <a:r>
              <a:rPr lang="bg-BG" dirty="0"/>
              <a:t>Командата </a:t>
            </a:r>
            <a:r>
              <a:rPr lang="en-US" dirty="0" err="1"/>
              <a:t>backtrace</a:t>
            </a:r>
            <a:r>
              <a:rPr lang="en-US" dirty="0"/>
              <a:t> </a:t>
            </a:r>
            <a:r>
              <a:rPr lang="bg-BG" dirty="0"/>
              <a:t>има следните вариации:</a:t>
            </a:r>
          </a:p>
          <a:p>
            <a:pPr marL="0" indent="0">
              <a:buNone/>
            </a:pPr>
            <a:r>
              <a:rPr lang="en-US" dirty="0" err="1"/>
              <a:t>backtrace</a:t>
            </a:r>
            <a:r>
              <a:rPr lang="en-US" dirty="0"/>
              <a:t> </a:t>
            </a:r>
            <a:r>
              <a:rPr lang="en-US" dirty="0" smtClean="0"/>
              <a:t>n</a:t>
            </a:r>
            <a:endParaRPr lang="bg-BG" dirty="0" smtClean="0"/>
          </a:p>
          <a:p>
            <a:r>
              <a:rPr lang="bg-BG" dirty="0" smtClean="0"/>
              <a:t>Извежда</a:t>
            </a:r>
            <a:r>
              <a:rPr lang="bg-BG" dirty="0"/>
              <a:t> </a:t>
            </a:r>
            <a:r>
              <a:rPr lang="en-US" dirty="0"/>
              <a:t>n </a:t>
            </a:r>
            <a:r>
              <a:rPr lang="bg-BG" dirty="0"/>
              <a:t>на брой от най-вътрешните рамки</a:t>
            </a:r>
            <a:r>
              <a:rPr lang="bg-BG" dirty="0" smtClean="0"/>
              <a:t>.</a:t>
            </a:r>
          </a:p>
          <a:p>
            <a:pPr marL="0" indent="0">
              <a:buNone/>
            </a:pPr>
            <a:r>
              <a:rPr lang="en-US" dirty="0" err="1" smtClean="0"/>
              <a:t>backtrace</a:t>
            </a:r>
            <a:r>
              <a:rPr lang="en-US" dirty="0" smtClean="0"/>
              <a:t> –n</a:t>
            </a:r>
            <a:endParaRPr lang="bg-BG" dirty="0" smtClean="0"/>
          </a:p>
          <a:p>
            <a:r>
              <a:rPr lang="bg-BG" dirty="0" smtClean="0"/>
              <a:t>Извежда</a:t>
            </a:r>
            <a:r>
              <a:rPr lang="bg-BG" dirty="0"/>
              <a:t> </a:t>
            </a:r>
            <a:r>
              <a:rPr lang="en-US" dirty="0"/>
              <a:t>n </a:t>
            </a:r>
            <a:r>
              <a:rPr lang="bg-BG" dirty="0"/>
              <a:t>на брой от най-външните рамки.</a:t>
            </a:r>
          </a:p>
          <a:p>
            <a:endParaRPr lang="bg-BG" dirty="0" smtClean="0"/>
          </a:p>
          <a:p>
            <a:r>
              <a:rPr lang="bg-BG" dirty="0" smtClean="0"/>
              <a:t>Командите</a:t>
            </a:r>
            <a:r>
              <a:rPr lang="bg-BG" dirty="0"/>
              <a:t> </a:t>
            </a:r>
            <a:r>
              <a:rPr lang="en-US" dirty="0"/>
              <a:t>where </a:t>
            </a:r>
            <a:r>
              <a:rPr lang="bg-BG" dirty="0"/>
              <a:t>и </a:t>
            </a:r>
            <a:r>
              <a:rPr lang="en-US" dirty="0"/>
              <a:t>info stack </a:t>
            </a:r>
            <a:r>
              <a:rPr lang="bg-BG" dirty="0"/>
              <a:t>са синоними на </a:t>
            </a:r>
            <a:r>
              <a:rPr lang="en-US" dirty="0" err="1"/>
              <a:t>backtrace</a:t>
            </a:r>
            <a:r>
              <a:rPr lang="en-US" dirty="0"/>
              <a:t>.</a:t>
            </a:r>
          </a:p>
        </p:txBody>
      </p:sp>
    </p:spTree>
    <p:extLst>
      <p:ext uri="{BB962C8B-B14F-4D97-AF65-F5344CB8AC3E}">
        <p14:creationId xmlns:p14="http://schemas.microsoft.com/office/powerpoint/2010/main" val="17734218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Рамки на </a:t>
            </a:r>
            <a:r>
              <a:rPr lang="ru-RU" dirty="0" smtClean="0"/>
              <a:t>стека</a:t>
            </a:r>
            <a:endParaRPr lang="bg-BG" dirty="0"/>
          </a:p>
        </p:txBody>
      </p:sp>
      <p:sp>
        <p:nvSpPr>
          <p:cNvPr id="3" name="Content Placeholder 2"/>
          <p:cNvSpPr>
            <a:spLocks noGrp="1"/>
          </p:cNvSpPr>
          <p:nvPr>
            <p:ph idx="1"/>
          </p:nvPr>
        </p:nvSpPr>
        <p:spPr/>
        <p:txBody>
          <a:bodyPr>
            <a:normAutofit/>
          </a:bodyPr>
          <a:lstStyle/>
          <a:p>
            <a:r>
              <a:rPr lang="ru-RU" dirty="0" smtClean="0"/>
              <a:t>GDB </a:t>
            </a:r>
            <a:r>
              <a:rPr lang="ru-RU" dirty="0"/>
              <a:t>е много гъвкав и позволява динамична смяна на рамката, в която се намирате в момента. </a:t>
            </a:r>
          </a:p>
          <a:p>
            <a:pPr marL="0" indent="0">
              <a:buNone/>
            </a:pPr>
            <a:r>
              <a:rPr lang="ru-RU" dirty="0"/>
              <a:t>frame </a:t>
            </a:r>
            <a:r>
              <a:rPr lang="ru-RU" dirty="0" smtClean="0"/>
              <a:t>номер</a:t>
            </a:r>
          </a:p>
          <a:p>
            <a:r>
              <a:rPr lang="ru-RU" dirty="0" smtClean="0"/>
              <a:t>Избира </a:t>
            </a:r>
            <a:r>
              <a:rPr lang="ru-RU" dirty="0"/>
              <a:t>рамката с този номер</a:t>
            </a:r>
            <a:r>
              <a:rPr lang="ru-RU" dirty="0" smtClean="0"/>
              <a:t>.</a:t>
            </a:r>
          </a:p>
          <a:p>
            <a:pPr marL="0" indent="0">
              <a:buNone/>
            </a:pPr>
            <a:r>
              <a:rPr lang="ru-RU" dirty="0" smtClean="0"/>
              <a:t>frame адрес</a:t>
            </a:r>
          </a:p>
          <a:p>
            <a:r>
              <a:rPr lang="ru-RU" dirty="0" smtClean="0"/>
              <a:t>Избира </a:t>
            </a:r>
            <a:r>
              <a:rPr lang="ru-RU" dirty="0"/>
              <a:t>рамката на този адрес. Това е полезно в случай, че съдържанието на стекът е грешно и GDB не успява да зададе правилно номера на рамките</a:t>
            </a:r>
            <a:r>
              <a:rPr lang="ru-RU" dirty="0" smtClean="0"/>
              <a:t>.</a:t>
            </a:r>
          </a:p>
        </p:txBody>
      </p:sp>
    </p:spTree>
    <p:extLst>
      <p:ext uri="{BB962C8B-B14F-4D97-AF65-F5344CB8AC3E}">
        <p14:creationId xmlns:p14="http://schemas.microsoft.com/office/powerpoint/2010/main" val="31041925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Рамки на </a:t>
            </a:r>
            <a:r>
              <a:rPr lang="ru-RU" dirty="0" smtClean="0"/>
              <a:t>стека</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ru-RU" dirty="0" smtClean="0"/>
              <a:t>up </a:t>
            </a:r>
            <a:r>
              <a:rPr lang="ru-RU" dirty="0"/>
              <a:t>[n</a:t>
            </a:r>
            <a:r>
              <a:rPr lang="ru-RU" dirty="0" smtClean="0"/>
              <a:t>]</a:t>
            </a:r>
          </a:p>
          <a:p>
            <a:r>
              <a:rPr lang="ru-RU" dirty="0" smtClean="0"/>
              <a:t>Предизвиква </a:t>
            </a:r>
            <a:r>
              <a:rPr lang="ru-RU" dirty="0"/>
              <a:t>предвижване n-рамки нагоре в стека. </a:t>
            </a:r>
            <a:r>
              <a:rPr lang="ru-RU" i="1" dirty="0"/>
              <a:t>Нагоре</a:t>
            </a:r>
            <a:r>
              <a:rPr lang="ru-RU" dirty="0"/>
              <a:t> има в този случай значението на рамка, която е предходна на текущата. С други думи, това е </a:t>
            </a:r>
            <a:r>
              <a:rPr lang="ru-RU" i="1" dirty="0"/>
              <a:t>бащинска</a:t>
            </a:r>
            <a:r>
              <a:rPr lang="ru-RU" dirty="0"/>
              <a:t>, или </a:t>
            </a:r>
            <a:r>
              <a:rPr lang="ru-RU" i="1" dirty="0"/>
              <a:t>предишна</a:t>
            </a:r>
            <a:r>
              <a:rPr lang="ru-RU" dirty="0"/>
              <a:t>рамка, през която процесът вече е минал, за да стигне до текущата. Ако не зададете аргумент, изместването по подразбиране е една рамка. При аргумент цяло положително число, командата придвижва текущата рамка n-рамки към най-външната рамка</a:t>
            </a:r>
            <a:r>
              <a:rPr lang="ru-RU" dirty="0" smtClean="0"/>
              <a:t>.</a:t>
            </a:r>
          </a:p>
          <a:p>
            <a:pPr marL="0" indent="0">
              <a:buNone/>
            </a:pPr>
            <a:r>
              <a:rPr lang="ru-RU" dirty="0" smtClean="0"/>
              <a:t>down </a:t>
            </a:r>
            <a:r>
              <a:rPr lang="ru-RU" dirty="0"/>
              <a:t>[n</a:t>
            </a:r>
            <a:r>
              <a:rPr lang="ru-RU" dirty="0" smtClean="0"/>
              <a:t>]</a:t>
            </a:r>
          </a:p>
          <a:p>
            <a:r>
              <a:rPr lang="ru-RU" dirty="0" smtClean="0"/>
              <a:t>Предизвиква </a:t>
            </a:r>
            <a:r>
              <a:rPr lang="ru-RU" dirty="0"/>
              <a:t>предвижване n-рамки надолу в стека. Ако не зададете аргумент, изместването по подразбиране е една рамка. При аргумент цяло положително число, командата придвижва текущата рамка n-рамки към най-вътрешната рамка. Съкращението й е do.</a:t>
            </a:r>
            <a:endParaRPr lang="bg-BG" dirty="0"/>
          </a:p>
        </p:txBody>
      </p:sp>
    </p:spTree>
    <p:extLst>
      <p:ext uri="{BB962C8B-B14F-4D97-AF65-F5344CB8AC3E}">
        <p14:creationId xmlns:p14="http://schemas.microsoft.com/office/powerpoint/2010/main" val="1293351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GCC</a:t>
            </a:r>
            <a:endParaRPr lang="bg-BG" dirty="0"/>
          </a:p>
        </p:txBody>
      </p:sp>
      <p:sp>
        <p:nvSpPr>
          <p:cNvPr id="3" name="Content Placeholder 2"/>
          <p:cNvSpPr>
            <a:spLocks noGrp="1"/>
          </p:cNvSpPr>
          <p:nvPr>
            <p:ph idx="1"/>
          </p:nvPr>
        </p:nvSpPr>
        <p:spPr/>
        <p:txBody>
          <a:bodyPr>
            <a:normAutofit/>
          </a:bodyPr>
          <a:lstStyle/>
          <a:p>
            <a:pPr marL="0" indent="0">
              <a:buNone/>
            </a:pPr>
            <a:r>
              <a:rPr lang="en-US" dirty="0"/>
              <a:t>-o </a:t>
            </a:r>
            <a:r>
              <a:rPr lang="en-US" i="1" dirty="0" smtClean="0"/>
              <a:t>file</a:t>
            </a:r>
            <a:endParaRPr lang="bg-BG" i="1" dirty="0" smtClean="0"/>
          </a:p>
          <a:p>
            <a:r>
              <a:rPr lang="bg-BG" dirty="0" smtClean="0"/>
              <a:t>Заменя подразбраното име на изходния файл. Подрабраното име на изпълнимия файл е </a:t>
            </a:r>
            <a:r>
              <a:rPr lang="en-US" dirty="0"/>
              <a:t> </a:t>
            </a:r>
            <a:r>
              <a:rPr lang="en-US" dirty="0" err="1" smtClean="0"/>
              <a:t>a.out</a:t>
            </a:r>
            <a:r>
              <a:rPr lang="bg-BG" dirty="0" smtClean="0"/>
              <a:t>.</a:t>
            </a:r>
          </a:p>
          <a:p>
            <a:pPr marL="0" indent="0">
              <a:buNone/>
            </a:pPr>
            <a:r>
              <a:rPr lang="en-US" dirty="0"/>
              <a:t>-</a:t>
            </a:r>
            <a:r>
              <a:rPr lang="en-US" dirty="0" err="1" smtClean="0"/>
              <a:t>ansi</a:t>
            </a:r>
            <a:endParaRPr lang="bg-BG" dirty="0" smtClean="0"/>
          </a:p>
          <a:p>
            <a:r>
              <a:rPr lang="bg-BG" dirty="0" smtClean="0"/>
              <a:t>В режим </a:t>
            </a:r>
            <a:r>
              <a:rPr lang="en-US" dirty="0" smtClean="0"/>
              <a:t>C </a:t>
            </a:r>
            <a:r>
              <a:rPr lang="bg-BG" dirty="0" smtClean="0"/>
              <a:t>е еквивалентно на </a:t>
            </a:r>
            <a:r>
              <a:rPr lang="en-US" dirty="0" smtClean="0"/>
              <a:t>-</a:t>
            </a:r>
            <a:r>
              <a:rPr lang="en-US" dirty="0" err="1" smtClean="0"/>
              <a:t>std</a:t>
            </a:r>
            <a:r>
              <a:rPr lang="en-US" dirty="0" smtClean="0"/>
              <a:t>=c90. </a:t>
            </a:r>
            <a:r>
              <a:rPr lang="bg-BG" dirty="0" smtClean="0"/>
              <a:t>В режим </a:t>
            </a:r>
            <a:r>
              <a:rPr lang="en-US" dirty="0" smtClean="0"/>
              <a:t>C++ </a:t>
            </a:r>
            <a:r>
              <a:rPr lang="bg-BG" dirty="0" smtClean="0"/>
              <a:t>съвпада с </a:t>
            </a:r>
            <a:r>
              <a:rPr lang="en-US" dirty="0" smtClean="0"/>
              <a:t>-</a:t>
            </a:r>
            <a:r>
              <a:rPr lang="en-US" dirty="0" err="1" smtClean="0"/>
              <a:t>std</a:t>
            </a:r>
            <a:r>
              <a:rPr lang="en-US" dirty="0" smtClean="0"/>
              <a:t>=</a:t>
            </a:r>
            <a:r>
              <a:rPr lang="en-US" dirty="0" err="1" smtClean="0"/>
              <a:t>c</a:t>
            </a:r>
            <a:r>
              <a:rPr lang="en-US" dirty="0" err="1"/>
              <a:t>++</a:t>
            </a:r>
            <a:r>
              <a:rPr lang="en-US" dirty="0" smtClean="0"/>
              <a:t>98</a:t>
            </a:r>
            <a:r>
              <a:rPr lang="bg-BG" dirty="0" smtClean="0"/>
              <a:t>. Изключва всички опции, несъвместими с </a:t>
            </a:r>
            <a:r>
              <a:rPr lang="en-US" dirty="0"/>
              <a:t>ISO </a:t>
            </a:r>
            <a:r>
              <a:rPr lang="en-US" dirty="0" smtClean="0"/>
              <a:t>C90</a:t>
            </a:r>
            <a:r>
              <a:rPr lang="bg-BG" dirty="0" smtClean="0"/>
              <a:t> като </a:t>
            </a:r>
            <a:r>
              <a:rPr lang="en-US" dirty="0" err="1" smtClean="0"/>
              <a:t>asm</a:t>
            </a:r>
            <a:r>
              <a:rPr lang="en-US" dirty="0" smtClean="0"/>
              <a:t> </a:t>
            </a:r>
            <a:r>
              <a:rPr lang="bg-BG" dirty="0" smtClean="0"/>
              <a:t>и </a:t>
            </a:r>
            <a:r>
              <a:rPr lang="en-US" dirty="0" err="1" smtClean="0"/>
              <a:t>typeof</a:t>
            </a:r>
            <a:r>
              <a:rPr lang="en-US" dirty="0" smtClean="0"/>
              <a:t>. </a:t>
            </a:r>
            <a:r>
              <a:rPr lang="bg-BG" smtClean="0"/>
              <a:t>Не се разпознава коментара от С++ //.</a:t>
            </a:r>
            <a:endParaRPr lang="bg-BG" dirty="0"/>
          </a:p>
        </p:txBody>
      </p:sp>
    </p:spTree>
    <p:extLst>
      <p:ext uri="{BB962C8B-B14F-4D97-AF65-F5344CB8AC3E}">
        <p14:creationId xmlns:p14="http://schemas.microsoft.com/office/powerpoint/2010/main" val="16726421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Рамки на стека</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smtClean="0"/>
              <a:t>F</a:t>
            </a:r>
            <a:r>
              <a:rPr lang="ru-RU" dirty="0" smtClean="0"/>
              <a:t>rame</a:t>
            </a:r>
          </a:p>
          <a:p>
            <a:r>
              <a:rPr lang="ru-RU" dirty="0" smtClean="0"/>
              <a:t>Без </a:t>
            </a:r>
            <a:r>
              <a:rPr lang="ru-RU" dirty="0"/>
              <a:t>аргумент, командата frame извежда кратка информация за избраната в момента рамка</a:t>
            </a:r>
            <a:r>
              <a:rPr lang="ru-RU" dirty="0" smtClean="0"/>
              <a:t>.</a:t>
            </a:r>
            <a:endParaRPr lang="ru-RU" dirty="0"/>
          </a:p>
          <a:p>
            <a:pPr marL="0" indent="0">
              <a:buNone/>
            </a:pPr>
            <a:r>
              <a:rPr lang="ru-RU" dirty="0"/>
              <a:t>info </a:t>
            </a:r>
            <a:r>
              <a:rPr lang="ru-RU" dirty="0" smtClean="0"/>
              <a:t>args</a:t>
            </a:r>
          </a:p>
          <a:p>
            <a:r>
              <a:rPr lang="ru-RU" dirty="0" smtClean="0"/>
              <a:t>Извежда </a:t>
            </a:r>
            <a:r>
              <a:rPr lang="ru-RU" dirty="0"/>
              <a:t>аргументите на избраната в момента рамка (това всъщност са аргументите към функцията, чиято рамка е това).info localsИзвежда локалните променливи на избраната в момента рамка. Това са всички видими от рамката статични или автоматични променливи.</a:t>
            </a:r>
            <a:endParaRPr lang="bg-BG" dirty="0"/>
          </a:p>
        </p:txBody>
      </p:sp>
    </p:spTree>
    <p:extLst>
      <p:ext uri="{BB962C8B-B14F-4D97-AF65-F5344CB8AC3E}">
        <p14:creationId xmlns:p14="http://schemas.microsoft.com/office/powerpoint/2010/main" val="7277590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Рамки на стека</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ru-RU" dirty="0"/>
              <a:t>info frame</a:t>
            </a:r>
          </a:p>
          <a:p>
            <a:r>
              <a:rPr lang="ru-RU" dirty="0"/>
              <a:t>Тази команда извежда подробна информация за избраната в момента рамка, включваща:</a:t>
            </a:r>
          </a:p>
          <a:p>
            <a:pPr lvl="1"/>
            <a:r>
              <a:rPr lang="ru-RU" dirty="0"/>
              <a:t>Номера и адреса на рамката.</a:t>
            </a:r>
          </a:p>
          <a:p>
            <a:pPr lvl="1"/>
            <a:r>
              <a:rPr lang="ru-RU" dirty="0"/>
              <a:t>Адреса на следващата по-долна рамка (която е била извикана от тази рамка).</a:t>
            </a:r>
          </a:p>
          <a:p>
            <a:pPr lvl="1"/>
            <a:r>
              <a:rPr lang="ru-RU" dirty="0"/>
              <a:t>Адреса на следващата по-горна рамка (която е извикала тази рамка).</a:t>
            </a:r>
          </a:p>
          <a:p>
            <a:pPr lvl="1"/>
            <a:r>
              <a:rPr lang="ru-RU" dirty="0"/>
              <a:t>Езика на който е написан кода на рамката.</a:t>
            </a:r>
          </a:p>
          <a:p>
            <a:pPr lvl="1"/>
            <a:r>
              <a:rPr lang="ru-RU" dirty="0"/>
              <a:t>Адреса където се съхраняват аргументите в тази рамка.</a:t>
            </a:r>
          </a:p>
          <a:p>
            <a:pPr lvl="1"/>
            <a:r>
              <a:rPr lang="ru-RU" dirty="0"/>
              <a:t>Адреса от където нататък се съхраняват локалните променливи в тази рамка.</a:t>
            </a:r>
          </a:p>
          <a:p>
            <a:pPr lvl="1"/>
            <a:r>
              <a:rPr lang="ru-RU" dirty="0"/>
              <a:t>Съхранената стойност на програмния брояч (адреса на изпълнение във викащата рамка).</a:t>
            </a:r>
          </a:p>
          <a:p>
            <a:pPr lvl="1"/>
            <a:r>
              <a:rPr lang="ru-RU" dirty="0"/>
              <a:t>Кои регистри са били съхранени в рамката.</a:t>
            </a:r>
          </a:p>
          <a:p>
            <a:r>
              <a:rPr lang="ru-RU" dirty="0"/>
              <a:t>Съкращението на командата е info f.</a:t>
            </a:r>
            <a:endParaRPr lang="bg-BG" dirty="0"/>
          </a:p>
        </p:txBody>
      </p:sp>
    </p:spTree>
    <p:extLst>
      <p:ext uri="{BB962C8B-B14F-4D97-AF65-F5344CB8AC3E}">
        <p14:creationId xmlns:p14="http://schemas.microsoft.com/office/powerpoint/2010/main" val="1791212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Рамки на </a:t>
            </a:r>
            <a:r>
              <a:rPr lang="ru-RU" dirty="0" smtClean="0"/>
              <a:t>стека - ПРИМЕР</a:t>
            </a:r>
            <a:endParaRPr lang="bg-BG" dirty="0"/>
          </a:p>
        </p:txBody>
      </p:sp>
      <p:sp>
        <p:nvSpPr>
          <p:cNvPr id="3" name="Content Placeholder 2"/>
          <p:cNvSpPr>
            <a:spLocks noGrp="1"/>
          </p:cNvSpPr>
          <p:nvPr>
            <p:ph idx="1"/>
          </p:nvPr>
        </p:nvSpPr>
        <p:spPr/>
        <p:txBody>
          <a:bodyPr>
            <a:normAutofit/>
          </a:bodyPr>
          <a:lstStyle/>
          <a:p>
            <a:pPr marL="0" indent="0">
              <a:buNone/>
            </a:pPr>
            <a:endParaRPr lang="bg-BG"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00808"/>
            <a:ext cx="7582661"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41523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Инспектиране на </a:t>
            </a:r>
            <a:r>
              <a:rPr lang="ru-RU" dirty="0" smtClean="0"/>
              <a:t>данни</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Обичайният </a:t>
            </a:r>
            <a:r>
              <a:rPr lang="ru-RU" dirty="0"/>
              <a:t>начин за получаване на информация за стойността на променливи в GDB е чрез командата print (съкратено p). Тази команда изчислява израза, който й е даден като аргумент и извежда стойността му. Ето обяснение за аргументите, които получава:</a:t>
            </a:r>
          </a:p>
          <a:p>
            <a:pPr marL="0" indent="0">
              <a:buNone/>
            </a:pPr>
            <a:r>
              <a:rPr lang="ru-RU" dirty="0"/>
              <a:t>print </a:t>
            </a:r>
            <a:r>
              <a:rPr lang="ru-RU" dirty="0" smtClean="0"/>
              <a:t>израз</a:t>
            </a:r>
          </a:p>
          <a:p>
            <a:pPr marL="0" indent="0">
              <a:buNone/>
            </a:pPr>
            <a:r>
              <a:rPr lang="ru-RU" dirty="0" smtClean="0"/>
              <a:t>print/f израз</a:t>
            </a:r>
          </a:p>
          <a:p>
            <a:r>
              <a:rPr lang="ru-RU" dirty="0" smtClean="0"/>
              <a:t>По </a:t>
            </a:r>
            <a:r>
              <a:rPr lang="ru-RU" dirty="0"/>
              <a:t>подразбиране, стойността на израза се изписва във подходящ за използвания тип данни формат. Можете да промените този формат, като използвате /f, където f е подходящ за данните формат.</a:t>
            </a:r>
          </a:p>
          <a:p>
            <a:endParaRPr lang="bg-BG" dirty="0"/>
          </a:p>
        </p:txBody>
      </p:sp>
    </p:spTree>
    <p:extLst>
      <p:ext uri="{BB962C8B-B14F-4D97-AF65-F5344CB8AC3E}">
        <p14:creationId xmlns:p14="http://schemas.microsoft.com/office/powerpoint/2010/main" val="260233389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Инспектиране на </a:t>
            </a:r>
            <a:r>
              <a:rPr lang="ru-RU" dirty="0" smtClean="0"/>
              <a:t>данни</a:t>
            </a:r>
            <a:endParaRPr lang="bg-BG" dirty="0"/>
          </a:p>
        </p:txBody>
      </p:sp>
      <p:sp>
        <p:nvSpPr>
          <p:cNvPr id="3" name="Content Placeholder 2"/>
          <p:cNvSpPr>
            <a:spLocks noGrp="1"/>
          </p:cNvSpPr>
          <p:nvPr>
            <p:ph idx="1"/>
          </p:nvPr>
        </p:nvSpPr>
        <p:spPr/>
        <p:txBody>
          <a:bodyPr>
            <a:normAutofit/>
          </a:bodyPr>
          <a:lstStyle/>
          <a:p>
            <a:r>
              <a:rPr lang="en-US" dirty="0"/>
              <a:t>GDB </a:t>
            </a:r>
            <a:r>
              <a:rPr lang="bg-BG" dirty="0"/>
              <a:t>поддържа следните формати</a:t>
            </a:r>
            <a:r>
              <a:rPr lang="bg-BG" dirty="0" smtClean="0"/>
              <a:t>:</a:t>
            </a:r>
          </a:p>
          <a:p>
            <a:endParaRPr lang="bg-BG" dirty="0"/>
          </a:p>
        </p:txBody>
      </p:sp>
      <p:graphicFrame>
        <p:nvGraphicFramePr>
          <p:cNvPr id="7" name="Table 6"/>
          <p:cNvGraphicFramePr>
            <a:graphicFrameLocks noGrp="1"/>
          </p:cNvGraphicFramePr>
          <p:nvPr>
            <p:extLst>
              <p:ext uri="{D42A27DB-BD31-4B8C-83A1-F6EECF244321}">
                <p14:modId xmlns:p14="http://schemas.microsoft.com/office/powerpoint/2010/main" val="671656104"/>
              </p:ext>
            </p:extLst>
          </p:nvPr>
        </p:nvGraphicFramePr>
        <p:xfrm>
          <a:off x="323528" y="2132856"/>
          <a:ext cx="8352928" cy="4608511"/>
        </p:xfrm>
        <a:graphic>
          <a:graphicData uri="http://schemas.openxmlformats.org/drawingml/2006/table">
            <a:tbl>
              <a:tblPr/>
              <a:tblGrid>
                <a:gridCol w="427378"/>
                <a:gridCol w="7925550"/>
              </a:tblGrid>
              <a:tr h="1052983">
                <a:tc>
                  <a:txBody>
                    <a:bodyPr/>
                    <a:lstStyle/>
                    <a:p>
                      <a:r>
                        <a:rPr lang="en-US" sz="2400" dirty="0">
                          <a:effectLst/>
                          <a:latin typeface="Georgia"/>
                        </a:rPr>
                        <a:t>x</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Интерпретира израза като целочислен и извежда стойността му в шестнайсетична бройна система.</a:t>
                      </a:r>
                    </a:p>
                  </a:txBody>
                  <a:tcPr marL="38100" marR="38100" marT="38100" marB="38100" anchor="ctr">
                    <a:lnL>
                      <a:noFill/>
                    </a:lnL>
                    <a:lnR>
                      <a:noFill/>
                    </a:lnR>
                    <a:lnT>
                      <a:noFill/>
                    </a:lnT>
                    <a:lnB>
                      <a:noFill/>
                    </a:lnB>
                    <a:solidFill>
                      <a:srgbClr val="FFFFFF"/>
                    </a:solidFill>
                  </a:tcPr>
                </a:tc>
              </a:tr>
              <a:tr h="1052983">
                <a:tc>
                  <a:txBody>
                    <a:bodyPr/>
                    <a:lstStyle/>
                    <a:p>
                      <a:r>
                        <a:rPr lang="en-US" sz="2400" dirty="0">
                          <a:effectLst/>
                          <a:latin typeface="Georgia"/>
                        </a:rPr>
                        <a:t>d</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Интерпретира израза като цяло число </a:t>
                      </a:r>
                      <a:r>
                        <a:rPr lang="ru-RU" sz="2400" i="1" dirty="0">
                          <a:effectLst/>
                          <a:latin typeface="Georgia"/>
                        </a:rPr>
                        <a:t>със</a:t>
                      </a:r>
                      <a:r>
                        <a:rPr lang="ru-RU" sz="2400" dirty="0">
                          <a:effectLst/>
                          <a:latin typeface="Georgia"/>
                        </a:rPr>
                        <a:t> знак и показва стойността му в десетична бройна система.</a:t>
                      </a:r>
                    </a:p>
                  </a:txBody>
                  <a:tcPr marL="38100" marR="38100" marT="38100" marB="38100" anchor="ctr">
                    <a:lnL>
                      <a:noFill/>
                    </a:lnL>
                    <a:lnR>
                      <a:noFill/>
                    </a:lnR>
                    <a:lnT>
                      <a:noFill/>
                    </a:lnT>
                    <a:lnB>
                      <a:noFill/>
                    </a:lnB>
                    <a:solidFill>
                      <a:srgbClr val="FFFFFF"/>
                    </a:solidFill>
                  </a:tcPr>
                </a:tc>
              </a:tr>
              <a:tr h="1052983">
                <a:tc>
                  <a:txBody>
                    <a:bodyPr/>
                    <a:lstStyle/>
                    <a:p>
                      <a:r>
                        <a:rPr lang="en-US" sz="2400">
                          <a:effectLst/>
                          <a:latin typeface="Georgia"/>
                        </a:rPr>
                        <a:t>u</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Интерпретира израза като цяло число </a:t>
                      </a:r>
                      <a:r>
                        <a:rPr lang="ru-RU" sz="2400" i="1" dirty="0">
                          <a:effectLst/>
                          <a:latin typeface="Georgia"/>
                        </a:rPr>
                        <a:t>без</a:t>
                      </a:r>
                      <a:r>
                        <a:rPr lang="ru-RU" sz="2400" dirty="0">
                          <a:effectLst/>
                          <a:latin typeface="Georgia"/>
                        </a:rPr>
                        <a:t> знак и показва стойността му в десетична бройна система.</a:t>
                      </a:r>
                    </a:p>
                  </a:txBody>
                  <a:tcPr marL="38100" marR="38100" marT="38100" marB="38100" anchor="ctr">
                    <a:lnL>
                      <a:noFill/>
                    </a:lnL>
                    <a:lnR>
                      <a:noFill/>
                    </a:lnR>
                    <a:lnT>
                      <a:noFill/>
                    </a:lnT>
                    <a:lnB>
                      <a:noFill/>
                    </a:lnB>
                    <a:solidFill>
                      <a:srgbClr val="FFFFFF"/>
                    </a:solidFill>
                  </a:tcPr>
                </a:tc>
              </a:tr>
              <a:tr h="724781">
                <a:tc>
                  <a:txBody>
                    <a:bodyPr/>
                    <a:lstStyle/>
                    <a:p>
                      <a:r>
                        <a:rPr lang="en-US" sz="2400">
                          <a:effectLst/>
                          <a:latin typeface="Georgia"/>
                        </a:rPr>
                        <a:t>o</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Извежда цяло число в осмична бройна система.</a:t>
                      </a:r>
                    </a:p>
                  </a:txBody>
                  <a:tcPr marL="38100" marR="38100" marT="38100" marB="38100" anchor="ctr">
                    <a:lnL>
                      <a:noFill/>
                    </a:lnL>
                    <a:lnR>
                      <a:noFill/>
                    </a:lnR>
                    <a:lnT>
                      <a:noFill/>
                    </a:lnT>
                    <a:lnB>
                      <a:noFill/>
                    </a:lnB>
                    <a:solidFill>
                      <a:srgbClr val="FFFFFF"/>
                    </a:solidFill>
                  </a:tcPr>
                </a:tc>
              </a:tr>
              <a:tr h="724781">
                <a:tc>
                  <a:txBody>
                    <a:bodyPr/>
                    <a:lstStyle/>
                    <a:p>
                      <a:r>
                        <a:rPr lang="en-US" sz="2400">
                          <a:effectLst/>
                          <a:latin typeface="Georgia"/>
                        </a:rPr>
                        <a:t>t</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Извежда цяло число в двоична бройна система.</a:t>
                      </a:r>
                    </a:p>
                  </a:txBody>
                  <a:tcPr marL="38100" marR="38100" marT="38100" marB="38100"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26482923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a:t>Инспектиране на </a:t>
            </a:r>
            <a:r>
              <a:rPr lang="ru-RU" dirty="0" smtClean="0"/>
              <a:t>данни</a:t>
            </a:r>
            <a:endParaRPr lang="bg-B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18083007"/>
              </p:ext>
            </p:extLst>
          </p:nvPr>
        </p:nvGraphicFramePr>
        <p:xfrm>
          <a:off x="467544" y="1844824"/>
          <a:ext cx="7239000" cy="3154680"/>
        </p:xfrm>
        <a:graphic>
          <a:graphicData uri="http://schemas.openxmlformats.org/drawingml/2006/table">
            <a:tbl>
              <a:tblPr/>
              <a:tblGrid>
                <a:gridCol w="370384"/>
                <a:gridCol w="6868616"/>
              </a:tblGrid>
              <a:tr h="0">
                <a:tc>
                  <a:txBody>
                    <a:bodyPr/>
                    <a:lstStyle/>
                    <a:p>
                      <a:r>
                        <a:rPr lang="en-US" sz="2400" dirty="0">
                          <a:effectLst/>
                          <a:latin typeface="Georgia"/>
                        </a:rPr>
                        <a:t>a</a:t>
                      </a:r>
                    </a:p>
                  </a:txBody>
                  <a:tcPr marL="38100" marR="38100" marT="38100" marB="38100" anchor="ctr">
                    <a:lnL>
                      <a:noFill/>
                    </a:lnL>
                    <a:lnR>
                      <a:noFill/>
                    </a:lnR>
                    <a:lnT>
                      <a:noFill/>
                    </a:lnT>
                    <a:lnB>
                      <a:noFill/>
                    </a:lnB>
                    <a:solidFill>
                      <a:srgbClr val="FFFFFF"/>
                    </a:solidFill>
                  </a:tcPr>
                </a:tc>
                <a:tc>
                  <a:txBody>
                    <a:bodyPr/>
                    <a:lstStyle/>
                    <a:p>
                      <a:r>
                        <a:rPr lang="ru-RU" sz="2400">
                          <a:effectLst/>
                          <a:latin typeface="Georgia"/>
                        </a:rPr>
                        <a:t>Извежда стойността на израза като абсолютен адрес и като отместване от най-близкия предходен символ.</a:t>
                      </a:r>
                    </a:p>
                  </a:txBody>
                  <a:tcPr marL="38100" marR="38100" marT="38100" marB="38100" anchor="ctr">
                    <a:lnL>
                      <a:noFill/>
                    </a:lnL>
                    <a:lnR>
                      <a:noFill/>
                    </a:lnR>
                    <a:lnT>
                      <a:noFill/>
                    </a:lnT>
                    <a:lnB>
                      <a:noFill/>
                    </a:lnB>
                    <a:solidFill>
                      <a:srgbClr val="FFFFFF"/>
                    </a:solidFill>
                  </a:tcPr>
                </a:tc>
              </a:tr>
              <a:tr h="0">
                <a:tc>
                  <a:txBody>
                    <a:bodyPr/>
                    <a:lstStyle/>
                    <a:p>
                      <a:r>
                        <a:rPr lang="en-US" sz="2400" dirty="0">
                          <a:effectLst/>
                          <a:latin typeface="Georgia"/>
                        </a:rPr>
                        <a:t>c</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Интерпретира израза като цяло число и показва стойността му като символна константа.</a:t>
                      </a:r>
                    </a:p>
                  </a:txBody>
                  <a:tcPr marL="38100" marR="38100" marT="38100" marB="38100" anchor="ctr">
                    <a:lnL>
                      <a:noFill/>
                    </a:lnL>
                    <a:lnR>
                      <a:noFill/>
                    </a:lnR>
                    <a:lnT>
                      <a:noFill/>
                    </a:lnT>
                    <a:lnB>
                      <a:noFill/>
                    </a:lnB>
                    <a:solidFill>
                      <a:srgbClr val="FFFFFF"/>
                    </a:solidFill>
                  </a:tcPr>
                </a:tc>
              </a:tr>
              <a:tr h="0">
                <a:tc>
                  <a:txBody>
                    <a:bodyPr/>
                    <a:lstStyle/>
                    <a:p>
                      <a:r>
                        <a:rPr lang="en-US" sz="2400">
                          <a:effectLst/>
                          <a:latin typeface="Georgia"/>
                        </a:rPr>
                        <a:t>f</a:t>
                      </a:r>
                    </a:p>
                  </a:txBody>
                  <a:tcPr marL="38100" marR="38100" marT="38100" marB="38100" anchor="ctr">
                    <a:lnL>
                      <a:noFill/>
                    </a:lnL>
                    <a:lnR>
                      <a:noFill/>
                    </a:lnR>
                    <a:lnT>
                      <a:noFill/>
                    </a:lnT>
                    <a:lnB>
                      <a:noFill/>
                    </a:lnB>
                    <a:solidFill>
                      <a:srgbClr val="FFFFFF"/>
                    </a:solidFill>
                  </a:tcPr>
                </a:tc>
                <a:tc>
                  <a:txBody>
                    <a:bodyPr/>
                    <a:lstStyle/>
                    <a:p>
                      <a:r>
                        <a:rPr lang="ru-RU" sz="2400" dirty="0">
                          <a:effectLst/>
                          <a:latin typeface="Georgia"/>
                        </a:rPr>
                        <a:t>Интерпретира израза като число с плаваща запетая и показва стойността му.</a:t>
                      </a:r>
                    </a:p>
                  </a:txBody>
                  <a:tcPr marL="38100" marR="38100" marT="38100" marB="38100" anchor="ctr">
                    <a:lnL>
                      <a:noFill/>
                    </a:lnL>
                    <a:lnR>
                      <a:noFill/>
                    </a:lnR>
                    <a:lnT>
                      <a:noFill/>
                    </a:lnT>
                    <a:lnB>
                      <a:noFill/>
                    </a:lnB>
                    <a:solidFill>
                      <a:srgbClr val="FFFFFF"/>
                    </a:solidFill>
                  </a:tcPr>
                </a:tc>
              </a:tr>
            </a:tbl>
          </a:graphicData>
        </a:graphic>
      </p:graphicFrame>
      <p:pic>
        <p:nvPicPr>
          <p:cNvPr id="512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5008260"/>
            <a:ext cx="2376264" cy="1819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61600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Автоматично </a:t>
            </a:r>
            <a:r>
              <a:rPr lang="ru-RU" dirty="0" smtClean="0"/>
              <a:t>инспектиране</a:t>
            </a:r>
            <a:endParaRPr lang="bg-BG" dirty="0"/>
          </a:p>
        </p:txBody>
      </p:sp>
      <p:sp>
        <p:nvSpPr>
          <p:cNvPr id="3" name="Content Placeholder 2"/>
          <p:cNvSpPr>
            <a:spLocks noGrp="1"/>
          </p:cNvSpPr>
          <p:nvPr>
            <p:ph idx="1"/>
          </p:nvPr>
        </p:nvSpPr>
        <p:spPr/>
        <p:txBody>
          <a:bodyPr>
            <a:normAutofit fontScale="92500"/>
          </a:bodyPr>
          <a:lstStyle/>
          <a:p>
            <a:r>
              <a:rPr lang="ru-RU" dirty="0" smtClean="0"/>
              <a:t>Ако </a:t>
            </a:r>
            <a:r>
              <a:rPr lang="ru-RU" dirty="0"/>
              <a:t>често гледате стойността на някой израз, може би ще искате да го добавите към списъка за автоматично показване. С командата display можете да задавате изрази, които биват изчислявани и показвани всеки път, когато изпълнението на програмата се прекъсне. На всеки израз, който добавяте към този списък се задава уникален номер. Той ще ви потрябва когато искате да премахнете израза от списъка. В зависимост от формата, който ползвате по-долу, за форматирането на информацията се използва или print или x.</a:t>
            </a:r>
          </a:p>
          <a:p>
            <a:endParaRPr lang="bg-BG" dirty="0"/>
          </a:p>
        </p:txBody>
      </p:sp>
    </p:spTree>
    <p:extLst>
      <p:ext uri="{BB962C8B-B14F-4D97-AF65-F5344CB8AC3E}">
        <p14:creationId xmlns:p14="http://schemas.microsoft.com/office/powerpoint/2010/main" val="37023870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Автоматично </a:t>
            </a:r>
            <a:r>
              <a:rPr lang="ru-RU" dirty="0" smtClean="0"/>
              <a:t>инспектиране</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ru-RU" dirty="0"/>
              <a:t>display </a:t>
            </a:r>
            <a:r>
              <a:rPr lang="ru-RU" dirty="0" smtClean="0"/>
              <a:t>израз</a:t>
            </a:r>
          </a:p>
          <a:p>
            <a:r>
              <a:rPr lang="ru-RU" dirty="0" smtClean="0"/>
              <a:t>Добавя </a:t>
            </a:r>
            <a:r>
              <a:rPr lang="ru-RU" dirty="0"/>
              <a:t>израза към списъка за автоматично показване при спиране на програмата</a:t>
            </a:r>
            <a:r>
              <a:rPr lang="ru-RU" dirty="0" smtClean="0"/>
              <a:t>.</a:t>
            </a:r>
          </a:p>
          <a:p>
            <a:pPr marL="0" indent="0">
              <a:buNone/>
            </a:pPr>
            <a:r>
              <a:rPr lang="ru-RU" dirty="0" smtClean="0"/>
              <a:t>display/fmt израз</a:t>
            </a:r>
          </a:p>
          <a:p>
            <a:r>
              <a:rPr lang="ru-RU" dirty="0" smtClean="0"/>
              <a:t>Добавя </a:t>
            </a:r>
            <a:r>
              <a:rPr lang="ru-RU" dirty="0"/>
              <a:t>израза към списъка за автоматично показване при спиране на програмата. Указва се само начин на форматиране, без брой или големина клетките памет</a:t>
            </a:r>
            <a:r>
              <a:rPr lang="ru-RU" dirty="0" smtClean="0"/>
              <a:t>.</a:t>
            </a:r>
          </a:p>
          <a:p>
            <a:pPr marL="0" indent="0">
              <a:buNone/>
            </a:pPr>
            <a:r>
              <a:rPr lang="ru-RU" dirty="0" smtClean="0"/>
              <a:t>display/fmt адрес</a:t>
            </a:r>
          </a:p>
          <a:p>
            <a:r>
              <a:rPr lang="ru-RU" dirty="0" smtClean="0"/>
              <a:t>Добавя </a:t>
            </a:r>
            <a:r>
              <a:rPr lang="ru-RU" dirty="0"/>
              <a:t>израза към списъка за автоматично показване при спиране на програмата. При формат съдържащ брой или големина, както и при показване на инструкции (i) или терминиран с нула низ (s), адресът ще бъде инспектиран с командата x.</a:t>
            </a:r>
            <a:endParaRPr lang="bg-BG" dirty="0"/>
          </a:p>
        </p:txBody>
      </p:sp>
    </p:spTree>
    <p:extLst>
      <p:ext uri="{BB962C8B-B14F-4D97-AF65-F5344CB8AC3E}">
        <p14:creationId xmlns:p14="http://schemas.microsoft.com/office/powerpoint/2010/main" val="34083152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Автоматично </a:t>
            </a:r>
            <a:r>
              <a:rPr lang="ru-RU" dirty="0" smtClean="0"/>
              <a:t>инспектиране</a:t>
            </a:r>
            <a:endParaRPr lang="bg-BG" dirty="0"/>
          </a:p>
        </p:txBody>
      </p:sp>
      <p:sp>
        <p:nvSpPr>
          <p:cNvPr id="3" name="Content Placeholder 2"/>
          <p:cNvSpPr>
            <a:spLocks noGrp="1"/>
          </p:cNvSpPr>
          <p:nvPr>
            <p:ph idx="1"/>
          </p:nvPr>
        </p:nvSpPr>
        <p:spPr/>
        <p:txBody>
          <a:bodyPr>
            <a:normAutofit fontScale="70000" lnSpcReduction="20000"/>
          </a:bodyPr>
          <a:lstStyle/>
          <a:p>
            <a:pPr marL="0" indent="0">
              <a:buNone/>
            </a:pPr>
            <a:r>
              <a:rPr lang="ru-RU" dirty="0"/>
              <a:t>undisplay номер </a:t>
            </a:r>
            <a:r>
              <a:rPr lang="ru-RU" dirty="0" smtClean="0"/>
              <a:t>…</a:t>
            </a:r>
          </a:p>
          <a:p>
            <a:pPr marL="0" indent="0">
              <a:buNone/>
            </a:pPr>
            <a:r>
              <a:rPr lang="ru-RU" dirty="0" smtClean="0"/>
              <a:t>delete </a:t>
            </a:r>
            <a:r>
              <a:rPr lang="ru-RU" dirty="0"/>
              <a:t>display номер </a:t>
            </a:r>
            <a:r>
              <a:rPr lang="ru-RU" dirty="0" smtClean="0"/>
              <a:t>…</a:t>
            </a:r>
          </a:p>
          <a:p>
            <a:r>
              <a:rPr lang="ru-RU" dirty="0" smtClean="0"/>
              <a:t>Премахва </a:t>
            </a:r>
            <a:r>
              <a:rPr lang="ru-RU" dirty="0"/>
              <a:t>изразите с зададените номера</a:t>
            </a:r>
            <a:r>
              <a:rPr lang="ru-RU" dirty="0" smtClean="0"/>
              <a:t>.</a:t>
            </a:r>
          </a:p>
          <a:p>
            <a:pPr marL="0" indent="0">
              <a:buNone/>
            </a:pPr>
            <a:r>
              <a:rPr lang="ru-RU" dirty="0" smtClean="0"/>
              <a:t>disable </a:t>
            </a:r>
            <a:r>
              <a:rPr lang="ru-RU" dirty="0"/>
              <a:t>display номер </a:t>
            </a:r>
            <a:r>
              <a:rPr lang="ru-RU" dirty="0" smtClean="0"/>
              <a:t>…</a:t>
            </a:r>
          </a:p>
          <a:p>
            <a:r>
              <a:rPr lang="ru-RU" dirty="0" smtClean="0"/>
              <a:t>Спира </a:t>
            </a:r>
            <a:r>
              <a:rPr lang="ru-RU" dirty="0"/>
              <a:t>показването на изразите с зададените номера. По-късно можете отново да възобновите показването на тези изрази</a:t>
            </a:r>
            <a:r>
              <a:rPr lang="ru-RU" dirty="0" smtClean="0"/>
              <a:t>.</a:t>
            </a:r>
          </a:p>
          <a:p>
            <a:pPr marL="0" indent="0">
              <a:buNone/>
            </a:pPr>
            <a:r>
              <a:rPr lang="ru-RU" dirty="0" smtClean="0"/>
              <a:t>enable </a:t>
            </a:r>
            <a:r>
              <a:rPr lang="ru-RU" dirty="0"/>
              <a:t>display номер </a:t>
            </a:r>
            <a:r>
              <a:rPr lang="ru-RU" dirty="0" smtClean="0"/>
              <a:t>…</a:t>
            </a:r>
          </a:p>
          <a:p>
            <a:r>
              <a:rPr lang="ru-RU" dirty="0" smtClean="0"/>
              <a:t>Възобновява </a:t>
            </a:r>
            <a:r>
              <a:rPr lang="ru-RU" dirty="0"/>
              <a:t>показването на изразите с зададените номера</a:t>
            </a:r>
            <a:r>
              <a:rPr lang="ru-RU" dirty="0" smtClean="0"/>
              <a:t>.</a:t>
            </a:r>
          </a:p>
          <a:p>
            <a:pPr marL="0" indent="0">
              <a:buNone/>
            </a:pPr>
            <a:r>
              <a:rPr lang="en-US" dirty="0" smtClean="0"/>
              <a:t>D</a:t>
            </a:r>
            <a:r>
              <a:rPr lang="ru-RU" dirty="0" smtClean="0"/>
              <a:t>isplay</a:t>
            </a:r>
          </a:p>
          <a:p>
            <a:r>
              <a:rPr lang="ru-RU" dirty="0" smtClean="0"/>
              <a:t>Извежда </a:t>
            </a:r>
            <a:r>
              <a:rPr lang="ru-RU" dirty="0"/>
              <a:t>текущите стойности на изразите от списъка по същия начин, по който ще бъдат показани и когато програмата бъде спряна</a:t>
            </a:r>
            <a:r>
              <a:rPr lang="ru-RU" dirty="0" smtClean="0"/>
              <a:t>.</a:t>
            </a:r>
          </a:p>
          <a:p>
            <a:pPr marL="0" indent="0">
              <a:buNone/>
            </a:pPr>
            <a:r>
              <a:rPr lang="ru-RU" dirty="0" smtClean="0"/>
              <a:t>info display</a:t>
            </a:r>
          </a:p>
          <a:p>
            <a:r>
              <a:rPr lang="ru-RU" dirty="0" smtClean="0"/>
              <a:t>Показва </a:t>
            </a:r>
            <a:r>
              <a:rPr lang="ru-RU" dirty="0"/>
              <a:t>изразите стоящи във списъка, включително и тези, които в момента са спрени или са извън обсег (например автоматични променливи на други функции). Не извежда стойностите на изразите.</a:t>
            </a:r>
            <a:endParaRPr lang="bg-BG" dirty="0"/>
          </a:p>
        </p:txBody>
      </p:sp>
    </p:spTree>
    <p:extLst>
      <p:ext uri="{BB962C8B-B14F-4D97-AF65-F5344CB8AC3E}">
        <p14:creationId xmlns:p14="http://schemas.microsoft.com/office/powerpoint/2010/main" val="39250459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Автоматично </a:t>
            </a:r>
            <a:r>
              <a:rPr lang="ru-RU" dirty="0" smtClean="0"/>
              <a:t>инспектиране</a:t>
            </a:r>
            <a:endParaRPr lang="bg-BG" dirty="0"/>
          </a:p>
        </p:txBody>
      </p:sp>
      <p:sp>
        <p:nvSpPr>
          <p:cNvPr id="3" name="Content Placeholder 2"/>
          <p:cNvSpPr>
            <a:spLocks noGrp="1"/>
          </p:cNvSpPr>
          <p:nvPr>
            <p:ph idx="1"/>
          </p:nvPr>
        </p:nvSpPr>
        <p:spPr/>
        <p:txBody>
          <a:bodyPr>
            <a:normAutofit/>
          </a:bodyPr>
          <a:lstStyle/>
          <a:p>
            <a:pPr marL="0" indent="0">
              <a:buNone/>
            </a:pPr>
            <a:r>
              <a:rPr lang="bg-BG" dirty="0" smtClean="0"/>
              <a:t>Пример</a:t>
            </a:r>
            <a:endParaRPr lang="bg-BG"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14573"/>
            <a:ext cx="7771754" cy="3545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22418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make</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5370381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Инспектиране на изходния </a:t>
            </a:r>
            <a:r>
              <a:rPr lang="ru-RU" dirty="0" smtClean="0"/>
              <a:t>код</a:t>
            </a:r>
            <a:endParaRPr lang="bg-BG" dirty="0"/>
          </a:p>
        </p:txBody>
      </p:sp>
      <p:sp>
        <p:nvSpPr>
          <p:cNvPr id="3" name="Content Placeholder 2"/>
          <p:cNvSpPr>
            <a:spLocks noGrp="1"/>
          </p:cNvSpPr>
          <p:nvPr>
            <p:ph idx="1"/>
          </p:nvPr>
        </p:nvSpPr>
        <p:spPr/>
        <p:txBody>
          <a:bodyPr/>
          <a:lstStyle/>
          <a:p>
            <a:r>
              <a:rPr lang="ru-RU" dirty="0" smtClean="0"/>
              <a:t>Когато </a:t>
            </a:r>
            <a:r>
              <a:rPr lang="ru-RU" dirty="0"/>
              <a:t>работите с GDB, неминуемо ще се интересувате от това на кой ред от изходния код се намира дебъгера в момента. При достигане на точка на прекъсване или наблюдение, GDB автоматично изписва реда, на който това се случва.</a:t>
            </a:r>
          </a:p>
          <a:p>
            <a:endParaRPr lang="bg-BG" dirty="0"/>
          </a:p>
        </p:txBody>
      </p:sp>
    </p:spTree>
    <p:extLst>
      <p:ext uri="{BB962C8B-B14F-4D97-AF65-F5344CB8AC3E}">
        <p14:creationId xmlns:p14="http://schemas.microsoft.com/office/powerpoint/2010/main" val="22221845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Извеждане на изходен </a:t>
            </a:r>
            <a:r>
              <a:rPr lang="ru-RU" dirty="0" smtClean="0"/>
              <a:t>код</a:t>
            </a:r>
            <a:endParaRPr lang="bg-BG" dirty="0"/>
          </a:p>
        </p:txBody>
      </p:sp>
      <p:sp>
        <p:nvSpPr>
          <p:cNvPr id="3" name="Content Placeholder 2"/>
          <p:cNvSpPr>
            <a:spLocks noGrp="1"/>
          </p:cNvSpPr>
          <p:nvPr>
            <p:ph idx="1"/>
          </p:nvPr>
        </p:nvSpPr>
        <p:spPr/>
        <p:txBody>
          <a:bodyPr>
            <a:normAutofit fontScale="92500" lnSpcReduction="20000"/>
          </a:bodyPr>
          <a:lstStyle/>
          <a:p>
            <a:r>
              <a:rPr lang="ru-RU" dirty="0" smtClean="0"/>
              <a:t>За </a:t>
            </a:r>
            <a:r>
              <a:rPr lang="ru-RU" dirty="0"/>
              <a:t>извеждане на изходен код използвайте командата list (съкратено l). Ето някои от най-често използваните форми:</a:t>
            </a:r>
          </a:p>
          <a:p>
            <a:pPr marL="0" indent="0">
              <a:buNone/>
            </a:pPr>
            <a:r>
              <a:rPr lang="ru-RU" dirty="0"/>
              <a:t>list </a:t>
            </a:r>
            <a:r>
              <a:rPr lang="ru-RU" dirty="0" smtClean="0"/>
              <a:t>номер-на-ред</a:t>
            </a:r>
          </a:p>
          <a:p>
            <a:r>
              <a:rPr lang="ru-RU" dirty="0" smtClean="0"/>
              <a:t>Показва </a:t>
            </a:r>
            <a:r>
              <a:rPr lang="ru-RU" dirty="0"/>
              <a:t>редове центрирани около </a:t>
            </a:r>
            <a:r>
              <a:rPr lang="ru-RU" i="1" dirty="0"/>
              <a:t>номер-на-ред</a:t>
            </a:r>
            <a:r>
              <a:rPr lang="ru-RU" dirty="0"/>
              <a:t> в текущия файл с изходен код</a:t>
            </a:r>
            <a:r>
              <a:rPr lang="ru-RU" dirty="0" smtClean="0"/>
              <a:t>.</a:t>
            </a:r>
          </a:p>
          <a:p>
            <a:pPr marL="0" indent="0">
              <a:buNone/>
            </a:pPr>
            <a:r>
              <a:rPr lang="ru-RU" dirty="0" smtClean="0"/>
              <a:t>list име-на-функция</a:t>
            </a:r>
          </a:p>
          <a:p>
            <a:r>
              <a:rPr lang="ru-RU" dirty="0" smtClean="0"/>
              <a:t>Показва </a:t>
            </a:r>
            <a:r>
              <a:rPr lang="ru-RU" dirty="0"/>
              <a:t>редове центрирани около началото на функция </a:t>
            </a:r>
            <a:r>
              <a:rPr lang="ru-RU" i="1" dirty="0" smtClean="0"/>
              <a:t>име-на-функция</a:t>
            </a:r>
            <a:r>
              <a:rPr lang="ru-RU" dirty="0" smtClean="0"/>
              <a:t>.</a:t>
            </a:r>
          </a:p>
          <a:p>
            <a:pPr marL="0" indent="0">
              <a:buNone/>
            </a:pPr>
            <a:r>
              <a:rPr lang="en-US" dirty="0" smtClean="0"/>
              <a:t>L</a:t>
            </a:r>
            <a:r>
              <a:rPr lang="ru-RU" dirty="0" smtClean="0"/>
              <a:t>ist</a:t>
            </a:r>
          </a:p>
          <a:p>
            <a:r>
              <a:rPr lang="ru-RU" dirty="0" smtClean="0"/>
              <a:t>Извежда </a:t>
            </a:r>
            <a:r>
              <a:rPr lang="ru-RU" dirty="0"/>
              <a:t>още редове на екрана. Ако за последно сте използвали list за показване на редове, това повикване ще изведе следващите.</a:t>
            </a:r>
          </a:p>
          <a:p>
            <a:endParaRPr lang="bg-BG" dirty="0"/>
          </a:p>
        </p:txBody>
      </p:sp>
    </p:spTree>
    <p:extLst>
      <p:ext uri="{BB962C8B-B14F-4D97-AF65-F5344CB8AC3E}">
        <p14:creationId xmlns:p14="http://schemas.microsoft.com/office/powerpoint/2010/main" val="37293093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Извеждане на изходен </a:t>
            </a:r>
            <a:r>
              <a:rPr lang="ru-RU" dirty="0" smtClean="0"/>
              <a:t>код</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ru-RU" dirty="0"/>
              <a:t>list </a:t>
            </a:r>
            <a:r>
              <a:rPr lang="ru-RU" dirty="0" smtClean="0"/>
              <a:t>–</a:t>
            </a:r>
          </a:p>
          <a:p>
            <a:r>
              <a:rPr lang="ru-RU" dirty="0" smtClean="0"/>
              <a:t>Показва </a:t>
            </a:r>
            <a:r>
              <a:rPr lang="ru-RU" dirty="0"/>
              <a:t>редовете предхождащи последните показани редове</a:t>
            </a:r>
            <a:r>
              <a:rPr lang="ru-RU" dirty="0" smtClean="0"/>
              <a:t>.</a:t>
            </a:r>
          </a:p>
          <a:p>
            <a:pPr marL="0" indent="0">
              <a:buNone/>
            </a:pPr>
            <a:r>
              <a:rPr lang="ru-RU" dirty="0" smtClean="0"/>
              <a:t>list +</a:t>
            </a:r>
          </a:p>
          <a:p>
            <a:r>
              <a:rPr lang="ru-RU" dirty="0" smtClean="0"/>
              <a:t>Показва </a:t>
            </a:r>
            <a:r>
              <a:rPr lang="ru-RU" dirty="0"/>
              <a:t>редовете следващи последните показани редове</a:t>
            </a:r>
            <a:r>
              <a:rPr lang="ru-RU" dirty="0" smtClean="0"/>
              <a:t>.</a:t>
            </a:r>
          </a:p>
          <a:p>
            <a:pPr marL="0" indent="0">
              <a:buNone/>
            </a:pPr>
            <a:r>
              <a:rPr lang="ru-RU" dirty="0" smtClean="0"/>
              <a:t>list </a:t>
            </a:r>
            <a:r>
              <a:rPr lang="ru-RU" dirty="0"/>
              <a:t>*</a:t>
            </a:r>
            <a:r>
              <a:rPr lang="ru-RU" dirty="0" smtClean="0"/>
              <a:t>адрес</a:t>
            </a:r>
          </a:p>
          <a:p>
            <a:r>
              <a:rPr lang="ru-RU" dirty="0" smtClean="0"/>
              <a:t>Показва </a:t>
            </a:r>
            <a:r>
              <a:rPr lang="ru-RU" dirty="0"/>
              <a:t>редовете около изходния код отговарящ на указания програмен </a:t>
            </a:r>
            <a:r>
              <a:rPr lang="ru-RU" i="1" dirty="0"/>
              <a:t>адрес</a:t>
            </a:r>
            <a:r>
              <a:rPr lang="ru-RU" dirty="0" smtClean="0"/>
              <a:t>.</a:t>
            </a:r>
          </a:p>
          <a:p>
            <a:pPr marL="0" indent="0">
              <a:buNone/>
            </a:pPr>
            <a:r>
              <a:rPr lang="ru-RU" dirty="0" smtClean="0"/>
              <a:t>set </a:t>
            </a:r>
            <a:r>
              <a:rPr lang="ru-RU" dirty="0"/>
              <a:t>listsize </a:t>
            </a:r>
            <a:r>
              <a:rPr lang="ru-RU" dirty="0" smtClean="0"/>
              <a:t>n</a:t>
            </a:r>
          </a:p>
          <a:p>
            <a:r>
              <a:rPr lang="ru-RU" dirty="0" smtClean="0"/>
              <a:t>Тази </a:t>
            </a:r>
            <a:r>
              <a:rPr lang="ru-RU" dirty="0"/>
              <a:t>опция кара командата list да показва </a:t>
            </a:r>
            <a:r>
              <a:rPr lang="ru-RU" i="1" dirty="0"/>
              <a:t>n</a:t>
            </a:r>
            <a:r>
              <a:rPr lang="ru-RU" dirty="0"/>
              <a:t> на брой реда</a:t>
            </a:r>
            <a:r>
              <a:rPr lang="ru-RU" dirty="0" smtClean="0"/>
              <a:t>.</a:t>
            </a:r>
          </a:p>
          <a:p>
            <a:pPr marL="0" indent="0">
              <a:buNone/>
            </a:pPr>
            <a:r>
              <a:rPr lang="ru-RU" dirty="0" smtClean="0"/>
              <a:t>show listsize</a:t>
            </a:r>
          </a:p>
          <a:p>
            <a:r>
              <a:rPr lang="ru-RU" dirty="0" smtClean="0"/>
              <a:t>Показва </a:t>
            </a:r>
            <a:r>
              <a:rPr lang="ru-RU" dirty="0"/>
              <a:t>броя редове, които командата list показва.</a:t>
            </a:r>
            <a:endParaRPr lang="bg-BG" dirty="0"/>
          </a:p>
        </p:txBody>
      </p:sp>
    </p:spTree>
    <p:extLst>
      <p:ext uri="{BB962C8B-B14F-4D97-AF65-F5344CB8AC3E}">
        <p14:creationId xmlns:p14="http://schemas.microsoft.com/office/powerpoint/2010/main" val="36336764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Указване на </a:t>
            </a:r>
            <a:r>
              <a:rPr lang="ru-RU" dirty="0" smtClean="0"/>
              <a:t>директории, </a:t>
            </a:r>
            <a:r>
              <a:rPr lang="ru-RU" dirty="0"/>
              <a:t>съдържащи изходен </a:t>
            </a:r>
            <a:r>
              <a:rPr lang="ru-RU" dirty="0" smtClean="0"/>
              <a:t>код</a:t>
            </a:r>
            <a:endParaRPr lang="bg-BG" dirty="0"/>
          </a:p>
        </p:txBody>
      </p:sp>
      <p:sp>
        <p:nvSpPr>
          <p:cNvPr id="3" name="Content Placeholder 2"/>
          <p:cNvSpPr>
            <a:spLocks noGrp="1"/>
          </p:cNvSpPr>
          <p:nvPr>
            <p:ph idx="1"/>
          </p:nvPr>
        </p:nvSpPr>
        <p:spPr/>
        <p:txBody>
          <a:bodyPr>
            <a:normAutofit fontScale="85000" lnSpcReduction="20000"/>
          </a:bodyPr>
          <a:lstStyle/>
          <a:p>
            <a:r>
              <a:rPr lang="ru-RU" dirty="0"/>
              <a:t>GDB използва формата </a:t>
            </a:r>
            <a:r>
              <a:rPr lang="ru-RU" b="1" i="1" dirty="0"/>
              <a:t>stabs</a:t>
            </a:r>
            <a:r>
              <a:rPr lang="ru-RU" dirty="0"/>
              <a:t>, за да записва информация за дебъгване в изпълнимите файлове. Измежду тази информация се намира и пътя до изходния код на програмата. GDB поддържа списък с директориите, в които да търси за файлове с изходен код. Този списък се нарича </a:t>
            </a:r>
            <a:r>
              <a:rPr lang="ru-RU" i="1" dirty="0"/>
              <a:t>source path</a:t>
            </a:r>
            <a:r>
              <a:rPr lang="ru-RU" dirty="0"/>
              <a:t> и GDB го обхожда винаги, когато трябва да намери даден файл с изходен код. Ако файлът не бъде намерен, последното спасение на GDB е да потърси в текущата директория.</a:t>
            </a:r>
          </a:p>
          <a:p>
            <a:r>
              <a:rPr lang="ru-RU" dirty="0"/>
              <a:t>Когато стартирате GDB, </a:t>
            </a:r>
            <a:r>
              <a:rPr lang="ru-RU" i="1" dirty="0"/>
              <a:t>source path</a:t>
            </a:r>
            <a:r>
              <a:rPr lang="ru-RU" dirty="0"/>
              <a:t> съдържа само две директории, </a:t>
            </a:r>
            <a:r>
              <a:rPr lang="ru-RU" i="1" dirty="0"/>
              <a:t>cdir</a:t>
            </a:r>
            <a:r>
              <a:rPr lang="ru-RU" dirty="0"/>
              <a:t> и </a:t>
            </a:r>
            <a:r>
              <a:rPr lang="ru-RU" i="1" dirty="0"/>
              <a:t>cwd</a:t>
            </a:r>
            <a:r>
              <a:rPr lang="ru-RU" dirty="0"/>
              <a:t> (в тази последователност). Името </a:t>
            </a:r>
            <a:r>
              <a:rPr lang="ru-RU" i="1" dirty="0"/>
              <a:t>cdir</a:t>
            </a:r>
            <a:r>
              <a:rPr lang="ru-RU" dirty="0"/>
              <a:t> идва от "</a:t>
            </a:r>
            <a:r>
              <a:rPr lang="ru-RU" i="1" dirty="0"/>
              <a:t>compilation directory</a:t>
            </a:r>
            <a:r>
              <a:rPr lang="ru-RU" dirty="0"/>
              <a:t>" (</a:t>
            </a:r>
            <a:r>
              <a:rPr lang="ru-RU" i="1" dirty="0"/>
              <a:t>директория на компилиране</a:t>
            </a:r>
            <a:r>
              <a:rPr lang="ru-RU" dirty="0"/>
              <a:t>), </a:t>
            </a:r>
            <a:r>
              <a:rPr lang="ru-RU" dirty="0" smtClean="0"/>
              <a:t>а </a:t>
            </a:r>
            <a:r>
              <a:rPr lang="ru-RU" i="1" dirty="0" smtClean="0"/>
              <a:t>cwd</a:t>
            </a:r>
            <a:r>
              <a:rPr lang="ru-RU" dirty="0"/>
              <a:t> от "</a:t>
            </a:r>
            <a:r>
              <a:rPr lang="ru-RU" i="1" dirty="0"/>
              <a:t>current working directory</a:t>
            </a:r>
            <a:r>
              <a:rPr lang="ru-RU" dirty="0"/>
              <a:t>" (</a:t>
            </a:r>
            <a:r>
              <a:rPr lang="ru-RU" i="1" dirty="0"/>
              <a:t>текуща работна директория</a:t>
            </a:r>
            <a:r>
              <a:rPr lang="ru-RU" dirty="0"/>
              <a:t>).</a:t>
            </a:r>
          </a:p>
          <a:p>
            <a:endParaRPr lang="bg-BG" dirty="0"/>
          </a:p>
        </p:txBody>
      </p:sp>
    </p:spTree>
    <p:extLst>
      <p:ext uri="{BB962C8B-B14F-4D97-AF65-F5344CB8AC3E}">
        <p14:creationId xmlns:p14="http://schemas.microsoft.com/office/powerpoint/2010/main" val="22081009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Указване на </a:t>
            </a:r>
            <a:r>
              <a:rPr lang="ru-RU" dirty="0" smtClean="0"/>
              <a:t>директории, </a:t>
            </a:r>
            <a:r>
              <a:rPr lang="ru-RU" dirty="0"/>
              <a:t>съдържащи изходен </a:t>
            </a:r>
            <a:r>
              <a:rPr lang="ru-RU" dirty="0" smtClean="0"/>
              <a:t>код</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ru-RU" dirty="0"/>
              <a:t>show </a:t>
            </a:r>
            <a:r>
              <a:rPr lang="ru-RU" dirty="0" smtClean="0"/>
              <a:t>directories</a:t>
            </a:r>
          </a:p>
          <a:p>
            <a:r>
              <a:rPr lang="ru-RU" dirty="0" smtClean="0"/>
              <a:t>Извежда </a:t>
            </a:r>
            <a:r>
              <a:rPr lang="ru-RU" dirty="0"/>
              <a:t>съдържанието на </a:t>
            </a:r>
            <a:r>
              <a:rPr lang="ru-RU" i="1" dirty="0"/>
              <a:t>source path</a:t>
            </a:r>
            <a:r>
              <a:rPr lang="ru-RU" dirty="0" smtClean="0"/>
              <a:t>.</a:t>
            </a:r>
          </a:p>
          <a:p>
            <a:pPr marL="0" indent="0">
              <a:buNone/>
            </a:pPr>
            <a:r>
              <a:rPr lang="en-US" dirty="0" smtClean="0"/>
              <a:t>D</a:t>
            </a:r>
            <a:r>
              <a:rPr lang="ru-RU" dirty="0" smtClean="0"/>
              <a:t>irectory</a:t>
            </a:r>
          </a:p>
          <a:p>
            <a:r>
              <a:rPr lang="ru-RU" dirty="0" smtClean="0"/>
              <a:t>Премахва </a:t>
            </a:r>
            <a:r>
              <a:rPr lang="ru-RU" dirty="0"/>
              <a:t>всички елементи на </a:t>
            </a:r>
            <a:r>
              <a:rPr lang="ru-RU" i="1" dirty="0"/>
              <a:t>source path</a:t>
            </a:r>
            <a:r>
              <a:rPr lang="ru-RU" dirty="0" smtClean="0"/>
              <a:t>.</a:t>
            </a:r>
          </a:p>
          <a:p>
            <a:pPr marL="0" indent="0">
              <a:buNone/>
            </a:pPr>
            <a:r>
              <a:rPr lang="ru-RU" dirty="0" smtClean="0"/>
              <a:t>directory </a:t>
            </a:r>
            <a:r>
              <a:rPr lang="ru-RU" dirty="0"/>
              <a:t>име-на-директория </a:t>
            </a:r>
            <a:r>
              <a:rPr lang="ru-RU" dirty="0" smtClean="0"/>
              <a:t>…</a:t>
            </a:r>
          </a:p>
          <a:p>
            <a:pPr marL="0" indent="0">
              <a:buNone/>
            </a:pPr>
            <a:r>
              <a:rPr lang="ru-RU" dirty="0" smtClean="0"/>
              <a:t>dir </a:t>
            </a:r>
            <a:r>
              <a:rPr lang="ru-RU" dirty="0"/>
              <a:t>име-на-директория </a:t>
            </a:r>
            <a:r>
              <a:rPr lang="ru-RU" dirty="0" smtClean="0"/>
              <a:t>…</a:t>
            </a:r>
          </a:p>
          <a:p>
            <a:r>
              <a:rPr lang="ru-RU" dirty="0" smtClean="0"/>
              <a:t>Добавя</a:t>
            </a:r>
            <a:r>
              <a:rPr lang="ru-RU" dirty="0"/>
              <a:t> </a:t>
            </a:r>
            <a:r>
              <a:rPr lang="ru-RU" i="1" dirty="0"/>
              <a:t>име-на-директория</a:t>
            </a:r>
            <a:r>
              <a:rPr lang="ru-RU" dirty="0"/>
              <a:t> в началото на списъка. Могат да бъдат задавани няколко директории една след друга разделени с </a:t>
            </a:r>
            <a:r>
              <a:rPr lang="ru-RU" b="1" dirty="0"/>
              <a:t>:</a:t>
            </a:r>
            <a:r>
              <a:rPr lang="ru-RU" dirty="0"/>
              <a:t>. Ако зададете директории, които са вече в </a:t>
            </a:r>
            <a:r>
              <a:rPr lang="ru-RU" i="1" dirty="0"/>
              <a:t>source path</a:t>
            </a:r>
            <a:r>
              <a:rPr lang="ru-RU" dirty="0"/>
              <a:t>, те ще бъдат преместени по-напред, така че да бъдат претърсвани по-рано</a:t>
            </a:r>
            <a:r>
              <a:rPr lang="ru-RU" dirty="0" smtClean="0"/>
              <a:t>.</a:t>
            </a:r>
            <a:endParaRPr lang="ru-RU" dirty="0"/>
          </a:p>
        </p:txBody>
      </p:sp>
    </p:spTree>
    <p:extLst>
      <p:ext uri="{BB962C8B-B14F-4D97-AF65-F5344CB8AC3E}">
        <p14:creationId xmlns:p14="http://schemas.microsoft.com/office/powerpoint/2010/main" val="10346017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Указване на </a:t>
            </a:r>
            <a:r>
              <a:rPr lang="ru-RU" dirty="0" smtClean="0"/>
              <a:t>директории, </a:t>
            </a:r>
            <a:r>
              <a:rPr lang="ru-RU" dirty="0"/>
              <a:t>съдържащи изходен </a:t>
            </a:r>
            <a:r>
              <a:rPr lang="ru-RU" dirty="0" smtClean="0"/>
              <a:t>код</a:t>
            </a:r>
            <a:endParaRPr lang="bg-BG" dirty="0"/>
          </a:p>
        </p:txBody>
      </p:sp>
      <p:sp>
        <p:nvSpPr>
          <p:cNvPr id="3" name="Content Placeholder 2"/>
          <p:cNvSpPr>
            <a:spLocks noGrp="1"/>
          </p:cNvSpPr>
          <p:nvPr>
            <p:ph idx="1"/>
          </p:nvPr>
        </p:nvSpPr>
        <p:spPr/>
        <p:txBody>
          <a:bodyPr>
            <a:normAutofit/>
          </a:bodyPr>
          <a:lstStyle/>
          <a:p>
            <a:r>
              <a:rPr lang="ru-RU" dirty="0"/>
              <a:t>Можете да се обръщате към директорията на компилиране чрез променливата </a:t>
            </a:r>
            <a:r>
              <a:rPr lang="ru-RU" i="1" dirty="0"/>
              <a:t>$cdir</a:t>
            </a:r>
            <a:r>
              <a:rPr lang="ru-RU" dirty="0"/>
              <a:t>, а към текущата директория чрез </a:t>
            </a:r>
            <a:r>
              <a:rPr lang="ru-RU" i="1" dirty="0"/>
              <a:t>$cwd</a:t>
            </a:r>
            <a:r>
              <a:rPr lang="ru-RU" dirty="0"/>
              <a:t>. </a:t>
            </a:r>
            <a:r>
              <a:rPr lang="ru-RU" i="1" dirty="0"/>
              <a:t>$cwd</a:t>
            </a:r>
            <a:r>
              <a:rPr lang="ru-RU" dirty="0"/>
              <a:t> няма същото значение както </a:t>
            </a:r>
            <a:r>
              <a:rPr lang="ru-RU" b="1" dirty="0"/>
              <a:t>.</a:t>
            </a:r>
            <a:r>
              <a:rPr lang="ru-RU" dirty="0"/>
              <a:t>, а е означение за текущата директория във всеки един момент. </a:t>
            </a:r>
            <a:r>
              <a:rPr lang="ru-RU" b="1" dirty="0"/>
              <a:t>.</a:t>
            </a:r>
            <a:r>
              <a:rPr lang="ru-RU" dirty="0"/>
              <a:t> от своя страна бива разширен моментално до текущата директория в момента на изпълнение на командата </a:t>
            </a:r>
            <a:r>
              <a:rPr lang="ru-RU" i="1" dirty="0"/>
              <a:t>dir</a:t>
            </a:r>
            <a:r>
              <a:rPr lang="ru-RU" dirty="0" smtClean="0"/>
              <a:t>.</a:t>
            </a:r>
            <a:endParaRPr lang="ru-RU" dirty="0"/>
          </a:p>
        </p:txBody>
      </p:sp>
    </p:spTree>
    <p:extLst>
      <p:ext uri="{BB962C8B-B14F-4D97-AF65-F5344CB8AC3E}">
        <p14:creationId xmlns:p14="http://schemas.microsoft.com/office/powerpoint/2010/main" val="26799569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Променяне хода на изпълнение на </a:t>
            </a:r>
            <a:r>
              <a:rPr lang="ru-RU" dirty="0" smtClean="0"/>
              <a:t>програмата</a:t>
            </a:r>
            <a:endParaRPr lang="bg-BG" dirty="0"/>
          </a:p>
        </p:txBody>
      </p:sp>
      <p:sp>
        <p:nvSpPr>
          <p:cNvPr id="3" name="Content Placeholder 2"/>
          <p:cNvSpPr>
            <a:spLocks noGrp="1"/>
          </p:cNvSpPr>
          <p:nvPr>
            <p:ph idx="1"/>
          </p:nvPr>
        </p:nvSpPr>
        <p:spPr/>
        <p:txBody>
          <a:bodyPr/>
          <a:lstStyle/>
          <a:p>
            <a:pPr marL="0" indent="0">
              <a:buNone/>
            </a:pPr>
            <a:r>
              <a:rPr lang="ru-RU" b="1" dirty="0"/>
              <a:t>Манипулиране на памет</a:t>
            </a:r>
          </a:p>
          <a:p>
            <a:r>
              <a:rPr lang="ru-RU" dirty="0"/>
              <a:t>За да зададете нова стойност на някоя променлива в програмата си, използвайте командата set var:</a:t>
            </a:r>
          </a:p>
          <a:p>
            <a:pPr marL="0" indent="0">
              <a:buNone/>
            </a:pPr>
            <a:r>
              <a:rPr lang="ru-RU" dirty="0"/>
              <a:t>set var променлива = </a:t>
            </a:r>
            <a:r>
              <a:rPr lang="ru-RU" dirty="0" smtClean="0"/>
              <a:t>израз</a:t>
            </a:r>
          </a:p>
          <a:p>
            <a:r>
              <a:rPr lang="ru-RU" dirty="0" smtClean="0"/>
              <a:t>Променя </a:t>
            </a:r>
            <a:r>
              <a:rPr lang="ru-RU" dirty="0"/>
              <a:t>съдържанието на променливата </a:t>
            </a:r>
            <a:r>
              <a:rPr lang="ru-RU" i="1" dirty="0"/>
              <a:t>променлива</a:t>
            </a:r>
            <a:r>
              <a:rPr lang="ru-RU" dirty="0"/>
              <a:t> да бъде резултата от изчисляването на израза </a:t>
            </a:r>
            <a:r>
              <a:rPr lang="ru-RU" i="1" dirty="0"/>
              <a:t>израз</a:t>
            </a:r>
            <a:r>
              <a:rPr lang="ru-RU" dirty="0"/>
              <a:t>.</a:t>
            </a:r>
          </a:p>
          <a:p>
            <a:endParaRPr lang="bg-BG" dirty="0"/>
          </a:p>
        </p:txBody>
      </p:sp>
    </p:spTree>
    <p:extLst>
      <p:ext uri="{BB962C8B-B14F-4D97-AF65-F5344CB8AC3E}">
        <p14:creationId xmlns:p14="http://schemas.microsoft.com/office/powerpoint/2010/main" val="150634256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Променяне хода на изпълнение на </a:t>
            </a:r>
            <a:r>
              <a:rPr lang="ru-RU" dirty="0" smtClean="0"/>
              <a:t>програмата</a:t>
            </a:r>
            <a:endParaRPr lang="bg-BG" dirty="0"/>
          </a:p>
        </p:txBody>
      </p:sp>
      <p:sp>
        <p:nvSpPr>
          <p:cNvPr id="3" name="Content Placeholder 2"/>
          <p:cNvSpPr>
            <a:spLocks noGrp="1"/>
          </p:cNvSpPr>
          <p:nvPr>
            <p:ph idx="1"/>
          </p:nvPr>
        </p:nvSpPr>
        <p:spPr/>
        <p:txBody>
          <a:bodyPr/>
          <a:lstStyle/>
          <a:p>
            <a:pPr marL="0" indent="0">
              <a:buNone/>
            </a:pPr>
            <a:r>
              <a:rPr lang="ru-RU" b="1" dirty="0"/>
              <a:t>Викане на функция</a:t>
            </a:r>
          </a:p>
          <a:p>
            <a:r>
              <a:rPr lang="ru-RU" dirty="0"/>
              <a:t>Извикване на функция става с командите print и call:</a:t>
            </a:r>
          </a:p>
          <a:p>
            <a:pPr marL="0" indent="0">
              <a:buNone/>
            </a:pPr>
            <a:r>
              <a:rPr lang="ru-RU" dirty="0"/>
              <a:t>print </a:t>
            </a:r>
            <a:r>
              <a:rPr lang="ru-RU" dirty="0" smtClean="0"/>
              <a:t>израз</a:t>
            </a:r>
          </a:p>
          <a:p>
            <a:r>
              <a:rPr lang="ru-RU" dirty="0" smtClean="0"/>
              <a:t>Изчислява </a:t>
            </a:r>
            <a:r>
              <a:rPr lang="ru-RU" dirty="0"/>
              <a:t>израза </a:t>
            </a:r>
            <a:r>
              <a:rPr lang="ru-RU" i="1" dirty="0"/>
              <a:t>израз</a:t>
            </a:r>
            <a:r>
              <a:rPr lang="ru-RU" dirty="0"/>
              <a:t>, като той може да включва и викания на функция</a:t>
            </a:r>
            <a:r>
              <a:rPr lang="ru-RU" dirty="0" smtClean="0"/>
              <a:t>.</a:t>
            </a:r>
          </a:p>
          <a:p>
            <a:pPr marL="0" indent="0">
              <a:buNone/>
            </a:pPr>
            <a:r>
              <a:rPr lang="ru-RU" dirty="0" smtClean="0"/>
              <a:t>call израз</a:t>
            </a:r>
          </a:p>
          <a:p>
            <a:r>
              <a:rPr lang="ru-RU" dirty="0" smtClean="0"/>
              <a:t>Изчислява </a:t>
            </a:r>
            <a:r>
              <a:rPr lang="ru-RU" dirty="0"/>
              <a:t>израза </a:t>
            </a:r>
            <a:r>
              <a:rPr lang="ru-RU" i="1" dirty="0"/>
              <a:t>израз</a:t>
            </a:r>
            <a:r>
              <a:rPr lang="ru-RU" dirty="0"/>
              <a:t>, като той може да включва и викания на функция. call не </a:t>
            </a:r>
            <a:r>
              <a:rPr lang="ru-RU" dirty="0" smtClean="0"/>
              <a:t>изписва </a:t>
            </a:r>
            <a:r>
              <a:rPr lang="ru-RU" i="1" dirty="0" smtClean="0"/>
              <a:t>void</a:t>
            </a:r>
            <a:r>
              <a:rPr lang="ru-RU" dirty="0"/>
              <a:t> резултат, ако функцията не връща никаква стойност.</a:t>
            </a:r>
          </a:p>
          <a:p>
            <a:endParaRPr lang="bg-BG" dirty="0"/>
          </a:p>
        </p:txBody>
      </p:sp>
    </p:spTree>
    <p:extLst>
      <p:ext uri="{BB962C8B-B14F-4D97-AF65-F5344CB8AC3E}">
        <p14:creationId xmlns:p14="http://schemas.microsoft.com/office/powerpoint/2010/main" val="11085822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Променяне хода на изпълнение на </a:t>
            </a:r>
            <a:r>
              <a:rPr lang="ru-RU" dirty="0" smtClean="0"/>
              <a:t>програмата</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ru-RU" b="1" dirty="0"/>
              <a:t>Връщане от функция</a:t>
            </a:r>
          </a:p>
          <a:p>
            <a:r>
              <a:rPr lang="ru-RU" dirty="0"/>
              <a:t>Можете да се върнете преждевременно от функция като използвате командата return. Тя има следната форма:</a:t>
            </a:r>
          </a:p>
          <a:p>
            <a:pPr marL="0" indent="0">
              <a:buNone/>
            </a:pPr>
            <a:r>
              <a:rPr lang="en-US" dirty="0"/>
              <a:t>r</a:t>
            </a:r>
            <a:r>
              <a:rPr lang="ru-RU" dirty="0" smtClean="0"/>
              <a:t>eturn</a:t>
            </a:r>
          </a:p>
          <a:p>
            <a:pPr marL="0" indent="0">
              <a:buNone/>
            </a:pPr>
            <a:r>
              <a:rPr lang="ru-RU" dirty="0" smtClean="0"/>
              <a:t>return израз</a:t>
            </a:r>
          </a:p>
          <a:p>
            <a:r>
              <a:rPr lang="ru-RU" dirty="0" smtClean="0"/>
              <a:t>Ако </a:t>
            </a:r>
            <a:r>
              <a:rPr lang="ru-RU" dirty="0"/>
              <a:t>зададете стойност за </a:t>
            </a:r>
            <a:r>
              <a:rPr lang="ru-RU" i="1" dirty="0"/>
              <a:t>израз</a:t>
            </a:r>
            <a:r>
              <a:rPr lang="ru-RU" dirty="0"/>
              <a:t>, стойността му се връща като резултат от функцията.</a:t>
            </a:r>
          </a:p>
          <a:p>
            <a:r>
              <a:rPr lang="ru-RU" dirty="0"/>
              <a:t>Командата return не продължава изпълнението, а прекъсва в състоянието, в което програмата би била директно след връщане от функцията</a:t>
            </a:r>
            <a:r>
              <a:rPr lang="ru-RU" dirty="0" smtClean="0"/>
              <a:t>.</a:t>
            </a:r>
            <a:endParaRPr lang="ru-RU" dirty="0"/>
          </a:p>
        </p:txBody>
      </p:sp>
    </p:spTree>
    <p:extLst>
      <p:ext uri="{BB962C8B-B14F-4D97-AF65-F5344CB8AC3E}">
        <p14:creationId xmlns:p14="http://schemas.microsoft.com/office/powerpoint/2010/main" val="6884203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bg-BG" dirty="0" smtClean="0"/>
              <a:t>Преглед на стандартните библиотеки</a:t>
            </a:r>
            <a:endParaRPr lang="bg-BG" dirty="0"/>
          </a:p>
        </p:txBody>
      </p:sp>
      <p:sp>
        <p:nvSpPr>
          <p:cNvPr id="5" name="Subtitle 4"/>
          <p:cNvSpPr>
            <a:spLocks noGrp="1"/>
          </p:cNvSpPr>
          <p:nvPr>
            <p:ph type="subTitle" idx="1"/>
          </p:nvPr>
        </p:nvSpPr>
        <p:spPr/>
        <p:txBody>
          <a:bodyPr/>
          <a:lstStyle/>
          <a:p>
            <a:r>
              <a:rPr lang="bg-BG" dirty="0" smtClean="0"/>
              <a:t>Лекция </a:t>
            </a:r>
            <a:r>
              <a:rPr lang="en-US" dirty="0" smtClean="0"/>
              <a:t>6</a:t>
            </a:r>
            <a:endParaRPr lang="bg-BG" dirty="0"/>
          </a:p>
        </p:txBody>
      </p:sp>
    </p:spTree>
    <p:extLst>
      <p:ext uri="{BB962C8B-B14F-4D97-AF65-F5344CB8AC3E}">
        <p14:creationId xmlns:p14="http://schemas.microsoft.com/office/powerpoint/2010/main" val="2706854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Въведение в </a:t>
            </a:r>
            <a:r>
              <a:rPr lang="en-US" dirty="0" smtClean="0"/>
              <a:t>MAKE</a:t>
            </a:r>
            <a:endParaRPr lang="bg-BG" dirty="0"/>
          </a:p>
        </p:txBody>
      </p:sp>
      <p:sp>
        <p:nvSpPr>
          <p:cNvPr id="3" name="Content Placeholder 2"/>
          <p:cNvSpPr>
            <a:spLocks noGrp="1"/>
          </p:cNvSpPr>
          <p:nvPr>
            <p:ph idx="1"/>
          </p:nvPr>
        </p:nvSpPr>
        <p:spPr/>
        <p:txBody>
          <a:bodyPr>
            <a:normAutofit/>
          </a:bodyPr>
          <a:lstStyle/>
          <a:p>
            <a:r>
              <a:rPr lang="bg-BG" dirty="0" smtClean="0"/>
              <a:t>Програмата </a:t>
            </a:r>
            <a:r>
              <a:rPr lang="en-US" dirty="0" smtClean="0"/>
              <a:t>make </a:t>
            </a:r>
            <a:r>
              <a:rPr lang="bg-BG" dirty="0" smtClean="0"/>
              <a:t>се ползва за актуализация на </a:t>
            </a:r>
            <a:r>
              <a:rPr lang="en-US" dirty="0" smtClean="0"/>
              <a:t>targets </a:t>
            </a:r>
            <a:r>
              <a:rPr lang="en-US" dirty="0"/>
              <a:t>(exe </a:t>
            </a:r>
            <a:r>
              <a:rPr lang="bg-BG" dirty="0" smtClean="0"/>
              <a:t>или</a:t>
            </a:r>
            <a:r>
              <a:rPr lang="en-US" dirty="0" smtClean="0"/>
              <a:t> </a:t>
            </a:r>
            <a:r>
              <a:rPr lang="en-US" dirty="0"/>
              <a:t>object files) </a:t>
            </a:r>
            <a:r>
              <a:rPr lang="bg-BG" dirty="0" smtClean="0"/>
              <a:t>съгласно инструкции за зависимост, записани в </a:t>
            </a:r>
            <a:r>
              <a:rPr lang="en-US" dirty="0" err="1" smtClean="0"/>
              <a:t>makefile</a:t>
            </a:r>
            <a:r>
              <a:rPr lang="en-US" dirty="0"/>
              <a:t>. </a:t>
            </a:r>
            <a:r>
              <a:rPr lang="bg-BG" dirty="0" smtClean="0"/>
              <a:t>Програмата автоматично свързва зависими модули и решава кои файлове трябва да се прекомпилират като преглежда датата и часа им. </a:t>
            </a:r>
            <a:endParaRPr lang="bg-BG" dirty="0"/>
          </a:p>
        </p:txBody>
      </p:sp>
    </p:spTree>
    <p:extLst>
      <p:ext uri="{BB962C8B-B14F-4D97-AF65-F5344CB8AC3E}">
        <p14:creationId xmlns:p14="http://schemas.microsoft.com/office/powerpoint/2010/main" val="232604753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 UNIX </a:t>
            </a:r>
            <a:r>
              <a:rPr lang="bg-BG" b="1" dirty="0" smtClean="0"/>
              <a:t>и стандартните библиотеки</a:t>
            </a:r>
            <a:endParaRPr lang="bg-BG" dirty="0"/>
          </a:p>
        </p:txBody>
      </p:sp>
      <p:sp>
        <p:nvSpPr>
          <p:cNvPr id="3" name="Content Placeholder 2"/>
          <p:cNvSpPr>
            <a:spLocks noGrp="1"/>
          </p:cNvSpPr>
          <p:nvPr>
            <p:ph idx="1"/>
          </p:nvPr>
        </p:nvSpPr>
        <p:spPr/>
        <p:txBody>
          <a:bodyPr/>
          <a:lstStyle/>
          <a:p>
            <a:r>
              <a:rPr lang="bg-BG" dirty="0" smtClean="0"/>
              <a:t>Съществува тясна връзка между </a:t>
            </a:r>
            <a:r>
              <a:rPr lang="en-US" dirty="0" smtClean="0"/>
              <a:t>C </a:t>
            </a:r>
            <a:r>
              <a:rPr lang="bg-BG" dirty="0" smtClean="0"/>
              <a:t>и повечето ОС, които изпълняват програми на С.</a:t>
            </a:r>
          </a:p>
          <a:p>
            <a:r>
              <a:rPr lang="bg-BG" dirty="0" smtClean="0"/>
              <a:t>Цялата ОС</a:t>
            </a:r>
            <a:r>
              <a:rPr lang="en-US" dirty="0" smtClean="0"/>
              <a:t> </a:t>
            </a:r>
            <a:r>
              <a:rPr lang="en-US" dirty="0"/>
              <a:t>UNIX </a:t>
            </a:r>
            <a:r>
              <a:rPr lang="bg-BG" dirty="0" smtClean="0"/>
              <a:t>е написана на С</a:t>
            </a:r>
            <a:r>
              <a:rPr lang="en-US" dirty="0" smtClean="0"/>
              <a:t>.</a:t>
            </a:r>
            <a:r>
              <a:rPr lang="bg-BG" dirty="0" smtClean="0"/>
              <a:t> Останалата част на курса показва тясната връзка между </a:t>
            </a:r>
            <a:r>
              <a:rPr lang="en-US" dirty="0" smtClean="0"/>
              <a:t>UNIX </a:t>
            </a:r>
            <a:r>
              <a:rPr lang="bg-BG" dirty="0" smtClean="0"/>
              <a:t>и С.</a:t>
            </a:r>
            <a:endParaRPr lang="en-US" dirty="0"/>
          </a:p>
          <a:p>
            <a:endParaRPr lang="bg-BG" dirty="0"/>
          </a:p>
        </p:txBody>
      </p:sp>
    </p:spTree>
    <p:extLst>
      <p:ext uri="{BB962C8B-B14F-4D97-AF65-F5344CB8AC3E}">
        <p14:creationId xmlns:p14="http://schemas.microsoft.com/office/powerpoint/2010/main" val="219946649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b="1" dirty="0" smtClean="0"/>
              <a:t>Предимства на използване на </a:t>
            </a:r>
            <a:r>
              <a:rPr lang="en-US" b="1" dirty="0" smtClean="0"/>
              <a:t>UNIX </a:t>
            </a:r>
            <a:r>
              <a:rPr lang="bg-BG" b="1" dirty="0" smtClean="0"/>
              <a:t>със </a:t>
            </a:r>
            <a:r>
              <a:rPr lang="en-US" b="1" dirty="0" smtClean="0"/>
              <a:t>C</a:t>
            </a:r>
            <a:endParaRPr lang="bg-BG" dirty="0"/>
          </a:p>
        </p:txBody>
      </p:sp>
      <p:sp>
        <p:nvSpPr>
          <p:cNvPr id="3" name="Content Placeholder 2"/>
          <p:cNvSpPr>
            <a:spLocks noGrp="1"/>
          </p:cNvSpPr>
          <p:nvPr>
            <p:ph idx="1"/>
          </p:nvPr>
        </p:nvSpPr>
        <p:spPr/>
        <p:txBody>
          <a:bodyPr>
            <a:normAutofit fontScale="92500"/>
          </a:bodyPr>
          <a:lstStyle/>
          <a:p>
            <a:r>
              <a:rPr lang="bg-BG" b="1" dirty="0" smtClean="0"/>
              <a:t>Преносимост</a:t>
            </a:r>
            <a:r>
              <a:rPr lang="en-US" dirty="0"/>
              <a:t> -- </a:t>
            </a:r>
            <a:r>
              <a:rPr lang="en-US" dirty="0" smtClean="0"/>
              <a:t>UNIX</a:t>
            </a:r>
            <a:r>
              <a:rPr lang="bg-BG" dirty="0" smtClean="0"/>
              <a:t> или вариации на </a:t>
            </a:r>
            <a:r>
              <a:rPr lang="en-US" dirty="0" smtClean="0"/>
              <a:t>UNIX</a:t>
            </a:r>
            <a:r>
              <a:rPr lang="bg-BG" dirty="0" smtClean="0"/>
              <a:t> са налични на много машини. Програмите, написани на </a:t>
            </a:r>
            <a:r>
              <a:rPr lang="en-US" dirty="0"/>
              <a:t> </a:t>
            </a:r>
            <a:r>
              <a:rPr lang="en-US" b="1" i="1" dirty="0"/>
              <a:t>standard</a:t>
            </a:r>
            <a:r>
              <a:rPr lang="en-US" dirty="0"/>
              <a:t> UNIX </a:t>
            </a:r>
            <a:r>
              <a:rPr lang="bg-BG" dirty="0" smtClean="0"/>
              <a:t>и </a:t>
            </a:r>
            <a:r>
              <a:rPr lang="en-US" dirty="0" smtClean="0"/>
              <a:t>C </a:t>
            </a:r>
            <a:r>
              <a:rPr lang="bg-BG" dirty="0" smtClean="0"/>
              <a:t>ще работят на тях почти без промяна.</a:t>
            </a:r>
          </a:p>
          <a:p>
            <a:r>
              <a:rPr lang="en-US" b="1" dirty="0" smtClean="0"/>
              <a:t>Multiuser </a:t>
            </a:r>
            <a:r>
              <a:rPr lang="en-US" b="1" dirty="0"/>
              <a:t>/ Multitasking</a:t>
            </a:r>
            <a:r>
              <a:rPr lang="en-US" dirty="0"/>
              <a:t> -- </a:t>
            </a:r>
            <a:r>
              <a:rPr lang="bg-BG" dirty="0" smtClean="0"/>
              <a:t>множество програми могат да споделят машини и обработка.</a:t>
            </a:r>
          </a:p>
          <a:p>
            <a:r>
              <a:rPr lang="en-US" b="1" dirty="0" smtClean="0"/>
              <a:t>File </a:t>
            </a:r>
            <a:r>
              <a:rPr lang="en-US" b="1" dirty="0"/>
              <a:t>handling</a:t>
            </a:r>
            <a:r>
              <a:rPr lang="en-US" dirty="0"/>
              <a:t> -- </a:t>
            </a:r>
            <a:r>
              <a:rPr lang="bg-BG" dirty="0" smtClean="0"/>
              <a:t>йерархична файлова система с много функции за обработка на файлове.</a:t>
            </a:r>
          </a:p>
          <a:p>
            <a:r>
              <a:rPr lang="en-US" b="1" dirty="0" smtClean="0"/>
              <a:t>Shell </a:t>
            </a:r>
            <a:r>
              <a:rPr lang="en-US" b="1" dirty="0"/>
              <a:t>Programming</a:t>
            </a:r>
            <a:r>
              <a:rPr lang="en-US" dirty="0"/>
              <a:t> -- UNIX </a:t>
            </a:r>
            <a:r>
              <a:rPr lang="bg-BG" dirty="0" smtClean="0"/>
              <a:t>предоставя мощен команден интерпретатор, който разбира &gt; 200 команди и може да стартира програми на </a:t>
            </a:r>
            <a:r>
              <a:rPr lang="en-US" dirty="0" smtClean="0"/>
              <a:t>UNIX </a:t>
            </a:r>
            <a:r>
              <a:rPr lang="bg-BG" dirty="0" smtClean="0"/>
              <a:t>и дефинирани от потребителя</a:t>
            </a:r>
            <a:r>
              <a:rPr lang="en-US" dirty="0" smtClean="0"/>
              <a:t>.</a:t>
            </a:r>
            <a:endParaRPr lang="en-US" dirty="0"/>
          </a:p>
        </p:txBody>
      </p:sp>
    </p:spTree>
    <p:extLst>
      <p:ext uri="{BB962C8B-B14F-4D97-AF65-F5344CB8AC3E}">
        <p14:creationId xmlns:p14="http://schemas.microsoft.com/office/powerpoint/2010/main" val="866954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a:t>Предимства на използване на </a:t>
            </a:r>
            <a:r>
              <a:rPr lang="en-US" dirty="0"/>
              <a:t>UNIX </a:t>
            </a:r>
            <a:r>
              <a:rPr lang="bg-BG" dirty="0"/>
              <a:t>със </a:t>
            </a:r>
            <a:r>
              <a:rPr lang="en-US" dirty="0"/>
              <a:t>C</a:t>
            </a:r>
            <a:endParaRPr lang="bg-BG" dirty="0"/>
          </a:p>
        </p:txBody>
      </p:sp>
      <p:sp>
        <p:nvSpPr>
          <p:cNvPr id="3" name="Content Placeholder 2"/>
          <p:cNvSpPr>
            <a:spLocks noGrp="1"/>
          </p:cNvSpPr>
          <p:nvPr>
            <p:ph idx="1"/>
          </p:nvPr>
        </p:nvSpPr>
        <p:spPr/>
        <p:txBody>
          <a:bodyPr>
            <a:normAutofit fontScale="85000" lnSpcReduction="10000"/>
          </a:bodyPr>
          <a:lstStyle/>
          <a:p>
            <a:r>
              <a:rPr lang="en-US" b="1" dirty="0" smtClean="0"/>
              <a:t>Pipe</a:t>
            </a:r>
            <a:r>
              <a:rPr lang="en-US" dirty="0"/>
              <a:t> -- </a:t>
            </a:r>
            <a:r>
              <a:rPr lang="bg-BG" dirty="0" smtClean="0"/>
              <a:t>когато изходът на една програма е вход на друга. Това може да се направи от команден ред или програма на С.</a:t>
            </a:r>
          </a:p>
          <a:p>
            <a:r>
              <a:rPr lang="en-US" b="1" dirty="0" smtClean="0"/>
              <a:t>UNIX </a:t>
            </a:r>
            <a:r>
              <a:rPr lang="en-US" b="1" dirty="0"/>
              <a:t>utilities</a:t>
            </a:r>
            <a:r>
              <a:rPr lang="en-US" dirty="0"/>
              <a:t> -- </a:t>
            </a:r>
            <a:r>
              <a:rPr lang="bg-BG" dirty="0" smtClean="0"/>
              <a:t>съществуват &gt;</a:t>
            </a:r>
            <a:r>
              <a:rPr lang="en-US" dirty="0" smtClean="0"/>
              <a:t> </a:t>
            </a:r>
            <a:r>
              <a:rPr lang="en-US" dirty="0"/>
              <a:t>200 </a:t>
            </a:r>
            <a:r>
              <a:rPr lang="en-US" dirty="0" smtClean="0"/>
              <a:t>utilities</a:t>
            </a:r>
            <a:r>
              <a:rPr lang="bg-BG" dirty="0" smtClean="0"/>
              <a:t>, които позволяват изпълнение на</a:t>
            </a:r>
            <a:r>
              <a:rPr lang="en-US" dirty="0" smtClean="0"/>
              <a:t> </a:t>
            </a:r>
            <a:r>
              <a:rPr lang="bg-BG" dirty="0" smtClean="0"/>
              <a:t>множество функции, без писане на нови програми като </a:t>
            </a:r>
            <a:r>
              <a:rPr lang="en-US" dirty="0"/>
              <a:t> make, </a:t>
            </a:r>
            <a:r>
              <a:rPr lang="en-US" dirty="0" err="1"/>
              <a:t>grep</a:t>
            </a:r>
            <a:r>
              <a:rPr lang="en-US" dirty="0"/>
              <a:t>, diff, </a:t>
            </a:r>
            <a:r>
              <a:rPr lang="en-US" dirty="0" err="1" smtClean="0"/>
              <a:t>awk</a:t>
            </a:r>
            <a:r>
              <a:rPr lang="en-US" dirty="0" smtClean="0"/>
              <a:t> </a:t>
            </a:r>
            <a:r>
              <a:rPr lang="bg-BG" dirty="0" smtClean="0"/>
              <a:t>и т.н.</a:t>
            </a:r>
            <a:endParaRPr lang="en-US" dirty="0"/>
          </a:p>
          <a:p>
            <a:r>
              <a:rPr lang="en-US" b="1" dirty="0"/>
              <a:t>System calls</a:t>
            </a:r>
            <a:r>
              <a:rPr lang="en-US" dirty="0"/>
              <a:t> -- UNIX </a:t>
            </a:r>
            <a:r>
              <a:rPr lang="bg-BG" dirty="0" smtClean="0"/>
              <a:t>има около </a:t>
            </a:r>
            <a:r>
              <a:rPr lang="en-US" dirty="0" smtClean="0"/>
              <a:t>60 </a:t>
            </a:r>
            <a:r>
              <a:rPr lang="bg-BG" dirty="0" smtClean="0"/>
              <a:t>системни извиквания, които са сърцето на ОС (</a:t>
            </a:r>
            <a:r>
              <a:rPr lang="en-US" b="1" i="1" dirty="0" smtClean="0"/>
              <a:t>kernel</a:t>
            </a:r>
            <a:r>
              <a:rPr lang="en-US" dirty="0"/>
              <a:t> of </a:t>
            </a:r>
            <a:r>
              <a:rPr lang="en-US" dirty="0" smtClean="0"/>
              <a:t>UNIX</a:t>
            </a:r>
            <a:r>
              <a:rPr lang="bg-BG" dirty="0" smtClean="0"/>
              <a:t>)</a:t>
            </a:r>
            <a:r>
              <a:rPr lang="en-US" dirty="0" smtClean="0"/>
              <a:t>. </a:t>
            </a:r>
            <a:r>
              <a:rPr lang="bg-BG" dirty="0" smtClean="0"/>
              <a:t>Тези функции са написани на С. Всички те могат да се достъпят от програми на С.</a:t>
            </a:r>
            <a:r>
              <a:rPr lang="en-US" dirty="0" smtClean="0"/>
              <a:t> </a:t>
            </a:r>
            <a:r>
              <a:rPr lang="bg-BG" dirty="0" smtClean="0"/>
              <a:t>Базовият </a:t>
            </a:r>
            <a:r>
              <a:rPr lang="en-US" dirty="0" smtClean="0"/>
              <a:t>I/0</a:t>
            </a:r>
            <a:r>
              <a:rPr lang="en-US" dirty="0"/>
              <a:t>, </a:t>
            </a:r>
            <a:r>
              <a:rPr lang="bg-BG" dirty="0" smtClean="0"/>
              <a:t>достъп до системния часовник са примери в тази посока.</a:t>
            </a:r>
            <a:r>
              <a:rPr lang="en-US" dirty="0" smtClean="0"/>
              <a:t> </a:t>
            </a:r>
            <a:r>
              <a:rPr lang="bg-BG" dirty="0" smtClean="0"/>
              <a:t>Функцията</a:t>
            </a:r>
            <a:r>
              <a:rPr lang="en-US" dirty="0"/>
              <a:t> open() </a:t>
            </a:r>
            <a:r>
              <a:rPr lang="bg-BG" dirty="0" smtClean="0"/>
              <a:t>е един пример на системно извикване.</a:t>
            </a:r>
          </a:p>
          <a:p>
            <a:r>
              <a:rPr lang="en-US" b="1" dirty="0" smtClean="0"/>
              <a:t>Library </a:t>
            </a:r>
            <a:r>
              <a:rPr lang="en-US" b="1" dirty="0"/>
              <a:t>functions</a:t>
            </a:r>
            <a:r>
              <a:rPr lang="en-US" dirty="0"/>
              <a:t> -- </a:t>
            </a:r>
            <a:r>
              <a:rPr lang="bg-BG" dirty="0" smtClean="0"/>
              <a:t>добавка към функциите на ОС</a:t>
            </a:r>
            <a:r>
              <a:rPr lang="en-US" dirty="0" smtClean="0"/>
              <a:t>.</a:t>
            </a:r>
            <a:endParaRPr lang="en-US" dirty="0"/>
          </a:p>
          <a:p>
            <a:endParaRPr lang="bg-BG" dirty="0"/>
          </a:p>
        </p:txBody>
      </p:sp>
    </p:spTree>
    <p:extLst>
      <p:ext uri="{BB962C8B-B14F-4D97-AF65-F5344CB8AC3E}">
        <p14:creationId xmlns:p14="http://schemas.microsoft.com/office/powerpoint/2010/main" val="7304006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Използване на </a:t>
            </a:r>
            <a:r>
              <a:rPr lang="en-US" dirty="0" smtClean="0"/>
              <a:t>UNIX </a:t>
            </a:r>
            <a:r>
              <a:rPr lang="en-US" dirty="0"/>
              <a:t>System Calls </a:t>
            </a:r>
            <a:r>
              <a:rPr lang="bg-BG" dirty="0" smtClean="0"/>
              <a:t>и </a:t>
            </a:r>
            <a:r>
              <a:rPr lang="en-US" dirty="0" smtClean="0"/>
              <a:t>Library Functions</a:t>
            </a:r>
            <a:endParaRPr lang="bg-BG" dirty="0"/>
          </a:p>
        </p:txBody>
      </p:sp>
      <p:sp>
        <p:nvSpPr>
          <p:cNvPr id="3" name="Content Placeholder 2"/>
          <p:cNvSpPr>
            <a:spLocks noGrp="1"/>
          </p:cNvSpPr>
          <p:nvPr>
            <p:ph idx="1"/>
          </p:nvPr>
        </p:nvSpPr>
        <p:spPr/>
        <p:txBody>
          <a:bodyPr>
            <a:normAutofit fontScale="85000" lnSpcReduction="10000"/>
          </a:bodyPr>
          <a:lstStyle/>
          <a:p>
            <a:r>
              <a:rPr lang="bg-BG" dirty="0" smtClean="0"/>
              <a:t>За да се използват системни </a:t>
            </a:r>
            <a:r>
              <a:rPr lang="bg-BG" dirty="0"/>
              <a:t>и библиотечни </a:t>
            </a:r>
            <a:r>
              <a:rPr lang="bg-BG" dirty="0" smtClean="0"/>
              <a:t>функции в програма на С, трябва да се извикат подходящите функции от програмата на С.</a:t>
            </a:r>
          </a:p>
          <a:p>
            <a:endParaRPr lang="bg-BG" dirty="0" smtClean="0"/>
          </a:p>
          <a:p>
            <a:r>
              <a:rPr lang="bg-BG" dirty="0" smtClean="0"/>
              <a:t>Примери за стандартни библиотечни функции</a:t>
            </a:r>
            <a:r>
              <a:rPr lang="en-US" dirty="0" smtClean="0"/>
              <a:t> </a:t>
            </a:r>
            <a:r>
              <a:rPr lang="en-US" dirty="0"/>
              <a:t>-- </a:t>
            </a:r>
            <a:r>
              <a:rPr lang="en-US" dirty="0" err="1"/>
              <a:t>fprintf</a:t>
            </a:r>
            <a:r>
              <a:rPr lang="en-US" dirty="0"/>
              <a:t>(), </a:t>
            </a:r>
            <a:r>
              <a:rPr lang="en-US" dirty="0" err="1"/>
              <a:t>malloc</a:t>
            </a:r>
            <a:r>
              <a:rPr lang="en-US" dirty="0"/>
              <a:t>() ... </a:t>
            </a:r>
            <a:br>
              <a:rPr lang="en-US" dirty="0"/>
            </a:br>
            <a:endParaRPr lang="en-US" dirty="0"/>
          </a:p>
          <a:p>
            <a:r>
              <a:rPr lang="bg-BG" dirty="0" smtClean="0"/>
              <a:t>Аритметичните операции, генерацията на случайни числа </a:t>
            </a:r>
            <a:r>
              <a:rPr lang="en-US" dirty="0" smtClean="0"/>
              <a:t>--</a:t>
            </a:r>
            <a:r>
              <a:rPr lang="en-US" dirty="0"/>
              <a:t> random(), </a:t>
            </a:r>
            <a:r>
              <a:rPr lang="en-US" dirty="0" err="1"/>
              <a:t>srandom</a:t>
            </a:r>
            <a:r>
              <a:rPr lang="en-US" dirty="0"/>
              <a:t>(), lrand48(), drand48() </a:t>
            </a:r>
            <a:r>
              <a:rPr lang="bg-BG" b="1" i="1" dirty="0" smtClean="0"/>
              <a:t>и др.</a:t>
            </a:r>
            <a:r>
              <a:rPr lang="en-US" dirty="0"/>
              <a:t> </a:t>
            </a:r>
            <a:r>
              <a:rPr lang="bg-BG" dirty="0" smtClean="0"/>
              <a:t>и преобразуването от низ в базовите типове на С са членове на </a:t>
            </a:r>
            <a:r>
              <a:rPr lang="en-US" dirty="0" err="1" smtClean="0"/>
              <a:t>stdlib.h</a:t>
            </a:r>
            <a:r>
              <a:rPr lang="en-US" dirty="0"/>
              <a:t> standard library.</a:t>
            </a:r>
          </a:p>
          <a:p>
            <a:endParaRPr lang="en-US" dirty="0"/>
          </a:p>
          <a:p>
            <a:r>
              <a:rPr lang="bg-BG" dirty="0" smtClean="0"/>
              <a:t>Всички математически функции като </a:t>
            </a:r>
            <a:r>
              <a:rPr lang="en-US" dirty="0" smtClean="0"/>
              <a:t>sin</a:t>
            </a:r>
            <a:r>
              <a:rPr lang="en-US" dirty="0"/>
              <a:t>(), </a:t>
            </a:r>
            <a:r>
              <a:rPr lang="en-US" dirty="0" err="1"/>
              <a:t>cos</a:t>
            </a:r>
            <a:r>
              <a:rPr lang="en-US" dirty="0"/>
              <a:t>(), </a:t>
            </a:r>
            <a:r>
              <a:rPr lang="en-US" dirty="0" err="1"/>
              <a:t>sqrt</a:t>
            </a:r>
            <a:r>
              <a:rPr lang="en-US" dirty="0"/>
              <a:t>() </a:t>
            </a:r>
            <a:r>
              <a:rPr lang="bg-BG" dirty="0" smtClean="0"/>
              <a:t>се намират в</a:t>
            </a:r>
            <a:r>
              <a:rPr lang="en-US" dirty="0" smtClean="0"/>
              <a:t> </a:t>
            </a:r>
            <a:r>
              <a:rPr lang="en-US" dirty="0"/>
              <a:t>standard math library (</a:t>
            </a:r>
            <a:r>
              <a:rPr lang="en-US" dirty="0" err="1"/>
              <a:t>math.h</a:t>
            </a:r>
            <a:r>
              <a:rPr lang="en-US" dirty="0" smtClean="0"/>
              <a:t>).</a:t>
            </a:r>
            <a:endParaRPr lang="en-US" dirty="0"/>
          </a:p>
          <a:p>
            <a:endParaRPr lang="bg-BG" dirty="0"/>
          </a:p>
        </p:txBody>
      </p:sp>
    </p:spTree>
    <p:extLst>
      <p:ext uri="{BB962C8B-B14F-4D97-AF65-F5344CB8AC3E}">
        <p14:creationId xmlns:p14="http://schemas.microsoft.com/office/powerpoint/2010/main" val="7882432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Използване на </a:t>
            </a:r>
            <a:r>
              <a:rPr lang="en-US" dirty="0" smtClean="0"/>
              <a:t>UNIX </a:t>
            </a:r>
            <a:r>
              <a:rPr lang="en-US" dirty="0"/>
              <a:t>System Calls </a:t>
            </a:r>
            <a:r>
              <a:rPr lang="bg-BG" dirty="0" smtClean="0"/>
              <a:t>и </a:t>
            </a:r>
            <a:r>
              <a:rPr lang="en-US" dirty="0" smtClean="0"/>
              <a:t>Library Functions</a:t>
            </a:r>
            <a:endParaRPr lang="bg-BG" dirty="0"/>
          </a:p>
        </p:txBody>
      </p:sp>
      <p:sp>
        <p:nvSpPr>
          <p:cNvPr id="3" name="Content Placeholder 2"/>
          <p:cNvSpPr>
            <a:spLocks noGrp="1"/>
          </p:cNvSpPr>
          <p:nvPr>
            <p:ph idx="1"/>
          </p:nvPr>
        </p:nvSpPr>
        <p:spPr/>
        <p:txBody>
          <a:bodyPr>
            <a:normAutofit fontScale="92500" lnSpcReduction="10000"/>
          </a:bodyPr>
          <a:lstStyle/>
          <a:p>
            <a:r>
              <a:rPr lang="bg-BG" dirty="0" smtClean="0"/>
              <a:t>За повечето системни извиквания и библиотечни функции трябва да се включи подходящия </a:t>
            </a:r>
            <a:r>
              <a:rPr lang="en-US" dirty="0" smtClean="0"/>
              <a:t>header </a:t>
            </a:r>
            <a:r>
              <a:rPr lang="en-US" dirty="0"/>
              <a:t>file. </a:t>
            </a:r>
            <a:r>
              <a:rPr lang="en-US" b="1" i="1" dirty="0"/>
              <a:t>e.g.</a:t>
            </a:r>
            <a:r>
              <a:rPr lang="en-US" dirty="0"/>
              <a:t> </a:t>
            </a:r>
            <a:r>
              <a:rPr lang="en-US" dirty="0" err="1"/>
              <a:t>stdio.h</a:t>
            </a:r>
            <a:r>
              <a:rPr lang="en-US" dirty="0"/>
              <a:t>, </a:t>
            </a:r>
            <a:r>
              <a:rPr lang="en-US" dirty="0" err="1"/>
              <a:t>math.h</a:t>
            </a:r>
            <a:endParaRPr lang="en-US" dirty="0"/>
          </a:p>
          <a:p>
            <a:r>
              <a:rPr lang="bg-BG" dirty="0" smtClean="0"/>
              <a:t>Важно е аргументите на функциите да са от подходящ тип, в противен случай функцията ще генерира страничен ефект. </a:t>
            </a:r>
            <a:r>
              <a:rPr lang="en-US" dirty="0"/>
              <a:t> lint </a:t>
            </a:r>
            <a:r>
              <a:rPr lang="bg-BG" dirty="0" smtClean="0"/>
              <a:t>е много добър за такива проверки.</a:t>
            </a:r>
          </a:p>
          <a:p>
            <a:r>
              <a:rPr lang="bg-BG" dirty="0" smtClean="0"/>
              <a:t>Някои библиотеки изискват допълнителни опции преди компилатора да осигури тяхната поддръжка. Например, за компилация на програмата, съдържаща функции от библиотека</a:t>
            </a:r>
            <a:r>
              <a:rPr lang="en-US" dirty="0"/>
              <a:t> </a:t>
            </a:r>
            <a:r>
              <a:rPr lang="en-US" dirty="0" err="1"/>
              <a:t>math.h</a:t>
            </a:r>
            <a:r>
              <a:rPr lang="en-US" dirty="0"/>
              <a:t> </a:t>
            </a:r>
            <a:r>
              <a:rPr lang="bg-BG" dirty="0" smtClean="0"/>
              <a:t>трябва да се добави и </a:t>
            </a:r>
            <a:r>
              <a:rPr lang="en-US" dirty="0" smtClean="0"/>
              <a:t>–lm:</a:t>
            </a:r>
            <a:endParaRPr lang="en-US" dirty="0"/>
          </a:p>
          <a:p>
            <a:pPr marL="0" indent="0" algn="ctr">
              <a:buNone/>
            </a:pPr>
            <a:r>
              <a:rPr lang="en-US" dirty="0"/>
              <a:t>   cc </a:t>
            </a:r>
            <a:r>
              <a:rPr lang="en-US" dirty="0" err="1"/>
              <a:t>mathprog.c</a:t>
            </a:r>
            <a:r>
              <a:rPr lang="en-US" dirty="0"/>
              <a:t> -o </a:t>
            </a:r>
            <a:r>
              <a:rPr lang="en-US" dirty="0" err="1"/>
              <a:t>mathprog</a:t>
            </a:r>
            <a:r>
              <a:rPr lang="en-US" dirty="0"/>
              <a:t> -</a:t>
            </a:r>
            <a:r>
              <a:rPr lang="en-US" dirty="0" smtClean="0"/>
              <a:t>lm</a:t>
            </a:r>
            <a:endParaRPr lang="en-US" dirty="0"/>
          </a:p>
        </p:txBody>
      </p:sp>
    </p:spTree>
    <p:extLst>
      <p:ext uri="{BB962C8B-B14F-4D97-AF65-F5344CB8AC3E}">
        <p14:creationId xmlns:p14="http://schemas.microsoft.com/office/powerpoint/2010/main" val="40377896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t>Използване на </a:t>
            </a:r>
            <a:r>
              <a:rPr lang="en-US" dirty="0" smtClean="0"/>
              <a:t>UNIX </a:t>
            </a:r>
            <a:r>
              <a:rPr lang="en-US" dirty="0"/>
              <a:t>System Calls </a:t>
            </a:r>
            <a:r>
              <a:rPr lang="bg-BG" dirty="0" smtClean="0"/>
              <a:t>и </a:t>
            </a:r>
            <a:r>
              <a:rPr lang="en-US" dirty="0" smtClean="0"/>
              <a:t>Library Functions</a:t>
            </a:r>
            <a:endParaRPr lang="bg-BG" dirty="0"/>
          </a:p>
        </p:txBody>
      </p:sp>
      <p:sp>
        <p:nvSpPr>
          <p:cNvPr id="3" name="Content Placeholder 2"/>
          <p:cNvSpPr>
            <a:spLocks noGrp="1"/>
          </p:cNvSpPr>
          <p:nvPr>
            <p:ph idx="1"/>
          </p:nvPr>
        </p:nvSpPr>
        <p:spPr/>
        <p:txBody>
          <a:bodyPr>
            <a:normAutofit/>
          </a:bodyPr>
          <a:lstStyle/>
          <a:p>
            <a:endParaRPr lang="en-US" dirty="0" smtClean="0"/>
          </a:p>
          <a:p>
            <a:r>
              <a:rPr lang="en-US" dirty="0" smtClean="0"/>
              <a:t>manual </a:t>
            </a:r>
            <a:r>
              <a:rPr lang="bg-BG" dirty="0" smtClean="0"/>
              <a:t>дава информация за всяка функция, какви специфични изисквания има. Пример:</a:t>
            </a:r>
          </a:p>
          <a:p>
            <a:pPr marL="0" indent="0" algn="ctr">
              <a:buNone/>
            </a:pPr>
            <a:r>
              <a:rPr lang="en-US" dirty="0" smtClean="0"/>
              <a:t>man </a:t>
            </a:r>
            <a:r>
              <a:rPr lang="en-US" dirty="0"/>
              <a:t>drand48</a:t>
            </a:r>
          </a:p>
          <a:p>
            <a:pPr marL="0" indent="0">
              <a:buNone/>
            </a:pPr>
            <a:endParaRPr lang="bg-BG" dirty="0"/>
          </a:p>
        </p:txBody>
      </p:sp>
    </p:spTree>
    <p:extLst>
      <p:ext uri="{BB962C8B-B14F-4D97-AF65-F5344CB8AC3E}">
        <p14:creationId xmlns:p14="http://schemas.microsoft.com/office/powerpoint/2010/main" val="26421505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Вход/изход на ниско ниво</a:t>
            </a:r>
            <a:endParaRPr lang="bg-BG" dirty="0"/>
          </a:p>
        </p:txBody>
      </p:sp>
      <p:sp>
        <p:nvSpPr>
          <p:cNvPr id="50179" name="Content Placeholder 2"/>
          <p:cNvSpPr>
            <a:spLocks noGrp="1"/>
          </p:cNvSpPr>
          <p:nvPr>
            <p:ph idx="1"/>
          </p:nvPr>
        </p:nvSpPr>
        <p:spPr/>
        <p:txBody>
          <a:bodyPr>
            <a:normAutofit/>
          </a:bodyPr>
          <a:lstStyle/>
          <a:p>
            <a:pPr eaLnBrk="1" hangingPunct="1"/>
            <a:r>
              <a:rPr lang="en-US" sz="2800" smtClean="0"/>
              <a:t>I/O </a:t>
            </a:r>
            <a:r>
              <a:rPr lang="bg-BG" sz="2800" smtClean="0"/>
              <a:t>на ниско ниво е </a:t>
            </a:r>
            <a:r>
              <a:rPr lang="en-US" sz="2800" u="sng" smtClean="0"/>
              <a:t>UNBUFFERED</a:t>
            </a:r>
            <a:r>
              <a:rPr lang="en-US" sz="2800" smtClean="0"/>
              <a:t> -- </a:t>
            </a:r>
            <a:r>
              <a:rPr lang="bg-BG" sz="2800" smtClean="0"/>
              <a:t>всяко четене/запис резултира в достъп до диска (или устройството) директно за извличане/запис на определен брой </a:t>
            </a:r>
            <a:r>
              <a:rPr lang="bg-BG" sz="2800" b="1" smtClean="0"/>
              <a:t>байтове</a:t>
            </a:r>
            <a:r>
              <a:rPr lang="bg-BG" sz="2800" smtClean="0"/>
              <a:t>.</a:t>
            </a:r>
          </a:p>
          <a:p>
            <a:pPr eaLnBrk="1" hangingPunct="1"/>
            <a:r>
              <a:rPr lang="bg-BG" sz="2800" smtClean="0"/>
              <a:t>Не съществуват форматиращи възможности на това ниво – работи се само с байтове информация.</a:t>
            </a:r>
          </a:p>
          <a:p>
            <a:pPr eaLnBrk="1" hangingPunct="1"/>
            <a:r>
              <a:rPr lang="bg-BG" sz="2800" smtClean="0"/>
              <a:t>На това ниво може да се работи само с двоични (а не текстови) файлове.</a:t>
            </a:r>
          </a:p>
        </p:txBody>
      </p:sp>
      <p:sp>
        <p:nvSpPr>
          <p:cNvPr id="50180" name="Date Placeholder 3"/>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Д. Гоцева</a:t>
            </a:r>
          </a:p>
        </p:txBody>
      </p:sp>
      <p:sp>
        <p:nvSpPr>
          <p:cNvPr id="5018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ПИК2 - Лекции</a:t>
            </a:r>
          </a:p>
        </p:txBody>
      </p:sp>
      <p:sp>
        <p:nvSpPr>
          <p:cNvPr id="5018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3E2629-AB20-42A1-AB61-C915B1B088B5}" type="slidenum">
              <a:rPr lang="bg-BG" smtClean="0">
                <a:solidFill>
                  <a:srgbClr val="FFFFFF"/>
                </a:solidFill>
              </a:rPr>
              <a:pPr eaLnBrk="1" hangingPunct="1"/>
              <a:t>96</a:t>
            </a:fld>
            <a:endParaRPr lang="bg-BG" smtClean="0">
              <a:solidFill>
                <a:srgbClr val="FFFFFF"/>
              </a:solidFill>
            </a:endParaRPr>
          </a:p>
        </p:txBody>
      </p:sp>
    </p:spTree>
    <p:extLst>
      <p:ext uri="{BB962C8B-B14F-4D97-AF65-F5344CB8AC3E}">
        <p14:creationId xmlns:p14="http://schemas.microsoft.com/office/powerpoint/2010/main" val="11238451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Вход/изход на ниско ниво</a:t>
            </a:r>
            <a:endParaRPr lang="bg-BG" dirty="0"/>
          </a:p>
        </p:txBody>
      </p:sp>
      <p:sp>
        <p:nvSpPr>
          <p:cNvPr id="3" name="Content Placeholder 2"/>
          <p:cNvSpPr>
            <a:spLocks noGrp="1"/>
          </p:cNvSpPr>
          <p:nvPr>
            <p:ph idx="1"/>
          </p:nvPr>
        </p:nvSpPr>
        <p:spPr/>
        <p:txBody>
          <a:bodyPr rtlCol="0">
            <a:normAutofit lnSpcReduction="10000"/>
          </a:bodyPr>
          <a:lstStyle/>
          <a:p>
            <a:pPr marL="182880" indent="-182880" eaLnBrk="1" fontAlgn="auto" hangingPunct="1">
              <a:spcAft>
                <a:spcPts val="0"/>
              </a:spcAft>
              <a:buFont typeface="Arial" pitchFamily="34" charset="0"/>
              <a:buChar char="•"/>
              <a:defRPr/>
            </a:pPr>
            <a:r>
              <a:rPr lang="bg-BG" sz="3200" dirty="0" smtClean="0"/>
              <a:t>Вместо файлови указатели на това ниво използваме</a:t>
            </a:r>
            <a:r>
              <a:rPr lang="en-US" sz="3200" dirty="0"/>
              <a:t> </a:t>
            </a:r>
            <a:r>
              <a:rPr lang="en-US" sz="3200" b="1" i="1" dirty="0"/>
              <a:t>low level</a:t>
            </a:r>
            <a:r>
              <a:rPr lang="en-US" sz="3200" dirty="0"/>
              <a:t> file handle </a:t>
            </a:r>
            <a:r>
              <a:rPr lang="bg-BG" sz="3200" dirty="0" smtClean="0"/>
              <a:t>или файлов дескриптор, който задава уникално цяло число, идентифициращо всеки файл.</a:t>
            </a:r>
          </a:p>
          <a:p>
            <a:pPr marL="182880" indent="-182880" eaLnBrk="1" fontAlgn="auto" hangingPunct="1">
              <a:spcAft>
                <a:spcPts val="0"/>
              </a:spcAft>
              <a:buFont typeface="Arial" pitchFamily="34" charset="0"/>
              <a:buChar char="•"/>
              <a:defRPr/>
            </a:pPr>
            <a:r>
              <a:rPr lang="bg-BG" sz="3200" dirty="0" smtClean="0"/>
              <a:t>Отваряне на файл</a:t>
            </a:r>
            <a:r>
              <a:rPr lang="en-US" sz="3200" dirty="0" smtClean="0"/>
              <a:t>:</a:t>
            </a:r>
            <a:r>
              <a:rPr lang="en-US" sz="3200" dirty="0"/>
              <a:t> </a:t>
            </a:r>
          </a:p>
          <a:p>
            <a:pPr marL="0" indent="0" eaLnBrk="1" fontAlgn="auto" hangingPunct="1">
              <a:spcAft>
                <a:spcPts val="0"/>
              </a:spcAft>
              <a:buFont typeface="Arial" pitchFamily="34" charset="0"/>
              <a:buNone/>
              <a:defRPr/>
            </a:pPr>
            <a:r>
              <a:rPr lang="en-US" sz="3200" dirty="0" err="1" smtClean="0"/>
              <a:t>int</a:t>
            </a:r>
            <a:r>
              <a:rPr lang="en-US" sz="3200" dirty="0" smtClean="0"/>
              <a:t> </a:t>
            </a:r>
            <a:r>
              <a:rPr lang="en-US" sz="3200" dirty="0"/>
              <a:t>open(char *filename, </a:t>
            </a:r>
            <a:r>
              <a:rPr lang="en-US" sz="3200" dirty="0" err="1"/>
              <a:t>int</a:t>
            </a:r>
            <a:r>
              <a:rPr lang="en-US" sz="3200" dirty="0"/>
              <a:t> flag, </a:t>
            </a:r>
            <a:r>
              <a:rPr lang="en-US" sz="3200" dirty="0" err="1"/>
              <a:t>int</a:t>
            </a:r>
            <a:r>
              <a:rPr lang="en-US" sz="3200" dirty="0"/>
              <a:t> perms) </a:t>
            </a:r>
            <a:endParaRPr lang="bg-BG" sz="3200" dirty="0" smtClean="0"/>
          </a:p>
          <a:p>
            <a:pPr lvl="1" indent="-182880" eaLnBrk="1" fontAlgn="auto" hangingPunct="1">
              <a:spcAft>
                <a:spcPts val="0"/>
              </a:spcAft>
              <a:buFont typeface="Arial" pitchFamily="34" charset="0"/>
              <a:buChar char="•"/>
              <a:defRPr/>
            </a:pPr>
            <a:r>
              <a:rPr lang="bg-BG" sz="2800" dirty="0" smtClean="0"/>
              <a:t>Функцията връща файлов дескриптор или </a:t>
            </a:r>
            <a:r>
              <a:rPr lang="en-US" sz="2800" dirty="0" smtClean="0"/>
              <a:t>-</a:t>
            </a:r>
            <a:r>
              <a:rPr lang="en-US" sz="2800" dirty="0"/>
              <a:t>1 </a:t>
            </a:r>
            <a:r>
              <a:rPr lang="bg-BG" sz="2800" dirty="0" smtClean="0"/>
              <a:t>при </a:t>
            </a:r>
            <a:r>
              <a:rPr lang="bg-BG" sz="2800" b="1" dirty="0" smtClean="0"/>
              <a:t>неуспех</a:t>
            </a:r>
            <a:r>
              <a:rPr lang="en-US" sz="2800" dirty="0" smtClean="0"/>
              <a:t>.</a:t>
            </a:r>
            <a:r>
              <a:rPr lang="en-US" sz="2800" dirty="0"/>
              <a:t> </a:t>
            </a:r>
          </a:p>
          <a:p>
            <a:pPr marL="182880" indent="-182880" eaLnBrk="1" fontAlgn="auto" hangingPunct="1">
              <a:spcAft>
                <a:spcPts val="0"/>
              </a:spcAft>
              <a:buFont typeface="Arial" pitchFamily="34" charset="0"/>
              <a:buChar char="•"/>
              <a:defRPr/>
            </a:pPr>
            <a:endParaRPr lang="bg-BG" sz="3200" dirty="0"/>
          </a:p>
        </p:txBody>
      </p:sp>
      <p:sp>
        <p:nvSpPr>
          <p:cNvPr id="51204" name="Date Placeholder 3"/>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Д. Гоцева</a:t>
            </a:r>
          </a:p>
        </p:txBody>
      </p:sp>
      <p:sp>
        <p:nvSpPr>
          <p:cNvPr id="5120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ПИК2 - Лекции</a:t>
            </a:r>
          </a:p>
        </p:txBody>
      </p:sp>
      <p:sp>
        <p:nvSpPr>
          <p:cNvPr id="5120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E8136F-04D3-44F3-88DB-29503C215A96}" type="slidenum">
              <a:rPr lang="bg-BG" smtClean="0">
                <a:solidFill>
                  <a:srgbClr val="FFFFFF"/>
                </a:solidFill>
              </a:rPr>
              <a:pPr eaLnBrk="1" hangingPunct="1"/>
              <a:t>97</a:t>
            </a:fld>
            <a:endParaRPr lang="bg-BG" smtClean="0">
              <a:solidFill>
                <a:srgbClr val="FFFFFF"/>
              </a:solidFill>
            </a:endParaRPr>
          </a:p>
        </p:txBody>
      </p:sp>
    </p:spTree>
    <p:extLst>
      <p:ext uri="{BB962C8B-B14F-4D97-AF65-F5344CB8AC3E}">
        <p14:creationId xmlns:p14="http://schemas.microsoft.com/office/powerpoint/2010/main" val="9984974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Вход/изход на ниско ниво</a:t>
            </a:r>
            <a:endParaRPr lang="bg-BG" dirty="0"/>
          </a:p>
        </p:txBody>
      </p:sp>
      <p:sp>
        <p:nvSpPr>
          <p:cNvPr id="52227" name="Content Placeholder 2"/>
          <p:cNvSpPr>
            <a:spLocks noGrp="1"/>
          </p:cNvSpPr>
          <p:nvPr>
            <p:ph idx="1"/>
          </p:nvPr>
        </p:nvSpPr>
        <p:spPr/>
        <p:txBody>
          <a:bodyPr>
            <a:normAutofit/>
          </a:bodyPr>
          <a:lstStyle/>
          <a:p>
            <a:pPr eaLnBrk="1" hangingPunct="1"/>
            <a:r>
              <a:rPr lang="bg-BG" sz="2800" smtClean="0"/>
              <a:t>Параметърът</a:t>
            </a:r>
            <a:r>
              <a:rPr lang="en-US" sz="2800" smtClean="0"/>
              <a:t> flag </a:t>
            </a:r>
            <a:r>
              <a:rPr lang="bg-BG" sz="2800" smtClean="0"/>
              <a:t>управлява достъпът до файла и има една от следните предефинирани стойности в </a:t>
            </a:r>
            <a:r>
              <a:rPr lang="en-US" sz="2800" smtClean="0"/>
              <a:t>fcntl.h: </a:t>
            </a:r>
            <a:r>
              <a:rPr lang="bg-BG" sz="2800" smtClean="0"/>
              <a:t/>
            </a:r>
            <a:br>
              <a:rPr lang="bg-BG" sz="2800" smtClean="0"/>
            </a:br>
            <a:endParaRPr lang="en-US" sz="2800" smtClean="0"/>
          </a:p>
          <a:p>
            <a:pPr lvl="1" eaLnBrk="1" hangingPunct="1"/>
            <a:r>
              <a:rPr lang="en-US" sz="2400" smtClean="0"/>
              <a:t>O_RDONLY </a:t>
            </a:r>
            <a:r>
              <a:rPr lang="bg-BG" sz="2400" smtClean="0"/>
              <a:t>– само за четене</a:t>
            </a:r>
          </a:p>
          <a:p>
            <a:pPr lvl="1" eaLnBrk="1" hangingPunct="1"/>
            <a:r>
              <a:rPr lang="en-US" sz="2400" smtClean="0"/>
              <a:t>O_WRONLY </a:t>
            </a:r>
            <a:r>
              <a:rPr lang="bg-BG" sz="2400" smtClean="0"/>
              <a:t>– само за запис</a:t>
            </a:r>
            <a:r>
              <a:rPr lang="en-US" sz="2400" smtClean="0"/>
              <a:t> </a:t>
            </a:r>
            <a:endParaRPr lang="bg-BG" sz="2400" smtClean="0"/>
          </a:p>
          <a:p>
            <a:pPr lvl="1" eaLnBrk="1" hangingPunct="1"/>
            <a:r>
              <a:rPr lang="en-US" sz="2400" smtClean="0"/>
              <a:t>O_RDWR </a:t>
            </a:r>
            <a:r>
              <a:rPr lang="bg-BG" sz="2400" smtClean="0"/>
              <a:t>– четене и запис</a:t>
            </a:r>
          </a:p>
          <a:p>
            <a:pPr lvl="1" eaLnBrk="1" hangingPunct="1"/>
            <a:r>
              <a:rPr lang="en-US" sz="2400" smtClean="0"/>
              <a:t>O_NONBLOCK </a:t>
            </a:r>
            <a:r>
              <a:rPr lang="bg-BG" sz="2400" smtClean="0"/>
              <a:t>– само отваряне на файла</a:t>
            </a:r>
            <a:r>
              <a:rPr lang="en-US" sz="2400" smtClean="0"/>
              <a:t> </a:t>
            </a:r>
            <a:endParaRPr lang="bg-BG" sz="2400" smtClean="0"/>
          </a:p>
          <a:p>
            <a:pPr lvl="1" eaLnBrk="1" hangingPunct="1"/>
            <a:r>
              <a:rPr lang="en-US" sz="2400" smtClean="0"/>
              <a:t>O_APPEND </a:t>
            </a:r>
            <a:r>
              <a:rPr lang="bg-BG" sz="2400" smtClean="0"/>
              <a:t>– добавяне в края на файла</a:t>
            </a:r>
            <a:endParaRPr lang="en-US" sz="2400" smtClean="0"/>
          </a:p>
          <a:p>
            <a:pPr lvl="1" eaLnBrk="1" hangingPunct="1"/>
            <a:r>
              <a:rPr lang="en-US" sz="2400" smtClean="0"/>
              <a:t>O_CREAT </a:t>
            </a:r>
            <a:r>
              <a:rPr lang="bg-BG" sz="2400" smtClean="0"/>
              <a:t>– създаване на файла, ако не съществува</a:t>
            </a:r>
          </a:p>
        </p:txBody>
      </p:sp>
      <p:sp>
        <p:nvSpPr>
          <p:cNvPr id="52228" name="Date Placeholder 3"/>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Д. Гоцева</a:t>
            </a:r>
          </a:p>
        </p:txBody>
      </p:sp>
      <p:sp>
        <p:nvSpPr>
          <p:cNvPr id="5222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ПИК2 - Лекции</a:t>
            </a:r>
          </a:p>
        </p:txBody>
      </p:sp>
      <p:sp>
        <p:nvSpPr>
          <p:cNvPr id="5223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063E8C-E13E-4227-B109-DF91BAC30525}" type="slidenum">
              <a:rPr lang="bg-BG" smtClean="0">
                <a:solidFill>
                  <a:srgbClr val="FFFFFF"/>
                </a:solidFill>
              </a:rPr>
              <a:pPr eaLnBrk="1" hangingPunct="1"/>
              <a:t>98</a:t>
            </a:fld>
            <a:endParaRPr lang="bg-BG" smtClean="0">
              <a:solidFill>
                <a:srgbClr val="FFFFFF"/>
              </a:solidFill>
            </a:endParaRPr>
          </a:p>
        </p:txBody>
      </p:sp>
    </p:spTree>
    <p:extLst>
      <p:ext uri="{BB962C8B-B14F-4D97-AF65-F5344CB8AC3E}">
        <p14:creationId xmlns:p14="http://schemas.microsoft.com/office/powerpoint/2010/main" val="27518816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Вход/изход на ниско ниво</a:t>
            </a:r>
            <a:endParaRPr lang="bg-BG" dirty="0"/>
          </a:p>
        </p:txBody>
      </p:sp>
      <p:sp>
        <p:nvSpPr>
          <p:cNvPr id="53251" name="Content Placeholder 2"/>
          <p:cNvSpPr>
            <a:spLocks noGrp="1"/>
          </p:cNvSpPr>
          <p:nvPr>
            <p:ph idx="1"/>
          </p:nvPr>
        </p:nvSpPr>
        <p:spPr/>
        <p:txBody>
          <a:bodyPr>
            <a:normAutofit fontScale="92500" lnSpcReduction="10000"/>
          </a:bodyPr>
          <a:lstStyle/>
          <a:p>
            <a:pPr lvl="1" eaLnBrk="1" hangingPunct="1"/>
            <a:r>
              <a:rPr lang="en-US" sz="2400" smtClean="0"/>
              <a:t>O_TRUNC </a:t>
            </a:r>
            <a:r>
              <a:rPr lang="bg-BG" sz="2400" smtClean="0"/>
              <a:t>– изтрива съществуващ файл</a:t>
            </a:r>
          </a:p>
          <a:p>
            <a:pPr lvl="1" eaLnBrk="1" hangingPunct="1"/>
            <a:r>
              <a:rPr lang="en-US" sz="2400" smtClean="0"/>
              <a:t>O_EXCL </a:t>
            </a:r>
            <a:r>
              <a:rPr lang="bg-BG" sz="2400" smtClean="0"/>
              <a:t>– възниква грешка, при отваряне на съществуващ файл</a:t>
            </a:r>
          </a:p>
          <a:p>
            <a:pPr lvl="1" eaLnBrk="1" hangingPunct="1"/>
            <a:r>
              <a:rPr lang="en-US" sz="2400" smtClean="0"/>
              <a:t>O_SHLOCK </a:t>
            </a:r>
            <a:r>
              <a:rPr lang="bg-BG" sz="2400" smtClean="0"/>
              <a:t>- получава</a:t>
            </a:r>
            <a:r>
              <a:rPr lang="en-US" sz="2400" smtClean="0"/>
              <a:t> "shared lock" </a:t>
            </a:r>
            <a:r>
              <a:rPr lang="bg-BG" sz="2400" smtClean="0"/>
              <a:t>към файла</a:t>
            </a:r>
          </a:p>
          <a:p>
            <a:pPr lvl="1" eaLnBrk="1" hangingPunct="1"/>
            <a:r>
              <a:rPr lang="en-US" sz="2400" smtClean="0"/>
              <a:t>O_EXLOCK </a:t>
            </a:r>
            <a:r>
              <a:rPr lang="bg-BG" sz="2400" smtClean="0"/>
              <a:t>– получава </a:t>
            </a:r>
            <a:r>
              <a:rPr lang="en-US" sz="2400" smtClean="0"/>
              <a:t>"exclusive lock" </a:t>
            </a:r>
            <a:r>
              <a:rPr lang="bg-BG" sz="2400" smtClean="0"/>
              <a:t>към файла</a:t>
            </a:r>
          </a:p>
          <a:p>
            <a:pPr lvl="1" eaLnBrk="1" hangingPunct="1"/>
            <a:r>
              <a:rPr lang="en-US" sz="2400" smtClean="0"/>
              <a:t>O_DIRECT </a:t>
            </a:r>
            <a:r>
              <a:rPr lang="bg-BG" sz="2400" smtClean="0"/>
              <a:t>– стреми се да избягва всички кеширания</a:t>
            </a:r>
          </a:p>
          <a:p>
            <a:pPr lvl="1" eaLnBrk="1" hangingPunct="1"/>
            <a:r>
              <a:rPr lang="en-US" sz="2400" smtClean="0"/>
              <a:t>O_FSYNC </a:t>
            </a:r>
            <a:r>
              <a:rPr lang="bg-BG" sz="2400" smtClean="0"/>
              <a:t>– всички записи са без буфериране</a:t>
            </a:r>
          </a:p>
          <a:p>
            <a:pPr lvl="1" eaLnBrk="1" hangingPunct="1"/>
            <a:r>
              <a:rPr lang="en-US" sz="2400" smtClean="0"/>
              <a:t>O_NOFOLLOW </a:t>
            </a:r>
            <a:r>
              <a:rPr lang="bg-BG" sz="2400" smtClean="0"/>
              <a:t>– ако файлът е </a:t>
            </a:r>
            <a:r>
              <a:rPr lang="en-US" sz="2400" smtClean="0"/>
              <a:t>symbolic link, </a:t>
            </a:r>
            <a:r>
              <a:rPr lang="bg-BG" sz="2400" smtClean="0"/>
              <a:t>се отваря</a:t>
            </a:r>
          </a:p>
          <a:p>
            <a:pPr eaLnBrk="1" hangingPunct="1"/>
            <a:r>
              <a:rPr lang="en-US" smtClean="0"/>
              <a:t>Perms</a:t>
            </a:r>
            <a:r>
              <a:rPr lang="bg-BG" smtClean="0"/>
              <a:t> – изисква се при създаване на файла. Задава права върху него. Пример: </a:t>
            </a:r>
            <a:r>
              <a:rPr lang="en-US" smtClean="0"/>
              <a:t>0644 = rw-r--r--  </a:t>
            </a:r>
          </a:p>
        </p:txBody>
      </p:sp>
      <p:sp>
        <p:nvSpPr>
          <p:cNvPr id="53252" name="Date Placeholder 3"/>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Д. Гоцева</a:t>
            </a:r>
          </a:p>
        </p:txBody>
      </p:sp>
      <p:sp>
        <p:nvSpPr>
          <p:cNvPr id="5325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bg-BG" smtClean="0">
                <a:solidFill>
                  <a:srgbClr val="FFFFFF"/>
                </a:solidFill>
              </a:rPr>
              <a:t>ПИК2 - Лекции</a:t>
            </a:r>
          </a:p>
        </p:txBody>
      </p:sp>
      <p:sp>
        <p:nvSpPr>
          <p:cNvPr id="5325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8740C24-C772-4366-B429-8A201D61F995}" type="slidenum">
              <a:rPr lang="bg-BG" smtClean="0">
                <a:solidFill>
                  <a:srgbClr val="FFFFFF"/>
                </a:solidFill>
              </a:rPr>
              <a:pPr eaLnBrk="1" hangingPunct="1"/>
              <a:t>99</a:t>
            </a:fld>
            <a:endParaRPr lang="bg-BG" smtClean="0">
              <a:solidFill>
                <a:srgbClr val="FFFFFF"/>
              </a:solidFill>
            </a:endParaRPr>
          </a:p>
        </p:txBody>
      </p:sp>
    </p:spTree>
    <p:extLst>
      <p:ext uri="{BB962C8B-B14F-4D97-AF65-F5344CB8AC3E}">
        <p14:creationId xmlns:p14="http://schemas.microsoft.com/office/powerpoint/2010/main" val="12957153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1435</TotalTime>
  <Words>5351</Words>
  <Application>Microsoft Office PowerPoint</Application>
  <PresentationFormat>On-screen Show (4:3)</PresentationFormat>
  <Paragraphs>936</Paragraphs>
  <Slides>173</Slides>
  <Notes>0</Notes>
  <HiddenSlides>0</HiddenSlides>
  <MMClips>0</MMClips>
  <ScaleCrop>false</ScaleCrop>
  <HeadingPairs>
    <vt:vector size="4" baseType="variant">
      <vt:variant>
        <vt:lpstr>Theme</vt:lpstr>
      </vt:variant>
      <vt:variant>
        <vt:i4>1</vt:i4>
      </vt:variant>
      <vt:variant>
        <vt:lpstr>Slide Titles</vt:lpstr>
      </vt:variant>
      <vt:variant>
        <vt:i4>173</vt:i4>
      </vt:variant>
    </vt:vector>
  </HeadingPairs>
  <TitlesOfParts>
    <vt:vector size="174" baseType="lpstr">
      <vt:lpstr>Opulent</vt:lpstr>
      <vt:lpstr>Системно програмиране</vt:lpstr>
      <vt:lpstr>GCC, Make, GDB</vt:lpstr>
      <vt:lpstr>GCC</vt:lpstr>
      <vt:lpstr>GCC</vt:lpstr>
      <vt:lpstr>GCC</vt:lpstr>
      <vt:lpstr>GCC</vt:lpstr>
      <vt:lpstr>GCC</vt:lpstr>
      <vt:lpstr>make</vt:lpstr>
      <vt:lpstr>Въведение в MAKE</vt:lpstr>
      <vt:lpstr>Въведение в MAKE</vt:lpstr>
      <vt:lpstr>Въведение в MAKE</vt:lpstr>
      <vt:lpstr>Разделяне на с програма</vt:lpstr>
      <vt:lpstr>Разделяне на с програма</vt:lpstr>
      <vt:lpstr>Makefile Description</vt:lpstr>
      <vt:lpstr>Makefile Description</vt:lpstr>
      <vt:lpstr>Makefile Description</vt:lpstr>
      <vt:lpstr>Make Options</vt:lpstr>
      <vt:lpstr>Зависимости-пример</vt:lpstr>
      <vt:lpstr>Make Options</vt:lpstr>
      <vt:lpstr>Running Make</vt:lpstr>
      <vt:lpstr>Macros in make</vt:lpstr>
      <vt:lpstr>Macros in make</vt:lpstr>
      <vt:lpstr>Macros in make</vt:lpstr>
      <vt:lpstr>Предефинирани правила</vt:lpstr>
      <vt:lpstr>Предефинирани правила</vt:lpstr>
      <vt:lpstr>Специални зависимости</vt:lpstr>
      <vt:lpstr>Потребителски суфикси и правила</vt:lpstr>
      <vt:lpstr>gdb</vt:lpstr>
      <vt:lpstr>Стартиране и спиране на GDB</vt:lpstr>
      <vt:lpstr>Получаване на помощ</vt:lpstr>
      <vt:lpstr>Получаване на помощ</vt:lpstr>
      <vt:lpstr>Допълване на команди</vt:lpstr>
      <vt:lpstr>Допълване на команди</vt:lpstr>
      <vt:lpstr>Компилиране на програма със символи за дебъгване</vt:lpstr>
      <vt:lpstr>Компилиране на програма със символи за дебъгване</vt:lpstr>
      <vt:lpstr>Опции на командния ред</vt:lpstr>
      <vt:lpstr>Опции на командния ред</vt:lpstr>
      <vt:lpstr>Зареждане на програма от командния ред на GDB</vt:lpstr>
      <vt:lpstr>Стартиране на програма</vt:lpstr>
      <vt:lpstr>Стартиране на програма</vt:lpstr>
      <vt:lpstr>Дебъгване на вече вървящ процес</vt:lpstr>
      <vt:lpstr>Дебъгване на вече вървящ процес</vt:lpstr>
      <vt:lpstr>Терминиране на програма</vt:lpstr>
      <vt:lpstr>Прекъсване и продължаване на изпълнението</vt:lpstr>
      <vt:lpstr>Точки на прекъсване и на наблюдение (breakpoints и watchpoints)</vt:lpstr>
      <vt:lpstr>Точки на прекъсване и на наблюдение (breakpoints и watchpoints)</vt:lpstr>
      <vt:lpstr>Поставяне точки на прекъсване</vt:lpstr>
      <vt:lpstr>Поставяне точки на прекъсване</vt:lpstr>
      <vt:lpstr>Поставяне точки на прекъсване</vt:lpstr>
      <vt:lpstr>Поставяне точки на прекъсване</vt:lpstr>
      <vt:lpstr>Поставяне точки на наблюдение</vt:lpstr>
      <vt:lpstr>Поставяне точки на наблюдение</vt:lpstr>
      <vt:lpstr>Поставяне точки на наблюдение</vt:lpstr>
      <vt:lpstr>Изтриване на точки на прекъсване и наблюдение</vt:lpstr>
      <vt:lpstr>Изтриване на точки на прекъсване и наблюдение</vt:lpstr>
      <vt:lpstr>Спиране на точки на прекъсване и наблюдение</vt:lpstr>
      <vt:lpstr>Спиране на точки на прекъсване и наблюдение</vt:lpstr>
      <vt:lpstr>Спиране на точки на прекъсване и наблюдение</vt:lpstr>
      <vt:lpstr>Спиране на точки на прекъсване и наблюдение - пРИМЕР</vt:lpstr>
      <vt:lpstr>Продължаване на изпълняването на програма</vt:lpstr>
      <vt:lpstr>Постъпково изпълняване</vt:lpstr>
      <vt:lpstr>Постъпково изпълняване</vt:lpstr>
      <vt:lpstr>Постъпково изпълняване</vt:lpstr>
      <vt:lpstr>Постъпково изпълняване</vt:lpstr>
      <vt:lpstr>Изследване на стека</vt:lpstr>
      <vt:lpstr>Обратно проследяване (backtrace)</vt:lpstr>
      <vt:lpstr>Обратно проследяване (backtrace)</vt:lpstr>
      <vt:lpstr>Рамки на стека</vt:lpstr>
      <vt:lpstr>Рамки на стека</vt:lpstr>
      <vt:lpstr>Рамки на стека</vt:lpstr>
      <vt:lpstr>Рамки на стека</vt:lpstr>
      <vt:lpstr>Рамки на стека - ПРИМЕР</vt:lpstr>
      <vt:lpstr>Инспектиране на данни</vt:lpstr>
      <vt:lpstr>Инспектиране на данни</vt:lpstr>
      <vt:lpstr>Инспектиране на данни</vt:lpstr>
      <vt:lpstr>Автоматично инспектиране</vt:lpstr>
      <vt:lpstr>Автоматично инспектиране</vt:lpstr>
      <vt:lpstr>Автоматично инспектиране</vt:lpstr>
      <vt:lpstr>Автоматично инспектиране</vt:lpstr>
      <vt:lpstr>Инспектиране на изходния код</vt:lpstr>
      <vt:lpstr>Извеждане на изходен код</vt:lpstr>
      <vt:lpstr>Извеждане на изходен код</vt:lpstr>
      <vt:lpstr>Указване на директории, съдържащи изходен код</vt:lpstr>
      <vt:lpstr>Указване на директории, съдържащи изходен код</vt:lpstr>
      <vt:lpstr>Указване на директории, съдържащи изходен код</vt:lpstr>
      <vt:lpstr>Променяне хода на изпълнение на програмата</vt:lpstr>
      <vt:lpstr>Променяне хода на изпълнение на програмата</vt:lpstr>
      <vt:lpstr>Променяне хода на изпълнение на програмата</vt:lpstr>
      <vt:lpstr>Преглед на стандартните библиотеки</vt:lpstr>
      <vt:lpstr>C, UNIX и стандартните библиотеки</vt:lpstr>
      <vt:lpstr>Предимства на използване на UNIX със C</vt:lpstr>
      <vt:lpstr>Предимства на използване на UNIX със C</vt:lpstr>
      <vt:lpstr>Използване на UNIX System Calls и Library Functions</vt:lpstr>
      <vt:lpstr>Използване на UNIX System Calls и Library Functions</vt:lpstr>
      <vt:lpstr>Използване на UNIX System Calls и Library Functions</vt:lpstr>
      <vt:lpstr>Вход/изход на ниско ниво</vt:lpstr>
      <vt:lpstr>Вход/изход на ниско ниво</vt:lpstr>
      <vt:lpstr>Вход/изход на ниско ниво</vt:lpstr>
      <vt:lpstr>Вход/изход на ниско ниво</vt:lpstr>
      <vt:lpstr>Вход/изход на ниско ниво</vt:lpstr>
      <vt:lpstr>пример</vt:lpstr>
      <vt:lpstr>File Access and Directory System Calls</vt:lpstr>
      <vt:lpstr>Directory handling functions: &lt;unistd.h&gt;</vt:lpstr>
      <vt:lpstr>Пример: C емулация на команда cd от UNIX</vt:lpstr>
      <vt:lpstr>Сканиране и сортиране на директории: &lt;sys/types.h&gt;,&lt;sys/dir.h&gt;</vt:lpstr>
      <vt:lpstr>Сканиране и сортиране на директории: &lt;sys/types.h&gt;,&lt;sys/dir.h&gt;</vt:lpstr>
      <vt:lpstr>Пример</vt:lpstr>
      <vt:lpstr>Сканиране и сортиране на директории: &lt;sys/types.h&gt;,&lt;sys/dir.h&gt;</vt:lpstr>
      <vt:lpstr>Сканиране и сортиране на директории: &lt;sys/types.h&gt;,&lt;sys/dir.h&gt;</vt:lpstr>
      <vt:lpstr>Функции за обработка на файлове: unistd.h, sys/types.h, sys/stat.h</vt:lpstr>
      <vt:lpstr>errno</vt:lpstr>
      <vt:lpstr>errno</vt:lpstr>
      <vt:lpstr>Статус на файла</vt:lpstr>
      <vt:lpstr>Статус на файла</vt:lpstr>
      <vt:lpstr>Статус на файла </vt:lpstr>
      <vt:lpstr>Обработка на файл: stdio.h, unistd.h</vt:lpstr>
      <vt:lpstr>Създаване на временен файл:&lt;stdio.h&gt;</vt:lpstr>
      <vt:lpstr>Функции за време</vt:lpstr>
      <vt:lpstr>Основни времеви функции</vt:lpstr>
      <vt:lpstr>Основни времеви функции</vt:lpstr>
      <vt:lpstr>Основни времеви функции</vt:lpstr>
      <vt:lpstr>Основни времеви функции</vt:lpstr>
      <vt:lpstr>Процеси</vt:lpstr>
      <vt:lpstr>Какво е процес?</vt:lpstr>
      <vt:lpstr>Състояние на процеса</vt:lpstr>
      <vt:lpstr>Идентификация на процеса</vt:lpstr>
      <vt:lpstr>Опции на ps</vt:lpstr>
      <vt:lpstr>Приоритет</vt:lpstr>
      <vt:lpstr>Начален приоритет</vt:lpstr>
      <vt:lpstr>Промяна на приоритета</vt:lpstr>
      <vt:lpstr>Терминиране на процес</vt:lpstr>
      <vt:lpstr>Полезни Kill сигнали</vt:lpstr>
      <vt:lpstr>Top</vt:lpstr>
      <vt:lpstr>Jobs</vt:lpstr>
      <vt:lpstr>Ping</vt:lpstr>
      <vt:lpstr>Контрол върху jobs</vt:lpstr>
      <vt:lpstr>Стартиране на задача във фонов режим</vt:lpstr>
      <vt:lpstr>Pausing a Job</vt:lpstr>
      <vt:lpstr>Background команда и JOB ID</vt:lpstr>
      <vt:lpstr>Foreground команда</vt:lpstr>
      <vt:lpstr>Управление на процеси от С</vt:lpstr>
      <vt:lpstr>Създаване на опитна постановка</vt:lpstr>
      <vt:lpstr>Процеси и С</vt:lpstr>
      <vt:lpstr>Процеси и С</vt:lpstr>
      <vt:lpstr>Процеси и С</vt:lpstr>
      <vt:lpstr>Процеси и С</vt:lpstr>
      <vt:lpstr>fork()</vt:lpstr>
      <vt:lpstr>fork()</vt:lpstr>
      <vt:lpstr>fork()</vt:lpstr>
      <vt:lpstr>Верига от процеси</vt:lpstr>
      <vt:lpstr>wait()</vt:lpstr>
      <vt:lpstr>Примери</vt:lpstr>
      <vt:lpstr>Примери</vt:lpstr>
      <vt:lpstr>Status values</vt:lpstr>
      <vt:lpstr>Стартиране на UNIX команди от C</vt:lpstr>
      <vt:lpstr>Стартиране на UNIX команди от C</vt:lpstr>
      <vt:lpstr>Функции exec</vt:lpstr>
      <vt:lpstr>Функции exec</vt:lpstr>
      <vt:lpstr>execl()</vt:lpstr>
      <vt:lpstr>exit()</vt:lpstr>
      <vt:lpstr>Пример</vt:lpstr>
      <vt:lpstr>Interprocess Communication (IPC), Pipes</vt:lpstr>
      <vt:lpstr>Въведение</vt:lpstr>
      <vt:lpstr>Piping in a C program: &lt;stdio.h&gt; </vt:lpstr>
      <vt:lpstr>Piping in a C program: &lt;stdio.h&gt;</vt:lpstr>
      <vt:lpstr>popen() -- Formatted Piping</vt:lpstr>
      <vt:lpstr>pipe() -- Low level Piping</vt:lpstr>
      <vt:lpstr>Example: Parent writes to a child </vt:lpstr>
      <vt:lpstr>gnuplot</vt:lpstr>
      <vt:lpstr>Важни gnuplot команди</vt:lpstr>
      <vt:lpstr>Опции за чертане</vt:lpstr>
      <vt:lpstr>По-нататъшни референции</vt:lpstr>
      <vt:lpstr>Пример</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169</cp:revision>
  <dcterms:created xsi:type="dcterms:W3CDTF">2012-02-04T16:10:47Z</dcterms:created>
  <dcterms:modified xsi:type="dcterms:W3CDTF">2012-03-04T17:43:58Z</dcterms:modified>
</cp:coreProperties>
</file>