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2" r:id="rId1"/>
  </p:sldMasterIdLst>
  <p:sldIdLst>
    <p:sldId id="256" r:id="rId2"/>
    <p:sldId id="343" r:id="rId3"/>
    <p:sldId id="344" r:id="rId4"/>
    <p:sldId id="345" r:id="rId5"/>
    <p:sldId id="346" r:id="rId6"/>
    <p:sldId id="347" r:id="rId7"/>
    <p:sldId id="348" r:id="rId8"/>
    <p:sldId id="349" r:id="rId9"/>
    <p:sldId id="350" r:id="rId10"/>
    <p:sldId id="351" r:id="rId11"/>
    <p:sldId id="352" r:id="rId12"/>
    <p:sldId id="353" r:id="rId13"/>
    <p:sldId id="354" r:id="rId14"/>
    <p:sldId id="355" r:id="rId15"/>
    <p:sldId id="356" r:id="rId16"/>
    <p:sldId id="357" r:id="rId17"/>
    <p:sldId id="358" r:id="rId18"/>
    <p:sldId id="359" r:id="rId19"/>
    <p:sldId id="360" r:id="rId20"/>
    <p:sldId id="361" r:id="rId21"/>
    <p:sldId id="362" r:id="rId22"/>
    <p:sldId id="363" r:id="rId23"/>
    <p:sldId id="364" r:id="rId24"/>
    <p:sldId id="365" r:id="rId25"/>
    <p:sldId id="366" r:id="rId26"/>
    <p:sldId id="367" r:id="rId27"/>
    <p:sldId id="258" r:id="rId28"/>
    <p:sldId id="259" r:id="rId29"/>
    <p:sldId id="274" r:id="rId30"/>
    <p:sldId id="275" r:id="rId31"/>
    <p:sldId id="276" r:id="rId32"/>
    <p:sldId id="277" r:id="rId33"/>
    <p:sldId id="278" r:id="rId34"/>
    <p:sldId id="257" r:id="rId35"/>
    <p:sldId id="260" r:id="rId36"/>
    <p:sldId id="261" r:id="rId37"/>
    <p:sldId id="262" r:id="rId38"/>
    <p:sldId id="263" r:id="rId39"/>
    <p:sldId id="264" r:id="rId40"/>
    <p:sldId id="265" r:id="rId41"/>
    <p:sldId id="266" r:id="rId42"/>
    <p:sldId id="267" r:id="rId43"/>
    <p:sldId id="268" r:id="rId44"/>
    <p:sldId id="269" r:id="rId45"/>
    <p:sldId id="270" r:id="rId46"/>
    <p:sldId id="271" r:id="rId47"/>
    <p:sldId id="272" r:id="rId48"/>
    <p:sldId id="273" r:id="rId49"/>
    <p:sldId id="280" r:id="rId50"/>
    <p:sldId id="281" r:id="rId51"/>
    <p:sldId id="282" r:id="rId52"/>
    <p:sldId id="283" r:id="rId53"/>
    <p:sldId id="284" r:id="rId54"/>
    <p:sldId id="285" r:id="rId55"/>
    <p:sldId id="286" r:id="rId56"/>
    <p:sldId id="287" r:id="rId57"/>
    <p:sldId id="288" r:id="rId58"/>
    <p:sldId id="289" r:id="rId59"/>
    <p:sldId id="290" r:id="rId60"/>
    <p:sldId id="291" r:id="rId61"/>
    <p:sldId id="292" r:id="rId62"/>
    <p:sldId id="293" r:id="rId63"/>
    <p:sldId id="294" r:id="rId64"/>
    <p:sldId id="295" r:id="rId65"/>
    <p:sldId id="296" r:id="rId66"/>
    <p:sldId id="300" r:id="rId67"/>
    <p:sldId id="297" r:id="rId68"/>
    <p:sldId id="298" r:id="rId69"/>
    <p:sldId id="299" r:id="rId70"/>
    <p:sldId id="301" r:id="rId71"/>
    <p:sldId id="302" r:id="rId72"/>
    <p:sldId id="303" r:id="rId73"/>
    <p:sldId id="304" r:id="rId74"/>
    <p:sldId id="305" r:id="rId75"/>
    <p:sldId id="306" r:id="rId76"/>
    <p:sldId id="307" r:id="rId77"/>
    <p:sldId id="308" r:id="rId78"/>
    <p:sldId id="336" r:id="rId79"/>
    <p:sldId id="309" r:id="rId80"/>
    <p:sldId id="310" r:id="rId81"/>
    <p:sldId id="311" r:id="rId82"/>
    <p:sldId id="312" r:id="rId83"/>
    <p:sldId id="313" r:id="rId84"/>
    <p:sldId id="314" r:id="rId85"/>
    <p:sldId id="315" r:id="rId86"/>
    <p:sldId id="316" r:id="rId87"/>
    <p:sldId id="317" r:id="rId88"/>
    <p:sldId id="318" r:id="rId89"/>
    <p:sldId id="319" r:id="rId90"/>
    <p:sldId id="320" r:id="rId91"/>
    <p:sldId id="321" r:id="rId92"/>
    <p:sldId id="322" r:id="rId93"/>
    <p:sldId id="323" r:id="rId94"/>
    <p:sldId id="324" r:id="rId95"/>
    <p:sldId id="325" r:id="rId96"/>
    <p:sldId id="327" r:id="rId97"/>
    <p:sldId id="328" r:id="rId98"/>
    <p:sldId id="329" r:id="rId99"/>
    <p:sldId id="326" r:id="rId100"/>
    <p:sldId id="330" r:id="rId101"/>
    <p:sldId id="331" r:id="rId102"/>
    <p:sldId id="332" r:id="rId103"/>
    <p:sldId id="333" r:id="rId104"/>
    <p:sldId id="334" r:id="rId105"/>
    <p:sldId id="335" r:id="rId106"/>
    <p:sldId id="337" r:id="rId107"/>
    <p:sldId id="338" r:id="rId108"/>
    <p:sldId id="339" r:id="rId109"/>
    <p:sldId id="340" r:id="rId110"/>
    <p:sldId id="341" r:id="rId111"/>
    <p:sldId id="342" r:id="rId112"/>
  </p:sldIdLst>
  <p:sldSz cx="9144000" cy="6858000" type="screen4x3"/>
  <p:notesSz cx="6858000" cy="9144000"/>
  <p:defaultTextStyle>
    <a:defPPr>
      <a:defRPr lang="bg-BG"/>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00"/>
    <a:srgbClr val="0000CC"/>
    <a:srgbClr val="FF00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endParaRPr lang="bg-BG"/>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bg-BG"/>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AD157D93-C984-45E7-B6FC-5460F9024B32}" type="slidenum">
              <a:rPr lang="bg-BG" smtClean="0"/>
              <a:pPr/>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65323BF9-404F-43E6-B686-951F693C84BD}" type="slidenum">
              <a:rPr lang="bg-BG" smtClean="0"/>
              <a:pPr/>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endParaRPr lang="bg-BG"/>
          </a:p>
        </p:txBody>
      </p:sp>
      <p:sp>
        <p:nvSpPr>
          <p:cNvPr id="5" name="Footer Placeholder 4"/>
          <p:cNvSpPr>
            <a:spLocks noGrp="1"/>
          </p:cNvSpPr>
          <p:nvPr>
            <p:ph type="ftr" sz="quarter" idx="11"/>
          </p:nvPr>
        </p:nvSpPr>
        <p:spPr>
          <a:xfrm>
            <a:off x="457200" y="6556248"/>
            <a:ext cx="3657600" cy="228600"/>
          </a:xfrm>
        </p:spPr>
        <p:txBody>
          <a:bodyPr/>
          <a:lstStyle>
            <a:extLst/>
          </a:lstStyle>
          <a:p>
            <a:endParaRPr lang="bg-BG"/>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41C431F1-D430-43E3-A54F-75941875DD0F}" type="slidenum">
              <a:rPr lang="bg-BG" smtClean="0"/>
              <a:pPr/>
              <a:t>‹#›</a:t>
            </a:fld>
            <a:endParaRPr lang="bg-B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E1B87097-3E9F-4C80-B671-1611FA022665}" type="slidenum">
              <a:rPr lang="bg-BG" smtClean="0"/>
              <a:pPr/>
              <a:t>‹#›</a:t>
            </a:fld>
            <a:endParaRPr lang="bg-B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endParaRPr lang="bg-BG"/>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bg-BG"/>
          </a:p>
        </p:txBody>
      </p:sp>
      <p:sp>
        <p:nvSpPr>
          <p:cNvPr id="6" name="Slide Number Placeholder 5"/>
          <p:cNvSpPr>
            <a:spLocks noGrp="1"/>
          </p:cNvSpPr>
          <p:nvPr>
            <p:ph type="sldNum" sz="quarter" idx="12"/>
          </p:nvPr>
        </p:nvSpPr>
        <p:spPr>
          <a:xfrm>
            <a:off x="6733952" y="6555112"/>
            <a:ext cx="588336" cy="228600"/>
          </a:xfrm>
        </p:spPr>
        <p:txBody>
          <a:bodyPr/>
          <a:lstStyle>
            <a:extLst/>
          </a:lstStyle>
          <a:p>
            <a:fld id="{5CA926F8-574C-41AD-BCE3-3A4ED3338917}" type="slidenum">
              <a:rPr lang="bg-BG" smtClean="0"/>
              <a:pPr/>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F2DDFB8E-3081-45E1-A8C1-1AB1903D1FD8}" type="slidenum">
              <a:rPr lang="bg-BG" smtClean="0"/>
              <a:pPr/>
              <a:t>‹#›</a:t>
            </a:fld>
            <a:endParaRPr lang="bg-B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endParaRPr lang="bg-BG"/>
          </a:p>
        </p:txBody>
      </p:sp>
      <p:sp>
        <p:nvSpPr>
          <p:cNvPr id="8" name="Footer Placeholder 7"/>
          <p:cNvSpPr>
            <a:spLocks noGrp="1"/>
          </p:cNvSpPr>
          <p:nvPr>
            <p:ph type="ftr" sz="quarter" idx="11"/>
          </p:nvPr>
        </p:nvSpPr>
        <p:spPr/>
        <p:txBody>
          <a:bodyPr/>
          <a:lstStyle>
            <a:extLst/>
          </a:lstStyle>
          <a:p>
            <a:endParaRPr lang="bg-BG"/>
          </a:p>
        </p:txBody>
      </p:sp>
      <p:sp>
        <p:nvSpPr>
          <p:cNvPr id="9" name="Slide Number Placeholder 8"/>
          <p:cNvSpPr>
            <a:spLocks noGrp="1"/>
          </p:cNvSpPr>
          <p:nvPr>
            <p:ph type="sldNum" sz="quarter" idx="12"/>
          </p:nvPr>
        </p:nvSpPr>
        <p:spPr/>
        <p:txBody>
          <a:bodyPr/>
          <a:lstStyle>
            <a:extLst/>
          </a:lstStyle>
          <a:p>
            <a:fld id="{9CBF6989-F221-4CD2-A056-2C482D60D8C7}" type="slidenum">
              <a:rPr lang="bg-BG" smtClean="0"/>
              <a:pPr/>
              <a:t>‹#›</a:t>
            </a:fld>
            <a:endParaRPr lang="bg-B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endParaRPr lang="bg-BG"/>
          </a:p>
        </p:txBody>
      </p:sp>
      <p:sp>
        <p:nvSpPr>
          <p:cNvPr id="4" name="Footer Placeholder 3"/>
          <p:cNvSpPr>
            <a:spLocks noGrp="1"/>
          </p:cNvSpPr>
          <p:nvPr>
            <p:ph type="ftr" sz="quarter" idx="11"/>
          </p:nvPr>
        </p:nvSpPr>
        <p:spPr/>
        <p:txBody>
          <a:bodyPr/>
          <a:lstStyle>
            <a:extLst/>
          </a:lstStyle>
          <a:p>
            <a:endParaRPr lang="bg-BG"/>
          </a:p>
        </p:txBody>
      </p:sp>
      <p:sp>
        <p:nvSpPr>
          <p:cNvPr id="5" name="Slide Number Placeholder 4"/>
          <p:cNvSpPr>
            <a:spLocks noGrp="1"/>
          </p:cNvSpPr>
          <p:nvPr>
            <p:ph type="sldNum" sz="quarter" idx="12"/>
          </p:nvPr>
        </p:nvSpPr>
        <p:spPr/>
        <p:txBody>
          <a:bodyPr/>
          <a:lstStyle>
            <a:extLst/>
          </a:lstStyle>
          <a:p>
            <a:fld id="{DB5F46FB-EEC5-4B18-B17B-3E05812D0134}" type="slidenum">
              <a:rPr lang="bg-BG" smtClean="0"/>
              <a:pPr/>
              <a:t>‹#›</a:t>
            </a:fld>
            <a:endParaRPr lang="bg-B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endParaRPr lang="bg-BG"/>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bg-BG"/>
          </a:p>
        </p:txBody>
      </p:sp>
      <p:sp>
        <p:nvSpPr>
          <p:cNvPr id="4" name="Slide Number Placeholder 3"/>
          <p:cNvSpPr>
            <a:spLocks noGrp="1"/>
          </p:cNvSpPr>
          <p:nvPr>
            <p:ph type="sldNum" sz="quarter" idx="12"/>
          </p:nvPr>
        </p:nvSpPr>
        <p:spPr/>
        <p:txBody>
          <a:bodyPr/>
          <a:lstStyle>
            <a:extLst/>
          </a:lstStyle>
          <a:p>
            <a:fld id="{39846B72-40FD-46C6-A8DB-A0B24AC3FF01}" type="slidenum">
              <a:rPr lang="bg-BG" smtClean="0"/>
              <a:pPr/>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5CE264D5-4311-482F-A159-F5010889D6CA}" type="slidenum">
              <a:rPr lang="bg-BG" smtClean="0"/>
              <a:pPr/>
              <a:t>‹#›</a:t>
            </a:fld>
            <a:endParaRPr lang="bg-B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84AAC195-DB9B-4ED8-AAA3-27508C8029F2}" type="slidenum">
              <a:rPr lang="bg-BG" smtClean="0"/>
              <a:pPr/>
              <a:t>‹#›</a:t>
            </a:fld>
            <a:endParaRPr lang="bg-BG"/>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endParaRPr lang="bg-BG"/>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bg-BG"/>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3F054B4D-4FA7-47D4-B8D8-44582EDEF7A2}" type="slidenum">
              <a:rPr lang="bg-BG" smtClean="0"/>
              <a:pPr/>
              <a:t>‹#›</a:t>
            </a:fld>
            <a:endParaRPr lang="bg-BG"/>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dgotseva.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hyperlink" Target="http://www.gnu.org/software/bash/manual/bashref.html" TargetMode="Externa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hyperlink" Target="http://en.wikipedia.org/wiki/Comparison_of_command_shells" TargetMode="Externa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r>
              <a:rPr lang="bg-BG"/>
              <a:t>Системно програмиране</a:t>
            </a:r>
          </a:p>
        </p:txBody>
      </p:sp>
      <p:sp>
        <p:nvSpPr>
          <p:cNvPr id="5123" name="Rectangle 3"/>
          <p:cNvSpPr>
            <a:spLocks noGrp="1" noChangeArrowheads="1"/>
          </p:cNvSpPr>
          <p:nvPr>
            <p:ph type="subTitle" idx="1"/>
          </p:nvPr>
        </p:nvSpPr>
        <p:spPr/>
        <p:txBody>
          <a:bodyPr/>
          <a:lstStyle/>
          <a:p>
            <a:r>
              <a:rPr lang="bg-BG"/>
              <a:t>Доц. д-р Даниела Гоцева</a:t>
            </a:r>
          </a:p>
          <a:p>
            <a:r>
              <a:rPr lang="en-US">
                <a:hlinkClick r:id="rId2"/>
              </a:rPr>
              <a:t>http://dgotseva.com</a:t>
            </a:r>
            <a:r>
              <a:rPr lang="en-US"/>
              <a:t> </a:t>
            </a:r>
            <a:endParaRPr lang="bg-BG"/>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Multiprogramming and Time Sharing</a:t>
            </a:r>
            <a:endParaRPr lang="bg-BG" dirty="0"/>
          </a:p>
        </p:txBody>
      </p:sp>
      <p:sp>
        <p:nvSpPr>
          <p:cNvPr id="3" name="Content Placeholder 2"/>
          <p:cNvSpPr>
            <a:spLocks noGrp="1"/>
          </p:cNvSpPr>
          <p:nvPr>
            <p:ph idx="1"/>
          </p:nvPr>
        </p:nvSpPr>
        <p:spPr/>
        <p:txBody>
          <a:bodyPr/>
          <a:lstStyle/>
          <a:p>
            <a:r>
              <a:rPr lang="bg-BG" dirty="0"/>
              <a:t>На еднопроцесорна система може да се изпълни само един процес в даден момент. Тъй като човешката реакция е билиони пъти по-голяма от процесорния квант, превключването на процесите от ОС създава илюзия за множество едновременно изпълнени процеси.</a:t>
            </a:r>
          </a:p>
          <a:p>
            <a:r>
              <a:rPr lang="bg-BG" dirty="0" smtClean="0"/>
              <a:t>Мултипроцесорните системи имат множество процесори, достъпващи споделена памет. </a:t>
            </a:r>
          </a:p>
        </p:txBody>
      </p:sp>
    </p:spTree>
    <p:extLst>
      <p:ext uri="{BB962C8B-B14F-4D97-AF65-F5344CB8AC3E}">
        <p14:creationId xmlns:p14="http://schemas.microsoft.com/office/powerpoint/2010/main" val="67600100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b="0" dirty="0" smtClean="0"/>
              <a:t>кавичките</a:t>
            </a:r>
            <a:endParaRPr lang="bg-BG" dirty="0"/>
          </a:p>
        </p:txBody>
      </p:sp>
      <p:sp>
        <p:nvSpPr>
          <p:cNvPr id="3" name="Content Placeholder 2"/>
          <p:cNvSpPr>
            <a:spLocks noGrp="1"/>
          </p:cNvSpPr>
          <p:nvPr>
            <p:ph idx="1"/>
          </p:nvPr>
        </p:nvSpPr>
        <p:spPr/>
        <p:txBody>
          <a:bodyPr>
            <a:normAutofit/>
          </a:bodyPr>
          <a:lstStyle/>
          <a:p>
            <a:r>
              <a:rPr lang="bg-BG" dirty="0" smtClean="0"/>
              <a:t>Примери:</a:t>
            </a:r>
          </a:p>
          <a:p>
            <a:pPr marL="0" indent="0">
              <a:buNone/>
            </a:pPr>
            <a:r>
              <a:rPr lang="en-US" dirty="0"/>
              <a:t>echo "$USER owes me $ 1.00"</a:t>
            </a:r>
          </a:p>
          <a:p>
            <a:pPr marL="0" indent="0">
              <a:buNone/>
            </a:pPr>
            <a:r>
              <a:rPr lang="en-US" dirty="0" err="1" smtClean="0"/>
              <a:t>dgotseva</a:t>
            </a:r>
            <a:r>
              <a:rPr lang="en-US" dirty="0" smtClean="0"/>
              <a:t> owes </a:t>
            </a:r>
            <a:r>
              <a:rPr lang="en-US" dirty="0"/>
              <a:t>me $ </a:t>
            </a:r>
            <a:r>
              <a:rPr lang="en-US" dirty="0" smtClean="0"/>
              <a:t>1.00</a:t>
            </a:r>
          </a:p>
          <a:p>
            <a:pPr marL="0" indent="0">
              <a:buNone/>
            </a:pPr>
            <a:r>
              <a:rPr lang="en-US" dirty="0"/>
              <a:t>echo '$USER owes me $ 1.00'</a:t>
            </a:r>
          </a:p>
          <a:p>
            <a:pPr marL="0" indent="0">
              <a:buNone/>
            </a:pPr>
            <a:r>
              <a:rPr lang="en-US" dirty="0"/>
              <a:t>$USER owes me $ </a:t>
            </a:r>
            <a:r>
              <a:rPr lang="en-US" dirty="0" smtClean="0"/>
              <a:t>1.00</a:t>
            </a:r>
          </a:p>
          <a:p>
            <a:pPr marL="0" indent="0">
              <a:buNone/>
            </a:pPr>
            <a:r>
              <a:rPr lang="en-US" dirty="0"/>
              <a:t>echo "I am $USER and today </a:t>
            </a:r>
            <a:r>
              <a:rPr lang="en-US" dirty="0" smtClean="0"/>
              <a:t>is `</a:t>
            </a:r>
            <a:r>
              <a:rPr lang="en-US" dirty="0"/>
              <a:t>date`"</a:t>
            </a:r>
          </a:p>
          <a:p>
            <a:pPr marL="0" indent="0">
              <a:buNone/>
            </a:pPr>
            <a:r>
              <a:rPr lang="en-US" dirty="0"/>
              <a:t>I am </a:t>
            </a:r>
            <a:r>
              <a:rPr lang="en-US" dirty="0" err="1" smtClean="0"/>
              <a:t>dgotseva</a:t>
            </a:r>
            <a:r>
              <a:rPr lang="en-US" dirty="0" smtClean="0"/>
              <a:t> and </a:t>
            </a:r>
            <a:r>
              <a:rPr lang="en-US" dirty="0"/>
              <a:t>today is </a:t>
            </a:r>
            <a:r>
              <a:rPr lang="nl-NL" dirty="0"/>
              <a:t>Thu Jan 27 09:30:21 PST 2011</a:t>
            </a:r>
            <a:endParaRPr lang="bg-BG" dirty="0"/>
          </a:p>
        </p:txBody>
      </p:sp>
    </p:spTree>
    <p:extLst>
      <p:ext uri="{BB962C8B-B14F-4D97-AF65-F5344CB8AC3E}">
        <p14:creationId xmlns:p14="http://schemas.microsoft.com/office/powerpoint/2010/main" val="175781323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err="1"/>
              <a:t>Arithmatic</a:t>
            </a:r>
            <a:r>
              <a:rPr lang="en-US" b="0" dirty="0"/>
              <a:t> Expansion</a:t>
            </a:r>
            <a:endParaRPr lang="bg-BG" dirty="0"/>
          </a:p>
        </p:txBody>
      </p:sp>
      <p:sp>
        <p:nvSpPr>
          <p:cNvPr id="3" name="Content Placeholder 2"/>
          <p:cNvSpPr>
            <a:spLocks noGrp="1"/>
          </p:cNvSpPr>
          <p:nvPr>
            <p:ph idx="1"/>
          </p:nvPr>
        </p:nvSpPr>
        <p:spPr/>
        <p:txBody>
          <a:bodyPr/>
          <a:lstStyle/>
          <a:p>
            <a:r>
              <a:rPr lang="en-US" dirty="0" smtClean="0"/>
              <a:t>shell </a:t>
            </a:r>
            <a:r>
              <a:rPr lang="bg-BG" dirty="0" smtClean="0"/>
              <a:t>изчислява аритметични изрази, записани с</a:t>
            </a:r>
            <a:r>
              <a:rPr lang="en-US" dirty="0" smtClean="0"/>
              <a:t> $((expression ))</a:t>
            </a:r>
            <a:endParaRPr lang="bg-BG" dirty="0" smtClean="0"/>
          </a:p>
          <a:p>
            <a:r>
              <a:rPr lang="bg-BG" dirty="0" smtClean="0"/>
              <a:t>Пример:</a:t>
            </a:r>
          </a:p>
          <a:p>
            <a:pPr marL="0" indent="0">
              <a:buNone/>
            </a:pPr>
            <a:r>
              <a:rPr lang="en-US" dirty="0"/>
              <a:t>echo $((2+3))</a:t>
            </a:r>
          </a:p>
          <a:p>
            <a:pPr marL="0" indent="0">
              <a:buNone/>
            </a:pPr>
            <a:r>
              <a:rPr lang="bg-BG" dirty="0"/>
              <a:t>5</a:t>
            </a:r>
          </a:p>
          <a:p>
            <a:pPr marL="0" indent="0">
              <a:buNone/>
            </a:pPr>
            <a:r>
              <a:rPr lang="en-US" dirty="0" smtClean="0"/>
              <a:t>echo </a:t>
            </a:r>
            <a:r>
              <a:rPr lang="en-US" dirty="0"/>
              <a:t>$((2 &lt; 3))</a:t>
            </a:r>
          </a:p>
          <a:p>
            <a:pPr marL="0" indent="0">
              <a:buNone/>
            </a:pPr>
            <a:r>
              <a:rPr lang="bg-BG" dirty="0"/>
              <a:t>1</a:t>
            </a:r>
          </a:p>
          <a:p>
            <a:pPr marL="0" indent="0">
              <a:buNone/>
            </a:pPr>
            <a:r>
              <a:rPr lang="en-US" dirty="0" smtClean="0"/>
              <a:t>echo </a:t>
            </a:r>
            <a:r>
              <a:rPr lang="en-US" dirty="0"/>
              <a:t>$((2++))</a:t>
            </a:r>
          </a:p>
          <a:p>
            <a:pPr marL="0" indent="0">
              <a:buNone/>
            </a:pPr>
            <a:r>
              <a:rPr lang="bg-BG" dirty="0"/>
              <a:t>3</a:t>
            </a:r>
          </a:p>
        </p:txBody>
      </p:sp>
    </p:spTree>
    <p:extLst>
      <p:ext uri="{BB962C8B-B14F-4D97-AF65-F5344CB8AC3E}">
        <p14:creationId xmlns:p14="http://schemas.microsoft.com/office/powerpoint/2010/main" val="215020233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Псевдоними</a:t>
            </a:r>
            <a:endParaRPr lang="bg-BG" dirty="0"/>
          </a:p>
        </p:txBody>
      </p:sp>
      <p:sp>
        <p:nvSpPr>
          <p:cNvPr id="3" name="Content Placeholder 2"/>
          <p:cNvSpPr>
            <a:spLocks noGrp="1"/>
          </p:cNvSpPr>
          <p:nvPr>
            <p:ph idx="1"/>
          </p:nvPr>
        </p:nvSpPr>
        <p:spPr/>
        <p:txBody>
          <a:bodyPr>
            <a:normAutofit/>
          </a:bodyPr>
          <a:lstStyle/>
          <a:p>
            <a:pPr marL="0" indent="0">
              <a:buNone/>
            </a:pPr>
            <a:r>
              <a:rPr lang="en-US" dirty="0"/>
              <a:t>alias name=command</a:t>
            </a:r>
          </a:p>
          <a:p>
            <a:r>
              <a:rPr lang="bg-BG" dirty="0" smtClean="0"/>
              <a:t>Псевдонимът позволява преименуване или задаване на кратко име</a:t>
            </a:r>
          </a:p>
          <a:p>
            <a:r>
              <a:rPr lang="bg-BG" dirty="0" smtClean="0"/>
              <a:t>Псевдоними могат да се задават в рамките на текущата сесия от </a:t>
            </a:r>
            <a:r>
              <a:rPr lang="en-US" dirty="0" smtClean="0"/>
              <a:t>command</a:t>
            </a:r>
            <a:r>
              <a:rPr lang="bg-BG" dirty="0" smtClean="0"/>
              <a:t> </a:t>
            </a:r>
            <a:r>
              <a:rPr lang="en-US" dirty="0" smtClean="0"/>
              <a:t>prompt</a:t>
            </a:r>
            <a:endParaRPr lang="en-US" dirty="0"/>
          </a:p>
          <a:p>
            <a:r>
              <a:rPr lang="bg-BG" dirty="0" smtClean="0"/>
              <a:t>За задаване на псведоним по перманентно, той трябва да се добави</a:t>
            </a:r>
            <a:r>
              <a:rPr lang="en-US" dirty="0" smtClean="0"/>
              <a:t> </a:t>
            </a:r>
            <a:r>
              <a:rPr lang="bg-BG" dirty="0" smtClean="0"/>
              <a:t>в </a:t>
            </a:r>
            <a:r>
              <a:rPr lang="en-US" dirty="0" smtClean="0"/>
              <a:t>.</a:t>
            </a:r>
            <a:r>
              <a:rPr lang="en-US" dirty="0" err="1" smtClean="0"/>
              <a:t>bashrc</a:t>
            </a:r>
            <a:r>
              <a:rPr lang="en-US" dirty="0" smtClean="0"/>
              <a:t> </a:t>
            </a:r>
            <a:r>
              <a:rPr lang="bg-BG" dirty="0" smtClean="0"/>
              <a:t>или </a:t>
            </a:r>
            <a:r>
              <a:rPr lang="en-US" dirty="0" smtClean="0"/>
              <a:t>.</a:t>
            </a:r>
            <a:r>
              <a:rPr lang="en-US" dirty="0" err="1"/>
              <a:t>bash_profile</a:t>
            </a:r>
            <a:r>
              <a:rPr lang="en-US" dirty="0"/>
              <a:t> </a:t>
            </a:r>
            <a:r>
              <a:rPr lang="bg-BG" dirty="0" smtClean="0"/>
              <a:t>файлове</a:t>
            </a:r>
            <a:r>
              <a:rPr lang="en-US" dirty="0" smtClean="0"/>
              <a:t>.</a:t>
            </a:r>
            <a:endParaRPr lang="bg-BG" dirty="0"/>
          </a:p>
        </p:txBody>
      </p:sp>
    </p:spTree>
    <p:extLst>
      <p:ext uri="{BB962C8B-B14F-4D97-AF65-F5344CB8AC3E}">
        <p14:creationId xmlns:p14="http://schemas.microsoft.com/office/powerpoint/2010/main" val="353446313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Псевдоними - пример</a:t>
            </a:r>
            <a:endParaRPr lang="bg-BG" dirty="0"/>
          </a:p>
        </p:txBody>
      </p:sp>
      <p:sp>
        <p:nvSpPr>
          <p:cNvPr id="3" name="Content Placeholder 2"/>
          <p:cNvSpPr>
            <a:spLocks noGrp="1"/>
          </p:cNvSpPr>
          <p:nvPr>
            <p:ph idx="1"/>
          </p:nvPr>
        </p:nvSpPr>
        <p:spPr/>
        <p:txBody>
          <a:bodyPr/>
          <a:lstStyle/>
          <a:p>
            <a:pPr marL="0" indent="0">
              <a:buNone/>
            </a:pPr>
            <a:r>
              <a:rPr lang="en-US" dirty="0"/>
              <a:t>alias </a:t>
            </a:r>
            <a:r>
              <a:rPr lang="en-US" dirty="0" err="1"/>
              <a:t>ls</a:t>
            </a:r>
            <a:r>
              <a:rPr lang="en-US" dirty="0"/>
              <a:t>='</a:t>
            </a:r>
            <a:r>
              <a:rPr lang="en-US" dirty="0" err="1"/>
              <a:t>ls</a:t>
            </a:r>
            <a:r>
              <a:rPr lang="en-US" dirty="0"/>
              <a:t> --color=auto'</a:t>
            </a:r>
          </a:p>
          <a:p>
            <a:pPr marL="0" indent="0">
              <a:buNone/>
            </a:pPr>
            <a:r>
              <a:rPr lang="en-US" dirty="0"/>
              <a:t>alias dc=cd</a:t>
            </a:r>
          </a:p>
          <a:p>
            <a:pPr marL="0" indent="0">
              <a:buNone/>
            </a:pPr>
            <a:r>
              <a:rPr lang="en-US" dirty="0"/>
              <a:t>alias </a:t>
            </a:r>
            <a:r>
              <a:rPr lang="en-US" dirty="0" err="1"/>
              <a:t>ll</a:t>
            </a:r>
            <a:r>
              <a:rPr lang="en-US" dirty="0"/>
              <a:t>='</a:t>
            </a:r>
            <a:r>
              <a:rPr lang="en-US" dirty="0" err="1"/>
              <a:t>ls</a:t>
            </a:r>
            <a:r>
              <a:rPr lang="en-US" dirty="0"/>
              <a:t> -</a:t>
            </a:r>
            <a:r>
              <a:rPr lang="en-US" dirty="0" smtClean="0"/>
              <a:t>l‚</a:t>
            </a:r>
            <a:endParaRPr lang="bg-BG" dirty="0" smtClean="0"/>
          </a:p>
          <a:p>
            <a:r>
              <a:rPr lang="bg-BG" dirty="0" smtClean="0"/>
              <a:t>Кавичките са необходими, ако низа псведоним съдържа &gt;1 думи</a:t>
            </a:r>
          </a:p>
          <a:p>
            <a:r>
              <a:rPr lang="bg-BG" dirty="0" smtClean="0"/>
              <a:t>За да се провери какви псевдоними са активни се ползва командата</a:t>
            </a:r>
            <a:r>
              <a:rPr lang="en-US" dirty="0" smtClean="0"/>
              <a:t> </a:t>
            </a:r>
            <a:r>
              <a:rPr lang="en-US" dirty="0"/>
              <a:t>alias</a:t>
            </a:r>
            <a:endParaRPr lang="bg-BG" dirty="0"/>
          </a:p>
        </p:txBody>
      </p:sp>
    </p:spTree>
    <p:extLst>
      <p:ext uri="{BB962C8B-B14F-4D97-AF65-F5344CB8AC3E}">
        <p14:creationId xmlns:p14="http://schemas.microsoft.com/office/powerpoint/2010/main" val="231416958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Промяна на </a:t>
            </a:r>
            <a:r>
              <a:rPr lang="en-US" b="0" dirty="0"/>
              <a:t>Prompt</a:t>
            </a:r>
            <a:endParaRPr lang="bg-BG" dirty="0"/>
          </a:p>
        </p:txBody>
      </p:sp>
      <p:sp>
        <p:nvSpPr>
          <p:cNvPr id="3" name="Content Placeholder 2"/>
          <p:cNvSpPr>
            <a:spLocks noGrp="1"/>
          </p:cNvSpPr>
          <p:nvPr>
            <p:ph idx="1"/>
          </p:nvPr>
        </p:nvSpPr>
        <p:spPr/>
        <p:txBody>
          <a:bodyPr>
            <a:normAutofit/>
          </a:bodyPr>
          <a:lstStyle/>
          <a:p>
            <a:r>
              <a:rPr lang="bg-BG" dirty="0" smtClean="0"/>
              <a:t>Променливата на средата </a:t>
            </a:r>
            <a:r>
              <a:rPr lang="en-US" dirty="0" smtClean="0"/>
              <a:t>$</a:t>
            </a:r>
            <a:r>
              <a:rPr lang="en-US" dirty="0"/>
              <a:t>PS1 </a:t>
            </a:r>
            <a:r>
              <a:rPr lang="bg-BG" dirty="0" smtClean="0"/>
              <a:t>съхранява подразбрания </a:t>
            </a:r>
            <a:r>
              <a:rPr lang="en-US" dirty="0" smtClean="0"/>
              <a:t>prompt</a:t>
            </a:r>
            <a:r>
              <a:rPr lang="bg-BG" dirty="0" smtClean="0"/>
              <a:t>.</a:t>
            </a:r>
            <a:endParaRPr lang="en-US" dirty="0"/>
          </a:p>
          <a:p>
            <a:r>
              <a:rPr lang="bg-BG" dirty="0" smtClean="0"/>
              <a:t>Той може да бъде променен. Пример:</a:t>
            </a:r>
          </a:p>
          <a:p>
            <a:pPr marL="0" indent="0">
              <a:buNone/>
            </a:pPr>
            <a:r>
              <a:rPr lang="en-US" dirty="0"/>
              <a:t>\s-\v\$ (default</a:t>
            </a:r>
            <a:r>
              <a:rPr lang="en-US" dirty="0" smtClean="0"/>
              <a:t>)</a:t>
            </a:r>
            <a:endParaRPr lang="bg-BG" dirty="0" smtClean="0"/>
          </a:p>
          <a:p>
            <a:r>
              <a:rPr lang="bg-BG" dirty="0" smtClean="0"/>
              <a:t>Промптът се състои от </a:t>
            </a:r>
            <a:r>
              <a:rPr lang="en-US" dirty="0" smtClean="0"/>
              <a:t>backslash-escaped </a:t>
            </a:r>
            <a:r>
              <a:rPr lang="bg-BG" dirty="0" smtClean="0"/>
              <a:t>специални символи</a:t>
            </a:r>
            <a:r>
              <a:rPr lang="en-US" dirty="0" smtClean="0"/>
              <a:t>, </a:t>
            </a:r>
            <a:r>
              <a:rPr lang="bg-BG" dirty="0" smtClean="0"/>
              <a:t>като </a:t>
            </a:r>
            <a:r>
              <a:rPr lang="en-US" dirty="0" smtClean="0"/>
              <a:t>\s(</a:t>
            </a:r>
            <a:r>
              <a:rPr lang="bg-BG" dirty="0" smtClean="0"/>
              <a:t>име на </a:t>
            </a:r>
            <a:r>
              <a:rPr lang="en-US" dirty="0" smtClean="0"/>
              <a:t>shell</a:t>
            </a:r>
            <a:r>
              <a:rPr lang="en-US" dirty="0"/>
              <a:t>) </a:t>
            </a:r>
            <a:r>
              <a:rPr lang="bg-BG" dirty="0" smtClean="0"/>
              <a:t>и </a:t>
            </a:r>
            <a:r>
              <a:rPr lang="en-US" dirty="0" smtClean="0"/>
              <a:t>\v (</a:t>
            </a:r>
            <a:r>
              <a:rPr lang="bg-BG" dirty="0" smtClean="0"/>
              <a:t>версия на</a:t>
            </a:r>
            <a:r>
              <a:rPr lang="en-US" dirty="0" smtClean="0"/>
              <a:t> </a:t>
            </a:r>
            <a:r>
              <a:rPr lang="en-US" dirty="0"/>
              <a:t>bash). </a:t>
            </a:r>
            <a:endParaRPr lang="bg-BG" dirty="0" smtClean="0"/>
          </a:p>
          <a:p>
            <a:r>
              <a:rPr lang="bg-BG" dirty="0" smtClean="0"/>
              <a:t>Съществуват множество опции, които могат да бъдат намерени на адрес </a:t>
            </a:r>
            <a:r>
              <a:rPr lang="en-US" dirty="0" smtClean="0">
                <a:hlinkClick r:id="rId2"/>
              </a:rPr>
              <a:t>http</a:t>
            </a:r>
            <a:r>
              <a:rPr lang="en-US" dirty="0">
                <a:hlinkClick r:id="rId2"/>
              </a:rPr>
              <a:t>://</a:t>
            </a:r>
            <a:r>
              <a:rPr lang="en-US" dirty="0" smtClean="0">
                <a:hlinkClick r:id="rId2"/>
              </a:rPr>
              <a:t>www.gnu.org/software/bash/manual/bashref.html#Printing-a-Prompt</a:t>
            </a:r>
            <a:r>
              <a:rPr lang="bg-BG" dirty="0" smtClean="0"/>
              <a:t> </a:t>
            </a:r>
            <a:endParaRPr lang="en-US" dirty="0"/>
          </a:p>
        </p:txBody>
      </p:sp>
    </p:spTree>
    <p:extLst>
      <p:ext uri="{BB962C8B-B14F-4D97-AF65-F5344CB8AC3E}">
        <p14:creationId xmlns:p14="http://schemas.microsoft.com/office/powerpoint/2010/main" val="177218653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Промяна на </a:t>
            </a:r>
            <a:r>
              <a:rPr lang="en-US" b="0" dirty="0"/>
              <a:t>Prompt</a:t>
            </a:r>
            <a:endParaRPr lang="bg-BG" dirty="0"/>
          </a:p>
        </p:txBody>
      </p:sp>
      <p:sp>
        <p:nvSpPr>
          <p:cNvPr id="3" name="Content Placeholder 2"/>
          <p:cNvSpPr>
            <a:spLocks noGrp="1"/>
          </p:cNvSpPr>
          <p:nvPr>
            <p:ph idx="1"/>
          </p:nvPr>
        </p:nvSpPr>
        <p:spPr/>
        <p:txBody>
          <a:bodyPr>
            <a:normAutofit/>
          </a:bodyPr>
          <a:lstStyle/>
          <a:p>
            <a:r>
              <a:rPr lang="bg-BG" dirty="0" smtClean="0"/>
              <a:t>Дефиниране на </a:t>
            </a:r>
            <a:r>
              <a:rPr lang="en-US" dirty="0" smtClean="0"/>
              <a:t>prompt</a:t>
            </a:r>
            <a:r>
              <a:rPr lang="bg-BG" dirty="0" smtClean="0"/>
              <a:t>:</a:t>
            </a:r>
          </a:p>
          <a:p>
            <a:pPr marL="0" indent="0">
              <a:buNone/>
            </a:pPr>
            <a:r>
              <a:rPr lang="en-US" dirty="0"/>
              <a:t>export PS1="New Prompt </a:t>
            </a:r>
            <a:r>
              <a:rPr lang="en-US" dirty="0" smtClean="0"/>
              <a:t>String”</a:t>
            </a:r>
            <a:endParaRPr lang="bg-BG" dirty="0" smtClean="0"/>
          </a:p>
          <a:p>
            <a:r>
              <a:rPr lang="bg-BG" dirty="0" smtClean="0"/>
              <a:t>Напишете тази команда на командния ред за временна промяна или я добавете в</a:t>
            </a:r>
            <a:r>
              <a:rPr lang="en-US" dirty="0" smtClean="0"/>
              <a:t> </a:t>
            </a:r>
            <a:r>
              <a:rPr lang="en-US" dirty="0"/>
              <a:t>~/.</a:t>
            </a:r>
            <a:r>
              <a:rPr lang="en-US" dirty="0" err="1"/>
              <a:t>bashrc</a:t>
            </a:r>
            <a:r>
              <a:rPr lang="en-US" dirty="0"/>
              <a:t> </a:t>
            </a:r>
            <a:r>
              <a:rPr lang="bg-BG" dirty="0" smtClean="0"/>
              <a:t>или </a:t>
            </a:r>
            <a:r>
              <a:rPr lang="en-US" dirty="0" smtClean="0"/>
              <a:t>~/.</a:t>
            </a:r>
            <a:r>
              <a:rPr lang="en-US" dirty="0" err="1"/>
              <a:t>bash_profiles</a:t>
            </a:r>
            <a:r>
              <a:rPr lang="en-US" dirty="0"/>
              <a:t> </a:t>
            </a:r>
            <a:r>
              <a:rPr lang="bg-BG" dirty="0" smtClean="0"/>
              <a:t>за да стане постоянна.</a:t>
            </a:r>
          </a:p>
          <a:p>
            <a:r>
              <a:rPr lang="bg-BG" dirty="0" smtClean="0"/>
              <a:t>Пример:</a:t>
            </a:r>
          </a:p>
          <a:p>
            <a:pPr marL="0" indent="0">
              <a:buNone/>
            </a:pPr>
            <a:r>
              <a:rPr lang="pl-PL" dirty="0"/>
              <a:t>PS1="\u \w \t_" </a:t>
            </a:r>
            <a:r>
              <a:rPr lang="pl-PL" dirty="0" smtClean="0"/>
              <a:t> </a:t>
            </a:r>
            <a:r>
              <a:rPr lang="bg-BG" dirty="0" smtClean="0"/>
              <a:t>=&gt;</a:t>
            </a:r>
            <a:r>
              <a:rPr lang="pl-PL" dirty="0"/>
              <a:t> dgotseva ~ </a:t>
            </a:r>
            <a:r>
              <a:rPr lang="pl-PL" dirty="0" smtClean="0"/>
              <a:t>09:51:08_</a:t>
            </a:r>
            <a:endParaRPr lang="pl-PL" dirty="0"/>
          </a:p>
          <a:p>
            <a:pPr marL="0" indent="0">
              <a:buNone/>
            </a:pPr>
            <a:r>
              <a:rPr lang="en-US" dirty="0"/>
              <a:t>PS1="\w \j \d\:" </a:t>
            </a:r>
            <a:r>
              <a:rPr lang="bg-BG" dirty="0" smtClean="0"/>
              <a:t>=&gt; </a:t>
            </a:r>
            <a:r>
              <a:rPr lang="en-US" dirty="0" smtClean="0"/>
              <a:t>~ </a:t>
            </a:r>
            <a:r>
              <a:rPr lang="en-US" dirty="0"/>
              <a:t>0 Thu Jan 27\:</a:t>
            </a:r>
          </a:p>
        </p:txBody>
      </p:sp>
    </p:spTree>
    <p:extLst>
      <p:ext uri="{BB962C8B-B14F-4D97-AF65-F5344CB8AC3E}">
        <p14:creationId xmlns:p14="http://schemas.microsoft.com/office/powerpoint/2010/main" val="113790183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BASH</a:t>
            </a:r>
            <a:r>
              <a:rPr lang="bg-BG" dirty="0" smtClean="0"/>
              <a:t> не е перфектен!</a:t>
            </a:r>
            <a:endParaRPr lang="bg-BG" dirty="0"/>
          </a:p>
        </p:txBody>
      </p:sp>
      <p:sp>
        <p:nvSpPr>
          <p:cNvPr id="3" name="Content Placeholder 2"/>
          <p:cNvSpPr>
            <a:spLocks noGrp="1"/>
          </p:cNvSpPr>
          <p:nvPr>
            <p:ph idx="1"/>
          </p:nvPr>
        </p:nvSpPr>
        <p:spPr/>
        <p:txBody>
          <a:bodyPr>
            <a:normAutofit/>
          </a:bodyPr>
          <a:lstStyle/>
          <a:p>
            <a:pPr marL="0" indent="0">
              <a:buNone/>
            </a:pPr>
            <a:r>
              <a:rPr lang="bg-BG" dirty="0" smtClean="0"/>
              <a:t>Съществуват няколко проблема с потребителската </a:t>
            </a:r>
            <a:r>
              <a:rPr lang="en-US" dirty="0" smtClean="0"/>
              <a:t>BASH session:</a:t>
            </a:r>
            <a:endParaRPr lang="en-US" dirty="0"/>
          </a:p>
          <a:p>
            <a:r>
              <a:rPr lang="bg-BG" dirty="0" smtClean="0"/>
              <a:t>Сесията не се запазва, дори при затваряне на </a:t>
            </a:r>
            <a:r>
              <a:rPr lang="en-US" dirty="0" err="1" smtClean="0"/>
              <a:t>ssh</a:t>
            </a:r>
            <a:r>
              <a:rPr lang="en-US" dirty="0" smtClean="0"/>
              <a:t> </a:t>
            </a:r>
            <a:r>
              <a:rPr lang="bg-BG" dirty="0" smtClean="0"/>
              <a:t>връзката.</a:t>
            </a:r>
            <a:endParaRPr lang="en-US" dirty="0"/>
          </a:p>
          <a:p>
            <a:r>
              <a:rPr lang="bg-BG" dirty="0" smtClean="0"/>
              <a:t>Трудно се прави превключване между файл и промпт</a:t>
            </a:r>
            <a:r>
              <a:rPr lang="en-US" dirty="0" smtClean="0"/>
              <a:t>.</a:t>
            </a:r>
            <a:endParaRPr lang="en-US" dirty="0"/>
          </a:p>
          <a:p>
            <a:r>
              <a:rPr lang="bg-BG" dirty="0" smtClean="0"/>
              <a:t>Използването на 2 или 3 </a:t>
            </a:r>
            <a:r>
              <a:rPr lang="en-US" dirty="0" smtClean="0"/>
              <a:t>shells </a:t>
            </a:r>
            <a:r>
              <a:rPr lang="bg-BG" dirty="0" smtClean="0"/>
              <a:t>едновременно е доста неудобно понякога!</a:t>
            </a:r>
          </a:p>
          <a:p>
            <a:pPr marL="0" indent="0">
              <a:buNone/>
            </a:pPr>
            <a:r>
              <a:rPr lang="bg-BG" dirty="0" smtClean="0"/>
              <a:t>Всички тези недостатъци могат да се преодолеят при използване на </a:t>
            </a:r>
            <a:r>
              <a:rPr lang="en-US" dirty="0" smtClean="0"/>
              <a:t>screen</a:t>
            </a:r>
            <a:r>
              <a:rPr lang="en-US" dirty="0"/>
              <a:t>.</a:t>
            </a:r>
            <a:endParaRPr lang="bg-BG" dirty="0"/>
          </a:p>
        </p:txBody>
      </p:sp>
    </p:spTree>
    <p:extLst>
      <p:ext uri="{BB962C8B-B14F-4D97-AF65-F5344CB8AC3E}">
        <p14:creationId xmlns:p14="http://schemas.microsoft.com/office/powerpoint/2010/main" val="24512968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Командата </a:t>
            </a:r>
            <a:r>
              <a:rPr lang="en-US" b="0" dirty="0"/>
              <a:t>screen</a:t>
            </a:r>
            <a:endParaRPr lang="bg-BG"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a:t>screen </a:t>
            </a:r>
            <a:r>
              <a:rPr lang="en-US" dirty="0" smtClean="0"/>
              <a:t>– </a:t>
            </a:r>
            <a:r>
              <a:rPr lang="bg-BG" dirty="0" smtClean="0"/>
              <a:t>екранен мениджър с терминална емулация.</a:t>
            </a:r>
            <a:endParaRPr lang="en-US" dirty="0"/>
          </a:p>
          <a:p>
            <a:pPr marL="0" indent="0">
              <a:buNone/>
            </a:pPr>
            <a:endParaRPr lang="bg-BG" dirty="0" smtClean="0"/>
          </a:p>
          <a:p>
            <a:pPr marL="0" indent="0">
              <a:buNone/>
            </a:pPr>
            <a:r>
              <a:rPr lang="bg-BG" dirty="0" smtClean="0"/>
              <a:t>Най-общо </a:t>
            </a:r>
            <a:r>
              <a:rPr lang="en-US" dirty="0" smtClean="0"/>
              <a:t>screen </a:t>
            </a:r>
            <a:r>
              <a:rPr lang="bg-BG" dirty="0" smtClean="0"/>
              <a:t>може да се ползва като терминален прозорец. На практика, обаче, се ползват специални команди, които позволяват записване на сесията, създаване на екстра </a:t>
            </a:r>
            <a:r>
              <a:rPr lang="en-US" dirty="0" smtClean="0"/>
              <a:t>shells</a:t>
            </a:r>
            <a:r>
              <a:rPr lang="bg-BG" dirty="0" smtClean="0"/>
              <a:t> или </a:t>
            </a:r>
            <a:r>
              <a:rPr lang="en-US" dirty="0" smtClean="0"/>
              <a:t>split </a:t>
            </a:r>
            <a:r>
              <a:rPr lang="bg-BG" dirty="0" smtClean="0"/>
              <a:t>на прозореца в множество независими пана.</a:t>
            </a:r>
          </a:p>
          <a:p>
            <a:pPr marL="0" indent="0">
              <a:buNone/>
            </a:pPr>
            <a:endParaRPr lang="bg-BG" dirty="0" smtClean="0"/>
          </a:p>
          <a:p>
            <a:pPr marL="0" indent="0">
              <a:buNone/>
            </a:pPr>
            <a:r>
              <a:rPr lang="bg-BG" dirty="0" smtClean="0"/>
              <a:t>Предаване на команди към </a:t>
            </a:r>
            <a:r>
              <a:rPr lang="en-US" dirty="0" smtClean="0"/>
              <a:t>screen</a:t>
            </a:r>
            <a:endParaRPr lang="en-US" dirty="0"/>
          </a:p>
          <a:p>
            <a:r>
              <a:rPr lang="bg-BG" dirty="0" smtClean="0"/>
              <a:t>Всяка екранна команда се състои от </a:t>
            </a:r>
            <a:r>
              <a:rPr lang="en-US" dirty="0" smtClean="0"/>
              <a:t>CTRL-a</a:t>
            </a:r>
            <a:r>
              <a:rPr lang="bg-BG" dirty="0" smtClean="0"/>
              <a:t>, последвана от друг символ</a:t>
            </a:r>
            <a:r>
              <a:rPr lang="en-US" dirty="0" smtClean="0"/>
              <a:t>.</a:t>
            </a:r>
            <a:endParaRPr lang="bg-BG" dirty="0"/>
          </a:p>
        </p:txBody>
      </p:sp>
    </p:spTree>
    <p:extLst>
      <p:ext uri="{BB962C8B-B14F-4D97-AF65-F5344CB8AC3E}">
        <p14:creationId xmlns:p14="http://schemas.microsoft.com/office/powerpoint/2010/main" val="165115240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Използване на </a:t>
            </a:r>
            <a:r>
              <a:rPr lang="en-US" dirty="0" smtClean="0"/>
              <a:t>screen</a:t>
            </a:r>
            <a:endParaRPr lang="bg-BG" dirty="0"/>
          </a:p>
        </p:txBody>
      </p:sp>
      <p:sp>
        <p:nvSpPr>
          <p:cNvPr id="3" name="Content Placeholder 2"/>
          <p:cNvSpPr>
            <a:spLocks noGrp="1"/>
          </p:cNvSpPr>
          <p:nvPr>
            <p:ph idx="1"/>
          </p:nvPr>
        </p:nvSpPr>
        <p:spPr/>
        <p:txBody>
          <a:bodyPr>
            <a:normAutofit/>
          </a:bodyPr>
          <a:lstStyle/>
          <a:p>
            <a:pPr marL="0" indent="0">
              <a:buNone/>
            </a:pPr>
            <a:r>
              <a:rPr lang="en-US" dirty="0"/>
              <a:t>screen [options]</a:t>
            </a:r>
          </a:p>
          <a:p>
            <a:r>
              <a:rPr lang="bg-BG" dirty="0" smtClean="0"/>
              <a:t>Отваря нов екран за използване.</a:t>
            </a:r>
            <a:endParaRPr lang="en-US" dirty="0"/>
          </a:p>
          <a:p>
            <a:r>
              <a:rPr lang="en-US" dirty="0"/>
              <a:t>-a : </a:t>
            </a:r>
            <a:r>
              <a:rPr lang="bg-BG" dirty="0" smtClean="0"/>
              <a:t>включва всички възможности.</a:t>
            </a:r>
          </a:p>
          <a:p>
            <a:pPr marL="0" indent="0">
              <a:buNone/>
            </a:pPr>
            <a:r>
              <a:rPr lang="en-US" dirty="0"/>
              <a:t>screen -r [</a:t>
            </a:r>
            <a:r>
              <a:rPr lang="en-US" dirty="0" err="1"/>
              <a:t>pid.tty.host</a:t>
            </a:r>
            <a:r>
              <a:rPr lang="en-US" dirty="0"/>
              <a:t>]</a:t>
            </a:r>
          </a:p>
          <a:p>
            <a:r>
              <a:rPr lang="bg-BG" dirty="0" smtClean="0"/>
              <a:t>Възобновява </a:t>
            </a:r>
            <a:r>
              <a:rPr lang="en-US" dirty="0" smtClean="0"/>
              <a:t>Resumes </a:t>
            </a:r>
            <a:r>
              <a:rPr lang="bg-BG" dirty="0" smtClean="0"/>
              <a:t>отделена </a:t>
            </a:r>
            <a:r>
              <a:rPr lang="en-US" dirty="0" smtClean="0"/>
              <a:t>screen </a:t>
            </a:r>
            <a:r>
              <a:rPr lang="en-US" dirty="0"/>
              <a:t>session</a:t>
            </a:r>
          </a:p>
          <a:p>
            <a:pPr marL="0" indent="0">
              <a:buNone/>
            </a:pPr>
            <a:r>
              <a:rPr lang="en-US" dirty="0"/>
              <a:t>screen -x [</a:t>
            </a:r>
            <a:r>
              <a:rPr lang="en-US" dirty="0" err="1"/>
              <a:t>pid.tty.host</a:t>
            </a:r>
            <a:r>
              <a:rPr lang="en-US" dirty="0"/>
              <a:t>]</a:t>
            </a:r>
          </a:p>
          <a:p>
            <a:r>
              <a:rPr lang="bg-BG" dirty="0" smtClean="0"/>
              <a:t>Започва отделна </a:t>
            </a:r>
            <a:r>
              <a:rPr lang="en-US" dirty="0" smtClean="0"/>
              <a:t>screen </a:t>
            </a:r>
            <a:r>
              <a:rPr lang="en-US" dirty="0"/>
              <a:t>session</a:t>
            </a:r>
          </a:p>
          <a:p>
            <a:r>
              <a:rPr lang="bg-BG" dirty="0" smtClean="0"/>
              <a:t>Ако се ползва само един екран низа </a:t>
            </a:r>
            <a:r>
              <a:rPr lang="en-US" dirty="0" smtClean="0"/>
              <a:t>[</a:t>
            </a:r>
            <a:r>
              <a:rPr lang="en-US" dirty="0" err="1" smtClean="0"/>
              <a:t>pid.tty.host</a:t>
            </a:r>
            <a:r>
              <a:rPr lang="en-US" dirty="0"/>
              <a:t>] </a:t>
            </a:r>
            <a:r>
              <a:rPr lang="bg-BG" dirty="0" smtClean="0"/>
              <a:t>е незадължителен</a:t>
            </a:r>
            <a:r>
              <a:rPr lang="en-US" dirty="0" smtClean="0"/>
              <a:t>.</a:t>
            </a:r>
            <a:endParaRPr lang="bg-BG" dirty="0"/>
          </a:p>
        </p:txBody>
      </p:sp>
    </p:spTree>
    <p:extLst>
      <p:ext uri="{BB962C8B-B14F-4D97-AF65-F5344CB8AC3E}">
        <p14:creationId xmlns:p14="http://schemas.microsoft.com/office/powerpoint/2010/main" val="182538079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Идентификация на сесиите на екрана</a:t>
            </a:r>
            <a:endParaRPr lang="bg-BG" dirty="0"/>
          </a:p>
        </p:txBody>
      </p:sp>
      <p:sp>
        <p:nvSpPr>
          <p:cNvPr id="3" name="Content Placeholder 2"/>
          <p:cNvSpPr>
            <a:spLocks noGrp="1"/>
          </p:cNvSpPr>
          <p:nvPr>
            <p:ph idx="1"/>
          </p:nvPr>
        </p:nvSpPr>
        <p:spPr/>
        <p:txBody>
          <a:bodyPr>
            <a:normAutofit/>
          </a:bodyPr>
          <a:lstStyle/>
          <a:p>
            <a:pPr marL="0" indent="0">
              <a:buNone/>
            </a:pPr>
            <a:r>
              <a:rPr lang="en-US" dirty="0"/>
              <a:t>screen -</a:t>
            </a:r>
            <a:r>
              <a:rPr lang="en-US" dirty="0" err="1"/>
              <a:t>ls</a:t>
            </a:r>
            <a:r>
              <a:rPr lang="en-US" dirty="0"/>
              <a:t> or screen -list</a:t>
            </a:r>
          </a:p>
          <a:p>
            <a:r>
              <a:rPr lang="bg-BG" dirty="0" smtClean="0"/>
              <a:t>Показва всички екранни сесии на текущия потребител и техните статуси.</a:t>
            </a:r>
            <a:endParaRPr lang="en-US" dirty="0"/>
          </a:p>
          <a:p>
            <a:r>
              <a:rPr lang="bg-BG" dirty="0" smtClean="0"/>
              <a:t>Тези екранни сесии са низове от вида </a:t>
            </a:r>
            <a:r>
              <a:rPr lang="en-US" dirty="0" smtClean="0"/>
              <a:t>[</a:t>
            </a:r>
            <a:r>
              <a:rPr lang="en-US" dirty="0" err="1"/>
              <a:t>pid.tty.host</a:t>
            </a:r>
            <a:r>
              <a:rPr lang="en-US" dirty="0"/>
              <a:t>] </a:t>
            </a:r>
            <a:r>
              <a:rPr lang="bg-BG" dirty="0" smtClean="0"/>
              <a:t>необходими за възобновяване.</a:t>
            </a:r>
          </a:p>
        </p:txBody>
      </p:sp>
    </p:spTree>
    <p:extLst>
      <p:ext uri="{BB962C8B-B14F-4D97-AF65-F5344CB8AC3E}">
        <p14:creationId xmlns:p14="http://schemas.microsoft.com/office/powerpoint/2010/main" val="9134197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Конкурентност на ниво приложение</a:t>
            </a:r>
            <a:endParaRPr lang="bg-BG" dirty="0"/>
          </a:p>
        </p:txBody>
      </p:sp>
      <p:sp>
        <p:nvSpPr>
          <p:cNvPr id="3" name="Content Placeholder 2"/>
          <p:cNvSpPr>
            <a:spLocks noGrp="1"/>
          </p:cNvSpPr>
          <p:nvPr>
            <p:ph idx="1"/>
          </p:nvPr>
        </p:nvSpPr>
        <p:spPr/>
        <p:txBody>
          <a:bodyPr>
            <a:normAutofit fontScale="92500" lnSpcReduction="10000"/>
          </a:bodyPr>
          <a:lstStyle/>
          <a:p>
            <a:r>
              <a:rPr lang="bg-BG" dirty="0" smtClean="0"/>
              <a:t>Конкурентността се случва на хардуерно ниво, защото множество устройства работят едновременно. Процесорите имат вътрешен паралелизъм и обработват множество инструкции едновременно. Системите имат множество процесори и си комуникират по мрежата.</a:t>
            </a:r>
          </a:p>
          <a:p>
            <a:r>
              <a:rPr lang="bg-BG" dirty="0" smtClean="0"/>
              <a:t>Конкурентността е видима на ниво приложение при обработката на сигнали, припокриване на </a:t>
            </a:r>
            <a:r>
              <a:rPr lang="en-US" dirty="0" smtClean="0"/>
              <a:t>I/O </a:t>
            </a:r>
            <a:r>
              <a:rPr lang="bg-BG" dirty="0" smtClean="0"/>
              <a:t>и обработки, при комуникация и при споделяне на ресурси между процеси или нишки в един и същи процес.</a:t>
            </a:r>
          </a:p>
        </p:txBody>
      </p:sp>
    </p:spTree>
    <p:extLst>
      <p:ext uri="{BB962C8B-B14F-4D97-AF65-F5344CB8AC3E}">
        <p14:creationId xmlns:p14="http://schemas.microsoft.com/office/powerpoint/2010/main" val="170547738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Създаване на нов </a:t>
            </a:r>
            <a:r>
              <a:rPr lang="en-US" b="0" dirty="0" smtClean="0"/>
              <a:t>Shell</a:t>
            </a:r>
            <a:r>
              <a:rPr lang="bg-BG" b="0" dirty="0" smtClean="0"/>
              <a:t> прозорец</a:t>
            </a:r>
            <a:endParaRPr lang="bg-BG" dirty="0"/>
          </a:p>
        </p:txBody>
      </p:sp>
      <p:sp>
        <p:nvSpPr>
          <p:cNvPr id="3" name="Content Placeholder 2"/>
          <p:cNvSpPr>
            <a:spLocks noGrp="1"/>
          </p:cNvSpPr>
          <p:nvPr>
            <p:ph idx="1"/>
          </p:nvPr>
        </p:nvSpPr>
        <p:spPr/>
        <p:txBody>
          <a:bodyPr/>
          <a:lstStyle/>
          <a:p>
            <a:pPr marL="0" indent="0">
              <a:buNone/>
            </a:pPr>
            <a:r>
              <a:rPr lang="en-US" dirty="0"/>
              <a:t>C-a c</a:t>
            </a:r>
          </a:p>
          <a:p>
            <a:r>
              <a:rPr lang="bg-BG" dirty="0" smtClean="0"/>
              <a:t>Създава нов </a:t>
            </a:r>
            <a:r>
              <a:rPr lang="en-US" dirty="0" smtClean="0"/>
              <a:t>shell </a:t>
            </a:r>
            <a:r>
              <a:rPr lang="bg-BG" dirty="0" smtClean="0"/>
              <a:t>в нов прозорец и му предава управлението.</a:t>
            </a:r>
            <a:endParaRPr lang="en-US" dirty="0"/>
          </a:p>
          <a:p>
            <a:r>
              <a:rPr lang="bg-BG" dirty="0" smtClean="0"/>
              <a:t>Полезно при отваряне на множество </a:t>
            </a:r>
            <a:r>
              <a:rPr lang="en-US" dirty="0" smtClean="0"/>
              <a:t>shells </a:t>
            </a:r>
            <a:r>
              <a:rPr lang="bg-BG" dirty="0" smtClean="0"/>
              <a:t>в един терминал.</a:t>
            </a:r>
          </a:p>
          <a:p>
            <a:r>
              <a:rPr lang="bg-BG" dirty="0" smtClean="0"/>
              <a:t>За превключване от един прозорец на друг:</a:t>
            </a:r>
          </a:p>
          <a:p>
            <a:pPr marL="0" indent="0">
              <a:buNone/>
            </a:pPr>
            <a:r>
              <a:rPr lang="en-US" dirty="0"/>
              <a:t>C-a 1 </a:t>
            </a:r>
            <a:r>
              <a:rPr lang="en-US" dirty="0" smtClean="0"/>
              <a:t>– </a:t>
            </a:r>
            <a:r>
              <a:rPr lang="bg-BG" dirty="0" smtClean="0"/>
              <a:t>превключва към прозорец </a:t>
            </a:r>
            <a:r>
              <a:rPr lang="en-US" dirty="0" smtClean="0"/>
              <a:t>1 </a:t>
            </a:r>
            <a:endParaRPr lang="bg-BG" dirty="0" smtClean="0"/>
          </a:p>
          <a:p>
            <a:pPr marL="0" indent="0">
              <a:buNone/>
            </a:pPr>
            <a:r>
              <a:rPr lang="en-US" dirty="0" smtClean="0"/>
              <a:t>C-a </a:t>
            </a:r>
            <a:r>
              <a:rPr lang="en-US" dirty="0"/>
              <a:t>9 - </a:t>
            </a:r>
            <a:r>
              <a:rPr lang="bg-BG" dirty="0"/>
              <a:t>превключва към прозорец </a:t>
            </a:r>
            <a:r>
              <a:rPr lang="en-US" dirty="0" smtClean="0"/>
              <a:t>9</a:t>
            </a:r>
            <a:endParaRPr lang="en-US" dirty="0"/>
          </a:p>
        </p:txBody>
      </p:sp>
    </p:spTree>
    <p:extLst>
      <p:ext uri="{BB962C8B-B14F-4D97-AF65-F5344CB8AC3E}">
        <p14:creationId xmlns:p14="http://schemas.microsoft.com/office/powerpoint/2010/main" val="369213698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t>Split</a:t>
            </a:r>
            <a:r>
              <a:rPr lang="bg-BG" b="0" dirty="0" smtClean="0"/>
              <a:t> на екрана</a:t>
            </a:r>
            <a:endParaRPr lang="bg-BG" dirty="0"/>
          </a:p>
        </p:txBody>
      </p:sp>
      <p:sp>
        <p:nvSpPr>
          <p:cNvPr id="3" name="Content Placeholder 2"/>
          <p:cNvSpPr>
            <a:spLocks noGrp="1"/>
          </p:cNvSpPr>
          <p:nvPr>
            <p:ph idx="1"/>
          </p:nvPr>
        </p:nvSpPr>
        <p:spPr/>
        <p:txBody>
          <a:bodyPr>
            <a:normAutofit/>
          </a:bodyPr>
          <a:lstStyle/>
          <a:p>
            <a:pPr marL="0" indent="0">
              <a:buNone/>
            </a:pPr>
            <a:r>
              <a:rPr lang="en-US" dirty="0"/>
              <a:t>C-a S - splits </a:t>
            </a:r>
            <a:r>
              <a:rPr lang="bg-BG" dirty="0" smtClean="0"/>
              <a:t>терминала в множество пана</a:t>
            </a:r>
            <a:endParaRPr lang="en-US" dirty="0"/>
          </a:p>
          <a:p>
            <a:pPr marL="0" indent="0">
              <a:buNone/>
            </a:pPr>
            <a:r>
              <a:rPr lang="en-US" dirty="0"/>
              <a:t>C-a tab </a:t>
            </a:r>
            <a:r>
              <a:rPr lang="en-US" dirty="0" smtClean="0"/>
              <a:t>– </a:t>
            </a:r>
            <a:r>
              <a:rPr lang="bg-BG" dirty="0" smtClean="0"/>
              <a:t>сменя фокуса на управлението към следващо пано.</a:t>
            </a:r>
            <a:endParaRPr lang="en-US" dirty="0"/>
          </a:p>
          <a:p>
            <a:r>
              <a:rPr lang="en-US" dirty="0" smtClean="0"/>
              <a:t>'S</a:t>
            </a:r>
            <a:r>
              <a:rPr lang="en-US" dirty="0"/>
              <a:t>' </a:t>
            </a:r>
            <a:r>
              <a:rPr lang="bg-BG" dirty="0" smtClean="0"/>
              <a:t>е </a:t>
            </a:r>
            <a:r>
              <a:rPr lang="en-US" dirty="0" smtClean="0"/>
              <a:t>case-sensitive</a:t>
            </a:r>
            <a:endParaRPr lang="en-US" dirty="0"/>
          </a:p>
          <a:p>
            <a:r>
              <a:rPr lang="bg-BG" dirty="0" smtClean="0"/>
              <a:t>Всеки </a:t>
            </a:r>
            <a:r>
              <a:rPr lang="en-US" dirty="0" smtClean="0"/>
              <a:t>split </a:t>
            </a:r>
            <a:r>
              <a:rPr lang="bg-BG" dirty="0" smtClean="0"/>
              <a:t>дава като резултат черно пано</a:t>
            </a:r>
            <a:endParaRPr lang="en-US" dirty="0"/>
          </a:p>
          <a:p>
            <a:r>
              <a:rPr lang="bg-BG" dirty="0" smtClean="0"/>
              <a:t>Използвайте </a:t>
            </a:r>
            <a:r>
              <a:rPr lang="en-US" dirty="0" smtClean="0"/>
              <a:t>C-a </a:t>
            </a:r>
            <a:r>
              <a:rPr lang="en-US" dirty="0"/>
              <a:t>c </a:t>
            </a:r>
            <a:r>
              <a:rPr lang="bg-BG" dirty="0" smtClean="0"/>
              <a:t>за създаване на нов</a:t>
            </a:r>
            <a:r>
              <a:rPr lang="en-US" dirty="0" smtClean="0"/>
              <a:t> </a:t>
            </a:r>
            <a:r>
              <a:rPr lang="en-US" dirty="0"/>
              <a:t>shell </a:t>
            </a:r>
            <a:r>
              <a:rPr lang="bg-BG" dirty="0" smtClean="0"/>
              <a:t>в паното</a:t>
            </a:r>
            <a:endParaRPr lang="en-US" dirty="0"/>
          </a:p>
          <a:p>
            <a:r>
              <a:rPr lang="bg-BG" dirty="0"/>
              <a:t>Използвайте </a:t>
            </a:r>
            <a:r>
              <a:rPr lang="en-US" dirty="0" smtClean="0"/>
              <a:t>C-a </a:t>
            </a:r>
            <a:r>
              <a:rPr lang="en-US" dirty="0"/>
              <a:t>&lt;</a:t>
            </a:r>
            <a:r>
              <a:rPr lang="en-US" dirty="0" err="1"/>
              <a:t>num</a:t>
            </a:r>
            <a:r>
              <a:rPr lang="en-US" dirty="0"/>
              <a:t>&gt; </a:t>
            </a:r>
            <a:r>
              <a:rPr lang="bg-BG" dirty="0" smtClean="0"/>
              <a:t>за преместване на съществуващ прозорец в </a:t>
            </a:r>
            <a:r>
              <a:rPr lang="bg-BG" smtClean="0"/>
              <a:t>пано.</a:t>
            </a:r>
            <a:endParaRPr lang="en-US" dirty="0"/>
          </a:p>
        </p:txBody>
      </p:sp>
    </p:spTree>
    <p:extLst>
      <p:ext uri="{BB962C8B-B14F-4D97-AF65-F5344CB8AC3E}">
        <p14:creationId xmlns:p14="http://schemas.microsoft.com/office/powerpoint/2010/main" val="1130464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bg-BG" dirty="0" smtClean="0"/>
              <a:t>прекъсване</a:t>
            </a:r>
            <a:endParaRPr lang="bg-BG" dirty="0"/>
          </a:p>
        </p:txBody>
      </p:sp>
      <p:sp>
        <p:nvSpPr>
          <p:cNvPr id="3" name="Content Placeholder 2"/>
          <p:cNvSpPr>
            <a:spLocks noGrp="1"/>
          </p:cNvSpPr>
          <p:nvPr>
            <p:ph idx="1"/>
          </p:nvPr>
        </p:nvSpPr>
        <p:spPr/>
        <p:txBody>
          <a:bodyPr>
            <a:normAutofit fontScale="92500" lnSpcReduction="10000"/>
          </a:bodyPr>
          <a:lstStyle/>
          <a:p>
            <a:r>
              <a:rPr lang="bg-BG" dirty="0" smtClean="0"/>
              <a:t>Изпълнението на една инструкция в програма на ниво конвенционални машини е резултата от </a:t>
            </a:r>
            <a:r>
              <a:rPr lang="en-US" dirty="0" smtClean="0"/>
              <a:t>processor </a:t>
            </a:r>
            <a:r>
              <a:rPr lang="en-US" dirty="0"/>
              <a:t>instruction cycle. </a:t>
            </a:r>
            <a:r>
              <a:rPr lang="bg-BG" dirty="0" smtClean="0"/>
              <a:t>По време на нормално изпълнение на цикъла от инструкции, процесорът извлича адреса от програмния брояч и изпълнява инструкцията на този адрес.</a:t>
            </a:r>
          </a:p>
          <a:p>
            <a:r>
              <a:rPr lang="bg-BG" dirty="0" smtClean="0"/>
              <a:t>Конкурентност в конвенционалните машини се получава, защото периферните устройства генерират прекъсвания (електричеки сигнали) и установяват хардуерен флаг на процесора.</a:t>
            </a:r>
          </a:p>
          <a:p>
            <a:r>
              <a:rPr lang="bg-BG" dirty="0" smtClean="0"/>
              <a:t>Проверката за прекъсване е част от цикъла инструкции.</a:t>
            </a:r>
          </a:p>
        </p:txBody>
      </p:sp>
    </p:spTree>
    <p:extLst>
      <p:ext uri="{BB962C8B-B14F-4D97-AF65-F5344CB8AC3E}">
        <p14:creationId xmlns:p14="http://schemas.microsoft.com/office/powerpoint/2010/main" val="27086705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bg-BG" dirty="0"/>
              <a:t>прекъсване</a:t>
            </a:r>
          </a:p>
        </p:txBody>
      </p:sp>
      <p:sp>
        <p:nvSpPr>
          <p:cNvPr id="3" name="Content Placeholder 2"/>
          <p:cNvSpPr>
            <a:spLocks noGrp="1"/>
          </p:cNvSpPr>
          <p:nvPr>
            <p:ph idx="1"/>
          </p:nvPr>
        </p:nvSpPr>
        <p:spPr/>
        <p:txBody>
          <a:bodyPr>
            <a:normAutofit/>
          </a:bodyPr>
          <a:lstStyle/>
          <a:p>
            <a:r>
              <a:rPr lang="bg-BG" dirty="0" smtClean="0"/>
              <a:t>Ако процесорът намери прекъсване, съхранява текущата стойност на програмния брояч и зарежда нова стойност, която е адреса на специална функция (функция за обработка на прекъсване). След приключването на специалната функция, процесорът трябва да продължи изпълнението на текущата програма от точката, в която е прекъсната.</a:t>
            </a:r>
            <a:endParaRPr lang="bg-BG" dirty="0"/>
          </a:p>
        </p:txBody>
      </p:sp>
    </p:spTree>
    <p:extLst>
      <p:ext uri="{BB962C8B-B14F-4D97-AF65-F5344CB8AC3E}">
        <p14:creationId xmlns:p14="http://schemas.microsoft.com/office/powerpoint/2010/main" val="2654054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bg-BG" dirty="0"/>
              <a:t>прекъсване</a:t>
            </a:r>
          </a:p>
        </p:txBody>
      </p:sp>
      <p:sp>
        <p:nvSpPr>
          <p:cNvPr id="3" name="Content Placeholder 2"/>
          <p:cNvSpPr>
            <a:spLocks noGrp="1"/>
          </p:cNvSpPr>
          <p:nvPr>
            <p:ph idx="1"/>
          </p:nvPr>
        </p:nvSpPr>
        <p:spPr/>
        <p:txBody>
          <a:bodyPr>
            <a:normAutofit/>
          </a:bodyPr>
          <a:lstStyle/>
          <a:p>
            <a:r>
              <a:rPr lang="bg-BG" dirty="0" smtClean="0"/>
              <a:t>Едно събитие е асинхронно, ако времето, в което то възниква, е недетерминирано.</a:t>
            </a:r>
          </a:p>
          <a:p>
            <a:r>
              <a:rPr lang="bg-BG" dirty="0" smtClean="0"/>
              <a:t>Прекъсванията, генерирани от външни хардуерни устройства, са асинхронни по отношение на изпълняващата се програма.</a:t>
            </a:r>
          </a:p>
          <a:p>
            <a:r>
              <a:rPr lang="bg-BG" dirty="0" smtClean="0"/>
              <a:t>Прекъсванията не се случват на едно и също място в изпълняващата се програма, но тя трябва да дава коректни резултати, независимо дали е прекъсвана.</a:t>
            </a:r>
          </a:p>
        </p:txBody>
      </p:sp>
    </p:spTree>
    <p:extLst>
      <p:ext uri="{BB962C8B-B14F-4D97-AF65-F5344CB8AC3E}">
        <p14:creationId xmlns:p14="http://schemas.microsoft.com/office/powerpoint/2010/main" val="33414353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bg-BG" dirty="0"/>
              <a:t>прекъсване</a:t>
            </a:r>
          </a:p>
        </p:txBody>
      </p:sp>
      <p:sp>
        <p:nvSpPr>
          <p:cNvPr id="3" name="Content Placeholder 2"/>
          <p:cNvSpPr>
            <a:spLocks noGrp="1"/>
          </p:cNvSpPr>
          <p:nvPr>
            <p:ph idx="1"/>
          </p:nvPr>
        </p:nvSpPr>
        <p:spPr/>
        <p:txBody>
          <a:bodyPr>
            <a:normAutofit fontScale="92500" lnSpcReduction="20000"/>
          </a:bodyPr>
          <a:lstStyle/>
          <a:p>
            <a:r>
              <a:rPr lang="bg-BG" dirty="0" smtClean="0"/>
              <a:t>ОС използват прекъсванията за реализация на времеделене (</a:t>
            </a:r>
            <a:r>
              <a:rPr lang="en-US" dirty="0" smtClean="0"/>
              <a:t>timesharing</a:t>
            </a:r>
            <a:r>
              <a:rPr lang="bg-BG" dirty="0" smtClean="0"/>
              <a:t>)</a:t>
            </a:r>
            <a:r>
              <a:rPr lang="en-US" dirty="0" smtClean="0"/>
              <a:t>. </a:t>
            </a:r>
            <a:r>
              <a:rPr lang="bg-BG" dirty="0" smtClean="0"/>
              <a:t>Повечето машини имат таймер, който генерира прекъсвания след зададен интервал от време. За да изпълни потребителска програма, ОС стартира таймера преди установяване на програмния брояч. Когато интервала на таймера изтече, се генерира прекъсване, което изисква от </a:t>
            </a:r>
            <a:r>
              <a:rPr lang="en-US" dirty="0" smtClean="0"/>
              <a:t>CPU </a:t>
            </a:r>
            <a:r>
              <a:rPr lang="bg-BG" dirty="0" smtClean="0"/>
              <a:t>да изпълни програма за обработка на таймерно прекъсване. Тя зарежда в програмния брояч адрес, с който възстановява управлението на ОС. Когато една задача загуби </a:t>
            </a:r>
            <a:r>
              <a:rPr lang="en-US" dirty="0" smtClean="0"/>
              <a:t>CPU </a:t>
            </a:r>
            <a:r>
              <a:rPr lang="bg-BG" dirty="0" smtClean="0"/>
              <a:t>по този начин, се казва че кванта време е изтекъл. ОС поставя процеса в опашка, където изчаква за ново процесорно време.</a:t>
            </a:r>
          </a:p>
        </p:txBody>
      </p:sp>
    </p:spTree>
    <p:extLst>
      <p:ext uri="{BB962C8B-B14F-4D97-AF65-F5344CB8AC3E}">
        <p14:creationId xmlns:p14="http://schemas.microsoft.com/office/powerpoint/2010/main" val="19284915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bg-BG" dirty="0" smtClean="0"/>
              <a:t>сигнали</a:t>
            </a:r>
            <a:endParaRPr lang="bg-BG" dirty="0"/>
          </a:p>
        </p:txBody>
      </p:sp>
      <p:sp>
        <p:nvSpPr>
          <p:cNvPr id="3" name="Content Placeholder 2"/>
          <p:cNvSpPr>
            <a:spLocks noGrp="1"/>
          </p:cNvSpPr>
          <p:nvPr>
            <p:ph idx="1"/>
          </p:nvPr>
        </p:nvSpPr>
        <p:spPr/>
        <p:txBody>
          <a:bodyPr>
            <a:normAutofit/>
          </a:bodyPr>
          <a:lstStyle/>
          <a:p>
            <a:r>
              <a:rPr lang="bg-BG" dirty="0" smtClean="0"/>
              <a:t>Сигналът е софтуерна нотификация на събитие. Често, сигналът е отговор на ОС на дадено хардуерно прекъсване. </a:t>
            </a:r>
          </a:p>
          <a:p>
            <a:r>
              <a:rPr lang="bg-BG" dirty="0" smtClean="0"/>
              <a:t>Пример: </a:t>
            </a:r>
            <a:r>
              <a:rPr lang="en-US" dirty="0" smtClean="0"/>
              <a:t>Ctrl-C </a:t>
            </a:r>
            <a:r>
              <a:rPr lang="bg-BG" dirty="0" smtClean="0"/>
              <a:t>генерира прекъсване за клавиатурния </a:t>
            </a:r>
            <a:r>
              <a:rPr lang="en-US" dirty="0" smtClean="0"/>
              <a:t>device driver. </a:t>
            </a:r>
            <a:r>
              <a:rPr lang="bg-BG" dirty="0" smtClean="0"/>
              <a:t>Той разпознава прекъсването и информира процесите, свързани с дадения терминал като им изпраща сигнал. ОС може да изпрати сигнал до процеса, за да го информира, че</a:t>
            </a:r>
            <a:r>
              <a:rPr lang="en-US" dirty="0" smtClean="0"/>
              <a:t> </a:t>
            </a:r>
            <a:r>
              <a:rPr lang="en-US" dirty="0"/>
              <a:t>I/O </a:t>
            </a:r>
            <a:r>
              <a:rPr lang="bg-BG" dirty="0" smtClean="0"/>
              <a:t>операция е приключила или е налице грешка</a:t>
            </a:r>
            <a:r>
              <a:rPr lang="en-US" dirty="0" smtClean="0"/>
              <a:t>.</a:t>
            </a:r>
            <a:endParaRPr lang="bg-BG" dirty="0"/>
          </a:p>
        </p:txBody>
      </p:sp>
    </p:spTree>
    <p:extLst>
      <p:ext uri="{BB962C8B-B14F-4D97-AF65-F5344CB8AC3E}">
        <p14:creationId xmlns:p14="http://schemas.microsoft.com/office/powerpoint/2010/main" val="14401442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bg-BG" dirty="0" smtClean="0"/>
              <a:t>сигнали</a:t>
            </a:r>
            <a:endParaRPr lang="bg-BG" dirty="0"/>
          </a:p>
        </p:txBody>
      </p:sp>
      <p:sp>
        <p:nvSpPr>
          <p:cNvPr id="3" name="Content Placeholder 2"/>
          <p:cNvSpPr>
            <a:spLocks noGrp="1"/>
          </p:cNvSpPr>
          <p:nvPr>
            <p:ph idx="1"/>
          </p:nvPr>
        </p:nvSpPr>
        <p:spPr/>
        <p:txBody>
          <a:bodyPr>
            <a:normAutofit/>
          </a:bodyPr>
          <a:lstStyle/>
          <a:p>
            <a:r>
              <a:rPr lang="bg-BG" dirty="0" smtClean="0"/>
              <a:t>Сигналите могат да се генерират синхронно или асинхронно. Един сигнал е синхронен, ако се генерира процес или нишка, която го получава. </a:t>
            </a:r>
          </a:p>
          <a:p>
            <a:r>
              <a:rPr lang="bg-BG" dirty="0" smtClean="0"/>
              <a:t>Пример за синхронен сигнал: делене на нула.</a:t>
            </a:r>
          </a:p>
          <a:p>
            <a:r>
              <a:rPr lang="bg-BG" dirty="0" smtClean="0"/>
              <a:t>Пример за асинхронен сигнал:</a:t>
            </a:r>
            <a:r>
              <a:rPr lang="en-US" dirty="0" smtClean="0"/>
              <a:t> </a:t>
            </a:r>
            <a:r>
              <a:rPr lang="en-US" dirty="0"/>
              <a:t>Ctrl-C </a:t>
            </a:r>
            <a:r>
              <a:rPr lang="bg-BG" dirty="0" smtClean="0"/>
              <a:t>от клавиатурата</a:t>
            </a:r>
            <a:r>
              <a:rPr lang="en-US" dirty="0" smtClean="0"/>
              <a:t>.</a:t>
            </a:r>
            <a:endParaRPr lang="bg-BG" dirty="0" smtClean="0"/>
          </a:p>
          <a:p>
            <a:r>
              <a:rPr lang="bg-BG" dirty="0" smtClean="0"/>
              <a:t>Сигналите могат да се ползват за таймери, терминиране на програми, управление на задачи или асинхронен </a:t>
            </a:r>
            <a:r>
              <a:rPr lang="en-US" dirty="0" smtClean="0"/>
              <a:t>I/O.</a:t>
            </a:r>
            <a:endParaRPr lang="bg-BG" dirty="0"/>
          </a:p>
        </p:txBody>
      </p:sp>
    </p:spTree>
    <p:extLst>
      <p:ext uri="{BB962C8B-B14F-4D97-AF65-F5344CB8AC3E}">
        <p14:creationId xmlns:p14="http://schemas.microsoft.com/office/powerpoint/2010/main" val="5791626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bg-BG" dirty="0" smtClean="0"/>
              <a:t>сигнали</a:t>
            </a:r>
            <a:endParaRPr lang="bg-BG" dirty="0"/>
          </a:p>
        </p:txBody>
      </p:sp>
      <p:sp>
        <p:nvSpPr>
          <p:cNvPr id="3" name="Content Placeholder 2"/>
          <p:cNvSpPr>
            <a:spLocks noGrp="1"/>
          </p:cNvSpPr>
          <p:nvPr>
            <p:ph idx="1"/>
          </p:nvPr>
        </p:nvSpPr>
        <p:spPr/>
        <p:txBody>
          <a:bodyPr>
            <a:normAutofit/>
          </a:bodyPr>
          <a:lstStyle/>
          <a:p>
            <a:r>
              <a:rPr lang="bg-BG" dirty="0" smtClean="0"/>
              <a:t>Един рпоцес прихваща сигнал, когато изпълнява </a:t>
            </a:r>
            <a:r>
              <a:rPr lang="en-US" dirty="0" smtClean="0"/>
              <a:t>handler </a:t>
            </a:r>
            <a:r>
              <a:rPr lang="bg-BG" dirty="0" smtClean="0"/>
              <a:t>на сигнала</a:t>
            </a:r>
            <a:r>
              <a:rPr lang="en-US" dirty="0" smtClean="0"/>
              <a:t>. </a:t>
            </a:r>
            <a:r>
              <a:rPr lang="bg-BG" dirty="0" smtClean="0"/>
              <a:t>Една програма, която прихваща сигнал, има поне 2 конкурентни части: основна програма и сигнал</a:t>
            </a:r>
            <a:r>
              <a:rPr lang="en-US" dirty="0" smtClean="0"/>
              <a:t> </a:t>
            </a:r>
            <a:r>
              <a:rPr lang="en-US" dirty="0"/>
              <a:t>handler. </a:t>
            </a:r>
            <a:endParaRPr lang="bg-BG" dirty="0" smtClean="0"/>
          </a:p>
          <a:p>
            <a:r>
              <a:rPr lang="bg-BG" dirty="0" smtClean="0"/>
              <a:t>Ако сигнал </a:t>
            </a:r>
            <a:r>
              <a:rPr lang="en-US" dirty="0" smtClean="0"/>
              <a:t>handler </a:t>
            </a:r>
            <a:r>
              <a:rPr lang="bg-BG" dirty="0" smtClean="0"/>
              <a:t>променя външни променливи, които програмата модифицира другаде, правилното изпълнение изисква тези променливи да се защитят!</a:t>
            </a:r>
          </a:p>
        </p:txBody>
      </p:sp>
    </p:spTree>
    <p:extLst>
      <p:ext uri="{BB962C8B-B14F-4D97-AF65-F5344CB8AC3E}">
        <p14:creationId xmlns:p14="http://schemas.microsoft.com/office/powerpoint/2010/main" val="12196667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Процеси, нишки и споделяне на ресурси</a:t>
            </a:r>
            <a:endParaRPr lang="bg-BG" dirty="0"/>
          </a:p>
        </p:txBody>
      </p:sp>
      <p:sp>
        <p:nvSpPr>
          <p:cNvPr id="3" name="Content Placeholder 2"/>
          <p:cNvSpPr>
            <a:spLocks noGrp="1"/>
          </p:cNvSpPr>
          <p:nvPr>
            <p:ph idx="1"/>
          </p:nvPr>
        </p:nvSpPr>
        <p:spPr/>
        <p:txBody>
          <a:bodyPr>
            <a:normAutofit fontScale="92500"/>
          </a:bodyPr>
          <a:lstStyle/>
          <a:p>
            <a:r>
              <a:rPr lang="bg-BG" dirty="0" smtClean="0"/>
              <a:t>Един традиционен метод за осигуряване на конкурентно изпълнение в </a:t>
            </a:r>
            <a:r>
              <a:rPr lang="en-US" dirty="0" smtClean="0"/>
              <a:t>UNIX </a:t>
            </a:r>
            <a:r>
              <a:rPr lang="bg-BG" dirty="0" smtClean="0"/>
              <a:t>е създаване на множество процеси, чрез извикване на функция</a:t>
            </a:r>
            <a:r>
              <a:rPr lang="en-US" dirty="0" smtClean="0"/>
              <a:t> fork. </a:t>
            </a:r>
            <a:r>
              <a:rPr lang="bg-BG" dirty="0" smtClean="0"/>
              <a:t>Обикновено процесите се нуждаят от координиране на техните операции. Най-простият пример за това е координиране на терминирането на процес.</a:t>
            </a:r>
          </a:p>
          <a:p>
            <a:r>
              <a:rPr lang="bg-BG" dirty="0" smtClean="0"/>
              <a:t>Процесите с общ родител могат да си комуникират през тръби (</a:t>
            </a:r>
            <a:r>
              <a:rPr lang="en-US" dirty="0" smtClean="0"/>
              <a:t>pipes)</a:t>
            </a:r>
            <a:r>
              <a:rPr lang="bg-BG" dirty="0" smtClean="0"/>
              <a:t>.</a:t>
            </a:r>
          </a:p>
          <a:p>
            <a:r>
              <a:rPr lang="bg-BG" dirty="0" smtClean="0"/>
              <a:t>Процесите без общ родител си комуникират чрез сигнали, </a:t>
            </a:r>
            <a:r>
              <a:rPr lang="en-US" dirty="0" smtClean="0"/>
              <a:t>FIFO, </a:t>
            </a:r>
            <a:r>
              <a:rPr lang="bg-BG" dirty="0" smtClean="0"/>
              <a:t>семафори, споделена памет или съобщения.</a:t>
            </a:r>
          </a:p>
        </p:txBody>
      </p:sp>
    </p:spTree>
    <p:extLst>
      <p:ext uri="{BB962C8B-B14F-4D97-AF65-F5344CB8AC3E}">
        <p14:creationId xmlns:p14="http://schemas.microsoft.com/office/powerpoint/2010/main" val="3509804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bg-BG" dirty="0" smtClean="0"/>
              <a:t>Основни понятия</a:t>
            </a:r>
            <a:endParaRPr lang="bg-BG" dirty="0"/>
          </a:p>
        </p:txBody>
      </p:sp>
      <p:sp>
        <p:nvSpPr>
          <p:cNvPr id="5" name="Subtitle 4"/>
          <p:cNvSpPr>
            <a:spLocks noGrp="1"/>
          </p:cNvSpPr>
          <p:nvPr>
            <p:ph type="subTitle" idx="1"/>
          </p:nvPr>
        </p:nvSpPr>
        <p:spPr/>
        <p:txBody>
          <a:bodyPr/>
          <a:lstStyle/>
          <a:p>
            <a:r>
              <a:rPr lang="bg-BG" dirty="0" smtClean="0"/>
              <a:t>Лекция 1</a:t>
            </a:r>
            <a:endParaRPr lang="bg-BG" dirty="0"/>
          </a:p>
        </p:txBody>
      </p:sp>
    </p:spTree>
    <p:extLst>
      <p:ext uri="{BB962C8B-B14F-4D97-AF65-F5344CB8AC3E}">
        <p14:creationId xmlns:p14="http://schemas.microsoft.com/office/powerpoint/2010/main" val="10306569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Процеси, нишки и споделяне на ресурси</a:t>
            </a:r>
            <a:endParaRPr lang="bg-BG" dirty="0"/>
          </a:p>
        </p:txBody>
      </p:sp>
      <p:sp>
        <p:nvSpPr>
          <p:cNvPr id="3" name="Content Placeholder 2"/>
          <p:cNvSpPr>
            <a:spLocks noGrp="1"/>
          </p:cNvSpPr>
          <p:nvPr>
            <p:ph idx="1"/>
          </p:nvPr>
        </p:nvSpPr>
        <p:spPr/>
        <p:txBody>
          <a:bodyPr>
            <a:normAutofit fontScale="85000" lnSpcReduction="20000"/>
          </a:bodyPr>
          <a:lstStyle/>
          <a:p>
            <a:r>
              <a:rPr lang="bg-BG" dirty="0" smtClean="0"/>
              <a:t>Множество нишки могат да създадат кон</a:t>
            </a:r>
            <a:r>
              <a:rPr lang="bg-BG" dirty="0"/>
              <a:t>курентност </a:t>
            </a:r>
            <a:r>
              <a:rPr lang="bg-BG" dirty="0" smtClean="0"/>
              <a:t>в рамките на процес.</a:t>
            </a:r>
          </a:p>
          <a:p>
            <a:r>
              <a:rPr lang="bg-BG" dirty="0" smtClean="0"/>
              <a:t>Когато програмата се изпълнява, </a:t>
            </a:r>
            <a:r>
              <a:rPr lang="en-US" dirty="0" smtClean="0"/>
              <a:t>CPU </a:t>
            </a:r>
            <a:r>
              <a:rPr lang="bg-BG" dirty="0" smtClean="0"/>
              <a:t>използва програмният брояч, за да определи коя е следващата изпълнима инструкция. Резултатният поток от инструкции се нарича програмна изпълняваща се нишка. Той е управляващия поток на процеса. Ако 2 различни нишки споделят ресурси в едно и също време, трябва да се вземат мерки те да не си пречат.</a:t>
            </a:r>
          </a:p>
          <a:p>
            <a:r>
              <a:rPr lang="bg-BG" dirty="0" smtClean="0"/>
              <a:t>Многопроцесорните системи разширяват конкурентността и споделянето между приложения и в рамките на приложенията. Когато едно многонишково приложение има &gt; 1 нишка, конкурентно активна на мултипроцесорна система, множество инструкцииот един и същи процес могат да се изпълняват по едно и също време.</a:t>
            </a:r>
          </a:p>
        </p:txBody>
      </p:sp>
    </p:spTree>
    <p:extLst>
      <p:ext uri="{BB962C8B-B14F-4D97-AF65-F5344CB8AC3E}">
        <p14:creationId xmlns:p14="http://schemas.microsoft.com/office/powerpoint/2010/main" val="21798264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Препълване на буфера за въвеждане на данни</a:t>
            </a:r>
            <a:endParaRPr lang="bg-BG" dirty="0"/>
          </a:p>
        </p:txBody>
      </p:sp>
      <p:sp>
        <p:nvSpPr>
          <p:cNvPr id="3" name="Content Placeholder 2"/>
          <p:cNvSpPr>
            <a:spLocks noGrp="1"/>
          </p:cNvSpPr>
          <p:nvPr>
            <p:ph idx="1"/>
          </p:nvPr>
        </p:nvSpPr>
        <p:spPr/>
        <p:txBody>
          <a:bodyPr/>
          <a:lstStyle/>
          <a:p>
            <a:r>
              <a:rPr lang="en-US" dirty="0" smtClean="0"/>
              <a:t>buffer </a:t>
            </a:r>
            <a:r>
              <a:rPr lang="en-US" dirty="0"/>
              <a:t>overflow </a:t>
            </a:r>
            <a:r>
              <a:rPr lang="bg-BG" dirty="0" smtClean="0"/>
              <a:t>се получава, когато програмата копира данни в променлива, за която не е заделено достатъчно място в паметта.</a:t>
            </a:r>
          </a:p>
          <a:p>
            <a:r>
              <a:rPr lang="bg-BG" dirty="0" smtClean="0"/>
              <a:t>Пример:</a:t>
            </a:r>
          </a:p>
          <a:p>
            <a:endParaRPr lang="bg-BG" dirty="0"/>
          </a:p>
          <a:p>
            <a:endParaRPr lang="bg-BG" dirty="0" smtClean="0"/>
          </a:p>
          <a:p>
            <a:r>
              <a:rPr lang="bg-BG" dirty="0" smtClean="0"/>
              <a:t>Корекция:</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4181" y="3212976"/>
            <a:ext cx="4464497" cy="1205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792" y="4774840"/>
            <a:ext cx="4570928" cy="1196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9484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Препълване на буфера за въвеждане на данни</a:t>
            </a:r>
            <a:endParaRPr lang="bg-BG"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3089" y="3686491"/>
            <a:ext cx="7049171"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1556792"/>
            <a:ext cx="3672408" cy="3390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44118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UNIX </a:t>
            </a:r>
            <a:r>
              <a:rPr lang="bg-BG" dirty="0" smtClean="0"/>
              <a:t>Стандарт</a:t>
            </a:r>
            <a:endParaRPr lang="bg-BG" dirty="0"/>
          </a:p>
        </p:txBody>
      </p:sp>
      <p:sp>
        <p:nvSpPr>
          <p:cNvPr id="3" name="Content Placeholder 2"/>
          <p:cNvSpPr>
            <a:spLocks noGrp="1"/>
          </p:cNvSpPr>
          <p:nvPr>
            <p:ph idx="1"/>
          </p:nvPr>
        </p:nvSpPr>
        <p:spPr/>
        <p:txBody>
          <a:bodyPr>
            <a:normAutofit fontScale="92500" lnSpcReduction="20000"/>
          </a:bodyPr>
          <a:lstStyle/>
          <a:p>
            <a:r>
              <a:rPr lang="en-US" dirty="0" smtClean="0"/>
              <a:t>IEEE </a:t>
            </a:r>
            <a:r>
              <a:rPr lang="en-US" dirty="0"/>
              <a:t>(Institute of Electronic and Electrical Engineers) </a:t>
            </a:r>
            <a:r>
              <a:rPr lang="bg-BG" dirty="0" smtClean="0"/>
              <a:t>решава да разработи стандарт за библиотеки на </a:t>
            </a:r>
            <a:r>
              <a:rPr lang="en-US" dirty="0" smtClean="0"/>
              <a:t>UNIX</a:t>
            </a:r>
            <a:r>
              <a:rPr lang="bg-BG" dirty="0" smtClean="0"/>
              <a:t>, наречен </a:t>
            </a:r>
            <a:r>
              <a:rPr lang="en-US" dirty="0" smtClean="0"/>
              <a:t>POSIX</a:t>
            </a:r>
            <a:r>
              <a:rPr lang="bg-BG" dirty="0" smtClean="0"/>
              <a:t> (</a:t>
            </a:r>
            <a:r>
              <a:rPr lang="en-US" dirty="0" smtClean="0"/>
              <a:t>Portable </a:t>
            </a:r>
            <a:r>
              <a:rPr lang="en-US" dirty="0"/>
              <a:t>Operating System </a:t>
            </a:r>
            <a:r>
              <a:rPr lang="en-US" dirty="0" smtClean="0"/>
              <a:t>Interface</a:t>
            </a:r>
            <a:r>
              <a:rPr lang="bg-BG" dirty="0" smtClean="0"/>
              <a:t>).</a:t>
            </a:r>
            <a:r>
              <a:rPr lang="en-US" dirty="0" smtClean="0"/>
              <a:t> </a:t>
            </a:r>
            <a:r>
              <a:rPr lang="bg-BG" dirty="0" smtClean="0"/>
              <a:t>Първата версия на стандарта е публикувана през 1988 и е наречена </a:t>
            </a:r>
            <a:r>
              <a:rPr lang="en-US" dirty="0" smtClean="0"/>
              <a:t>POSIX.1. </a:t>
            </a:r>
            <a:endParaRPr lang="bg-BG" dirty="0" smtClean="0"/>
          </a:p>
          <a:p>
            <a:r>
              <a:rPr lang="bg-BG" dirty="0" smtClean="0"/>
              <a:t>Когато този стандарт е адаптиран, не съществува версия на </a:t>
            </a:r>
            <a:r>
              <a:rPr lang="en-US" dirty="0" smtClean="0"/>
              <a:t>UNIX</a:t>
            </a:r>
            <a:r>
              <a:rPr lang="bg-BG" dirty="0" smtClean="0"/>
              <a:t>, която да не желае промяна на стандарта. Оригиналният стандарт е покрит само в малко подмножество на </a:t>
            </a:r>
            <a:r>
              <a:rPr lang="en-US" dirty="0" smtClean="0"/>
              <a:t>UNIX</a:t>
            </a:r>
            <a:r>
              <a:rPr lang="en-US" dirty="0"/>
              <a:t>. </a:t>
            </a:r>
            <a:endParaRPr lang="bg-BG" dirty="0" smtClean="0"/>
          </a:p>
          <a:p>
            <a:r>
              <a:rPr lang="bg-BG" dirty="0" smtClean="0"/>
              <a:t>През 1994</a:t>
            </a:r>
            <a:r>
              <a:rPr lang="en-US" dirty="0" smtClean="0"/>
              <a:t> </a:t>
            </a:r>
            <a:r>
              <a:rPr lang="en-US" dirty="0"/>
              <a:t>X/Open Foundation </a:t>
            </a:r>
            <a:r>
              <a:rPr lang="bg-BG" dirty="0" smtClean="0"/>
              <a:t>публикува по подробен стандарт, наречен</a:t>
            </a:r>
            <a:r>
              <a:rPr lang="en-US" dirty="0" smtClean="0"/>
              <a:t> </a:t>
            </a:r>
            <a:r>
              <a:rPr lang="en-US" dirty="0"/>
              <a:t>Spec 1170, </a:t>
            </a:r>
            <a:r>
              <a:rPr lang="bg-BG" dirty="0" smtClean="0"/>
              <a:t>базиран на </a:t>
            </a:r>
            <a:r>
              <a:rPr lang="en-US" dirty="0" smtClean="0"/>
              <a:t>System </a:t>
            </a:r>
            <a:r>
              <a:rPr lang="en-US" dirty="0"/>
              <a:t>V. </a:t>
            </a:r>
            <a:r>
              <a:rPr lang="bg-BG" dirty="0" smtClean="0"/>
              <a:t>Несъответствието между</a:t>
            </a:r>
            <a:r>
              <a:rPr lang="en-US" dirty="0" smtClean="0"/>
              <a:t> </a:t>
            </a:r>
            <a:r>
              <a:rPr lang="en-US" dirty="0"/>
              <a:t>Spec 1170 </a:t>
            </a:r>
            <a:r>
              <a:rPr lang="bg-BG" dirty="0" smtClean="0"/>
              <a:t>и </a:t>
            </a:r>
            <a:r>
              <a:rPr lang="en-US" dirty="0" smtClean="0"/>
              <a:t>POSIX </a:t>
            </a:r>
            <a:r>
              <a:rPr lang="bg-BG" dirty="0" smtClean="0"/>
              <a:t>прави трудно реализируемо наличието и на двата стандарта.</a:t>
            </a:r>
          </a:p>
        </p:txBody>
      </p:sp>
    </p:spTree>
    <p:extLst>
      <p:ext uri="{BB962C8B-B14F-4D97-AF65-F5344CB8AC3E}">
        <p14:creationId xmlns:p14="http://schemas.microsoft.com/office/powerpoint/2010/main" val="12161189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UNIX </a:t>
            </a:r>
            <a:r>
              <a:rPr lang="bg-BG" dirty="0" smtClean="0"/>
              <a:t>Стандарт</a:t>
            </a:r>
            <a:endParaRPr lang="bg-BG" dirty="0"/>
          </a:p>
        </p:txBody>
      </p:sp>
      <p:sp>
        <p:nvSpPr>
          <p:cNvPr id="3" name="Content Placeholder 2"/>
          <p:cNvSpPr>
            <a:spLocks noGrp="1"/>
          </p:cNvSpPr>
          <p:nvPr>
            <p:ph idx="1"/>
          </p:nvPr>
        </p:nvSpPr>
        <p:spPr/>
        <p:txBody>
          <a:bodyPr>
            <a:normAutofit fontScale="85000" lnSpcReduction="10000"/>
          </a:bodyPr>
          <a:lstStyle/>
          <a:p>
            <a:r>
              <a:rPr lang="bg-BG" dirty="0" smtClean="0"/>
              <a:t>През </a:t>
            </a:r>
            <a:r>
              <a:rPr lang="en-US" dirty="0" smtClean="0"/>
              <a:t>1998</a:t>
            </a:r>
            <a:r>
              <a:rPr lang="bg-BG" dirty="0" smtClean="0"/>
              <a:t> когато са налице</a:t>
            </a:r>
            <a:r>
              <a:rPr lang="en-US" dirty="0" smtClean="0"/>
              <a:t> </a:t>
            </a:r>
            <a:r>
              <a:rPr lang="bg-BG" dirty="0" smtClean="0"/>
              <a:t>друга версия на стандарта </a:t>
            </a:r>
            <a:r>
              <a:rPr lang="en-US" dirty="0" smtClean="0"/>
              <a:t>X/Open</a:t>
            </a:r>
            <a:r>
              <a:rPr lang="bg-BG" dirty="0" smtClean="0"/>
              <a:t>, много добавки към</a:t>
            </a:r>
            <a:r>
              <a:rPr lang="en-US" dirty="0" smtClean="0"/>
              <a:t> POSIX </a:t>
            </a:r>
            <a:r>
              <a:rPr lang="bg-BG" dirty="0" smtClean="0"/>
              <a:t>стандарта и разработките на доминиращия в световен мащаб </a:t>
            </a:r>
            <a:r>
              <a:rPr lang="en-US" dirty="0" smtClean="0"/>
              <a:t>Microsoft</a:t>
            </a:r>
            <a:r>
              <a:rPr lang="en-US" dirty="0"/>
              <a:t>, </a:t>
            </a:r>
            <a:r>
              <a:rPr lang="bg-BG" dirty="0" smtClean="0"/>
              <a:t>се формира </a:t>
            </a:r>
            <a:r>
              <a:rPr lang="en-US" dirty="0" smtClean="0"/>
              <a:t>Austin Group. </a:t>
            </a:r>
            <a:r>
              <a:rPr lang="bg-BG" dirty="0" smtClean="0"/>
              <a:t>Тази група включва членове на </a:t>
            </a:r>
            <a:r>
              <a:rPr lang="en-US" dirty="0" smtClean="0"/>
              <a:t>The </a:t>
            </a:r>
            <a:r>
              <a:rPr lang="en-US" dirty="0"/>
              <a:t>Open Group </a:t>
            </a:r>
            <a:r>
              <a:rPr lang="en-US" dirty="0" smtClean="0"/>
              <a:t>(</a:t>
            </a:r>
            <a:r>
              <a:rPr lang="bg-BG" dirty="0" smtClean="0"/>
              <a:t>новото име на </a:t>
            </a:r>
            <a:r>
              <a:rPr lang="en-US" dirty="0" smtClean="0"/>
              <a:t>X/Open </a:t>
            </a:r>
            <a:r>
              <a:rPr lang="en-US" dirty="0"/>
              <a:t>Foundation), IEEE POSIX </a:t>
            </a:r>
            <a:r>
              <a:rPr lang="bg-BG" dirty="0" smtClean="0"/>
              <a:t>и </a:t>
            </a:r>
            <a:r>
              <a:rPr lang="en-US" dirty="0" smtClean="0"/>
              <a:t>ISO/IEC </a:t>
            </a:r>
            <a:r>
              <a:rPr lang="en-US" dirty="0"/>
              <a:t>Joint Technical Committee. </a:t>
            </a:r>
            <a:r>
              <a:rPr lang="bg-BG" dirty="0" smtClean="0"/>
              <a:t>Целта на групата е да ревизира, комбинира и актуализира стандартите.</a:t>
            </a:r>
          </a:p>
          <a:p>
            <a:r>
              <a:rPr lang="bg-BG" dirty="0" smtClean="0"/>
              <a:t>В края на 2001 е създаден документ, одобрен от </a:t>
            </a:r>
            <a:r>
              <a:rPr lang="en-US" dirty="0" smtClean="0"/>
              <a:t>IEEE </a:t>
            </a:r>
            <a:r>
              <a:rPr lang="bg-BG" dirty="0" smtClean="0"/>
              <a:t>и </a:t>
            </a:r>
            <a:r>
              <a:rPr lang="en-US" dirty="0" smtClean="0"/>
              <a:t>The </a:t>
            </a:r>
            <a:r>
              <a:rPr lang="en-US" dirty="0"/>
              <a:t>Open Group. </a:t>
            </a:r>
            <a:r>
              <a:rPr lang="en-US" dirty="0" smtClean="0"/>
              <a:t>ISO/IEC </a:t>
            </a:r>
            <a:r>
              <a:rPr lang="bg-BG" dirty="0" smtClean="0"/>
              <a:t>одобрява документа през ноември 2002. Тази спецификация е позната като </a:t>
            </a:r>
            <a:r>
              <a:rPr lang="en-US" dirty="0" smtClean="0"/>
              <a:t>Single </a:t>
            </a:r>
            <a:r>
              <a:rPr lang="en-US" dirty="0"/>
              <a:t>UNIX Specification, Version 3, </a:t>
            </a:r>
            <a:r>
              <a:rPr lang="bg-BG" dirty="0" smtClean="0"/>
              <a:t>или </a:t>
            </a:r>
            <a:r>
              <a:rPr lang="en-US" dirty="0" smtClean="0"/>
              <a:t>IEEE </a:t>
            </a:r>
            <a:r>
              <a:rPr lang="en-US" dirty="0"/>
              <a:t>Std. 1003.1-2001, </a:t>
            </a:r>
            <a:r>
              <a:rPr lang="en-US" dirty="0" smtClean="0"/>
              <a:t>POSIX</a:t>
            </a:r>
            <a:r>
              <a:rPr lang="bg-BG" dirty="0" smtClean="0"/>
              <a:t>.</a:t>
            </a:r>
            <a:endParaRPr lang="en-US" dirty="0"/>
          </a:p>
        </p:txBody>
      </p:sp>
    </p:spTree>
    <p:extLst>
      <p:ext uri="{BB962C8B-B14F-4D97-AF65-F5344CB8AC3E}">
        <p14:creationId xmlns:p14="http://schemas.microsoft.com/office/powerpoint/2010/main" val="922493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UNIX </a:t>
            </a:r>
            <a:r>
              <a:rPr lang="bg-BG" dirty="0" smtClean="0"/>
              <a:t>Стандарт</a:t>
            </a:r>
            <a:endParaRPr lang="bg-BG"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412776"/>
            <a:ext cx="7517300" cy="5445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68614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UNIX </a:t>
            </a:r>
            <a:r>
              <a:rPr lang="bg-BG" dirty="0" smtClean="0"/>
              <a:t>Стандарт</a:t>
            </a:r>
            <a:endParaRPr lang="bg-BG" dirty="0"/>
          </a:p>
        </p:txBody>
      </p:sp>
      <p:sp>
        <p:nvSpPr>
          <p:cNvPr id="3" name="Content Placeholder 2"/>
          <p:cNvSpPr>
            <a:spLocks noGrp="1"/>
          </p:cNvSpPr>
          <p:nvPr>
            <p:ph idx="1"/>
          </p:nvPr>
        </p:nvSpPr>
        <p:spPr/>
        <p:txBody>
          <a:bodyPr>
            <a:normAutofit/>
          </a:bodyPr>
          <a:lstStyle/>
          <a:p>
            <a:r>
              <a:rPr lang="en-US" dirty="0" smtClean="0"/>
              <a:t>POSIX-compliant </a:t>
            </a:r>
            <a:r>
              <a:rPr lang="bg-BG" dirty="0" smtClean="0"/>
              <a:t>реализация трябва да поддържа базовия </a:t>
            </a:r>
            <a:r>
              <a:rPr lang="en-US" dirty="0" smtClean="0"/>
              <a:t>POSIX </a:t>
            </a:r>
            <a:r>
              <a:rPr lang="bg-BG" dirty="0" smtClean="0"/>
              <a:t>стандарт</a:t>
            </a:r>
            <a:r>
              <a:rPr lang="en-US" dirty="0" smtClean="0"/>
              <a:t>. </a:t>
            </a:r>
            <a:r>
              <a:rPr lang="bg-BG" dirty="0" smtClean="0"/>
              <a:t>Повечето от интересните аспекти на </a:t>
            </a:r>
            <a:r>
              <a:rPr lang="en-US" dirty="0" smtClean="0"/>
              <a:t>POSIX </a:t>
            </a:r>
            <a:r>
              <a:rPr lang="bg-BG" dirty="0" smtClean="0"/>
              <a:t>не са част от базовия стандарт, но са дефинирани като негово разширение.</a:t>
            </a:r>
          </a:p>
          <a:p>
            <a:r>
              <a:rPr lang="bg-BG" dirty="0" smtClean="0"/>
              <a:t>Новият </a:t>
            </a:r>
            <a:r>
              <a:rPr lang="en-US" dirty="0" smtClean="0"/>
              <a:t>POSIX </a:t>
            </a:r>
            <a:r>
              <a:rPr lang="bg-BG" dirty="0" smtClean="0"/>
              <a:t>стандарт (от 2001) вгражда международния </a:t>
            </a:r>
            <a:r>
              <a:rPr lang="en-US" dirty="0" smtClean="0"/>
              <a:t>ISO/IEC </a:t>
            </a:r>
            <a:r>
              <a:rPr lang="bg-BG" dirty="0" smtClean="0"/>
              <a:t>стандарт</a:t>
            </a:r>
            <a:r>
              <a:rPr lang="en-US" dirty="0" smtClean="0"/>
              <a:t> </a:t>
            </a:r>
            <a:r>
              <a:rPr lang="en-US" dirty="0"/>
              <a:t>9899, </a:t>
            </a:r>
            <a:r>
              <a:rPr lang="bg-BG" dirty="0" smtClean="0"/>
              <a:t>познат като </a:t>
            </a:r>
            <a:r>
              <a:rPr lang="en-US" dirty="0" smtClean="0"/>
              <a:t>ISO </a:t>
            </a:r>
            <a:r>
              <a:rPr lang="en-US" dirty="0"/>
              <a:t>C.</a:t>
            </a:r>
            <a:endParaRPr lang="bg-BG" dirty="0" smtClean="0"/>
          </a:p>
        </p:txBody>
      </p:sp>
    </p:spTree>
    <p:extLst>
      <p:ext uri="{BB962C8B-B14F-4D97-AF65-F5344CB8AC3E}">
        <p14:creationId xmlns:p14="http://schemas.microsoft.com/office/powerpoint/2010/main" val="422482297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20" name="Rectangle 4"/>
          <p:cNvSpPr>
            <a:spLocks noGrp="1" noChangeArrowheads="1"/>
          </p:cNvSpPr>
          <p:nvPr>
            <p:ph type="ctrTitle"/>
          </p:nvPr>
        </p:nvSpPr>
        <p:spPr/>
        <p:txBody>
          <a:bodyPr/>
          <a:lstStyle/>
          <a:p>
            <a:r>
              <a:rPr lang="bg-BG" dirty="0" smtClean="0"/>
              <a:t>Въведение в </a:t>
            </a:r>
            <a:r>
              <a:rPr lang="en-US" dirty="0" err="1" smtClean="0"/>
              <a:t>unix</a:t>
            </a:r>
            <a:endParaRPr lang="bg-BG" dirty="0"/>
          </a:p>
        </p:txBody>
      </p:sp>
      <p:sp>
        <p:nvSpPr>
          <p:cNvPr id="188423" name="Rectangle 7"/>
          <p:cNvSpPr>
            <a:spLocks noGrp="1" noChangeArrowheads="1"/>
          </p:cNvSpPr>
          <p:nvPr>
            <p:ph type="subTitle" idx="1"/>
          </p:nvPr>
        </p:nvSpPr>
        <p:spPr/>
        <p:txBody>
          <a:bodyPr/>
          <a:lstStyle/>
          <a:p>
            <a:r>
              <a:rPr lang="bg-BG" dirty="0" smtClean="0"/>
              <a:t>Лекция </a:t>
            </a:r>
            <a:r>
              <a:rPr lang="en-US" dirty="0" smtClean="0"/>
              <a:t>2</a:t>
            </a:r>
            <a:endParaRPr lang="bg-BG"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r>
              <a:rPr lang="bg-BG"/>
              <a:t>Цел на курса</a:t>
            </a:r>
          </a:p>
        </p:txBody>
      </p:sp>
      <p:sp>
        <p:nvSpPr>
          <p:cNvPr id="192515" name="Rectangle 3"/>
          <p:cNvSpPr>
            <a:spLocks noGrp="1" noChangeArrowheads="1"/>
          </p:cNvSpPr>
          <p:nvPr>
            <p:ph idx="1"/>
          </p:nvPr>
        </p:nvSpPr>
        <p:spPr/>
        <p:txBody>
          <a:bodyPr/>
          <a:lstStyle/>
          <a:p>
            <a:r>
              <a:rPr lang="bg-BG" dirty="0" smtClean="0"/>
              <a:t>Запознаване с основните команди на </a:t>
            </a:r>
            <a:r>
              <a:rPr lang="en-US" dirty="0" smtClean="0"/>
              <a:t>UNIX/Linux.</a:t>
            </a:r>
            <a:endParaRPr lang="bg-BG" dirty="0" smtClean="0"/>
          </a:p>
          <a:p>
            <a:r>
              <a:rPr lang="bg-BG" dirty="0" smtClean="0"/>
              <a:t>Усвояване </a:t>
            </a:r>
            <a:r>
              <a:rPr lang="bg-BG" dirty="0"/>
              <a:t>на програмиране на ниско ниво на С под </a:t>
            </a:r>
            <a:r>
              <a:rPr lang="en-US" dirty="0"/>
              <a:t>UNIX/Linux</a:t>
            </a:r>
            <a:r>
              <a:rPr lang="en-US" dirty="0" smtClean="0"/>
              <a:t>.</a:t>
            </a:r>
            <a:endParaRPr lang="en-US" dirty="0"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p:txBody>
          <a:bodyPr/>
          <a:lstStyle/>
          <a:p>
            <a:r>
              <a:rPr lang="bg-BG"/>
              <a:t>Какво е </a:t>
            </a:r>
            <a:r>
              <a:rPr lang="en-US"/>
              <a:t>UNIX?</a:t>
            </a:r>
            <a:endParaRPr lang="bg-BG"/>
          </a:p>
        </p:txBody>
      </p:sp>
      <p:sp>
        <p:nvSpPr>
          <p:cNvPr id="212995" name="Rectangle 3"/>
          <p:cNvSpPr>
            <a:spLocks noGrp="1" noChangeArrowheads="1"/>
          </p:cNvSpPr>
          <p:nvPr>
            <p:ph idx="1"/>
          </p:nvPr>
        </p:nvSpPr>
        <p:spPr/>
        <p:txBody>
          <a:bodyPr/>
          <a:lstStyle/>
          <a:p>
            <a:r>
              <a:rPr lang="bg-BG"/>
              <a:t>Една от най-широко използваните ОС</a:t>
            </a:r>
          </a:p>
          <a:p>
            <a:r>
              <a:rPr lang="bg-BG"/>
              <a:t>Основа на множество модерни ОС</a:t>
            </a:r>
          </a:p>
          <a:p>
            <a:r>
              <a:rPr lang="bg-BG"/>
              <a:t>Помощно средство за стандартизация на multi-tasking, multi-user системи</a:t>
            </a:r>
          </a:p>
          <a:p>
            <a:r>
              <a:rPr lang="bg-BG"/>
              <a:t>Средство за обучение (по оригинален замисъл)</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Основни понятия</a:t>
            </a:r>
            <a:endParaRPr lang="bg-BG" dirty="0"/>
          </a:p>
        </p:txBody>
      </p:sp>
      <p:sp>
        <p:nvSpPr>
          <p:cNvPr id="3" name="Content Placeholder 2"/>
          <p:cNvSpPr>
            <a:spLocks noGrp="1"/>
          </p:cNvSpPr>
          <p:nvPr>
            <p:ph idx="1"/>
          </p:nvPr>
        </p:nvSpPr>
        <p:spPr/>
        <p:txBody>
          <a:bodyPr>
            <a:normAutofit lnSpcReduction="10000"/>
          </a:bodyPr>
          <a:lstStyle/>
          <a:p>
            <a:r>
              <a:rPr lang="bg-BG" dirty="0" smtClean="0"/>
              <a:t>Асинхронна операция се получава, защото повечето събития възникват непредсказуемо във времето.</a:t>
            </a:r>
          </a:p>
          <a:p>
            <a:r>
              <a:rPr lang="bg-BG" dirty="0" smtClean="0"/>
              <a:t>Например, програмистът не може да предвиди времето, когато включен принтер ще изиска нова порция данни. По същия начин не може да се предвиди натикане на клавиш на клавиатурата.</a:t>
            </a:r>
          </a:p>
          <a:p>
            <a:r>
              <a:rPr lang="bg-BG" dirty="0" smtClean="0"/>
              <a:t>Като резултат програмата трябва да работи коректно по всяко време. Грешките от подобно естество са най-трудните за откриване.</a:t>
            </a:r>
            <a:endParaRPr lang="en-US" dirty="0"/>
          </a:p>
          <a:p>
            <a:endParaRPr lang="bg-BG" dirty="0"/>
          </a:p>
        </p:txBody>
      </p:sp>
    </p:spTree>
    <p:extLst>
      <p:ext uri="{BB962C8B-B14F-4D97-AF65-F5344CB8AC3E}">
        <p14:creationId xmlns:p14="http://schemas.microsoft.com/office/powerpoint/2010/main" val="27557472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p:txBody>
          <a:bodyPr/>
          <a:lstStyle/>
          <a:p>
            <a:r>
              <a:rPr lang="bg-BG"/>
              <a:t>Развитие на </a:t>
            </a:r>
            <a:r>
              <a:rPr lang="en-US"/>
              <a:t>UNIX</a:t>
            </a:r>
            <a:endParaRPr lang="bg-BG"/>
          </a:p>
        </p:txBody>
      </p:sp>
      <p:pic>
        <p:nvPicPr>
          <p:cNvPr id="214021" name="Picture 5" descr="UNIX"/>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1373431" y="1609725"/>
            <a:ext cx="5406538" cy="4846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p:txBody>
          <a:bodyPr/>
          <a:lstStyle/>
          <a:p>
            <a:r>
              <a:rPr lang="en-US"/>
              <a:t>UNIX shells</a:t>
            </a:r>
            <a:endParaRPr lang="bg-BG"/>
          </a:p>
        </p:txBody>
      </p:sp>
      <p:sp>
        <p:nvSpPr>
          <p:cNvPr id="216067" name="Rectangle 3"/>
          <p:cNvSpPr>
            <a:spLocks noGrp="1" noChangeArrowheads="1"/>
          </p:cNvSpPr>
          <p:nvPr>
            <p:ph idx="1"/>
          </p:nvPr>
        </p:nvSpPr>
        <p:spPr/>
        <p:txBody>
          <a:bodyPr/>
          <a:lstStyle/>
          <a:p>
            <a:pPr>
              <a:lnSpc>
                <a:spcPct val="90000"/>
              </a:lnSpc>
            </a:pPr>
            <a:r>
              <a:rPr lang="bg-BG" dirty="0"/>
              <a:t>shell е програма, която позволява на потребителя да комуникира с UNIX system:</a:t>
            </a:r>
          </a:p>
          <a:p>
            <a:pPr lvl="1">
              <a:lnSpc>
                <a:spcPct val="90000"/>
              </a:lnSpc>
            </a:pPr>
            <a:r>
              <a:rPr lang="bg-BG" dirty="0"/>
              <a:t>Чете потребителския вход и го parses </a:t>
            </a:r>
          </a:p>
          <a:p>
            <a:pPr lvl="1">
              <a:lnSpc>
                <a:spcPct val="90000"/>
              </a:lnSpc>
            </a:pPr>
            <a:r>
              <a:rPr lang="bg-BG" dirty="0"/>
              <a:t>Обработва специални символи</a:t>
            </a:r>
          </a:p>
          <a:p>
            <a:pPr lvl="1">
              <a:lnSpc>
                <a:spcPct val="90000"/>
              </a:lnSpc>
            </a:pPr>
            <a:r>
              <a:rPr lang="bg-BG" dirty="0"/>
              <a:t>Създава pipes, redirections и background обработки</a:t>
            </a:r>
          </a:p>
          <a:p>
            <a:pPr lvl="1">
              <a:lnSpc>
                <a:spcPct val="90000"/>
              </a:lnSpc>
            </a:pPr>
            <a:r>
              <a:rPr lang="bg-BG" dirty="0"/>
              <a:t>Търси и настройва програмите за </a:t>
            </a:r>
            <a:r>
              <a:rPr lang="bg-BG" dirty="0" smtClean="0"/>
              <a:t>изпълнение</a:t>
            </a:r>
          </a:p>
          <a:p>
            <a:pPr>
              <a:lnSpc>
                <a:spcPct val="90000"/>
              </a:lnSpc>
            </a:pPr>
            <a:r>
              <a:rPr lang="en-US" dirty="0" smtClean="0"/>
              <a:t>Shell </a:t>
            </a:r>
            <a:r>
              <a:rPr lang="bg-BG" dirty="0" smtClean="0"/>
              <a:t>автоматично довършва написаните команди с клавиша </a:t>
            </a:r>
            <a:r>
              <a:rPr lang="en-US" dirty="0" smtClean="0"/>
              <a:t>Tab.</a:t>
            </a:r>
            <a:endParaRPr lang="bg-BG"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p:txBody>
          <a:bodyPr/>
          <a:lstStyle/>
          <a:p>
            <a:r>
              <a:rPr lang="en-US"/>
              <a:t>UNIX shells</a:t>
            </a:r>
            <a:endParaRPr lang="bg-BG"/>
          </a:p>
        </p:txBody>
      </p:sp>
      <p:sp>
        <p:nvSpPr>
          <p:cNvPr id="217091" name="Rectangle 3"/>
          <p:cNvSpPr>
            <a:spLocks noGrp="1" noChangeArrowheads="1"/>
          </p:cNvSpPr>
          <p:nvPr>
            <p:ph idx="1"/>
          </p:nvPr>
        </p:nvSpPr>
        <p:spPr/>
        <p:txBody>
          <a:bodyPr/>
          <a:lstStyle/>
          <a:p>
            <a:r>
              <a:rPr lang="bg-BG" dirty="0"/>
              <a:t>Съществуват две основни фамилии unix shells:</a:t>
            </a:r>
          </a:p>
          <a:p>
            <a:pPr lvl="1"/>
            <a:r>
              <a:rPr lang="bg-BG" dirty="0"/>
              <a:t>Bourne shell (AT&amp;T) sh ) ksh ) bash</a:t>
            </a:r>
          </a:p>
          <a:p>
            <a:pPr lvl="1"/>
            <a:r>
              <a:rPr lang="bg-BG" dirty="0"/>
              <a:t>C shell (Berkley) csh ) </a:t>
            </a:r>
            <a:r>
              <a:rPr lang="bg-BG" dirty="0" smtClean="0"/>
              <a:t>tcsh</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p:txBody>
          <a:bodyPr>
            <a:normAutofit fontScale="90000"/>
          </a:bodyPr>
          <a:lstStyle/>
          <a:p>
            <a:r>
              <a:rPr lang="bg-BG"/>
              <a:t>Как да работим под </a:t>
            </a:r>
            <a:r>
              <a:rPr lang="en-US"/>
              <a:t>Windows?</a:t>
            </a:r>
            <a:endParaRPr lang="bg-BG"/>
          </a:p>
        </p:txBody>
      </p:sp>
      <p:sp>
        <p:nvSpPr>
          <p:cNvPr id="218115" name="Rectangle 3"/>
          <p:cNvSpPr>
            <a:spLocks noGrp="1" noChangeArrowheads="1"/>
          </p:cNvSpPr>
          <p:nvPr>
            <p:ph idx="1"/>
          </p:nvPr>
        </p:nvSpPr>
        <p:spPr/>
        <p:txBody>
          <a:bodyPr/>
          <a:lstStyle/>
          <a:p>
            <a:pPr>
              <a:lnSpc>
                <a:spcPct val="90000"/>
              </a:lnSpc>
              <a:buFont typeface="Wingdings" pitchFamily="2" charset="2"/>
              <a:buNone/>
            </a:pPr>
            <a:r>
              <a:rPr lang="bg-BG" sz="2800"/>
              <a:t>Ако имате windows машина, можете да ползвате </a:t>
            </a:r>
            <a:r>
              <a:rPr lang="en-US" sz="2800"/>
              <a:t>Linux </a:t>
            </a:r>
            <a:r>
              <a:rPr lang="bg-BG" sz="2800"/>
              <a:t>чрез:</a:t>
            </a:r>
          </a:p>
          <a:p>
            <a:pPr lvl="1">
              <a:lnSpc>
                <a:spcPct val="90000"/>
              </a:lnSpc>
            </a:pPr>
            <a:r>
              <a:rPr lang="bg-BG" sz="2400"/>
              <a:t>cygwin: Linux-like environment for Windows (http://www.cygwin.com/)</a:t>
            </a:r>
          </a:p>
          <a:p>
            <a:pPr lvl="1">
              <a:lnSpc>
                <a:spcPct val="90000"/>
              </a:lnSpc>
            </a:pPr>
            <a:r>
              <a:rPr lang="bg-BG" sz="2400"/>
              <a:t>wubi: Ubuntu Linux installer for windows. Позволява dual boot: windows и ubuntu без repartitioning (http://wubi-installer.org/)</a:t>
            </a:r>
          </a:p>
          <a:p>
            <a:pPr lvl="1">
              <a:lnSpc>
                <a:spcPct val="90000"/>
              </a:lnSpc>
            </a:pPr>
            <a:r>
              <a:rPr lang="bg-BG" sz="2400"/>
              <a:t>any linux live cd (http://www.livecdlist.com)</a:t>
            </a:r>
          </a:p>
          <a:p>
            <a:pPr lvl="1">
              <a:lnSpc>
                <a:spcPct val="90000"/>
              </a:lnSpc>
            </a:pPr>
            <a:r>
              <a:rPr lang="bg-BG" sz="2400"/>
              <a:t>Linux на флаш! (http://www.pendrivelinux.com/)</a:t>
            </a:r>
          </a:p>
          <a:p>
            <a:pPr lvl="1">
              <a:lnSpc>
                <a:spcPct val="90000"/>
              </a:lnSpc>
            </a:pPr>
            <a:r>
              <a:rPr lang="bg-BG" sz="2400"/>
              <a:t>VMWare: стартира произволна Unix environment в windows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lstStyle/>
          <a:p>
            <a:r>
              <a:rPr lang="en-US"/>
              <a:t>UNIX</a:t>
            </a:r>
            <a:r>
              <a:rPr lang="bg-BG"/>
              <a:t> файлова система</a:t>
            </a:r>
          </a:p>
        </p:txBody>
      </p:sp>
      <p:sp>
        <p:nvSpPr>
          <p:cNvPr id="176131" name="Rectangle 3"/>
          <p:cNvSpPr>
            <a:spLocks noGrp="1" noChangeArrowheads="1"/>
          </p:cNvSpPr>
          <p:nvPr>
            <p:ph idx="1"/>
          </p:nvPr>
        </p:nvSpPr>
        <p:spPr/>
        <p:txBody>
          <a:bodyPr/>
          <a:lstStyle/>
          <a:p>
            <a:pPr>
              <a:lnSpc>
                <a:spcPct val="90000"/>
              </a:lnSpc>
            </a:pPr>
            <a:r>
              <a:rPr lang="bg-BG" sz="2400"/>
              <a:t>За разлика от windows, UNIX има една глобална директория "root" /</a:t>
            </a:r>
            <a:br>
              <a:rPr lang="bg-BG" sz="2400"/>
            </a:br>
            <a:r>
              <a:rPr lang="bg-BG" sz="2400"/>
              <a:t>(вместо главна директория за всеки диск)</a:t>
            </a:r>
          </a:p>
          <a:p>
            <a:pPr>
              <a:lnSpc>
                <a:spcPct val="90000"/>
              </a:lnSpc>
            </a:pPr>
            <a:r>
              <a:rPr lang="bg-BG" sz="2400"/>
              <a:t>Всички файлове и директории са case sensitive</a:t>
            </a:r>
          </a:p>
          <a:p>
            <a:pPr lvl="1">
              <a:lnSpc>
                <a:spcPct val="90000"/>
              </a:lnSpc>
            </a:pPr>
            <a:r>
              <a:rPr lang="bg-BG" sz="2100"/>
              <a:t>hello.txt != hEllO.tXt</a:t>
            </a:r>
          </a:p>
          <a:p>
            <a:pPr>
              <a:lnSpc>
                <a:spcPct val="90000"/>
              </a:lnSpc>
            </a:pPr>
            <a:r>
              <a:rPr lang="bg-BG" sz="2400"/>
              <a:t>Директориите са разделени с / вместо \ в windows</a:t>
            </a:r>
          </a:p>
          <a:p>
            <a:pPr lvl="1">
              <a:lnSpc>
                <a:spcPct val="90000"/>
              </a:lnSpc>
            </a:pPr>
            <a:r>
              <a:rPr lang="bg-BG" sz="2100"/>
              <a:t>UNIX: /home/</a:t>
            </a:r>
            <a:r>
              <a:rPr lang="en-US" sz="2100"/>
              <a:t>daniela</a:t>
            </a:r>
            <a:r>
              <a:rPr lang="bg-BG" sz="2100"/>
              <a:t>/Documents/</a:t>
            </a:r>
            <a:r>
              <a:rPr lang="en-US" sz="2100"/>
              <a:t>SP</a:t>
            </a:r>
            <a:r>
              <a:rPr lang="bg-BG" sz="2100"/>
              <a:t>/Lecture2/</a:t>
            </a:r>
          </a:p>
          <a:p>
            <a:pPr lvl="1">
              <a:lnSpc>
                <a:spcPct val="90000"/>
              </a:lnSpc>
            </a:pPr>
            <a:r>
              <a:rPr lang="bg-BG" sz="2100"/>
              <a:t>Windows: D:\Documents\</a:t>
            </a:r>
            <a:r>
              <a:rPr lang="en-US" sz="2100"/>
              <a:t>SP</a:t>
            </a:r>
            <a:r>
              <a:rPr lang="bg-BG" sz="2100"/>
              <a:t>\Lecture2\</a:t>
            </a:r>
          </a:p>
          <a:p>
            <a:pPr>
              <a:lnSpc>
                <a:spcPct val="90000"/>
              </a:lnSpc>
            </a:pPr>
            <a:r>
              <a:rPr lang="bg-BG" sz="2400"/>
              <a:t>"Hidden" файлове започват с ".": .gimp</a:t>
            </a:r>
          </a:p>
          <a:p>
            <a:pPr>
              <a:lnSpc>
                <a:spcPct val="90000"/>
              </a:lnSpc>
            </a:pPr>
            <a:r>
              <a:rPr lang="bg-BG" sz="2400"/>
              <a:t>Нека видим директориите в root directory</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r>
              <a:rPr lang="en-US"/>
              <a:t>UNIX</a:t>
            </a:r>
            <a:r>
              <a:rPr lang="bg-BG"/>
              <a:t> файлова система</a:t>
            </a:r>
          </a:p>
        </p:txBody>
      </p:sp>
      <p:sp>
        <p:nvSpPr>
          <p:cNvPr id="193539" name="Rectangle 3"/>
          <p:cNvSpPr>
            <a:spLocks noGrp="1" noChangeArrowheads="1"/>
          </p:cNvSpPr>
          <p:nvPr>
            <p:ph idx="1"/>
          </p:nvPr>
        </p:nvSpPr>
        <p:spPr/>
        <p:txBody>
          <a:bodyPr/>
          <a:lstStyle/>
          <a:p>
            <a:pPr>
              <a:lnSpc>
                <a:spcPct val="90000"/>
              </a:lnSpc>
            </a:pPr>
            <a:r>
              <a:rPr lang="bg-BG" sz="2800"/>
              <a:t>/dev: хардуерни устройства, които могат да бъдат достъпени от потребителя; обикновено не се пипа в нея</a:t>
            </a:r>
          </a:p>
          <a:p>
            <a:pPr>
              <a:lnSpc>
                <a:spcPct val="90000"/>
              </a:lnSpc>
            </a:pPr>
            <a:r>
              <a:rPr lang="bg-BG" sz="2800"/>
              <a:t>/lib: съхранява библиотеки заедно с /usr/lib, /usr/local/lib, и т.н.</a:t>
            </a:r>
          </a:p>
          <a:p>
            <a:pPr>
              <a:lnSpc>
                <a:spcPct val="90000"/>
              </a:lnSpc>
            </a:pPr>
            <a:r>
              <a:rPr lang="bg-BG" sz="2800"/>
              <a:t>/mnt: използва се за монтиране на дискови устройства</a:t>
            </a:r>
          </a:p>
          <a:p>
            <a:pPr>
              <a:lnSpc>
                <a:spcPct val="90000"/>
              </a:lnSpc>
            </a:pPr>
            <a:r>
              <a:rPr lang="bg-BG" sz="2800"/>
              <a:t>/usr: най-често потребителски инсталирани програми</a:t>
            </a:r>
          </a:p>
          <a:p>
            <a:pPr>
              <a:lnSpc>
                <a:spcPct val="90000"/>
              </a:lnSpc>
            </a:pPr>
            <a:r>
              <a:rPr lang="bg-BG" sz="2800"/>
              <a:t>/etc: системни настройки</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normAutofit fontScale="90000"/>
          </a:bodyPr>
          <a:lstStyle/>
          <a:p>
            <a:r>
              <a:rPr lang="bg-BG" sz="3800"/>
              <a:t>Къде се намират програмните файлове?</a:t>
            </a:r>
          </a:p>
        </p:txBody>
      </p:sp>
      <p:sp>
        <p:nvSpPr>
          <p:cNvPr id="194563" name="Rectangle 3"/>
          <p:cNvSpPr>
            <a:spLocks noGrp="1" noChangeArrowheads="1"/>
          </p:cNvSpPr>
          <p:nvPr>
            <p:ph idx="1"/>
          </p:nvPr>
        </p:nvSpPr>
        <p:spPr/>
        <p:txBody>
          <a:bodyPr/>
          <a:lstStyle/>
          <a:p>
            <a:pPr>
              <a:buFont typeface="Wingdings" pitchFamily="2" charset="2"/>
              <a:buNone/>
            </a:pPr>
            <a:r>
              <a:rPr lang="bg-BG"/>
              <a:t>Обикновено програмите са инсталирани в една от "binaries" directories:</a:t>
            </a:r>
          </a:p>
          <a:p>
            <a:r>
              <a:rPr lang="bg-BG"/>
              <a:t>/bin: системни програми</a:t>
            </a:r>
          </a:p>
          <a:p>
            <a:r>
              <a:rPr lang="bg-BG"/>
              <a:t>/usr/bin: най-често потребителски програми</a:t>
            </a:r>
          </a:p>
          <a:p>
            <a:r>
              <a:rPr lang="bg-BG"/>
              <a:t>/usr/local/bin: други потребителски програми</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p:txBody>
          <a:bodyPr/>
          <a:lstStyle/>
          <a:p>
            <a:r>
              <a:rPr lang="bg-BG"/>
              <a:t>Къде работя аз?</a:t>
            </a:r>
          </a:p>
        </p:txBody>
      </p:sp>
      <p:sp>
        <p:nvSpPr>
          <p:cNvPr id="195587" name="Rectangle 3"/>
          <p:cNvSpPr>
            <a:spLocks noGrp="1" noChangeArrowheads="1"/>
          </p:cNvSpPr>
          <p:nvPr>
            <p:ph idx="1"/>
          </p:nvPr>
        </p:nvSpPr>
        <p:spPr/>
        <p:txBody>
          <a:bodyPr/>
          <a:lstStyle/>
          <a:p>
            <a:r>
              <a:rPr lang="bg-BG"/>
              <a:t>Моите файлове се намират в моята home directory, обикновено достъпена с </a:t>
            </a:r>
          </a:p>
          <a:p>
            <a:pPr algn="ctr">
              <a:buFont typeface="Wingdings" pitchFamily="2" charset="2"/>
              <a:buNone/>
            </a:pPr>
            <a:r>
              <a:rPr lang="bg-BG"/>
              <a:t>/home/username</a:t>
            </a:r>
          </a:p>
          <a:p>
            <a:r>
              <a:rPr lang="bg-BG"/>
              <a:t>Моята home directory може да бъде достъпена и посредством символа</a:t>
            </a:r>
          </a:p>
          <a:p>
            <a:pPr algn="ctr">
              <a:buFont typeface="Wingdings" pitchFamily="2" charset="2"/>
              <a:buNone/>
            </a:pPr>
            <a:r>
              <a:rPr lang="en-US"/>
              <a:t>~</a:t>
            </a:r>
            <a:endParaRPr lang="bg-BG"/>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p:txBody>
          <a:bodyPr/>
          <a:lstStyle/>
          <a:p>
            <a:r>
              <a:rPr lang="bg-BG"/>
              <a:t>Къде се намирам?</a:t>
            </a:r>
          </a:p>
        </p:txBody>
      </p:sp>
      <p:sp>
        <p:nvSpPr>
          <p:cNvPr id="196611" name="Rectangle 3"/>
          <p:cNvSpPr>
            <a:spLocks noGrp="1" noChangeArrowheads="1"/>
          </p:cNvSpPr>
          <p:nvPr>
            <p:ph idx="1"/>
          </p:nvPr>
        </p:nvSpPr>
        <p:spPr/>
        <p:txBody>
          <a:bodyPr/>
          <a:lstStyle/>
          <a:p>
            <a:r>
              <a:rPr lang="bg-BG"/>
              <a:t>Командата pwd (Print Working Directory) показва:</a:t>
            </a:r>
          </a:p>
          <a:p>
            <a:pPr lvl="1"/>
            <a:r>
              <a:rPr lang="bg-BG"/>
              <a:t>Пълният път до текущата директория</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p:txBody>
          <a:bodyPr/>
          <a:lstStyle/>
          <a:p>
            <a:r>
              <a:rPr lang="bg-BG"/>
              <a:t>Какво има тук?</a:t>
            </a:r>
          </a:p>
        </p:txBody>
      </p:sp>
      <p:sp>
        <p:nvSpPr>
          <p:cNvPr id="197635" name="Rectangle 3"/>
          <p:cNvSpPr>
            <a:spLocks noGrp="1" noChangeArrowheads="1"/>
          </p:cNvSpPr>
          <p:nvPr>
            <p:ph idx="1"/>
          </p:nvPr>
        </p:nvSpPr>
        <p:spPr/>
        <p:txBody>
          <a:bodyPr/>
          <a:lstStyle/>
          <a:p>
            <a:pPr>
              <a:buFont typeface="Wingdings" pitchFamily="2" charset="2"/>
              <a:buNone/>
            </a:pPr>
            <a:r>
              <a:rPr lang="bg-BG"/>
              <a:t>ls [flags] [file]</a:t>
            </a:r>
          </a:p>
          <a:p>
            <a:r>
              <a:rPr lang="bg-BG"/>
              <a:t>Показва съдържануето на директорията ( вкл. И поддиректориите)</a:t>
            </a:r>
          </a:p>
          <a:p>
            <a:r>
              <a:rPr lang="bg-BG"/>
              <a:t>Работи както dir в DOS</a:t>
            </a:r>
          </a:p>
          <a:p>
            <a:r>
              <a:rPr lang="bg-BG"/>
              <a:t>Флагът -l показва детайлен списък на информацията от директорията.</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Основни понятия</a:t>
            </a:r>
            <a:endParaRPr lang="bg-BG" dirty="0"/>
          </a:p>
        </p:txBody>
      </p:sp>
      <p:sp>
        <p:nvSpPr>
          <p:cNvPr id="3" name="Content Placeholder 2"/>
          <p:cNvSpPr>
            <a:spLocks noGrp="1"/>
          </p:cNvSpPr>
          <p:nvPr>
            <p:ph idx="1"/>
          </p:nvPr>
        </p:nvSpPr>
        <p:spPr/>
        <p:txBody>
          <a:bodyPr>
            <a:normAutofit fontScale="85000" lnSpcReduction="20000"/>
          </a:bodyPr>
          <a:lstStyle/>
          <a:p>
            <a:r>
              <a:rPr lang="en-US" dirty="0"/>
              <a:t>Concurrency </a:t>
            </a:r>
            <a:r>
              <a:rPr lang="bg-BG" dirty="0" smtClean="0"/>
              <a:t>е споделяне на ресурси по едно и също време. Когато 2 програми се изпълняват на една система, </a:t>
            </a:r>
            <a:r>
              <a:rPr lang="bg-BG" dirty="0"/>
              <a:t>изпълнението им </a:t>
            </a:r>
            <a:r>
              <a:rPr lang="bg-BG" dirty="0" smtClean="0"/>
              <a:t>споделя процесорни ресурси. </a:t>
            </a:r>
          </a:p>
          <a:p>
            <a:r>
              <a:rPr lang="bg-BG" dirty="0" smtClean="0"/>
              <a:t>Програмите споделят данни, код и устройства. Конкурентни обекти могат да бъдат нишките в една програма или други абстрактни обекти. Конкурентност съществува в системи с едно </a:t>
            </a:r>
            <a:r>
              <a:rPr lang="en-US" dirty="0" smtClean="0"/>
              <a:t>CPU</a:t>
            </a:r>
            <a:r>
              <a:rPr lang="en-US" dirty="0"/>
              <a:t>, </a:t>
            </a:r>
            <a:r>
              <a:rPr lang="bg-BG" dirty="0" smtClean="0"/>
              <a:t>множество </a:t>
            </a:r>
            <a:r>
              <a:rPr lang="en-US" dirty="0" smtClean="0"/>
              <a:t>CPU</a:t>
            </a:r>
            <a:r>
              <a:rPr lang="bg-BG" dirty="0" smtClean="0"/>
              <a:t>-та споделящи обща памет или независими системи, стартирани в мрежа.</a:t>
            </a:r>
          </a:p>
          <a:p>
            <a:r>
              <a:rPr lang="bg-BG" dirty="0" smtClean="0"/>
              <a:t>Най-важната задача на модерна ОС е да управлява конкурентни операции в една компютърна система и да стартира нейните приложения. </a:t>
            </a:r>
          </a:p>
          <a:p>
            <a:r>
              <a:rPr lang="bg-BG" dirty="0" smtClean="0"/>
              <a:t>Конкурентността създава същите проблеми както асинхронната операция – странични ефекти и трудно откриваеми грешки.</a:t>
            </a:r>
          </a:p>
        </p:txBody>
      </p:sp>
    </p:spTree>
    <p:extLst>
      <p:ext uri="{BB962C8B-B14F-4D97-AF65-F5344CB8AC3E}">
        <p14:creationId xmlns:p14="http://schemas.microsoft.com/office/powerpoint/2010/main" val="38347747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r>
              <a:rPr lang="bg-BG"/>
              <a:t>Смяна на директорията</a:t>
            </a:r>
          </a:p>
        </p:txBody>
      </p:sp>
      <p:sp>
        <p:nvSpPr>
          <p:cNvPr id="198659" name="Rectangle 3"/>
          <p:cNvSpPr>
            <a:spLocks noGrp="1" noChangeArrowheads="1"/>
          </p:cNvSpPr>
          <p:nvPr>
            <p:ph idx="1"/>
          </p:nvPr>
        </p:nvSpPr>
        <p:spPr/>
        <p:txBody>
          <a:bodyPr/>
          <a:lstStyle/>
          <a:p>
            <a:pPr>
              <a:buFont typeface="Wingdings" pitchFamily="2" charset="2"/>
              <a:buNone/>
            </a:pPr>
            <a:r>
              <a:rPr lang="bg-BG"/>
              <a:t>cd [directory name]</a:t>
            </a:r>
          </a:p>
          <a:p>
            <a:r>
              <a:rPr lang="bg-BG"/>
              <a:t>Променя директорията на [directory name]</a:t>
            </a:r>
          </a:p>
          <a:p>
            <a:r>
              <a:rPr lang="bg-BG"/>
              <a:t>Ако не се подаде параметър се подразбира user's home directory</a:t>
            </a:r>
          </a:p>
          <a:p>
            <a:r>
              <a:rPr lang="bg-BG"/>
              <a:t>Работи с абсолютни (cd /home/</a:t>
            </a:r>
            <a:r>
              <a:rPr lang="en-US"/>
              <a:t>daniela</a:t>
            </a:r>
            <a:r>
              <a:rPr lang="bg-BG"/>
              <a:t>/</a:t>
            </a:r>
            <a:r>
              <a:rPr lang="en-US"/>
              <a:t>SP</a:t>
            </a:r>
            <a:r>
              <a:rPr lang="bg-BG"/>
              <a:t>) и относителни (cd </a:t>
            </a:r>
            <a:r>
              <a:rPr lang="en-US"/>
              <a:t>SP</a:t>
            </a:r>
            <a:r>
              <a:rPr lang="bg-BG"/>
              <a:t>) пътища.</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p:txBody>
          <a:bodyPr/>
          <a:lstStyle/>
          <a:p>
            <a:r>
              <a:rPr lang="bg-BG"/>
              <a:t>Пътища в </a:t>
            </a:r>
            <a:r>
              <a:rPr lang="en-US"/>
              <a:t>UNIX</a:t>
            </a:r>
            <a:endParaRPr lang="bg-BG"/>
          </a:p>
        </p:txBody>
      </p:sp>
      <p:sp>
        <p:nvSpPr>
          <p:cNvPr id="199683" name="Rectangle 3"/>
          <p:cNvSpPr>
            <a:spLocks noGrp="1" noChangeArrowheads="1"/>
          </p:cNvSpPr>
          <p:nvPr>
            <p:ph idx="1"/>
          </p:nvPr>
        </p:nvSpPr>
        <p:spPr/>
        <p:txBody>
          <a:bodyPr/>
          <a:lstStyle/>
          <a:p>
            <a:pPr>
              <a:buFont typeface="Wingdings" pitchFamily="2" charset="2"/>
              <a:buNone/>
            </a:pPr>
            <a:r>
              <a:rPr lang="bg-BG"/>
              <a:t>Абсолютни</a:t>
            </a:r>
          </a:p>
          <a:p>
            <a:pPr lvl="1"/>
            <a:r>
              <a:rPr lang="bg-BG"/>
              <a:t>Местоположението на файл или директория започва с /</a:t>
            </a:r>
          </a:p>
          <a:p>
            <a:pPr>
              <a:buFont typeface="Wingdings" pitchFamily="2" charset="2"/>
              <a:buNone/>
            </a:pPr>
            <a:r>
              <a:rPr lang="bg-BG"/>
              <a:t>Относителни</a:t>
            </a:r>
          </a:p>
          <a:p>
            <a:pPr lvl="1"/>
            <a:r>
              <a:rPr lang="bg-BG"/>
              <a:t>Местоположението на файл или директория започва от текущата директория</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lstStyle/>
          <a:p>
            <a:r>
              <a:rPr lang="bg-BG"/>
              <a:t>Relative Path Shortcuts</a:t>
            </a:r>
          </a:p>
        </p:txBody>
      </p:sp>
      <p:sp>
        <p:nvSpPr>
          <p:cNvPr id="205827" name="Rectangle 3"/>
          <p:cNvSpPr>
            <a:spLocks noGrp="1" noChangeArrowheads="1"/>
          </p:cNvSpPr>
          <p:nvPr>
            <p:ph idx="1"/>
          </p:nvPr>
        </p:nvSpPr>
        <p:spPr/>
        <p:txBody>
          <a:bodyPr/>
          <a:lstStyle/>
          <a:p>
            <a:pPr>
              <a:buFont typeface="Wingdings" pitchFamily="2" charset="2"/>
              <a:buNone/>
            </a:pPr>
            <a:r>
              <a:rPr lang="bg-BG" sz="2800"/>
              <a:t>Shortcuts:</a:t>
            </a:r>
          </a:p>
          <a:p>
            <a:pPr lvl="1"/>
            <a:r>
              <a:rPr lang="en-US" sz="2400"/>
              <a:t>~</a:t>
            </a:r>
            <a:r>
              <a:rPr lang="bg-BG" sz="2400"/>
              <a:t> - current user's home directory</a:t>
            </a:r>
          </a:p>
          <a:p>
            <a:pPr lvl="1"/>
            <a:r>
              <a:rPr lang="bg-BG" sz="2400"/>
              <a:t>. - the current directory (is useful I promise!)</a:t>
            </a:r>
          </a:p>
          <a:p>
            <a:pPr lvl="1"/>
            <a:r>
              <a:rPr lang="bg-BG" sz="2400"/>
              <a:t>.. - the parent directory of the current directory</a:t>
            </a:r>
          </a:p>
          <a:p>
            <a:r>
              <a:rPr lang="bg-BG" sz="2800"/>
              <a:t>Example</a:t>
            </a:r>
          </a:p>
          <a:p>
            <a:pPr lvl="1"/>
            <a:r>
              <a:rPr lang="bg-BG" sz="2400"/>
              <a:t>Ако се намираме в /usr/local/src, то</a:t>
            </a:r>
          </a:p>
          <a:p>
            <a:pPr lvl="2"/>
            <a:r>
              <a:rPr lang="bg-BG" sz="2000"/>
              <a:t>cd 	</a:t>
            </a:r>
            <a:r>
              <a:rPr lang="bg-BG" sz="2000">
                <a:cs typeface="Arial" charset="0"/>
              </a:rPr>
              <a:t>→	</a:t>
            </a:r>
            <a:r>
              <a:rPr lang="bg-BG" sz="2000"/>
              <a:t> /home/</a:t>
            </a:r>
            <a:r>
              <a:rPr lang="en-US" sz="2000"/>
              <a:t>daniela</a:t>
            </a:r>
            <a:endParaRPr lang="bg-BG" sz="2000"/>
          </a:p>
          <a:p>
            <a:pPr lvl="2"/>
            <a:r>
              <a:rPr lang="bg-BG" sz="2000"/>
              <a:t>cd . </a:t>
            </a:r>
            <a:r>
              <a:rPr lang="en-US" sz="2000"/>
              <a:t>	</a:t>
            </a:r>
            <a:r>
              <a:rPr lang="en-US" sz="2000">
                <a:cs typeface="Arial" charset="0"/>
              </a:rPr>
              <a:t>→	</a:t>
            </a:r>
            <a:r>
              <a:rPr lang="bg-BG" sz="2000"/>
              <a:t> /usr/local/src</a:t>
            </a:r>
          </a:p>
          <a:p>
            <a:pPr lvl="2"/>
            <a:r>
              <a:rPr lang="bg-BG" sz="2000"/>
              <a:t>cd .. </a:t>
            </a:r>
            <a:r>
              <a:rPr lang="en-US" sz="2000"/>
              <a:t>	</a:t>
            </a:r>
            <a:r>
              <a:rPr lang="en-US" sz="2000">
                <a:cs typeface="Arial" charset="0"/>
              </a:rPr>
              <a:t>→	</a:t>
            </a:r>
            <a:r>
              <a:rPr lang="bg-BG" sz="2000"/>
              <a:t> /usr/local</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lstStyle/>
          <a:p>
            <a:r>
              <a:rPr lang="bg-BG"/>
              <a:t>Създаване на файл</a:t>
            </a:r>
          </a:p>
        </p:txBody>
      </p:sp>
      <p:sp>
        <p:nvSpPr>
          <p:cNvPr id="206851" name="Rectangle 3"/>
          <p:cNvSpPr>
            <a:spLocks noGrp="1" noChangeArrowheads="1"/>
          </p:cNvSpPr>
          <p:nvPr>
            <p:ph idx="1"/>
          </p:nvPr>
        </p:nvSpPr>
        <p:spPr/>
        <p:txBody>
          <a:bodyPr/>
          <a:lstStyle/>
          <a:p>
            <a:pPr>
              <a:buFont typeface="Wingdings" pitchFamily="2" charset="2"/>
              <a:buNone/>
            </a:pPr>
            <a:r>
              <a:rPr lang="bg-BG" sz="2800"/>
              <a:t>touch [flags] &lt;file&gt;</a:t>
            </a:r>
          </a:p>
          <a:p>
            <a:r>
              <a:rPr lang="bg-BG" sz="2800"/>
              <a:t>Добавя дата и час на файла</a:t>
            </a:r>
          </a:p>
          <a:p>
            <a:r>
              <a:rPr lang="bg-BG" sz="2800"/>
              <a:t>Без параметри ползва текуща дата/време</a:t>
            </a:r>
          </a:p>
          <a:p>
            <a:r>
              <a:rPr lang="bg-BG" sz="2800"/>
              <a:t>Ако файлът не съществува, touch го създава</a:t>
            </a:r>
          </a:p>
          <a:p>
            <a:r>
              <a:rPr lang="bg-BG" sz="2800"/>
              <a:t>Файловите разширения (.exe, .txt, и т.н.) често нямат значение в UNIX. С touch се създава празен текстов файл (без разширение </a:t>
            </a:r>
            <a:r>
              <a:rPr lang="en-US" sz="2800"/>
              <a:t>.txt)</a:t>
            </a:r>
            <a:r>
              <a:rPr lang="bg-BG" sz="2800"/>
              <a:t>.</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lstStyle/>
          <a:p>
            <a:r>
              <a:rPr lang="bg-BG"/>
              <a:t>Създаване на директория</a:t>
            </a:r>
          </a:p>
        </p:txBody>
      </p:sp>
      <p:sp>
        <p:nvSpPr>
          <p:cNvPr id="207875" name="Rectangle 3"/>
          <p:cNvSpPr>
            <a:spLocks noGrp="1" noChangeArrowheads="1"/>
          </p:cNvSpPr>
          <p:nvPr>
            <p:ph idx="1"/>
          </p:nvPr>
        </p:nvSpPr>
        <p:spPr/>
        <p:txBody>
          <a:bodyPr/>
          <a:lstStyle/>
          <a:p>
            <a:pPr>
              <a:buFont typeface="Wingdings" pitchFamily="2" charset="2"/>
              <a:buNone/>
            </a:pPr>
            <a:r>
              <a:rPr lang="bg-BG"/>
              <a:t>mkdir [flags] &lt;directory&gt;</a:t>
            </a:r>
          </a:p>
          <a:p>
            <a:r>
              <a:rPr lang="bg-BG"/>
              <a:t>Създава нова директория със зададеното име</a:t>
            </a:r>
          </a:p>
          <a:p>
            <a:r>
              <a:rPr lang="bg-BG"/>
              <a:t>Може да се ползва relative/absolute път за създаване на директории спрямо текущата.</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r>
              <a:rPr lang="bg-BG"/>
              <a:t>Изтриване на файл</a:t>
            </a:r>
          </a:p>
        </p:txBody>
      </p:sp>
      <p:sp>
        <p:nvSpPr>
          <p:cNvPr id="208899" name="Rectangle 3"/>
          <p:cNvSpPr>
            <a:spLocks noGrp="1" noChangeArrowheads="1"/>
          </p:cNvSpPr>
          <p:nvPr>
            <p:ph idx="1"/>
          </p:nvPr>
        </p:nvSpPr>
        <p:spPr/>
        <p:txBody>
          <a:bodyPr/>
          <a:lstStyle/>
          <a:p>
            <a:pPr>
              <a:lnSpc>
                <a:spcPct val="80000"/>
              </a:lnSpc>
              <a:buFont typeface="Wingdings" pitchFamily="2" charset="2"/>
              <a:buNone/>
            </a:pPr>
            <a:r>
              <a:rPr lang="bg-BG" sz="2800"/>
              <a:t>rm [flags] &lt;filename&gt;</a:t>
            </a:r>
          </a:p>
          <a:p>
            <a:pPr>
              <a:lnSpc>
                <a:spcPct val="80000"/>
              </a:lnSpc>
            </a:pPr>
            <a:r>
              <a:rPr lang="bg-BG" sz="2800"/>
              <a:t>Изтрива файла &lt;</a:t>
            </a:r>
            <a:r>
              <a:rPr lang="en-US" sz="2800"/>
              <a:t>fi</a:t>
            </a:r>
            <a:r>
              <a:rPr lang="bg-BG" sz="2800"/>
              <a:t>lename&gt;</a:t>
            </a:r>
          </a:p>
          <a:p>
            <a:pPr>
              <a:lnSpc>
                <a:spcPct val="80000"/>
              </a:lnSpc>
            </a:pPr>
            <a:r>
              <a:rPr lang="bg-BG" sz="2800"/>
              <a:t>Чрез wildcards могат да се изтриват &gt;1 файлове</a:t>
            </a:r>
          </a:p>
          <a:p>
            <a:pPr lvl="1">
              <a:lnSpc>
                <a:spcPct val="80000"/>
              </a:lnSpc>
            </a:pPr>
            <a:r>
              <a:rPr lang="bg-BG" sz="2400"/>
              <a:t>rm * - изтрива всички файлове в текущата директория</a:t>
            </a:r>
          </a:p>
          <a:p>
            <a:pPr lvl="1">
              <a:lnSpc>
                <a:spcPct val="80000"/>
              </a:lnSpc>
            </a:pPr>
            <a:r>
              <a:rPr lang="bg-BG" sz="2400"/>
              <a:t>rm *.jpg – изтрива всички .jpg файлове в текущата директория</a:t>
            </a:r>
          </a:p>
          <a:p>
            <a:pPr lvl="1">
              <a:lnSpc>
                <a:spcPct val="80000"/>
              </a:lnSpc>
            </a:pPr>
            <a:r>
              <a:rPr lang="bg-BG" sz="2400"/>
              <a:t>rm -i filename – пита преди изтриване</a:t>
            </a:r>
          </a:p>
          <a:p>
            <a:pPr>
              <a:lnSpc>
                <a:spcPct val="80000"/>
              </a:lnSpc>
            </a:pPr>
            <a:r>
              <a:rPr lang="bg-BG" sz="2800"/>
              <a:t>Няма начин за възстановяване на изтрит файл</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p:txBody>
          <a:bodyPr/>
          <a:lstStyle/>
          <a:p>
            <a:r>
              <a:rPr lang="bg-BG"/>
              <a:t>Изтриване на директория</a:t>
            </a:r>
          </a:p>
        </p:txBody>
      </p:sp>
      <p:sp>
        <p:nvSpPr>
          <p:cNvPr id="209923" name="Rectangle 3"/>
          <p:cNvSpPr>
            <a:spLocks noGrp="1" noChangeArrowheads="1"/>
          </p:cNvSpPr>
          <p:nvPr>
            <p:ph idx="1"/>
          </p:nvPr>
        </p:nvSpPr>
        <p:spPr/>
        <p:txBody>
          <a:bodyPr/>
          <a:lstStyle/>
          <a:p>
            <a:pPr>
              <a:buFont typeface="Wingdings" pitchFamily="2" charset="2"/>
              <a:buNone/>
            </a:pPr>
            <a:r>
              <a:rPr lang="bg-BG"/>
              <a:t>rmdir [flags] &lt;directory&gt;</a:t>
            </a:r>
          </a:p>
          <a:p>
            <a:r>
              <a:rPr lang="bg-BG"/>
              <a:t>Изтрива празна директория</a:t>
            </a:r>
          </a:p>
          <a:p>
            <a:r>
              <a:rPr lang="bg-BG"/>
              <a:t>Генерира грешка, ако директорията не е празна.</a:t>
            </a:r>
          </a:p>
          <a:p>
            <a:r>
              <a:rPr lang="bg-BG"/>
              <a:t>За да изтрием директория и всички нейни поддиректории използваме rm с флаг -r (for recursive)</a:t>
            </a:r>
          </a:p>
          <a:p>
            <a:pPr algn="ctr">
              <a:buFont typeface="Wingdings" pitchFamily="2" charset="2"/>
              <a:buNone/>
            </a:pPr>
            <a:r>
              <a:rPr lang="bg-BG"/>
              <a:t>rm -r /home/</a:t>
            </a:r>
            <a:r>
              <a:rPr lang="en-US"/>
              <a:t>daniela</a:t>
            </a:r>
            <a:r>
              <a:rPr lang="bg-BG"/>
              <a:t>/</a:t>
            </a:r>
            <a:r>
              <a:rPr lang="en-US"/>
              <a:t>temp</a:t>
            </a:r>
            <a:endParaRPr lang="bg-BG"/>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r>
              <a:rPr lang="bg-BG"/>
              <a:t>Копиране на файл</a:t>
            </a:r>
          </a:p>
        </p:txBody>
      </p:sp>
      <p:sp>
        <p:nvSpPr>
          <p:cNvPr id="210947" name="Rectangle 3"/>
          <p:cNvSpPr>
            <a:spLocks noGrp="1" noChangeArrowheads="1"/>
          </p:cNvSpPr>
          <p:nvPr>
            <p:ph idx="1"/>
          </p:nvPr>
        </p:nvSpPr>
        <p:spPr/>
        <p:txBody>
          <a:bodyPr/>
          <a:lstStyle/>
          <a:p>
            <a:pPr>
              <a:buFont typeface="Wingdings" pitchFamily="2" charset="2"/>
              <a:buNone/>
            </a:pPr>
            <a:r>
              <a:rPr lang="bg-BG" sz="2800"/>
              <a:t>cp [flags] &lt;file&gt; &lt;destination&gt;</a:t>
            </a:r>
          </a:p>
          <a:p>
            <a:r>
              <a:rPr lang="bg-BG" sz="2800"/>
              <a:t>Копира файл от едно място на друго</a:t>
            </a:r>
          </a:p>
          <a:p>
            <a:r>
              <a:rPr lang="bg-BG" sz="2800"/>
              <a:t>За копиране на повече файлове, се ползва wildcards (such as *)</a:t>
            </a:r>
          </a:p>
          <a:p>
            <a:r>
              <a:rPr lang="bg-BG" sz="2800"/>
              <a:t>За копиране на директория се ползва</a:t>
            </a:r>
          </a:p>
          <a:p>
            <a:pPr algn="ctr">
              <a:buFont typeface="Wingdings" pitchFamily="2" charset="2"/>
              <a:buNone/>
            </a:pPr>
            <a:r>
              <a:rPr lang="bg-BG" sz="2800"/>
              <a:t>cp -r &lt;src&gt; &lt;dest&gt;</a:t>
            </a:r>
          </a:p>
          <a:p>
            <a:r>
              <a:rPr lang="bg-BG" sz="2800"/>
              <a:t>Пример:</a:t>
            </a:r>
          </a:p>
          <a:p>
            <a:pPr lvl="1">
              <a:buFont typeface="Wingdings" pitchFamily="2" charset="2"/>
              <a:buNone/>
            </a:pPr>
            <a:r>
              <a:rPr lang="bg-BG" sz="2400"/>
              <a:t>cp *.mp3 /Music/ - копира всички .mp3 файлове от текущата директория в /home/&lt;username&gt;/Music/</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p:txBody>
          <a:bodyPr/>
          <a:lstStyle/>
          <a:p>
            <a:r>
              <a:rPr lang="bg-BG"/>
              <a:t>Преместване на файлове</a:t>
            </a:r>
          </a:p>
        </p:txBody>
      </p:sp>
      <p:sp>
        <p:nvSpPr>
          <p:cNvPr id="211971" name="Rectangle 3"/>
          <p:cNvSpPr>
            <a:spLocks noGrp="1" noChangeArrowheads="1"/>
          </p:cNvSpPr>
          <p:nvPr>
            <p:ph idx="1"/>
          </p:nvPr>
        </p:nvSpPr>
        <p:spPr/>
        <p:txBody>
          <a:bodyPr/>
          <a:lstStyle/>
          <a:p>
            <a:pPr>
              <a:buFont typeface="Wingdings" pitchFamily="2" charset="2"/>
              <a:buNone/>
            </a:pPr>
            <a:r>
              <a:rPr lang="bg-BG"/>
              <a:t>mv [flags] &lt;source&gt; &lt;destination&gt;</a:t>
            </a:r>
          </a:p>
          <a:p>
            <a:r>
              <a:rPr lang="bg-BG"/>
              <a:t>Премества файл или директория от едно място на друго</a:t>
            </a:r>
          </a:p>
          <a:p>
            <a:r>
              <a:rPr lang="bg-BG"/>
              <a:t>Използва се и за смяна на името от &lt;oldname&gt; на &lt;newname&gt;</a:t>
            </a:r>
          </a:p>
          <a:p>
            <a:r>
              <a:rPr lang="bg-BG"/>
              <a:t>За разлика от </a:t>
            </a:r>
            <a:r>
              <a:rPr lang="en-US"/>
              <a:t>cp</a:t>
            </a:r>
            <a:r>
              <a:rPr lang="bg-BG"/>
              <a:t> </a:t>
            </a:r>
            <a:r>
              <a:rPr lang="en-US"/>
              <a:t>mv</a:t>
            </a:r>
            <a:r>
              <a:rPr lang="bg-BG"/>
              <a:t> обработва директориите рекурсивно.</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p:nvPr>
        </p:nvSpPr>
        <p:spPr/>
        <p:txBody>
          <a:bodyPr/>
          <a:lstStyle/>
          <a:p>
            <a:r>
              <a:rPr lang="bg-BG"/>
              <a:t>PATH</a:t>
            </a:r>
          </a:p>
        </p:txBody>
      </p:sp>
      <p:sp>
        <p:nvSpPr>
          <p:cNvPr id="221187" name="Rectangle 3"/>
          <p:cNvSpPr>
            <a:spLocks noGrp="1" noChangeArrowheads="1"/>
          </p:cNvSpPr>
          <p:nvPr>
            <p:ph idx="1"/>
          </p:nvPr>
        </p:nvSpPr>
        <p:spPr/>
        <p:txBody>
          <a:bodyPr/>
          <a:lstStyle/>
          <a:p>
            <a:pPr>
              <a:lnSpc>
                <a:spcPct val="80000"/>
              </a:lnSpc>
            </a:pPr>
            <a:r>
              <a:rPr lang="bg-BG" sz="2400"/>
              <a:t>Когато се пишат команди в command prompt, Shell преглежда пътищата, включени в system's PATH.</a:t>
            </a:r>
          </a:p>
          <a:p>
            <a:pPr>
              <a:lnSpc>
                <a:spcPct val="80000"/>
              </a:lnSpc>
            </a:pPr>
            <a:r>
              <a:rPr lang="bg-BG" sz="2400"/>
              <a:t>Наример, ако се напише ls, shell преглежда  /bin, намира програмата ls и я изпълнява</a:t>
            </a:r>
          </a:p>
          <a:p>
            <a:pPr>
              <a:lnSpc>
                <a:spcPct val="80000"/>
              </a:lnSpc>
            </a:pPr>
            <a:r>
              <a:rPr lang="bg-BG" sz="2400"/>
              <a:t>За да се изпълни програма, която не е в PATH, трябва да се посочи целия път до нея:</a:t>
            </a:r>
          </a:p>
          <a:p>
            <a:pPr algn="ctr">
              <a:lnSpc>
                <a:spcPct val="80000"/>
              </a:lnSpc>
              <a:buFont typeface="Wingdings" pitchFamily="2" charset="2"/>
              <a:buNone/>
            </a:pPr>
            <a:r>
              <a:rPr lang="bg-BG" sz="2400"/>
              <a:t>/home/user/program1</a:t>
            </a:r>
          </a:p>
          <a:p>
            <a:pPr>
              <a:lnSpc>
                <a:spcPct val="80000"/>
              </a:lnSpc>
            </a:pPr>
            <a:r>
              <a:rPr lang="bg-BG" sz="2400"/>
              <a:t>Ако програмата е в текущата директория, се задава:</a:t>
            </a:r>
          </a:p>
          <a:p>
            <a:pPr algn="ctr">
              <a:lnSpc>
                <a:spcPct val="80000"/>
              </a:lnSpc>
              <a:buFont typeface="Wingdings" pitchFamily="2" charset="2"/>
              <a:buNone/>
            </a:pPr>
            <a:r>
              <a:rPr lang="bg-BG" sz="2400"/>
              <a:t>./program1</a:t>
            </a:r>
          </a:p>
          <a:p>
            <a:pPr>
              <a:lnSpc>
                <a:spcPct val="80000"/>
              </a:lnSpc>
            </a:pPr>
            <a:r>
              <a:rPr lang="bg-BG" sz="2400"/>
              <a:t>Директориите /bin, /usr/bin и /usr/local/bin са включени в </a:t>
            </a:r>
            <a:r>
              <a:rPr lang="en-US" sz="2400"/>
              <a:t>PATH.</a:t>
            </a:r>
            <a:endParaRPr lang="bg-BG"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Основни понятия</a:t>
            </a:r>
            <a:endParaRPr lang="bg-BG" dirty="0"/>
          </a:p>
        </p:txBody>
      </p:sp>
      <p:sp>
        <p:nvSpPr>
          <p:cNvPr id="3" name="Content Placeholder 2"/>
          <p:cNvSpPr>
            <a:spLocks noGrp="1"/>
          </p:cNvSpPr>
          <p:nvPr>
            <p:ph idx="1"/>
          </p:nvPr>
        </p:nvSpPr>
        <p:spPr/>
        <p:txBody>
          <a:bodyPr>
            <a:normAutofit/>
          </a:bodyPr>
          <a:lstStyle/>
          <a:p>
            <a:r>
              <a:rPr lang="bg-BG" dirty="0" smtClean="0"/>
              <a:t>Комуникацията е предаване на информация от един обект към друг. </a:t>
            </a:r>
          </a:p>
          <a:p>
            <a:r>
              <a:rPr lang="bg-BG" dirty="0" smtClean="0"/>
              <a:t>Поради доминиращата роля на </a:t>
            </a:r>
            <a:r>
              <a:rPr lang="en-US" dirty="0" smtClean="0"/>
              <a:t>World </a:t>
            </a:r>
            <a:r>
              <a:rPr lang="en-US" dirty="0"/>
              <a:t>Wide Web </a:t>
            </a:r>
            <a:r>
              <a:rPr lang="bg-BG" dirty="0" smtClean="0"/>
              <a:t>и мрежовите приложения, много програми използват мрежов </a:t>
            </a:r>
            <a:r>
              <a:rPr lang="en-US" dirty="0" smtClean="0"/>
              <a:t>I/O</a:t>
            </a:r>
            <a:r>
              <a:rPr lang="bg-BG" dirty="0" smtClean="0"/>
              <a:t>.</a:t>
            </a:r>
          </a:p>
          <a:p>
            <a:r>
              <a:rPr lang="bg-BG" dirty="0" smtClean="0"/>
              <a:t>Мрежовата комуникация въвежда нови проблеми, породени от асинхронност на операциите в мрежата и неоткрити мрежови грешки.</a:t>
            </a:r>
          </a:p>
        </p:txBody>
      </p:sp>
    </p:spTree>
    <p:extLst>
      <p:ext uri="{BB962C8B-B14F-4D97-AF65-F5344CB8AC3E}">
        <p14:creationId xmlns:p14="http://schemas.microsoft.com/office/powerpoint/2010/main" val="6116958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p:txBody>
          <a:bodyPr/>
          <a:lstStyle/>
          <a:p>
            <a:r>
              <a:rPr lang="bg-BG"/>
              <a:t>Флагове</a:t>
            </a:r>
          </a:p>
        </p:txBody>
      </p:sp>
      <p:sp>
        <p:nvSpPr>
          <p:cNvPr id="222211" name="Rectangle 3"/>
          <p:cNvSpPr>
            <a:spLocks noGrp="1" noChangeArrowheads="1"/>
          </p:cNvSpPr>
          <p:nvPr>
            <p:ph idx="1"/>
          </p:nvPr>
        </p:nvSpPr>
        <p:spPr/>
        <p:txBody>
          <a:bodyPr/>
          <a:lstStyle/>
          <a:p>
            <a:r>
              <a:rPr lang="bg-BG"/>
              <a:t>Повечето команди приемат флагове (наречени опции). Те се записват след името на командата и се предхождат със знака -.</a:t>
            </a:r>
          </a:p>
          <a:p>
            <a:pPr lvl="1"/>
            <a:r>
              <a:rPr lang="bg-BG"/>
              <a:t>Една опция =&gt; ls -l</a:t>
            </a:r>
          </a:p>
          <a:p>
            <a:pPr lvl="1"/>
            <a:r>
              <a:rPr lang="bg-BG"/>
              <a:t>Две опции =&gt; ls -l -Q</a:t>
            </a:r>
          </a:p>
          <a:p>
            <a:pPr lvl="1"/>
            <a:r>
              <a:rPr lang="bg-BG"/>
              <a:t>Две опции =&gt; ls -lQ</a:t>
            </a:r>
          </a:p>
          <a:p>
            <a:r>
              <a:rPr lang="bg-BG"/>
              <a:t>Опциите се прилагат отляво надясно.</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ChangeArrowheads="1"/>
          </p:cNvSpPr>
          <p:nvPr>
            <p:ph type="title"/>
          </p:nvPr>
        </p:nvSpPr>
        <p:spPr/>
        <p:txBody>
          <a:bodyPr/>
          <a:lstStyle/>
          <a:p>
            <a:r>
              <a:rPr lang="bg-BG"/>
              <a:t>Помощ за командите</a:t>
            </a:r>
          </a:p>
        </p:txBody>
      </p:sp>
      <p:sp>
        <p:nvSpPr>
          <p:cNvPr id="223235" name="Rectangle 3"/>
          <p:cNvSpPr>
            <a:spLocks noGrp="1" noChangeArrowheads="1"/>
          </p:cNvSpPr>
          <p:nvPr>
            <p:ph idx="1"/>
          </p:nvPr>
        </p:nvSpPr>
        <p:spPr/>
        <p:txBody>
          <a:bodyPr/>
          <a:lstStyle/>
          <a:p>
            <a:pPr>
              <a:buFont typeface="Wingdings" pitchFamily="2" charset="2"/>
              <a:buNone/>
            </a:pPr>
            <a:r>
              <a:rPr lang="bg-BG" sz="2800"/>
              <a:t>man &lt;command_name&gt;</a:t>
            </a:r>
          </a:p>
          <a:p>
            <a:r>
              <a:rPr lang="bg-BG" sz="2800"/>
              <a:t>Показва страницата от manual (manpage) за избраната команда</a:t>
            </a:r>
          </a:p>
          <a:p>
            <a:r>
              <a:rPr lang="bg-BG" sz="2800"/>
              <a:t>За разлика от резултатите в google, manpages са специфични за системата</a:t>
            </a:r>
          </a:p>
          <a:p>
            <a:r>
              <a:rPr lang="bg-BG" sz="2800"/>
              <a:t>Дава списък на всички възможни опции/параметри</a:t>
            </a:r>
          </a:p>
          <a:p>
            <a:r>
              <a:rPr lang="bg-BG" sz="2800"/>
              <a:t>Ползвайте  /&lt;keyword&gt; за да търсите по ключова дума в manpage</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bg-BG"/>
              <a:t>Потребители и групи</a:t>
            </a:r>
          </a:p>
        </p:txBody>
      </p:sp>
      <p:sp>
        <p:nvSpPr>
          <p:cNvPr id="224259" name="Rectangle 3"/>
          <p:cNvSpPr>
            <a:spLocks noGrp="1" noChangeArrowheads="1"/>
          </p:cNvSpPr>
          <p:nvPr>
            <p:ph idx="1"/>
          </p:nvPr>
        </p:nvSpPr>
        <p:spPr/>
        <p:txBody>
          <a:bodyPr/>
          <a:lstStyle/>
          <a:p>
            <a:pPr>
              <a:lnSpc>
                <a:spcPct val="90000"/>
              </a:lnSpc>
            </a:pPr>
            <a:r>
              <a:rPr lang="bg-BG" sz="2400"/>
              <a:t>Unix е разработен да позволи на множество потребители да работят на една машина едновременно. Това генерира някои изисквания за сигурността – Как ще предпазим електронната си поща от четене от другите потребители, както и как да забраним промяната на програмите и данните от тях, докато ги ползваме?</a:t>
            </a:r>
          </a:p>
          <a:p>
            <a:pPr lvl="1">
              <a:lnSpc>
                <a:spcPct val="90000"/>
              </a:lnSpc>
            </a:pPr>
            <a:r>
              <a:rPr lang="bg-BG" sz="2000"/>
              <a:t>Достъптъ до файлове зависи от потребителския акаунт</a:t>
            </a:r>
          </a:p>
          <a:p>
            <a:pPr lvl="1">
              <a:lnSpc>
                <a:spcPct val="90000"/>
              </a:lnSpc>
            </a:pPr>
            <a:r>
              <a:rPr lang="bg-BG" sz="2000"/>
              <a:t>Всички акаунти се предшестват от един Superuser или  "root“ account</a:t>
            </a:r>
          </a:p>
          <a:p>
            <a:pPr lvl="1">
              <a:lnSpc>
                <a:spcPct val="90000"/>
              </a:lnSpc>
            </a:pPr>
            <a:r>
              <a:rPr lang="bg-BG" sz="2000"/>
              <a:t>Всеки потребител има абсолютен контрол върху собствените си файлове и само root има пълни права върху всички файлове.</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p:txBody>
          <a:bodyPr/>
          <a:lstStyle/>
          <a:p>
            <a:r>
              <a:rPr lang="bg-BG"/>
              <a:t>Групи</a:t>
            </a:r>
          </a:p>
        </p:txBody>
      </p:sp>
      <p:sp>
        <p:nvSpPr>
          <p:cNvPr id="225283" name="Rectangle 3"/>
          <p:cNvSpPr>
            <a:spLocks noGrp="1" noChangeArrowheads="1"/>
          </p:cNvSpPr>
          <p:nvPr>
            <p:ph idx="1"/>
          </p:nvPr>
        </p:nvSpPr>
        <p:spPr/>
        <p:txBody>
          <a:bodyPr/>
          <a:lstStyle/>
          <a:p>
            <a:pPr>
              <a:lnSpc>
                <a:spcPct val="80000"/>
              </a:lnSpc>
            </a:pPr>
            <a:r>
              <a:rPr lang="bg-BG" sz="2800"/>
              <a:t>Файловете могат да се присвоят към група потребители, позволявайки операциите четене, промяна и/или изпълнение да бъдат ограничени за множество потребители.</a:t>
            </a:r>
          </a:p>
          <a:p>
            <a:pPr>
              <a:lnSpc>
                <a:spcPct val="80000"/>
              </a:lnSpc>
            </a:pPr>
            <a:r>
              <a:rPr lang="bg-BG" sz="2800"/>
              <a:t>Пример:</a:t>
            </a:r>
          </a:p>
          <a:p>
            <a:pPr lvl="1">
              <a:lnSpc>
                <a:spcPct val="80000"/>
              </a:lnSpc>
            </a:pPr>
            <a:r>
              <a:rPr lang="bg-BG" sz="2400"/>
              <a:t>Ако всеки член на този клас има акаунт на същия сървър, ще бъде разумно да поддържа собствените си файлове скрити.</a:t>
            </a:r>
          </a:p>
          <a:p>
            <a:pPr lvl="1">
              <a:lnSpc>
                <a:spcPct val="80000"/>
              </a:lnSpc>
            </a:pPr>
            <a:r>
              <a:rPr lang="bg-BG" sz="2400"/>
              <a:t>Ако е даден клас wiki, hosted на сървъра, ще бъде предимство, ако се позволи на всеки в класа да го редактира, но извън класа да може само да се чете.</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p:txBody>
          <a:bodyPr/>
          <a:lstStyle/>
          <a:p>
            <a:r>
              <a:rPr lang="bg-BG"/>
              <a:t>Собственост на файл</a:t>
            </a:r>
          </a:p>
        </p:txBody>
      </p:sp>
      <p:sp>
        <p:nvSpPr>
          <p:cNvPr id="226307" name="Rectangle 3"/>
          <p:cNvSpPr>
            <a:spLocks noGrp="1" noChangeArrowheads="1"/>
          </p:cNvSpPr>
          <p:nvPr>
            <p:ph idx="1"/>
          </p:nvPr>
        </p:nvSpPr>
        <p:spPr/>
        <p:txBody>
          <a:bodyPr/>
          <a:lstStyle/>
          <a:p>
            <a:pPr>
              <a:lnSpc>
                <a:spcPct val="80000"/>
              </a:lnSpc>
            </a:pPr>
            <a:r>
              <a:rPr lang="bg-BG" sz="2800"/>
              <a:t>Всеки файл е присвоен към един потребител и една група (обикновено се записва user:group).</a:t>
            </a:r>
          </a:p>
          <a:p>
            <a:pPr>
              <a:lnSpc>
                <a:spcPct val="80000"/>
              </a:lnSpc>
            </a:pPr>
            <a:r>
              <a:rPr lang="bg-BG" sz="2800"/>
              <a:t>Например, файловете на root принадлежат на root:root.</a:t>
            </a:r>
          </a:p>
          <a:p>
            <a:pPr>
              <a:lnSpc>
                <a:spcPct val="80000"/>
              </a:lnSpc>
            </a:pPr>
            <a:r>
              <a:rPr lang="bg-BG" sz="2800"/>
              <a:t>Обикновено право на root е да променя собствеността, тъй като обикновен потребител не може да пренасочва тази връзка.</a:t>
            </a:r>
          </a:p>
          <a:p>
            <a:pPr>
              <a:lnSpc>
                <a:spcPct val="80000"/>
              </a:lnSpc>
            </a:pPr>
            <a:r>
              <a:rPr lang="bg-BG" sz="2800"/>
              <a:t>За да се види към коя група принадлежи даден потребител се ползва groups.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title"/>
          </p:nvPr>
        </p:nvSpPr>
        <p:spPr/>
        <p:txBody>
          <a:bodyPr/>
          <a:lstStyle/>
          <a:p>
            <a:r>
              <a:rPr lang="bg-BG"/>
              <a:t>Права за достъп</a:t>
            </a:r>
          </a:p>
        </p:txBody>
      </p:sp>
      <p:sp>
        <p:nvSpPr>
          <p:cNvPr id="227331" name="Rectangle 3"/>
          <p:cNvSpPr>
            <a:spLocks noGrp="1" noChangeArrowheads="1"/>
          </p:cNvSpPr>
          <p:nvPr>
            <p:ph idx="1"/>
          </p:nvPr>
        </p:nvSpPr>
        <p:spPr/>
        <p:txBody>
          <a:bodyPr/>
          <a:lstStyle/>
          <a:p>
            <a:r>
              <a:rPr lang="bg-BG"/>
              <a:t>Можем да ползваме ls –l, за да разберем собствеността и правата за всеки файл.</a:t>
            </a:r>
          </a:p>
          <a:p>
            <a:pPr lvl="1"/>
            <a:r>
              <a:rPr lang="bg-BG"/>
              <a:t>ls -l =&gt; показва списък файлове и директории в дълъг (long) формат</a:t>
            </a:r>
          </a:p>
        </p:txBody>
      </p:sp>
      <p:pic>
        <p:nvPicPr>
          <p:cNvPr id="22733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4648200"/>
            <a:ext cx="739140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8354" name="Rectangle 2"/>
          <p:cNvSpPr>
            <a:spLocks noGrp="1" noChangeArrowheads="1"/>
          </p:cNvSpPr>
          <p:nvPr>
            <p:ph type="title"/>
          </p:nvPr>
        </p:nvSpPr>
        <p:spPr/>
        <p:txBody>
          <a:bodyPr/>
          <a:lstStyle/>
          <a:p>
            <a:r>
              <a:rPr lang="bg-BG"/>
              <a:t>Права за достъп</a:t>
            </a:r>
          </a:p>
        </p:txBody>
      </p:sp>
      <p:sp>
        <p:nvSpPr>
          <p:cNvPr id="228355" name="AutoShape 3"/>
          <p:cNvSpPr>
            <a:spLocks noGrp="1" noChangeAspect="1" noChangeArrowheads="1"/>
          </p:cNvSpPr>
          <p:nvPr>
            <p:ph idx="1"/>
          </p:nvPr>
        </p:nvSpPr>
        <p:spPr/>
        <p:txBody>
          <a:bodyPr/>
          <a:lstStyle/>
          <a:p>
            <a:pPr>
              <a:lnSpc>
                <a:spcPct val="80000"/>
              </a:lnSpc>
            </a:pPr>
            <a:r>
              <a:rPr lang="bg-BG" sz="1200" b="1"/>
              <a:t>1st Character – File Type:</a:t>
            </a:r>
            <a:r>
              <a:rPr lang="bg-BG" sz="1200"/>
              <a:t> First character specifies the type of the file.</a:t>
            </a:r>
            <a:br>
              <a:rPr lang="bg-BG" sz="1200"/>
            </a:br>
            <a:r>
              <a:rPr lang="bg-BG" sz="1200"/>
              <a:t>In the example above the hyphen (-) in the 1st character indicates that this is a normal file. Following are the possible file type options in the 1st character of the ls -l output.</a:t>
            </a:r>
          </a:p>
          <a:p>
            <a:pPr lvl="1">
              <a:lnSpc>
                <a:spcPct val="80000"/>
              </a:lnSpc>
            </a:pPr>
            <a:r>
              <a:rPr lang="bg-BG" sz="1000" b="1"/>
              <a:t>Field Explanation</a:t>
            </a:r>
            <a:endParaRPr lang="bg-BG" sz="1000"/>
          </a:p>
          <a:p>
            <a:pPr lvl="1">
              <a:lnSpc>
                <a:spcPct val="80000"/>
              </a:lnSpc>
            </a:pPr>
            <a:r>
              <a:rPr lang="bg-BG" sz="1000"/>
              <a:t>- normal file</a:t>
            </a:r>
          </a:p>
          <a:p>
            <a:pPr lvl="1">
              <a:lnSpc>
                <a:spcPct val="80000"/>
              </a:lnSpc>
            </a:pPr>
            <a:r>
              <a:rPr lang="bg-BG" sz="1000"/>
              <a:t>d directory</a:t>
            </a:r>
          </a:p>
          <a:p>
            <a:pPr lvl="1">
              <a:lnSpc>
                <a:spcPct val="80000"/>
              </a:lnSpc>
            </a:pPr>
            <a:r>
              <a:rPr lang="bg-BG" sz="1000"/>
              <a:t>s socket file</a:t>
            </a:r>
          </a:p>
          <a:p>
            <a:pPr lvl="1">
              <a:lnSpc>
                <a:spcPct val="80000"/>
              </a:lnSpc>
            </a:pPr>
            <a:r>
              <a:rPr lang="bg-BG" sz="1000"/>
              <a:t>l link file</a:t>
            </a:r>
          </a:p>
          <a:p>
            <a:pPr>
              <a:lnSpc>
                <a:spcPct val="80000"/>
              </a:lnSpc>
            </a:pPr>
            <a:r>
              <a:rPr lang="bg-BG" sz="1200" b="1"/>
              <a:t>Field 1 – File Permissions:</a:t>
            </a:r>
            <a:r>
              <a:rPr lang="bg-BG" sz="1200"/>
              <a:t> Next 9 character specifies the files permission. Each 3 characters refers to the read, write, execute permissions for user, group and world In this example, -rw-r—– indicates read-write permission for user, read permission for group, and no permission for others.</a:t>
            </a:r>
          </a:p>
          <a:p>
            <a:pPr>
              <a:lnSpc>
                <a:spcPct val="80000"/>
              </a:lnSpc>
            </a:pPr>
            <a:r>
              <a:rPr lang="bg-BG" sz="1200" b="1"/>
              <a:t>Field 2 – Number of links:</a:t>
            </a:r>
            <a:r>
              <a:rPr lang="bg-BG" sz="1200"/>
              <a:t> Second field specifies the number of links for that file. In this example, 1 indicates only one link to this file.</a:t>
            </a:r>
          </a:p>
          <a:p>
            <a:pPr>
              <a:lnSpc>
                <a:spcPct val="80000"/>
              </a:lnSpc>
            </a:pPr>
            <a:r>
              <a:rPr lang="bg-BG" sz="1200" b="1"/>
              <a:t>Field 3 – Owner:</a:t>
            </a:r>
            <a:r>
              <a:rPr lang="bg-BG" sz="1200"/>
              <a:t> Third field specifies owner of the file. In this example, this file is owned by username ‘ramesh’.</a:t>
            </a:r>
          </a:p>
          <a:p>
            <a:pPr>
              <a:lnSpc>
                <a:spcPct val="80000"/>
              </a:lnSpc>
            </a:pPr>
            <a:r>
              <a:rPr lang="bg-BG" sz="1200" b="1"/>
              <a:t>Field 4 – Group:</a:t>
            </a:r>
            <a:r>
              <a:rPr lang="bg-BG" sz="1200"/>
              <a:t> Fourth field specifies the group of the file. In this example, this file belongs to ”team-dev’ group.</a:t>
            </a:r>
          </a:p>
          <a:p>
            <a:pPr>
              <a:lnSpc>
                <a:spcPct val="80000"/>
              </a:lnSpc>
            </a:pPr>
            <a:r>
              <a:rPr lang="bg-BG" sz="1200" b="1"/>
              <a:t>Field 5 – Size:</a:t>
            </a:r>
            <a:r>
              <a:rPr lang="bg-BG" sz="1200"/>
              <a:t> Fifth field specifies the size of file. In this example, ‘9275204′ indicates the file size.</a:t>
            </a:r>
          </a:p>
          <a:p>
            <a:pPr>
              <a:lnSpc>
                <a:spcPct val="80000"/>
              </a:lnSpc>
            </a:pPr>
            <a:r>
              <a:rPr lang="bg-BG" sz="1200" b="1"/>
              <a:t>Field 6 – Last modified date &amp; time:</a:t>
            </a:r>
            <a:r>
              <a:rPr lang="bg-BG" sz="1200"/>
              <a:t> Sixth field specifies the date and time of the last modification of the file. In this example, ‘Jun 13 15:27′ specifies the last modification time of the file.</a:t>
            </a:r>
          </a:p>
          <a:p>
            <a:pPr>
              <a:lnSpc>
                <a:spcPct val="80000"/>
              </a:lnSpc>
            </a:pPr>
            <a:r>
              <a:rPr lang="bg-BG" sz="1200" b="1"/>
              <a:t>Field 7 – File name: </a:t>
            </a:r>
            <a:r>
              <a:rPr lang="bg-BG" sz="1200"/>
              <a:t>The last field is the name of the file. In this example, the file name is mthesaur.txt.gz.</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lstStyle/>
          <a:p>
            <a:r>
              <a:rPr lang="bg-BG"/>
              <a:t>Права за достъп</a:t>
            </a:r>
          </a:p>
        </p:txBody>
      </p:sp>
      <p:sp>
        <p:nvSpPr>
          <p:cNvPr id="229379" name="Rectangle 3"/>
          <p:cNvSpPr>
            <a:spLocks noGrp="1" noChangeArrowheads="1"/>
          </p:cNvSpPr>
          <p:nvPr>
            <p:ph idx="1"/>
          </p:nvPr>
        </p:nvSpPr>
        <p:spPr/>
        <p:txBody>
          <a:bodyPr/>
          <a:lstStyle/>
          <a:p>
            <a:pPr>
              <a:lnSpc>
                <a:spcPct val="90000"/>
              </a:lnSpc>
              <a:buFont typeface="Wingdings" pitchFamily="2" charset="2"/>
              <a:buNone/>
            </a:pPr>
            <a:r>
              <a:rPr lang="bg-BG"/>
              <a:t>-</a:t>
            </a:r>
            <a:r>
              <a:rPr lang="bg-BG">
                <a:solidFill>
                  <a:srgbClr val="FF0000"/>
                </a:solidFill>
              </a:rPr>
              <a:t>rwx</a:t>
            </a:r>
            <a:r>
              <a:rPr lang="bg-BG">
                <a:solidFill>
                  <a:srgbClr val="0000CC"/>
                </a:solidFill>
              </a:rPr>
              <a:t>rwx</a:t>
            </a:r>
            <a:r>
              <a:rPr lang="bg-BG">
                <a:solidFill>
                  <a:srgbClr val="00CC00"/>
                </a:solidFill>
              </a:rPr>
              <a:t>rwx</a:t>
            </a:r>
          </a:p>
          <a:p>
            <a:pPr>
              <a:lnSpc>
                <a:spcPct val="90000"/>
              </a:lnSpc>
            </a:pPr>
            <a:r>
              <a:rPr lang="bg-BG">
                <a:solidFill>
                  <a:srgbClr val="FF0000"/>
                </a:solidFill>
              </a:rPr>
              <a:t>Потребителски права</a:t>
            </a:r>
          </a:p>
          <a:p>
            <a:pPr>
              <a:lnSpc>
                <a:spcPct val="90000"/>
              </a:lnSpc>
            </a:pPr>
            <a:r>
              <a:rPr lang="bg-BG">
                <a:solidFill>
                  <a:srgbClr val="0000CC"/>
                </a:solidFill>
              </a:rPr>
              <a:t>Права на групата</a:t>
            </a:r>
          </a:p>
          <a:p>
            <a:pPr>
              <a:lnSpc>
                <a:spcPct val="90000"/>
              </a:lnSpc>
            </a:pPr>
            <a:r>
              <a:rPr lang="bg-BG">
                <a:solidFill>
                  <a:srgbClr val="00CC00"/>
                </a:solidFill>
              </a:rPr>
              <a:t>Права на останалите</a:t>
            </a:r>
          </a:p>
          <a:p>
            <a:pPr>
              <a:lnSpc>
                <a:spcPct val="90000"/>
              </a:lnSpc>
            </a:pPr>
            <a:r>
              <a:rPr lang="bg-BG"/>
              <a:t>R = Read, W = Write, X = Execute</a:t>
            </a:r>
          </a:p>
          <a:p>
            <a:pPr>
              <a:lnSpc>
                <a:spcPct val="90000"/>
              </a:lnSpc>
            </a:pPr>
            <a:r>
              <a:rPr lang="bg-BG"/>
              <a:t>Правата на директория започват с d вместо -</a:t>
            </a:r>
          </a:p>
          <a:p>
            <a:pPr>
              <a:lnSpc>
                <a:spcPct val="90000"/>
              </a:lnSpc>
            </a:pPr>
            <a:r>
              <a:rPr lang="bg-BG"/>
              <a:t>Какви права дава -rw-rw-r--?</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p:nvPr>
        </p:nvSpPr>
        <p:spPr/>
        <p:txBody>
          <a:bodyPr/>
          <a:lstStyle/>
          <a:p>
            <a:r>
              <a:rPr lang="bg-BG"/>
              <a:t>Смяна на правата</a:t>
            </a:r>
          </a:p>
        </p:txBody>
      </p:sp>
      <p:sp>
        <p:nvSpPr>
          <p:cNvPr id="230403" name="Rectangle 3"/>
          <p:cNvSpPr>
            <a:spLocks noGrp="1" noChangeArrowheads="1"/>
          </p:cNvSpPr>
          <p:nvPr>
            <p:ph idx="1"/>
          </p:nvPr>
        </p:nvSpPr>
        <p:spPr/>
        <p:txBody>
          <a:bodyPr/>
          <a:lstStyle/>
          <a:p>
            <a:pPr>
              <a:lnSpc>
                <a:spcPct val="90000"/>
              </a:lnSpc>
              <a:buFont typeface="Wingdings" pitchFamily="2" charset="2"/>
              <a:buNone/>
            </a:pPr>
            <a:r>
              <a:rPr lang="bg-BG" sz="2800"/>
              <a:t>chmod &lt;mode&gt; &lt;file&gt;</a:t>
            </a:r>
          </a:p>
          <a:p>
            <a:pPr>
              <a:lnSpc>
                <a:spcPct val="90000"/>
              </a:lnSpc>
            </a:pPr>
            <a:r>
              <a:rPr lang="bg-BG" sz="2800"/>
              <a:t>Променя правата на файл/директория, използвайки &lt;mode&gt;</a:t>
            </a:r>
          </a:p>
          <a:p>
            <a:pPr>
              <a:lnSpc>
                <a:spcPct val="90000"/>
              </a:lnSpc>
            </a:pPr>
            <a:r>
              <a:rPr lang="bg-BG" sz="2800"/>
              <a:t>Форматът на &lt;mode&gt; е комбинация от 3 полета:</a:t>
            </a:r>
          </a:p>
          <a:p>
            <a:pPr lvl="1">
              <a:lnSpc>
                <a:spcPct val="90000"/>
              </a:lnSpc>
            </a:pPr>
            <a:r>
              <a:rPr lang="bg-BG" sz="2400"/>
              <a:t>Кой е потърпевш: комбинация от u (потребител), g (група), o (собственик) или a (всички)</a:t>
            </a:r>
          </a:p>
          <a:p>
            <a:pPr lvl="1">
              <a:lnSpc>
                <a:spcPct val="90000"/>
              </a:lnSpc>
            </a:pPr>
            <a:r>
              <a:rPr lang="bg-BG" sz="2400"/>
              <a:t>Добавяне или премахване на права: + или -</a:t>
            </a:r>
          </a:p>
          <a:p>
            <a:pPr lvl="1">
              <a:lnSpc>
                <a:spcPct val="90000"/>
              </a:lnSpc>
            </a:pPr>
            <a:r>
              <a:rPr lang="bg-BG" sz="2400"/>
              <a:t>Кои права ще се добавят/изтрият: произволна комбинация на r, w, x.</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p:txBody>
          <a:bodyPr/>
          <a:lstStyle/>
          <a:p>
            <a:r>
              <a:rPr lang="bg-BG"/>
              <a:t>Смяна на правата</a:t>
            </a:r>
          </a:p>
        </p:txBody>
      </p:sp>
      <p:sp>
        <p:nvSpPr>
          <p:cNvPr id="231427" name="Rectangle 3"/>
          <p:cNvSpPr>
            <a:spLocks noGrp="1" noChangeArrowheads="1"/>
          </p:cNvSpPr>
          <p:nvPr>
            <p:ph idx="1"/>
          </p:nvPr>
        </p:nvSpPr>
        <p:spPr/>
        <p:txBody>
          <a:bodyPr/>
          <a:lstStyle/>
          <a:p>
            <a:r>
              <a:rPr lang="bg-BG"/>
              <a:t>Примери</a:t>
            </a:r>
          </a:p>
          <a:p>
            <a:pPr lvl="1"/>
            <a:r>
              <a:rPr lang="bg-BG"/>
              <a:t>chmod ug+rx myfile – добавя права за четене и изпълнение за потребителя и групата.</a:t>
            </a:r>
          </a:p>
          <a:p>
            <a:pPr lvl="1"/>
            <a:r>
              <a:rPr lang="bg-BG"/>
              <a:t>chmod a-r myfile – изтрива достъпа за четене за всички</a:t>
            </a:r>
          </a:p>
          <a:p>
            <a:pPr lvl="1"/>
            <a:r>
              <a:rPr lang="bg-BG"/>
              <a:t>chmod ugp-rwx myfile – изтрива всички права за my</a:t>
            </a:r>
            <a:r>
              <a:rPr lang="en-US"/>
              <a:t>fi</a:t>
            </a:r>
            <a:r>
              <a:rPr lang="bg-BG"/>
              <a:t>le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Време и скорост</a:t>
            </a:r>
            <a:endParaRPr lang="bg-BG" dirty="0"/>
          </a:p>
        </p:txBody>
      </p:sp>
      <p:sp>
        <p:nvSpPr>
          <p:cNvPr id="3" name="Content Placeholder 2"/>
          <p:cNvSpPr>
            <a:spLocks noGrp="1"/>
          </p:cNvSpPr>
          <p:nvPr>
            <p:ph idx="1"/>
          </p:nvPr>
        </p:nvSpPr>
        <p:spPr/>
        <p:txBody>
          <a:bodyPr>
            <a:normAutofit/>
          </a:bodyPr>
          <a:lstStyle/>
          <a:p>
            <a:pPr marL="0" indent="0">
              <a:buNone/>
            </a:pPr>
            <a:r>
              <a:rPr lang="bg-BG" sz="2400" b="1" dirty="0" smtClean="0"/>
              <a:t>1 </a:t>
            </a:r>
            <a:r>
              <a:rPr lang="en-US" sz="2400" b="1" dirty="0" smtClean="0"/>
              <a:t>ns</a:t>
            </a:r>
            <a:r>
              <a:rPr lang="bg-BG" sz="2400" b="1" dirty="0" smtClean="0"/>
              <a:t>=</a:t>
            </a:r>
            <a:r>
              <a:rPr lang="en-US" sz="2400" b="1" dirty="0" smtClean="0"/>
              <a:t>10</a:t>
            </a:r>
            <a:r>
              <a:rPr lang="en-US" sz="2400" b="1" baseline="30000" dirty="0" smtClean="0"/>
              <a:t>–9</a:t>
            </a:r>
            <a:r>
              <a:rPr lang="en-US" sz="2400" b="1" dirty="0" smtClean="0"/>
              <a:t> sec, </a:t>
            </a:r>
            <a:r>
              <a:rPr lang="bg-BG" sz="2400" b="1" dirty="0" smtClean="0"/>
              <a:t>1 </a:t>
            </a:r>
            <a:r>
              <a:rPr lang="en-US" sz="2400" b="1" dirty="0" err="1" smtClean="0"/>
              <a:t>ms</a:t>
            </a:r>
            <a:r>
              <a:rPr lang="bg-BG" sz="2400" b="1" dirty="0" smtClean="0"/>
              <a:t>=</a:t>
            </a:r>
            <a:r>
              <a:rPr lang="en-US" sz="2400" b="1" dirty="0" smtClean="0"/>
              <a:t>10</a:t>
            </a:r>
            <a:r>
              <a:rPr lang="en-US" sz="2400" b="1" baseline="30000" dirty="0" smtClean="0"/>
              <a:t>–6</a:t>
            </a:r>
            <a:r>
              <a:rPr lang="en-US" sz="2400" b="1" dirty="0" smtClean="0"/>
              <a:t> sec, </a:t>
            </a:r>
            <a:r>
              <a:rPr lang="bg-BG" sz="2400" b="1" dirty="0" smtClean="0"/>
              <a:t>1 </a:t>
            </a:r>
            <a:r>
              <a:rPr lang="en-US" sz="2400" b="1" dirty="0" err="1" smtClean="0"/>
              <a:t>mls</a:t>
            </a:r>
            <a:r>
              <a:rPr lang="en-US" sz="2400" b="1" dirty="0" smtClean="0"/>
              <a:t>=10</a:t>
            </a:r>
            <a:r>
              <a:rPr lang="en-US" sz="2400" b="1" baseline="30000" dirty="0" smtClean="0"/>
              <a:t>–3</a:t>
            </a:r>
            <a:r>
              <a:rPr lang="en-US" sz="2400" b="1" dirty="0" smtClean="0"/>
              <a:t> sec.</a:t>
            </a:r>
            <a:endParaRPr lang="bg-BG" sz="2400" dirty="0"/>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2124946"/>
            <a:ext cx="6536559" cy="4744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545117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ChangeArrowheads="1"/>
          </p:cNvSpPr>
          <p:nvPr>
            <p:ph type="title"/>
          </p:nvPr>
        </p:nvSpPr>
        <p:spPr/>
        <p:txBody>
          <a:bodyPr/>
          <a:lstStyle/>
          <a:p>
            <a:r>
              <a:rPr lang="bg-BG"/>
              <a:t>Смяна на собствеността</a:t>
            </a:r>
          </a:p>
        </p:txBody>
      </p:sp>
      <p:sp>
        <p:nvSpPr>
          <p:cNvPr id="232451" name="Rectangle 3"/>
          <p:cNvSpPr>
            <a:spLocks noGrp="1" noChangeArrowheads="1"/>
          </p:cNvSpPr>
          <p:nvPr>
            <p:ph idx="1"/>
          </p:nvPr>
        </p:nvSpPr>
        <p:spPr/>
        <p:txBody>
          <a:bodyPr>
            <a:normAutofit lnSpcReduction="10000"/>
          </a:bodyPr>
          <a:lstStyle/>
          <a:p>
            <a:pPr>
              <a:lnSpc>
                <a:spcPct val="90000"/>
              </a:lnSpc>
              <a:buFont typeface="Wingdings" pitchFamily="2" charset="2"/>
              <a:buNone/>
            </a:pPr>
            <a:r>
              <a:rPr lang="bg-BG" sz="2800"/>
              <a:t>Смяна на групата</a:t>
            </a:r>
          </a:p>
          <a:p>
            <a:pPr>
              <a:lnSpc>
                <a:spcPct val="90000"/>
              </a:lnSpc>
            </a:pPr>
            <a:r>
              <a:rPr lang="bg-BG" sz="2800"/>
              <a:t>chgrp group &lt;target&gt;</a:t>
            </a:r>
          </a:p>
          <a:p>
            <a:pPr lvl="1">
              <a:lnSpc>
                <a:spcPct val="90000"/>
              </a:lnSpc>
            </a:pPr>
            <a:r>
              <a:rPr lang="bg-BG" sz="2400"/>
              <a:t>Променя собствеността на групата на &lt;target&gt;</a:t>
            </a:r>
          </a:p>
          <a:p>
            <a:pPr>
              <a:lnSpc>
                <a:spcPct val="90000"/>
              </a:lnSpc>
            </a:pPr>
            <a:endParaRPr lang="bg-BG" sz="2800"/>
          </a:p>
          <a:p>
            <a:pPr>
              <a:lnSpc>
                <a:spcPct val="90000"/>
              </a:lnSpc>
              <a:buFont typeface="Wingdings" pitchFamily="2" charset="2"/>
              <a:buNone/>
            </a:pPr>
            <a:r>
              <a:rPr lang="bg-BG" sz="2800"/>
              <a:t>Смяна на собствеността</a:t>
            </a:r>
          </a:p>
          <a:p>
            <a:pPr>
              <a:lnSpc>
                <a:spcPct val="90000"/>
              </a:lnSpc>
            </a:pPr>
            <a:r>
              <a:rPr lang="bg-BG" sz="2800"/>
              <a:t>chown user:group &lt;target&gt;</a:t>
            </a:r>
          </a:p>
          <a:p>
            <a:pPr lvl="1">
              <a:lnSpc>
                <a:spcPct val="90000"/>
              </a:lnSpc>
            </a:pPr>
            <a:r>
              <a:rPr lang="bg-BG" sz="2400"/>
              <a:t>Променя собственика на &lt;target&gt;</a:t>
            </a:r>
          </a:p>
          <a:p>
            <a:pPr lvl="1">
              <a:lnSpc>
                <a:spcPct val="90000"/>
              </a:lnSpc>
            </a:pPr>
            <a:r>
              <a:rPr lang="bg-BG" sz="2400"/>
              <a:t>group е опционно</a:t>
            </a:r>
          </a:p>
          <a:p>
            <a:pPr lvl="1">
              <a:lnSpc>
                <a:spcPct val="90000"/>
              </a:lnSpc>
            </a:pPr>
            <a:r>
              <a:rPr lang="bg-BG" sz="2400"/>
              <a:t>Ползвайте флаг "-R" за рекурсивна смяна на собствеността на директории и файлове в тях</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p:txBody>
          <a:bodyPr/>
          <a:lstStyle/>
          <a:p>
            <a:r>
              <a:rPr lang="bg-BG"/>
              <a:t>Рекурсия</a:t>
            </a:r>
          </a:p>
        </p:txBody>
      </p:sp>
      <p:sp>
        <p:nvSpPr>
          <p:cNvPr id="233475" name="Rectangle 3"/>
          <p:cNvSpPr>
            <a:spLocks noGrp="1" noChangeArrowheads="1"/>
          </p:cNvSpPr>
          <p:nvPr>
            <p:ph idx="1"/>
          </p:nvPr>
        </p:nvSpPr>
        <p:spPr/>
        <p:txBody>
          <a:bodyPr/>
          <a:lstStyle/>
          <a:p>
            <a:pPr>
              <a:lnSpc>
                <a:spcPct val="90000"/>
              </a:lnSpc>
            </a:pPr>
            <a:r>
              <a:rPr lang="bg-BG" sz="2800"/>
              <a:t>Повечето команди имат рекурсивна опция.</a:t>
            </a:r>
          </a:p>
          <a:p>
            <a:pPr>
              <a:lnSpc>
                <a:spcPct val="90000"/>
              </a:lnSpc>
            </a:pPr>
            <a:r>
              <a:rPr lang="bg-BG" sz="2800"/>
              <a:t>Тя се ползва при работа с поддиректории и файловете в тях.</a:t>
            </a:r>
          </a:p>
          <a:p>
            <a:pPr>
              <a:lnSpc>
                <a:spcPct val="90000"/>
              </a:lnSpc>
            </a:pPr>
            <a:r>
              <a:rPr lang="bg-BG" sz="2800"/>
              <a:t>Обикновено опцията е -r или -R.</a:t>
            </a:r>
          </a:p>
          <a:p>
            <a:pPr>
              <a:lnSpc>
                <a:spcPct val="90000"/>
              </a:lnSpc>
              <a:buFont typeface="Wingdings" pitchFamily="2" charset="2"/>
              <a:buNone/>
            </a:pPr>
            <a:endParaRPr lang="bg-BG" sz="2800"/>
          </a:p>
          <a:p>
            <a:pPr>
              <a:lnSpc>
                <a:spcPct val="90000"/>
              </a:lnSpc>
              <a:buFont typeface="Wingdings" pitchFamily="2" charset="2"/>
              <a:buNone/>
            </a:pPr>
            <a:r>
              <a:rPr lang="bg-BG" sz="2800"/>
              <a:t>Пример:</a:t>
            </a:r>
          </a:p>
          <a:p>
            <a:pPr>
              <a:lnSpc>
                <a:spcPct val="90000"/>
              </a:lnSpc>
            </a:pPr>
            <a:r>
              <a:rPr lang="bg-BG" sz="2800"/>
              <a:t>chmod -R o-w </a:t>
            </a:r>
            <a:r>
              <a:rPr lang="en-US" sz="2800"/>
              <a:t>~</a:t>
            </a:r>
            <a:r>
              <a:rPr lang="bg-BG" sz="2800"/>
              <a:t>/Documents/</a:t>
            </a:r>
          </a:p>
          <a:p>
            <a:pPr lvl="1">
              <a:lnSpc>
                <a:spcPct val="90000"/>
              </a:lnSpc>
            </a:pPr>
            <a:r>
              <a:rPr lang="bg-BG" sz="2400"/>
              <a:t>Изтрива правата за запис на всички останали потребители за всеки файл и всяка директория в </a:t>
            </a:r>
            <a:r>
              <a:rPr lang="en-US" sz="2400"/>
              <a:t>~</a:t>
            </a:r>
            <a:r>
              <a:rPr lang="bg-BG" sz="2400"/>
              <a:t>/Documents/</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p:txBody>
          <a:bodyPr/>
          <a:lstStyle/>
          <a:p>
            <a:r>
              <a:rPr lang="bg-BG"/>
              <a:t>Типове файлове</a:t>
            </a:r>
          </a:p>
        </p:txBody>
      </p:sp>
      <p:sp>
        <p:nvSpPr>
          <p:cNvPr id="234499" name="Rectangle 3"/>
          <p:cNvSpPr>
            <a:spLocks noGrp="1" noChangeArrowheads="1"/>
          </p:cNvSpPr>
          <p:nvPr>
            <p:ph idx="1"/>
          </p:nvPr>
        </p:nvSpPr>
        <p:spPr/>
        <p:txBody>
          <a:bodyPr/>
          <a:lstStyle/>
          <a:p>
            <a:r>
              <a:rPr lang="bg-BG"/>
              <a:t>Съществуват 2 основни типа файлове:</a:t>
            </a:r>
          </a:p>
          <a:p>
            <a:pPr lvl="1"/>
            <a:r>
              <a:rPr lang="bg-BG"/>
              <a:t>Текстови – документи, настройки, програмен код, лог и т.н.</a:t>
            </a:r>
          </a:p>
          <a:p>
            <a:pPr lvl="1"/>
            <a:r>
              <a:rPr lang="bg-BG"/>
              <a:t>Двоични – изпълними, библиотеки, медия, </a:t>
            </a:r>
            <a:r>
              <a:rPr lang="en-US"/>
              <a:t>zip</a:t>
            </a:r>
            <a:r>
              <a:rPr lang="bg-BG"/>
              <a:t> и т.н.</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p:txBody>
          <a:bodyPr/>
          <a:lstStyle/>
          <a:p>
            <a:r>
              <a:rPr lang="bg-BG"/>
              <a:t>Link Files</a:t>
            </a:r>
          </a:p>
        </p:txBody>
      </p:sp>
      <p:sp>
        <p:nvSpPr>
          <p:cNvPr id="235523" name="Rectangle 3"/>
          <p:cNvSpPr>
            <a:spLocks noGrp="1" noChangeArrowheads="1"/>
          </p:cNvSpPr>
          <p:nvPr>
            <p:ph idx="1"/>
          </p:nvPr>
        </p:nvSpPr>
        <p:spPr/>
        <p:txBody>
          <a:bodyPr/>
          <a:lstStyle/>
          <a:p>
            <a:pPr>
              <a:lnSpc>
                <a:spcPct val="80000"/>
              </a:lnSpc>
              <a:buFont typeface="Wingdings" pitchFamily="2" charset="2"/>
              <a:buNone/>
            </a:pPr>
            <a:r>
              <a:rPr lang="bg-BG" sz="2800"/>
              <a:t>Както в windows, можем да създаваме връзки към файлове и директории.</a:t>
            </a:r>
          </a:p>
          <a:p>
            <a:pPr>
              <a:lnSpc>
                <a:spcPct val="80000"/>
              </a:lnSpc>
            </a:pPr>
            <a:r>
              <a:rPr lang="bg-BG" sz="2800"/>
              <a:t>Съществуват 2 типа връзки: </a:t>
            </a:r>
          </a:p>
          <a:p>
            <a:pPr lvl="1">
              <a:lnSpc>
                <a:spcPct val="80000"/>
              </a:lnSpc>
            </a:pPr>
            <a:r>
              <a:rPr lang="bg-BG" sz="2400"/>
              <a:t>hard links </a:t>
            </a:r>
          </a:p>
          <a:p>
            <a:pPr lvl="1">
              <a:lnSpc>
                <a:spcPct val="80000"/>
              </a:lnSpc>
            </a:pPr>
            <a:r>
              <a:rPr lang="bg-BG" sz="2400"/>
              <a:t>symbolic links.</a:t>
            </a:r>
          </a:p>
          <a:p>
            <a:pPr>
              <a:lnSpc>
                <a:spcPct val="80000"/>
              </a:lnSpc>
              <a:buFont typeface="Wingdings" pitchFamily="2" charset="2"/>
              <a:buNone/>
            </a:pPr>
            <a:r>
              <a:rPr lang="bg-BG" sz="2800"/>
              <a:t>Link Creation</a:t>
            </a:r>
          </a:p>
          <a:p>
            <a:pPr>
              <a:lnSpc>
                <a:spcPct val="80000"/>
              </a:lnSpc>
            </a:pPr>
            <a:r>
              <a:rPr lang="bg-BG" sz="2800"/>
              <a:t>ln [options] &lt;target file&gt; [link_name]</a:t>
            </a:r>
          </a:p>
          <a:p>
            <a:pPr lvl="1">
              <a:lnSpc>
                <a:spcPct val="80000"/>
              </a:lnSpc>
            </a:pPr>
            <a:r>
              <a:rPr lang="bg-BG" sz="2400"/>
              <a:t>Създава връзка към &lt;target file&gt; с [link_name], по подразбиране в текущата директория</a:t>
            </a:r>
          </a:p>
          <a:p>
            <a:pPr lvl="1">
              <a:lnSpc>
                <a:spcPct val="80000"/>
              </a:lnSpc>
            </a:pPr>
            <a:r>
              <a:rPr lang="bg-BG" sz="2400"/>
              <a:t>Връзката сочи към същия файл в системата, т.е. това е </a:t>
            </a:r>
            <a:r>
              <a:rPr lang="en-US" sz="2400"/>
              <a:t>shortcut </a:t>
            </a:r>
            <a:r>
              <a:rPr lang="bg-BG" sz="2400"/>
              <a:t>в </a:t>
            </a:r>
            <a:r>
              <a:rPr lang="en-US" sz="2400"/>
              <a:t>windows.</a:t>
            </a:r>
            <a:endParaRPr lang="bg-BG" sz="240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p:txBody>
          <a:bodyPr/>
          <a:lstStyle/>
          <a:p>
            <a:r>
              <a:rPr lang="bg-BG"/>
              <a:t>Symbolic Links</a:t>
            </a:r>
          </a:p>
        </p:txBody>
      </p:sp>
      <p:sp>
        <p:nvSpPr>
          <p:cNvPr id="236547" name="Rectangle 3"/>
          <p:cNvSpPr>
            <a:spLocks noGrp="1" noChangeArrowheads="1"/>
          </p:cNvSpPr>
          <p:nvPr>
            <p:ph idx="1"/>
          </p:nvPr>
        </p:nvSpPr>
        <p:spPr/>
        <p:txBody>
          <a:bodyPr/>
          <a:lstStyle/>
          <a:p>
            <a:pPr>
              <a:buFont typeface="Wingdings" pitchFamily="2" charset="2"/>
              <a:buNone/>
            </a:pPr>
            <a:r>
              <a:rPr lang="bg-BG"/>
              <a:t>ln -s &lt;target_file&gt; [link_name]</a:t>
            </a:r>
          </a:p>
          <a:p>
            <a:r>
              <a:rPr lang="bg-BG"/>
              <a:t>Създава символна връзка към &lt;target</a:t>
            </a:r>
            <a:r>
              <a:rPr lang="en-US"/>
              <a:t>_fi</a:t>
            </a:r>
            <a:r>
              <a:rPr lang="bg-BG"/>
              <a:t>le</a:t>
            </a:r>
            <a:r>
              <a:rPr lang="en-US"/>
              <a:t>&gt;</a:t>
            </a:r>
            <a:r>
              <a:rPr lang="bg-BG"/>
              <a:t> (файл или директория)</a:t>
            </a:r>
          </a:p>
          <a:p>
            <a:r>
              <a:rPr lang="bg-BG"/>
              <a:t>Свързващият файл съдържа низ, който е пътя до оригиналната директория или файл, т.е. Символичнита връзка сочи към друг файл</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ChangeArrowheads="1"/>
          </p:cNvSpPr>
          <p:nvPr>
            <p:ph type="title"/>
          </p:nvPr>
        </p:nvSpPr>
        <p:spPr/>
        <p:txBody>
          <a:bodyPr/>
          <a:lstStyle/>
          <a:p>
            <a:r>
              <a:rPr lang="bg-BG"/>
              <a:t>Symbolic Link Examples</a:t>
            </a:r>
          </a:p>
        </p:txBody>
      </p:sp>
      <p:sp>
        <p:nvSpPr>
          <p:cNvPr id="237574" name="Rectangle 6"/>
          <p:cNvSpPr>
            <a:spLocks noGrp="1" noChangeArrowheads="1"/>
          </p:cNvSpPr>
          <p:nvPr>
            <p:ph idx="1"/>
          </p:nvPr>
        </p:nvSpPr>
        <p:spPr/>
        <p:txBody>
          <a:bodyPr/>
          <a:lstStyle/>
          <a:p>
            <a:r>
              <a:rPr lang="bg-BG"/>
              <a:t>Използване на shared fat32 partition за my documents от </a:t>
            </a:r>
            <a:r>
              <a:rPr lang="en-US"/>
              <a:t>windows </a:t>
            </a:r>
            <a:r>
              <a:rPr lang="bg-BG"/>
              <a:t>в </a:t>
            </a:r>
            <a:r>
              <a:rPr lang="en-US"/>
              <a:t>Linux</a:t>
            </a:r>
            <a:r>
              <a:rPr lang="bg-BG"/>
              <a:t>.</a:t>
            </a:r>
          </a:p>
        </p:txBody>
      </p:sp>
      <p:pic>
        <p:nvPicPr>
          <p:cNvPr id="23757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200400"/>
            <a:ext cx="7748588" cy="97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Работа с текстови файлове</a:t>
            </a:r>
            <a:endParaRPr lang="bg-BG" dirty="0"/>
          </a:p>
        </p:txBody>
      </p:sp>
      <p:sp>
        <p:nvSpPr>
          <p:cNvPr id="3" name="Content Placeholder 2"/>
          <p:cNvSpPr>
            <a:spLocks noGrp="1"/>
          </p:cNvSpPr>
          <p:nvPr>
            <p:ph idx="1"/>
          </p:nvPr>
        </p:nvSpPr>
        <p:spPr/>
        <p:txBody>
          <a:bodyPr/>
          <a:lstStyle/>
          <a:p>
            <a:r>
              <a:rPr lang="en-US" sz="2800" dirty="0" smtClean="0">
                <a:solidFill>
                  <a:schemeClr val="tx1"/>
                </a:solidFill>
                <a:latin typeface="+mn-lt"/>
                <a:ea typeface="+mn-ea"/>
                <a:cs typeface="+mn-cs"/>
              </a:rPr>
              <a:t>shell </a:t>
            </a:r>
            <a:r>
              <a:rPr lang="bg-BG" sz="2800" dirty="0" smtClean="0">
                <a:solidFill>
                  <a:schemeClr val="tx1"/>
                </a:solidFill>
                <a:latin typeface="+mn-lt"/>
                <a:ea typeface="+mn-ea"/>
                <a:cs typeface="+mn-cs"/>
              </a:rPr>
              <a:t>е направен, за да позволи на потребителя да взаимодейства с текстови файлове.</a:t>
            </a:r>
          </a:p>
          <a:p>
            <a:r>
              <a:rPr lang="bg-BG" sz="2800" dirty="0" smtClean="0"/>
              <a:t>Ето някои основни команди за целта:</a:t>
            </a:r>
          </a:p>
          <a:p>
            <a:pPr marL="0" indent="0">
              <a:buNone/>
            </a:pPr>
            <a:r>
              <a:rPr lang="en-US" sz="2800" dirty="0" err="1" smtClean="0">
                <a:solidFill>
                  <a:schemeClr val="tx1"/>
                </a:solidFill>
                <a:latin typeface="+mn-lt"/>
                <a:ea typeface="+mn-ea"/>
                <a:cs typeface="+mn-cs"/>
              </a:rPr>
              <a:t>nano</a:t>
            </a:r>
            <a:r>
              <a:rPr lang="en-US" sz="2800" dirty="0" smtClean="0">
                <a:solidFill>
                  <a:schemeClr val="tx1"/>
                </a:solidFill>
                <a:latin typeface="+mn-lt"/>
                <a:ea typeface="+mn-ea"/>
                <a:cs typeface="+mn-cs"/>
              </a:rPr>
              <a:t> </a:t>
            </a:r>
            <a:r>
              <a:rPr lang="en-US" sz="2800" dirty="0">
                <a:solidFill>
                  <a:schemeClr val="tx1"/>
                </a:solidFill>
                <a:latin typeface="+mn-lt"/>
                <a:ea typeface="+mn-ea"/>
                <a:cs typeface="+mn-cs"/>
              </a:rPr>
              <a:t>filename</a:t>
            </a:r>
          </a:p>
          <a:p>
            <a:r>
              <a:rPr lang="bg-BG" sz="2800" dirty="0" smtClean="0">
                <a:solidFill>
                  <a:schemeClr val="tx1"/>
                </a:solidFill>
                <a:latin typeface="+mn-lt"/>
                <a:ea typeface="+mn-ea"/>
                <a:cs typeface="+mn-cs"/>
              </a:rPr>
              <a:t>Отваря файл за редактиране в терминалния редактор</a:t>
            </a:r>
            <a:endParaRPr lang="en-US" sz="2800" dirty="0">
              <a:solidFill>
                <a:schemeClr val="tx1"/>
              </a:solidFill>
              <a:latin typeface="+mn-lt"/>
              <a:ea typeface="+mn-ea"/>
              <a:cs typeface="+mn-cs"/>
            </a:endParaRPr>
          </a:p>
          <a:p>
            <a:r>
              <a:rPr lang="en-US" sz="2800" dirty="0" smtClean="0">
                <a:solidFill>
                  <a:schemeClr val="tx1"/>
                </a:solidFill>
                <a:latin typeface="+mn-lt"/>
                <a:ea typeface="+mn-ea"/>
                <a:cs typeface="+mn-cs"/>
              </a:rPr>
              <a:t>Shortcuts </a:t>
            </a:r>
            <a:r>
              <a:rPr lang="bg-BG" sz="2800" dirty="0" smtClean="0">
                <a:solidFill>
                  <a:schemeClr val="tx1"/>
                </a:solidFill>
                <a:latin typeface="+mn-lt"/>
                <a:ea typeface="+mn-ea"/>
                <a:cs typeface="+mn-cs"/>
              </a:rPr>
              <a:t>за съхранение, изход; всички започват с</a:t>
            </a:r>
            <a:r>
              <a:rPr lang="en-US" sz="2800" dirty="0" smtClean="0">
                <a:solidFill>
                  <a:schemeClr val="tx1"/>
                </a:solidFill>
                <a:latin typeface="+mn-lt"/>
                <a:ea typeface="+mn-ea"/>
                <a:cs typeface="+mn-cs"/>
              </a:rPr>
              <a:t> </a:t>
            </a:r>
            <a:r>
              <a:rPr lang="en-US" sz="2800" dirty="0">
                <a:solidFill>
                  <a:schemeClr val="tx1"/>
                </a:solidFill>
                <a:latin typeface="+mn-lt"/>
                <a:ea typeface="+mn-ea"/>
                <a:cs typeface="+mn-cs"/>
              </a:rPr>
              <a:t>ctrl</a:t>
            </a:r>
            <a:r>
              <a:rPr lang="en-US" sz="2800" dirty="0" smtClean="0">
                <a:solidFill>
                  <a:schemeClr val="tx1"/>
                </a:solidFill>
                <a:latin typeface="+mn-lt"/>
                <a:ea typeface="+mn-ea"/>
                <a:cs typeface="+mn-cs"/>
              </a:rPr>
              <a:t>.</a:t>
            </a:r>
            <a:endParaRPr lang="en-US" sz="2800" dirty="0">
              <a:solidFill>
                <a:schemeClr val="tx1"/>
              </a:solidFill>
              <a:latin typeface="+mn-lt"/>
              <a:ea typeface="+mn-ea"/>
              <a:cs typeface="+mn-cs"/>
            </a:endParaRPr>
          </a:p>
        </p:txBody>
      </p:sp>
    </p:spTree>
    <p:extLst>
      <p:ext uri="{BB962C8B-B14F-4D97-AF65-F5344CB8AC3E}">
        <p14:creationId xmlns:p14="http://schemas.microsoft.com/office/powerpoint/2010/main" val="215953161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p:txBody>
          <a:bodyPr/>
          <a:lstStyle/>
          <a:p>
            <a:r>
              <a:rPr lang="bg-BG"/>
              <a:t>Печат на файла на екран</a:t>
            </a:r>
          </a:p>
        </p:txBody>
      </p:sp>
      <p:sp>
        <p:nvSpPr>
          <p:cNvPr id="242691" name="Rectangle 3"/>
          <p:cNvSpPr>
            <a:spLocks noGrp="1" noChangeArrowheads="1"/>
          </p:cNvSpPr>
          <p:nvPr>
            <p:ph idx="1"/>
          </p:nvPr>
        </p:nvSpPr>
        <p:spPr/>
        <p:txBody>
          <a:bodyPr/>
          <a:lstStyle/>
          <a:p>
            <a:pPr>
              <a:buFont typeface="Wingdings" pitchFamily="2" charset="2"/>
              <a:buNone/>
            </a:pPr>
            <a:r>
              <a:rPr lang="bg-BG"/>
              <a:t>cat &lt;filename&gt;</a:t>
            </a:r>
          </a:p>
          <a:p>
            <a:r>
              <a:rPr lang="bg-BG"/>
              <a:t>Печати съдържанието на файла в терминалния прозорец</a:t>
            </a:r>
            <a:br>
              <a:rPr lang="bg-BG"/>
            </a:br>
            <a:endParaRPr lang="bg-BG"/>
          </a:p>
          <a:p>
            <a:pPr>
              <a:buFont typeface="Wingdings" pitchFamily="2" charset="2"/>
              <a:buNone/>
            </a:pPr>
            <a:r>
              <a:rPr lang="bg-BG"/>
              <a:t>cat &lt;filename1&gt; &lt;filename2&gt; </a:t>
            </a:r>
          </a:p>
          <a:p>
            <a:r>
              <a:rPr lang="bg-BG"/>
              <a:t>Печати първия файл, след което втория.</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p:txBody>
          <a:bodyPr/>
          <a:lstStyle/>
          <a:p>
            <a:r>
              <a:rPr lang="bg-BG"/>
              <a:t>Печат на файла на екран</a:t>
            </a:r>
          </a:p>
        </p:txBody>
      </p:sp>
      <p:sp>
        <p:nvSpPr>
          <p:cNvPr id="243715" name="Rectangle 3"/>
          <p:cNvSpPr>
            <a:spLocks noGrp="1" noChangeArrowheads="1"/>
          </p:cNvSpPr>
          <p:nvPr>
            <p:ph idx="1"/>
          </p:nvPr>
        </p:nvSpPr>
        <p:spPr/>
        <p:txBody>
          <a:bodyPr/>
          <a:lstStyle/>
          <a:p>
            <a:pPr>
              <a:buFont typeface="Wingdings" pitchFamily="2" charset="2"/>
              <a:buNone/>
            </a:pPr>
            <a:r>
              <a:rPr lang="bg-BG"/>
              <a:t>more &lt;filename&gt;</a:t>
            </a:r>
          </a:p>
          <a:p>
            <a:r>
              <a:rPr lang="bg-BG"/>
              <a:t>Позволява скролиране на файла по страници</a:t>
            </a:r>
            <a:br>
              <a:rPr lang="bg-BG"/>
            </a:br>
            <a:endParaRPr lang="bg-BG"/>
          </a:p>
          <a:p>
            <a:pPr>
              <a:buFont typeface="Wingdings" pitchFamily="2" charset="2"/>
              <a:buNone/>
            </a:pPr>
            <a:r>
              <a:rPr lang="bg-BG"/>
              <a:t>less &lt;filename&gt;</a:t>
            </a:r>
          </a:p>
          <a:p>
            <a:r>
              <a:rPr lang="bg-BG"/>
              <a:t>Позволява скролиране на файла по страници и редове в двете посоки</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p:txBody>
          <a:bodyPr/>
          <a:lstStyle/>
          <a:p>
            <a:r>
              <a:rPr lang="bg-BG" dirty="0"/>
              <a:t>Печат на файла на екран</a:t>
            </a:r>
          </a:p>
        </p:txBody>
      </p:sp>
      <p:sp>
        <p:nvSpPr>
          <p:cNvPr id="244739" name="Rectangle 3"/>
          <p:cNvSpPr>
            <a:spLocks noGrp="1" noChangeArrowheads="1"/>
          </p:cNvSpPr>
          <p:nvPr>
            <p:ph idx="1"/>
          </p:nvPr>
        </p:nvSpPr>
        <p:spPr/>
        <p:txBody>
          <a:bodyPr/>
          <a:lstStyle/>
          <a:p>
            <a:pPr>
              <a:buFont typeface="Wingdings" pitchFamily="2" charset="2"/>
              <a:buNone/>
            </a:pPr>
            <a:r>
              <a:rPr lang="bg-BG"/>
              <a:t>head -[numlines] &lt;filename&gt;</a:t>
            </a:r>
          </a:p>
          <a:p>
            <a:pPr>
              <a:buFont typeface="Wingdings" pitchFamily="2" charset="2"/>
              <a:buNone/>
            </a:pPr>
            <a:r>
              <a:rPr lang="bg-BG"/>
              <a:t>tail -[numlines] &lt;filename&gt;</a:t>
            </a:r>
          </a:p>
          <a:p>
            <a:r>
              <a:rPr lang="bg-BG"/>
              <a:t>Отпечатва първите/последните numlines на файла</a:t>
            </a:r>
          </a:p>
          <a:p>
            <a:r>
              <a:rPr lang="bg-BG"/>
              <a:t>Подразбират се 10 реда</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Време и скорост</a:t>
            </a:r>
            <a:endParaRPr lang="bg-BG" dirty="0"/>
          </a:p>
        </p:txBody>
      </p:sp>
      <p:sp>
        <p:nvSpPr>
          <p:cNvPr id="3" name="Content Placeholder 2"/>
          <p:cNvSpPr>
            <a:spLocks noGrp="1"/>
          </p:cNvSpPr>
          <p:nvPr>
            <p:ph idx="1"/>
          </p:nvPr>
        </p:nvSpPr>
        <p:spPr/>
        <p:txBody>
          <a:bodyPr>
            <a:normAutofit/>
          </a:bodyPr>
          <a:lstStyle/>
          <a:p>
            <a:r>
              <a:rPr lang="bg-BG" sz="2000" dirty="0" smtClean="0"/>
              <a:t>Време за превключване на контекста е времето, необходимо за превключване от един процес на друг.</a:t>
            </a:r>
          </a:p>
          <a:p>
            <a:r>
              <a:rPr lang="bg-BG" sz="2000" dirty="0" smtClean="0"/>
              <a:t>Квант време е част от </a:t>
            </a:r>
            <a:r>
              <a:rPr lang="en-US" sz="2000" dirty="0" smtClean="0"/>
              <a:t>CPU </a:t>
            </a:r>
            <a:r>
              <a:rPr lang="bg-BG" sz="2000" dirty="0" smtClean="0"/>
              <a:t>време, зададен на процеса, преди да се прехвърли изпълнението на друг процес.</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3116382"/>
            <a:ext cx="7104706" cy="371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154010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Печат на файла на екран</a:t>
            </a:r>
            <a:endParaRPr lang="bg-BG" dirty="0"/>
          </a:p>
        </p:txBody>
      </p:sp>
      <p:sp>
        <p:nvSpPr>
          <p:cNvPr id="3" name="Content Placeholder 2"/>
          <p:cNvSpPr>
            <a:spLocks noGrp="1"/>
          </p:cNvSpPr>
          <p:nvPr>
            <p:ph idx="1"/>
          </p:nvPr>
        </p:nvSpPr>
        <p:spPr/>
        <p:txBody>
          <a:bodyPr/>
          <a:lstStyle/>
          <a:p>
            <a:pPr marL="0" indent="0">
              <a:buNone/>
            </a:pPr>
            <a:r>
              <a:rPr lang="en-US" dirty="0">
                <a:solidFill>
                  <a:schemeClr val="tx1"/>
                </a:solidFill>
                <a:latin typeface="+mn-lt"/>
                <a:ea typeface="+mn-ea"/>
                <a:cs typeface="+mn-cs"/>
              </a:rPr>
              <a:t>echo &lt;</a:t>
            </a:r>
            <a:r>
              <a:rPr lang="en-US" dirty="0" err="1">
                <a:solidFill>
                  <a:schemeClr val="tx1"/>
                </a:solidFill>
                <a:latin typeface="+mn-lt"/>
                <a:ea typeface="+mn-ea"/>
                <a:cs typeface="+mn-cs"/>
              </a:rPr>
              <a:t>text_string</a:t>
            </a:r>
            <a:r>
              <a:rPr lang="en-US" dirty="0">
                <a:solidFill>
                  <a:schemeClr val="tx1"/>
                </a:solidFill>
                <a:latin typeface="+mn-lt"/>
                <a:ea typeface="+mn-ea"/>
                <a:cs typeface="+mn-cs"/>
              </a:rPr>
              <a:t>&gt;</a:t>
            </a:r>
          </a:p>
          <a:p>
            <a:r>
              <a:rPr lang="bg-BG" dirty="0" smtClean="0">
                <a:solidFill>
                  <a:schemeClr val="tx1"/>
                </a:solidFill>
                <a:latin typeface="+mn-lt"/>
                <a:ea typeface="+mn-ea"/>
                <a:cs typeface="+mn-cs"/>
              </a:rPr>
              <a:t>Отпечатва входния низ на терминала</a:t>
            </a:r>
            <a:endParaRPr lang="en-US" dirty="0">
              <a:solidFill>
                <a:schemeClr val="tx1"/>
              </a:solidFill>
              <a:latin typeface="+mn-lt"/>
              <a:ea typeface="+mn-ea"/>
              <a:cs typeface="+mn-cs"/>
            </a:endParaRPr>
          </a:p>
          <a:p>
            <a:r>
              <a:rPr lang="en-US" dirty="0">
                <a:solidFill>
                  <a:schemeClr val="tx1"/>
                </a:solidFill>
                <a:latin typeface="+mn-lt"/>
                <a:ea typeface="+mn-ea"/>
                <a:cs typeface="+mn-cs"/>
              </a:rPr>
              <a:t>echo This is a string, echo 'This is a string' </a:t>
            </a:r>
            <a:r>
              <a:rPr lang="en-US" dirty="0" smtClean="0">
                <a:solidFill>
                  <a:schemeClr val="tx1"/>
                </a:solidFill>
                <a:latin typeface="+mn-lt"/>
                <a:ea typeface="+mn-ea"/>
                <a:cs typeface="+mn-cs"/>
              </a:rPr>
              <a:t>and</a:t>
            </a:r>
            <a:r>
              <a:rPr lang="bg-BG" dirty="0" smtClean="0">
                <a:solidFill>
                  <a:schemeClr val="tx1"/>
                </a:solidFill>
                <a:latin typeface="+mn-lt"/>
                <a:ea typeface="+mn-ea"/>
                <a:cs typeface="+mn-cs"/>
              </a:rPr>
              <a:t> </a:t>
            </a:r>
            <a:r>
              <a:rPr lang="en-US" dirty="0" smtClean="0">
                <a:solidFill>
                  <a:schemeClr val="tx1"/>
                </a:solidFill>
                <a:latin typeface="+mn-lt"/>
                <a:ea typeface="+mn-ea"/>
                <a:cs typeface="+mn-cs"/>
              </a:rPr>
              <a:t>echo </a:t>
            </a:r>
            <a:r>
              <a:rPr lang="en-US" dirty="0">
                <a:solidFill>
                  <a:schemeClr val="tx1"/>
                </a:solidFill>
                <a:latin typeface="+mn-lt"/>
                <a:ea typeface="+mn-ea"/>
                <a:cs typeface="+mn-cs"/>
              </a:rPr>
              <a:t>"This is a string" </a:t>
            </a:r>
            <a:r>
              <a:rPr lang="bg-BG" dirty="0" smtClean="0">
                <a:solidFill>
                  <a:schemeClr val="tx1"/>
                </a:solidFill>
                <a:latin typeface="+mn-lt"/>
                <a:ea typeface="+mn-ea"/>
                <a:cs typeface="+mn-cs"/>
              </a:rPr>
              <a:t>са еквивалентни.</a:t>
            </a:r>
            <a:endParaRPr lang="en-US" dirty="0">
              <a:solidFill>
                <a:schemeClr val="tx1"/>
              </a:solidFill>
              <a:latin typeface="+mn-lt"/>
              <a:ea typeface="+mn-ea"/>
              <a:cs typeface="+mn-cs"/>
            </a:endParaRPr>
          </a:p>
        </p:txBody>
      </p:sp>
    </p:spTree>
    <p:extLst>
      <p:ext uri="{BB962C8B-B14F-4D97-AF65-F5344CB8AC3E}">
        <p14:creationId xmlns:p14="http://schemas.microsoft.com/office/powerpoint/2010/main" val="258707173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Shell </a:t>
            </a:r>
            <a:r>
              <a:rPr lang="bg-BG" dirty="0" smtClean="0"/>
              <a:t>оператори</a:t>
            </a:r>
            <a:endParaRPr lang="bg-BG" dirty="0"/>
          </a:p>
        </p:txBody>
      </p:sp>
      <p:sp>
        <p:nvSpPr>
          <p:cNvPr id="5" name="Subtitle 4"/>
          <p:cNvSpPr>
            <a:spLocks noGrp="1"/>
          </p:cNvSpPr>
          <p:nvPr>
            <p:ph type="subTitle" idx="1"/>
          </p:nvPr>
        </p:nvSpPr>
        <p:spPr/>
        <p:txBody>
          <a:bodyPr/>
          <a:lstStyle/>
          <a:p>
            <a:r>
              <a:rPr lang="bg-BG" dirty="0" smtClean="0"/>
              <a:t>Лекция </a:t>
            </a:r>
            <a:r>
              <a:rPr lang="en-US" dirty="0" smtClean="0"/>
              <a:t>3</a:t>
            </a:r>
            <a:endParaRPr lang="bg-BG" dirty="0"/>
          </a:p>
        </p:txBody>
      </p:sp>
    </p:spTree>
    <p:extLst>
      <p:ext uri="{BB962C8B-B14F-4D97-AF65-F5344CB8AC3E}">
        <p14:creationId xmlns:p14="http://schemas.microsoft.com/office/powerpoint/2010/main" val="229873125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Тръбопровод</a:t>
            </a:r>
            <a:endParaRPr lang="bg-BG" dirty="0"/>
          </a:p>
        </p:txBody>
      </p:sp>
      <p:sp>
        <p:nvSpPr>
          <p:cNvPr id="3" name="Content Placeholder 2"/>
          <p:cNvSpPr>
            <a:spLocks noGrp="1"/>
          </p:cNvSpPr>
          <p:nvPr>
            <p:ph idx="1"/>
          </p:nvPr>
        </p:nvSpPr>
        <p:spPr/>
        <p:txBody>
          <a:bodyPr/>
          <a:lstStyle/>
          <a:p>
            <a:r>
              <a:rPr lang="en-US" sz="2800" dirty="0">
                <a:solidFill>
                  <a:schemeClr val="tx1"/>
                </a:solidFill>
                <a:latin typeface="+mn-lt"/>
                <a:ea typeface="+mn-ea"/>
                <a:cs typeface="+mn-cs"/>
              </a:rPr>
              <a:t>Bash scripting </a:t>
            </a:r>
            <a:r>
              <a:rPr lang="bg-BG" sz="2800" dirty="0" smtClean="0">
                <a:solidFill>
                  <a:schemeClr val="tx1"/>
                </a:solidFill>
                <a:latin typeface="+mn-lt"/>
                <a:ea typeface="+mn-ea"/>
                <a:cs typeface="+mn-cs"/>
              </a:rPr>
              <a:t>е комбинация от прости команди, за да могат да правят по сложни неща.</a:t>
            </a:r>
          </a:p>
          <a:p>
            <a:r>
              <a:rPr lang="bg-BG" sz="2800" dirty="0" smtClean="0">
                <a:solidFill>
                  <a:schemeClr val="tx1"/>
                </a:solidFill>
              </a:rPr>
              <a:t>Това се постига със символа </a:t>
            </a:r>
            <a:r>
              <a:rPr lang="en-US" sz="2800" dirty="0" smtClean="0">
                <a:solidFill>
                  <a:schemeClr val="tx1"/>
                </a:solidFill>
              </a:rPr>
              <a:t>"pipe„</a:t>
            </a:r>
            <a:r>
              <a:rPr lang="bg-BG" sz="2800" dirty="0" smtClean="0"/>
              <a:t>.</a:t>
            </a:r>
          </a:p>
          <a:p>
            <a:pPr marL="0" indent="0">
              <a:buNone/>
            </a:pPr>
            <a:r>
              <a:rPr lang="en-US" sz="2800" dirty="0">
                <a:solidFill>
                  <a:schemeClr val="tx1"/>
                </a:solidFill>
                <a:latin typeface="+mn-lt"/>
                <a:ea typeface="+mn-ea"/>
                <a:cs typeface="+mn-cs"/>
              </a:rPr>
              <a:t>&lt;command1&gt; | &lt;command2&gt;</a:t>
            </a:r>
          </a:p>
          <a:p>
            <a:r>
              <a:rPr lang="bg-BG" sz="2800" dirty="0" smtClean="0">
                <a:solidFill>
                  <a:schemeClr val="tx1"/>
                </a:solidFill>
                <a:latin typeface="+mn-lt"/>
                <a:ea typeface="+mn-ea"/>
                <a:cs typeface="+mn-cs"/>
              </a:rPr>
              <a:t>Предава изходът на команда</a:t>
            </a:r>
            <a:r>
              <a:rPr lang="en-US" sz="2800" dirty="0" smtClean="0">
                <a:solidFill>
                  <a:schemeClr val="tx1"/>
                </a:solidFill>
                <a:latin typeface="+mn-lt"/>
                <a:ea typeface="+mn-ea"/>
                <a:cs typeface="+mn-cs"/>
              </a:rPr>
              <a:t> </a:t>
            </a:r>
            <a:r>
              <a:rPr lang="en-US" sz="2800" dirty="0">
                <a:solidFill>
                  <a:schemeClr val="tx1"/>
                </a:solidFill>
                <a:latin typeface="+mn-lt"/>
                <a:ea typeface="+mn-ea"/>
                <a:cs typeface="+mn-cs"/>
              </a:rPr>
              <a:t>command1 </a:t>
            </a:r>
            <a:r>
              <a:rPr lang="bg-BG" sz="2800" dirty="0" smtClean="0">
                <a:solidFill>
                  <a:schemeClr val="tx1"/>
                </a:solidFill>
                <a:latin typeface="+mn-lt"/>
                <a:ea typeface="+mn-ea"/>
                <a:cs typeface="+mn-cs"/>
              </a:rPr>
              <a:t>към входа на команда </a:t>
            </a:r>
            <a:r>
              <a:rPr lang="en-US" sz="2800" dirty="0" smtClean="0">
                <a:solidFill>
                  <a:schemeClr val="tx1"/>
                </a:solidFill>
                <a:latin typeface="+mn-lt"/>
                <a:ea typeface="+mn-ea"/>
                <a:cs typeface="+mn-cs"/>
              </a:rPr>
              <a:t>command2</a:t>
            </a:r>
            <a:r>
              <a:rPr lang="bg-BG" sz="2800" dirty="0" smtClean="0">
                <a:solidFill>
                  <a:schemeClr val="tx1"/>
                </a:solidFill>
                <a:latin typeface="+mn-lt"/>
                <a:ea typeface="+mn-ea"/>
                <a:cs typeface="+mn-cs"/>
              </a:rPr>
              <a:t>.</a:t>
            </a:r>
            <a:endParaRPr lang="en-US" sz="2800" dirty="0">
              <a:solidFill>
                <a:schemeClr val="tx1"/>
              </a:solidFill>
              <a:latin typeface="+mn-lt"/>
              <a:ea typeface="+mn-ea"/>
              <a:cs typeface="+mn-cs"/>
            </a:endParaRPr>
          </a:p>
          <a:p>
            <a:r>
              <a:rPr lang="bg-BG" sz="2800" dirty="0" smtClean="0">
                <a:solidFill>
                  <a:schemeClr val="tx1"/>
                </a:solidFill>
                <a:latin typeface="+mn-lt"/>
                <a:ea typeface="+mn-ea"/>
                <a:cs typeface="+mn-cs"/>
              </a:rPr>
              <a:t>Работи за голяма част от програмите, които имат термин</a:t>
            </a:r>
            <a:r>
              <a:rPr lang="en-US" sz="2800" dirty="0" smtClean="0">
                <a:solidFill>
                  <a:schemeClr val="tx1"/>
                </a:solidFill>
                <a:latin typeface="+mn-lt"/>
                <a:ea typeface="+mn-ea"/>
                <a:cs typeface="+mn-cs"/>
              </a:rPr>
              <a:t> </a:t>
            </a:r>
            <a:r>
              <a:rPr lang="en-US" sz="2800" dirty="0">
                <a:solidFill>
                  <a:schemeClr val="tx1"/>
                </a:solidFill>
                <a:latin typeface="+mn-lt"/>
                <a:ea typeface="+mn-ea"/>
                <a:cs typeface="+mn-cs"/>
              </a:rPr>
              <a:t>input and provide </a:t>
            </a:r>
            <a:r>
              <a:rPr lang="en-US" sz="2800" dirty="0" smtClean="0">
                <a:solidFill>
                  <a:schemeClr val="tx1"/>
                </a:solidFill>
                <a:latin typeface="+mn-lt"/>
                <a:ea typeface="+mn-ea"/>
                <a:cs typeface="+mn-cs"/>
              </a:rPr>
              <a:t>output</a:t>
            </a:r>
            <a:r>
              <a:rPr lang="bg-BG" sz="2800" dirty="0" smtClean="0">
                <a:solidFill>
                  <a:schemeClr val="tx1"/>
                </a:solidFill>
                <a:latin typeface="+mn-lt"/>
                <a:ea typeface="+mn-ea"/>
                <a:cs typeface="+mn-cs"/>
              </a:rPr>
              <a:t>лен вход/изход.</a:t>
            </a:r>
            <a:endParaRPr lang="en-US" sz="2800" dirty="0">
              <a:solidFill>
                <a:schemeClr val="tx1"/>
              </a:solidFill>
              <a:latin typeface="+mn-lt"/>
              <a:ea typeface="+mn-ea"/>
              <a:cs typeface="+mn-cs"/>
            </a:endParaRPr>
          </a:p>
        </p:txBody>
      </p:sp>
    </p:spTree>
    <p:extLst>
      <p:ext uri="{BB962C8B-B14F-4D97-AF65-F5344CB8AC3E}">
        <p14:creationId xmlns:p14="http://schemas.microsoft.com/office/powerpoint/2010/main" val="110026276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Примери</a:t>
            </a:r>
            <a:endParaRPr lang="bg-BG" dirty="0"/>
          </a:p>
        </p:txBody>
      </p:sp>
      <p:sp>
        <p:nvSpPr>
          <p:cNvPr id="3" name="Content Placeholder 2"/>
          <p:cNvSpPr>
            <a:spLocks noGrp="1"/>
          </p:cNvSpPr>
          <p:nvPr>
            <p:ph idx="1"/>
          </p:nvPr>
        </p:nvSpPr>
        <p:spPr/>
        <p:txBody>
          <a:bodyPr/>
          <a:lstStyle/>
          <a:p>
            <a:pPr marL="0" indent="0">
              <a:buNone/>
            </a:pPr>
            <a:r>
              <a:rPr lang="en-US" dirty="0" err="1">
                <a:solidFill>
                  <a:schemeClr val="tx1"/>
                </a:solidFill>
                <a:latin typeface="+mn-lt"/>
                <a:ea typeface="+mn-ea"/>
                <a:cs typeface="+mn-cs"/>
              </a:rPr>
              <a:t>ls</a:t>
            </a:r>
            <a:r>
              <a:rPr lang="en-US" dirty="0">
                <a:solidFill>
                  <a:schemeClr val="tx1"/>
                </a:solidFill>
                <a:latin typeface="+mn-lt"/>
                <a:ea typeface="+mn-ea"/>
                <a:cs typeface="+mn-cs"/>
              </a:rPr>
              <a:t> -al /bin | less</a:t>
            </a:r>
          </a:p>
          <a:p>
            <a:r>
              <a:rPr lang="bg-BG" dirty="0" smtClean="0">
                <a:solidFill>
                  <a:schemeClr val="tx1"/>
                </a:solidFill>
                <a:latin typeface="+mn-lt"/>
                <a:ea typeface="+mn-ea"/>
                <a:cs typeface="+mn-cs"/>
              </a:rPr>
              <a:t>Позволява скролиране на дълъг списък от програми в</a:t>
            </a:r>
            <a:r>
              <a:rPr lang="en-US" dirty="0" smtClean="0">
                <a:solidFill>
                  <a:schemeClr val="tx1"/>
                </a:solidFill>
                <a:latin typeface="+mn-lt"/>
                <a:ea typeface="+mn-ea"/>
                <a:cs typeface="+mn-cs"/>
              </a:rPr>
              <a:t> /</a:t>
            </a:r>
            <a:r>
              <a:rPr lang="en-US" dirty="0">
                <a:solidFill>
                  <a:schemeClr val="tx1"/>
                </a:solidFill>
                <a:latin typeface="+mn-lt"/>
                <a:ea typeface="+mn-ea"/>
                <a:cs typeface="+mn-cs"/>
              </a:rPr>
              <a:t>bin</a:t>
            </a:r>
          </a:p>
          <a:p>
            <a:pPr marL="0" indent="0">
              <a:buNone/>
            </a:pPr>
            <a:r>
              <a:rPr lang="en-US" dirty="0">
                <a:solidFill>
                  <a:schemeClr val="tx1"/>
                </a:solidFill>
                <a:latin typeface="+mn-lt"/>
                <a:ea typeface="+mn-ea"/>
                <a:cs typeface="+mn-cs"/>
              </a:rPr>
              <a:t>history | tail -20 | head -10</a:t>
            </a:r>
          </a:p>
          <a:p>
            <a:r>
              <a:rPr lang="bg-BG" dirty="0" smtClean="0">
                <a:solidFill>
                  <a:schemeClr val="tx1"/>
                </a:solidFill>
                <a:latin typeface="+mn-lt"/>
                <a:ea typeface="+mn-ea"/>
                <a:cs typeface="+mn-cs"/>
              </a:rPr>
              <a:t>Отпечатва последните </a:t>
            </a:r>
            <a:r>
              <a:rPr lang="en-US" dirty="0" smtClean="0">
                <a:solidFill>
                  <a:schemeClr val="tx1"/>
                </a:solidFill>
                <a:latin typeface="+mn-lt"/>
                <a:ea typeface="+mn-ea"/>
                <a:cs typeface="+mn-cs"/>
              </a:rPr>
              <a:t>10-19</a:t>
            </a:r>
            <a:r>
              <a:rPr lang="bg-BG" dirty="0" smtClean="0">
                <a:solidFill>
                  <a:schemeClr val="tx1"/>
                </a:solidFill>
                <a:latin typeface="+mn-lt"/>
                <a:ea typeface="+mn-ea"/>
                <a:cs typeface="+mn-cs"/>
              </a:rPr>
              <a:t> команди от текущата сесия.</a:t>
            </a:r>
            <a:endParaRPr lang="bg-BG" dirty="0"/>
          </a:p>
        </p:txBody>
      </p:sp>
    </p:spTree>
    <p:extLst>
      <p:ext uri="{BB962C8B-B14F-4D97-AF65-F5344CB8AC3E}">
        <p14:creationId xmlns:p14="http://schemas.microsoft.com/office/powerpoint/2010/main" val="17785085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Последователно стартиране на команди</a:t>
            </a:r>
            <a:endParaRPr lang="bg-BG" dirty="0"/>
          </a:p>
        </p:txBody>
      </p:sp>
      <p:sp>
        <p:nvSpPr>
          <p:cNvPr id="3" name="Content Placeholder 2"/>
          <p:cNvSpPr>
            <a:spLocks noGrp="1"/>
          </p:cNvSpPr>
          <p:nvPr>
            <p:ph idx="1"/>
          </p:nvPr>
        </p:nvSpPr>
        <p:spPr/>
        <p:txBody>
          <a:bodyPr>
            <a:normAutofit/>
          </a:bodyPr>
          <a:lstStyle/>
          <a:p>
            <a:pPr marL="0" indent="0">
              <a:buNone/>
            </a:pPr>
            <a:r>
              <a:rPr lang="en-US" dirty="0">
                <a:solidFill>
                  <a:schemeClr val="tx1"/>
                </a:solidFill>
                <a:latin typeface="+mn-lt"/>
                <a:ea typeface="+mn-ea"/>
                <a:cs typeface="+mn-cs"/>
              </a:rPr>
              <a:t>&lt;command1&gt; &amp;&amp; &lt;command2&gt;</a:t>
            </a:r>
          </a:p>
          <a:p>
            <a:r>
              <a:rPr lang="bg-BG" dirty="0" smtClean="0">
                <a:solidFill>
                  <a:schemeClr val="tx1"/>
                </a:solidFill>
                <a:latin typeface="+mn-lt"/>
                <a:ea typeface="+mn-ea"/>
                <a:cs typeface="+mn-cs"/>
              </a:rPr>
              <a:t>След приключването на </a:t>
            </a:r>
            <a:r>
              <a:rPr lang="en-US" dirty="0" smtClean="0">
                <a:solidFill>
                  <a:schemeClr val="tx1"/>
                </a:solidFill>
                <a:latin typeface="+mn-lt"/>
                <a:ea typeface="+mn-ea"/>
                <a:cs typeface="+mn-cs"/>
              </a:rPr>
              <a:t>command1 </a:t>
            </a:r>
            <a:r>
              <a:rPr lang="bg-BG" dirty="0" smtClean="0">
                <a:solidFill>
                  <a:schemeClr val="tx1"/>
                </a:solidFill>
                <a:latin typeface="+mn-lt"/>
                <a:ea typeface="+mn-ea"/>
                <a:cs typeface="+mn-cs"/>
              </a:rPr>
              <a:t>изпълнява </a:t>
            </a:r>
            <a:r>
              <a:rPr lang="en-US" dirty="0" smtClean="0">
                <a:solidFill>
                  <a:schemeClr val="tx1"/>
                </a:solidFill>
                <a:latin typeface="+mn-lt"/>
                <a:ea typeface="+mn-ea"/>
                <a:cs typeface="+mn-cs"/>
              </a:rPr>
              <a:t>command2</a:t>
            </a:r>
            <a:endParaRPr lang="en-US" dirty="0">
              <a:solidFill>
                <a:schemeClr val="tx1"/>
              </a:solidFill>
              <a:latin typeface="+mn-lt"/>
              <a:ea typeface="+mn-ea"/>
              <a:cs typeface="+mn-cs"/>
            </a:endParaRPr>
          </a:p>
          <a:p>
            <a:r>
              <a:rPr lang="en-US" dirty="0">
                <a:solidFill>
                  <a:schemeClr val="tx1"/>
                </a:solidFill>
                <a:latin typeface="+mn-lt"/>
                <a:ea typeface="+mn-ea"/>
                <a:cs typeface="+mn-cs"/>
              </a:rPr>
              <a:t>command2 </a:t>
            </a:r>
            <a:r>
              <a:rPr lang="bg-BG" dirty="0" smtClean="0">
                <a:solidFill>
                  <a:schemeClr val="tx1"/>
                </a:solidFill>
                <a:latin typeface="+mn-lt"/>
                <a:ea typeface="+mn-ea"/>
                <a:cs typeface="+mn-cs"/>
              </a:rPr>
              <a:t>се изпълнява само ако </a:t>
            </a:r>
            <a:r>
              <a:rPr lang="en-US" dirty="0" smtClean="0">
                <a:solidFill>
                  <a:schemeClr val="tx1"/>
                </a:solidFill>
                <a:latin typeface="+mn-lt"/>
                <a:ea typeface="+mn-ea"/>
                <a:cs typeface="+mn-cs"/>
              </a:rPr>
              <a:t>command1 </a:t>
            </a:r>
            <a:r>
              <a:rPr lang="bg-BG" dirty="0" smtClean="0">
                <a:solidFill>
                  <a:schemeClr val="tx1"/>
                </a:solidFill>
                <a:latin typeface="+mn-lt"/>
                <a:ea typeface="+mn-ea"/>
                <a:cs typeface="+mn-cs"/>
              </a:rPr>
              <a:t>приключи успешно</a:t>
            </a:r>
          </a:p>
          <a:p>
            <a:r>
              <a:rPr lang="bg-BG" dirty="0" smtClean="0"/>
              <a:t>Пример:</a:t>
            </a:r>
            <a:endParaRPr lang="bg-BG" dirty="0" smtClean="0">
              <a:solidFill>
                <a:schemeClr val="tx1"/>
              </a:solidFill>
              <a:latin typeface="+mn-lt"/>
              <a:ea typeface="+mn-ea"/>
              <a:cs typeface="+mn-cs"/>
            </a:endParaRPr>
          </a:p>
          <a:p>
            <a:pPr marL="0" indent="0">
              <a:buNone/>
            </a:pPr>
            <a:r>
              <a:rPr lang="en-US" dirty="0" err="1"/>
              <a:t>mkdir</a:t>
            </a:r>
            <a:r>
              <a:rPr lang="en-US" dirty="0"/>
              <a:t> photos &amp;&amp; mv *.jpg photos/</a:t>
            </a:r>
          </a:p>
          <a:p>
            <a:r>
              <a:rPr lang="bg-BG" dirty="0" smtClean="0"/>
              <a:t>Създава директория и премества всички </a:t>
            </a:r>
            <a:r>
              <a:rPr lang="en-US" dirty="0" smtClean="0"/>
              <a:t>jpegs </a:t>
            </a:r>
            <a:r>
              <a:rPr lang="bg-BG" dirty="0" smtClean="0"/>
              <a:t>файлове в нея.</a:t>
            </a:r>
            <a:endParaRPr lang="en-US" dirty="0"/>
          </a:p>
        </p:txBody>
      </p:sp>
    </p:spTree>
    <p:extLst>
      <p:ext uri="{BB962C8B-B14F-4D97-AF65-F5344CB8AC3E}">
        <p14:creationId xmlns:p14="http://schemas.microsoft.com/office/powerpoint/2010/main" val="236462632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Exit </a:t>
            </a:r>
            <a:r>
              <a:rPr lang="bg-BG" dirty="0" smtClean="0"/>
              <a:t>код</a:t>
            </a:r>
            <a:endParaRPr lang="bg-BG" dirty="0"/>
          </a:p>
        </p:txBody>
      </p:sp>
      <p:sp>
        <p:nvSpPr>
          <p:cNvPr id="3" name="Content Placeholder 2"/>
          <p:cNvSpPr>
            <a:spLocks noGrp="1"/>
          </p:cNvSpPr>
          <p:nvPr>
            <p:ph idx="1"/>
          </p:nvPr>
        </p:nvSpPr>
        <p:spPr/>
        <p:txBody>
          <a:bodyPr>
            <a:normAutofit fontScale="92500" lnSpcReduction="20000"/>
          </a:bodyPr>
          <a:lstStyle/>
          <a:p>
            <a:pPr marL="0" indent="0">
              <a:buNone/>
            </a:pPr>
            <a:r>
              <a:rPr lang="bg-BG" dirty="0" smtClean="0"/>
              <a:t>Как </a:t>
            </a:r>
            <a:r>
              <a:rPr lang="en-US" dirty="0"/>
              <a:t>Shell </a:t>
            </a:r>
            <a:r>
              <a:rPr lang="bg-BG" dirty="0" smtClean="0"/>
              <a:t>разбира дали изпълнението на една команда е упешно или не?</a:t>
            </a:r>
          </a:p>
          <a:p>
            <a:r>
              <a:rPr lang="bg-BG" dirty="0" smtClean="0"/>
              <a:t>Когато командата приключи изпълнението си, тя винаги изпраща</a:t>
            </a:r>
            <a:r>
              <a:rPr lang="en-US" dirty="0" smtClean="0"/>
              <a:t> </a:t>
            </a:r>
            <a:r>
              <a:rPr lang="en-US" dirty="0"/>
              <a:t>exit </a:t>
            </a:r>
            <a:r>
              <a:rPr lang="en-US" dirty="0" smtClean="0"/>
              <a:t>code</a:t>
            </a:r>
            <a:r>
              <a:rPr lang="bg-BG" dirty="0" smtClean="0"/>
              <a:t> </a:t>
            </a:r>
            <a:r>
              <a:rPr lang="en-US" dirty="0" smtClean="0"/>
              <a:t>(</a:t>
            </a:r>
            <a:r>
              <a:rPr lang="bg-BG" dirty="0" smtClean="0"/>
              <a:t>число от</a:t>
            </a:r>
            <a:r>
              <a:rPr lang="en-US" dirty="0" smtClean="0"/>
              <a:t> </a:t>
            </a:r>
            <a:r>
              <a:rPr lang="en-US" dirty="0"/>
              <a:t>0 </a:t>
            </a:r>
            <a:r>
              <a:rPr lang="bg-BG" dirty="0" smtClean="0"/>
              <a:t>до </a:t>
            </a:r>
            <a:r>
              <a:rPr lang="en-US" dirty="0" smtClean="0"/>
              <a:t>255)</a:t>
            </a:r>
            <a:r>
              <a:rPr lang="bg-BG" dirty="0" smtClean="0"/>
              <a:t> към </a:t>
            </a:r>
            <a:r>
              <a:rPr lang="en-US" dirty="0" smtClean="0"/>
              <a:t>Shell.</a:t>
            </a:r>
            <a:endParaRPr lang="en-US" dirty="0"/>
          </a:p>
          <a:p>
            <a:r>
              <a:rPr lang="en-US" dirty="0" smtClean="0"/>
              <a:t>exit </a:t>
            </a:r>
            <a:r>
              <a:rPr lang="en-US" dirty="0"/>
              <a:t>code </a:t>
            </a:r>
            <a:r>
              <a:rPr lang="bg-BG" dirty="0" smtClean="0"/>
              <a:t>се съхранява в променлива </a:t>
            </a:r>
            <a:r>
              <a:rPr lang="en-US" dirty="0" smtClean="0"/>
              <a:t>$?</a:t>
            </a:r>
            <a:endParaRPr lang="en-US" dirty="0"/>
          </a:p>
          <a:p>
            <a:r>
              <a:rPr lang="en-US" dirty="0" smtClean="0"/>
              <a:t>exit </a:t>
            </a:r>
            <a:r>
              <a:rPr lang="en-US" dirty="0"/>
              <a:t>code </a:t>
            </a:r>
            <a:r>
              <a:rPr lang="en-US" dirty="0" smtClean="0"/>
              <a:t>0 </a:t>
            </a:r>
            <a:r>
              <a:rPr lang="bg-BG" dirty="0" smtClean="0"/>
              <a:t>означава успешно изпълнение на командата.</a:t>
            </a:r>
            <a:endParaRPr lang="en-US" dirty="0"/>
          </a:p>
          <a:p>
            <a:r>
              <a:rPr lang="en-US" dirty="0" smtClean="0"/>
              <a:t>man </a:t>
            </a:r>
            <a:r>
              <a:rPr lang="bg-BG" dirty="0" smtClean="0"/>
              <a:t>на всяка команда показва видовете </a:t>
            </a:r>
            <a:r>
              <a:rPr lang="en-US" dirty="0" smtClean="0"/>
              <a:t>exit</a:t>
            </a:r>
            <a:r>
              <a:rPr lang="bg-BG" dirty="0" smtClean="0"/>
              <a:t> код.</a:t>
            </a:r>
          </a:p>
          <a:p>
            <a:r>
              <a:rPr lang="bg-BG" dirty="0" smtClean="0"/>
              <a:t>Пример:</a:t>
            </a:r>
          </a:p>
          <a:p>
            <a:pPr marL="0" indent="0">
              <a:buNone/>
            </a:pPr>
            <a:r>
              <a:rPr lang="en-US" dirty="0"/>
              <a:t>echo $?</a:t>
            </a:r>
          </a:p>
          <a:p>
            <a:pPr marL="0" indent="0">
              <a:buNone/>
            </a:pPr>
            <a:r>
              <a:rPr lang="bg-BG" dirty="0"/>
              <a:t>0</a:t>
            </a:r>
          </a:p>
        </p:txBody>
      </p:sp>
    </p:spTree>
    <p:extLst>
      <p:ext uri="{BB962C8B-B14F-4D97-AF65-F5344CB8AC3E}">
        <p14:creationId xmlns:p14="http://schemas.microsoft.com/office/powerpoint/2010/main" val="371467616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Пренасочване на изхода към файл</a:t>
            </a:r>
            <a:endParaRPr lang="bg-BG" dirty="0"/>
          </a:p>
        </p:txBody>
      </p:sp>
      <p:sp>
        <p:nvSpPr>
          <p:cNvPr id="3" name="Content Placeholder 2"/>
          <p:cNvSpPr>
            <a:spLocks noGrp="1"/>
          </p:cNvSpPr>
          <p:nvPr>
            <p:ph idx="1"/>
          </p:nvPr>
        </p:nvSpPr>
        <p:spPr/>
        <p:txBody>
          <a:bodyPr>
            <a:normAutofit/>
          </a:bodyPr>
          <a:lstStyle/>
          <a:p>
            <a:pPr marL="0" indent="0">
              <a:buNone/>
            </a:pPr>
            <a:r>
              <a:rPr lang="en-US" dirty="0"/>
              <a:t>&lt;command&gt; &gt; &lt;file&gt;</a:t>
            </a:r>
          </a:p>
          <a:p>
            <a:r>
              <a:rPr lang="bg-BG" dirty="0" smtClean="0"/>
              <a:t>Пренасочва изхода на командата към файл</a:t>
            </a:r>
          </a:p>
          <a:p>
            <a:r>
              <a:rPr lang="bg-BG" dirty="0" smtClean="0"/>
              <a:t>Нормално изходът на всички команди е към</a:t>
            </a:r>
            <a:r>
              <a:rPr lang="en-US" dirty="0" smtClean="0"/>
              <a:t> </a:t>
            </a:r>
            <a:r>
              <a:rPr lang="en-US" dirty="0" err="1"/>
              <a:t>sdtout</a:t>
            </a:r>
            <a:endParaRPr lang="en-US" dirty="0"/>
          </a:p>
          <a:p>
            <a:r>
              <a:rPr lang="bg-BG" dirty="0" smtClean="0"/>
              <a:t>Всяка програма, която има изход към </a:t>
            </a:r>
            <a:r>
              <a:rPr lang="en-US" dirty="0" err="1" smtClean="0"/>
              <a:t>stdout</a:t>
            </a:r>
            <a:r>
              <a:rPr lang="en-US" dirty="0" smtClean="0"/>
              <a:t> </a:t>
            </a:r>
            <a:r>
              <a:rPr lang="en-US" dirty="0"/>
              <a:t>(terminal) </a:t>
            </a:r>
            <a:r>
              <a:rPr lang="bg-BG" dirty="0" smtClean="0"/>
              <a:t>може да се пренасочи към файл</a:t>
            </a:r>
          </a:p>
          <a:p>
            <a:r>
              <a:rPr lang="bg-BG" dirty="0" smtClean="0"/>
              <a:t>Полезно при създаване на логове</a:t>
            </a:r>
          </a:p>
        </p:txBody>
      </p:sp>
    </p:spTree>
    <p:extLst>
      <p:ext uri="{BB962C8B-B14F-4D97-AF65-F5344CB8AC3E}">
        <p14:creationId xmlns:p14="http://schemas.microsoft.com/office/powerpoint/2010/main" val="55732086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a:t>Пренасочване на изхода към файл</a:t>
            </a:r>
          </a:p>
        </p:txBody>
      </p:sp>
      <p:sp>
        <p:nvSpPr>
          <p:cNvPr id="3" name="Content Placeholder 2"/>
          <p:cNvSpPr>
            <a:spLocks noGrp="1"/>
          </p:cNvSpPr>
          <p:nvPr>
            <p:ph idx="1"/>
          </p:nvPr>
        </p:nvSpPr>
        <p:spPr/>
        <p:txBody>
          <a:bodyPr>
            <a:normAutofit/>
          </a:bodyPr>
          <a:lstStyle/>
          <a:p>
            <a:r>
              <a:rPr lang="bg-BG" dirty="0" smtClean="0"/>
              <a:t>Примери:</a:t>
            </a:r>
          </a:p>
          <a:p>
            <a:pPr marL="0" indent="0">
              <a:buNone/>
            </a:pPr>
            <a:r>
              <a:rPr lang="en-US" dirty="0" smtClean="0"/>
              <a:t>echo </a:t>
            </a:r>
            <a:r>
              <a:rPr lang="en-US" dirty="0"/>
              <a:t>"This is a new file" &gt; </a:t>
            </a:r>
            <a:r>
              <a:rPr lang="en-US" dirty="0" err="1"/>
              <a:t>newfile</a:t>
            </a:r>
            <a:endParaRPr lang="en-US" dirty="0"/>
          </a:p>
          <a:p>
            <a:r>
              <a:rPr lang="bg-BG" dirty="0" smtClean="0"/>
              <a:t>Записва низа във файл </a:t>
            </a:r>
            <a:r>
              <a:rPr lang="en-US" dirty="0" smtClean="0"/>
              <a:t>./</a:t>
            </a:r>
            <a:r>
              <a:rPr lang="en-US" dirty="0" err="1"/>
              <a:t>newfile</a:t>
            </a:r>
            <a:endParaRPr lang="en-US" dirty="0"/>
          </a:p>
          <a:p>
            <a:pPr marL="0" indent="0">
              <a:buNone/>
            </a:pPr>
            <a:r>
              <a:rPr lang="en-US" dirty="0"/>
              <a:t>cat test1 test2 &gt; test3</a:t>
            </a:r>
          </a:p>
          <a:p>
            <a:r>
              <a:rPr lang="bg-BG" dirty="0" smtClean="0"/>
              <a:t>Конкатенира </a:t>
            </a:r>
            <a:r>
              <a:rPr lang="en-US" dirty="0" smtClean="0"/>
              <a:t>test1 </a:t>
            </a:r>
            <a:r>
              <a:rPr lang="bg-BG" dirty="0" smtClean="0"/>
              <a:t>и </a:t>
            </a:r>
            <a:r>
              <a:rPr lang="en-US" dirty="0" smtClean="0"/>
              <a:t>test2 </a:t>
            </a:r>
            <a:r>
              <a:rPr lang="bg-BG" dirty="0" smtClean="0"/>
              <a:t>и записва резултата в </a:t>
            </a:r>
            <a:r>
              <a:rPr lang="en-US" dirty="0" smtClean="0"/>
              <a:t>test3</a:t>
            </a:r>
            <a:endParaRPr lang="bg-BG" dirty="0" smtClean="0"/>
          </a:p>
          <a:p>
            <a:pPr marL="0" indent="0">
              <a:buNone/>
            </a:pPr>
            <a:r>
              <a:rPr lang="bg-BG" dirty="0" smtClean="0"/>
              <a:t>Режим добавяне</a:t>
            </a:r>
            <a:endParaRPr lang="en-US" dirty="0"/>
          </a:p>
          <a:p>
            <a:pPr marL="0" indent="0">
              <a:buNone/>
            </a:pPr>
            <a:r>
              <a:rPr lang="en-US" dirty="0"/>
              <a:t>&lt;command&gt; &gt;&gt; &lt;file&gt;</a:t>
            </a:r>
          </a:p>
          <a:p>
            <a:r>
              <a:rPr lang="bg-BG" dirty="0" smtClean="0"/>
              <a:t>Добавя изхода от командата към файл вместо да го припокрива.</a:t>
            </a:r>
            <a:endParaRPr lang="bg-BG" dirty="0"/>
          </a:p>
        </p:txBody>
      </p:sp>
    </p:spTree>
    <p:extLst>
      <p:ext uri="{BB962C8B-B14F-4D97-AF65-F5344CB8AC3E}">
        <p14:creationId xmlns:p14="http://schemas.microsoft.com/office/powerpoint/2010/main" val="364306865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a:t>
            </a:r>
            <a:r>
              <a:rPr lang="en-US" b="0" dirty="0" err="1"/>
              <a:t>dev</a:t>
            </a:r>
            <a:r>
              <a:rPr lang="en-US" b="0" dirty="0"/>
              <a:t>/null</a:t>
            </a:r>
            <a:endParaRPr lang="bg-BG" dirty="0"/>
          </a:p>
        </p:txBody>
      </p:sp>
      <p:sp>
        <p:nvSpPr>
          <p:cNvPr id="3" name="Content Placeholder 2"/>
          <p:cNvSpPr>
            <a:spLocks noGrp="1"/>
          </p:cNvSpPr>
          <p:nvPr>
            <p:ph idx="1"/>
          </p:nvPr>
        </p:nvSpPr>
        <p:spPr/>
        <p:txBody>
          <a:bodyPr>
            <a:normAutofit/>
          </a:bodyPr>
          <a:lstStyle/>
          <a:p>
            <a:pPr marL="0" indent="0">
              <a:buNone/>
            </a:pPr>
            <a:r>
              <a:rPr lang="en-US" dirty="0"/>
              <a:t>/</a:t>
            </a:r>
            <a:r>
              <a:rPr lang="en-US" dirty="0" err="1"/>
              <a:t>dev</a:t>
            </a:r>
            <a:r>
              <a:rPr lang="en-US" dirty="0"/>
              <a:t>/null </a:t>
            </a:r>
            <a:r>
              <a:rPr lang="bg-BG" dirty="0" smtClean="0"/>
              <a:t>е специален файл, който има следните свойства:</a:t>
            </a:r>
            <a:endParaRPr lang="en-US" dirty="0"/>
          </a:p>
          <a:p>
            <a:r>
              <a:rPr lang="bg-BG" dirty="0" smtClean="0"/>
              <a:t>Всеки потребител може да пише във него</a:t>
            </a:r>
            <a:r>
              <a:rPr lang="en-US" dirty="0" smtClean="0"/>
              <a:t>.</a:t>
            </a:r>
            <a:endParaRPr lang="en-US" dirty="0"/>
          </a:p>
          <a:p>
            <a:r>
              <a:rPr lang="bg-BG" dirty="0" smtClean="0"/>
              <a:t>Всичко, записано в него, се губи.</a:t>
            </a:r>
            <a:endParaRPr lang="en-US" dirty="0"/>
          </a:p>
          <a:p>
            <a:r>
              <a:rPr lang="bg-BG" dirty="0" smtClean="0"/>
              <a:t>Писането в него е винаги успешно</a:t>
            </a:r>
            <a:r>
              <a:rPr lang="en-US" dirty="0" smtClean="0"/>
              <a:t>.</a:t>
            </a:r>
            <a:endParaRPr lang="en-US" dirty="0"/>
          </a:p>
          <a:p>
            <a:r>
              <a:rPr lang="bg-BG" dirty="0" smtClean="0"/>
              <a:t>Работи като „черна дупка“ за данни – може да се запише всичко, но не и да се прочете. </a:t>
            </a:r>
            <a:endParaRPr lang="bg-BG" dirty="0"/>
          </a:p>
        </p:txBody>
      </p:sp>
      <p:pic>
        <p:nvPicPr>
          <p:cNvPr id="1026" name="Picture 2" descr="http://www.newscientist.com/data/images/ns/cms/dn12089/dn12089-1_6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4743450"/>
            <a:ext cx="2706413" cy="1962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719927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Специални символи</a:t>
            </a:r>
            <a:endParaRPr lang="bg-BG" dirty="0"/>
          </a:p>
        </p:txBody>
      </p:sp>
      <p:sp>
        <p:nvSpPr>
          <p:cNvPr id="3" name="Content Placeholder 2"/>
          <p:cNvSpPr>
            <a:spLocks noGrp="1"/>
          </p:cNvSpPr>
          <p:nvPr>
            <p:ph idx="1"/>
          </p:nvPr>
        </p:nvSpPr>
        <p:spPr/>
        <p:txBody>
          <a:bodyPr/>
          <a:lstStyle/>
          <a:p>
            <a:r>
              <a:rPr lang="en-US" dirty="0" smtClean="0"/>
              <a:t>* </a:t>
            </a:r>
            <a:r>
              <a:rPr lang="en-US" dirty="0"/>
              <a:t>- </a:t>
            </a:r>
            <a:r>
              <a:rPr lang="bg-BG" dirty="0" smtClean="0"/>
              <a:t>означава „всичко в текущата директория“</a:t>
            </a:r>
            <a:endParaRPr lang="en-US" dirty="0"/>
          </a:p>
          <a:p>
            <a:r>
              <a:rPr lang="en-US" dirty="0"/>
              <a:t>| - </a:t>
            </a:r>
            <a:r>
              <a:rPr lang="bg-BG" dirty="0" smtClean="0"/>
              <a:t>използва се за пренасочване на изхода от един файл към друг</a:t>
            </a:r>
            <a:endParaRPr lang="en-US" dirty="0"/>
          </a:p>
          <a:p>
            <a:r>
              <a:rPr lang="en-US" dirty="0"/>
              <a:t>&amp;&amp; - </a:t>
            </a:r>
            <a:r>
              <a:rPr lang="bg-BG" dirty="0" smtClean="0"/>
              <a:t>стартира 2 команди последователно</a:t>
            </a:r>
            <a:endParaRPr lang="en-US" dirty="0"/>
          </a:p>
          <a:p>
            <a:r>
              <a:rPr lang="en-US" dirty="0"/>
              <a:t>&gt; - </a:t>
            </a:r>
            <a:r>
              <a:rPr lang="bg-BG" dirty="0" smtClean="0"/>
              <a:t>предава изхода към файл</a:t>
            </a:r>
          </a:p>
          <a:p>
            <a:endParaRPr lang="bg-BG" dirty="0" smtClean="0"/>
          </a:p>
          <a:p>
            <a:pPr marL="0" indent="0">
              <a:buNone/>
            </a:pPr>
            <a:r>
              <a:rPr lang="bg-BG" dirty="0" smtClean="0"/>
              <a:t>Какво ще направи командата:</a:t>
            </a:r>
          </a:p>
          <a:p>
            <a:r>
              <a:rPr lang="en-US" dirty="0" smtClean="0"/>
              <a:t>Echo 3+5 &gt; 10</a:t>
            </a:r>
            <a:endParaRPr lang="bg-BG" dirty="0"/>
          </a:p>
        </p:txBody>
      </p:sp>
    </p:spTree>
    <p:extLst>
      <p:ext uri="{BB962C8B-B14F-4D97-AF65-F5344CB8AC3E}">
        <p14:creationId xmlns:p14="http://schemas.microsoft.com/office/powerpoint/2010/main" val="40968561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Multiprogramming and Time Sharing</a:t>
            </a:r>
            <a:endParaRPr lang="bg-BG" dirty="0"/>
          </a:p>
        </p:txBody>
      </p:sp>
      <p:sp>
        <p:nvSpPr>
          <p:cNvPr id="3" name="Content Placeholder 2"/>
          <p:cNvSpPr>
            <a:spLocks noGrp="1"/>
          </p:cNvSpPr>
          <p:nvPr>
            <p:ph idx="1"/>
          </p:nvPr>
        </p:nvSpPr>
        <p:spPr/>
        <p:txBody>
          <a:bodyPr>
            <a:normAutofit/>
          </a:bodyPr>
          <a:lstStyle/>
          <a:p>
            <a:endParaRPr lang="bg-BG" dirty="0" smtClean="0"/>
          </a:p>
          <a:p>
            <a:r>
              <a:rPr lang="en-US" dirty="0" smtClean="0"/>
              <a:t>Multiprogramming </a:t>
            </a:r>
            <a:r>
              <a:rPr lang="bg-BG" dirty="0" smtClean="0"/>
              <a:t>означава &gt; 1 процес да бъде готов за изпълнение. ОС избира един от готовите за изпълнение процеси. Когато процесът изчаква ресурс, ОС съхранява информационния му статус и избира друг фотов за изпълнение. </a:t>
            </a:r>
            <a:endParaRPr lang="bg-BG" dirty="0"/>
          </a:p>
        </p:txBody>
      </p:sp>
    </p:spTree>
    <p:extLst>
      <p:ext uri="{BB962C8B-B14F-4D97-AF65-F5344CB8AC3E}">
        <p14:creationId xmlns:p14="http://schemas.microsoft.com/office/powerpoint/2010/main" val="109741131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Специални символи</a:t>
            </a:r>
          </a:p>
        </p:txBody>
      </p:sp>
      <p:sp>
        <p:nvSpPr>
          <p:cNvPr id="3" name="Content Placeholder 2"/>
          <p:cNvSpPr>
            <a:spLocks noGrp="1"/>
          </p:cNvSpPr>
          <p:nvPr>
            <p:ph idx="1"/>
          </p:nvPr>
        </p:nvSpPr>
        <p:spPr/>
        <p:txBody>
          <a:bodyPr>
            <a:normAutofit/>
          </a:bodyPr>
          <a:lstStyle/>
          <a:p>
            <a:pPr marL="0" indent="0">
              <a:buNone/>
            </a:pPr>
            <a:r>
              <a:rPr lang="bg-BG" dirty="0"/>
              <a:t>Какво ще </a:t>
            </a:r>
            <a:r>
              <a:rPr lang="bg-BG" dirty="0" smtClean="0"/>
              <a:t>направи </a:t>
            </a:r>
            <a:r>
              <a:rPr lang="bg-BG" dirty="0"/>
              <a:t>командата:</a:t>
            </a:r>
          </a:p>
          <a:p>
            <a:r>
              <a:rPr lang="en-US" dirty="0" smtClean="0"/>
              <a:t>Echo </a:t>
            </a:r>
            <a:r>
              <a:rPr lang="en-US" dirty="0"/>
              <a:t>3+5 &gt; </a:t>
            </a:r>
            <a:r>
              <a:rPr lang="en-US" dirty="0" smtClean="0"/>
              <a:t>10</a:t>
            </a:r>
            <a:endParaRPr lang="bg-BG" dirty="0"/>
          </a:p>
          <a:p>
            <a:pPr marL="0" indent="0">
              <a:buNone/>
            </a:pPr>
            <a:r>
              <a:rPr lang="bg-BG" dirty="0" smtClean="0"/>
              <a:t>Ще отпечати </a:t>
            </a:r>
            <a:r>
              <a:rPr lang="en-US" dirty="0" smtClean="0"/>
              <a:t>3+5</a:t>
            </a:r>
            <a:r>
              <a:rPr lang="bg-BG" dirty="0" smtClean="0"/>
              <a:t> във файл 10</a:t>
            </a:r>
            <a:r>
              <a:rPr lang="en-US" dirty="0" smtClean="0"/>
              <a:t>. </a:t>
            </a:r>
            <a:endParaRPr lang="bg-BG" dirty="0" smtClean="0"/>
          </a:p>
          <a:p>
            <a:pPr marL="0" indent="0">
              <a:buNone/>
            </a:pPr>
            <a:r>
              <a:rPr lang="bg-BG" dirty="0" smtClean="0"/>
              <a:t>Ако желаем да отпечатим</a:t>
            </a:r>
            <a:r>
              <a:rPr lang="en-US" dirty="0" smtClean="0"/>
              <a:t> </a:t>
            </a:r>
            <a:r>
              <a:rPr lang="en-US" dirty="0"/>
              <a:t>3+5 &gt; 10 </a:t>
            </a:r>
            <a:r>
              <a:rPr lang="bg-BG" dirty="0" smtClean="0"/>
              <a:t>трябва да напишем едно от:</a:t>
            </a:r>
            <a:endParaRPr lang="en-US" dirty="0"/>
          </a:p>
          <a:p>
            <a:r>
              <a:rPr lang="bg-BG" dirty="0" smtClean="0"/>
              <a:t>Да сложим </a:t>
            </a:r>
            <a:r>
              <a:rPr lang="en-US" dirty="0" smtClean="0"/>
              <a:t>Escape </a:t>
            </a:r>
            <a:r>
              <a:rPr lang="bg-BG" dirty="0" smtClean="0"/>
              <a:t>символ</a:t>
            </a:r>
            <a:r>
              <a:rPr lang="en-US" dirty="0" smtClean="0"/>
              <a:t> </a:t>
            </a:r>
            <a:r>
              <a:rPr lang="en-US" dirty="0"/>
              <a:t>: echo 3+5 </a:t>
            </a:r>
            <a:r>
              <a:rPr lang="en-US" dirty="0" smtClean="0"/>
              <a:t> </a:t>
            </a:r>
            <a:r>
              <a:rPr lang="en-US" dirty="0"/>
              <a:t>\</a:t>
            </a:r>
            <a:r>
              <a:rPr lang="en-US" dirty="0" smtClean="0"/>
              <a:t>&gt; 10</a:t>
            </a:r>
            <a:endParaRPr lang="en-US" dirty="0"/>
          </a:p>
          <a:p>
            <a:r>
              <a:rPr lang="bg-BG" dirty="0" smtClean="0"/>
              <a:t>Да заградим низа в единични или двойни кавички:</a:t>
            </a:r>
            <a:r>
              <a:rPr lang="en-US" dirty="0" smtClean="0"/>
              <a:t> echo</a:t>
            </a:r>
            <a:r>
              <a:rPr lang="bg-BG" dirty="0" smtClean="0"/>
              <a:t> </a:t>
            </a:r>
            <a:r>
              <a:rPr lang="en-US" dirty="0" smtClean="0"/>
              <a:t>'3+5 </a:t>
            </a:r>
            <a:r>
              <a:rPr lang="en-US" dirty="0"/>
              <a:t>&gt; 10?' </a:t>
            </a:r>
            <a:r>
              <a:rPr lang="bg-BG" dirty="0" smtClean="0"/>
              <a:t>или </a:t>
            </a:r>
            <a:r>
              <a:rPr lang="en-US" dirty="0" smtClean="0"/>
              <a:t>echo </a:t>
            </a:r>
            <a:r>
              <a:rPr lang="en-US" dirty="0"/>
              <a:t>"3+5 &gt; 10"</a:t>
            </a:r>
            <a:endParaRPr lang="bg-BG" dirty="0"/>
          </a:p>
        </p:txBody>
      </p:sp>
    </p:spTree>
    <p:extLst>
      <p:ext uri="{BB962C8B-B14F-4D97-AF65-F5344CB8AC3E}">
        <p14:creationId xmlns:p14="http://schemas.microsoft.com/office/powerpoint/2010/main" val="90466968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Отново за </a:t>
            </a:r>
            <a:r>
              <a:rPr lang="en-US" dirty="0" smtClean="0"/>
              <a:t>shell</a:t>
            </a:r>
            <a:endParaRPr lang="bg-BG" dirty="0"/>
          </a:p>
        </p:txBody>
      </p:sp>
      <p:sp>
        <p:nvSpPr>
          <p:cNvPr id="3" name="Content Placeholder 2"/>
          <p:cNvSpPr>
            <a:spLocks noGrp="1"/>
          </p:cNvSpPr>
          <p:nvPr>
            <p:ph idx="1"/>
          </p:nvPr>
        </p:nvSpPr>
        <p:spPr/>
        <p:txBody>
          <a:bodyPr/>
          <a:lstStyle/>
          <a:p>
            <a:r>
              <a:rPr lang="en-US" dirty="0"/>
              <a:t>bash - default shell </a:t>
            </a:r>
            <a:r>
              <a:rPr lang="bg-BG" dirty="0" smtClean="0"/>
              <a:t>за</a:t>
            </a:r>
            <a:r>
              <a:rPr lang="en-US" dirty="0" smtClean="0"/>
              <a:t> </a:t>
            </a:r>
            <a:r>
              <a:rPr lang="en-US" dirty="0"/>
              <a:t>OSX </a:t>
            </a:r>
            <a:r>
              <a:rPr lang="bg-BG" dirty="0" smtClean="0"/>
              <a:t>и повечето </a:t>
            </a:r>
            <a:r>
              <a:rPr lang="en-US" dirty="0" smtClean="0"/>
              <a:t>Linux </a:t>
            </a:r>
            <a:r>
              <a:rPr lang="bg-BG" dirty="0" smtClean="0"/>
              <a:t>машини</a:t>
            </a:r>
            <a:endParaRPr lang="en-US" dirty="0"/>
          </a:p>
          <a:p>
            <a:r>
              <a:rPr lang="en-US" dirty="0" err="1"/>
              <a:t>csh</a:t>
            </a:r>
            <a:r>
              <a:rPr lang="en-US" dirty="0"/>
              <a:t> - default shell </a:t>
            </a:r>
            <a:r>
              <a:rPr lang="bg-BG" dirty="0" smtClean="0"/>
              <a:t>за </a:t>
            </a:r>
            <a:r>
              <a:rPr lang="en-US" dirty="0" smtClean="0"/>
              <a:t>BSD-</a:t>
            </a:r>
            <a:r>
              <a:rPr lang="bg-BG" dirty="0" smtClean="0"/>
              <a:t>базирани системи</a:t>
            </a:r>
            <a:endParaRPr lang="en-US" dirty="0"/>
          </a:p>
          <a:p>
            <a:r>
              <a:rPr lang="en-US" dirty="0" err="1"/>
              <a:t>zsh</a:t>
            </a:r>
            <a:r>
              <a:rPr lang="en-US" dirty="0"/>
              <a:t> </a:t>
            </a:r>
            <a:r>
              <a:rPr lang="en-US" dirty="0" smtClean="0"/>
              <a:t>– </a:t>
            </a:r>
            <a:r>
              <a:rPr lang="bg-BG" dirty="0" smtClean="0"/>
              <a:t>възможно най-пълен</a:t>
            </a:r>
            <a:r>
              <a:rPr lang="en-US" dirty="0" smtClean="0"/>
              <a:t> </a:t>
            </a:r>
            <a:r>
              <a:rPr lang="en-US" dirty="0"/>
              <a:t>shell</a:t>
            </a:r>
          </a:p>
          <a:p>
            <a:endParaRPr lang="bg-BG" dirty="0" smtClean="0"/>
          </a:p>
          <a:p>
            <a:pPr marL="0" indent="0">
              <a:buNone/>
            </a:pPr>
            <a:r>
              <a:rPr lang="bg-BG" dirty="0" smtClean="0"/>
              <a:t>Сравнение между различните </a:t>
            </a:r>
            <a:r>
              <a:rPr lang="en-US" dirty="0" smtClean="0"/>
              <a:t>shell</a:t>
            </a:r>
            <a:r>
              <a:rPr lang="bg-BG" dirty="0" smtClean="0"/>
              <a:t> може да бъде намерено на </a:t>
            </a:r>
            <a:r>
              <a:rPr lang="en-US" dirty="0">
                <a:hlinkClick r:id="rId2"/>
              </a:rPr>
              <a:t>http://</a:t>
            </a:r>
            <a:r>
              <a:rPr lang="en-US" dirty="0" smtClean="0">
                <a:hlinkClick r:id="rId2"/>
              </a:rPr>
              <a:t>en.wikipedia.org/wiki/Comparison_of_command_shells</a:t>
            </a:r>
            <a:r>
              <a:rPr lang="bg-BG" dirty="0" smtClean="0"/>
              <a:t>.</a:t>
            </a:r>
          </a:p>
          <a:p>
            <a:pPr marL="0" indent="0">
              <a:buNone/>
            </a:pPr>
            <a:endParaRPr lang="bg-BG" dirty="0"/>
          </a:p>
        </p:txBody>
      </p:sp>
    </p:spTree>
    <p:extLst>
      <p:ext uri="{BB962C8B-B14F-4D97-AF65-F5344CB8AC3E}">
        <p14:creationId xmlns:p14="http://schemas.microsoft.com/office/powerpoint/2010/main" val="206134502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Автоматично стартиране на </a:t>
            </a:r>
            <a:r>
              <a:rPr lang="en-US" dirty="0" smtClean="0"/>
              <a:t>bash</a:t>
            </a:r>
            <a:endParaRPr lang="bg-BG" dirty="0"/>
          </a:p>
        </p:txBody>
      </p:sp>
      <p:sp>
        <p:nvSpPr>
          <p:cNvPr id="3" name="Content Placeholder 2"/>
          <p:cNvSpPr>
            <a:spLocks noGrp="1"/>
          </p:cNvSpPr>
          <p:nvPr>
            <p:ph idx="1"/>
          </p:nvPr>
        </p:nvSpPr>
        <p:spPr/>
        <p:txBody>
          <a:bodyPr/>
          <a:lstStyle/>
          <a:p>
            <a:r>
              <a:rPr lang="bg-BG" dirty="0" smtClean="0"/>
              <a:t>Повечето машини стартират автоматично </a:t>
            </a:r>
            <a:r>
              <a:rPr lang="en-US" dirty="0" err="1" smtClean="0"/>
              <a:t>csh</a:t>
            </a:r>
            <a:r>
              <a:rPr lang="en-US" dirty="0" smtClean="0"/>
              <a:t>, </a:t>
            </a:r>
            <a:r>
              <a:rPr lang="bg-BG" dirty="0" smtClean="0"/>
              <a:t>а не </a:t>
            </a:r>
            <a:r>
              <a:rPr lang="en-US" dirty="0" smtClean="0"/>
              <a:t>bash</a:t>
            </a:r>
            <a:r>
              <a:rPr lang="bg-BG" dirty="0" smtClean="0"/>
              <a:t>.</a:t>
            </a:r>
            <a:endParaRPr lang="en-US" dirty="0"/>
          </a:p>
          <a:p>
            <a:r>
              <a:rPr lang="bg-BG" dirty="0" smtClean="0"/>
              <a:t>За да се стартира </a:t>
            </a:r>
            <a:r>
              <a:rPr lang="en-US" dirty="0" smtClean="0"/>
              <a:t>bash </a:t>
            </a:r>
            <a:r>
              <a:rPr lang="bg-BG" dirty="0" smtClean="0"/>
              <a:t>се пише като команда (трябват администраторски права) или се записва командата в </a:t>
            </a:r>
            <a:r>
              <a:rPr lang="en-US" dirty="0" smtClean="0"/>
              <a:t>/.</a:t>
            </a:r>
            <a:r>
              <a:rPr lang="en-US" dirty="0"/>
              <a:t>login </a:t>
            </a:r>
            <a:r>
              <a:rPr lang="bg-BG" dirty="0" smtClean="0"/>
              <a:t>файл, който се изпълнява всеки път при стартиране</a:t>
            </a:r>
            <a:r>
              <a:rPr lang="en-US" dirty="0" smtClean="0"/>
              <a:t>.</a:t>
            </a:r>
            <a:endParaRPr lang="bg-BG" dirty="0" smtClean="0"/>
          </a:p>
          <a:p>
            <a:r>
              <a:rPr lang="bg-BG" dirty="0" smtClean="0"/>
              <a:t>Добавете следният ред в края на файл </a:t>
            </a:r>
            <a:r>
              <a:rPr lang="en-US" dirty="0" smtClean="0"/>
              <a:t> </a:t>
            </a:r>
            <a:r>
              <a:rPr lang="en-US" dirty="0"/>
              <a:t>/.</a:t>
            </a:r>
            <a:r>
              <a:rPr lang="en-US" dirty="0" smtClean="0"/>
              <a:t>login</a:t>
            </a:r>
            <a:r>
              <a:rPr lang="bg-BG" dirty="0" smtClean="0"/>
              <a:t> за автоматично стартиране:</a:t>
            </a:r>
            <a:endParaRPr lang="en-US" dirty="0"/>
          </a:p>
          <a:p>
            <a:pPr marL="0" indent="0">
              <a:buNone/>
            </a:pPr>
            <a:r>
              <a:rPr lang="en-US" dirty="0"/>
              <a:t>if ( -f /bin/bash) exec /bin/bash --</a:t>
            </a:r>
            <a:r>
              <a:rPr lang="en-US" dirty="0" smtClean="0"/>
              <a:t>login</a:t>
            </a:r>
            <a:endParaRPr lang="en-US" dirty="0"/>
          </a:p>
        </p:txBody>
      </p:sp>
    </p:spTree>
    <p:extLst>
      <p:ext uri="{BB962C8B-B14F-4D97-AF65-F5344CB8AC3E}">
        <p14:creationId xmlns:p14="http://schemas.microsoft.com/office/powerpoint/2010/main" val="115821883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променливи</a:t>
            </a:r>
            <a:endParaRPr lang="bg-BG" dirty="0"/>
          </a:p>
        </p:txBody>
      </p:sp>
      <p:sp>
        <p:nvSpPr>
          <p:cNvPr id="3" name="Content Placeholder 2"/>
          <p:cNvSpPr>
            <a:spLocks noGrp="1"/>
          </p:cNvSpPr>
          <p:nvPr>
            <p:ph idx="1"/>
          </p:nvPr>
        </p:nvSpPr>
        <p:spPr/>
        <p:txBody>
          <a:bodyPr>
            <a:normAutofit lnSpcReduction="10000"/>
          </a:bodyPr>
          <a:lstStyle/>
          <a:p>
            <a:r>
              <a:rPr lang="en-US" dirty="0"/>
              <a:t>BASH </a:t>
            </a:r>
            <a:r>
              <a:rPr lang="bg-BG" dirty="0" smtClean="0"/>
              <a:t>е напълно развит език за програмиране в добавка към </a:t>
            </a:r>
            <a:r>
              <a:rPr lang="en-US" dirty="0" smtClean="0"/>
              <a:t>shell</a:t>
            </a:r>
            <a:r>
              <a:rPr lang="bg-BG" dirty="0" smtClean="0"/>
              <a:t> командите</a:t>
            </a:r>
            <a:r>
              <a:rPr lang="en-US" dirty="0" smtClean="0"/>
              <a:t>. </a:t>
            </a:r>
            <a:endParaRPr lang="bg-BG" dirty="0" smtClean="0"/>
          </a:p>
          <a:p>
            <a:r>
              <a:rPr lang="bg-BG" dirty="0" smtClean="0"/>
              <a:t>В </a:t>
            </a:r>
            <a:r>
              <a:rPr lang="en-US" dirty="0" smtClean="0"/>
              <a:t>BASH</a:t>
            </a:r>
            <a:r>
              <a:rPr lang="en-US" dirty="0"/>
              <a:t>, </a:t>
            </a:r>
            <a:r>
              <a:rPr lang="bg-BG" dirty="0" smtClean="0"/>
              <a:t>всички променливи започват </a:t>
            </a:r>
            <a:r>
              <a:rPr lang="en-US" dirty="0" smtClean="0"/>
              <a:t>($).</a:t>
            </a:r>
            <a:endParaRPr lang="en-US" dirty="0"/>
          </a:p>
          <a:p>
            <a:r>
              <a:rPr lang="bg-BG" dirty="0" smtClean="0"/>
              <a:t>Съдържанието им може да се принтира чрез командата</a:t>
            </a:r>
            <a:r>
              <a:rPr lang="en-US" dirty="0" smtClean="0"/>
              <a:t> </a:t>
            </a:r>
            <a:r>
              <a:rPr lang="en-US" dirty="0"/>
              <a:t>echo</a:t>
            </a:r>
          </a:p>
          <a:p>
            <a:r>
              <a:rPr lang="bg-BG" dirty="0" smtClean="0"/>
              <a:t>Съществуват 2 пита променливи:</a:t>
            </a:r>
            <a:r>
              <a:rPr lang="en-US" dirty="0" smtClean="0"/>
              <a:t> </a:t>
            </a:r>
            <a:r>
              <a:rPr lang="en-US" dirty="0"/>
              <a:t>Local </a:t>
            </a:r>
            <a:r>
              <a:rPr lang="bg-BG" dirty="0" smtClean="0"/>
              <a:t>и </a:t>
            </a:r>
            <a:r>
              <a:rPr lang="en-US" dirty="0" smtClean="0"/>
              <a:t>Environment.</a:t>
            </a:r>
            <a:endParaRPr lang="bg-BG" dirty="0" smtClean="0"/>
          </a:p>
          <a:p>
            <a:r>
              <a:rPr lang="bg-BG" dirty="0" smtClean="0"/>
              <a:t>Пример:</a:t>
            </a:r>
          </a:p>
          <a:p>
            <a:pPr marL="0" indent="0">
              <a:buNone/>
            </a:pPr>
            <a:r>
              <a:rPr lang="en-US" dirty="0"/>
              <a:t>echo $SHELL</a:t>
            </a:r>
          </a:p>
          <a:p>
            <a:pPr marL="0" indent="0">
              <a:buNone/>
            </a:pPr>
            <a:r>
              <a:rPr lang="en-US" dirty="0"/>
              <a:t>/bin/bash</a:t>
            </a:r>
            <a:endParaRPr lang="bg-BG" dirty="0"/>
          </a:p>
        </p:txBody>
      </p:sp>
    </p:spTree>
    <p:extLst>
      <p:ext uri="{BB962C8B-B14F-4D97-AF65-F5344CB8AC3E}">
        <p14:creationId xmlns:p14="http://schemas.microsoft.com/office/powerpoint/2010/main" val="366630854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Environment Variables</a:t>
            </a:r>
            <a:endParaRPr lang="bg-BG" dirty="0"/>
          </a:p>
        </p:txBody>
      </p:sp>
      <p:sp>
        <p:nvSpPr>
          <p:cNvPr id="3" name="Content Placeholder 2"/>
          <p:cNvSpPr>
            <a:spLocks noGrp="1"/>
          </p:cNvSpPr>
          <p:nvPr>
            <p:ph idx="1"/>
          </p:nvPr>
        </p:nvSpPr>
        <p:spPr/>
        <p:txBody>
          <a:bodyPr>
            <a:normAutofit fontScale="85000" lnSpcReduction="10000"/>
          </a:bodyPr>
          <a:lstStyle/>
          <a:p>
            <a:r>
              <a:rPr lang="bg-BG" dirty="0" smtClean="0"/>
              <a:t>Променливите на средата се използват от системата за дефиниране на аспекти на операциите.</a:t>
            </a:r>
            <a:endParaRPr lang="en-US" dirty="0"/>
          </a:p>
          <a:p>
            <a:r>
              <a:rPr lang="bg-BG" dirty="0" smtClean="0"/>
              <a:t>Повечето не могат да се променят от потребителя</a:t>
            </a:r>
            <a:r>
              <a:rPr lang="en-US" dirty="0" smtClean="0"/>
              <a:t>.</a:t>
            </a:r>
            <a:endParaRPr lang="en-US" dirty="0"/>
          </a:p>
          <a:p>
            <a:r>
              <a:rPr lang="en-US" dirty="0" smtClean="0"/>
              <a:t>Shell </a:t>
            </a:r>
            <a:r>
              <a:rPr lang="bg-BG" dirty="0" smtClean="0"/>
              <a:t>предава променливите на средата на дъщерните си процеси.</a:t>
            </a:r>
            <a:endParaRPr lang="en-US" dirty="0"/>
          </a:p>
          <a:p>
            <a:r>
              <a:rPr lang="bg-BG" dirty="0" smtClean="0"/>
              <a:t>Примери</a:t>
            </a:r>
            <a:r>
              <a:rPr lang="en-US" dirty="0" smtClean="0"/>
              <a:t>:</a:t>
            </a:r>
            <a:endParaRPr lang="en-US" dirty="0"/>
          </a:p>
          <a:p>
            <a:pPr lvl="1"/>
            <a:r>
              <a:rPr lang="en-US" dirty="0"/>
              <a:t>$Shell </a:t>
            </a:r>
            <a:r>
              <a:rPr lang="en-US" dirty="0" smtClean="0"/>
              <a:t>– </a:t>
            </a:r>
            <a:r>
              <a:rPr lang="bg-BG" dirty="0" smtClean="0"/>
              <a:t>кой </a:t>
            </a:r>
            <a:r>
              <a:rPr lang="en-US" dirty="0" smtClean="0"/>
              <a:t>shell </a:t>
            </a:r>
            <a:r>
              <a:rPr lang="bg-BG" dirty="0" smtClean="0"/>
              <a:t>се ползва по подразбиране</a:t>
            </a:r>
            <a:endParaRPr lang="en-US" dirty="0"/>
          </a:p>
          <a:p>
            <a:pPr lvl="1"/>
            <a:r>
              <a:rPr lang="en-US" dirty="0"/>
              <a:t>$PATH </a:t>
            </a:r>
            <a:r>
              <a:rPr lang="en-US" dirty="0" smtClean="0"/>
              <a:t>– </a:t>
            </a:r>
            <a:r>
              <a:rPr lang="bg-BG" dirty="0" smtClean="0"/>
              <a:t>списък на директориите за търсене на</a:t>
            </a:r>
            <a:r>
              <a:rPr lang="en-US" dirty="0" smtClean="0"/>
              <a:t> </a:t>
            </a:r>
            <a:r>
              <a:rPr lang="en-US" dirty="0"/>
              <a:t>binaries</a:t>
            </a:r>
          </a:p>
          <a:p>
            <a:pPr lvl="1"/>
            <a:r>
              <a:rPr lang="en-US" dirty="0"/>
              <a:t>$HOSTNAME - </a:t>
            </a:r>
            <a:r>
              <a:rPr lang="en-US" dirty="0" smtClean="0"/>
              <a:t>hostname </a:t>
            </a:r>
            <a:r>
              <a:rPr lang="bg-BG" dirty="0" smtClean="0"/>
              <a:t>на машината</a:t>
            </a:r>
            <a:endParaRPr lang="en-US" dirty="0"/>
          </a:p>
          <a:p>
            <a:pPr lvl="1"/>
            <a:r>
              <a:rPr lang="en-US" dirty="0"/>
              <a:t>$HOME - </a:t>
            </a:r>
            <a:r>
              <a:rPr lang="en-US" dirty="0" smtClean="0"/>
              <a:t>home </a:t>
            </a:r>
            <a:r>
              <a:rPr lang="bg-BG" dirty="0" smtClean="0"/>
              <a:t>директория на текущия потребител</a:t>
            </a:r>
            <a:endParaRPr lang="en-US" dirty="0"/>
          </a:p>
          <a:p>
            <a:r>
              <a:rPr lang="bg-BG" dirty="0" smtClean="0"/>
              <a:t>За да се получи списък на всички променливи на средата, използвайте командата</a:t>
            </a:r>
            <a:r>
              <a:rPr lang="en-US" dirty="0" smtClean="0"/>
              <a:t> </a:t>
            </a:r>
            <a:r>
              <a:rPr lang="en-US" dirty="0" err="1"/>
              <a:t>env</a:t>
            </a:r>
            <a:endParaRPr lang="bg-BG" dirty="0"/>
          </a:p>
        </p:txBody>
      </p:sp>
    </p:spTree>
    <p:extLst>
      <p:ext uri="{BB962C8B-B14F-4D97-AF65-F5344CB8AC3E}">
        <p14:creationId xmlns:p14="http://schemas.microsoft.com/office/powerpoint/2010/main" val="126867443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Създаване на нови променливи на средата</a:t>
            </a:r>
            <a:endParaRPr lang="bg-BG" dirty="0"/>
          </a:p>
        </p:txBody>
      </p:sp>
      <p:sp>
        <p:nvSpPr>
          <p:cNvPr id="3" name="Content Placeholder 2"/>
          <p:cNvSpPr>
            <a:spLocks noGrp="1"/>
          </p:cNvSpPr>
          <p:nvPr>
            <p:ph idx="1"/>
          </p:nvPr>
        </p:nvSpPr>
        <p:spPr/>
        <p:txBody>
          <a:bodyPr/>
          <a:lstStyle/>
          <a:p>
            <a:pPr marL="0" indent="0">
              <a:buNone/>
            </a:pPr>
            <a:r>
              <a:rPr lang="bg-BG" dirty="0" smtClean="0"/>
              <a:t>За тази цел се ползва командата </a:t>
            </a:r>
            <a:r>
              <a:rPr lang="en-US" dirty="0" smtClean="0"/>
              <a:t>export</a:t>
            </a:r>
            <a:r>
              <a:rPr lang="bg-BG" dirty="0" smtClean="0"/>
              <a:t>:</a:t>
            </a:r>
          </a:p>
          <a:p>
            <a:pPr marL="0" indent="0">
              <a:buNone/>
            </a:pPr>
            <a:r>
              <a:rPr lang="en-US" dirty="0"/>
              <a:t>export </a:t>
            </a:r>
            <a:r>
              <a:rPr lang="en-US" dirty="0" smtClean="0"/>
              <a:t>X=3</a:t>
            </a:r>
            <a:endParaRPr lang="bg-BG" dirty="0" smtClean="0"/>
          </a:p>
          <a:p>
            <a:pPr marL="0" indent="0">
              <a:buNone/>
            </a:pPr>
            <a:r>
              <a:rPr lang="en-US" dirty="0"/>
              <a:t>echo $</a:t>
            </a:r>
            <a:r>
              <a:rPr lang="en-US" dirty="0" smtClean="0"/>
              <a:t>X</a:t>
            </a:r>
            <a:endParaRPr lang="bg-BG" dirty="0" smtClean="0"/>
          </a:p>
          <a:p>
            <a:pPr marL="0" indent="0">
              <a:buNone/>
            </a:pPr>
            <a:r>
              <a:rPr lang="bg-BG" dirty="0" smtClean="0"/>
              <a:t>3</a:t>
            </a:r>
          </a:p>
          <a:p>
            <a:r>
              <a:rPr lang="bg-BG" dirty="0" smtClean="0"/>
              <a:t>Не се слага празна позиция около знака =.</a:t>
            </a:r>
            <a:endParaRPr lang="bg-BG" dirty="0"/>
          </a:p>
        </p:txBody>
      </p:sp>
    </p:spTree>
    <p:extLst>
      <p:ext uri="{BB962C8B-B14F-4D97-AF65-F5344CB8AC3E}">
        <p14:creationId xmlns:p14="http://schemas.microsoft.com/office/powerpoint/2010/main" val="14304498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Local Variables</a:t>
            </a:r>
            <a:endParaRPr lang="bg-BG" dirty="0"/>
          </a:p>
        </p:txBody>
      </p:sp>
      <p:sp>
        <p:nvSpPr>
          <p:cNvPr id="3" name="Content Placeholder 2"/>
          <p:cNvSpPr>
            <a:spLocks noGrp="1"/>
          </p:cNvSpPr>
          <p:nvPr>
            <p:ph idx="1"/>
          </p:nvPr>
        </p:nvSpPr>
        <p:spPr/>
        <p:txBody>
          <a:bodyPr/>
          <a:lstStyle/>
          <a:p>
            <a:r>
              <a:rPr lang="bg-BG" dirty="0" smtClean="0"/>
              <a:t>Можем да дефинираме собствени локални променливи</a:t>
            </a:r>
            <a:r>
              <a:rPr lang="en-US" dirty="0" smtClean="0"/>
              <a:t>:</a:t>
            </a:r>
            <a:endParaRPr lang="en-US" dirty="0"/>
          </a:p>
          <a:p>
            <a:pPr marL="0" indent="0">
              <a:buNone/>
            </a:pPr>
            <a:r>
              <a:rPr lang="en-US" dirty="0" smtClean="0"/>
              <a:t>x=3</a:t>
            </a:r>
            <a:endParaRPr lang="bg-BG" dirty="0" smtClean="0"/>
          </a:p>
          <a:p>
            <a:pPr marL="0" indent="0">
              <a:buNone/>
            </a:pPr>
            <a:r>
              <a:rPr lang="en-US" dirty="0"/>
              <a:t>echo $x</a:t>
            </a:r>
          </a:p>
          <a:p>
            <a:pPr marL="0" indent="0">
              <a:buNone/>
            </a:pPr>
            <a:r>
              <a:rPr lang="bg-BG" dirty="0" smtClean="0"/>
              <a:t>3</a:t>
            </a:r>
          </a:p>
          <a:p>
            <a:r>
              <a:rPr lang="bg-BG" dirty="0" smtClean="0"/>
              <a:t>Не трябва да има празна позиция около =.</a:t>
            </a:r>
            <a:endParaRPr lang="bg-BG" dirty="0"/>
          </a:p>
        </p:txBody>
      </p:sp>
    </p:spTree>
    <p:extLst>
      <p:ext uri="{BB962C8B-B14F-4D97-AF65-F5344CB8AC3E}">
        <p14:creationId xmlns:p14="http://schemas.microsoft.com/office/powerpoint/2010/main" val="243026144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Разлики между локални и променливи на средата</a:t>
            </a:r>
            <a:endParaRPr lang="bg-BG" dirty="0"/>
          </a:p>
        </p:txBody>
      </p:sp>
      <p:sp>
        <p:nvSpPr>
          <p:cNvPr id="3" name="Content Placeholder 2"/>
          <p:cNvSpPr>
            <a:spLocks noGrp="1"/>
          </p:cNvSpPr>
          <p:nvPr>
            <p:ph idx="1"/>
          </p:nvPr>
        </p:nvSpPr>
        <p:spPr/>
        <p:txBody>
          <a:bodyPr/>
          <a:lstStyle/>
          <a:p>
            <a:r>
              <a:rPr lang="bg-BG" dirty="0" smtClean="0"/>
              <a:t>Основната разлика между тях е, че променливите на средата се предават на </a:t>
            </a:r>
            <a:r>
              <a:rPr lang="bg-BG" dirty="0"/>
              <a:t>дъщерните </a:t>
            </a:r>
            <a:r>
              <a:rPr lang="bg-BG" dirty="0" smtClean="0"/>
              <a:t>процеси, докато локаните не се предават</a:t>
            </a:r>
            <a:r>
              <a:rPr lang="en-US" dirty="0" smtClean="0"/>
              <a:t>:</a:t>
            </a:r>
            <a:endParaRPr lang="bg-BG" dirty="0" smtClean="0"/>
          </a:p>
          <a:p>
            <a:pPr marL="0" indent="0">
              <a:buNone/>
            </a:pPr>
            <a:r>
              <a:rPr lang="en-US" dirty="0" smtClean="0"/>
              <a:t>x=3</a:t>
            </a:r>
          </a:p>
          <a:p>
            <a:pPr marL="0" indent="0">
              <a:buNone/>
            </a:pPr>
            <a:r>
              <a:rPr lang="en-US" dirty="0" smtClean="0"/>
              <a:t>echo </a:t>
            </a:r>
            <a:r>
              <a:rPr lang="en-US" dirty="0"/>
              <a:t>$x</a:t>
            </a:r>
          </a:p>
          <a:p>
            <a:pPr marL="0" indent="0">
              <a:buNone/>
            </a:pPr>
            <a:r>
              <a:rPr lang="bg-BG" dirty="0"/>
              <a:t>3</a:t>
            </a:r>
          </a:p>
          <a:p>
            <a:pPr marL="0" indent="0">
              <a:buNone/>
            </a:pPr>
            <a:r>
              <a:rPr lang="en-US" dirty="0" smtClean="0"/>
              <a:t>bash</a:t>
            </a:r>
            <a:endParaRPr lang="en-US" dirty="0"/>
          </a:p>
          <a:p>
            <a:pPr marL="0" indent="0">
              <a:buNone/>
            </a:pPr>
            <a:r>
              <a:rPr lang="en-US" dirty="0" smtClean="0"/>
              <a:t>echo </a:t>
            </a:r>
            <a:r>
              <a:rPr lang="en-US" dirty="0"/>
              <a:t>$x</a:t>
            </a:r>
            <a:endParaRPr lang="bg-BG" dirty="0"/>
          </a:p>
        </p:txBody>
      </p:sp>
      <p:sp>
        <p:nvSpPr>
          <p:cNvPr id="4" name="Rectangle 3"/>
          <p:cNvSpPr/>
          <p:nvPr/>
        </p:nvSpPr>
        <p:spPr>
          <a:xfrm>
            <a:off x="5382490" y="3330476"/>
            <a:ext cx="2694710" cy="2308324"/>
          </a:xfrm>
          <a:prstGeom prst="rect">
            <a:avLst/>
          </a:prstGeom>
        </p:spPr>
        <p:txBody>
          <a:bodyPr wrap="square">
            <a:spAutoFit/>
          </a:bodyPr>
          <a:lstStyle/>
          <a:p>
            <a:r>
              <a:rPr lang="en-US" sz="2400" dirty="0">
                <a:solidFill>
                  <a:schemeClr val="tx2"/>
                </a:solidFill>
              </a:rPr>
              <a:t>export x=</a:t>
            </a:r>
            <a:r>
              <a:rPr lang="en-US" sz="2400" dirty="0" err="1">
                <a:solidFill>
                  <a:schemeClr val="tx2"/>
                </a:solidFill>
              </a:rPr>
              <a:t>myvalue</a:t>
            </a:r>
            <a:endParaRPr lang="en-US" sz="2400" dirty="0">
              <a:solidFill>
                <a:schemeClr val="tx2"/>
              </a:solidFill>
            </a:endParaRPr>
          </a:p>
          <a:p>
            <a:r>
              <a:rPr lang="en-US" sz="2400" dirty="0" smtClean="0">
                <a:solidFill>
                  <a:schemeClr val="tx2"/>
                </a:solidFill>
              </a:rPr>
              <a:t>echo </a:t>
            </a:r>
            <a:r>
              <a:rPr lang="en-US" sz="2400" dirty="0">
                <a:solidFill>
                  <a:schemeClr val="tx2"/>
                </a:solidFill>
              </a:rPr>
              <a:t>$x</a:t>
            </a:r>
          </a:p>
          <a:p>
            <a:r>
              <a:rPr lang="en-US" sz="2400" dirty="0" err="1">
                <a:solidFill>
                  <a:schemeClr val="tx2"/>
                </a:solidFill>
              </a:rPr>
              <a:t>myvalue</a:t>
            </a:r>
            <a:endParaRPr lang="en-US" sz="2400" dirty="0">
              <a:solidFill>
                <a:schemeClr val="tx2"/>
              </a:solidFill>
            </a:endParaRPr>
          </a:p>
          <a:p>
            <a:r>
              <a:rPr lang="en-US" sz="2400" dirty="0" smtClean="0">
                <a:solidFill>
                  <a:schemeClr val="tx2"/>
                </a:solidFill>
              </a:rPr>
              <a:t>bash</a:t>
            </a:r>
            <a:endParaRPr lang="en-US" sz="2400" dirty="0">
              <a:solidFill>
                <a:schemeClr val="tx2"/>
              </a:solidFill>
            </a:endParaRPr>
          </a:p>
          <a:p>
            <a:r>
              <a:rPr lang="en-US" sz="2400" dirty="0" smtClean="0">
                <a:solidFill>
                  <a:schemeClr val="tx2"/>
                </a:solidFill>
              </a:rPr>
              <a:t>echo </a:t>
            </a:r>
            <a:r>
              <a:rPr lang="en-US" sz="2400" dirty="0">
                <a:solidFill>
                  <a:schemeClr val="tx2"/>
                </a:solidFill>
              </a:rPr>
              <a:t>$x</a:t>
            </a:r>
          </a:p>
          <a:p>
            <a:r>
              <a:rPr lang="bg-BG" sz="2400" dirty="0">
                <a:solidFill>
                  <a:schemeClr val="tx2"/>
                </a:solidFill>
              </a:rPr>
              <a:t>3</a:t>
            </a:r>
          </a:p>
        </p:txBody>
      </p:sp>
    </p:spTree>
    <p:extLst>
      <p:ext uri="{BB962C8B-B14F-4D97-AF65-F5344CB8AC3E}">
        <p14:creationId xmlns:p14="http://schemas.microsoft.com/office/powerpoint/2010/main" val="348635469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Променливи на средата</a:t>
            </a:r>
            <a:endParaRPr lang="bg-BG" dirty="0"/>
          </a:p>
        </p:txBody>
      </p:sp>
      <p:sp>
        <p:nvSpPr>
          <p:cNvPr id="3" name="Content Placeholder 2"/>
          <p:cNvSpPr>
            <a:spLocks noGrp="1"/>
          </p:cNvSpPr>
          <p:nvPr>
            <p:ph idx="1"/>
          </p:nvPr>
        </p:nvSpPr>
        <p:spPr/>
        <p:txBody>
          <a:bodyPr>
            <a:normAutofit fontScale="92500" lnSpcReduction="10000"/>
          </a:bodyPr>
          <a:lstStyle/>
          <a:p>
            <a:r>
              <a:rPr lang="en-US" dirty="0" smtClean="0"/>
              <a:t>Shell </a:t>
            </a:r>
            <a:r>
              <a:rPr lang="bg-BG" dirty="0" smtClean="0"/>
              <a:t>предава копие на променливата към своите дъщерни процеси. Ако променливата си промени стойността, дъщерния процес не работи с новото копие:</a:t>
            </a:r>
          </a:p>
          <a:p>
            <a:pPr marL="0" indent="0">
              <a:buNone/>
            </a:pPr>
            <a:r>
              <a:rPr lang="en-US" dirty="0"/>
              <a:t>export x=value1</a:t>
            </a:r>
          </a:p>
          <a:p>
            <a:pPr marL="0" indent="0">
              <a:buNone/>
            </a:pPr>
            <a:r>
              <a:rPr lang="en-US" dirty="0" smtClean="0"/>
              <a:t>bash</a:t>
            </a:r>
            <a:endParaRPr lang="en-US" dirty="0"/>
          </a:p>
          <a:p>
            <a:pPr marL="0" indent="0">
              <a:buNone/>
            </a:pPr>
            <a:r>
              <a:rPr lang="en-US" dirty="0" smtClean="0"/>
              <a:t>echo </a:t>
            </a:r>
            <a:r>
              <a:rPr lang="en-US" dirty="0"/>
              <a:t>$x</a:t>
            </a:r>
          </a:p>
          <a:p>
            <a:pPr marL="0" indent="0">
              <a:buNone/>
            </a:pPr>
            <a:r>
              <a:rPr lang="en-US" dirty="0"/>
              <a:t>value1</a:t>
            </a:r>
          </a:p>
          <a:p>
            <a:pPr marL="0" indent="0">
              <a:buNone/>
            </a:pPr>
            <a:r>
              <a:rPr lang="en-US" dirty="0" smtClean="0"/>
              <a:t>export </a:t>
            </a:r>
            <a:r>
              <a:rPr lang="en-US" dirty="0"/>
              <a:t>x=value2</a:t>
            </a:r>
          </a:p>
          <a:p>
            <a:pPr marL="0" indent="0">
              <a:buNone/>
            </a:pPr>
            <a:r>
              <a:rPr lang="en-US" dirty="0" smtClean="0"/>
              <a:t>exit</a:t>
            </a:r>
            <a:endParaRPr lang="en-US" dirty="0"/>
          </a:p>
          <a:p>
            <a:pPr marL="0" indent="0">
              <a:buNone/>
            </a:pPr>
            <a:r>
              <a:rPr lang="en-US" dirty="0" smtClean="0"/>
              <a:t>echo </a:t>
            </a:r>
            <a:r>
              <a:rPr lang="en-US" dirty="0"/>
              <a:t>$x</a:t>
            </a:r>
          </a:p>
          <a:p>
            <a:pPr marL="0" indent="0">
              <a:buNone/>
            </a:pPr>
            <a:r>
              <a:rPr lang="en-US" dirty="0" smtClean="0"/>
              <a:t>value1</a:t>
            </a:r>
            <a:endParaRPr lang="en-US" dirty="0"/>
          </a:p>
        </p:txBody>
      </p:sp>
    </p:spTree>
    <p:extLst>
      <p:ext uri="{BB962C8B-B14F-4D97-AF65-F5344CB8AC3E}">
        <p14:creationId xmlns:p14="http://schemas.microsoft.com/office/powerpoint/2010/main" val="146799293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Работа с променливи</a:t>
            </a:r>
            <a:endParaRPr lang="bg-BG" dirty="0"/>
          </a:p>
        </p:txBody>
      </p:sp>
      <p:sp>
        <p:nvSpPr>
          <p:cNvPr id="3" name="Content Placeholder 2"/>
          <p:cNvSpPr>
            <a:spLocks noGrp="1"/>
          </p:cNvSpPr>
          <p:nvPr>
            <p:ph idx="1"/>
          </p:nvPr>
        </p:nvSpPr>
        <p:spPr/>
        <p:txBody>
          <a:bodyPr/>
          <a:lstStyle/>
          <a:p>
            <a:r>
              <a:rPr lang="en-US" dirty="0" err="1"/>
              <a:t>env</a:t>
            </a:r>
            <a:r>
              <a:rPr lang="en-US" dirty="0"/>
              <a:t> </a:t>
            </a:r>
            <a:r>
              <a:rPr lang="en-US" dirty="0" smtClean="0"/>
              <a:t>– </a:t>
            </a:r>
            <a:r>
              <a:rPr lang="bg-BG" dirty="0" smtClean="0"/>
              <a:t>показва всички променливи на средата</a:t>
            </a:r>
            <a:endParaRPr lang="en-US" dirty="0"/>
          </a:p>
          <a:p>
            <a:r>
              <a:rPr lang="en-US" dirty="0"/>
              <a:t>set </a:t>
            </a:r>
            <a:r>
              <a:rPr lang="en-US" dirty="0" smtClean="0"/>
              <a:t>– </a:t>
            </a:r>
            <a:r>
              <a:rPr lang="bg-BG" dirty="0" smtClean="0"/>
              <a:t>показва всички</a:t>
            </a:r>
            <a:r>
              <a:rPr lang="en-US" dirty="0" smtClean="0"/>
              <a:t> shell/</a:t>
            </a:r>
            <a:r>
              <a:rPr lang="bg-BG" dirty="0" smtClean="0"/>
              <a:t>локални</a:t>
            </a:r>
            <a:r>
              <a:rPr lang="en-US" dirty="0" smtClean="0"/>
              <a:t> </a:t>
            </a:r>
            <a:r>
              <a:rPr lang="bg-BG" dirty="0" smtClean="0"/>
              <a:t>променливи</a:t>
            </a:r>
            <a:endParaRPr lang="en-US" dirty="0"/>
          </a:p>
          <a:p>
            <a:r>
              <a:rPr lang="en-US" dirty="0"/>
              <a:t>unset name - </a:t>
            </a:r>
            <a:r>
              <a:rPr lang="bg-BG" dirty="0" smtClean="0"/>
              <a:t>изтрива</a:t>
            </a:r>
            <a:r>
              <a:rPr lang="en-US" dirty="0" smtClean="0"/>
              <a:t> </a:t>
            </a:r>
            <a:r>
              <a:rPr lang="en-US" dirty="0"/>
              <a:t>shell </a:t>
            </a:r>
            <a:r>
              <a:rPr lang="bg-BG" dirty="0" smtClean="0"/>
              <a:t>променлива</a:t>
            </a:r>
            <a:endParaRPr lang="en-US" dirty="0"/>
          </a:p>
          <a:p>
            <a:r>
              <a:rPr lang="en-US" dirty="0" err="1"/>
              <a:t>unsetenv</a:t>
            </a:r>
            <a:r>
              <a:rPr lang="en-US" dirty="0"/>
              <a:t> name </a:t>
            </a:r>
            <a:r>
              <a:rPr lang="en-US" dirty="0" smtClean="0"/>
              <a:t>– </a:t>
            </a:r>
            <a:r>
              <a:rPr lang="bg-BG" dirty="0" smtClean="0"/>
              <a:t>изтрива </a:t>
            </a:r>
            <a:r>
              <a:rPr lang="en-US" dirty="0" smtClean="0"/>
              <a:t>environment </a:t>
            </a:r>
            <a:r>
              <a:rPr lang="bg-BG" dirty="0" smtClean="0"/>
              <a:t>променлива</a:t>
            </a:r>
            <a:endParaRPr lang="en-US" dirty="0"/>
          </a:p>
        </p:txBody>
      </p:sp>
    </p:spTree>
    <p:extLst>
      <p:ext uri="{BB962C8B-B14F-4D97-AF65-F5344CB8AC3E}">
        <p14:creationId xmlns:p14="http://schemas.microsoft.com/office/powerpoint/2010/main" val="3579241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Multiprogramming and Time Sharing</a:t>
            </a:r>
            <a:endParaRPr lang="bg-BG" dirty="0"/>
          </a:p>
        </p:txBody>
      </p:sp>
      <p:sp>
        <p:nvSpPr>
          <p:cNvPr id="3" name="Content Placeholder 2"/>
          <p:cNvSpPr>
            <a:spLocks noGrp="1"/>
          </p:cNvSpPr>
          <p:nvPr>
            <p:ph idx="1"/>
          </p:nvPr>
        </p:nvSpPr>
        <p:spPr/>
        <p:txBody>
          <a:bodyPr>
            <a:normAutofit/>
          </a:bodyPr>
          <a:lstStyle/>
          <a:p>
            <a:r>
              <a:rPr lang="bg-BG" dirty="0"/>
              <a:t>Системно извикване е заявка към ОС за услуга, която прекъсва нормалния </a:t>
            </a:r>
            <a:r>
              <a:rPr lang="en-US" dirty="0"/>
              <a:t>CPU </a:t>
            </a:r>
            <a:r>
              <a:rPr lang="bg-BG" dirty="0"/>
              <a:t>цикъл и управлението се предава на ОС. Тя предава управлението на друг процес.</a:t>
            </a:r>
          </a:p>
          <a:p>
            <a:r>
              <a:rPr lang="en-US" dirty="0" smtClean="0"/>
              <a:t>UNIX </a:t>
            </a:r>
            <a:r>
              <a:rPr lang="bg-BG" dirty="0" smtClean="0"/>
              <a:t>използва </a:t>
            </a:r>
            <a:r>
              <a:rPr lang="en-US" dirty="0" smtClean="0"/>
              <a:t>timesharing </a:t>
            </a:r>
            <a:r>
              <a:rPr lang="bg-BG" dirty="0" smtClean="0"/>
              <a:t>и </a:t>
            </a:r>
            <a:r>
              <a:rPr lang="en-US" dirty="0" smtClean="0"/>
              <a:t>multiprogramming</a:t>
            </a:r>
            <a:r>
              <a:rPr lang="en-US" dirty="0"/>
              <a:t>. </a:t>
            </a:r>
            <a:endParaRPr lang="bg-BG" dirty="0" smtClean="0"/>
          </a:p>
          <a:p>
            <a:r>
              <a:rPr lang="en-US" dirty="0" smtClean="0"/>
              <a:t>Timesharing </a:t>
            </a:r>
            <a:r>
              <a:rPr lang="bg-BG" dirty="0" smtClean="0"/>
              <a:t>създава илюзията, че множество процеси се изпълняват едновременно, дори да има само един </a:t>
            </a:r>
            <a:r>
              <a:rPr lang="en-US" dirty="0" smtClean="0"/>
              <a:t>CPU</a:t>
            </a:r>
            <a:r>
              <a:rPr lang="en-US" dirty="0"/>
              <a:t>. </a:t>
            </a:r>
            <a:endParaRPr lang="bg-BG" dirty="0" smtClean="0"/>
          </a:p>
        </p:txBody>
      </p:sp>
    </p:spTree>
    <p:extLst>
      <p:ext uri="{BB962C8B-B14F-4D97-AF65-F5344CB8AC3E}">
        <p14:creationId xmlns:p14="http://schemas.microsoft.com/office/powerpoint/2010/main" val="408582917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Интерпретиране на специалните символи</a:t>
            </a:r>
            <a:endParaRPr lang="bg-BG" dirty="0"/>
          </a:p>
        </p:txBody>
      </p:sp>
      <p:sp>
        <p:nvSpPr>
          <p:cNvPr id="3" name="Content Placeholder 2"/>
          <p:cNvSpPr>
            <a:spLocks noGrp="1"/>
          </p:cNvSpPr>
          <p:nvPr>
            <p:ph idx="1"/>
          </p:nvPr>
        </p:nvSpPr>
        <p:spPr/>
        <p:txBody>
          <a:bodyPr>
            <a:normAutofit/>
          </a:bodyPr>
          <a:lstStyle/>
          <a:p>
            <a:r>
              <a:rPr lang="bg-BG" dirty="0" smtClean="0"/>
              <a:t>Специалните символи са</a:t>
            </a:r>
            <a:r>
              <a:rPr lang="en-US" dirty="0" smtClean="0"/>
              <a:t>:</a:t>
            </a:r>
            <a:endParaRPr lang="en-US" dirty="0"/>
          </a:p>
          <a:p>
            <a:pPr marL="0" indent="0">
              <a:buNone/>
            </a:pPr>
            <a:r>
              <a:rPr lang="en-US" dirty="0"/>
              <a:t>$ * &lt; &gt; &amp; ? f g [ ]</a:t>
            </a:r>
          </a:p>
          <a:p>
            <a:r>
              <a:rPr lang="en-US" dirty="0" smtClean="0"/>
              <a:t>shell </a:t>
            </a:r>
            <a:r>
              <a:rPr lang="bg-BG" dirty="0" smtClean="0"/>
              <a:t>ги интерпретира по специален начин, докато не използваме </a:t>
            </a:r>
            <a:r>
              <a:rPr lang="en-US" dirty="0" smtClean="0"/>
              <a:t>escape (\$) </a:t>
            </a:r>
            <a:r>
              <a:rPr lang="bg-BG" dirty="0" smtClean="0"/>
              <a:t>или не ги поставим в</a:t>
            </a:r>
            <a:r>
              <a:rPr lang="en-US" dirty="0" smtClean="0"/>
              <a:t> </a:t>
            </a:r>
            <a:r>
              <a:rPr lang="en-US" dirty="0"/>
              <a:t>"$".</a:t>
            </a:r>
          </a:p>
          <a:p>
            <a:r>
              <a:rPr lang="bg-BG" dirty="0" smtClean="0"/>
              <a:t>При първо извикване на командата</a:t>
            </a:r>
            <a:r>
              <a:rPr lang="en-US" dirty="0" smtClean="0"/>
              <a:t> </a:t>
            </a:r>
            <a:r>
              <a:rPr lang="en-US" dirty="0"/>
              <a:t>shell </a:t>
            </a:r>
            <a:r>
              <a:rPr lang="bg-BG" dirty="0" smtClean="0"/>
              <a:t>я транслира от низ в команда на </a:t>
            </a:r>
            <a:r>
              <a:rPr lang="en-US" dirty="0" smtClean="0"/>
              <a:t>UNIX</a:t>
            </a:r>
            <a:r>
              <a:rPr lang="bg-BG" dirty="0" smtClean="0"/>
              <a:t>, след което я интерпретира</a:t>
            </a:r>
            <a:r>
              <a:rPr lang="en-US" dirty="0" smtClean="0"/>
              <a:t>.</a:t>
            </a:r>
            <a:endParaRPr lang="en-US" dirty="0"/>
          </a:p>
          <a:p>
            <a:r>
              <a:rPr lang="bg-BG" dirty="0" smtClean="0"/>
              <a:t>Възможността на</a:t>
            </a:r>
            <a:r>
              <a:rPr lang="en-US" dirty="0" smtClean="0"/>
              <a:t> shell</a:t>
            </a:r>
            <a:r>
              <a:rPr lang="bg-BG" dirty="0" smtClean="0"/>
              <a:t> да интерпретира и разширява команди показва силата на </a:t>
            </a:r>
            <a:r>
              <a:rPr lang="en-US" dirty="0" smtClean="0"/>
              <a:t>shell </a:t>
            </a:r>
            <a:r>
              <a:rPr lang="en-US" dirty="0"/>
              <a:t>scripting</a:t>
            </a:r>
            <a:r>
              <a:rPr lang="en-US" dirty="0" smtClean="0"/>
              <a:t>.</a:t>
            </a:r>
            <a:endParaRPr lang="en-US" dirty="0"/>
          </a:p>
        </p:txBody>
      </p:sp>
    </p:spTree>
    <p:extLst>
      <p:ext uri="{BB962C8B-B14F-4D97-AF65-F5344CB8AC3E}">
        <p14:creationId xmlns:p14="http://schemas.microsoft.com/office/powerpoint/2010/main" val="404730634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239000" cy="1143000"/>
          </a:xfrm>
        </p:spPr>
        <p:txBody>
          <a:bodyPr/>
          <a:lstStyle/>
          <a:p>
            <a:r>
              <a:rPr lang="en-US" b="0" dirty="0"/>
              <a:t>Shell Expansions</a:t>
            </a:r>
            <a:endParaRPr lang="bg-BG" dirty="0"/>
          </a:p>
        </p:txBody>
      </p:sp>
      <p:sp>
        <p:nvSpPr>
          <p:cNvPr id="3" name="Content Placeholder 2"/>
          <p:cNvSpPr>
            <a:spLocks noGrp="1"/>
          </p:cNvSpPr>
          <p:nvPr>
            <p:ph idx="1"/>
          </p:nvPr>
        </p:nvSpPr>
        <p:spPr/>
        <p:txBody>
          <a:bodyPr>
            <a:normAutofit/>
          </a:bodyPr>
          <a:lstStyle/>
          <a:p>
            <a:pPr marL="0" indent="0">
              <a:buNone/>
            </a:pPr>
            <a:r>
              <a:rPr lang="en-US" dirty="0" smtClean="0"/>
              <a:t>shell </a:t>
            </a:r>
            <a:r>
              <a:rPr lang="bg-BG" dirty="0" smtClean="0"/>
              <a:t>интерпретира знака </a:t>
            </a:r>
            <a:r>
              <a:rPr lang="en-US" dirty="0" smtClean="0"/>
              <a:t>$ </a:t>
            </a:r>
            <a:r>
              <a:rPr lang="bg-BG" dirty="0" smtClean="0"/>
              <a:t>по специален начин</a:t>
            </a:r>
            <a:r>
              <a:rPr lang="en-US" dirty="0" smtClean="0"/>
              <a:t>.</a:t>
            </a:r>
            <a:endParaRPr lang="en-US" dirty="0"/>
          </a:p>
          <a:p>
            <a:r>
              <a:rPr lang="bg-BG" dirty="0" smtClean="0"/>
              <a:t>Ако </a:t>
            </a:r>
            <a:r>
              <a:rPr lang="en-US" dirty="0" err="1" smtClean="0"/>
              <a:t>var</a:t>
            </a:r>
            <a:r>
              <a:rPr lang="en-US" dirty="0" smtClean="0"/>
              <a:t> </a:t>
            </a:r>
            <a:r>
              <a:rPr lang="bg-BG" dirty="0" smtClean="0"/>
              <a:t>е променлива</a:t>
            </a:r>
            <a:r>
              <a:rPr lang="en-US" dirty="0" smtClean="0"/>
              <a:t>, </a:t>
            </a:r>
            <a:r>
              <a:rPr lang="bg-BG" dirty="0" smtClean="0"/>
              <a:t>то </a:t>
            </a:r>
            <a:r>
              <a:rPr lang="en-US" dirty="0" smtClean="0"/>
              <a:t>$</a:t>
            </a:r>
            <a:r>
              <a:rPr lang="en-US" dirty="0" err="1" smtClean="0"/>
              <a:t>var</a:t>
            </a:r>
            <a:r>
              <a:rPr lang="en-US" dirty="0" smtClean="0"/>
              <a:t> </a:t>
            </a:r>
            <a:r>
              <a:rPr lang="bg-BG" dirty="0" smtClean="0"/>
              <a:t>е стойността на променливата </a:t>
            </a:r>
            <a:r>
              <a:rPr lang="en-US" dirty="0" smtClean="0"/>
              <a:t>var</a:t>
            </a:r>
            <a:r>
              <a:rPr lang="en-US" dirty="0"/>
              <a:t>.</a:t>
            </a:r>
          </a:p>
          <a:p>
            <a:r>
              <a:rPr lang="bg-BG" dirty="0" smtClean="0"/>
              <a:t>Ако </a:t>
            </a:r>
            <a:r>
              <a:rPr lang="en-US" dirty="0" err="1" smtClean="0"/>
              <a:t>cmd</a:t>
            </a:r>
            <a:r>
              <a:rPr lang="en-US" dirty="0" smtClean="0"/>
              <a:t> </a:t>
            </a:r>
            <a:r>
              <a:rPr lang="bg-BG" dirty="0" smtClean="0"/>
              <a:t>е команда</a:t>
            </a:r>
            <a:r>
              <a:rPr lang="en-US" dirty="0" smtClean="0"/>
              <a:t>, </a:t>
            </a:r>
            <a:r>
              <a:rPr lang="bg-BG" dirty="0" smtClean="0"/>
              <a:t>то </a:t>
            </a:r>
            <a:r>
              <a:rPr lang="en-US" dirty="0" smtClean="0"/>
              <a:t>$(</a:t>
            </a:r>
            <a:r>
              <a:rPr lang="en-US" dirty="0" err="1"/>
              <a:t>cmd</a:t>
            </a:r>
            <a:r>
              <a:rPr lang="en-US" dirty="0"/>
              <a:t>) </a:t>
            </a:r>
            <a:r>
              <a:rPr lang="bg-BG" dirty="0" smtClean="0"/>
              <a:t>се транслира в резултата от командата</a:t>
            </a:r>
            <a:r>
              <a:rPr lang="en-US" dirty="0" smtClean="0"/>
              <a:t> </a:t>
            </a:r>
            <a:r>
              <a:rPr lang="en-US" dirty="0"/>
              <a:t>cmd.</a:t>
            </a:r>
          </a:p>
          <a:p>
            <a:pPr marL="0" indent="0">
              <a:buNone/>
            </a:pPr>
            <a:r>
              <a:rPr lang="en-US" dirty="0" smtClean="0"/>
              <a:t>echo </a:t>
            </a:r>
            <a:r>
              <a:rPr lang="en-US" dirty="0"/>
              <a:t>$USER</a:t>
            </a:r>
          </a:p>
          <a:p>
            <a:pPr marL="0" indent="0">
              <a:buNone/>
            </a:pPr>
            <a:r>
              <a:rPr lang="en-US" dirty="0" err="1" smtClean="0"/>
              <a:t>dgotseva</a:t>
            </a:r>
            <a:endParaRPr lang="en-US" dirty="0"/>
          </a:p>
          <a:p>
            <a:pPr marL="0" indent="0">
              <a:buNone/>
            </a:pPr>
            <a:r>
              <a:rPr lang="en-US" dirty="0" smtClean="0"/>
              <a:t>echo </a:t>
            </a:r>
            <a:r>
              <a:rPr lang="en-US" dirty="0"/>
              <a:t>$(</a:t>
            </a:r>
            <a:r>
              <a:rPr lang="en-US" dirty="0" err="1"/>
              <a:t>pwd</a:t>
            </a:r>
            <a:r>
              <a:rPr lang="en-US" dirty="0"/>
              <a:t>)</a:t>
            </a:r>
          </a:p>
          <a:p>
            <a:pPr marL="0" indent="0">
              <a:buNone/>
            </a:pPr>
            <a:r>
              <a:rPr lang="en-US" dirty="0"/>
              <a:t>/</a:t>
            </a:r>
            <a:r>
              <a:rPr lang="en-US" dirty="0" smtClean="0"/>
              <a:t>home/</a:t>
            </a:r>
            <a:r>
              <a:rPr lang="en-US" dirty="0" err="1" smtClean="0"/>
              <a:t>dgotseva</a:t>
            </a:r>
            <a:endParaRPr lang="en-US" dirty="0"/>
          </a:p>
        </p:txBody>
      </p:sp>
    </p:spTree>
    <p:extLst>
      <p:ext uri="{BB962C8B-B14F-4D97-AF65-F5344CB8AC3E}">
        <p14:creationId xmlns:p14="http://schemas.microsoft.com/office/powerpoint/2010/main" val="172441444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Shell Expansions</a:t>
            </a:r>
            <a:endParaRPr lang="bg-BG" dirty="0"/>
          </a:p>
        </p:txBody>
      </p:sp>
      <p:sp>
        <p:nvSpPr>
          <p:cNvPr id="3" name="Content Placeholder 2"/>
          <p:cNvSpPr>
            <a:spLocks noGrp="1"/>
          </p:cNvSpPr>
          <p:nvPr>
            <p:ph idx="1"/>
          </p:nvPr>
        </p:nvSpPr>
        <p:spPr/>
        <p:txBody>
          <a:bodyPr/>
          <a:lstStyle/>
          <a:p>
            <a:pPr marL="0" indent="0">
              <a:buNone/>
            </a:pPr>
            <a:r>
              <a:rPr lang="en-US" dirty="0" smtClean="0"/>
              <a:t>^ </a:t>
            </a:r>
            <a:r>
              <a:rPr lang="en-US" dirty="0"/>
              <a:t>? </a:t>
            </a:r>
            <a:r>
              <a:rPr lang="en-US" dirty="0" smtClean="0"/>
              <a:t>{ } </a:t>
            </a:r>
            <a:r>
              <a:rPr lang="en-US" dirty="0"/>
              <a:t>[ ] </a:t>
            </a:r>
            <a:endParaRPr lang="en-US" dirty="0" smtClean="0"/>
          </a:p>
          <a:p>
            <a:pPr marL="0" indent="0">
              <a:buNone/>
            </a:pPr>
            <a:r>
              <a:rPr lang="bg-BG" dirty="0" smtClean="0"/>
              <a:t>Това са символи </a:t>
            </a:r>
            <a:r>
              <a:rPr lang="en-US" dirty="0" smtClean="0"/>
              <a:t>"wildcard„</a:t>
            </a:r>
            <a:r>
              <a:rPr lang="bg-BG" dirty="0" smtClean="0"/>
              <a:t>, които </a:t>
            </a:r>
            <a:r>
              <a:rPr lang="en-US" dirty="0" smtClean="0"/>
              <a:t>shell </a:t>
            </a:r>
            <a:r>
              <a:rPr lang="bg-BG" dirty="0" smtClean="0"/>
              <a:t>ползва за:</a:t>
            </a:r>
            <a:endParaRPr lang="en-US" dirty="0"/>
          </a:p>
          <a:p>
            <a:r>
              <a:rPr lang="bg-BG" dirty="0" smtClean="0"/>
              <a:t>Произволен низ</a:t>
            </a:r>
            <a:endParaRPr lang="en-US" dirty="0"/>
          </a:p>
          <a:p>
            <a:r>
              <a:rPr lang="bg-BG" dirty="0" smtClean="0"/>
              <a:t>Един символ</a:t>
            </a:r>
            <a:endParaRPr lang="en-US" dirty="0"/>
          </a:p>
          <a:p>
            <a:r>
              <a:rPr lang="bg-BG" dirty="0" smtClean="0"/>
              <a:t>фраза</a:t>
            </a:r>
            <a:endParaRPr lang="en-US" dirty="0"/>
          </a:p>
          <a:p>
            <a:r>
              <a:rPr lang="bg-BG" dirty="0" smtClean="0"/>
              <a:t>Ограничено множество от символи</a:t>
            </a:r>
            <a:endParaRPr lang="en-US" dirty="0"/>
          </a:p>
        </p:txBody>
      </p:sp>
    </p:spTree>
    <p:extLst>
      <p:ext uri="{BB962C8B-B14F-4D97-AF65-F5344CB8AC3E}">
        <p14:creationId xmlns:p14="http://schemas.microsoft.com/office/powerpoint/2010/main" val="72025347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Shell Expansions</a:t>
            </a:r>
            <a:endParaRPr lang="bg-BG" dirty="0"/>
          </a:p>
        </p:txBody>
      </p:sp>
      <p:sp>
        <p:nvSpPr>
          <p:cNvPr id="3" name="Content Placeholder 2"/>
          <p:cNvSpPr>
            <a:spLocks noGrp="1"/>
          </p:cNvSpPr>
          <p:nvPr>
            <p:ph idx="1"/>
          </p:nvPr>
        </p:nvSpPr>
        <p:spPr/>
        <p:txBody>
          <a:bodyPr/>
          <a:lstStyle/>
          <a:p>
            <a:pPr marL="0" indent="0">
              <a:buNone/>
            </a:pPr>
            <a:r>
              <a:rPr lang="bg-BG" dirty="0" smtClean="0"/>
              <a:t>* - означава произволен низ, включително и </a:t>
            </a:r>
            <a:r>
              <a:rPr lang="en-US" dirty="0" smtClean="0"/>
              <a:t>null</a:t>
            </a:r>
            <a:r>
              <a:rPr lang="bg-BG" dirty="0" smtClean="0"/>
              <a:t>.</a:t>
            </a:r>
          </a:p>
          <a:p>
            <a:pPr>
              <a:buFont typeface="Arial" charset="0"/>
              <a:buChar char="•"/>
            </a:pPr>
            <a:r>
              <a:rPr lang="bg-BG" dirty="0" smtClean="0"/>
              <a:t>Пример:</a:t>
            </a:r>
            <a:endParaRPr lang="bg-BG" dirty="0"/>
          </a:p>
        </p:txBody>
      </p:sp>
      <p:pic>
        <p:nvPicPr>
          <p:cNvPr id="2457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429000"/>
            <a:ext cx="7938565"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683078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1445" y="304800"/>
            <a:ext cx="7239000" cy="1143000"/>
          </a:xfrm>
        </p:spPr>
        <p:txBody>
          <a:bodyPr/>
          <a:lstStyle/>
          <a:p>
            <a:r>
              <a:rPr lang="en-US" b="0" dirty="0"/>
              <a:t>Shell Expansions</a:t>
            </a:r>
            <a:endParaRPr lang="bg-BG" dirty="0"/>
          </a:p>
        </p:txBody>
      </p:sp>
      <p:sp>
        <p:nvSpPr>
          <p:cNvPr id="3" name="Content Placeholder 2"/>
          <p:cNvSpPr>
            <a:spLocks noGrp="1"/>
          </p:cNvSpPr>
          <p:nvPr>
            <p:ph idx="1"/>
          </p:nvPr>
        </p:nvSpPr>
        <p:spPr/>
        <p:txBody>
          <a:bodyPr/>
          <a:lstStyle/>
          <a:p>
            <a:pPr marL="0" indent="0">
              <a:buNone/>
            </a:pPr>
            <a:r>
              <a:rPr lang="en-US" dirty="0"/>
              <a:t>? </a:t>
            </a:r>
            <a:r>
              <a:rPr lang="bg-BG" dirty="0" smtClean="0"/>
              <a:t>– отбелязва един символ</a:t>
            </a:r>
          </a:p>
          <a:p>
            <a:pPr marL="0" indent="0">
              <a:buNone/>
            </a:pPr>
            <a:r>
              <a:rPr lang="bg-BG" dirty="0" smtClean="0"/>
              <a:t>Пример:</a:t>
            </a:r>
            <a:endParaRPr lang="bg-BG" dirty="0"/>
          </a:p>
        </p:txBody>
      </p:sp>
      <p:pic>
        <p:nvPicPr>
          <p:cNvPr id="2467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745" y="2819400"/>
            <a:ext cx="7772400" cy="103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173794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Shell Expansions</a:t>
            </a:r>
            <a:endParaRPr lang="bg-BG" dirty="0"/>
          </a:p>
        </p:txBody>
      </p:sp>
      <p:sp>
        <p:nvSpPr>
          <p:cNvPr id="3" name="Content Placeholder 2"/>
          <p:cNvSpPr>
            <a:spLocks noGrp="1"/>
          </p:cNvSpPr>
          <p:nvPr>
            <p:ph idx="1"/>
          </p:nvPr>
        </p:nvSpPr>
        <p:spPr/>
        <p:txBody>
          <a:bodyPr/>
          <a:lstStyle/>
          <a:p>
            <a:pPr marL="0" indent="0">
              <a:buNone/>
            </a:pPr>
            <a:r>
              <a:rPr lang="en-US" dirty="0"/>
              <a:t>[...] </a:t>
            </a:r>
            <a:r>
              <a:rPr lang="bg-BG" dirty="0" smtClean="0"/>
              <a:t>– отбелязва всеки произволен символ, записан в скобите</a:t>
            </a:r>
            <a:endParaRPr lang="en-US" dirty="0"/>
          </a:p>
          <a:p>
            <a:r>
              <a:rPr lang="bg-BG" dirty="0" smtClean="0"/>
              <a:t>Използва се за индикация на диапазон от димволи</a:t>
            </a:r>
            <a:endParaRPr lang="en-US" dirty="0"/>
          </a:p>
          <a:p>
            <a:r>
              <a:rPr lang="bg-BG" dirty="0" smtClean="0"/>
              <a:t>Може да се слага , между символите/диапазоните</a:t>
            </a:r>
            <a:endParaRPr lang="bg-BG" dirty="0"/>
          </a:p>
        </p:txBody>
      </p:sp>
      <p:pic>
        <p:nvPicPr>
          <p:cNvPr id="2478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02727"/>
            <a:ext cx="8101293"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724259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Shell Expansions</a:t>
            </a:r>
            <a:endParaRPr lang="bg-BG" dirty="0"/>
          </a:p>
        </p:txBody>
      </p:sp>
      <p:sp>
        <p:nvSpPr>
          <p:cNvPr id="3" name="Content Placeholder 2"/>
          <p:cNvSpPr>
            <a:spLocks noGrp="1"/>
          </p:cNvSpPr>
          <p:nvPr>
            <p:ph idx="1"/>
          </p:nvPr>
        </p:nvSpPr>
        <p:spPr/>
        <p:txBody>
          <a:bodyPr/>
          <a:lstStyle/>
          <a:p>
            <a:pPr marL="0" indent="0">
              <a:buNone/>
            </a:pPr>
            <a:r>
              <a:rPr lang="en-US" dirty="0"/>
              <a:t>[^...] </a:t>
            </a:r>
            <a:r>
              <a:rPr lang="bg-BG" dirty="0" smtClean="0"/>
              <a:t>– отбелязва произволен символ, който не е включен в скобите</a:t>
            </a:r>
            <a:endParaRPr lang="bg-BG" dirty="0"/>
          </a:p>
        </p:txBody>
      </p:sp>
      <p:pic>
        <p:nvPicPr>
          <p:cNvPr id="2488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3035598"/>
            <a:ext cx="8099149" cy="1079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466852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Shell Expansions</a:t>
            </a:r>
            <a:endParaRPr lang="bg-BG" dirty="0"/>
          </a:p>
        </p:txBody>
      </p:sp>
      <p:sp>
        <p:nvSpPr>
          <p:cNvPr id="3" name="Content Placeholder 2"/>
          <p:cNvSpPr>
            <a:spLocks noGrp="1"/>
          </p:cNvSpPr>
          <p:nvPr>
            <p:ph idx="1"/>
          </p:nvPr>
        </p:nvSpPr>
        <p:spPr/>
        <p:txBody>
          <a:bodyPr/>
          <a:lstStyle/>
          <a:p>
            <a:pPr marL="0" indent="0">
              <a:buNone/>
            </a:pPr>
            <a:r>
              <a:rPr lang="en-US" dirty="0"/>
              <a:t>{</a:t>
            </a:r>
            <a:r>
              <a:rPr lang="en-US" dirty="0" smtClean="0"/>
              <a:t>...,... } </a:t>
            </a:r>
            <a:r>
              <a:rPr lang="bg-BG" dirty="0" smtClean="0"/>
              <a:t>– отбелязват произволна фраза от списъка в скобите</a:t>
            </a:r>
            <a:endParaRPr lang="bg-BG" dirty="0"/>
          </a:p>
        </p:txBody>
      </p:sp>
      <p:pic>
        <p:nvPicPr>
          <p:cNvPr id="2498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276600"/>
            <a:ext cx="7849280"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246829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Shell Expansions</a:t>
            </a:r>
            <a:endParaRPr lang="bg-BG" dirty="0"/>
          </a:p>
        </p:txBody>
      </p:sp>
      <p:sp>
        <p:nvSpPr>
          <p:cNvPr id="3" name="Content Placeholder 2"/>
          <p:cNvSpPr>
            <a:spLocks noGrp="1"/>
          </p:cNvSpPr>
          <p:nvPr>
            <p:ph idx="1"/>
          </p:nvPr>
        </p:nvSpPr>
        <p:spPr/>
        <p:txBody>
          <a:bodyPr/>
          <a:lstStyle/>
          <a:p>
            <a:r>
              <a:rPr lang="bg-BG" dirty="0" smtClean="0"/>
              <a:t>Можем да ги използваме заедно:</a:t>
            </a:r>
            <a:endParaRPr lang="bg-BG" dirty="0"/>
          </a:p>
        </p:txBody>
      </p:sp>
      <p:pic>
        <p:nvPicPr>
          <p:cNvPr id="2508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852737"/>
            <a:ext cx="7524750"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208088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b="0" dirty="0" smtClean="0"/>
              <a:t>кавичките</a:t>
            </a:r>
            <a:endParaRPr lang="bg-BG" dirty="0"/>
          </a:p>
        </p:txBody>
      </p:sp>
      <p:sp>
        <p:nvSpPr>
          <p:cNvPr id="3" name="Content Placeholder 2"/>
          <p:cNvSpPr>
            <a:spLocks noGrp="1"/>
          </p:cNvSpPr>
          <p:nvPr>
            <p:ph idx="1"/>
          </p:nvPr>
        </p:nvSpPr>
        <p:spPr/>
        <p:txBody>
          <a:bodyPr>
            <a:normAutofit/>
          </a:bodyPr>
          <a:lstStyle/>
          <a:p>
            <a:pPr marL="0" indent="0">
              <a:buNone/>
            </a:pPr>
            <a:r>
              <a:rPr lang="bg-BG" dirty="0" smtClean="0"/>
              <a:t>Ако желаем </a:t>
            </a:r>
            <a:r>
              <a:rPr lang="en-US" dirty="0" smtClean="0"/>
              <a:t>shell </a:t>
            </a:r>
            <a:r>
              <a:rPr lang="bg-BG" dirty="0" smtClean="0"/>
              <a:t>да не интерпретира специалните символи, използваме кавички</a:t>
            </a:r>
            <a:r>
              <a:rPr lang="en-US" dirty="0" smtClean="0"/>
              <a:t>:</a:t>
            </a:r>
            <a:endParaRPr lang="en-US" dirty="0"/>
          </a:p>
          <a:p>
            <a:r>
              <a:rPr lang="bg-BG" dirty="0" smtClean="0"/>
              <a:t>Единични кавички (</a:t>
            </a:r>
            <a:r>
              <a:rPr lang="en-US" dirty="0" smtClean="0"/>
              <a:t>‘’): </a:t>
            </a:r>
            <a:r>
              <a:rPr lang="bg-BG" dirty="0" smtClean="0"/>
              <a:t>няма специални символи в низа</a:t>
            </a:r>
            <a:endParaRPr lang="en-US" dirty="0"/>
          </a:p>
          <a:p>
            <a:r>
              <a:rPr lang="bg-BG" dirty="0" smtClean="0"/>
              <a:t>Двойни кавички</a:t>
            </a:r>
            <a:r>
              <a:rPr lang="en-US" dirty="0" smtClean="0"/>
              <a:t> (“”): </a:t>
            </a:r>
            <a:r>
              <a:rPr lang="bg-BG" dirty="0" smtClean="0"/>
              <a:t>прави се заместване на променливи и команди</a:t>
            </a:r>
          </a:p>
          <a:p>
            <a:r>
              <a:rPr lang="bg-BG" dirty="0" smtClean="0"/>
              <a:t>Обратни кавички</a:t>
            </a:r>
            <a:r>
              <a:rPr lang="en-US" dirty="0" smtClean="0"/>
              <a:t> (``): </a:t>
            </a:r>
            <a:r>
              <a:rPr lang="bg-BG" dirty="0" smtClean="0"/>
              <a:t>изпълнява се командата в кавичките</a:t>
            </a:r>
            <a:endParaRPr lang="en-US" dirty="0"/>
          </a:p>
        </p:txBody>
      </p:sp>
    </p:spTree>
    <p:extLst>
      <p:ext uri="{BB962C8B-B14F-4D97-AF65-F5344CB8AC3E}">
        <p14:creationId xmlns:p14="http://schemas.microsoft.com/office/powerpoint/2010/main" val="251667144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3991</TotalTime>
  <Words>5159</Words>
  <Application>Microsoft Office PowerPoint</Application>
  <PresentationFormat>On-screen Show (4:3)</PresentationFormat>
  <Paragraphs>595</Paragraphs>
  <Slides>111</Slides>
  <Notes>0</Notes>
  <HiddenSlides>1</HiddenSlides>
  <MMClips>0</MMClips>
  <ScaleCrop>false</ScaleCrop>
  <HeadingPairs>
    <vt:vector size="4" baseType="variant">
      <vt:variant>
        <vt:lpstr>Theme</vt:lpstr>
      </vt:variant>
      <vt:variant>
        <vt:i4>1</vt:i4>
      </vt:variant>
      <vt:variant>
        <vt:lpstr>Slide Titles</vt:lpstr>
      </vt:variant>
      <vt:variant>
        <vt:i4>111</vt:i4>
      </vt:variant>
    </vt:vector>
  </HeadingPairs>
  <TitlesOfParts>
    <vt:vector size="112" baseType="lpstr">
      <vt:lpstr>Opulent</vt:lpstr>
      <vt:lpstr>Системно програмиране</vt:lpstr>
      <vt:lpstr>Основни понятия</vt:lpstr>
      <vt:lpstr>Основни понятия</vt:lpstr>
      <vt:lpstr>Основни понятия</vt:lpstr>
      <vt:lpstr>Основни понятия</vt:lpstr>
      <vt:lpstr>Време и скорост</vt:lpstr>
      <vt:lpstr>Време и скорост</vt:lpstr>
      <vt:lpstr>Multiprogramming and Time Sharing</vt:lpstr>
      <vt:lpstr>Multiprogramming and Time Sharing</vt:lpstr>
      <vt:lpstr>Multiprogramming and Time Sharing</vt:lpstr>
      <vt:lpstr>Конкурентност на ниво приложение</vt:lpstr>
      <vt:lpstr>прекъсване</vt:lpstr>
      <vt:lpstr>прекъсване</vt:lpstr>
      <vt:lpstr>прекъсване</vt:lpstr>
      <vt:lpstr>прекъсване</vt:lpstr>
      <vt:lpstr>сигнали</vt:lpstr>
      <vt:lpstr>сигнали</vt:lpstr>
      <vt:lpstr>сигнали</vt:lpstr>
      <vt:lpstr>Процеси, нишки и споделяне на ресурси</vt:lpstr>
      <vt:lpstr>Процеси, нишки и споделяне на ресурси</vt:lpstr>
      <vt:lpstr>Препълване на буфера за въвеждане на данни</vt:lpstr>
      <vt:lpstr>Препълване на буфера за въвеждане на данни</vt:lpstr>
      <vt:lpstr>UNIX Стандарт</vt:lpstr>
      <vt:lpstr>UNIX Стандарт</vt:lpstr>
      <vt:lpstr>UNIX Стандарт</vt:lpstr>
      <vt:lpstr>UNIX Стандарт</vt:lpstr>
      <vt:lpstr>Въведение в unix</vt:lpstr>
      <vt:lpstr>Цел на курса</vt:lpstr>
      <vt:lpstr>Какво е UNIX?</vt:lpstr>
      <vt:lpstr>Развитие на UNIX</vt:lpstr>
      <vt:lpstr>UNIX shells</vt:lpstr>
      <vt:lpstr>UNIX shells</vt:lpstr>
      <vt:lpstr>Как да работим под Windows?</vt:lpstr>
      <vt:lpstr>UNIX файлова система</vt:lpstr>
      <vt:lpstr>UNIX файлова система</vt:lpstr>
      <vt:lpstr>Къде се намират програмните файлове?</vt:lpstr>
      <vt:lpstr>Къде работя аз?</vt:lpstr>
      <vt:lpstr>Къде се намирам?</vt:lpstr>
      <vt:lpstr>Какво има тук?</vt:lpstr>
      <vt:lpstr>Смяна на директорията</vt:lpstr>
      <vt:lpstr>Пътища в UNIX</vt:lpstr>
      <vt:lpstr>Relative Path Shortcuts</vt:lpstr>
      <vt:lpstr>Създаване на файл</vt:lpstr>
      <vt:lpstr>Създаване на директория</vt:lpstr>
      <vt:lpstr>Изтриване на файл</vt:lpstr>
      <vt:lpstr>Изтриване на директория</vt:lpstr>
      <vt:lpstr>Копиране на файл</vt:lpstr>
      <vt:lpstr>Преместване на файлове</vt:lpstr>
      <vt:lpstr>PATH</vt:lpstr>
      <vt:lpstr>Флагове</vt:lpstr>
      <vt:lpstr>Помощ за командите</vt:lpstr>
      <vt:lpstr>Потребители и групи</vt:lpstr>
      <vt:lpstr>Групи</vt:lpstr>
      <vt:lpstr>Собственост на файл</vt:lpstr>
      <vt:lpstr>Права за достъп</vt:lpstr>
      <vt:lpstr>Права за достъп</vt:lpstr>
      <vt:lpstr>Права за достъп</vt:lpstr>
      <vt:lpstr>Смяна на правата</vt:lpstr>
      <vt:lpstr>Смяна на правата</vt:lpstr>
      <vt:lpstr>Смяна на собствеността</vt:lpstr>
      <vt:lpstr>Рекурсия</vt:lpstr>
      <vt:lpstr>Типове файлове</vt:lpstr>
      <vt:lpstr>Link Files</vt:lpstr>
      <vt:lpstr>Symbolic Links</vt:lpstr>
      <vt:lpstr>Symbolic Link Examples</vt:lpstr>
      <vt:lpstr>Работа с текстови файлове</vt:lpstr>
      <vt:lpstr>Печат на файла на екран</vt:lpstr>
      <vt:lpstr>Печат на файла на екран</vt:lpstr>
      <vt:lpstr>Печат на файла на екран</vt:lpstr>
      <vt:lpstr>Печат на файла на екран</vt:lpstr>
      <vt:lpstr>Shell оператори</vt:lpstr>
      <vt:lpstr>Тръбопровод</vt:lpstr>
      <vt:lpstr>Примери</vt:lpstr>
      <vt:lpstr>Последователно стартиране на команди</vt:lpstr>
      <vt:lpstr>Exit код</vt:lpstr>
      <vt:lpstr>Пренасочване на изхода към файл</vt:lpstr>
      <vt:lpstr>Пренасочване на изхода към файл</vt:lpstr>
      <vt:lpstr>/dev/null</vt:lpstr>
      <vt:lpstr>Специални символи</vt:lpstr>
      <vt:lpstr>Специални символи</vt:lpstr>
      <vt:lpstr>Отново за shell</vt:lpstr>
      <vt:lpstr>Автоматично стартиране на bash</vt:lpstr>
      <vt:lpstr>променливи</vt:lpstr>
      <vt:lpstr>Environment Variables</vt:lpstr>
      <vt:lpstr>Създаване на нови променливи на средата</vt:lpstr>
      <vt:lpstr>Local Variables</vt:lpstr>
      <vt:lpstr>Разлики между локални и променливи на средата</vt:lpstr>
      <vt:lpstr>Променливи на средата</vt:lpstr>
      <vt:lpstr>Работа с променливи</vt:lpstr>
      <vt:lpstr>Интерпретиране на специалните символи</vt:lpstr>
      <vt:lpstr>Shell Expansions</vt:lpstr>
      <vt:lpstr>Shell Expansions</vt:lpstr>
      <vt:lpstr>Shell Expansions</vt:lpstr>
      <vt:lpstr>Shell Expansions</vt:lpstr>
      <vt:lpstr>Shell Expansions</vt:lpstr>
      <vt:lpstr>Shell Expansions</vt:lpstr>
      <vt:lpstr>Shell Expansions</vt:lpstr>
      <vt:lpstr>Shell Expansions</vt:lpstr>
      <vt:lpstr>кавичките</vt:lpstr>
      <vt:lpstr>кавичките</vt:lpstr>
      <vt:lpstr>Arithmatic Expansion</vt:lpstr>
      <vt:lpstr>Псевдоними</vt:lpstr>
      <vt:lpstr>Псевдоними - пример</vt:lpstr>
      <vt:lpstr>Промяна на Prompt</vt:lpstr>
      <vt:lpstr>Промяна на Prompt</vt:lpstr>
      <vt:lpstr>BASH не е перфектен!</vt:lpstr>
      <vt:lpstr>Командата screen</vt:lpstr>
      <vt:lpstr>Използване на screen</vt:lpstr>
      <vt:lpstr>Идентификация на сесиите на екрана</vt:lpstr>
      <vt:lpstr>Създаване на нов Shell прозорец</vt:lpstr>
      <vt:lpstr>Split на екрана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256</cp:revision>
  <cp:lastPrinted>1601-01-01T00:00:00Z</cp:lastPrinted>
  <dcterms:created xsi:type="dcterms:W3CDTF">1601-01-01T00:00:00Z</dcterms:created>
  <dcterms:modified xsi:type="dcterms:W3CDTF">2012-02-12T16:59:28Z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