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82"/>
  </p:notesMasterIdLst>
  <p:sldIdLst>
    <p:sldId id="256" r:id="rId3"/>
    <p:sldId id="318" r:id="rId4"/>
    <p:sldId id="319" r:id="rId5"/>
    <p:sldId id="320" r:id="rId6"/>
    <p:sldId id="321" r:id="rId7"/>
    <p:sldId id="322" r:id="rId8"/>
    <p:sldId id="257" r:id="rId9"/>
    <p:sldId id="258" r:id="rId10"/>
    <p:sldId id="259" r:id="rId11"/>
    <p:sldId id="260" r:id="rId12"/>
    <p:sldId id="261" r:id="rId13"/>
    <p:sldId id="262" r:id="rId14"/>
    <p:sldId id="263" r:id="rId15"/>
    <p:sldId id="264" r:id="rId16"/>
    <p:sldId id="265" r:id="rId17"/>
    <p:sldId id="266" r:id="rId18"/>
    <p:sldId id="323" r:id="rId19"/>
    <p:sldId id="267" r:id="rId20"/>
    <p:sldId id="268" r:id="rId21"/>
    <p:sldId id="269" r:id="rId22"/>
    <p:sldId id="270" r:id="rId23"/>
    <p:sldId id="271" r:id="rId24"/>
    <p:sldId id="272" r:id="rId25"/>
    <p:sldId id="273" r:id="rId26"/>
    <p:sldId id="274" r:id="rId27"/>
    <p:sldId id="275" r:id="rId28"/>
    <p:sldId id="276" r:id="rId29"/>
    <p:sldId id="277" r:id="rId30"/>
    <p:sldId id="324" r:id="rId31"/>
    <p:sldId id="325" r:id="rId32"/>
    <p:sldId id="278" r:id="rId33"/>
    <p:sldId id="281" r:id="rId34"/>
    <p:sldId id="282" r:id="rId35"/>
    <p:sldId id="283" r:id="rId36"/>
    <p:sldId id="284" r:id="rId37"/>
    <p:sldId id="326" r:id="rId38"/>
    <p:sldId id="285" r:id="rId39"/>
    <p:sldId id="327" r:id="rId40"/>
    <p:sldId id="286" r:id="rId41"/>
    <p:sldId id="329" r:id="rId42"/>
    <p:sldId id="287" r:id="rId43"/>
    <p:sldId id="288" r:id="rId44"/>
    <p:sldId id="289" r:id="rId45"/>
    <p:sldId id="328" r:id="rId46"/>
    <p:sldId id="330" r:id="rId47"/>
    <p:sldId id="291" r:id="rId48"/>
    <p:sldId id="331" r:id="rId49"/>
    <p:sldId id="332" r:id="rId50"/>
    <p:sldId id="294" r:id="rId51"/>
    <p:sldId id="295" r:id="rId52"/>
    <p:sldId id="333" r:id="rId53"/>
    <p:sldId id="299" r:id="rId54"/>
    <p:sldId id="300" r:id="rId55"/>
    <p:sldId id="301" r:id="rId56"/>
    <p:sldId id="305" r:id="rId57"/>
    <p:sldId id="302" r:id="rId58"/>
    <p:sldId id="303" r:id="rId59"/>
    <p:sldId id="307" r:id="rId60"/>
    <p:sldId id="334" r:id="rId61"/>
    <p:sldId id="306" r:id="rId62"/>
    <p:sldId id="317" r:id="rId63"/>
    <p:sldId id="335" r:id="rId64"/>
    <p:sldId id="309" r:id="rId65"/>
    <p:sldId id="336" r:id="rId66"/>
    <p:sldId id="337" r:id="rId67"/>
    <p:sldId id="338" r:id="rId68"/>
    <p:sldId id="310" r:id="rId69"/>
    <p:sldId id="311" r:id="rId70"/>
    <p:sldId id="339" r:id="rId71"/>
    <p:sldId id="340" r:id="rId72"/>
    <p:sldId id="341" r:id="rId73"/>
    <p:sldId id="312" r:id="rId74"/>
    <p:sldId id="342" r:id="rId75"/>
    <p:sldId id="343" r:id="rId76"/>
    <p:sldId id="314" r:id="rId77"/>
    <p:sldId id="315" r:id="rId78"/>
    <p:sldId id="316" r:id="rId79"/>
    <p:sldId id="344" r:id="rId80"/>
    <p:sldId id="345" r:id="rId8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043" autoAdjust="0"/>
  </p:normalViewPr>
  <p:slideViewPr>
    <p:cSldViewPr>
      <p:cViewPr varScale="1">
        <p:scale>
          <a:sx n="48" d="100"/>
          <a:sy n="48" d="100"/>
        </p:scale>
        <p:origin x="-1674" y="276"/>
      </p:cViewPr>
      <p:guideLst>
        <p:guide orient="horz" pos="2160"/>
        <p:guide pos="2880"/>
      </p:guideLst>
    </p:cSldViewPr>
  </p:slideViewPr>
  <p:notesTextViewPr>
    <p:cViewPr>
      <p:scale>
        <a:sx n="100" d="100"/>
        <a:sy n="100" d="100"/>
      </p:scale>
      <p:origin x="0" y="2004"/>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notesMaster" Target="notesMasters/notesMaster1.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5/20/2009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key feature of a client/server architecture is the allocation of application-level tasks between clients and servers. </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both client and server, of course, the basic software is an operating system running on the hardware platform. </a:t>
            </a:r>
          </a:p>
          <a:p>
            <a:endParaRPr lang="en-NZ" dirty="0" smtClean="0"/>
          </a:p>
          <a:p>
            <a:r>
              <a:rPr lang="en-NZ" dirty="0" smtClean="0"/>
              <a:t>The platforms and the operating systems of client and server may differ. </a:t>
            </a:r>
          </a:p>
          <a:p>
            <a:pPr lvl="1">
              <a:buFont typeface="Arial" pitchFamily="34" charset="0"/>
              <a:buChar char="•"/>
            </a:pPr>
            <a:r>
              <a:rPr lang="en-NZ" dirty="0" smtClean="0"/>
              <a:t> Indeed, there may be a number of different types of client platforms and operating systems and a number of different types of server platforms in a single environment. </a:t>
            </a:r>
          </a:p>
          <a:p>
            <a:pPr lvl="1">
              <a:buFont typeface="Arial" pitchFamily="34" charset="0"/>
              <a:buChar char="•"/>
            </a:pPr>
            <a:r>
              <a:rPr lang="en-NZ" dirty="0" smtClean="0"/>
              <a:t> As long as a particular client and server share the same communications protocols and support the same applications, these lower-level differences are irrelevant.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this environment, the server is essentially a database server. </a:t>
            </a:r>
          </a:p>
          <a:p>
            <a:endParaRPr lang="en-NZ" dirty="0" smtClean="0"/>
          </a:p>
          <a:p>
            <a:r>
              <a:rPr lang="en-NZ" dirty="0" smtClean="0"/>
              <a:t>Interaction between client and server is in the form of transactions in which the client makes a database request and receives a database response.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server is responsible for maintaining the database, for which purpose a complex database management system software module is required.</a:t>
            </a:r>
          </a:p>
          <a:p>
            <a:endParaRPr lang="en-NZ" dirty="0" smtClean="0"/>
          </a:p>
          <a:p>
            <a:r>
              <a:rPr lang="en-NZ" dirty="0" smtClean="0"/>
              <a:t>A variety of different applications that make use of the database can be housed on client machines.</a:t>
            </a:r>
          </a:p>
          <a:p>
            <a:endParaRPr lang="en-NZ" dirty="0" smtClean="0"/>
          </a:p>
          <a:p>
            <a:r>
              <a:rPr lang="en-NZ" dirty="0" smtClean="0"/>
              <a:t>The “glue” that ties client and server together is software that enables the client to make requests for access to the server’s database. </a:t>
            </a:r>
          </a:p>
          <a:p>
            <a:endParaRPr lang="en-NZ" dirty="0" smtClean="0"/>
          </a:p>
          <a:p>
            <a:r>
              <a:rPr lang="en-NZ" dirty="0" smtClean="0"/>
              <a:t>This figure suggests that all of the application logic is on the client side, while the server is only concerned with managing the database.</a:t>
            </a:r>
          </a:p>
          <a:p>
            <a:pPr lvl="1">
              <a:buFont typeface="Arial" pitchFamily="34" charset="0"/>
              <a:buChar char="•"/>
            </a:pPr>
            <a:r>
              <a:rPr lang="en-NZ" dirty="0" smtClean="0"/>
              <a:t> Whether such a configuration is appropriate depends on the style and intent of the application.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how</a:t>
            </a:r>
            <a:r>
              <a:rPr lang="en-NZ" baseline="0" dirty="0" smtClean="0"/>
              <a:t> this might work</a:t>
            </a:r>
            <a:r>
              <a:rPr lang="en-NZ" dirty="0" smtClean="0"/>
              <a:t>.</a:t>
            </a:r>
          </a:p>
          <a:p>
            <a:endParaRPr lang="en-NZ" dirty="0" smtClean="0"/>
          </a:p>
          <a:p>
            <a:r>
              <a:rPr lang="en-NZ" dirty="0" smtClean="0"/>
              <a:t> Suppose that the server is maintaining a database of 1 million records, and the user wants to perform a lookup that should result in zero, one, or at most a few records.</a:t>
            </a:r>
          </a:p>
          <a:p>
            <a:endParaRPr lang="en-NZ" dirty="0" smtClean="0"/>
          </a:p>
          <a:p>
            <a:r>
              <a:rPr lang="en-NZ" dirty="0" smtClean="0"/>
              <a:t>The user could search for these records using a number of search criteria </a:t>
            </a:r>
          </a:p>
          <a:p>
            <a:pPr lvl="1">
              <a:buFont typeface="Arial" pitchFamily="34" charset="0"/>
              <a:buChar char="•"/>
            </a:pPr>
            <a:r>
              <a:rPr lang="en-NZ" dirty="0" smtClean="0"/>
              <a:t>(e.g., records older than 1992; records referring to individuals in Ohio; records referring to a specific event or characteristic, etc.).</a:t>
            </a:r>
          </a:p>
          <a:p>
            <a:pPr lvl="0">
              <a:buFont typeface="Arial" pitchFamily="34" charset="0"/>
              <a:buNone/>
            </a:pPr>
            <a:endParaRPr lang="en-NZ" dirty="0" smtClean="0"/>
          </a:p>
          <a:p>
            <a:pPr lvl="0">
              <a:buFont typeface="Arial" pitchFamily="34" charset="0"/>
              <a:buNone/>
            </a:pPr>
            <a:r>
              <a:rPr lang="en-NZ" dirty="0" smtClean="0"/>
              <a:t>An initial client query may yield a server response that there are 100,000 records that satisfy the search criteria.</a:t>
            </a:r>
          </a:p>
          <a:p>
            <a:pPr lvl="0">
              <a:buFont typeface="Arial" pitchFamily="34" charset="0"/>
              <a:buNone/>
            </a:pPr>
            <a:endParaRPr lang="en-NZ" dirty="0" smtClean="0"/>
          </a:p>
          <a:p>
            <a:pPr lvl="0">
              <a:buFont typeface="Arial" pitchFamily="34" charset="0"/>
              <a:buNone/>
            </a:pPr>
            <a:r>
              <a:rPr lang="en-NZ" dirty="0" smtClean="0"/>
              <a:t>The user then adds additional qualifiers and issues a new query.</a:t>
            </a:r>
          </a:p>
          <a:p>
            <a:pPr lvl="1">
              <a:buFont typeface="Arial" pitchFamily="34" charset="0"/>
              <a:buChar char="•"/>
            </a:pPr>
            <a:r>
              <a:rPr lang="en-NZ" dirty="0" smtClean="0"/>
              <a:t> A response indicating that there are 1000 possible records is returned. </a:t>
            </a:r>
          </a:p>
          <a:p>
            <a:pPr lvl="0">
              <a:buFont typeface="Arial" pitchFamily="34" charset="0"/>
              <a:buNone/>
            </a:pPr>
            <a:endParaRPr lang="en-NZ" dirty="0" smtClean="0"/>
          </a:p>
          <a:p>
            <a:pPr lvl="0">
              <a:buFont typeface="Arial" pitchFamily="34" charset="0"/>
              <a:buNone/>
            </a:pPr>
            <a:r>
              <a:rPr lang="en-NZ" dirty="0" smtClean="0"/>
              <a:t>Finally, the client issues a third request with additional qualifiers. </a:t>
            </a:r>
          </a:p>
          <a:p>
            <a:pPr lvl="1">
              <a:buFont typeface="Arial" pitchFamily="34" charset="0"/>
              <a:buChar char="•"/>
            </a:pPr>
            <a:r>
              <a:rPr lang="en-NZ" dirty="0" smtClean="0"/>
              <a:t> The resulting search criteria yield a single match, and the record is returned to the client.</a:t>
            </a:r>
            <a:endParaRPr lang="en-US" dirty="0" smtClean="0"/>
          </a:p>
          <a:p>
            <a:endParaRPr lang="en-US" dirty="0" smtClean="0"/>
          </a:p>
          <a:p>
            <a:pPr lvl="0">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this case, a single query results in the transmission of 300,000 records over the network.</a:t>
            </a:r>
          </a:p>
          <a:p>
            <a:pPr lvl="1">
              <a:buFont typeface="Arial" pitchFamily="34" charset="0"/>
              <a:buChar char="•"/>
            </a:pPr>
            <a:r>
              <a:rPr lang="en-NZ" dirty="0" smtClean="0"/>
              <a:t> This might happen if, for example, the user wishes to find the grand total or mean value of some field across many records or even the entire database.</a:t>
            </a:r>
          </a:p>
          <a:p>
            <a:pPr lvl="0">
              <a:buFont typeface="Arial" pitchFamily="34" charset="0"/>
              <a:buNone/>
            </a:pPr>
            <a:endParaRPr lang="en-NZ" dirty="0" smtClean="0"/>
          </a:p>
          <a:p>
            <a:pPr lvl="0">
              <a:buFont typeface="Arial" pitchFamily="34" charset="0"/>
              <a:buNone/>
            </a:pPr>
            <a:r>
              <a:rPr lang="en-NZ" dirty="0" smtClean="0"/>
              <a:t>One solution to this problem, is to move part of the application logic over to the server. </a:t>
            </a:r>
          </a:p>
          <a:p>
            <a:pPr lvl="1">
              <a:buFont typeface="Arial" pitchFamily="34" charset="0"/>
              <a:buChar char="•"/>
            </a:pPr>
            <a:r>
              <a:rPr lang="en-NZ" dirty="0" smtClean="0"/>
              <a:t> IE the server can be equipped with application logic for performing data analysis as well as data retrieval and data searching.</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Within the general framework of client/server, there is a spectrum of implementations that divide the work between client and server differently. </a:t>
            </a:r>
          </a:p>
          <a:p>
            <a:endParaRPr lang="en-NZ" dirty="0" smtClean="0"/>
          </a:p>
          <a:p>
            <a:r>
              <a:rPr lang="en-NZ" dirty="0" smtClean="0"/>
              <a:t>There are other ways of classifying</a:t>
            </a:r>
            <a:r>
              <a:rPr lang="en-NZ" baseline="0" dirty="0" smtClean="0"/>
              <a:t> client/server arrangements. </a:t>
            </a: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Host-based processing is not true client/server computing as the term is generally used. </a:t>
            </a:r>
          </a:p>
          <a:p>
            <a:endParaRPr lang="en-NZ" dirty="0" smtClean="0"/>
          </a:p>
          <a:p>
            <a:r>
              <a:rPr lang="en-NZ" dirty="0" smtClean="0"/>
              <a:t>Rather, host-based processing refers to the traditional mainframe environment in which all or virtually all of the processing is done on a central host.</a:t>
            </a:r>
          </a:p>
          <a:p>
            <a:pPr lvl="1">
              <a:buFont typeface="Arial" pitchFamily="34" charset="0"/>
              <a:buChar char="•"/>
            </a:pPr>
            <a:r>
              <a:rPr lang="en-NZ" dirty="0" smtClean="0"/>
              <a:t> Often the user interface is via a dumb terminal. </a:t>
            </a:r>
          </a:p>
          <a:p>
            <a:pPr lvl="1">
              <a:buFont typeface="Arial" pitchFamily="34" charset="0"/>
              <a:buChar char="•"/>
            </a:pPr>
            <a:r>
              <a:rPr lang="en-NZ" dirty="0" smtClean="0"/>
              <a:t> Even if the user is employing a microcomputer, the user’s station is generally limited to the role of a terminal emulator.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most basic class of client/server configuration is one in which the client is principally responsible for providing a graphical user interface, while virtually all of the processing is done on the server.</a:t>
            </a:r>
          </a:p>
          <a:p>
            <a:endParaRPr lang="en-NZ" dirty="0" smtClean="0"/>
          </a:p>
          <a:p>
            <a:r>
              <a:rPr lang="en-NZ" dirty="0" smtClean="0"/>
              <a:t>This configuration is typical of early client/server efforts, especially departmental-level systems.</a:t>
            </a:r>
          </a:p>
          <a:p>
            <a:pPr lvl="1">
              <a:buFont typeface="Arial" pitchFamily="34" charset="0"/>
              <a:buChar char="•"/>
            </a:pPr>
            <a:r>
              <a:rPr lang="en-NZ" dirty="0" smtClean="0"/>
              <a:t> The rationale behind such configurations is that the user workstation is best suited to providing a user-friendly interface and that databases and applications can easily be maintained on central systems.</a:t>
            </a:r>
          </a:p>
          <a:p>
            <a:pPr lvl="1">
              <a:buFont typeface="Arial" pitchFamily="34" charset="0"/>
              <a:buChar char="•"/>
            </a:pPr>
            <a:r>
              <a:rPr lang="en-NZ" dirty="0" smtClean="0"/>
              <a:t> Although the user gains the advantage of a better interface, this type of configuration does not generally lend itself to any significant gains in productivity or to any fundamental changes in the actual business functions that the system supports.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begin with an introduction to the topic of Distributed Data Processing then move on to examine some of the key concepts in distributed software, including client/server architecture, message passing, and remote procedure calls.</a:t>
            </a:r>
          </a:p>
          <a:p>
            <a:endParaRPr lang="en-NZ" dirty="0" smtClean="0"/>
          </a:p>
          <a:p>
            <a:r>
              <a:rPr lang="en-NZ" dirty="0" smtClean="0"/>
              <a:t>Then we examine the increasingly important cluster architecture.</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Virtually all application processing may be done at the client, with the exception of data validation routines and other database logic functions that are best performed at the server. </a:t>
            </a:r>
          </a:p>
          <a:p>
            <a:endParaRPr lang="en-NZ" dirty="0" smtClean="0"/>
          </a:p>
          <a:p>
            <a:r>
              <a:rPr lang="en-NZ" dirty="0" smtClean="0"/>
              <a:t>Generally, some of the more sophisticated database logic functions are housed on the client side.</a:t>
            </a:r>
          </a:p>
          <a:p>
            <a:endParaRPr lang="en-NZ" dirty="0" smtClean="0"/>
          </a:p>
          <a:p>
            <a:r>
              <a:rPr lang="en-NZ" dirty="0" smtClean="0"/>
              <a:t>This architecture is perhaps the most common client/server approach in current use. </a:t>
            </a:r>
          </a:p>
          <a:p>
            <a:pPr lvl="1">
              <a:buFont typeface="Arial" pitchFamily="34" charset="0"/>
              <a:buChar char="•"/>
            </a:pPr>
            <a:r>
              <a:rPr lang="en-NZ" dirty="0" smtClean="0"/>
              <a:t> It enables the user to employ applications tailored to local needs.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application processing is performed in an optimized fashion, taking advantage of the strengths of both client and server machines and of the distribution of data.</a:t>
            </a:r>
          </a:p>
          <a:p>
            <a:endParaRPr lang="en-NZ" dirty="0" smtClean="0"/>
          </a:p>
          <a:p>
            <a:r>
              <a:rPr lang="en-NZ" dirty="0" smtClean="0"/>
              <a:t>Such a configuration is more complex to set up and maintain but, in the long run, this type of configuration may offer greater user productivity gains and greater network efficiency than other client/server approaches.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traditional client/server architecture involves two levels, or tiers: </a:t>
            </a:r>
          </a:p>
          <a:p>
            <a:pPr lvl="1">
              <a:buFont typeface="Arial" pitchFamily="34" charset="0"/>
              <a:buChar char="•"/>
            </a:pPr>
            <a:r>
              <a:rPr lang="en-NZ" dirty="0" smtClean="0"/>
              <a:t> a client tier and </a:t>
            </a:r>
          </a:p>
          <a:p>
            <a:pPr lvl="1">
              <a:buFont typeface="Arial" pitchFamily="34" charset="0"/>
              <a:buChar char="•"/>
            </a:pPr>
            <a:r>
              <a:rPr lang="en-NZ" dirty="0" smtClean="0"/>
              <a:t>a server tier. </a:t>
            </a:r>
          </a:p>
          <a:p>
            <a:pPr lvl="0">
              <a:buFont typeface="Arial" pitchFamily="34" charset="0"/>
              <a:buNone/>
            </a:pPr>
            <a:endParaRPr lang="en-NZ" dirty="0" smtClean="0"/>
          </a:p>
          <a:p>
            <a:pPr lvl="0">
              <a:buFont typeface="Arial" pitchFamily="34" charset="0"/>
              <a:buNone/>
            </a:pPr>
            <a:r>
              <a:rPr lang="en-NZ" dirty="0" smtClean="0"/>
              <a:t>A three-tier architecture is also common. </a:t>
            </a:r>
          </a:p>
          <a:p>
            <a:pPr lvl="0">
              <a:buFont typeface="Arial" pitchFamily="34" charset="0"/>
              <a:buNone/>
            </a:pPr>
            <a:endParaRPr lang="en-NZ" dirty="0" smtClean="0"/>
          </a:p>
          <a:p>
            <a:pPr lvl="0">
              <a:buFont typeface="Arial" pitchFamily="34" charset="0"/>
              <a:buNone/>
            </a:pPr>
            <a:r>
              <a:rPr lang="en-NZ" dirty="0" smtClean="0"/>
              <a:t>The application software is distributed among three types of machines: </a:t>
            </a:r>
          </a:p>
          <a:p>
            <a:pPr lvl="1">
              <a:buFont typeface="Arial" pitchFamily="34" charset="0"/>
              <a:buChar char="•"/>
            </a:pPr>
            <a:r>
              <a:rPr lang="en-NZ" dirty="0" smtClean="0"/>
              <a:t> a user machine, </a:t>
            </a:r>
          </a:p>
          <a:p>
            <a:pPr lvl="1">
              <a:buFont typeface="Arial" pitchFamily="34" charset="0"/>
              <a:buChar char="•"/>
            </a:pPr>
            <a:r>
              <a:rPr lang="en-NZ" dirty="0" smtClean="0"/>
              <a:t> a middle-tier server, and </a:t>
            </a:r>
          </a:p>
          <a:p>
            <a:pPr lvl="1">
              <a:buFont typeface="Arial" pitchFamily="34" charset="0"/>
              <a:buChar char="•"/>
            </a:pPr>
            <a:r>
              <a:rPr lang="en-NZ" dirty="0" smtClean="0"/>
              <a:t> a backend server. </a:t>
            </a:r>
          </a:p>
          <a:p>
            <a:pPr lvl="1">
              <a:buFont typeface="Arial" pitchFamily="34" charset="0"/>
              <a:buChar char="•"/>
            </a:pPr>
            <a:endParaRPr lang="en-NZ" dirty="0" smtClean="0"/>
          </a:p>
          <a:p>
            <a:pPr lvl="0">
              <a:buFont typeface="Arial" pitchFamily="34" charset="0"/>
              <a:buNone/>
            </a:pPr>
            <a:r>
              <a:rPr lang="en-NZ" dirty="0" smtClean="0"/>
              <a:t>The middle-tier machines are essentially gateways between the thin user clients and a variety of backend database servers.</a:t>
            </a:r>
          </a:p>
          <a:p>
            <a:pPr lvl="1">
              <a:buFont typeface="Arial" pitchFamily="34" charset="0"/>
              <a:buChar char="•"/>
            </a:pPr>
            <a:r>
              <a:rPr lang="en-NZ" dirty="0" smtClean="0"/>
              <a:t> The middle-tier machines can convert protocols and map from one type of database query to another. </a:t>
            </a:r>
          </a:p>
          <a:p>
            <a:pPr lvl="1">
              <a:buFont typeface="Arial" pitchFamily="34" charset="0"/>
              <a:buChar char="•"/>
            </a:pPr>
            <a:r>
              <a:rPr lang="en-NZ" dirty="0" smtClean="0"/>
              <a:t> Also, the middle-tier machine can merge/integrate results from different data sources. </a:t>
            </a:r>
          </a:p>
          <a:p>
            <a:pPr lvl="1">
              <a:buFont typeface="Arial" pitchFamily="34" charset="0"/>
              <a:buChar char="•"/>
            </a:pPr>
            <a:r>
              <a:rPr lang="en-NZ" dirty="0" smtClean="0"/>
              <a:t> The middle-tier machine can serve as a gateway between the desktop applications and the backend legacy applications by mediating between the two worlds.</a:t>
            </a:r>
          </a:p>
          <a:p>
            <a:pPr lvl="1">
              <a:buFont typeface="Arial" pitchFamily="34" charset="0"/>
              <a:buChar char="•"/>
            </a:pPr>
            <a:endParaRPr lang="en-NZ" dirty="0" smtClean="0"/>
          </a:p>
          <a:p>
            <a:pPr lvl="0">
              <a:buFont typeface="Arial" pitchFamily="34" charset="0"/>
              <a:buNone/>
            </a:pPr>
            <a:r>
              <a:rPr lang="en-NZ" dirty="0" smtClean="0"/>
              <a:t>The interaction between the middle-tier server and the backend server also follows the client/server model.</a:t>
            </a:r>
          </a:p>
          <a:p>
            <a:pPr lvl="1">
              <a:buFont typeface="Arial" pitchFamily="34" charset="0"/>
              <a:buChar char="•"/>
            </a:pPr>
            <a:r>
              <a:rPr lang="en-NZ" dirty="0" smtClean="0"/>
              <a:t> Thus, the middle-tier system acts as both a client and a server.</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a file server is used, performance of file I/O can be noticeably degraded relative to local file access because of the delays imposed by</a:t>
            </a:r>
          </a:p>
          <a:p>
            <a:r>
              <a:rPr lang="en-NZ" dirty="0" smtClean="0"/>
              <a:t>the network.</a:t>
            </a:r>
          </a:p>
          <a:p>
            <a:endParaRPr lang="en-NZ" dirty="0" smtClean="0"/>
          </a:p>
          <a:p>
            <a:r>
              <a:rPr lang="en-NZ" dirty="0" smtClean="0"/>
              <a:t>To reduce this performance penalty, individual systems can use file caches to hold recently accessed file records. </a:t>
            </a:r>
          </a:p>
          <a:p>
            <a:endParaRPr lang="en-NZ" dirty="0" smtClean="0"/>
          </a:p>
          <a:p>
            <a:r>
              <a:rPr lang="en-NZ" dirty="0" smtClean="0"/>
              <a:t>Because of the principle of locality, use of a local file cache should reduce the number of remote server accesses that must be made.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illustrates a typical distributed mechanism for caching files among a networked collection of workstations. </a:t>
            </a:r>
          </a:p>
          <a:p>
            <a:endParaRPr lang="en-NZ" dirty="0" smtClean="0"/>
          </a:p>
          <a:p>
            <a:r>
              <a:rPr lang="en-NZ" dirty="0" smtClean="0"/>
              <a:t>When a process makes a file access, the request is presented first to the cache of the process’s workstation (“file traffic”).</a:t>
            </a:r>
          </a:p>
          <a:p>
            <a:pPr lvl="1">
              <a:buFont typeface="Arial" pitchFamily="34" charset="0"/>
              <a:buChar char="•"/>
            </a:pPr>
            <a:r>
              <a:rPr lang="en-NZ" dirty="0" smtClean="0"/>
              <a:t> If not satisfied there, the request is passed either to the local disk, if the file is stored there (“disk traffic”), or to a file server, where the file is stored (“server traffic”).</a:t>
            </a:r>
          </a:p>
          <a:p>
            <a:pPr lvl="1">
              <a:buFont typeface="Arial" pitchFamily="34" charset="0"/>
              <a:buChar char="•"/>
            </a:pPr>
            <a:r>
              <a:rPr lang="en-NZ" dirty="0" smtClean="0"/>
              <a:t> At the server, the server’s cache is first interrogated and, if there is a miss, then the server’s disk is accessed. </a:t>
            </a:r>
          </a:p>
          <a:p>
            <a:pPr lvl="1">
              <a:buFont typeface="Arial" pitchFamily="34" charset="0"/>
              <a:buChar char="•"/>
            </a:pPr>
            <a:r>
              <a:rPr lang="en-NZ" dirty="0" smtClean="0"/>
              <a:t> The dual caching approach is used to reduce communications traffic (client cache) and disk I/O (server cache).</a:t>
            </a:r>
          </a:p>
          <a:p>
            <a:pPr lvl="1">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To achieve the true benefits of the client/server approach, developers must have a set of tools that provide a uniform means and style of access to system resources across all platforms. </a:t>
            </a:r>
          </a:p>
          <a:p>
            <a:endParaRPr lang="en-NZ" dirty="0" smtClean="0"/>
          </a:p>
          <a:p>
            <a:r>
              <a:rPr lang="en-NZ" dirty="0" smtClean="0"/>
              <a:t>This will enable programmers to build applications that not only look and feel the same on various PCs and workstations but that use the same</a:t>
            </a:r>
          </a:p>
          <a:p>
            <a:r>
              <a:rPr lang="en-NZ" dirty="0" smtClean="0"/>
              <a:t>method to access data regardless of the location of that data.</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suggests the role of middleware in a client/server architecture.</a:t>
            </a:r>
          </a:p>
          <a:p>
            <a:pPr lvl="1">
              <a:buFont typeface="Arial" pitchFamily="34" charset="0"/>
              <a:buChar char="•"/>
            </a:pPr>
            <a:r>
              <a:rPr lang="en-NZ" dirty="0" smtClean="0"/>
              <a:t> The exact role of the middleware component will depend on the style of client/server computing being used. </a:t>
            </a:r>
          </a:p>
          <a:p>
            <a:pPr lvl="0">
              <a:buFont typeface="Arial" pitchFamily="34" charset="0"/>
              <a:buNone/>
            </a:pPr>
            <a:endParaRPr lang="en-NZ" dirty="0" smtClean="0"/>
          </a:p>
          <a:p>
            <a:r>
              <a:rPr lang="en-NZ" dirty="0" smtClean="0"/>
              <a:t>Note that there is both a client and server component of middleware. </a:t>
            </a:r>
          </a:p>
          <a:p>
            <a:endParaRPr lang="en-NZ" dirty="0" smtClean="0"/>
          </a:p>
          <a:p>
            <a:r>
              <a:rPr lang="en-NZ" dirty="0" smtClean="0"/>
              <a:t>The basic purpose of middleware is to enable an application or user at a client to access a variety of services on servers without being concerned about differences among</a:t>
            </a:r>
            <a:r>
              <a:rPr lang="en-NZ" baseline="0" dirty="0" smtClean="0"/>
              <a:t> </a:t>
            </a:r>
            <a:r>
              <a:rPr lang="en-NZ" dirty="0" smtClean="0"/>
              <a:t>servers.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looks at the role of middleware from a logical, rather than an implementation, point of view. </a:t>
            </a:r>
          </a:p>
          <a:p>
            <a:endParaRPr lang="en-NZ" dirty="0" smtClean="0"/>
          </a:p>
          <a:p>
            <a:r>
              <a:rPr lang="en-NZ" dirty="0" smtClean="0"/>
              <a:t>Middle-ware enables the realization of the promise of distributed client/server computing.</a:t>
            </a:r>
          </a:p>
          <a:p>
            <a:endParaRPr lang="en-NZ" dirty="0" smtClean="0"/>
          </a:p>
          <a:p>
            <a:r>
              <a:rPr lang="en-NZ" dirty="0" smtClean="0"/>
              <a:t>The entire distributed system can be viewed as a set of applications and resources available to users. </a:t>
            </a:r>
          </a:p>
          <a:p>
            <a:pPr lvl="1">
              <a:buFont typeface="Arial" pitchFamily="34" charset="0"/>
              <a:buChar char="•"/>
            </a:pPr>
            <a:r>
              <a:rPr lang="en-NZ" dirty="0" smtClean="0"/>
              <a:t> Users need not be concerned with the location of data or indeed the location of applications. </a:t>
            </a:r>
          </a:p>
          <a:p>
            <a:pPr lvl="1">
              <a:buFont typeface="Arial" pitchFamily="34" charset="0"/>
              <a:buChar char="•"/>
            </a:pPr>
            <a:r>
              <a:rPr lang="en-NZ" dirty="0" smtClean="0"/>
              <a:t> All applications operate over a uniform applications programming interface (API). </a:t>
            </a:r>
          </a:p>
          <a:p>
            <a:pPr lvl="0">
              <a:buFont typeface="Arial" pitchFamily="34" charset="0"/>
              <a:buNone/>
            </a:pPr>
            <a:endParaRPr lang="en-NZ" dirty="0" smtClean="0"/>
          </a:p>
          <a:p>
            <a:pPr lvl="0">
              <a:buFont typeface="Arial" pitchFamily="34" charset="0"/>
              <a:buNone/>
            </a:pPr>
            <a:r>
              <a:rPr lang="en-NZ" dirty="0" smtClean="0"/>
              <a:t>The middleware, which cuts across all client and server platforms, is responsible for routing client requests to the appropriate server.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NZ" dirty="0" smtClean="0"/>
              <a:t>Traditionally, the data processing function was organized in a centralized fashion. </a:t>
            </a:r>
          </a:p>
          <a:p>
            <a:pPr lvl="1">
              <a:buFont typeface="Arial" pitchFamily="34" charset="0"/>
              <a:buChar char="•"/>
            </a:pPr>
            <a:r>
              <a:rPr lang="en-NZ" dirty="0" smtClean="0"/>
              <a:t>Data processing support is provided by one or a cluster of computers, generally large computers, located in a central data processing facility.</a:t>
            </a:r>
          </a:p>
          <a:p>
            <a:pPr lvl="1">
              <a:buFont typeface="Arial" pitchFamily="34" charset="0"/>
              <a:buChar char="•"/>
            </a:pPr>
            <a:r>
              <a:rPr lang="en-NZ" dirty="0" smtClean="0"/>
              <a:t> Many of the tasks performed by such a facility are initiated at the center with the results produced at the center.</a:t>
            </a:r>
          </a:p>
          <a:p>
            <a:pPr lvl="1">
              <a:buFont typeface="Arial" pitchFamily="34" charset="0"/>
              <a:buChar char="•"/>
            </a:pPr>
            <a:r>
              <a:rPr lang="en-NZ" dirty="0" smtClean="0"/>
              <a:t> Other tasks may require interactive access by personnel who are not physically located in the data processing center. </a:t>
            </a:r>
          </a:p>
          <a:p>
            <a:r>
              <a:rPr lang="en-NZ" dirty="0" smtClean="0"/>
              <a:t> </a:t>
            </a:r>
          </a:p>
          <a:p>
            <a:r>
              <a:rPr lang="en-NZ" dirty="0" smtClean="0"/>
              <a:t>In a centralized architecture, each person is provided with a local terminal that is connected by a communications facility to the central data processing facility.</a:t>
            </a:r>
          </a:p>
          <a:p>
            <a:pPr lvl="0"/>
            <a:endParaRPr lang="en-NZ" dirty="0" smtClean="0"/>
          </a:p>
          <a:p>
            <a:pPr lvl="0"/>
            <a:r>
              <a:rPr lang="en-NZ" dirty="0" smtClean="0"/>
              <a:t>A fully centralized data processing facility is centralized in many senses of the word:</a:t>
            </a:r>
          </a:p>
          <a:p>
            <a:pPr lvl="0"/>
            <a:r>
              <a:rPr lang="en-NZ" b="1" dirty="0" smtClean="0"/>
              <a:t>Centralized computers:</a:t>
            </a:r>
            <a:r>
              <a:rPr lang="en-NZ" dirty="0" smtClean="0"/>
              <a:t> </a:t>
            </a:r>
          </a:p>
          <a:p>
            <a:pPr lvl="1">
              <a:buFont typeface="Arial" pitchFamily="34" charset="0"/>
              <a:buChar char="•"/>
            </a:pPr>
            <a:r>
              <a:rPr lang="en-NZ" dirty="0" smtClean="0"/>
              <a:t> One or more computers are located in a central facility. </a:t>
            </a:r>
          </a:p>
          <a:p>
            <a:pPr lvl="1">
              <a:buFont typeface="Arial" pitchFamily="34" charset="0"/>
              <a:buChar char="•"/>
            </a:pPr>
            <a:endParaRPr lang="en-NZ" dirty="0" smtClean="0"/>
          </a:p>
          <a:p>
            <a:pPr lvl="0"/>
            <a:r>
              <a:rPr lang="en-NZ" b="1" dirty="0" smtClean="0"/>
              <a:t>Centralized processing:</a:t>
            </a:r>
          </a:p>
          <a:p>
            <a:pPr lvl="1">
              <a:buFont typeface="Arial" pitchFamily="34" charset="0"/>
              <a:buChar char="•"/>
            </a:pPr>
            <a:r>
              <a:rPr lang="en-NZ" b="1" dirty="0" smtClean="0"/>
              <a:t> </a:t>
            </a:r>
            <a:r>
              <a:rPr lang="en-NZ" dirty="0" smtClean="0"/>
              <a:t>All applications are run on the central data processing facility.</a:t>
            </a:r>
          </a:p>
          <a:p>
            <a:pPr lvl="1">
              <a:buFont typeface="Arial" pitchFamily="34" charset="0"/>
              <a:buChar char="•"/>
            </a:pPr>
            <a:r>
              <a:rPr lang="en-NZ" dirty="0" smtClean="0"/>
              <a:t> This includes applications that are clearly central or organization-wide in nature, such as payroll, as well as applications that support the needs of users in a particular organizational unit.</a:t>
            </a:r>
          </a:p>
          <a:p>
            <a:pPr lvl="0"/>
            <a:endParaRPr lang="en-NZ" dirty="0" smtClean="0"/>
          </a:p>
          <a:p>
            <a:pPr lvl="0"/>
            <a:r>
              <a:rPr lang="en-NZ" b="1" dirty="0" smtClean="0"/>
              <a:t>Centralized data:</a:t>
            </a:r>
          </a:p>
          <a:p>
            <a:pPr lvl="1">
              <a:buFont typeface="Arial" pitchFamily="34" charset="0"/>
              <a:buChar char="•"/>
            </a:pPr>
            <a:r>
              <a:rPr lang="en-NZ" dirty="0" smtClean="0"/>
              <a:t> All data are stored in files and databases at the central facility and are controlled by and accessible by the central computer or computers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Usually,</a:t>
            </a:r>
            <a:r>
              <a:rPr lang="en-NZ" baseline="0" dirty="0" smtClean="0"/>
              <a:t> </a:t>
            </a:r>
            <a:r>
              <a:rPr lang="en-NZ" dirty="0" smtClean="0"/>
              <a:t>in a distributed processing system,</a:t>
            </a:r>
            <a:r>
              <a:rPr lang="en-NZ" baseline="0" dirty="0" smtClean="0"/>
              <a:t> </a:t>
            </a:r>
            <a:r>
              <a:rPr lang="en-NZ" dirty="0" smtClean="0"/>
              <a:t>the computers do not share main memory.</a:t>
            </a:r>
          </a:p>
          <a:p>
            <a:pPr lvl="1">
              <a:buFont typeface="Arial" pitchFamily="34" charset="0"/>
              <a:buChar char="•"/>
            </a:pPr>
            <a:r>
              <a:rPr lang="en-NZ" dirty="0" smtClean="0"/>
              <a:t> Each is an isolated computer system.</a:t>
            </a:r>
          </a:p>
          <a:p>
            <a:pPr lvl="1">
              <a:buFont typeface="Arial" pitchFamily="34" charset="0"/>
              <a:buChar char="•"/>
            </a:pPr>
            <a:endParaRPr lang="en-NZ" dirty="0" smtClean="0"/>
          </a:p>
          <a:p>
            <a:pPr lvl="0">
              <a:buFont typeface="Arial" pitchFamily="34" charset="0"/>
              <a:buNone/>
            </a:pPr>
            <a:r>
              <a:rPr lang="en-NZ" dirty="0" smtClean="0"/>
              <a:t>Interprocessor communication techniques that rely on shared memory, such as semaphores, cannot be used. </a:t>
            </a:r>
          </a:p>
          <a:p>
            <a:pPr lvl="1">
              <a:buFont typeface="Arial" pitchFamily="34" charset="0"/>
              <a:buChar char="•"/>
            </a:pPr>
            <a:r>
              <a:rPr lang="en-NZ" dirty="0" smtClean="0"/>
              <a:t> Instead, techniques that rely on message passing are used.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the use of message passing to implement client/server functionality. </a:t>
            </a:r>
          </a:p>
          <a:p>
            <a:endParaRPr lang="en-NZ" dirty="0" smtClean="0"/>
          </a:p>
          <a:p>
            <a:r>
              <a:rPr lang="en-NZ" dirty="0" smtClean="0"/>
              <a:t>A client process requires some service (e.g., read a file, print) </a:t>
            </a:r>
          </a:p>
          <a:p>
            <a:pPr lvl="1">
              <a:buFont typeface="Arial" pitchFamily="34" charset="0"/>
              <a:buChar char="•"/>
            </a:pPr>
            <a:r>
              <a:rPr lang="en-NZ" dirty="0" smtClean="0"/>
              <a:t> It sends a message containing a request for service to a server process. </a:t>
            </a:r>
          </a:p>
          <a:p>
            <a:pPr lvl="0">
              <a:buFont typeface="Arial" pitchFamily="34" charset="0"/>
              <a:buNone/>
            </a:pPr>
            <a:endParaRPr lang="en-NZ" dirty="0" smtClean="0"/>
          </a:p>
          <a:p>
            <a:pPr lvl="0">
              <a:buFont typeface="Arial" pitchFamily="34" charset="0"/>
              <a:buNone/>
            </a:pPr>
            <a:r>
              <a:rPr lang="en-NZ" dirty="0" smtClean="0"/>
              <a:t>The server process </a:t>
            </a:r>
            <a:r>
              <a:rPr lang="en-NZ" dirty="0" smtClean="0"/>
              <a:t>honours </a:t>
            </a:r>
            <a:r>
              <a:rPr lang="en-NZ" dirty="0" smtClean="0"/>
              <a:t>the request and sends a message containing a reply. </a:t>
            </a:r>
          </a:p>
          <a:p>
            <a:pPr lvl="0">
              <a:buFont typeface="Arial" pitchFamily="34" charset="0"/>
              <a:buNone/>
            </a:pPr>
            <a:endParaRPr lang="en-NZ" dirty="0" smtClean="0"/>
          </a:p>
          <a:p>
            <a:pPr lvl="0">
              <a:buFont typeface="Arial" pitchFamily="34" charset="0"/>
              <a:buNone/>
            </a:pPr>
            <a:r>
              <a:rPr lang="en-NZ" dirty="0" smtClean="0"/>
              <a:t>In its simplest form, only two functions are needed: Send and Receive.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suggests an implementation for message passing. </a:t>
            </a:r>
          </a:p>
          <a:p>
            <a:endParaRPr lang="en-NZ" dirty="0" smtClean="0"/>
          </a:p>
          <a:p>
            <a:r>
              <a:rPr lang="en-NZ" dirty="0" smtClean="0"/>
              <a:t>Processes make use of the services of a message-passing module. </a:t>
            </a:r>
          </a:p>
          <a:p>
            <a:endParaRPr lang="en-NZ" dirty="0" smtClean="0"/>
          </a:p>
          <a:p>
            <a:r>
              <a:rPr lang="en-NZ" dirty="0" smtClean="0"/>
              <a:t>Service requests can be expressed in terms of primitives and parameters. </a:t>
            </a:r>
          </a:p>
          <a:p>
            <a:endParaRPr lang="en-NZ" dirty="0" smtClean="0"/>
          </a:p>
          <a:p>
            <a:r>
              <a:rPr lang="en-NZ" dirty="0" smtClean="0"/>
              <a:t>A primitive specifies the function to be performed, and the parameters are used to pass data and control information.</a:t>
            </a:r>
          </a:p>
          <a:p>
            <a:pPr lvl="1">
              <a:buFont typeface="Arial" pitchFamily="34" charset="0"/>
              <a:buChar char="•"/>
            </a:pPr>
            <a:r>
              <a:rPr lang="en-NZ" dirty="0" smtClean="0"/>
              <a:t> The actual form of a primitive depends on the message-passing software. </a:t>
            </a:r>
          </a:p>
          <a:p>
            <a:pPr lvl="1">
              <a:buFont typeface="Arial" pitchFamily="34" charset="0"/>
              <a:buChar char="•"/>
            </a:pPr>
            <a:r>
              <a:rPr lang="en-NZ" dirty="0" smtClean="0"/>
              <a:t>It may be a procedure call or it may itself be a message to a process that is part of the operating system.</a:t>
            </a:r>
          </a:p>
          <a:p>
            <a:pPr lvl="1">
              <a:buFont typeface="Arial" pitchFamily="34" charset="0"/>
              <a:buChar char="•"/>
            </a:pPr>
            <a:endParaRPr lang="en-NZ" dirty="0" smtClean="0"/>
          </a:p>
          <a:p>
            <a:pPr lvl="1">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reliable message-passing facility is one that guarantees delivery if possible. </a:t>
            </a:r>
          </a:p>
          <a:p>
            <a:endParaRPr lang="en-NZ" dirty="0" smtClean="0"/>
          </a:p>
          <a:p>
            <a:r>
              <a:rPr lang="en-NZ" dirty="0" smtClean="0"/>
              <a:t>Such a facility makes use of a reliable transport protocol or similar logic and performs error checking, acknowledgment, retransmission, and reordering of misordered messages.</a:t>
            </a:r>
          </a:p>
          <a:p>
            <a:endParaRPr lang="en-NZ" dirty="0" smtClean="0"/>
          </a:p>
          <a:p>
            <a:r>
              <a:rPr lang="en-NZ" dirty="0" smtClean="0"/>
              <a:t>Because delivery is guaranteed, it is not necessary to let the sending process know that the message was delivered. </a:t>
            </a:r>
          </a:p>
          <a:p>
            <a:pPr lvl="1">
              <a:buFont typeface="Arial" pitchFamily="34" charset="0"/>
              <a:buChar char="•"/>
            </a:pPr>
            <a:r>
              <a:rPr lang="en-NZ" dirty="0" smtClean="0"/>
              <a:t> However, it might be useful to provide an acknowledgment back to the sending process so that it knows that delivery has already taken place. </a:t>
            </a:r>
          </a:p>
          <a:p>
            <a:pPr lvl="1">
              <a:buFont typeface="Arial" pitchFamily="34" charset="0"/>
              <a:buChar char="•"/>
            </a:pPr>
            <a:r>
              <a:rPr lang="en-NZ" dirty="0" smtClean="0"/>
              <a:t> In either case, if the facility fails to achieve delivery, the sending process is notified of the failure.</a:t>
            </a:r>
          </a:p>
          <a:p>
            <a:pPr lvl="1">
              <a:buFont typeface="Arial" pitchFamily="34" charset="0"/>
              <a:buChar char="•"/>
            </a:pPr>
            <a:endParaRPr lang="en-NZ" dirty="0" smtClean="0"/>
          </a:p>
          <a:p>
            <a:r>
              <a:rPr lang="en-NZ" dirty="0" smtClean="0"/>
              <a:t>At the other extreme, the message-passing facility may simply send the message out into the communications network but will report neither success nor failure.</a:t>
            </a:r>
          </a:p>
          <a:p>
            <a:pPr lvl="1">
              <a:buFont typeface="Arial" pitchFamily="34" charset="0"/>
              <a:buChar char="•"/>
            </a:pPr>
            <a:r>
              <a:rPr lang="en-NZ" dirty="0" smtClean="0"/>
              <a:t> This greatly reduces the complexity and processing and communications overhead of the message-passing facility. </a:t>
            </a:r>
          </a:p>
          <a:p>
            <a:pPr lvl="1">
              <a:buFont typeface="Arial" pitchFamily="34" charset="0"/>
              <a:buChar char="•"/>
            </a:pPr>
            <a:r>
              <a:rPr lang="en-NZ" dirty="0" smtClean="0"/>
              <a:t> For those applications that require confirmation that a message has been delivered, the applications themselves may use request and reply messages to satisfy the requirement.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nonblocking, or asynchronous, primitives, a process is not suspended as a result of issuing a Send or Receive.</a:t>
            </a:r>
          </a:p>
          <a:p>
            <a:pPr lvl="1">
              <a:buFont typeface="Arial" pitchFamily="34" charset="0"/>
              <a:buChar char="•"/>
            </a:pPr>
            <a:r>
              <a:rPr lang="en-NZ" dirty="0" smtClean="0"/>
              <a:t> Thus, when a process issues a Send primitive, the operating system returns control to the process as soon as the message has been queued for transmission or a copy has been made. </a:t>
            </a:r>
          </a:p>
          <a:p>
            <a:pPr lvl="1">
              <a:buFont typeface="Arial" pitchFamily="34" charset="0"/>
              <a:buChar char="•"/>
            </a:pPr>
            <a:r>
              <a:rPr lang="en-NZ" dirty="0" smtClean="0"/>
              <a:t>If no copy is made, any changes made to the message by the sending process before or even while it is being transmitted are made at the risk of the process.</a:t>
            </a:r>
          </a:p>
          <a:p>
            <a:pPr lvl="1">
              <a:buFont typeface="Arial" pitchFamily="34" charset="0"/>
              <a:buChar char="•"/>
            </a:pPr>
            <a:endParaRPr lang="en-NZ" dirty="0" smtClean="0"/>
          </a:p>
          <a:p>
            <a:pPr lvl="0">
              <a:buFont typeface="Arial" pitchFamily="34" charset="0"/>
              <a:buNone/>
            </a:pPr>
            <a:r>
              <a:rPr lang="en-NZ" dirty="0" smtClean="0"/>
              <a:t>When the message has been transmitted or copied to a safe place for subsequent transmission, the sending process is interrupted to be in-</a:t>
            </a:r>
          </a:p>
          <a:p>
            <a:r>
              <a:rPr lang="en-NZ" dirty="0" smtClean="0"/>
              <a:t>formed that the message buffer may be reused. </a:t>
            </a:r>
          </a:p>
          <a:p>
            <a:endParaRPr lang="en-NZ" dirty="0" smtClean="0"/>
          </a:p>
          <a:p>
            <a:r>
              <a:rPr lang="en-NZ" dirty="0" smtClean="0"/>
              <a:t>Similarly, a nonblocking Receive is issued by a process that then proceeds to run. </a:t>
            </a:r>
          </a:p>
          <a:p>
            <a:pPr lvl="1">
              <a:buFont typeface="Arial" pitchFamily="34" charset="0"/>
              <a:buChar char="•"/>
            </a:pPr>
            <a:r>
              <a:rPr lang="en-NZ" dirty="0" smtClean="0"/>
              <a:t> When a message arrives, the process is informed by interrupt, or it can poll for status periodically.</a:t>
            </a:r>
          </a:p>
          <a:p>
            <a:pPr lvl="1">
              <a:buFont typeface="Arial" pitchFamily="34" charset="0"/>
              <a:buChar char="•"/>
            </a:pPr>
            <a:endParaRPr lang="en-NZ" dirty="0" smtClean="0"/>
          </a:p>
          <a:p>
            <a:r>
              <a:rPr lang="en-NZ" dirty="0" smtClean="0"/>
              <a:t>Nonblocking primitives provide for efficient, flexible use of the message-passing facility by processes. </a:t>
            </a:r>
          </a:p>
          <a:p>
            <a:endParaRPr lang="en-NZ" dirty="0" smtClean="0"/>
          </a:p>
          <a:p>
            <a:r>
              <a:rPr lang="en-NZ" dirty="0" smtClean="0"/>
              <a:t>The disadvantage of this approach is that it is difficult to test and debug programs that use these primitives.</a:t>
            </a:r>
          </a:p>
          <a:p>
            <a:pPr lvl="1">
              <a:buFont typeface="Arial" pitchFamily="34" charset="0"/>
              <a:buChar char="•"/>
            </a:pPr>
            <a:r>
              <a:rPr lang="en-NZ" dirty="0" smtClean="0"/>
              <a:t> Irreproducible, timing-dependent sequences can create subtle and difficult problems.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alternative is to use blocking, or synchronous, primitives.</a:t>
            </a:r>
          </a:p>
          <a:p>
            <a:pPr lvl="1">
              <a:buFont typeface="Arial" pitchFamily="34" charset="0"/>
              <a:buChar char="•"/>
            </a:pPr>
            <a:r>
              <a:rPr lang="en-NZ" dirty="0" smtClean="0"/>
              <a:t> A blocking Send does not return control to the sending process until the message has been transmitted (unreliable service) or until the message has been sent and an acknowledgment received (reliable service).</a:t>
            </a:r>
          </a:p>
          <a:p>
            <a:pPr lvl="1">
              <a:buFont typeface="Arial" pitchFamily="34" charset="0"/>
              <a:buChar char="•"/>
            </a:pPr>
            <a:r>
              <a:rPr lang="en-NZ" dirty="0" smtClean="0"/>
              <a:t>A blocking Receive does not return control until a message has been placed in the allocated buffer.</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variation on the basic message-passing model is the remote procedure call.</a:t>
            </a:r>
          </a:p>
          <a:p>
            <a:pPr lvl="1">
              <a:buFont typeface="Arial" pitchFamily="34" charset="0"/>
              <a:buChar char="•"/>
            </a:pPr>
            <a:r>
              <a:rPr lang="en-NZ" dirty="0" smtClean="0"/>
              <a:t> This is now a widely accepted and common method for encapsulating communication in a distributed system. </a:t>
            </a:r>
          </a:p>
          <a:p>
            <a:pPr lvl="0">
              <a:buFont typeface="Arial" pitchFamily="34" charset="0"/>
              <a:buNone/>
            </a:pPr>
            <a:endParaRPr lang="en-NZ" dirty="0" smtClean="0"/>
          </a:p>
          <a:p>
            <a:pPr lvl="0">
              <a:buFont typeface="Arial" pitchFamily="34" charset="0"/>
              <a:buNone/>
            </a:pPr>
            <a:r>
              <a:rPr lang="en-NZ" dirty="0" smtClean="0"/>
              <a:t>The essence of the technique is to allow programs on different machines to interact using simple procedure call/return semantics, just as if the two programs were on the same machine.</a:t>
            </a:r>
          </a:p>
          <a:p>
            <a:pPr lvl="1">
              <a:buFont typeface="Arial" pitchFamily="34" charset="0"/>
              <a:buChar char="•"/>
            </a:pPr>
            <a:r>
              <a:rPr lang="en-NZ" dirty="0" smtClean="0"/>
              <a:t> That is, the procedure call is used for access to remote services.</a:t>
            </a:r>
          </a:p>
          <a:p>
            <a:pPr lvl="1">
              <a:buFont typeface="Arial" pitchFamily="34" charset="0"/>
              <a:buChar char="•"/>
            </a:pPr>
            <a:endParaRPr lang="en-NZ" dirty="0" smtClean="0"/>
          </a:p>
          <a:p>
            <a:pPr lvl="0">
              <a:buFont typeface="Arial" pitchFamily="34" charset="0"/>
              <a:buNone/>
            </a:pPr>
            <a:r>
              <a:rPr lang="en-NZ" dirty="0" smtClean="0"/>
              <a:t>The popularity of this approach is due to the following advantages.</a:t>
            </a:r>
          </a:p>
          <a:p>
            <a:r>
              <a:rPr lang="en-NZ" dirty="0" smtClean="0"/>
              <a:t>1. The procedure call is a widely accepted, used, and understood abstraction.</a:t>
            </a:r>
          </a:p>
          <a:p>
            <a:r>
              <a:rPr lang="en-NZ" dirty="0" smtClean="0"/>
              <a:t>2. The use of remote procedure calls enables remote interfaces to be specified as a set of named operations with designated types. </a:t>
            </a:r>
          </a:p>
          <a:p>
            <a:pPr lvl="1">
              <a:buFont typeface="Arial" pitchFamily="34" charset="0"/>
              <a:buChar char="•"/>
            </a:pPr>
            <a:r>
              <a:rPr lang="en-NZ" dirty="0" smtClean="0"/>
              <a:t> Thus, the interface can be clearly documented and distributed programs can be statically checked</a:t>
            </a:r>
          </a:p>
          <a:p>
            <a:pPr lvl="1">
              <a:buFont typeface="Arial" pitchFamily="34" charset="0"/>
              <a:buChar char="•"/>
            </a:pPr>
            <a:r>
              <a:rPr lang="en-NZ" dirty="0" smtClean="0"/>
              <a:t>for type errors.</a:t>
            </a:r>
          </a:p>
          <a:p>
            <a:pPr lvl="0">
              <a:buFont typeface="Arial" pitchFamily="34" charset="0"/>
              <a:buNone/>
            </a:pPr>
            <a:r>
              <a:rPr lang="en-NZ" dirty="0" smtClean="0"/>
              <a:t>3. Because a standardized and precisely defined interface is specified, the communication code for an application can be generated automatically.</a:t>
            </a:r>
          </a:p>
          <a:p>
            <a:pPr lvl="0">
              <a:buFont typeface="Arial" pitchFamily="34" charset="0"/>
              <a:buNone/>
            </a:pPr>
            <a:r>
              <a:rPr lang="en-NZ" dirty="0" smtClean="0"/>
              <a:t>4. Because a standardized and precisely defined interface is specified, developers can write client and server modules that can be moved among computers and operating systems with little modification and recoding.</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a:t>
            </a:r>
            <a:r>
              <a:rPr lang="en-US" baseline="0" dirty="0" smtClean="0"/>
              <a:t> illustrates the general architecture of a RPC</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more detailed look</a:t>
            </a:r>
            <a:r>
              <a:rPr lang="en-NZ" baseline="0" dirty="0" smtClean="0"/>
              <a:t> at a remote procedure call.</a:t>
            </a:r>
          </a:p>
          <a:p>
            <a:endParaRPr lang="en-NZ" baseline="0" dirty="0" smtClean="0"/>
          </a:p>
          <a:p>
            <a:r>
              <a:rPr lang="en-NZ" baseline="0" dirty="0" smtClean="0"/>
              <a:t>Consider a procedure call:</a:t>
            </a:r>
          </a:p>
          <a:p>
            <a:pPr lvl="1"/>
            <a:r>
              <a:rPr lang="en-NZ" baseline="0" dirty="0" smtClean="0"/>
              <a:t> CALL P(X,Y)</a:t>
            </a:r>
          </a:p>
          <a:p>
            <a:pPr lvl="1"/>
            <a:r>
              <a:rPr lang="en-NZ" baseline="0" dirty="0" smtClean="0"/>
              <a:t>Where:</a:t>
            </a:r>
          </a:p>
          <a:p>
            <a:pPr lvl="2"/>
            <a:r>
              <a:rPr lang="en-NZ" baseline="0" dirty="0" smtClean="0"/>
              <a:t>P = procedure name</a:t>
            </a:r>
          </a:p>
          <a:p>
            <a:pPr lvl="2"/>
            <a:r>
              <a:rPr lang="en-NZ" baseline="0" dirty="0" smtClean="0"/>
              <a:t>X = passed arguments</a:t>
            </a:r>
          </a:p>
          <a:p>
            <a:pPr lvl="2"/>
            <a:r>
              <a:rPr lang="en-NZ" baseline="0" dirty="0" smtClean="0"/>
              <a:t>Y = returned values</a:t>
            </a:r>
          </a:p>
          <a:p>
            <a:endParaRPr lang="en-NZ" baseline="0" dirty="0" smtClean="0"/>
          </a:p>
          <a:p>
            <a:r>
              <a:rPr lang="en-NZ" dirty="0" smtClean="0"/>
              <a:t>It may or may not be transparent to the user that the intention is to invoke a remote procedure on some other machine.</a:t>
            </a:r>
          </a:p>
          <a:p>
            <a:endParaRPr lang="en-NZ" dirty="0" smtClean="0"/>
          </a:p>
          <a:p>
            <a:r>
              <a:rPr lang="en-NZ" dirty="0" smtClean="0"/>
              <a:t>A dummy or stub procedure P must be included in the caller’s address space or be dynamically linked to it at call time.</a:t>
            </a:r>
          </a:p>
          <a:p>
            <a:pPr lvl="1">
              <a:buFont typeface="Arial" pitchFamily="34" charset="0"/>
              <a:buChar char="•"/>
            </a:pPr>
            <a:r>
              <a:rPr lang="en-NZ" dirty="0" smtClean="0"/>
              <a:t> This procedure creates a message that identifies the procedure being called and includes the parameters. </a:t>
            </a:r>
          </a:p>
          <a:p>
            <a:pPr lvl="1">
              <a:buFont typeface="Arial" pitchFamily="34" charset="0"/>
              <a:buChar char="•"/>
            </a:pPr>
            <a:r>
              <a:rPr lang="en-NZ" dirty="0" smtClean="0"/>
              <a:t> It then sends this message to a remote system and waits for a reply.</a:t>
            </a:r>
          </a:p>
          <a:p>
            <a:pPr lvl="0">
              <a:buFont typeface="Arial" pitchFamily="34" charset="0"/>
              <a:buNone/>
            </a:pPr>
            <a:endParaRPr lang="en-NZ" dirty="0" smtClean="0"/>
          </a:p>
          <a:p>
            <a:pPr lvl="0">
              <a:buFont typeface="Arial" pitchFamily="34" charset="0"/>
              <a:buNone/>
            </a:pPr>
            <a:r>
              <a:rPr lang="en-NZ" dirty="0" smtClean="0"/>
              <a:t>When a reply is received, the stub procedure returns to the calling program, providing the returned values.</a:t>
            </a:r>
          </a:p>
          <a:p>
            <a:pPr lvl="0">
              <a:buFont typeface="Arial" pitchFamily="34" charset="0"/>
              <a:buNone/>
            </a:pPr>
            <a:endParaRPr lang="en-NZ" dirty="0" smtClean="0"/>
          </a:p>
          <a:p>
            <a:pPr lvl="0">
              <a:buFont typeface="Arial" pitchFamily="34" charset="0"/>
              <a:buNone/>
            </a:pPr>
            <a:r>
              <a:rPr lang="en-NZ" dirty="0" smtClean="0"/>
              <a:t>At the remote machine, another stub program is associated with the called procedure.</a:t>
            </a:r>
          </a:p>
          <a:p>
            <a:pPr lvl="1">
              <a:buFont typeface="Arial" pitchFamily="34" charset="0"/>
              <a:buChar char="•"/>
            </a:pPr>
            <a:r>
              <a:rPr lang="en-NZ" dirty="0" smtClean="0"/>
              <a:t> When a message comes in, it is examined and a local CALL P(X, Y) is generated. </a:t>
            </a:r>
          </a:p>
          <a:p>
            <a:pPr lvl="1">
              <a:buFont typeface="Arial" pitchFamily="34" charset="0"/>
              <a:buChar char="•"/>
            </a:pPr>
            <a:r>
              <a:rPr lang="en-NZ" dirty="0" smtClean="0"/>
              <a:t> This remote procedure is thus called locally, so its normal assumptions about where to find parameters, the state of the stack, and so on are identical to the case of a purely local procedure call.</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data processing facility may depart in varying degrees from the centralized data processing organization by implementing a distributed data processing (DDP) strategy. </a:t>
            </a:r>
          </a:p>
          <a:p>
            <a:endParaRPr lang="en-NZ" dirty="0" smtClean="0"/>
          </a:p>
          <a:p>
            <a:r>
              <a:rPr lang="en-NZ" dirty="0" smtClean="0"/>
              <a:t>A distributed data processing facility is one in which computers, usually smaller computers, are dispersed throughout an organization.</a:t>
            </a:r>
            <a:br>
              <a:rPr lang="en-NZ" dirty="0" smtClean="0"/>
            </a:br>
            <a:endParaRPr lang="en-NZ" dirty="0" smtClean="0"/>
          </a:p>
          <a:p>
            <a:r>
              <a:rPr lang="en-NZ" dirty="0" smtClean="0"/>
              <a:t>The objective of such dispersion is to process information in a way that is most effective based on operational, economic, and/or geographic considerations, or all three.</a:t>
            </a:r>
          </a:p>
          <a:p>
            <a:endParaRPr lang="en-NZ" dirty="0" smtClean="0"/>
          </a:p>
          <a:p>
            <a:r>
              <a:rPr lang="en-NZ" dirty="0" smtClean="0"/>
              <a:t> A DDP facility may include a central facility plus satellite facilities, or it may more nearly resemble a community of peer computing facilities. </a:t>
            </a:r>
          </a:p>
          <a:p>
            <a:endParaRPr lang="en-NZ" dirty="0" smtClean="0"/>
          </a:p>
          <a:p>
            <a:r>
              <a:rPr lang="en-NZ" dirty="0" smtClean="0"/>
              <a:t>In either case, some form of interconnection is usually needed; </a:t>
            </a:r>
          </a:p>
          <a:p>
            <a:pPr lvl="1">
              <a:buFont typeface="Arial" pitchFamily="34" charset="0"/>
              <a:buChar char="•"/>
            </a:pPr>
            <a:r>
              <a:rPr lang="en-NZ" dirty="0" smtClean="0"/>
              <a:t>I.E. </a:t>
            </a:r>
            <a:r>
              <a:rPr lang="en-NZ" dirty="0" smtClean="0"/>
              <a:t>the various computers in the system must be connected to one another.</a:t>
            </a:r>
          </a:p>
          <a:p>
            <a:pPr lvl="1">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NZ" dirty="0" smtClean="0"/>
              <a:t>Most programming languages allow parameters to be passed as values (call by value) </a:t>
            </a:r>
          </a:p>
          <a:p>
            <a:pPr lvl="1">
              <a:buFont typeface="Arial" pitchFamily="34" charset="0"/>
              <a:buChar char="•"/>
            </a:pPr>
            <a:r>
              <a:rPr lang="en-NZ" dirty="0" smtClean="0"/>
              <a:t> or as pointers to a location that contains the value (call by reference). </a:t>
            </a:r>
          </a:p>
          <a:p>
            <a:pPr lvl="0">
              <a:buFont typeface="Arial" pitchFamily="34" charset="0"/>
              <a:buNone/>
            </a:pPr>
            <a:endParaRPr lang="en-NZ" dirty="0" smtClean="0"/>
          </a:p>
          <a:p>
            <a:pPr lvl="0">
              <a:buFont typeface="Arial" pitchFamily="34" charset="0"/>
              <a:buNone/>
            </a:pPr>
            <a:r>
              <a:rPr lang="en-NZ" dirty="0" smtClean="0"/>
              <a:t>Call by value is simple for a remote procedure call: </a:t>
            </a:r>
          </a:p>
          <a:p>
            <a:pPr lvl="1">
              <a:buFont typeface="Arial" pitchFamily="34" charset="0"/>
              <a:buChar char="•"/>
            </a:pPr>
            <a:r>
              <a:rPr lang="en-NZ" dirty="0" smtClean="0"/>
              <a:t> the parameters are simply copied into the message and sent to the remote system. </a:t>
            </a:r>
          </a:p>
          <a:p>
            <a:pPr lvl="1">
              <a:buFont typeface="Arial" pitchFamily="34" charset="0"/>
              <a:buChar char="•"/>
            </a:pPr>
            <a:endParaRPr lang="en-NZ" dirty="0" smtClean="0"/>
          </a:p>
          <a:p>
            <a:pPr lvl="0">
              <a:buFont typeface="Arial" pitchFamily="34" charset="0"/>
              <a:buNone/>
            </a:pPr>
            <a:r>
              <a:rPr lang="en-NZ" dirty="0" smtClean="0"/>
              <a:t>Call by Reverence is more difficult to implement </a:t>
            </a:r>
          </a:p>
          <a:p>
            <a:pPr lvl="1">
              <a:buFont typeface="Arial" pitchFamily="34" charset="0"/>
              <a:buChar char="•"/>
            </a:pPr>
            <a:r>
              <a:rPr lang="en-NZ" dirty="0" smtClean="0"/>
              <a:t> A unique, </a:t>
            </a:r>
            <a:r>
              <a:rPr lang="en-NZ" dirty="0" smtClean="0"/>
              <a:t>system wide </a:t>
            </a:r>
            <a:r>
              <a:rPr lang="en-NZ" dirty="0" smtClean="0"/>
              <a:t>pointer is needed for each object.</a:t>
            </a:r>
          </a:p>
          <a:p>
            <a:pPr lvl="1">
              <a:buFont typeface="Arial" pitchFamily="34" charset="0"/>
              <a:buChar char="•"/>
            </a:pPr>
            <a:r>
              <a:rPr lang="en-NZ" dirty="0" smtClean="0"/>
              <a:t>The overhead for this capability may not be worth the effort.</a:t>
            </a:r>
          </a:p>
          <a:p>
            <a:pPr lvl="1">
              <a:buFont typeface="Arial" pitchFamily="34" charset="0"/>
              <a:buChar char="•"/>
            </a:pPr>
            <a:endParaRPr lang="en-NZ" dirty="0" smtClean="0"/>
          </a:p>
          <a:p>
            <a:pPr lvl="0">
              <a:buFont typeface="Arial" pitchFamily="34" charset="0"/>
              <a:buNone/>
            </a:pPr>
            <a:r>
              <a:rPr lang="en-NZ" dirty="0" smtClean="0"/>
              <a:t>Another issue is how to represent parameters and results in messages. </a:t>
            </a:r>
          </a:p>
          <a:p>
            <a:pPr lvl="1">
              <a:buFont typeface="Arial" pitchFamily="34" charset="0"/>
              <a:buChar char="•"/>
            </a:pPr>
            <a:r>
              <a:rPr lang="en-NZ" dirty="0" smtClean="0"/>
              <a:t> If the called and calling programs are in identical programming languages on the same type of machines with the same operating system, then the representation requirement may present no problems. </a:t>
            </a:r>
          </a:p>
          <a:p>
            <a:pPr lvl="1">
              <a:buFont typeface="Arial" pitchFamily="34" charset="0"/>
              <a:buChar char="•"/>
            </a:pPr>
            <a:r>
              <a:rPr lang="en-NZ" dirty="0" smtClean="0"/>
              <a:t> If there are differences in these areas, then there will probably be differences in the ways in which numbers and even text are represented. </a:t>
            </a:r>
          </a:p>
          <a:p>
            <a:pPr lvl="0">
              <a:buFont typeface="Arial" pitchFamily="34" charset="0"/>
              <a:buNone/>
            </a:pPr>
            <a:endParaRPr lang="en-NZ" dirty="0" smtClean="0"/>
          </a:p>
          <a:p>
            <a:pPr lvl="0">
              <a:buFont typeface="Arial" pitchFamily="34" charset="0"/>
              <a:buNone/>
            </a:pPr>
            <a:r>
              <a:rPr lang="en-NZ" dirty="0" smtClean="0"/>
              <a:t> If a full-blown communications architecture is used, then this issue is handled by the presentation layer. </a:t>
            </a:r>
          </a:p>
          <a:p>
            <a:pPr lvl="1">
              <a:buFont typeface="Arial" pitchFamily="34" charset="0"/>
              <a:buChar char="•"/>
            </a:pPr>
            <a:r>
              <a:rPr lang="en-NZ" dirty="0" smtClean="0"/>
              <a:t> However, the overhead of such an architecture has led to the design of remote procedure call facilities that bypass most of the communications architecture and provide their own basic communications facility. </a:t>
            </a:r>
          </a:p>
          <a:p>
            <a:pPr lvl="1">
              <a:buFont typeface="Arial" pitchFamily="34" charset="0"/>
              <a:buChar char="•"/>
            </a:pPr>
            <a:r>
              <a:rPr lang="en-NZ" dirty="0" smtClean="0"/>
              <a:t> In that case, the conversion responsibility falls on the remote procedure call facility</a:t>
            </a:r>
          </a:p>
          <a:p>
            <a:pPr lvl="0">
              <a:buFont typeface="Arial" pitchFamily="34" charset="0"/>
              <a:buNone/>
            </a:pPr>
            <a:endParaRPr lang="en-NZ" dirty="0" smtClean="0"/>
          </a:p>
          <a:p>
            <a:pPr lvl="0">
              <a:buFont typeface="Arial" pitchFamily="34" charset="0"/>
              <a:buNone/>
            </a:pPr>
            <a:r>
              <a:rPr lang="en-NZ" dirty="0" smtClean="0"/>
              <a:t>The best approach to this problem is to provide a standardized format for common objects, such as integers, floating-point numbers, characters, and character strings. </a:t>
            </a:r>
          </a:p>
          <a:p>
            <a:pPr lvl="1">
              <a:buFont typeface="Arial" pitchFamily="34" charset="0"/>
              <a:buChar char="•"/>
            </a:pPr>
            <a:r>
              <a:rPr lang="en-NZ" dirty="0" smtClean="0"/>
              <a:t>Then the native parameters on any machine can be converted to and from the standardized representation.</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Binding </a:t>
            </a:r>
            <a:r>
              <a:rPr lang="en-NZ" dirty="0" smtClean="0"/>
              <a:t>specifies how the relationship between a remote procedure and the calling program will be established.</a:t>
            </a:r>
          </a:p>
          <a:p>
            <a:endParaRPr lang="en-NZ" dirty="0" smtClean="0"/>
          </a:p>
          <a:p>
            <a:r>
              <a:rPr lang="en-NZ" dirty="0" smtClean="0"/>
              <a:t>A binding is formed when two applications have made a logical connection and are prepared to exchange commands and data.</a:t>
            </a:r>
          </a:p>
          <a:p>
            <a:endParaRPr lang="en-NZ" dirty="0" smtClean="0"/>
          </a:p>
          <a:p>
            <a:r>
              <a:rPr lang="en-NZ" b="1" dirty="0" smtClean="0"/>
              <a:t>Nonpersistent binding </a:t>
            </a:r>
            <a:r>
              <a:rPr lang="en-NZ" dirty="0" smtClean="0"/>
              <a:t>means that a logical connection is established between the two processes at the time of the remote procedure call and that as soon as the values are returned, the connection is dismantled.</a:t>
            </a:r>
          </a:p>
          <a:p>
            <a:pPr lvl="1">
              <a:buFont typeface="Arial" pitchFamily="34" charset="0"/>
              <a:buChar char="•"/>
            </a:pPr>
            <a:r>
              <a:rPr lang="en-NZ" baseline="0" dirty="0" smtClean="0"/>
              <a:t> </a:t>
            </a:r>
            <a:r>
              <a:rPr lang="en-NZ" dirty="0" smtClean="0"/>
              <a:t>Because a connection requires the maintenance of state information on both ends, it consumes resources.</a:t>
            </a:r>
          </a:p>
          <a:p>
            <a:pPr lvl="1">
              <a:buFont typeface="Arial" pitchFamily="34" charset="0"/>
              <a:buChar char="•"/>
            </a:pPr>
            <a:r>
              <a:rPr lang="en-NZ" dirty="0" smtClean="0"/>
              <a:t> The non-persistent style is used to conserve those resources.</a:t>
            </a:r>
          </a:p>
          <a:p>
            <a:pPr lvl="0">
              <a:buFont typeface="Arial" pitchFamily="34" charset="0"/>
              <a:buNone/>
            </a:pPr>
            <a:endParaRPr lang="en-NZ" dirty="0" smtClean="0"/>
          </a:p>
          <a:p>
            <a:pPr lvl="0">
              <a:buFont typeface="Arial" pitchFamily="34" charset="0"/>
              <a:buNone/>
            </a:pPr>
            <a:r>
              <a:rPr lang="en-NZ" dirty="0" smtClean="0"/>
              <a:t>But, the overhead involved in establishing connections makes nonpersistent binding inappropriate for remote procedures that are called frequently by the same caller.</a:t>
            </a:r>
          </a:p>
          <a:p>
            <a:pPr lvl="0">
              <a:buFont typeface="Arial" pitchFamily="34" charset="0"/>
              <a:buNone/>
            </a:pPr>
            <a:endParaRPr lang="en-NZ" dirty="0" smtClean="0"/>
          </a:p>
          <a:p>
            <a:r>
              <a:rPr lang="en-NZ" dirty="0" smtClean="0"/>
              <a:t>With </a:t>
            </a:r>
            <a:r>
              <a:rPr lang="en-NZ" b="1" dirty="0" smtClean="0"/>
              <a:t>persistent </a:t>
            </a:r>
            <a:r>
              <a:rPr lang="en-NZ" dirty="0" smtClean="0"/>
              <a:t>binding, a connection that is set up for a remote procedure call is sustained after the procedure return.</a:t>
            </a:r>
          </a:p>
          <a:p>
            <a:pPr lvl="1">
              <a:buFont typeface="Arial" pitchFamily="34" charset="0"/>
              <a:buChar char="•"/>
            </a:pPr>
            <a:r>
              <a:rPr lang="en-NZ" dirty="0" smtClean="0"/>
              <a:t> The connection can then be used for future remote procedure calls. </a:t>
            </a:r>
          </a:p>
          <a:p>
            <a:pPr lvl="1">
              <a:buFont typeface="Arial" pitchFamily="34" charset="0"/>
              <a:buChar char="•"/>
            </a:pPr>
            <a:r>
              <a:rPr lang="en-NZ" dirty="0" smtClean="0"/>
              <a:t>If a specified period of time passes with no activity on the connection, then the connection is terminated.</a:t>
            </a:r>
          </a:p>
          <a:p>
            <a:pPr lvl="1">
              <a:buFont typeface="Arial" pitchFamily="34" charset="0"/>
              <a:buChar char="•"/>
            </a:pPr>
            <a:endParaRPr lang="en-NZ" dirty="0" smtClean="0"/>
          </a:p>
          <a:p>
            <a:pPr lvl="0">
              <a:buFont typeface="Arial" pitchFamily="34" charset="0"/>
              <a:buNone/>
            </a:pPr>
            <a:r>
              <a:rPr lang="en-NZ" dirty="0" smtClean="0"/>
              <a:t>For applications that make many repeated calls to remote procedures, persistent binding maintains the logical connection and allows a sequence of calls and returns to use the same connection.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concepts of synchronous and asynchronous remote procedure calls are analogous to the concepts of blocking and nonblocking messages.</a:t>
            </a:r>
          </a:p>
          <a:p>
            <a:endParaRPr lang="en-NZ" dirty="0" smtClean="0"/>
          </a:p>
          <a:p>
            <a:r>
              <a:rPr lang="en-NZ" dirty="0" smtClean="0"/>
              <a:t>The traditional remote procedure call is synchronous, which requires that the calling process wait until the called process returns a value.</a:t>
            </a:r>
          </a:p>
          <a:p>
            <a:pPr lvl="1">
              <a:buFont typeface="Arial" pitchFamily="34" charset="0"/>
              <a:buChar char="•"/>
            </a:pPr>
            <a:r>
              <a:rPr lang="en-NZ" dirty="0" smtClean="0"/>
              <a:t> Thus, the synchronous RPC behaves much like a sub-routine call.</a:t>
            </a:r>
          </a:p>
          <a:p>
            <a:pPr lvl="1">
              <a:buFont typeface="Arial" pitchFamily="34" charset="0"/>
              <a:buChar char="•"/>
            </a:pPr>
            <a:endParaRPr lang="en-NZ" dirty="0" smtClean="0"/>
          </a:p>
          <a:p>
            <a:r>
              <a:rPr lang="en-NZ" dirty="0" smtClean="0"/>
              <a:t>The synchronous RPC is easy to understand and program because its behaviour is predictable. </a:t>
            </a:r>
          </a:p>
          <a:p>
            <a:pPr lvl="1">
              <a:buFont typeface="Arial" pitchFamily="34" charset="0"/>
              <a:buChar char="•"/>
            </a:pPr>
            <a:r>
              <a:rPr lang="en-NZ" dirty="0" smtClean="0"/>
              <a:t> However, it fails to exploit fully the parallelism inherent in distributed applications. </a:t>
            </a:r>
          </a:p>
          <a:p>
            <a:endParaRPr lang="en-NZ" dirty="0" smtClean="0"/>
          </a:p>
          <a:p>
            <a:r>
              <a:rPr lang="en-NZ" dirty="0" smtClean="0"/>
              <a:t>To provide greater flexibility, various asynchronous RPC facilities have been implemented to achieve a greater degree of parallelism while retaining the familiarity and simplicity of the RPC.</a:t>
            </a:r>
          </a:p>
          <a:p>
            <a:endParaRPr lang="en-NZ" dirty="0" smtClean="0"/>
          </a:p>
          <a:p>
            <a:r>
              <a:rPr lang="en-NZ" dirty="0" smtClean="0"/>
              <a:t> Asynchronous RPCs do not block the caller; </a:t>
            </a:r>
          </a:p>
          <a:p>
            <a:pPr lvl="1">
              <a:buFont typeface="Arial" pitchFamily="34" charset="0"/>
              <a:buChar char="•"/>
            </a:pPr>
            <a:r>
              <a:rPr lang="en-NZ" dirty="0" smtClean="0"/>
              <a:t> the replies can be received as and when they are needed, thus allowing client execution to proceed locally in parallel with the server invocation.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As object-oriented technology becomes more prevalent in operating system design, client/server designers have begun to embrace this approach. </a:t>
            </a:r>
          </a:p>
          <a:p>
            <a:endParaRPr lang="en-NZ" dirty="0" smtClean="0"/>
          </a:p>
          <a:p>
            <a:r>
              <a:rPr lang="en-NZ" dirty="0" smtClean="0"/>
              <a:t>In this approach, clients and servers ship messages back and forth between objects. </a:t>
            </a:r>
          </a:p>
          <a:p>
            <a:endParaRPr lang="en-NZ" dirty="0" smtClean="0"/>
          </a:p>
          <a:p>
            <a:r>
              <a:rPr lang="en-NZ" dirty="0" smtClean="0"/>
              <a:t>Object communications may rely on an underlying message or RPC structure or be developed directly on top of object-oriented capabilities in the operating system.</a:t>
            </a:r>
          </a:p>
          <a:p>
            <a:endParaRPr lang="en-NZ" dirty="0" smtClean="0"/>
          </a:p>
          <a:p>
            <a:r>
              <a:rPr lang="en-NZ" dirty="0" smtClean="0"/>
              <a:t>A client that needs a service sends a request to an object request broker, which acts as a directory of all the remote service available on the network.</a:t>
            </a:r>
          </a:p>
          <a:p>
            <a:endParaRPr lang="en-NZ" dirty="0" smtClean="0"/>
          </a:p>
          <a:p>
            <a:r>
              <a:rPr lang="en-NZ" dirty="0" smtClean="0"/>
              <a:t>The broker calls the appropriate object and passes along any relevant data. </a:t>
            </a:r>
          </a:p>
          <a:p>
            <a:endParaRPr lang="en-NZ" dirty="0" smtClean="0"/>
          </a:p>
          <a:p>
            <a:r>
              <a:rPr lang="en-NZ" dirty="0" smtClean="0"/>
              <a:t>Then the remote object services the request and replies to the broker, which returns the response to the client.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Clustering is an alternative to symmetric multiprocessing (SMP) as an approach to providing high performance and high availability and is particularly attractive for server applications. </a:t>
            </a:r>
          </a:p>
          <a:p>
            <a:endParaRPr lang="en-NZ" dirty="0" smtClean="0"/>
          </a:p>
          <a:p>
            <a:r>
              <a:rPr lang="en-NZ" dirty="0" smtClean="0"/>
              <a:t>A cluster as a </a:t>
            </a:r>
            <a:r>
              <a:rPr lang="en-NZ" b="1" dirty="0" smtClean="0"/>
              <a:t>group of interconnected, whole computers working together as a unified computing resource </a:t>
            </a:r>
            <a:r>
              <a:rPr lang="en-NZ" dirty="0" smtClean="0"/>
              <a:t>that can create the</a:t>
            </a:r>
          </a:p>
          <a:p>
            <a:r>
              <a:rPr lang="en-NZ" dirty="0" smtClean="0"/>
              <a:t>illusion of being one machine. </a:t>
            </a:r>
          </a:p>
          <a:p>
            <a:endParaRPr lang="en-NZ" dirty="0" smtClean="0"/>
          </a:p>
          <a:p>
            <a:r>
              <a:rPr lang="en-NZ" dirty="0" smtClean="0"/>
              <a:t>The term whole computer means a system that can run on its own, apart from the cluster; </a:t>
            </a:r>
          </a:p>
          <a:p>
            <a:pPr lvl="1">
              <a:buFont typeface="Arial" pitchFamily="34" charset="0"/>
              <a:buChar char="•"/>
            </a:pPr>
            <a:r>
              <a:rPr lang="en-NZ" dirty="0" smtClean="0"/>
              <a:t> Each computer in a cluster is typically referred to as a node.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Absolute scalability: </a:t>
            </a:r>
          </a:p>
          <a:p>
            <a:pPr lvl="1">
              <a:buFont typeface="Arial" pitchFamily="34" charset="0"/>
              <a:buChar char="•"/>
            </a:pPr>
            <a:r>
              <a:rPr lang="en-NZ" dirty="0" smtClean="0"/>
              <a:t> It is possible to create large clusters that far surpass the power of even the largest standalone machines.</a:t>
            </a:r>
          </a:p>
          <a:p>
            <a:pPr lvl="1">
              <a:buFont typeface="Arial" pitchFamily="34" charset="0"/>
              <a:buChar char="•"/>
            </a:pPr>
            <a:r>
              <a:rPr lang="en-NZ" dirty="0" smtClean="0"/>
              <a:t> A cluster can have dozens or even hundreds of machines, each of which is a multiprocessor.</a:t>
            </a:r>
          </a:p>
          <a:p>
            <a:pPr lvl="1">
              <a:buFont typeface="Arial" pitchFamily="34" charset="0"/>
              <a:buChar char="•"/>
            </a:pPr>
            <a:endParaRPr lang="en-NZ" dirty="0" smtClean="0"/>
          </a:p>
          <a:p>
            <a:r>
              <a:rPr lang="en-NZ" dirty="0" smtClean="0"/>
              <a:t>Incremental scalability: </a:t>
            </a:r>
          </a:p>
          <a:p>
            <a:pPr lvl="1">
              <a:buFont typeface="Arial" pitchFamily="34" charset="0"/>
              <a:buChar char="•"/>
            </a:pPr>
            <a:r>
              <a:rPr lang="en-NZ" dirty="0" smtClean="0"/>
              <a:t> A cluster is configured in such a way that it is possible to add new systems to the cluster in small increments.</a:t>
            </a:r>
          </a:p>
          <a:p>
            <a:pPr lvl="1">
              <a:buFont typeface="Arial" pitchFamily="34" charset="0"/>
              <a:buChar char="•"/>
            </a:pPr>
            <a:r>
              <a:rPr lang="en-NZ" dirty="0" smtClean="0"/>
              <a:t> Thus, a user can start out with a modest system and expand it as needs grow, without having to go through a major upgrade in which an existing small system is replaced with a larger system.</a:t>
            </a:r>
          </a:p>
          <a:p>
            <a:endParaRPr lang="en-NZ" dirty="0" smtClean="0"/>
          </a:p>
          <a:p>
            <a:r>
              <a:rPr lang="en-NZ" dirty="0" smtClean="0"/>
              <a:t>High availability: </a:t>
            </a:r>
          </a:p>
          <a:p>
            <a:pPr lvl="1">
              <a:buFont typeface="Arial" pitchFamily="34" charset="0"/>
              <a:buChar char="•"/>
            </a:pPr>
            <a:r>
              <a:rPr lang="en-NZ" dirty="0" smtClean="0"/>
              <a:t> Because each node in a cluster is a standalone computer, the failure of one node does not mean loss of service. </a:t>
            </a:r>
          </a:p>
          <a:p>
            <a:pPr lvl="1">
              <a:buFont typeface="Arial" pitchFamily="34" charset="0"/>
              <a:buChar char="•"/>
            </a:pPr>
            <a:r>
              <a:rPr lang="en-NZ" dirty="0" smtClean="0"/>
              <a:t> In many products, fault tolerance is handled automatically in software.</a:t>
            </a:r>
          </a:p>
          <a:p>
            <a:pPr lvl="1">
              <a:buFont typeface="Arial" pitchFamily="34" charset="0"/>
              <a:buChar char="•"/>
            </a:pPr>
            <a:endParaRPr lang="en-NZ" dirty="0" smtClean="0"/>
          </a:p>
          <a:p>
            <a:r>
              <a:rPr lang="en-NZ" dirty="0" smtClean="0"/>
              <a:t>Superior price/performance: </a:t>
            </a:r>
          </a:p>
          <a:p>
            <a:pPr lvl="1">
              <a:buFont typeface="Arial" pitchFamily="34" charset="0"/>
              <a:buChar char="•"/>
            </a:pPr>
            <a:r>
              <a:rPr lang="en-NZ" dirty="0" smtClean="0"/>
              <a:t> By using commodity building blocks, it is possible to put together a cluster with equal or greater computing power than a single large machine, at much lower cost.</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Clusters are classified in a number of different ways. </a:t>
            </a:r>
          </a:p>
          <a:p>
            <a:pPr lvl="1">
              <a:buFont typeface="Arial" pitchFamily="34" charset="0"/>
              <a:buChar char="•"/>
            </a:pPr>
            <a:r>
              <a:rPr lang="en-NZ" dirty="0" smtClean="0"/>
              <a:t> Perhaps the simplest classification is based on whether the computers in a cluster share access to the same disks. </a:t>
            </a:r>
          </a:p>
          <a:p>
            <a:pPr lvl="0">
              <a:buFont typeface="Arial" pitchFamily="34" charset="0"/>
              <a:buNone/>
            </a:pPr>
            <a:endParaRPr lang="en-NZ" dirty="0" smtClean="0"/>
          </a:p>
          <a:p>
            <a:pPr lvl="0">
              <a:buFont typeface="Arial" pitchFamily="34" charset="0"/>
              <a:buNone/>
            </a:pPr>
            <a:r>
              <a:rPr lang="en-NZ" dirty="0" smtClean="0"/>
              <a:t>Figure “a” shows a two-node cluster in which the only interconnection is by means of a high-speed link that can be used for message exchange</a:t>
            </a:r>
          </a:p>
          <a:p>
            <a:r>
              <a:rPr lang="en-NZ" dirty="0" smtClean="0"/>
              <a:t>to coordinate cluster activity.</a:t>
            </a:r>
          </a:p>
          <a:p>
            <a:pPr lvl="1">
              <a:buFont typeface="Arial" pitchFamily="34" charset="0"/>
              <a:buChar char="•"/>
            </a:pPr>
            <a:r>
              <a:rPr lang="en-NZ" dirty="0" smtClean="0"/>
              <a:t> The link can be a LAN that is shared with other computers that are not part of the cluster </a:t>
            </a:r>
          </a:p>
          <a:p>
            <a:pPr lvl="1">
              <a:buFont typeface="Arial" pitchFamily="34" charset="0"/>
              <a:buChar char="•"/>
            </a:pPr>
            <a:r>
              <a:rPr lang="en-NZ" dirty="0" smtClean="0"/>
              <a:t> or the link can be a dedicated interconnection facility. </a:t>
            </a:r>
          </a:p>
          <a:p>
            <a:pPr lvl="0">
              <a:buFont typeface="Arial" pitchFamily="34" charset="0"/>
              <a:buNone/>
            </a:pPr>
            <a:endParaRPr lang="en-NZ" dirty="0" smtClean="0"/>
          </a:p>
          <a:p>
            <a:pPr lvl="0">
              <a:buFont typeface="Arial" pitchFamily="34" charset="0"/>
              <a:buNone/>
            </a:pPr>
            <a:r>
              <a:rPr lang="en-NZ" dirty="0" smtClean="0"/>
              <a:t>In the latter case, one or more of the computers in the cluster will have a link to a LAN or WAN so that there is a connection between the server cluster and remote client systems. </a:t>
            </a:r>
          </a:p>
          <a:p>
            <a:pPr lvl="1">
              <a:buFont typeface="Arial" pitchFamily="34" charset="0"/>
              <a:buChar char="•"/>
            </a:pPr>
            <a:r>
              <a:rPr lang="en-NZ" dirty="0" smtClean="0"/>
              <a:t> Note that in the figure, each computer is depicted as being a multiprocessor. </a:t>
            </a:r>
          </a:p>
          <a:p>
            <a:pPr lvl="1">
              <a:buFont typeface="Arial" pitchFamily="34" charset="0"/>
              <a:buChar char="•"/>
            </a:pPr>
            <a:r>
              <a:rPr lang="en-NZ" dirty="0" smtClean="0"/>
              <a:t> This is not necessary but does enhance both performance and availability.</a:t>
            </a:r>
          </a:p>
          <a:p>
            <a:pPr lvl="0">
              <a:buFont typeface="Arial" pitchFamily="34" charset="0"/>
              <a:buNone/>
            </a:pPr>
            <a:endParaRPr lang="en-NZ" dirty="0" smtClean="0"/>
          </a:p>
          <a:p>
            <a:pPr lvl="0">
              <a:buFont typeface="Arial" pitchFamily="34" charset="0"/>
              <a:buNone/>
            </a:pPr>
            <a:r>
              <a:rPr lang="en-NZ" dirty="0" smtClean="0"/>
              <a:t>Figure – “b” shows the other alternative – a shared-disk cluster. </a:t>
            </a:r>
          </a:p>
          <a:p>
            <a:pPr lvl="1">
              <a:buFont typeface="Arial" pitchFamily="34" charset="0"/>
              <a:buChar char="•"/>
            </a:pPr>
            <a:r>
              <a:rPr lang="en-NZ" dirty="0" smtClean="0"/>
              <a:t> In this case, there generally is still a message link between nodes. </a:t>
            </a:r>
          </a:p>
          <a:p>
            <a:pPr lvl="1">
              <a:buFont typeface="Arial" pitchFamily="34" charset="0"/>
              <a:buChar char="•"/>
            </a:pPr>
            <a:r>
              <a:rPr lang="en-NZ" dirty="0" smtClean="0"/>
              <a:t> Also there is a disk subsystem that is directly linked to multiple computers within the cluster. </a:t>
            </a:r>
          </a:p>
          <a:p>
            <a:pPr lvl="1">
              <a:buFont typeface="Arial" pitchFamily="34" charset="0"/>
              <a:buChar char="•"/>
            </a:pPr>
            <a:endParaRPr lang="en-NZ" dirty="0" smtClean="0"/>
          </a:p>
          <a:p>
            <a:pPr lvl="0">
              <a:buFont typeface="Arial" pitchFamily="34" charset="0"/>
              <a:buNone/>
            </a:pPr>
            <a:r>
              <a:rPr lang="en-NZ" dirty="0" smtClean="0"/>
              <a:t>In Figure “b”, the common disk subsystem is a RAID system.</a:t>
            </a:r>
          </a:p>
          <a:p>
            <a:pPr lvl="1">
              <a:buFont typeface="Arial" pitchFamily="34" charset="0"/>
              <a:buChar char="•"/>
            </a:pPr>
            <a:r>
              <a:rPr lang="en-NZ" dirty="0" smtClean="0"/>
              <a:t>  The use of RAID or some similar redundant disk technology is common in clusters so that the high availability achieved by the presence of multiple computers is not compromised by a shared disk that is a single point of failure.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NZ" dirty="0" smtClean="0"/>
              <a:t>The advantages of DDP include the following:</a:t>
            </a:r>
          </a:p>
          <a:p>
            <a:endParaRPr lang="en-NZ" dirty="0" smtClean="0"/>
          </a:p>
          <a:p>
            <a:r>
              <a:rPr lang="en-NZ" b="1" dirty="0" smtClean="0"/>
              <a:t>Responsiveness: </a:t>
            </a:r>
          </a:p>
          <a:p>
            <a:pPr lvl="1">
              <a:buFont typeface="Arial" pitchFamily="34" charset="0"/>
              <a:buChar char="•"/>
            </a:pPr>
            <a:r>
              <a:rPr lang="en-NZ" b="1" dirty="0" smtClean="0"/>
              <a:t> </a:t>
            </a:r>
            <a:r>
              <a:rPr lang="en-NZ" dirty="0" smtClean="0"/>
              <a:t>Local computing facilities can be managed in such a way that they can more directly satisfy the needs of local organizational management than one located in a central facility and intended to satisfy the needs of the total organization.</a:t>
            </a:r>
          </a:p>
          <a:p>
            <a:pPr lvl="1">
              <a:buFont typeface="Arial" pitchFamily="34" charset="0"/>
              <a:buChar char="•"/>
            </a:pPr>
            <a:endParaRPr lang="en-NZ" dirty="0" smtClean="0"/>
          </a:p>
          <a:p>
            <a:r>
              <a:rPr lang="en-NZ" b="1" dirty="0" smtClean="0"/>
              <a:t>Availability:</a:t>
            </a:r>
          </a:p>
          <a:p>
            <a:pPr lvl="1">
              <a:buFont typeface="Arial" pitchFamily="34" charset="0"/>
              <a:buChar char="•"/>
            </a:pPr>
            <a:r>
              <a:rPr lang="en-NZ" dirty="0" smtClean="0"/>
              <a:t> With multiple interconnected systems, the loss of any one system should have minimal impact. </a:t>
            </a:r>
          </a:p>
          <a:p>
            <a:pPr lvl="1">
              <a:buFont typeface="Arial" pitchFamily="34" charset="0"/>
              <a:buChar char="•"/>
            </a:pPr>
            <a:r>
              <a:rPr lang="en-NZ" dirty="0" smtClean="0"/>
              <a:t> Key systems and components (e.g., computers with critical applications, printers, mass storage devices) can be replicated so that a backup system can quickly take up the load after a failure.</a:t>
            </a:r>
          </a:p>
          <a:p>
            <a:endParaRPr lang="en-NZ" b="1" dirty="0" smtClean="0"/>
          </a:p>
          <a:p>
            <a:r>
              <a:rPr lang="en-NZ" b="1" dirty="0" smtClean="0"/>
              <a:t>Resource sharing: </a:t>
            </a:r>
          </a:p>
          <a:p>
            <a:pPr lvl="1">
              <a:buFont typeface="Arial" pitchFamily="34" charset="0"/>
              <a:buChar char="•"/>
            </a:pPr>
            <a:r>
              <a:rPr lang="en-NZ" b="1" dirty="0" smtClean="0"/>
              <a:t> </a:t>
            </a:r>
            <a:r>
              <a:rPr lang="en-NZ" dirty="0" smtClean="0"/>
              <a:t>Expensive hardware can be shared among users. </a:t>
            </a:r>
          </a:p>
          <a:p>
            <a:pPr lvl="1">
              <a:buFont typeface="Arial" pitchFamily="34" charset="0"/>
              <a:buChar char="•"/>
            </a:pPr>
            <a:r>
              <a:rPr lang="en-NZ" dirty="0" smtClean="0"/>
              <a:t> Data files can be centrally managed and maintained, but with organization-wide access.</a:t>
            </a:r>
          </a:p>
          <a:p>
            <a:pPr lvl="1">
              <a:buFont typeface="Arial" pitchFamily="34" charset="0"/>
              <a:buChar char="•"/>
            </a:pPr>
            <a:r>
              <a:rPr lang="en-NZ" dirty="0" smtClean="0"/>
              <a:t> Staff services, programs, and databases can be developed on an organization wide basis and distributed to the dispersed facilities.</a:t>
            </a:r>
          </a:p>
          <a:p>
            <a:pPr lvl="1">
              <a:buFont typeface="Arial" pitchFamily="34" charset="0"/>
              <a:buChar char="•"/>
            </a:pPr>
            <a:endParaRPr lang="en-NZ" dirty="0" smtClean="0"/>
          </a:p>
          <a:p>
            <a:r>
              <a:rPr lang="en-NZ" b="1" dirty="0" smtClean="0"/>
              <a:t>Incremental growth: </a:t>
            </a:r>
          </a:p>
          <a:p>
            <a:pPr lvl="1">
              <a:buFont typeface="Arial" pitchFamily="34" charset="0"/>
              <a:buChar char="•"/>
            </a:pPr>
            <a:r>
              <a:rPr lang="en-NZ" b="1" dirty="0" smtClean="0"/>
              <a:t> </a:t>
            </a:r>
            <a:r>
              <a:rPr lang="en-NZ" dirty="0" smtClean="0"/>
              <a:t>In a centralized facility, an increased workload or the need for a new set of applications usually involves a major equipment purchase or a major software upgrade. This involves significant expenditure. </a:t>
            </a:r>
          </a:p>
          <a:p>
            <a:pPr lvl="1">
              <a:buFont typeface="Arial" pitchFamily="34" charset="0"/>
              <a:buChar char="•"/>
            </a:pPr>
            <a:r>
              <a:rPr lang="en-NZ" dirty="0" smtClean="0"/>
              <a:t> In addition, a major change may require conversion or reprogramming of existing applications, with the risk of error and degraded performance.</a:t>
            </a:r>
          </a:p>
          <a:p>
            <a:pPr lvl="1">
              <a:buFont typeface="Arial" pitchFamily="34" charset="0"/>
              <a:buChar char="•"/>
            </a:pPr>
            <a:r>
              <a:rPr lang="en-NZ" dirty="0" smtClean="0"/>
              <a:t> With a distributed system, it is possible to gradually replace applications or systems, avoiding the “all-or-nothing” approach. </a:t>
            </a:r>
          </a:p>
          <a:p>
            <a:pPr lvl="1">
              <a:buFont typeface="Arial" pitchFamily="34" charset="0"/>
              <a:buChar char="•"/>
            </a:pPr>
            <a:r>
              <a:rPr lang="en-NZ" dirty="0" smtClean="0"/>
              <a:t> Also, old equipment can be left in the facility to run a single application if the cost of moving the application to a new machine is not justified.</a:t>
            </a:r>
          </a:p>
          <a:p>
            <a:pPr lvl="1">
              <a:buFont typeface="Arial" pitchFamily="34" charset="0"/>
              <a:buChar char="•"/>
            </a:pPr>
            <a:endParaRPr lang="en-NZ" dirty="0" smtClean="0"/>
          </a:p>
          <a:p>
            <a:r>
              <a:rPr lang="en-NZ" dirty="0" smtClean="0"/>
              <a:t>Increased user involvement and control: </a:t>
            </a:r>
          </a:p>
          <a:p>
            <a:pPr lvl="1">
              <a:buFont typeface="Arial" pitchFamily="34" charset="0"/>
              <a:buChar char="•"/>
            </a:pPr>
            <a:r>
              <a:rPr lang="en-NZ" dirty="0" smtClean="0"/>
              <a:t> With smaller, more manageable equipment physically located close to the user, the user has greater opportunity to affect system design and operation, either by direction interaction with technical personnel or through the user’s immediate superior.</a:t>
            </a:r>
          </a:p>
          <a:p>
            <a:pPr lvl="1">
              <a:buFont typeface="Arial" pitchFamily="34" charset="0"/>
              <a:buChar char="•"/>
            </a:pPr>
            <a:endParaRPr lang="en-NZ" dirty="0" smtClean="0"/>
          </a:p>
          <a:p>
            <a:r>
              <a:rPr lang="en-NZ" b="1" dirty="0" smtClean="0"/>
              <a:t>End-user productivity: </a:t>
            </a:r>
          </a:p>
          <a:p>
            <a:pPr lvl="1">
              <a:buFont typeface="Arial" pitchFamily="34" charset="0"/>
              <a:buChar char="•"/>
            </a:pPr>
            <a:r>
              <a:rPr lang="en-NZ" b="1" dirty="0" smtClean="0"/>
              <a:t> </a:t>
            </a:r>
            <a:r>
              <a:rPr lang="en-NZ" dirty="0" smtClean="0"/>
              <a:t>Distributed systems tend to give more rapid response time to the user, since each piece of equipment is attempting a smaller job.</a:t>
            </a:r>
          </a:p>
          <a:p>
            <a:pPr lvl="1">
              <a:buFont typeface="Arial" pitchFamily="34" charset="0"/>
              <a:buChar char="•"/>
            </a:pPr>
            <a:r>
              <a:rPr lang="en-NZ" dirty="0" smtClean="0"/>
              <a:t> Also, the applications and interfaces of the facility can be optimized to the needs of the organizational unit.</a:t>
            </a:r>
          </a:p>
          <a:p>
            <a:pPr lvl="1">
              <a:buFont typeface="Arial" pitchFamily="34" charset="0"/>
              <a:buChar char="•"/>
            </a:pPr>
            <a:r>
              <a:rPr lang="en-NZ" dirty="0" smtClean="0"/>
              <a:t> Unit managers are in a position to assess the effectiveness of the local portion of the facility and to make the appropriate changes.</a:t>
            </a:r>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Full exploitation of a cluster hardware configuration requires some enhancements to a single-system operating system.</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How failures are managed by a cluster depends on the clustering method used.</a:t>
            </a:r>
          </a:p>
          <a:p>
            <a:endParaRPr lang="en-NZ" dirty="0" smtClean="0"/>
          </a:p>
          <a:p>
            <a:r>
              <a:rPr lang="en-NZ" dirty="0" smtClean="0"/>
              <a:t>Two approaches can be taken to dealing with failures: </a:t>
            </a:r>
          </a:p>
          <a:p>
            <a:pPr lvl="1">
              <a:buFont typeface="Arial" pitchFamily="34" charset="0"/>
              <a:buChar char="•"/>
            </a:pPr>
            <a:r>
              <a:rPr lang="en-NZ" dirty="0" smtClean="0"/>
              <a:t> highly available clusters and </a:t>
            </a:r>
          </a:p>
          <a:p>
            <a:pPr lvl="1">
              <a:buFont typeface="Arial" pitchFamily="34" charset="0"/>
              <a:buChar char="•"/>
            </a:pPr>
            <a:r>
              <a:rPr lang="en-NZ" dirty="0" smtClean="0"/>
              <a:t> fault-tolerant clusters. </a:t>
            </a:r>
          </a:p>
          <a:p>
            <a:pPr lvl="0">
              <a:buFont typeface="Arial" pitchFamily="34" charset="0"/>
              <a:buNone/>
            </a:pPr>
            <a:endParaRPr lang="en-NZ" dirty="0" smtClean="0"/>
          </a:p>
          <a:p>
            <a:pPr lvl="0">
              <a:buFont typeface="Arial" pitchFamily="34" charset="0"/>
              <a:buNone/>
            </a:pPr>
            <a:r>
              <a:rPr lang="en-NZ" dirty="0" smtClean="0"/>
              <a:t>A highly available cluster offers a high probability that all resources will be in service. </a:t>
            </a:r>
          </a:p>
          <a:p>
            <a:pPr lvl="1">
              <a:buFont typeface="Arial" pitchFamily="34" charset="0"/>
              <a:buChar char="•"/>
            </a:pPr>
            <a:r>
              <a:rPr lang="en-NZ" dirty="0" smtClean="0"/>
              <a:t> If a failure occurs, such as a node goes down or a disk volume is lost, then the queries in progress are lost.</a:t>
            </a:r>
          </a:p>
          <a:p>
            <a:pPr lvl="1">
              <a:buFont typeface="Arial" pitchFamily="34" charset="0"/>
              <a:buChar char="•"/>
            </a:pPr>
            <a:r>
              <a:rPr lang="en-NZ" dirty="0" smtClean="0"/>
              <a:t> Any lost query, if retried, will be serviced by a different computer in the cluster.</a:t>
            </a:r>
          </a:p>
          <a:p>
            <a:pPr lvl="0">
              <a:buFont typeface="Arial" pitchFamily="34" charset="0"/>
              <a:buNone/>
            </a:pPr>
            <a:endParaRPr lang="en-NZ" dirty="0" smtClean="0"/>
          </a:p>
          <a:p>
            <a:pPr lvl="0">
              <a:buFont typeface="Arial" pitchFamily="34" charset="0"/>
              <a:buNone/>
            </a:pPr>
            <a:r>
              <a:rPr lang="en-NZ" dirty="0" smtClean="0"/>
              <a:t>However, the cluster operating system makes no guarantee about the state of partially executed transactions.</a:t>
            </a:r>
          </a:p>
          <a:p>
            <a:pPr lvl="1">
              <a:buFont typeface="Arial" pitchFamily="34" charset="0"/>
              <a:buChar char="•"/>
            </a:pPr>
            <a:r>
              <a:rPr lang="en-NZ" dirty="0" smtClean="0"/>
              <a:t> This would need to be handled at the application level.</a:t>
            </a:r>
          </a:p>
          <a:p>
            <a:pPr lvl="1">
              <a:buFont typeface="Arial" pitchFamily="34" charset="0"/>
              <a:buChar char="•"/>
            </a:pPr>
            <a:endParaRPr lang="en-NZ" dirty="0" smtClean="0"/>
          </a:p>
          <a:p>
            <a:r>
              <a:rPr lang="en-NZ" dirty="0" smtClean="0"/>
              <a:t>A fault-tolerant cluster ensures that all resources are always available. </a:t>
            </a:r>
          </a:p>
          <a:p>
            <a:pPr lvl="1">
              <a:buFont typeface="Arial" pitchFamily="34" charset="0"/>
              <a:buChar char="•"/>
            </a:pPr>
            <a:r>
              <a:rPr lang="en-NZ" dirty="0" smtClean="0"/>
              <a:t> This is achieved by the use of redundant shared disks and mechanisms for backing out uncommitted transactions and committing completed transactions.</a:t>
            </a:r>
          </a:p>
          <a:p>
            <a:pPr lvl="1">
              <a:buFont typeface="Arial" pitchFamily="34" charset="0"/>
              <a:buChar char="•"/>
            </a:pPr>
            <a:endParaRPr lang="en-NZ" dirty="0" smtClean="0"/>
          </a:p>
          <a:p>
            <a:r>
              <a:rPr lang="en-NZ" b="1" i="1" dirty="0" smtClean="0"/>
              <a:t>Failover </a:t>
            </a:r>
            <a:r>
              <a:rPr lang="en-NZ" dirty="0" smtClean="0"/>
              <a:t>The function of switching an application and data resources over from a failed system to an alternative system in the cluster is referred to as  failover.</a:t>
            </a:r>
          </a:p>
          <a:p>
            <a:endParaRPr lang="en-NZ" dirty="0" smtClean="0"/>
          </a:p>
          <a:p>
            <a:r>
              <a:rPr lang="en-NZ" b="1" i="1" dirty="0" smtClean="0"/>
              <a:t>FailBack </a:t>
            </a:r>
            <a:r>
              <a:rPr lang="en-NZ" dirty="0" smtClean="0"/>
              <a:t> A related function is the restoration of applications and data resources to the original system once it has been fixed; </a:t>
            </a:r>
          </a:p>
          <a:p>
            <a:pPr lvl="1">
              <a:buFont typeface="Arial" pitchFamily="34" charset="0"/>
              <a:buChar char="•"/>
            </a:pPr>
            <a:r>
              <a:rPr lang="en-NZ" dirty="0" smtClean="0"/>
              <a:t> this is referred to as failback. </a:t>
            </a:r>
          </a:p>
          <a:p>
            <a:pPr lvl="1">
              <a:buFont typeface="Arial" pitchFamily="34" charset="0"/>
              <a:buChar char="•"/>
            </a:pPr>
            <a:r>
              <a:rPr lang="en-NZ" dirty="0" smtClean="0"/>
              <a:t> Failback can be automated, but this is desirable only if the problem is truly fixed and unlikely to recur. </a:t>
            </a:r>
          </a:p>
          <a:p>
            <a:pPr lvl="1">
              <a:buFont typeface="Arial" pitchFamily="34" charset="0"/>
              <a:buChar char="•"/>
            </a:pPr>
            <a:r>
              <a:rPr lang="en-NZ" dirty="0" smtClean="0"/>
              <a:t> If not, automatic failback can cause subsequently failed resources to bounce back and forth between computers, resulting in performance and recovery problems.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cluster requires an effective capability for balancing the load among available computers.</a:t>
            </a:r>
          </a:p>
          <a:p>
            <a:pPr lvl="1">
              <a:buFont typeface="Arial" pitchFamily="34" charset="0"/>
              <a:buChar char="•"/>
            </a:pPr>
            <a:r>
              <a:rPr lang="en-NZ" dirty="0" smtClean="0"/>
              <a:t> This includes the requirement that the cluster be incrementally scalable.</a:t>
            </a:r>
          </a:p>
          <a:p>
            <a:pPr lvl="0">
              <a:buFont typeface="Arial" pitchFamily="34" charset="0"/>
              <a:buNone/>
            </a:pPr>
            <a:endParaRPr lang="en-NZ" dirty="0" smtClean="0"/>
          </a:p>
          <a:p>
            <a:pPr lvl="0">
              <a:buFont typeface="Arial" pitchFamily="34" charset="0"/>
              <a:buNone/>
            </a:pPr>
            <a:r>
              <a:rPr lang="en-NZ" dirty="0" smtClean="0"/>
              <a:t>When a new computer is added to the cluster, the load-balancing facility should automatically include this computer in scheduling applications.</a:t>
            </a:r>
          </a:p>
          <a:p>
            <a:pPr lvl="0">
              <a:buFont typeface="Arial" pitchFamily="34" charset="0"/>
              <a:buNone/>
            </a:pPr>
            <a:endParaRPr lang="en-NZ" dirty="0" smtClean="0"/>
          </a:p>
          <a:p>
            <a:r>
              <a:rPr lang="en-NZ" dirty="0" smtClean="0"/>
              <a:t>Middleware mechanisms need to recognize that services can appear on different members of the cluster and may migrate from one member to another.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some cases, effective use of a cluster requires executing software from a single application in parallel. </a:t>
            </a:r>
          </a:p>
          <a:p>
            <a:endParaRPr lang="en-NZ" dirty="0" smtClean="0"/>
          </a:p>
          <a:p>
            <a:r>
              <a:rPr lang="en-NZ" dirty="0" smtClean="0"/>
              <a:t>Three general approaches to the problem:</a:t>
            </a:r>
          </a:p>
          <a:p>
            <a:r>
              <a:rPr lang="en-NZ" b="1" dirty="0" smtClean="0"/>
              <a:t>Parallelizing compiler: </a:t>
            </a:r>
          </a:p>
          <a:p>
            <a:pPr lvl="1">
              <a:buFont typeface="Arial" pitchFamily="34" charset="0"/>
              <a:buChar char="•"/>
            </a:pPr>
            <a:r>
              <a:rPr lang="en-NZ" b="1" dirty="0" smtClean="0"/>
              <a:t> </a:t>
            </a:r>
            <a:r>
              <a:rPr lang="en-NZ" dirty="0" smtClean="0"/>
              <a:t>A parallelizing compiler determines, at compile time, which parts of an application can be executed in parallel. </a:t>
            </a:r>
          </a:p>
          <a:p>
            <a:pPr lvl="1">
              <a:buFont typeface="Arial" pitchFamily="34" charset="0"/>
              <a:buChar char="•"/>
            </a:pPr>
            <a:r>
              <a:rPr lang="en-NZ" dirty="0" smtClean="0"/>
              <a:t> These are then split off to be assigned to different computers in the cluster. </a:t>
            </a:r>
          </a:p>
          <a:p>
            <a:pPr lvl="1">
              <a:buFont typeface="Arial" pitchFamily="34" charset="0"/>
              <a:buChar char="•"/>
            </a:pPr>
            <a:r>
              <a:rPr lang="en-NZ" dirty="0" smtClean="0"/>
              <a:t> Performance depends on the nature of the problem and how well the compiler is designed.</a:t>
            </a:r>
          </a:p>
          <a:p>
            <a:pPr lvl="1">
              <a:buFont typeface="Arial" pitchFamily="34" charset="0"/>
              <a:buChar char="•"/>
            </a:pPr>
            <a:endParaRPr lang="en-NZ" dirty="0" smtClean="0"/>
          </a:p>
          <a:p>
            <a:r>
              <a:rPr lang="en-NZ" b="1" dirty="0" smtClean="0"/>
              <a:t>Parallelized application: </a:t>
            </a:r>
          </a:p>
          <a:p>
            <a:pPr lvl="1">
              <a:buFont typeface="Arial" pitchFamily="34" charset="0"/>
              <a:buChar char="•"/>
            </a:pPr>
            <a:r>
              <a:rPr lang="en-NZ" b="1" dirty="0" smtClean="0"/>
              <a:t> </a:t>
            </a:r>
            <a:r>
              <a:rPr lang="en-NZ" dirty="0" smtClean="0"/>
              <a:t>The programmer writes the application from the outset to run on a cluster and uses message passing to move data, as required, between cluster nodes.</a:t>
            </a:r>
          </a:p>
          <a:p>
            <a:pPr lvl="1">
              <a:buFont typeface="Arial" pitchFamily="34" charset="0"/>
              <a:buChar char="•"/>
            </a:pPr>
            <a:r>
              <a:rPr lang="en-NZ" dirty="0" smtClean="0"/>
              <a:t> This places a high burden on the programmer but may be the best approach for exploiting clusters for some applications.</a:t>
            </a:r>
          </a:p>
          <a:p>
            <a:pPr lvl="1">
              <a:buFont typeface="Arial" pitchFamily="34" charset="0"/>
              <a:buChar char="•"/>
            </a:pPr>
            <a:endParaRPr lang="en-NZ" dirty="0" smtClean="0"/>
          </a:p>
          <a:p>
            <a:r>
              <a:rPr lang="en-NZ" b="1" dirty="0" smtClean="0"/>
              <a:t>Parametric computing: </a:t>
            </a:r>
          </a:p>
          <a:p>
            <a:pPr lvl="1">
              <a:buFont typeface="Arial" pitchFamily="34" charset="0"/>
              <a:buChar char="•"/>
            </a:pPr>
            <a:r>
              <a:rPr lang="en-NZ" b="1" dirty="0" smtClean="0"/>
              <a:t> </a:t>
            </a:r>
            <a:r>
              <a:rPr lang="en-NZ" dirty="0" smtClean="0"/>
              <a:t>This approach can be used if the essence of the application is an algorithm or program that must be executed a large number of  times, each time with a different set of starting conditions or parameters.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individual computers are connected by some high-speed LAN or switch hardware. </a:t>
            </a:r>
          </a:p>
          <a:p>
            <a:endParaRPr lang="en-NZ" dirty="0" smtClean="0"/>
          </a:p>
          <a:p>
            <a:r>
              <a:rPr lang="en-NZ" dirty="0" smtClean="0"/>
              <a:t>Each computer is capable of operating independently. </a:t>
            </a:r>
          </a:p>
          <a:p>
            <a:endParaRPr lang="en-NZ" dirty="0" smtClean="0"/>
          </a:p>
          <a:p>
            <a:r>
              <a:rPr lang="en-NZ" dirty="0" smtClean="0"/>
              <a:t>A middleware layer of software is installed in each computer to enable cluster operation. </a:t>
            </a:r>
          </a:p>
          <a:p>
            <a:pPr lvl="1">
              <a:buFont typeface="Arial" pitchFamily="34" charset="0"/>
              <a:buChar char="•"/>
            </a:pPr>
            <a:r>
              <a:rPr lang="en-NZ" dirty="0" smtClean="0"/>
              <a:t> The cluster middleware provides a unified system image to the user, known as a single-system image.</a:t>
            </a:r>
          </a:p>
          <a:p>
            <a:pPr lvl="1">
              <a:buFont typeface="Arial" pitchFamily="34" charset="0"/>
              <a:buChar char="•"/>
            </a:pPr>
            <a:r>
              <a:rPr lang="en-NZ" dirty="0" smtClean="0"/>
              <a:t> The middleware may also be responsible for providing high availability, by means of load balancing and responding to failures in individual components.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Single entry point: </a:t>
            </a:r>
            <a:r>
              <a:rPr lang="en-NZ" dirty="0" smtClean="0"/>
              <a:t>A user logs onto the cluster rather than to an individual computer.</a:t>
            </a:r>
          </a:p>
          <a:p>
            <a:endParaRPr lang="en-NZ" dirty="0" smtClean="0"/>
          </a:p>
          <a:p>
            <a:r>
              <a:rPr lang="en-NZ" b="1" dirty="0" smtClean="0"/>
              <a:t>Single file hierarchy: </a:t>
            </a:r>
            <a:r>
              <a:rPr lang="en-NZ" dirty="0" smtClean="0"/>
              <a:t>The user sees a single hierarchy of file directories under the same root directory.</a:t>
            </a:r>
          </a:p>
          <a:p>
            <a:endParaRPr lang="en-NZ" dirty="0" smtClean="0"/>
          </a:p>
          <a:p>
            <a:r>
              <a:rPr lang="en-NZ" b="1" dirty="0" smtClean="0"/>
              <a:t>Single control point: </a:t>
            </a:r>
            <a:r>
              <a:rPr lang="en-NZ" dirty="0" smtClean="0"/>
              <a:t>There is a default node used for cluster management and control.</a:t>
            </a:r>
          </a:p>
          <a:p>
            <a:endParaRPr lang="en-NZ" dirty="0" smtClean="0"/>
          </a:p>
          <a:p>
            <a:r>
              <a:rPr lang="en-NZ" b="1" dirty="0" smtClean="0"/>
              <a:t>Single virtual networking: </a:t>
            </a:r>
            <a:r>
              <a:rPr lang="en-NZ" dirty="0" smtClean="0"/>
              <a:t>Any node can access any other point in the cluster, even though the actual cluster configuration may consist of multiple inter-connected networks.</a:t>
            </a:r>
          </a:p>
          <a:p>
            <a:pPr lvl="1">
              <a:buFont typeface="Arial" pitchFamily="34" charset="0"/>
              <a:buChar char="•"/>
            </a:pPr>
            <a:r>
              <a:rPr lang="en-NZ" dirty="0" smtClean="0"/>
              <a:t> There is a single virtual network operation.</a:t>
            </a:r>
            <a:br>
              <a:rPr lang="en-NZ" dirty="0" smtClean="0"/>
            </a:br>
            <a:endParaRPr lang="en-NZ" dirty="0" smtClean="0"/>
          </a:p>
          <a:p>
            <a:r>
              <a:rPr lang="en-NZ" b="1" dirty="0" smtClean="0"/>
              <a:t>Single memory space: </a:t>
            </a:r>
            <a:r>
              <a:rPr lang="en-NZ" dirty="0" smtClean="0"/>
              <a:t>Distributed shared memory enables programs to share variables.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Single job-management system:</a:t>
            </a:r>
            <a:r>
              <a:rPr lang="en-NZ" dirty="0" smtClean="0"/>
              <a:t> Under a cluster job scheduler, a user can submit a job without specifying the host computer to execute the job.</a:t>
            </a:r>
          </a:p>
          <a:p>
            <a:endParaRPr lang="en-NZ" dirty="0" smtClean="0"/>
          </a:p>
          <a:p>
            <a:r>
              <a:rPr lang="en-NZ" b="1" dirty="0" smtClean="0"/>
              <a:t>Single user interface: </a:t>
            </a:r>
            <a:r>
              <a:rPr lang="en-NZ" dirty="0" smtClean="0"/>
              <a:t>A common graphic interface supports all users, regardless of the workstation from which they enter the cluster.</a:t>
            </a:r>
          </a:p>
          <a:p>
            <a:endParaRPr lang="en-NZ" dirty="0" smtClean="0"/>
          </a:p>
          <a:p>
            <a:r>
              <a:rPr lang="en-NZ" b="1" dirty="0" smtClean="0"/>
              <a:t>Single I/O space: </a:t>
            </a:r>
            <a:r>
              <a:rPr lang="en-NZ" dirty="0" smtClean="0"/>
              <a:t>Any node can remotely access any I/O peripheral or disk device without knowledge of its physical location.</a:t>
            </a:r>
          </a:p>
          <a:p>
            <a:endParaRPr lang="en-NZ" dirty="0" smtClean="0"/>
          </a:p>
          <a:p>
            <a:r>
              <a:rPr lang="en-NZ" b="1" dirty="0" smtClean="0"/>
              <a:t>Single process space: </a:t>
            </a:r>
            <a:r>
              <a:rPr lang="en-NZ" dirty="0" smtClean="0"/>
              <a:t>A uniform process-identification scheme is used.</a:t>
            </a:r>
          </a:p>
          <a:p>
            <a:pPr lvl="1">
              <a:buFont typeface="Arial" pitchFamily="34" charset="0"/>
              <a:buChar char="•"/>
            </a:pPr>
            <a:r>
              <a:rPr lang="en-NZ" dirty="0" smtClean="0"/>
              <a:t> A process on any node can create or communicate with any other process on a remote node.</a:t>
            </a:r>
          </a:p>
          <a:p>
            <a:pPr lvl="1">
              <a:buFont typeface="Arial" pitchFamily="34" charset="0"/>
              <a:buChar char="•"/>
            </a:pPr>
            <a:endParaRPr lang="en-NZ" dirty="0" smtClean="0"/>
          </a:p>
          <a:p>
            <a:r>
              <a:rPr lang="en-NZ" b="1" dirty="0" smtClean="0"/>
              <a:t> Checkpointing: </a:t>
            </a:r>
            <a:r>
              <a:rPr lang="en-NZ" dirty="0" smtClean="0"/>
              <a:t>This function periodically saves the process state and intermediate computing results, to allow rollback recovery after a failure.</a:t>
            </a:r>
          </a:p>
          <a:p>
            <a:endParaRPr lang="en-NZ" dirty="0" smtClean="0"/>
          </a:p>
          <a:p>
            <a:r>
              <a:rPr lang="en-NZ" b="1" dirty="0" smtClean="0"/>
              <a:t>Process migration: </a:t>
            </a:r>
            <a:r>
              <a:rPr lang="en-NZ" dirty="0" smtClean="0"/>
              <a:t>This function enables load balancing.</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Both clusters and symmetric multiprocessors provide a configuration with multiple processors to support high-demand applications. </a:t>
            </a:r>
          </a:p>
          <a:p>
            <a:pPr lvl="1">
              <a:buFont typeface="Arial" pitchFamily="34" charset="0"/>
              <a:buChar char="•"/>
            </a:pPr>
            <a:r>
              <a:rPr lang="en-NZ" dirty="0" smtClean="0"/>
              <a:t> Both solutions are commercially available, although SMP has been around far longer.</a:t>
            </a:r>
          </a:p>
          <a:p>
            <a:pPr lvl="1">
              <a:buFont typeface="Arial" pitchFamily="34" charset="0"/>
              <a:buChar char="•"/>
            </a:pPr>
            <a:endParaRPr lang="en-NZ" dirty="0" smtClean="0"/>
          </a:p>
          <a:p>
            <a:r>
              <a:rPr lang="en-NZ" dirty="0" smtClean="0"/>
              <a:t>The main strength of the SMP approach is that an SMP is easier to manage and configure than a cluster.</a:t>
            </a:r>
          </a:p>
          <a:p>
            <a:pPr lvl="1">
              <a:buFont typeface="Arial" pitchFamily="34" charset="0"/>
              <a:buChar char="•"/>
            </a:pPr>
            <a:r>
              <a:rPr lang="en-NZ" baseline="0" dirty="0" smtClean="0"/>
              <a:t> </a:t>
            </a:r>
            <a:r>
              <a:rPr lang="en-NZ" dirty="0" smtClean="0"/>
              <a:t>The SMP is much closer to the original single-processor model for which nearly all applications are written.</a:t>
            </a:r>
          </a:p>
          <a:p>
            <a:pPr lvl="1">
              <a:buFont typeface="Arial" pitchFamily="34" charset="0"/>
              <a:buChar char="•"/>
            </a:pPr>
            <a:r>
              <a:rPr lang="en-NZ" dirty="0" smtClean="0"/>
              <a:t> The principal change required in going from a uniprocessor to an SMP is to the scheduler function.</a:t>
            </a:r>
          </a:p>
          <a:p>
            <a:pPr lvl="1">
              <a:buFont typeface="Arial" pitchFamily="34" charset="0"/>
              <a:buChar char="•"/>
            </a:pPr>
            <a:r>
              <a:rPr lang="en-NZ" dirty="0" smtClean="0"/>
              <a:t> Another benefit of the SMP is that it usually takes up less physical space and draws less power than a comparable cluster.</a:t>
            </a:r>
          </a:p>
          <a:p>
            <a:pPr lvl="1">
              <a:buFont typeface="Arial" pitchFamily="34" charset="0"/>
              <a:buChar char="•"/>
            </a:pPr>
            <a:r>
              <a:rPr lang="en-NZ" dirty="0" smtClean="0"/>
              <a:t>   A final important benefit is that the SMP products are well established and stable.</a:t>
            </a:r>
          </a:p>
          <a:p>
            <a:pPr lvl="1">
              <a:buFont typeface="Arial" pitchFamily="34" charset="0"/>
              <a:buChar char="•"/>
            </a:pPr>
            <a:endParaRPr lang="en-NZ" dirty="0" smtClean="0"/>
          </a:p>
          <a:p>
            <a:pPr lvl="0">
              <a:buFont typeface="Arial" pitchFamily="34" charset="0"/>
              <a:buNone/>
            </a:pPr>
            <a:r>
              <a:rPr lang="en-NZ" dirty="0" smtClean="0"/>
              <a:t>Clusters are far superior to SMPs in terms of incremental and absolute scalability. </a:t>
            </a:r>
          </a:p>
          <a:p>
            <a:pPr lvl="1">
              <a:buFont typeface="Arial" pitchFamily="34" charset="0"/>
              <a:buChar char="•"/>
            </a:pPr>
            <a:r>
              <a:rPr lang="en-NZ" dirty="0" smtClean="0"/>
              <a:t>Clusters are also superior in terms of availability, because all components of the system can readily be made highly redundant.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Windows Cluster Server is a shared-nothing cluster, in which each disk volume and other resources are owned by a single system at</a:t>
            </a:r>
          </a:p>
          <a:p>
            <a:r>
              <a:rPr lang="en-NZ" dirty="0" smtClean="0"/>
              <a:t>a time.</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Windows Cluster Server design makes use of the following concepts:</a:t>
            </a:r>
          </a:p>
          <a:p>
            <a:r>
              <a:rPr lang="en-NZ" b="1" dirty="0" smtClean="0"/>
              <a:t>Cluster Service: </a:t>
            </a:r>
            <a:r>
              <a:rPr lang="en-NZ" dirty="0" smtClean="0"/>
              <a:t>The collection of software on each node that manages all cluster-specific activity.</a:t>
            </a:r>
          </a:p>
          <a:p>
            <a:endParaRPr lang="en-NZ" dirty="0" smtClean="0"/>
          </a:p>
          <a:p>
            <a:r>
              <a:rPr lang="en-NZ" b="1" dirty="0" smtClean="0"/>
              <a:t>Resource: </a:t>
            </a:r>
            <a:r>
              <a:rPr lang="en-NZ" dirty="0" smtClean="0"/>
              <a:t>An item managed by the cluster service. </a:t>
            </a:r>
          </a:p>
          <a:p>
            <a:pPr lvl="1">
              <a:buFont typeface="Arial" pitchFamily="34" charset="0"/>
              <a:buChar char="•"/>
            </a:pPr>
            <a:r>
              <a:rPr lang="en-NZ" dirty="0" smtClean="0"/>
              <a:t> All resources are objects representing actual resources in the system, including hardware devices such as disk drives and network cards and logical items such as logical disk volumes, TCP/IP addresses, entire applications, and databases.</a:t>
            </a:r>
            <a:endParaRPr lang="en-US" dirty="0" smtClean="0"/>
          </a:p>
          <a:p>
            <a:endParaRPr lang="en-NZ" dirty="0" smtClean="0"/>
          </a:p>
          <a:p>
            <a:r>
              <a:rPr lang="en-NZ" b="1" dirty="0" smtClean="0"/>
              <a:t>Online: </a:t>
            </a:r>
            <a:r>
              <a:rPr lang="en-NZ" dirty="0" smtClean="0"/>
              <a:t>A resource is said to be online at a node when it is providing service on that specific node.</a:t>
            </a:r>
          </a:p>
          <a:p>
            <a:endParaRPr lang="en-NZ" dirty="0" smtClean="0"/>
          </a:p>
          <a:p>
            <a:r>
              <a:rPr lang="en-NZ" b="1" dirty="0" smtClean="0"/>
              <a:t>Group: </a:t>
            </a:r>
            <a:r>
              <a:rPr lang="en-NZ" dirty="0" smtClean="0"/>
              <a:t>A collection of resources managed as a single unit. </a:t>
            </a:r>
          </a:p>
          <a:p>
            <a:pPr lvl="1">
              <a:buFont typeface="Arial" pitchFamily="34" charset="0"/>
              <a:buChar char="•"/>
            </a:pPr>
            <a:r>
              <a:rPr lang="en-NZ" dirty="0" smtClean="0"/>
              <a:t> Usually, a group contains all of the elements needed to run a specific application and for client systems to connect to the service provided by that application.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concept of group is of particular importance.</a:t>
            </a:r>
          </a:p>
          <a:p>
            <a:endParaRPr lang="en-NZ" dirty="0" smtClean="0"/>
          </a:p>
          <a:p>
            <a:r>
              <a:rPr lang="en-NZ" dirty="0" smtClean="0"/>
              <a:t>A group combines resources into larger units that are easily managed, </a:t>
            </a:r>
          </a:p>
          <a:p>
            <a:pPr lvl="1">
              <a:buFont typeface="Arial" pitchFamily="34" charset="0"/>
              <a:buChar char="•"/>
            </a:pPr>
            <a:r>
              <a:rPr lang="en-NZ" dirty="0" smtClean="0"/>
              <a:t> both for failover and load balancing.</a:t>
            </a:r>
          </a:p>
          <a:p>
            <a:pPr lvl="0">
              <a:buFont typeface="Arial" pitchFamily="34" charset="0"/>
              <a:buNone/>
            </a:pPr>
            <a:endParaRPr lang="en-NZ" dirty="0" smtClean="0"/>
          </a:p>
          <a:p>
            <a:pPr lvl="0">
              <a:buFont typeface="Arial" pitchFamily="34" charset="0"/>
              <a:buNone/>
            </a:pPr>
            <a:r>
              <a:rPr lang="en-NZ" dirty="0" smtClean="0"/>
              <a:t>Operations performed on a group, such as transferring the group to another node, automatically affect all of the resources in that group. </a:t>
            </a:r>
          </a:p>
          <a:p>
            <a:pPr lvl="0">
              <a:buFont typeface="Arial" pitchFamily="34" charset="0"/>
              <a:buNone/>
            </a:pPr>
            <a:endParaRPr lang="en-NZ" dirty="0" smtClean="0"/>
          </a:p>
          <a:p>
            <a:pPr lvl="0">
              <a:buFont typeface="Arial" pitchFamily="34" charset="0"/>
              <a:buNone/>
            </a:pPr>
            <a:r>
              <a:rPr lang="en-NZ" dirty="0" smtClean="0"/>
              <a:t>Resources are implemented as dynamically linked libraries (DLLs) and managed by a resource monitor.</a:t>
            </a:r>
          </a:p>
          <a:p>
            <a:pPr lvl="1">
              <a:buFont typeface="Arial" pitchFamily="34" charset="0"/>
              <a:buChar char="•"/>
            </a:pPr>
            <a:r>
              <a:rPr lang="en-NZ" dirty="0" smtClean="0"/>
              <a:t>The resource monitor interacts with the cluster service via remote procedure calls and responds to cluster service commands to configure and move resource groups.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depicts the Windows Cluster Server components and their relationships in a single system of a cluster. </a:t>
            </a:r>
          </a:p>
          <a:p>
            <a:endParaRPr lang="en-NZ" dirty="0" smtClean="0"/>
          </a:p>
          <a:p>
            <a:r>
              <a:rPr lang="en-NZ" dirty="0" smtClean="0"/>
              <a:t>The node manager is responsible for maintaining this node’s membership in the cluster. </a:t>
            </a:r>
          </a:p>
          <a:p>
            <a:pPr lvl="1">
              <a:buFont typeface="Arial" pitchFamily="34" charset="0"/>
              <a:buChar char="•"/>
            </a:pPr>
            <a:r>
              <a:rPr lang="en-NZ" dirty="0" smtClean="0"/>
              <a:t> Periodically, it sends heartbeat messages to the node managers on other nodes in the cluster. </a:t>
            </a:r>
          </a:p>
          <a:p>
            <a:pPr lvl="0">
              <a:buFont typeface="Arial" pitchFamily="34" charset="0"/>
              <a:buNone/>
            </a:pPr>
            <a:endParaRPr lang="en-NZ" dirty="0" smtClean="0"/>
          </a:p>
          <a:p>
            <a:pPr lvl="0">
              <a:buFont typeface="Arial" pitchFamily="34" charset="0"/>
              <a:buNone/>
            </a:pPr>
            <a:r>
              <a:rPr lang="en-NZ" dirty="0" smtClean="0"/>
              <a:t>If one node manager detects a loss of heartbeat messages from another cluster node, </a:t>
            </a:r>
          </a:p>
          <a:p>
            <a:pPr lvl="1">
              <a:buFont typeface="Arial" pitchFamily="34" charset="0"/>
              <a:buChar char="•"/>
            </a:pPr>
            <a:r>
              <a:rPr lang="en-NZ" dirty="0" smtClean="0"/>
              <a:t> it broadcasts a message to the entire cluster, causing all members to exchange messages to verify their view of current cluster membership. </a:t>
            </a:r>
          </a:p>
          <a:p>
            <a:pPr lvl="0">
              <a:buFont typeface="Arial" pitchFamily="34" charset="0"/>
              <a:buChar char="•"/>
            </a:pPr>
            <a:endParaRPr lang="en-NZ" dirty="0" smtClean="0"/>
          </a:p>
          <a:p>
            <a:pPr lvl="0">
              <a:buFont typeface="Arial" pitchFamily="34" charset="0"/>
              <a:buNone/>
            </a:pPr>
            <a:r>
              <a:rPr lang="en-NZ" dirty="0" smtClean="0"/>
              <a:t>If a node manager does not respond, </a:t>
            </a:r>
          </a:p>
          <a:p>
            <a:pPr lvl="1">
              <a:buFont typeface="Arial" pitchFamily="34" charset="0"/>
              <a:buChar char="•"/>
            </a:pPr>
            <a:r>
              <a:rPr lang="en-NZ" dirty="0" smtClean="0"/>
              <a:t> it is removed from the cluster and its active groups are transferred to one or more other active nodes in the cluster.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dirty="0" smtClean="0"/>
              <a:t>The </a:t>
            </a:r>
            <a:r>
              <a:rPr lang="en-NZ" b="1" dirty="0" smtClean="0"/>
              <a:t>configuration database manager </a:t>
            </a:r>
            <a:r>
              <a:rPr lang="en-NZ" dirty="0" smtClean="0"/>
              <a:t>maintains the cluster configuration database.</a:t>
            </a:r>
          </a:p>
          <a:p>
            <a:pPr lvl="1">
              <a:buFont typeface="Arial" pitchFamily="34" charset="0"/>
              <a:buChar char="•"/>
            </a:pPr>
            <a:r>
              <a:rPr lang="en-NZ" dirty="0" smtClean="0"/>
              <a:t> The database contains information about resources and groups and node ownership of groups. </a:t>
            </a:r>
          </a:p>
          <a:p>
            <a:pPr lvl="1">
              <a:buFont typeface="Arial" pitchFamily="34" charset="0"/>
              <a:buChar char="•"/>
            </a:pPr>
            <a:r>
              <a:rPr lang="en-NZ" dirty="0" smtClean="0"/>
              <a:t> The database managers on each of the cluster nodes cooperate to maintain a consistent picture of configuration information. </a:t>
            </a:r>
          </a:p>
          <a:p>
            <a:pPr lvl="1">
              <a:buFont typeface="Arial" pitchFamily="34" charset="0"/>
              <a:buChar char="•"/>
            </a:pPr>
            <a:r>
              <a:rPr lang="en-NZ" dirty="0" smtClean="0"/>
              <a:t> Fault-tolerant transaction software is used to assure that changes in the overall cluster configuration are performed consistently and correctly.</a:t>
            </a:r>
          </a:p>
          <a:p>
            <a:pPr lvl="1">
              <a:buFont typeface="Arial" pitchFamily="34" charset="0"/>
              <a:buChar char="•"/>
            </a:pPr>
            <a:endParaRPr lang="en-NZ" dirty="0" smtClean="0"/>
          </a:p>
          <a:p>
            <a:r>
              <a:rPr lang="en-NZ" dirty="0" smtClean="0"/>
              <a:t>The </a:t>
            </a:r>
            <a:r>
              <a:rPr lang="en-NZ" b="1" dirty="0" smtClean="0"/>
              <a:t>resource manager/failover manager </a:t>
            </a:r>
            <a:r>
              <a:rPr lang="en-NZ" dirty="0" smtClean="0"/>
              <a:t>makes all decisions regarding resource groups and initiates appropriate actions such as startup, reset, and failover.</a:t>
            </a:r>
          </a:p>
          <a:p>
            <a:pPr lvl="1">
              <a:buFont typeface="Arial" pitchFamily="34" charset="0"/>
              <a:buChar char="•"/>
            </a:pPr>
            <a:r>
              <a:rPr lang="en-NZ" dirty="0" smtClean="0"/>
              <a:t> When failover is required, the failover managers on the active node cooperate to negotiate a distribution of resource groups from the failed system to the remaining active systems.</a:t>
            </a:r>
          </a:p>
          <a:p>
            <a:pPr lvl="1">
              <a:buFont typeface="Arial" pitchFamily="34" charset="0"/>
              <a:buChar char="•"/>
            </a:pPr>
            <a:r>
              <a:rPr lang="en-NZ" dirty="0" smtClean="0"/>
              <a:t> When a system restarts after a failure, the failover manager can decide to move some groups back to this system. </a:t>
            </a:r>
          </a:p>
          <a:p>
            <a:pPr lvl="1">
              <a:buFont typeface="Arial" pitchFamily="34" charset="0"/>
              <a:buChar char="•"/>
            </a:pPr>
            <a:r>
              <a:rPr lang="en-NZ" dirty="0" smtClean="0"/>
              <a:t> In particular, any group may be configured with a preferred owner. If that owner fails and then restarts, the group is moved back to the node in a rollback operation.</a:t>
            </a:r>
          </a:p>
          <a:p>
            <a:endParaRPr lang="en-NZ" dirty="0" smtClean="0"/>
          </a:p>
          <a:p>
            <a:r>
              <a:rPr lang="en-NZ" dirty="0" smtClean="0"/>
              <a:t>The </a:t>
            </a:r>
            <a:r>
              <a:rPr lang="en-NZ" b="1" dirty="0" smtClean="0"/>
              <a:t>event processor </a:t>
            </a:r>
            <a:r>
              <a:rPr lang="en-NZ" dirty="0" smtClean="0"/>
              <a:t>connects all of the components of the cluster service, handles common operations, and controls cluster service initialization.</a:t>
            </a:r>
          </a:p>
          <a:p>
            <a:pPr lvl="1">
              <a:buFont typeface="Arial" pitchFamily="34" charset="0"/>
              <a:buChar char="•"/>
            </a:pPr>
            <a:r>
              <a:rPr lang="en-NZ" dirty="0" smtClean="0"/>
              <a:t> The communications manager manages message exchange with all other nodes of the cluster. </a:t>
            </a:r>
          </a:p>
          <a:p>
            <a:pPr lvl="1">
              <a:buFont typeface="Arial" pitchFamily="34" charset="0"/>
              <a:buChar char="•"/>
            </a:pPr>
            <a:r>
              <a:rPr lang="en-NZ" dirty="0" smtClean="0"/>
              <a:t> The global update manager provides a service used by other components within the cluster service.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Sun Cluster is a distributed operating system built as a set of extensions to the base Solaris UNIX system. </a:t>
            </a:r>
          </a:p>
          <a:p>
            <a:endParaRPr lang="en-NZ" dirty="0" smtClean="0"/>
          </a:p>
          <a:p>
            <a:r>
              <a:rPr lang="en-NZ" dirty="0" smtClean="0"/>
              <a:t>It provides cluster with a single-system image; </a:t>
            </a:r>
          </a:p>
          <a:p>
            <a:pPr lvl="1">
              <a:buFont typeface="Arial" pitchFamily="34" charset="0"/>
              <a:buChar char="•"/>
            </a:pPr>
            <a:r>
              <a:rPr lang="en-NZ" dirty="0" smtClean="0"/>
              <a:t> that is, the cluster appears to the user and applications as a single computer running the Solaris operating system.</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Discussion follows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Sun Cluster implementation is object oriented.</a:t>
            </a:r>
          </a:p>
          <a:p>
            <a:endParaRPr lang="en-NZ" dirty="0" smtClean="0"/>
          </a:p>
          <a:p>
            <a:r>
              <a:rPr lang="en-NZ" dirty="0" smtClean="0"/>
              <a:t>The CORBA object model is used to define objects and the remote procedure call (RPC) mechanism implemented in Sun Cluster. </a:t>
            </a:r>
          </a:p>
          <a:p>
            <a:pPr lvl="1">
              <a:buFont typeface="Arial" pitchFamily="34" charset="0"/>
              <a:buChar char="•"/>
            </a:pPr>
            <a:r>
              <a:rPr lang="en-NZ" dirty="0" smtClean="0"/>
              <a:t> The CORBA Interface Definition Language (IDL) is used to specify interfaces between MC components in different nodes.</a:t>
            </a:r>
          </a:p>
          <a:p>
            <a:pPr lvl="1">
              <a:buFont typeface="Arial" pitchFamily="34" charset="0"/>
              <a:buChar char="•"/>
            </a:pPr>
            <a:r>
              <a:rPr lang="en-NZ" dirty="0" smtClean="0"/>
              <a:t>The elements of MC are implemented in the object-oriented language C++.</a:t>
            </a:r>
          </a:p>
          <a:p>
            <a:pPr lvl="0">
              <a:buFont typeface="Arial" pitchFamily="34" charset="0"/>
              <a:buNone/>
            </a:pPr>
            <a:endParaRPr lang="en-NZ" dirty="0" smtClean="0"/>
          </a:p>
          <a:p>
            <a:pPr lvl="0">
              <a:buFont typeface="Arial" pitchFamily="34" charset="0"/>
              <a:buNone/>
            </a:pPr>
            <a:r>
              <a:rPr lang="en-NZ" dirty="0" smtClean="0"/>
              <a:t>The use of a uniform object model and IDL provides a mechanism for internode and intranode interprocess communication. </a:t>
            </a:r>
          </a:p>
          <a:p>
            <a:pPr lvl="0">
              <a:buFont typeface="Arial" pitchFamily="34" charset="0"/>
              <a:buNone/>
            </a:pPr>
            <a:endParaRPr lang="en-NZ" dirty="0" smtClean="0"/>
          </a:p>
          <a:p>
            <a:pPr lvl="0">
              <a:buFont typeface="Arial" pitchFamily="34" charset="0"/>
              <a:buNone/>
            </a:pPr>
            <a:r>
              <a:rPr lang="en-NZ" dirty="0" smtClean="0"/>
              <a:t>All of this is built on top of the Solaris kernel with virtually no changes required to the kernel.</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client machines are generally single-user PCs or workstations that provide a highly user-friendly interface to the end user. </a:t>
            </a:r>
          </a:p>
          <a:p>
            <a:pPr lvl="1">
              <a:buFont typeface="Arial" pitchFamily="34" charset="0"/>
              <a:buChar char="•"/>
            </a:pPr>
            <a:r>
              <a:rPr lang="en-NZ" dirty="0" smtClean="0"/>
              <a:t> The client-based station generally presents the type of graphical interface that is most comfortable to users, including the use of windows and a mouse. </a:t>
            </a:r>
          </a:p>
          <a:p>
            <a:pPr lvl="1">
              <a:buFont typeface="Arial" pitchFamily="34" charset="0"/>
              <a:buChar char="•"/>
            </a:pPr>
            <a:r>
              <a:rPr lang="en-NZ" dirty="0" smtClean="0"/>
              <a:t> Microsoft Windows and Macintosh OS provide examples of such interfaces. </a:t>
            </a:r>
          </a:p>
          <a:p>
            <a:pPr lvl="1">
              <a:buFont typeface="Arial" pitchFamily="34" charset="0"/>
              <a:buChar char="•"/>
            </a:pPr>
            <a:r>
              <a:rPr lang="en-NZ" dirty="0" smtClean="0"/>
              <a:t> Client-based applications are tailored for ease of use and include such familiar tools as the spreadsheet.</a:t>
            </a:r>
          </a:p>
          <a:p>
            <a:pPr lvl="1">
              <a:buFont typeface="Arial" pitchFamily="34" charset="0"/>
              <a:buChar char="•"/>
            </a:pPr>
            <a:endParaRPr lang="en-NZ" dirty="0" smtClean="0"/>
          </a:p>
          <a:p>
            <a:r>
              <a:rPr lang="en-NZ" dirty="0" smtClean="0"/>
              <a:t>Each server in the client/server environment provides a set of shared services to the clients.</a:t>
            </a:r>
          </a:p>
          <a:p>
            <a:pPr lvl="1">
              <a:buFont typeface="Arial" pitchFamily="34" charset="0"/>
              <a:buChar char="•"/>
            </a:pPr>
            <a:r>
              <a:rPr lang="en-NZ" dirty="0" smtClean="0"/>
              <a:t> The most common type of server currently is the database server, usually controlling a relational database. </a:t>
            </a:r>
          </a:p>
          <a:p>
            <a:pPr lvl="1">
              <a:buFont typeface="Arial" pitchFamily="34" charset="0"/>
              <a:buChar char="•"/>
            </a:pPr>
            <a:r>
              <a:rPr lang="en-NZ" dirty="0" smtClean="0"/>
              <a:t> The server enables many clients to share access to the same database and enables the use of a high-performance computer system to manage the database.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Global process management extends process operations so that the location of a process is transparent to the user. </a:t>
            </a:r>
          </a:p>
          <a:p>
            <a:endParaRPr lang="en-NZ" dirty="0" smtClean="0"/>
          </a:p>
          <a:p>
            <a:r>
              <a:rPr lang="en-NZ" dirty="0" smtClean="0"/>
              <a:t>Sun Cluster maintains a global view of processes so that there is a unique identifier for each process in the cluster and so that each node can learn the location and status of each process. </a:t>
            </a:r>
          </a:p>
          <a:p>
            <a:endParaRPr lang="en-NZ" dirty="0" smtClean="0"/>
          </a:p>
          <a:p>
            <a:r>
              <a:rPr lang="en-NZ" dirty="0" smtClean="0"/>
              <a:t>Process migration  is possible:</a:t>
            </a:r>
          </a:p>
          <a:p>
            <a:pPr lvl="1">
              <a:buFont typeface="Arial" pitchFamily="34" charset="0"/>
              <a:buChar char="•"/>
            </a:pPr>
            <a:r>
              <a:rPr lang="en-NZ" dirty="0" smtClean="0"/>
              <a:t> A process can move from one node to another during its lifetime, to achieve load balancing or for failover. </a:t>
            </a:r>
          </a:p>
          <a:p>
            <a:pPr lvl="1">
              <a:buFont typeface="Arial" pitchFamily="34" charset="0"/>
              <a:buChar char="•"/>
            </a:pPr>
            <a:r>
              <a:rPr lang="en-NZ" dirty="0" smtClean="0"/>
              <a:t> However, the threads of a single process must be on the same node.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Use a packet filter to route packets to the proper node and perform protocol processing on that node. </a:t>
            </a:r>
          </a:p>
          <a:p>
            <a:endParaRPr lang="en-NZ" dirty="0" smtClean="0"/>
          </a:p>
          <a:p>
            <a:r>
              <a:rPr lang="en-NZ" dirty="0" smtClean="0"/>
              <a:t>Externally, the cluster appears as a single server with a single IP address. </a:t>
            </a:r>
          </a:p>
          <a:p>
            <a:endParaRPr lang="en-NZ" dirty="0" smtClean="0"/>
          </a:p>
          <a:p>
            <a:r>
              <a:rPr lang="en-NZ" dirty="0" smtClean="0"/>
              <a:t>Incoming connections (client requests) are load balanced among the available nodes of the cluster. </a:t>
            </a:r>
          </a:p>
          <a:p>
            <a:endParaRPr lang="en-NZ" dirty="0" smtClean="0"/>
          </a:p>
          <a:p>
            <a:r>
              <a:rPr lang="en-NZ" dirty="0" smtClean="0"/>
              <a:t>The Sun Cluster networking subsystem has three key elements:</a:t>
            </a:r>
          </a:p>
          <a:p>
            <a:pPr marL="228600" indent="-228600">
              <a:buAutoNum type="arabicPeriod"/>
            </a:pPr>
            <a:r>
              <a:rPr lang="en-NZ" dirty="0" smtClean="0"/>
              <a:t>Incoming packets are first received on the node that has the network adapter physically attached to it; </a:t>
            </a:r>
          </a:p>
          <a:p>
            <a:pPr marL="685800" lvl="1" indent="-228600">
              <a:buFont typeface="Arial" pitchFamily="34" charset="0"/>
              <a:buChar char="•"/>
            </a:pPr>
            <a:r>
              <a:rPr lang="en-NZ" dirty="0" smtClean="0"/>
              <a:t>The receiving node filters the packet and delivers it to the correct target node over the cluster interconnect.</a:t>
            </a:r>
          </a:p>
          <a:p>
            <a:pPr marL="685800" lvl="1" indent="-228600">
              <a:buFont typeface="Arial" pitchFamily="34" charset="0"/>
              <a:buChar char="•"/>
            </a:pPr>
            <a:endParaRPr lang="en-NZ" dirty="0" smtClean="0"/>
          </a:p>
          <a:p>
            <a:r>
              <a:rPr lang="en-NZ" dirty="0" smtClean="0"/>
              <a:t>2. All outgoing packets are routed over the cluster interconnect to the node (or one of multiple alternative nodes) that has an external network physical connection.</a:t>
            </a:r>
          </a:p>
          <a:p>
            <a:pPr lvl="1">
              <a:buFont typeface="Arial" pitchFamily="34" charset="0"/>
              <a:buChar char="•"/>
            </a:pPr>
            <a:r>
              <a:rPr lang="en-NZ" dirty="0" smtClean="0"/>
              <a:t> All protocol processing for outgoing packets is done by the originating node. </a:t>
            </a:r>
          </a:p>
          <a:p>
            <a:pPr lvl="1">
              <a:buFont typeface="Arial" pitchFamily="34" charset="0"/>
              <a:buChar char="•"/>
            </a:pPr>
            <a:endParaRPr lang="en-NZ" dirty="0" smtClean="0"/>
          </a:p>
          <a:p>
            <a:r>
              <a:rPr lang="en-NZ" dirty="0" smtClean="0"/>
              <a:t>3. A global network configuration database is maintained to keep track of network traffic to each node.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most important element of Sun Cluster is the global file system, depicted here, which contrasts MC file management with the basic Solaris scheme.</a:t>
            </a:r>
          </a:p>
          <a:p>
            <a:endParaRPr lang="en-NZ" dirty="0" smtClean="0"/>
          </a:p>
          <a:p>
            <a:r>
              <a:rPr lang="en-NZ" dirty="0" smtClean="0"/>
              <a:t>Both are built on the use of vnode and virtual file system concepts.</a:t>
            </a:r>
          </a:p>
          <a:p>
            <a:endParaRPr lang="en-NZ" dirty="0" smtClean="0"/>
          </a:p>
          <a:p>
            <a:r>
              <a:rPr lang="en-NZ" dirty="0" smtClean="0"/>
              <a:t>In Sun Cluster, the global file system provides a uniform interface to files distributed over the cluster.</a:t>
            </a:r>
          </a:p>
          <a:p>
            <a:pPr lvl="1">
              <a:buFont typeface="Arial" pitchFamily="34" charset="0"/>
              <a:buChar char="•"/>
            </a:pPr>
            <a:r>
              <a:rPr lang="en-NZ" dirty="0" smtClean="0"/>
              <a:t> A process can open a file located anywhere in the cluster, and processes on all nodes use the same pathname to locate a file.</a:t>
            </a:r>
          </a:p>
          <a:p>
            <a:pPr lvl="0">
              <a:buFont typeface="Arial" pitchFamily="34" charset="0"/>
              <a:buNone/>
            </a:pPr>
            <a:endParaRPr lang="en-NZ" dirty="0" smtClean="0"/>
          </a:p>
          <a:p>
            <a:pPr lvl="0">
              <a:buFont typeface="Arial" pitchFamily="34" charset="0"/>
              <a:buNone/>
            </a:pPr>
            <a:r>
              <a:rPr lang="en-NZ" dirty="0" smtClean="0"/>
              <a:t>To implement global file access, MC includes a proxy file system built on top of the existing Solaris file system at the vnode interface. </a:t>
            </a:r>
          </a:p>
          <a:p>
            <a:pPr lvl="1">
              <a:buFont typeface="Arial" pitchFamily="34" charset="0"/>
              <a:buChar char="•"/>
            </a:pPr>
            <a:r>
              <a:rPr lang="en-NZ" dirty="0" smtClean="0"/>
              <a:t> The vfs/vnode operations are converted by a proxy layer into object invocations (see Figure 16.17b).</a:t>
            </a:r>
          </a:p>
          <a:p>
            <a:pPr lvl="1">
              <a:buFont typeface="Arial" pitchFamily="34" charset="0"/>
              <a:buChar char="•"/>
            </a:pPr>
            <a:r>
              <a:rPr lang="en-NZ" dirty="0" smtClean="0"/>
              <a:t> The invoked object may reside on any node in the system.</a:t>
            </a:r>
          </a:p>
          <a:p>
            <a:pPr lvl="1">
              <a:buFont typeface="Arial" pitchFamily="34" charset="0"/>
              <a:buChar char="•"/>
            </a:pPr>
            <a:r>
              <a:rPr lang="en-NZ" dirty="0" smtClean="0"/>
              <a:t> The invoked object performs a local vnode/vfs operation on the underlying file system.</a:t>
            </a:r>
          </a:p>
          <a:p>
            <a:pPr lvl="0">
              <a:buFont typeface="Arial" pitchFamily="34" charset="0"/>
              <a:buNone/>
            </a:pPr>
            <a:endParaRPr lang="en-NZ" dirty="0" smtClean="0"/>
          </a:p>
          <a:p>
            <a:pPr lvl="0">
              <a:buFont typeface="Arial" pitchFamily="34" charset="0"/>
              <a:buNone/>
            </a:pPr>
            <a:r>
              <a:rPr lang="en-NZ" dirty="0" smtClean="0"/>
              <a:t>Neither the kernel nor the existing file systems have to be modified to support this global file environment.</a:t>
            </a:r>
          </a:p>
          <a:p>
            <a:pPr lvl="1">
              <a:buFont typeface="Arial" pitchFamily="34" charset="0"/>
              <a:buChar char="•"/>
            </a:pPr>
            <a:r>
              <a:rPr lang="en-NZ" dirty="0" smtClean="0"/>
              <a:t> To reduce the number of remote object invocations, caching is used. </a:t>
            </a:r>
          </a:p>
          <a:p>
            <a:pPr lvl="0">
              <a:buFont typeface="Arial" pitchFamily="34" charset="0"/>
              <a:buNone/>
            </a:pPr>
            <a:endParaRPr lang="en-NZ" dirty="0" smtClean="0"/>
          </a:p>
          <a:p>
            <a:pPr lvl="0">
              <a:buFont typeface="Arial" pitchFamily="34" charset="0"/>
              <a:buNone/>
            </a:pPr>
            <a:r>
              <a:rPr lang="en-NZ" dirty="0" smtClean="0"/>
              <a:t>Sun Cluster supports caching of file contents, directory information, and file attributes.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72</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73</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1994, the Beowulf project was initiated under the sponsorship of the NASA High Performance Computing and Communications (HPCC) project. </a:t>
            </a:r>
          </a:p>
          <a:p>
            <a:endParaRPr lang="en-NZ" dirty="0" smtClean="0"/>
          </a:p>
          <a:p>
            <a:r>
              <a:rPr lang="en-NZ" dirty="0" smtClean="0"/>
              <a:t>Its goal was to investigate the potential of clustered PCs for performing important computation tasks beyond the capabilities of contemporary workstations at minimum cost.</a:t>
            </a:r>
          </a:p>
          <a:p>
            <a:endParaRPr lang="en-NZ" dirty="0" smtClean="0"/>
          </a:p>
          <a:p>
            <a:r>
              <a:rPr lang="en-NZ" dirty="0" smtClean="0"/>
              <a:t>Today, the Beowulf approach is widely implemented and is perhaps the most important cluster technology available.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74</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75</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Although elements of Beowulf software have been implemented on a number of different platforms, the most obvious choice for a base is Linux, and most Beowulf implementations use a cluster of Linux workstations and/or PCs. </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76</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depicts a representative configuration. </a:t>
            </a:r>
          </a:p>
          <a:p>
            <a:endParaRPr lang="en-NZ" dirty="0" smtClean="0"/>
          </a:p>
          <a:p>
            <a:r>
              <a:rPr lang="en-NZ" dirty="0" smtClean="0"/>
              <a:t>The cluster consists of a number of work-stations, perhaps of differing hardware platforms, all running the Linux operating system. </a:t>
            </a:r>
          </a:p>
          <a:p>
            <a:endParaRPr lang="en-NZ" dirty="0" smtClean="0"/>
          </a:p>
          <a:p>
            <a:r>
              <a:rPr lang="en-NZ" dirty="0" smtClean="0"/>
              <a:t>Secondary storage at each workstation may be made available for distributed access (for distributed file sharing, distributed virtual memory, or other uses).</a:t>
            </a:r>
          </a:p>
          <a:p>
            <a:endParaRPr lang="en-NZ" dirty="0" smtClean="0"/>
          </a:p>
          <a:p>
            <a:r>
              <a:rPr lang="en-NZ" dirty="0" smtClean="0"/>
              <a:t>The cluster nodes (the Linux systems) are interconnected with a commodity networking approach, typically Ethernet.</a:t>
            </a:r>
          </a:p>
          <a:p>
            <a:pPr lvl="1">
              <a:buFont typeface="Arial" pitchFamily="34" charset="0"/>
              <a:buChar char="•"/>
            </a:pPr>
            <a:r>
              <a:rPr lang="en-NZ" dirty="0" smtClean="0"/>
              <a:t> The Ethernet support may be in the form of a single Ethernet switch or an interconnected set of switches. </a:t>
            </a:r>
          </a:p>
          <a:p>
            <a:pPr lvl="1">
              <a:buFont typeface="Arial" pitchFamily="34" charset="0"/>
              <a:buChar char="•"/>
            </a:pPr>
            <a:r>
              <a:rPr lang="en-NZ" dirty="0" smtClean="0"/>
              <a:t> Commodity Ethernet products at the standard data rates (10 Mbps, 100 Mbps, 1 Gbps) are used.</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77</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Each node in the Beowulf cluster runs its own copy of the Linux kernel and can function as an autonomous Linux system. </a:t>
            </a:r>
          </a:p>
          <a:p>
            <a:endParaRPr lang="en-NZ" dirty="0" smtClean="0"/>
          </a:p>
          <a:p>
            <a:pPr lvl="0"/>
            <a:r>
              <a:rPr lang="en-NZ" dirty="0" smtClean="0"/>
              <a:t>To support the Beowulf cluster concept, extensions are made to the Linux kernel to allow the individual nodes to participate in a number of global namespaces. </a:t>
            </a:r>
          </a:p>
          <a:p>
            <a:pPr lvl="0"/>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78</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NZ" dirty="0" smtClean="0"/>
              <a:t>The following are examples of Beowulf system software:</a:t>
            </a:r>
          </a:p>
          <a:p>
            <a:r>
              <a:rPr lang="en-NZ" b="1" dirty="0" smtClean="0"/>
              <a:t>Beowulf distributed process space (BPROC):</a:t>
            </a:r>
          </a:p>
          <a:p>
            <a:pPr lvl="1">
              <a:buFont typeface="Arial" pitchFamily="34" charset="0"/>
              <a:buChar char="•"/>
            </a:pPr>
            <a:r>
              <a:rPr lang="en-NZ" dirty="0" smtClean="0"/>
              <a:t> This package allows a process ID space to span multiple nodes in a cluster environment and also provides mechanisms for starting processes on other nodes.</a:t>
            </a:r>
          </a:p>
          <a:p>
            <a:pPr lvl="1">
              <a:buFont typeface="Arial" pitchFamily="34" charset="0"/>
              <a:buChar char="•"/>
            </a:pPr>
            <a:r>
              <a:rPr lang="en-NZ" baseline="0" dirty="0" smtClean="0"/>
              <a:t> P</a:t>
            </a:r>
            <a:r>
              <a:rPr lang="en-NZ" dirty="0" smtClean="0"/>
              <a:t>rovides key elements needed for a single system image on Beowulf cluster.</a:t>
            </a:r>
          </a:p>
          <a:p>
            <a:pPr lvl="1">
              <a:buFont typeface="Arial" pitchFamily="34" charset="0"/>
              <a:buChar char="•"/>
            </a:pPr>
            <a:r>
              <a:rPr lang="en-NZ" dirty="0" smtClean="0"/>
              <a:t> Provides a mechanism to start processes on remote nodes without ever logging into another node and by making all the remote processes visible in the process table of the cluster’s front-end node.</a:t>
            </a:r>
          </a:p>
          <a:p>
            <a:pPr lvl="1">
              <a:buFont typeface="Arial" pitchFamily="34" charset="0"/>
              <a:buChar char="•"/>
            </a:pPr>
            <a:endParaRPr lang="en-NZ" dirty="0" smtClean="0"/>
          </a:p>
          <a:p>
            <a:r>
              <a:rPr lang="en-NZ" b="1" dirty="0" smtClean="0"/>
              <a:t>Beowulf Ethernet Channel Bonding: </a:t>
            </a:r>
          </a:p>
          <a:p>
            <a:pPr lvl="1">
              <a:buFont typeface="Arial" pitchFamily="34" charset="0"/>
              <a:buChar char="•"/>
            </a:pPr>
            <a:r>
              <a:rPr lang="en-NZ" b="1" dirty="0" smtClean="0"/>
              <a:t> </a:t>
            </a:r>
            <a:r>
              <a:rPr lang="en-NZ" dirty="0" smtClean="0"/>
              <a:t>This is a mechanism that joins multiple low-cost networks into a single logical network with higher bandwidth. </a:t>
            </a:r>
          </a:p>
          <a:p>
            <a:pPr lvl="1">
              <a:buFont typeface="Arial" pitchFamily="34" charset="0"/>
              <a:buChar char="•"/>
            </a:pPr>
            <a:r>
              <a:rPr lang="en-NZ" dirty="0" smtClean="0"/>
              <a:t> The only additional work over using single network interface is the computationally simple task of distributing the packets over the available device transmit queues. </a:t>
            </a:r>
          </a:p>
          <a:p>
            <a:pPr lvl="1">
              <a:buFont typeface="Arial" pitchFamily="34" charset="0"/>
              <a:buChar char="•"/>
            </a:pPr>
            <a:r>
              <a:rPr lang="en-NZ" dirty="0" smtClean="0"/>
              <a:t> This approach allows load balancing over multiple Ethernets connected to Linux workstations.</a:t>
            </a:r>
          </a:p>
          <a:p>
            <a:pPr lvl="1">
              <a:buFont typeface="Arial" pitchFamily="34" charset="0"/>
              <a:buChar char="•"/>
            </a:pPr>
            <a:endParaRPr lang="en-NZ" dirty="0" smtClean="0"/>
          </a:p>
          <a:p>
            <a:r>
              <a:rPr lang="en-NZ" b="1" dirty="0" smtClean="0"/>
              <a:t>Pvmsync: </a:t>
            </a:r>
          </a:p>
          <a:p>
            <a:pPr lvl="1">
              <a:buFont typeface="Arial" pitchFamily="34" charset="0"/>
              <a:buChar char="•"/>
            </a:pPr>
            <a:r>
              <a:rPr lang="en-NZ" b="1" dirty="0" smtClean="0"/>
              <a:t> </a:t>
            </a:r>
            <a:r>
              <a:rPr lang="en-NZ" dirty="0" smtClean="0"/>
              <a:t>This is a programming environment that provides synchronization mechanisms and shared data objects for processes in a Beowulf cluster.</a:t>
            </a:r>
          </a:p>
          <a:p>
            <a:pPr lvl="1">
              <a:buFont typeface="Arial" pitchFamily="34" charset="0"/>
              <a:buChar char="•"/>
            </a:pPr>
            <a:endParaRPr lang="en-NZ" dirty="0" smtClean="0"/>
          </a:p>
          <a:p>
            <a:r>
              <a:rPr lang="en-NZ" dirty="0" smtClean="0"/>
              <a:t>EnFuzion:</a:t>
            </a:r>
          </a:p>
          <a:p>
            <a:pPr lvl="1">
              <a:buFont typeface="Arial" pitchFamily="34" charset="0"/>
              <a:buChar char="•"/>
            </a:pPr>
            <a:r>
              <a:rPr lang="en-NZ" dirty="0" smtClean="0"/>
              <a:t> EnFuzion consists of a set of tools for doing parametric computing.</a:t>
            </a:r>
          </a:p>
          <a:p>
            <a:pPr lvl="1">
              <a:buFont typeface="Arial" pitchFamily="34" charset="0"/>
              <a:buChar char="•"/>
            </a:pPr>
            <a:r>
              <a:rPr lang="en-NZ" dirty="0" smtClean="0"/>
              <a:t> Parametric computing involves the execution of a program as a large number of jobs, each with different parameters or starting conditions.</a:t>
            </a:r>
          </a:p>
          <a:p>
            <a:pPr lvl="1">
              <a:buFont typeface="Arial" pitchFamily="34" charset="0"/>
              <a:buChar char="•"/>
            </a:pPr>
            <a:r>
              <a:rPr lang="en-NZ" dirty="0" smtClean="0"/>
              <a:t> EnFusion emulates a set of robot users on a single root node machine, each of which will log into one of the many clients that form a cluster.</a:t>
            </a:r>
          </a:p>
          <a:p>
            <a:pPr lvl="1">
              <a:buFont typeface="Arial" pitchFamily="34" charset="0"/>
              <a:buChar char="•"/>
            </a:pPr>
            <a:r>
              <a:rPr lang="en-NZ" dirty="0" smtClean="0"/>
              <a:t>Each job is set up to run with a unique, programmed scenario, with an appropriate set of starting conditions </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third essential ingredient of the client/server environment is the network. </a:t>
            </a:r>
          </a:p>
          <a:p>
            <a:endParaRPr lang="en-NZ" dirty="0" smtClean="0"/>
          </a:p>
          <a:p>
            <a:r>
              <a:rPr lang="en-NZ" dirty="0" smtClean="0"/>
              <a:t>Client/server computing is typically distributed computing. </a:t>
            </a:r>
          </a:p>
          <a:p>
            <a:endParaRPr lang="en-NZ" dirty="0" smtClean="0"/>
          </a:p>
          <a:p>
            <a:r>
              <a:rPr lang="en-NZ" dirty="0" smtClean="0"/>
              <a:t>Users, applications, and resources are distributed in response to business requirements and linked by a single LAN or WAN or by an internet of</a:t>
            </a:r>
          </a:p>
          <a:p>
            <a:r>
              <a:rPr lang="en-NZ" dirty="0" smtClean="0"/>
              <a:t>networks.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5/20/2009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5/20/2009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5/20/2009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5/20/2009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5/20/2009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5/20/2009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5/20/2009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5/20/2009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5/20/2009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5/20/2009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5/20/2009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cstate="print"/>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cstate="print"/>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pic>
        <p:nvPicPr>
          <p:cNvPr id="7" name="Picture 9" descr="top.gif"/>
          <p:cNvPicPr>
            <a:picLocks noChangeAspect="1"/>
          </p:cNvPicPr>
          <p:nvPr userDrawn="1"/>
        </p:nvPicPr>
        <p:blipFill>
          <a:blip r:embed="rId4" cstate="print"/>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5/20/2009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5/20/2009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5/20/2009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5/20/2009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5/20/2009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5/20/2009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5/20/2009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5/20/2009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5/20/2009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5/20/2009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5/20/2009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5/20/2009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5.gif"/></Relationships>
</file>

<file path=ppt/slides/_rels/slide49.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cstate="print"/>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dirty="0" smtClean="0"/>
              <a:t>Chapter 16</a:t>
            </a:r>
            <a:br>
              <a:rPr lang="en-US" dirty="0" smtClean="0"/>
            </a:br>
            <a:r>
              <a:rPr lang="en-US" dirty="0" smtClean="0"/>
              <a:t>Client/Server Computing</a:t>
            </a:r>
          </a:p>
        </p:txBody>
      </p:sp>
      <p:sp>
        <p:nvSpPr>
          <p:cNvPr id="4" name="Footer Placeholder 3"/>
          <p:cNvSpPr>
            <a:spLocks noGrp="1"/>
          </p:cNvSpPr>
          <p:nvPr>
            <p:ph type="ftr" sz="quarter" idx="11"/>
          </p:nvPr>
        </p:nvSpPr>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
        <p:nvSpPr>
          <p:cNvPr id="9" name="Subtitle 8"/>
          <p:cNvSpPr>
            <a:spLocks noGrp="1"/>
          </p:cNvSpPr>
          <p:nvPr>
            <p:ph type="subTitle" idx="1"/>
          </p:nvPr>
        </p:nvSpPr>
        <p:spPr/>
        <p:txBody>
          <a:bodyPr/>
          <a:lstStyle/>
          <a:p>
            <a:endParaRPr lang="en-US" dirty="0"/>
          </a:p>
        </p:txBody>
      </p:sp>
      <p:sp>
        <p:nvSpPr>
          <p:cNvPr id="10"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Client/Server Applications</a:t>
            </a:r>
            <a:endParaRPr lang="en-US" dirty="0"/>
          </a:p>
        </p:txBody>
      </p:sp>
      <p:sp>
        <p:nvSpPr>
          <p:cNvPr id="3" name="Content Placeholder 2"/>
          <p:cNvSpPr>
            <a:spLocks noGrp="1"/>
          </p:cNvSpPr>
          <p:nvPr>
            <p:ph idx="1"/>
          </p:nvPr>
        </p:nvSpPr>
        <p:spPr/>
        <p:txBody>
          <a:bodyPr/>
          <a:lstStyle/>
          <a:p>
            <a:r>
              <a:rPr lang="en-NZ" dirty="0" smtClean="0"/>
              <a:t>The key feature of a client/server architecture is the allocation of application-level tasks between clients and servers. </a:t>
            </a:r>
          </a:p>
          <a:p>
            <a:r>
              <a:rPr lang="en-US" dirty="0" smtClean="0"/>
              <a:t>Hardware and the operating systems of client and server may differ</a:t>
            </a:r>
          </a:p>
          <a:p>
            <a:pPr lvl="1"/>
            <a:r>
              <a:rPr lang="en-US" dirty="0" smtClean="0"/>
              <a:t>These lower-level differences are irrelevant as long as a client and server share the same communications protocols and support the same applications</a:t>
            </a:r>
          </a:p>
          <a:p>
            <a:endParaRPr 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Generic Client/Server Architecture</a:t>
            </a:r>
            <a:endParaRPr lang="en-US" dirty="0"/>
          </a:p>
        </p:txBody>
      </p:sp>
      <p:pic>
        <p:nvPicPr>
          <p:cNvPr id="4" name="Content Placeholder 3" descr="Fig16_02.gif"/>
          <p:cNvPicPr>
            <a:picLocks noGrp="1" noChangeAspect="1"/>
          </p:cNvPicPr>
          <p:nvPr>
            <p:ph idx="1"/>
          </p:nvPr>
        </p:nvPicPr>
        <p:blipFill>
          <a:blip r:embed="rId3" cstate="print"/>
          <a:stretch>
            <a:fillRect/>
          </a:stretch>
        </p:blipFill>
        <p:spPr>
          <a:xfrm>
            <a:off x="1829167" y="1600200"/>
            <a:ext cx="5485666" cy="4953000"/>
          </a:xfr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Client/Server </a:t>
            </a:r>
            <a:br>
              <a:rPr lang="en-US" dirty="0" smtClean="0"/>
            </a:br>
            <a:r>
              <a:rPr lang="en-US" dirty="0" smtClean="0"/>
              <a:t>Applications</a:t>
            </a:r>
            <a:endParaRPr lang="en-US" dirty="0"/>
          </a:p>
        </p:txBody>
      </p:sp>
      <p:sp>
        <p:nvSpPr>
          <p:cNvPr id="3" name="Content Placeholder 2"/>
          <p:cNvSpPr>
            <a:spLocks noGrp="1"/>
          </p:cNvSpPr>
          <p:nvPr>
            <p:ph idx="1"/>
          </p:nvPr>
        </p:nvSpPr>
        <p:spPr/>
        <p:txBody>
          <a:bodyPr/>
          <a:lstStyle/>
          <a:p>
            <a:r>
              <a:rPr lang="en-US" dirty="0" smtClean="0"/>
              <a:t>Bulk of applications software executes on the server</a:t>
            </a:r>
          </a:p>
          <a:p>
            <a:r>
              <a:rPr lang="en-US" dirty="0" smtClean="0"/>
              <a:t>Application logic is located at the client</a:t>
            </a:r>
          </a:p>
          <a:p>
            <a:r>
              <a:rPr lang="en-US" dirty="0" smtClean="0"/>
              <a:t>Presentation services in the client</a:t>
            </a:r>
            <a:endParaRPr 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Applications</a:t>
            </a:r>
            <a:endParaRPr lang="en-US" dirty="0"/>
          </a:p>
        </p:txBody>
      </p:sp>
      <p:sp>
        <p:nvSpPr>
          <p:cNvPr id="3" name="Content Placeholder 2"/>
          <p:cNvSpPr>
            <a:spLocks noGrp="1"/>
          </p:cNvSpPr>
          <p:nvPr>
            <p:ph idx="1"/>
          </p:nvPr>
        </p:nvSpPr>
        <p:spPr/>
        <p:txBody>
          <a:bodyPr/>
          <a:lstStyle/>
          <a:p>
            <a:r>
              <a:rPr lang="en-US" dirty="0" smtClean="0"/>
              <a:t>The server is a database server</a:t>
            </a:r>
          </a:p>
          <a:p>
            <a:pPr lvl="1"/>
            <a:r>
              <a:rPr lang="en-US" dirty="0" smtClean="0"/>
              <a:t>Most common family of client/server applications</a:t>
            </a:r>
          </a:p>
          <a:p>
            <a:r>
              <a:rPr lang="en-US" dirty="0" smtClean="0"/>
              <a:t>Interaction is in the form of transactions</a:t>
            </a:r>
          </a:p>
          <a:p>
            <a:pPr lvl="1"/>
            <a:r>
              <a:rPr lang="en-US" dirty="0" smtClean="0"/>
              <a:t>the client makes a database request and receives a database response from server</a:t>
            </a:r>
          </a:p>
          <a:p>
            <a:r>
              <a:rPr lang="en-US" dirty="0" smtClean="0"/>
              <a:t>Server is responsible for maintaining the database</a:t>
            </a:r>
          </a:p>
          <a:p>
            <a:endParaRPr lang="en-US"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 </a:t>
            </a:r>
            <a:br>
              <a:rPr lang="en-US" dirty="0" smtClean="0"/>
            </a:br>
            <a:r>
              <a:rPr lang="en-US" dirty="0" smtClean="0"/>
              <a:t>for Database Applications</a:t>
            </a:r>
            <a:endParaRPr lang="en-US" dirty="0"/>
          </a:p>
        </p:txBody>
      </p:sp>
      <p:pic>
        <p:nvPicPr>
          <p:cNvPr id="4" name="Content Placeholder 3" descr="Fig16_03.gif"/>
          <p:cNvPicPr>
            <a:picLocks noGrp="1" noChangeAspect="1"/>
          </p:cNvPicPr>
          <p:nvPr>
            <p:ph idx="1"/>
          </p:nvPr>
        </p:nvPicPr>
        <p:blipFill>
          <a:blip r:embed="rId3" cstate="print"/>
          <a:stretch>
            <a:fillRect/>
          </a:stretch>
        </p:blipFill>
        <p:spPr>
          <a:xfrm>
            <a:off x="735455" y="1600200"/>
            <a:ext cx="7673090" cy="4953000"/>
          </a:xfr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Client/Server </a:t>
            </a:r>
            <a:br>
              <a:rPr lang="en-US" dirty="0" smtClean="0"/>
            </a:br>
            <a:r>
              <a:rPr lang="en-US" dirty="0" smtClean="0"/>
              <a:t>Database Usage</a:t>
            </a:r>
            <a:endParaRPr lang="en-US" dirty="0"/>
          </a:p>
        </p:txBody>
      </p:sp>
      <p:pic>
        <p:nvPicPr>
          <p:cNvPr id="4" name="Content Placeholder 3" descr="Fig16_04a.gif"/>
          <p:cNvPicPr>
            <a:picLocks noGrp="1" noChangeAspect="1"/>
          </p:cNvPicPr>
          <p:nvPr>
            <p:ph idx="1"/>
          </p:nvPr>
        </p:nvPicPr>
        <p:blipFill>
          <a:blip r:embed="rId3" cstate="print"/>
          <a:stretch>
            <a:fillRect/>
          </a:stretch>
        </p:blipFill>
        <p:spPr>
          <a:xfrm>
            <a:off x="695325" y="2190750"/>
            <a:ext cx="7753350" cy="3771900"/>
          </a:xfr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Client/Server </a:t>
            </a:r>
            <a:br>
              <a:rPr lang="en-US" dirty="0" smtClean="0"/>
            </a:br>
            <a:r>
              <a:rPr lang="en-US" dirty="0" smtClean="0"/>
              <a:t>Database Usage</a:t>
            </a:r>
            <a:endParaRPr lang="en-US" dirty="0"/>
          </a:p>
        </p:txBody>
      </p:sp>
      <p:pic>
        <p:nvPicPr>
          <p:cNvPr id="4" name="Content Placeholder 3" descr="Fig16_04b.gif"/>
          <p:cNvPicPr>
            <a:picLocks noGrp="1" noChangeAspect="1"/>
          </p:cNvPicPr>
          <p:nvPr>
            <p:ph idx="1"/>
          </p:nvPr>
        </p:nvPicPr>
        <p:blipFill>
          <a:blip r:embed="rId3" cstate="print"/>
          <a:stretch>
            <a:fillRect/>
          </a:stretch>
        </p:blipFill>
        <p:spPr>
          <a:xfrm>
            <a:off x="457200" y="1676400"/>
            <a:ext cx="7991159" cy="3671887"/>
          </a:xfr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Classes of </a:t>
            </a:r>
            <a:br>
              <a:rPr lang="en-NZ" dirty="0" smtClean="0"/>
            </a:br>
            <a:r>
              <a:rPr lang="en-NZ" dirty="0" smtClean="0"/>
              <a:t>Client/Server Architecture</a:t>
            </a:r>
            <a:endParaRPr lang="en-NZ" dirty="0"/>
          </a:p>
        </p:txBody>
      </p:sp>
      <p:sp>
        <p:nvSpPr>
          <p:cNvPr id="3" name="Content Placeholder 2"/>
          <p:cNvSpPr>
            <a:spLocks noGrp="1"/>
          </p:cNvSpPr>
          <p:nvPr>
            <p:ph idx="1"/>
          </p:nvPr>
        </p:nvSpPr>
        <p:spPr/>
        <p:txBody>
          <a:bodyPr/>
          <a:lstStyle/>
          <a:p>
            <a:r>
              <a:rPr lang="en-NZ" dirty="0" smtClean="0"/>
              <a:t>A spectrum of implementations exist.</a:t>
            </a:r>
          </a:p>
          <a:p>
            <a:r>
              <a:rPr lang="en-NZ" dirty="0" smtClean="0"/>
              <a:t>Four general classes are:</a:t>
            </a:r>
          </a:p>
          <a:p>
            <a:pPr lvl="1"/>
            <a:r>
              <a:rPr lang="en-NZ" dirty="0" smtClean="0"/>
              <a:t>Host-based processing</a:t>
            </a:r>
          </a:p>
          <a:p>
            <a:pPr lvl="1"/>
            <a:r>
              <a:rPr lang="en-NZ" dirty="0" smtClean="0"/>
              <a:t>Server-based processing</a:t>
            </a:r>
          </a:p>
          <a:p>
            <a:pPr lvl="1"/>
            <a:r>
              <a:rPr lang="en-NZ" dirty="0" smtClean="0"/>
              <a:t>Cooperative processing</a:t>
            </a:r>
          </a:p>
          <a:p>
            <a:pPr lvl="1"/>
            <a:r>
              <a:rPr lang="en-NZ" dirty="0" smtClean="0"/>
              <a:t>Client-based processing</a:t>
            </a:r>
            <a:endParaRPr lang="en-NZ"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Host-based processing</a:t>
            </a:r>
            <a:endParaRPr lang="en-US" dirty="0"/>
          </a:p>
        </p:txBody>
      </p:sp>
      <p:sp>
        <p:nvSpPr>
          <p:cNvPr id="3" name="Content Placeholder 2"/>
          <p:cNvSpPr>
            <a:spLocks noGrp="1"/>
          </p:cNvSpPr>
          <p:nvPr>
            <p:ph idx="1"/>
          </p:nvPr>
        </p:nvSpPr>
        <p:spPr/>
        <p:txBody>
          <a:bodyPr/>
          <a:lstStyle/>
          <a:p>
            <a:r>
              <a:rPr lang="en-US" dirty="0" smtClean="0"/>
              <a:t>Not true client/server computing</a:t>
            </a:r>
          </a:p>
          <a:p>
            <a:pPr lvl="1"/>
            <a:r>
              <a:rPr lang="en-US" dirty="0" smtClean="0"/>
              <a:t>Traditional mainframe environment</a:t>
            </a:r>
          </a:p>
          <a:p>
            <a:pPr lvl="1"/>
            <a:r>
              <a:rPr lang="en-NZ" dirty="0" smtClean="0"/>
              <a:t>all or virtually all of the processing is done on a central host.</a:t>
            </a:r>
            <a:endParaRPr lang="en-US" dirty="0" smtClean="0"/>
          </a:p>
          <a:p>
            <a:endParaRPr lang="en-US" dirty="0"/>
          </a:p>
        </p:txBody>
      </p:sp>
      <p:pic>
        <p:nvPicPr>
          <p:cNvPr id="4" name="Picture 3" descr="Fig16_05a.gif"/>
          <p:cNvPicPr>
            <a:picLocks noChangeAspect="1"/>
          </p:cNvPicPr>
          <p:nvPr/>
        </p:nvPicPr>
        <p:blipFill>
          <a:blip r:embed="rId3" cstate="print"/>
          <a:stretch>
            <a:fillRect/>
          </a:stretch>
        </p:blipFill>
        <p:spPr>
          <a:xfrm>
            <a:off x="1600200" y="3581400"/>
            <a:ext cx="5600700" cy="2276475"/>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Server-based </a:t>
            </a:r>
            <a:br>
              <a:rPr lang="en-US" dirty="0" smtClean="0"/>
            </a:br>
            <a:r>
              <a:rPr lang="en-US" dirty="0" smtClean="0"/>
              <a:t>processing</a:t>
            </a:r>
          </a:p>
        </p:txBody>
      </p:sp>
      <p:sp>
        <p:nvSpPr>
          <p:cNvPr id="3" name="Content Placeholder 2"/>
          <p:cNvSpPr>
            <a:spLocks noGrp="1"/>
          </p:cNvSpPr>
          <p:nvPr>
            <p:ph idx="1"/>
          </p:nvPr>
        </p:nvSpPr>
        <p:spPr/>
        <p:txBody>
          <a:bodyPr/>
          <a:lstStyle/>
          <a:p>
            <a:r>
              <a:rPr lang="en-US" dirty="0" smtClean="0"/>
              <a:t>Server does all the processing</a:t>
            </a:r>
          </a:p>
          <a:p>
            <a:r>
              <a:rPr lang="en-US" dirty="0" smtClean="0"/>
              <a:t>Client provides a graphical user interface</a:t>
            </a:r>
          </a:p>
          <a:p>
            <a:endParaRPr lang="en-US" dirty="0"/>
          </a:p>
        </p:txBody>
      </p:sp>
      <p:pic>
        <p:nvPicPr>
          <p:cNvPr id="4" name="Picture 3" descr="Fig16_05b.gif"/>
          <p:cNvPicPr>
            <a:picLocks noChangeAspect="1"/>
          </p:cNvPicPr>
          <p:nvPr/>
        </p:nvPicPr>
        <p:blipFill>
          <a:blip r:embed="rId3" cstate="print"/>
          <a:stretch>
            <a:fillRect/>
          </a:stretch>
        </p:blipFill>
        <p:spPr>
          <a:xfrm>
            <a:off x="1676400" y="3657600"/>
            <a:ext cx="5591175" cy="196215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Distributed Computing Introduction</a:t>
            </a:r>
          </a:p>
          <a:p>
            <a:r>
              <a:rPr lang="en-NZ" dirty="0" smtClean="0"/>
              <a:t>Client/Server Computing</a:t>
            </a:r>
          </a:p>
          <a:p>
            <a:r>
              <a:rPr lang="en-NZ" dirty="0" smtClean="0"/>
              <a:t>Distributed message passing</a:t>
            </a:r>
          </a:p>
          <a:p>
            <a:r>
              <a:rPr lang="en-NZ" dirty="0" smtClean="0"/>
              <a:t>Remote Procedure Calls</a:t>
            </a:r>
          </a:p>
          <a:p>
            <a:r>
              <a:rPr lang="en-NZ" dirty="0" smtClean="0"/>
              <a:t>Clusters</a:t>
            </a:r>
          </a:p>
          <a:p>
            <a:r>
              <a:rPr lang="en-NZ" dirty="0" smtClean="0"/>
              <a:t>Windows Cluster Server</a:t>
            </a:r>
          </a:p>
          <a:p>
            <a:r>
              <a:rPr lang="en-NZ" dirty="0" smtClean="0"/>
              <a:t>Sun Cluster</a:t>
            </a:r>
          </a:p>
          <a:p>
            <a:r>
              <a:rPr lang="en-NZ" dirty="0" smtClean="0"/>
              <a:t>Beowulf and Linux Clusters</a:t>
            </a:r>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Client-based processing</a:t>
            </a:r>
          </a:p>
        </p:txBody>
      </p:sp>
      <p:sp>
        <p:nvSpPr>
          <p:cNvPr id="3" name="Content Placeholder 2"/>
          <p:cNvSpPr>
            <a:spLocks noGrp="1"/>
          </p:cNvSpPr>
          <p:nvPr>
            <p:ph idx="1"/>
          </p:nvPr>
        </p:nvSpPr>
        <p:spPr/>
        <p:txBody>
          <a:bodyPr/>
          <a:lstStyle/>
          <a:p>
            <a:r>
              <a:rPr lang="en-US" dirty="0" smtClean="0"/>
              <a:t>All application processing done at the client</a:t>
            </a:r>
          </a:p>
          <a:p>
            <a:r>
              <a:rPr lang="en-US" dirty="0" smtClean="0"/>
              <a:t>Data validation routines and other database logic functions are done at the server</a:t>
            </a:r>
          </a:p>
          <a:p>
            <a:endParaRPr lang="en-US" dirty="0"/>
          </a:p>
        </p:txBody>
      </p:sp>
      <p:pic>
        <p:nvPicPr>
          <p:cNvPr id="5" name="Picture 4" descr="Fig16_05c.gif"/>
          <p:cNvPicPr>
            <a:picLocks noChangeAspect="1"/>
          </p:cNvPicPr>
          <p:nvPr/>
        </p:nvPicPr>
        <p:blipFill>
          <a:blip r:embed="rId3" cstate="print"/>
          <a:stretch>
            <a:fillRect/>
          </a:stretch>
        </p:blipFill>
        <p:spPr>
          <a:xfrm>
            <a:off x="1828800" y="4391025"/>
            <a:ext cx="5162550" cy="1933575"/>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Cooperative processing</a:t>
            </a:r>
          </a:p>
        </p:txBody>
      </p:sp>
      <p:sp>
        <p:nvSpPr>
          <p:cNvPr id="3" name="Content Placeholder 2"/>
          <p:cNvSpPr>
            <a:spLocks noGrp="1"/>
          </p:cNvSpPr>
          <p:nvPr>
            <p:ph idx="1"/>
          </p:nvPr>
        </p:nvSpPr>
        <p:spPr/>
        <p:txBody>
          <a:bodyPr/>
          <a:lstStyle/>
          <a:p>
            <a:r>
              <a:rPr lang="en-US" dirty="0" smtClean="0"/>
              <a:t>Application processing is performed in an optimized fashion</a:t>
            </a:r>
          </a:p>
          <a:p>
            <a:r>
              <a:rPr lang="en-US" dirty="0" smtClean="0"/>
              <a:t>Complex to set up and maintain</a:t>
            </a:r>
          </a:p>
          <a:p>
            <a:r>
              <a:rPr lang="en-US" dirty="0" smtClean="0"/>
              <a:t>Offers greater productivity and efficiency</a:t>
            </a:r>
          </a:p>
          <a:p>
            <a:endParaRPr lang="en-US" dirty="0"/>
          </a:p>
        </p:txBody>
      </p:sp>
      <p:pic>
        <p:nvPicPr>
          <p:cNvPr id="4" name="Picture 3" descr="Fig16_05d.gif"/>
          <p:cNvPicPr>
            <a:picLocks noChangeAspect="1"/>
          </p:cNvPicPr>
          <p:nvPr/>
        </p:nvPicPr>
        <p:blipFill>
          <a:blip r:embed="rId3" cstate="print"/>
          <a:stretch>
            <a:fillRect/>
          </a:stretch>
        </p:blipFill>
        <p:spPr>
          <a:xfrm>
            <a:off x="1905000" y="3962400"/>
            <a:ext cx="5238750" cy="1819275"/>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Three-tier </a:t>
            </a:r>
            <a:br>
              <a:rPr lang="en-US" dirty="0" smtClean="0"/>
            </a:br>
            <a:r>
              <a:rPr lang="en-US" dirty="0" smtClean="0"/>
              <a:t>Client/Server Architecture</a:t>
            </a:r>
            <a:endParaRPr lang="en-US" dirty="0"/>
          </a:p>
        </p:txBody>
      </p:sp>
      <p:sp>
        <p:nvSpPr>
          <p:cNvPr id="3" name="Content Placeholder 2"/>
          <p:cNvSpPr>
            <a:spLocks noGrp="1"/>
          </p:cNvSpPr>
          <p:nvPr>
            <p:ph idx="1"/>
          </p:nvPr>
        </p:nvSpPr>
        <p:spPr/>
        <p:txBody>
          <a:bodyPr/>
          <a:lstStyle/>
          <a:p>
            <a:r>
              <a:rPr lang="en-US" dirty="0" smtClean="0"/>
              <a:t>Application software distributed among three types of machines</a:t>
            </a:r>
          </a:p>
          <a:p>
            <a:pPr lvl="1"/>
            <a:r>
              <a:rPr lang="en-US" dirty="0" smtClean="0"/>
              <a:t>User machine</a:t>
            </a:r>
          </a:p>
          <a:p>
            <a:pPr lvl="2"/>
            <a:r>
              <a:rPr lang="en-US" dirty="0" smtClean="0"/>
              <a:t>Thin client</a:t>
            </a:r>
          </a:p>
          <a:p>
            <a:pPr lvl="1"/>
            <a:r>
              <a:rPr lang="en-US" dirty="0" smtClean="0"/>
              <a:t>Middle-tier server</a:t>
            </a:r>
          </a:p>
          <a:p>
            <a:pPr lvl="2"/>
            <a:r>
              <a:rPr lang="en-US" dirty="0" smtClean="0"/>
              <a:t>Gateway</a:t>
            </a:r>
          </a:p>
          <a:p>
            <a:pPr lvl="2"/>
            <a:r>
              <a:rPr lang="en-US" dirty="0" smtClean="0"/>
              <a:t>Convert protocols</a:t>
            </a:r>
          </a:p>
          <a:p>
            <a:pPr lvl="2"/>
            <a:r>
              <a:rPr lang="en-US" dirty="0" smtClean="0"/>
              <a:t>Merge/integrate results from different data sources</a:t>
            </a:r>
          </a:p>
          <a:p>
            <a:pPr lvl="1"/>
            <a:r>
              <a:rPr lang="en-US" dirty="0" smtClean="0"/>
              <a:t>Backend server</a:t>
            </a:r>
            <a:endParaRPr lang="en-US"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Three-tier </a:t>
            </a:r>
            <a:br>
              <a:rPr lang="en-US" dirty="0" smtClean="0"/>
            </a:br>
            <a:r>
              <a:rPr lang="en-US" dirty="0" smtClean="0"/>
              <a:t>Client/Server Architecture</a:t>
            </a:r>
            <a:endParaRPr lang="en-US" dirty="0"/>
          </a:p>
        </p:txBody>
      </p:sp>
      <p:pic>
        <p:nvPicPr>
          <p:cNvPr id="4" name="Content Placeholder 3" descr="Fig16_06.gif"/>
          <p:cNvPicPr>
            <a:picLocks noGrp="1" noChangeAspect="1"/>
          </p:cNvPicPr>
          <p:nvPr>
            <p:ph idx="1"/>
          </p:nvPr>
        </p:nvPicPr>
        <p:blipFill>
          <a:blip r:embed="rId3" cstate="print"/>
          <a:stretch>
            <a:fillRect/>
          </a:stretch>
        </p:blipFill>
        <p:spPr>
          <a:xfrm>
            <a:off x="1994418" y="1600200"/>
            <a:ext cx="5155163" cy="4953000"/>
          </a:xfr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Cache Consistency</a:t>
            </a:r>
            <a:endParaRPr lang="en-US" dirty="0"/>
          </a:p>
        </p:txBody>
      </p:sp>
      <p:sp>
        <p:nvSpPr>
          <p:cNvPr id="3" name="Content Placeholder 2"/>
          <p:cNvSpPr>
            <a:spLocks noGrp="1"/>
          </p:cNvSpPr>
          <p:nvPr>
            <p:ph idx="1"/>
          </p:nvPr>
        </p:nvSpPr>
        <p:spPr/>
        <p:txBody>
          <a:bodyPr/>
          <a:lstStyle/>
          <a:p>
            <a:r>
              <a:rPr lang="en-US" dirty="0" smtClean="0"/>
              <a:t>File caches hold recently accessed file records</a:t>
            </a:r>
          </a:p>
          <a:p>
            <a:r>
              <a:rPr lang="en-US" dirty="0" smtClean="0"/>
              <a:t>Caches are consistent when they contain exact copies for remote data</a:t>
            </a:r>
          </a:p>
          <a:p>
            <a:r>
              <a:rPr lang="en-US" dirty="0" smtClean="0"/>
              <a:t>File-locking prevents simultaneous access to a file</a:t>
            </a:r>
          </a:p>
          <a:p>
            <a:endParaRPr lang="en-US"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File </a:t>
            </a:r>
            <a:br>
              <a:rPr lang="en-US" dirty="0" smtClean="0"/>
            </a:br>
            <a:r>
              <a:rPr lang="en-US" dirty="0" smtClean="0"/>
              <a:t>Caching </a:t>
            </a:r>
            <a:r>
              <a:rPr lang="en-US" dirty="0" smtClean="0"/>
              <a:t>in Sprite</a:t>
            </a:r>
            <a:endParaRPr lang="en-US" dirty="0"/>
          </a:p>
        </p:txBody>
      </p:sp>
      <p:pic>
        <p:nvPicPr>
          <p:cNvPr id="4" name="Content Placeholder 3" descr="Fig16_07.gif"/>
          <p:cNvPicPr>
            <a:picLocks noGrp="1" noChangeAspect="1"/>
          </p:cNvPicPr>
          <p:nvPr>
            <p:ph idx="1"/>
          </p:nvPr>
        </p:nvPicPr>
        <p:blipFill>
          <a:blip r:embed="rId3" cstate="print"/>
          <a:stretch>
            <a:fillRect/>
          </a:stretch>
        </p:blipFill>
        <p:spPr>
          <a:xfrm>
            <a:off x="973707" y="1600200"/>
            <a:ext cx="7196585" cy="4953000"/>
          </a:xfr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Middleware</a:t>
            </a:r>
            <a:endParaRPr lang="en-US" dirty="0"/>
          </a:p>
        </p:txBody>
      </p:sp>
      <p:sp>
        <p:nvSpPr>
          <p:cNvPr id="3" name="Content Placeholder 2"/>
          <p:cNvSpPr>
            <a:spLocks noGrp="1"/>
          </p:cNvSpPr>
          <p:nvPr>
            <p:ph idx="1"/>
          </p:nvPr>
        </p:nvSpPr>
        <p:spPr/>
        <p:txBody>
          <a:bodyPr/>
          <a:lstStyle/>
          <a:p>
            <a:r>
              <a:rPr lang="en-US" dirty="0" smtClean="0"/>
              <a:t>Set of tools that provide a uniform means and style of access to system resources across all platforms</a:t>
            </a:r>
          </a:p>
          <a:p>
            <a:r>
              <a:rPr lang="en-US" dirty="0" smtClean="0"/>
              <a:t>Enable programmers to build applications that look and feel the same</a:t>
            </a:r>
          </a:p>
          <a:p>
            <a:r>
              <a:rPr lang="en-US" dirty="0" smtClean="0"/>
              <a:t>Enable programmers to use the same method to access data</a:t>
            </a:r>
          </a:p>
          <a:p>
            <a:endParaRPr 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Middleware in Client/Server Architecture</a:t>
            </a:r>
            <a:endParaRPr lang="en-US" dirty="0"/>
          </a:p>
        </p:txBody>
      </p:sp>
      <p:pic>
        <p:nvPicPr>
          <p:cNvPr id="4" name="Content Placeholder 3" descr="Fig16_08.gif"/>
          <p:cNvPicPr>
            <a:picLocks noGrp="1" noChangeAspect="1"/>
          </p:cNvPicPr>
          <p:nvPr>
            <p:ph idx="1"/>
          </p:nvPr>
        </p:nvPicPr>
        <p:blipFill>
          <a:blip r:embed="rId3" cstate="print"/>
          <a:stretch>
            <a:fillRect/>
          </a:stretch>
        </p:blipFill>
        <p:spPr>
          <a:xfrm>
            <a:off x="1320447" y="1600200"/>
            <a:ext cx="6503106" cy="4953000"/>
          </a:xfr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Logical View </a:t>
            </a:r>
            <a:br>
              <a:rPr lang="en-US" dirty="0" smtClean="0"/>
            </a:br>
            <a:r>
              <a:rPr lang="en-US" dirty="0" smtClean="0"/>
              <a:t>of Middleware</a:t>
            </a:r>
            <a:endParaRPr lang="en-US" dirty="0"/>
          </a:p>
        </p:txBody>
      </p:sp>
      <p:pic>
        <p:nvPicPr>
          <p:cNvPr id="4" name="Content Placeholder 3" descr="Fig16_09.gif"/>
          <p:cNvPicPr>
            <a:picLocks noGrp="1" noChangeAspect="1"/>
          </p:cNvPicPr>
          <p:nvPr>
            <p:ph idx="1"/>
          </p:nvPr>
        </p:nvPicPr>
        <p:blipFill>
          <a:blip r:embed="rId3" cstate="print"/>
          <a:stretch>
            <a:fillRect/>
          </a:stretch>
        </p:blipFill>
        <p:spPr>
          <a:xfrm>
            <a:off x="1447800" y="1587200"/>
            <a:ext cx="5970704" cy="5194600"/>
          </a:xfr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Distributed Computing Introduction</a:t>
            </a:r>
          </a:p>
          <a:p>
            <a:r>
              <a:rPr lang="en-NZ" dirty="0" smtClean="0"/>
              <a:t>Client/Server Computing</a:t>
            </a:r>
          </a:p>
          <a:p>
            <a:r>
              <a:rPr lang="en-NZ" dirty="0" smtClean="0">
                <a:solidFill>
                  <a:schemeClr val="accent1">
                    <a:lumMod val="75000"/>
                  </a:schemeClr>
                </a:solidFill>
              </a:rPr>
              <a:t>Distributed message passing</a:t>
            </a:r>
          </a:p>
          <a:p>
            <a:r>
              <a:rPr lang="en-NZ" dirty="0" smtClean="0"/>
              <a:t>Remote Procedure Calls</a:t>
            </a:r>
          </a:p>
          <a:p>
            <a:r>
              <a:rPr lang="en-NZ" dirty="0" smtClean="0"/>
              <a:t>Clusters</a:t>
            </a:r>
          </a:p>
          <a:p>
            <a:r>
              <a:rPr lang="en-NZ" dirty="0" smtClean="0"/>
              <a:t>Windows Cluster Server</a:t>
            </a:r>
          </a:p>
          <a:p>
            <a:r>
              <a:rPr lang="en-NZ" dirty="0" smtClean="0"/>
              <a:t>Sun Cluster</a:t>
            </a:r>
          </a:p>
          <a:p>
            <a:r>
              <a:rPr lang="en-NZ" dirty="0" smtClean="0"/>
              <a:t>Beowulf and Linux Clusters</a:t>
            </a:r>
          </a:p>
        </p:txBody>
      </p:sp>
      <p:cxnSp>
        <p:nvCxnSpPr>
          <p:cNvPr id="4" name="Straight Arrow Connector 3"/>
          <p:cNvCxnSpPr/>
          <p:nvPr/>
        </p:nvCxnSpPr>
        <p:spPr>
          <a:xfrm>
            <a:off x="152400" y="3046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Traditional </a:t>
            </a:r>
            <a:br>
              <a:rPr lang="en-NZ" dirty="0" smtClean="0"/>
            </a:br>
            <a:r>
              <a:rPr lang="en-NZ" dirty="0" smtClean="0"/>
              <a:t>Data Processing</a:t>
            </a:r>
            <a:endParaRPr lang="en-NZ" dirty="0"/>
          </a:p>
        </p:txBody>
      </p:sp>
      <p:sp>
        <p:nvSpPr>
          <p:cNvPr id="3" name="Content Placeholder 2"/>
          <p:cNvSpPr>
            <a:spLocks noGrp="1"/>
          </p:cNvSpPr>
          <p:nvPr>
            <p:ph idx="1"/>
          </p:nvPr>
        </p:nvSpPr>
        <p:spPr/>
        <p:txBody>
          <a:bodyPr/>
          <a:lstStyle/>
          <a:p>
            <a:r>
              <a:rPr lang="en-NZ" dirty="0" smtClean="0"/>
              <a:t>Traditionally data processing was centralised</a:t>
            </a:r>
          </a:p>
          <a:p>
            <a:r>
              <a:rPr lang="en-NZ" dirty="0" smtClean="0"/>
              <a:t>Typically involving centralised</a:t>
            </a:r>
          </a:p>
          <a:p>
            <a:pPr lvl="1"/>
            <a:r>
              <a:rPr lang="en-NZ" dirty="0" smtClean="0"/>
              <a:t>Computers</a:t>
            </a:r>
          </a:p>
          <a:p>
            <a:pPr lvl="1"/>
            <a:r>
              <a:rPr lang="en-NZ" dirty="0" smtClean="0"/>
              <a:t>Processing</a:t>
            </a:r>
          </a:p>
          <a:p>
            <a:pPr lvl="1"/>
            <a:r>
              <a:rPr lang="en-NZ" dirty="0" smtClean="0"/>
              <a:t>Data</a:t>
            </a:r>
          </a:p>
          <a:p>
            <a:pPr lvl="1"/>
            <a:endParaRPr lang="en-NZ"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Interprocess </a:t>
            </a:r>
            <a:br>
              <a:rPr lang="en-NZ" dirty="0" smtClean="0"/>
            </a:br>
            <a:r>
              <a:rPr lang="en-NZ" dirty="0" smtClean="0"/>
              <a:t>Communication (IPC)</a:t>
            </a:r>
            <a:endParaRPr lang="en-NZ" dirty="0"/>
          </a:p>
        </p:txBody>
      </p:sp>
      <p:sp>
        <p:nvSpPr>
          <p:cNvPr id="3" name="Content Placeholder 2"/>
          <p:cNvSpPr>
            <a:spLocks noGrp="1"/>
          </p:cNvSpPr>
          <p:nvPr>
            <p:ph idx="1"/>
          </p:nvPr>
        </p:nvSpPr>
        <p:spPr/>
        <p:txBody>
          <a:bodyPr/>
          <a:lstStyle/>
          <a:p>
            <a:r>
              <a:rPr lang="en-NZ" dirty="0" smtClean="0"/>
              <a:t>Usually computers involved in DDP do not share a main memory</a:t>
            </a:r>
          </a:p>
          <a:p>
            <a:pPr lvl="1"/>
            <a:r>
              <a:rPr lang="en-NZ" dirty="0" smtClean="0"/>
              <a:t>They are isolated computers</a:t>
            </a:r>
          </a:p>
          <a:p>
            <a:r>
              <a:rPr lang="en-NZ" dirty="0" smtClean="0"/>
              <a:t>IPC techniques relying on filters cannot work</a:t>
            </a:r>
          </a:p>
          <a:p>
            <a:pPr lvl="1"/>
            <a:r>
              <a:rPr lang="en-NZ" dirty="0" smtClean="0"/>
              <a:t>Must rely on message passing</a:t>
            </a:r>
            <a:endParaRPr lang="en-NZ"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a:t>
            </a:r>
            <a:br>
              <a:rPr lang="en-US" dirty="0" smtClean="0"/>
            </a:br>
            <a:r>
              <a:rPr lang="en-US" dirty="0" smtClean="0"/>
              <a:t>Message Passing</a:t>
            </a:r>
            <a:endParaRPr lang="en-US" dirty="0"/>
          </a:p>
        </p:txBody>
      </p:sp>
      <p:pic>
        <p:nvPicPr>
          <p:cNvPr id="4" name="Content Placeholder 3" descr="Fig16_10a.gif"/>
          <p:cNvPicPr>
            <a:picLocks noGrp="1" noChangeAspect="1"/>
          </p:cNvPicPr>
          <p:nvPr>
            <p:ph idx="1"/>
          </p:nvPr>
        </p:nvPicPr>
        <p:blipFill>
          <a:blip r:embed="rId3" cstate="print"/>
          <a:stretch>
            <a:fillRect/>
          </a:stretch>
        </p:blipFill>
        <p:spPr>
          <a:xfrm>
            <a:off x="113982" y="1905000"/>
            <a:ext cx="8877618" cy="3514725"/>
          </a:xfrm>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Message-Passing Primitives</a:t>
            </a:r>
            <a:endParaRPr lang="en-US" dirty="0"/>
          </a:p>
        </p:txBody>
      </p:sp>
      <p:pic>
        <p:nvPicPr>
          <p:cNvPr id="4" name="Content Placeholder 3" descr="Fig16_11.gif"/>
          <p:cNvPicPr>
            <a:picLocks noGrp="1" noChangeAspect="1"/>
          </p:cNvPicPr>
          <p:nvPr>
            <p:ph idx="1"/>
          </p:nvPr>
        </p:nvPicPr>
        <p:blipFill>
          <a:blip r:embed="rId3" cstate="print"/>
          <a:stretch>
            <a:fillRect/>
          </a:stretch>
        </p:blipFill>
        <p:spPr>
          <a:xfrm>
            <a:off x="1012320" y="1447800"/>
            <a:ext cx="7338416" cy="5105400"/>
          </a:xfr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Reliability </a:t>
            </a:r>
            <a:r>
              <a:rPr lang="en-US" dirty="0" smtClean="0"/>
              <a:t>vs..</a:t>
            </a:r>
            <a:r>
              <a:rPr lang="en-US" dirty="0" smtClean="0"/>
              <a:t/>
            </a:r>
            <a:br>
              <a:rPr lang="en-US" dirty="0" smtClean="0"/>
            </a:br>
            <a:r>
              <a:rPr lang="en-US" dirty="0" smtClean="0"/>
              <a:t>Unreliability</a:t>
            </a:r>
            <a:endParaRPr lang="en-US" dirty="0"/>
          </a:p>
        </p:txBody>
      </p:sp>
      <p:sp>
        <p:nvSpPr>
          <p:cNvPr id="3" name="Content Placeholder 2"/>
          <p:cNvSpPr>
            <a:spLocks noGrp="1"/>
          </p:cNvSpPr>
          <p:nvPr>
            <p:ph idx="1"/>
          </p:nvPr>
        </p:nvSpPr>
        <p:spPr/>
        <p:txBody>
          <a:bodyPr/>
          <a:lstStyle/>
          <a:p>
            <a:r>
              <a:rPr lang="en-US" dirty="0" smtClean="0"/>
              <a:t>Reliable message-passing guarantees delivery if possible</a:t>
            </a:r>
          </a:p>
          <a:p>
            <a:pPr lvl="1"/>
            <a:r>
              <a:rPr lang="en-US" dirty="0" smtClean="0"/>
              <a:t>Not necessary to let the sending process know that the message was delivered (but useful)</a:t>
            </a:r>
          </a:p>
          <a:p>
            <a:r>
              <a:rPr lang="en-US" dirty="0" smtClean="0"/>
              <a:t>Send the message out into the communication network without reporting success or failure</a:t>
            </a:r>
          </a:p>
          <a:p>
            <a:pPr lvl="1"/>
            <a:r>
              <a:rPr lang="en-US" dirty="0" smtClean="0"/>
              <a:t>Reduces complexity and overhead</a:t>
            </a:r>
          </a:p>
          <a:p>
            <a:endParaRPr lang="en-US"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Blocking </a:t>
            </a:r>
            <a:r>
              <a:rPr lang="en-US" dirty="0" smtClean="0"/>
              <a:t>vs.. </a:t>
            </a:r>
            <a:r>
              <a:rPr lang="en-US" dirty="0" smtClean="0"/>
              <a:t/>
            </a:r>
            <a:br>
              <a:rPr lang="en-US" dirty="0" smtClean="0"/>
            </a:br>
            <a:r>
              <a:rPr lang="en-US" dirty="0" smtClean="0"/>
              <a:t>Nonblocking</a:t>
            </a:r>
            <a:endParaRPr lang="en-US" dirty="0"/>
          </a:p>
        </p:txBody>
      </p:sp>
      <p:sp>
        <p:nvSpPr>
          <p:cNvPr id="3" name="Content Placeholder 2"/>
          <p:cNvSpPr>
            <a:spLocks noGrp="1"/>
          </p:cNvSpPr>
          <p:nvPr>
            <p:ph idx="1"/>
          </p:nvPr>
        </p:nvSpPr>
        <p:spPr/>
        <p:txBody>
          <a:bodyPr/>
          <a:lstStyle/>
          <a:p>
            <a:r>
              <a:rPr lang="en-US" dirty="0" smtClean="0"/>
              <a:t>Nonblocking</a:t>
            </a:r>
          </a:p>
          <a:p>
            <a:pPr lvl="1"/>
            <a:r>
              <a:rPr lang="en-US" dirty="0" smtClean="0"/>
              <a:t>Process is not suspended as a result of issuing a Send or Receive</a:t>
            </a:r>
          </a:p>
          <a:p>
            <a:pPr lvl="1"/>
            <a:r>
              <a:rPr lang="en-US" dirty="0" smtClean="0"/>
              <a:t>Efficient and flexible</a:t>
            </a:r>
          </a:p>
          <a:p>
            <a:pPr lvl="1"/>
            <a:r>
              <a:rPr lang="en-US" dirty="0" smtClean="0"/>
              <a:t>Difficult to debug</a:t>
            </a:r>
            <a:endParaRPr 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Blocking </a:t>
            </a:r>
            <a:r>
              <a:rPr lang="en-US" dirty="0" smtClean="0"/>
              <a:t>vs.. </a:t>
            </a:r>
            <a:r>
              <a:rPr lang="en-US" dirty="0" smtClean="0"/>
              <a:t/>
            </a:r>
            <a:br>
              <a:rPr lang="en-US" dirty="0" smtClean="0"/>
            </a:br>
            <a:r>
              <a:rPr lang="en-US" dirty="0" smtClean="0"/>
              <a:t>Nonblocking</a:t>
            </a:r>
            <a:endParaRPr lang="en-US" dirty="0"/>
          </a:p>
        </p:txBody>
      </p:sp>
      <p:sp>
        <p:nvSpPr>
          <p:cNvPr id="3" name="Content Placeholder 2"/>
          <p:cNvSpPr>
            <a:spLocks noGrp="1"/>
          </p:cNvSpPr>
          <p:nvPr>
            <p:ph idx="1"/>
          </p:nvPr>
        </p:nvSpPr>
        <p:spPr/>
        <p:txBody>
          <a:bodyPr/>
          <a:lstStyle/>
          <a:p>
            <a:r>
              <a:rPr lang="en-US" dirty="0" smtClean="0"/>
              <a:t>Blocking</a:t>
            </a:r>
          </a:p>
          <a:p>
            <a:pPr lvl="1"/>
            <a:r>
              <a:rPr lang="en-US" dirty="0" smtClean="0"/>
              <a:t>Send does not return control to the sending process until the message has been transmitted</a:t>
            </a:r>
          </a:p>
          <a:p>
            <a:pPr lvl="1"/>
            <a:r>
              <a:rPr lang="en-US" dirty="0" smtClean="0"/>
              <a:t>OR does not return control until an acknowledgment is received</a:t>
            </a:r>
          </a:p>
          <a:p>
            <a:pPr lvl="1"/>
            <a:r>
              <a:rPr lang="en-US" dirty="0" smtClean="0"/>
              <a:t>Receive does not return until a message has been placed in the allocated buffer</a:t>
            </a:r>
          </a:p>
          <a:p>
            <a:endParaRPr 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Distributed Computing Introduction</a:t>
            </a:r>
          </a:p>
          <a:p>
            <a:r>
              <a:rPr lang="en-NZ" dirty="0" smtClean="0"/>
              <a:t>Client/Server Computing</a:t>
            </a:r>
          </a:p>
          <a:p>
            <a:r>
              <a:rPr lang="en-NZ" dirty="0" smtClean="0"/>
              <a:t>Distributed message passing</a:t>
            </a:r>
          </a:p>
          <a:p>
            <a:r>
              <a:rPr lang="en-NZ" dirty="0" smtClean="0">
                <a:solidFill>
                  <a:schemeClr val="accent1">
                    <a:lumMod val="75000"/>
                  </a:schemeClr>
                </a:solidFill>
              </a:rPr>
              <a:t>Remote Procedure Calls</a:t>
            </a:r>
          </a:p>
          <a:p>
            <a:r>
              <a:rPr lang="en-NZ" dirty="0" smtClean="0"/>
              <a:t>Clusters</a:t>
            </a:r>
          </a:p>
          <a:p>
            <a:r>
              <a:rPr lang="en-NZ" dirty="0" smtClean="0"/>
              <a:t>Windows Cluster Server</a:t>
            </a:r>
          </a:p>
          <a:p>
            <a:r>
              <a:rPr lang="en-NZ" dirty="0" smtClean="0"/>
              <a:t>Sun Cluster</a:t>
            </a:r>
          </a:p>
          <a:p>
            <a:r>
              <a:rPr lang="en-NZ" dirty="0" smtClean="0"/>
              <a:t>Beowulf and Linux Clusters</a:t>
            </a:r>
          </a:p>
        </p:txBody>
      </p:sp>
      <p:cxnSp>
        <p:nvCxnSpPr>
          <p:cNvPr id="4" name="Straight Arrow Connector 3"/>
          <p:cNvCxnSpPr/>
          <p:nvPr/>
        </p:nvCxnSpPr>
        <p:spPr>
          <a:xfrm>
            <a:off x="152400" y="3656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Procedure Calls</a:t>
            </a:r>
            <a:endParaRPr lang="en-US" dirty="0"/>
          </a:p>
        </p:txBody>
      </p:sp>
      <p:sp>
        <p:nvSpPr>
          <p:cNvPr id="3" name="Content Placeholder 2"/>
          <p:cNvSpPr>
            <a:spLocks noGrp="1"/>
          </p:cNvSpPr>
          <p:nvPr>
            <p:ph idx="1"/>
          </p:nvPr>
        </p:nvSpPr>
        <p:spPr/>
        <p:txBody>
          <a:bodyPr/>
          <a:lstStyle/>
          <a:p>
            <a:r>
              <a:rPr lang="en-US" dirty="0" smtClean="0"/>
              <a:t>Allow programs on different machines to interact using simple procedure call/return semantics</a:t>
            </a:r>
          </a:p>
          <a:p>
            <a:r>
              <a:rPr lang="en-US" dirty="0" smtClean="0"/>
              <a:t>Widely accepted</a:t>
            </a:r>
          </a:p>
          <a:p>
            <a:r>
              <a:rPr lang="en-US" dirty="0" smtClean="0"/>
              <a:t>Standardized</a:t>
            </a:r>
          </a:p>
          <a:p>
            <a:pPr lvl="1"/>
            <a:r>
              <a:rPr lang="en-US" dirty="0" smtClean="0"/>
              <a:t>Client and server modules can be moved among computers and operating systems easily</a:t>
            </a:r>
          </a:p>
          <a:p>
            <a:endParaRPr 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RPC Architecture</a:t>
            </a:r>
            <a:endParaRPr lang="en-US" dirty="0"/>
          </a:p>
        </p:txBody>
      </p:sp>
      <p:pic>
        <p:nvPicPr>
          <p:cNvPr id="4" name="Content Placeholder 3" descr="Fig16_10b.gif"/>
          <p:cNvPicPr>
            <a:picLocks noGrp="1" noChangeAspect="1"/>
          </p:cNvPicPr>
          <p:nvPr>
            <p:ph idx="1"/>
          </p:nvPr>
        </p:nvPicPr>
        <p:blipFill>
          <a:blip r:embed="rId3" cstate="print"/>
          <a:stretch>
            <a:fillRect/>
          </a:stretch>
        </p:blipFill>
        <p:spPr>
          <a:xfrm>
            <a:off x="152400" y="1828800"/>
            <a:ext cx="8833732" cy="3486150"/>
          </a:xfrm>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Procedure Call Mechanism</a:t>
            </a:r>
            <a:endParaRPr lang="en-US" dirty="0"/>
          </a:p>
        </p:txBody>
      </p:sp>
      <p:pic>
        <p:nvPicPr>
          <p:cNvPr id="4" name="Content Placeholder 3" descr="Fig16_12.gif"/>
          <p:cNvPicPr>
            <a:picLocks noGrp="1" noChangeAspect="1"/>
          </p:cNvPicPr>
          <p:nvPr>
            <p:ph idx="1"/>
          </p:nvPr>
        </p:nvPicPr>
        <p:blipFill>
          <a:blip r:embed="rId3" cstate="print"/>
          <a:stretch>
            <a:fillRect/>
          </a:stretch>
        </p:blipFill>
        <p:spPr>
          <a:xfrm>
            <a:off x="990600" y="1524000"/>
            <a:ext cx="7294726" cy="5105400"/>
          </a:xfr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Distributed </a:t>
            </a:r>
            <a:br>
              <a:rPr lang="en-NZ" dirty="0" smtClean="0"/>
            </a:br>
            <a:r>
              <a:rPr lang="en-NZ" dirty="0" smtClean="0"/>
              <a:t>Data Processing</a:t>
            </a:r>
            <a:endParaRPr lang="en-NZ" dirty="0"/>
          </a:p>
        </p:txBody>
      </p:sp>
      <p:sp>
        <p:nvSpPr>
          <p:cNvPr id="3" name="Content Placeholder 2"/>
          <p:cNvSpPr>
            <a:spLocks noGrp="1"/>
          </p:cNvSpPr>
          <p:nvPr>
            <p:ph idx="1"/>
          </p:nvPr>
        </p:nvSpPr>
        <p:spPr/>
        <p:txBody>
          <a:bodyPr/>
          <a:lstStyle/>
          <a:p>
            <a:r>
              <a:rPr lang="en-NZ" dirty="0" smtClean="0"/>
              <a:t>Distributed Data Processing (DDP) departs from the centralised model in one or multiple ways.</a:t>
            </a:r>
          </a:p>
          <a:p>
            <a:r>
              <a:rPr lang="en-NZ" dirty="0" smtClean="0"/>
              <a:t>Usually smaller computers, are dispersed throughout an organization.</a:t>
            </a:r>
          </a:p>
          <a:p>
            <a:r>
              <a:rPr lang="en-NZ" dirty="0" smtClean="0"/>
              <a:t>May involve central node with satellites, or be a dispersed peer to peer approach</a:t>
            </a:r>
          </a:p>
          <a:p>
            <a:pPr lvl="1"/>
            <a:r>
              <a:rPr lang="en-NZ" dirty="0" smtClean="0"/>
              <a:t>Interconnection is usually required</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Parameters</a:t>
            </a:r>
            <a:endParaRPr lang="en-NZ" dirty="0"/>
          </a:p>
        </p:txBody>
      </p:sp>
      <p:sp>
        <p:nvSpPr>
          <p:cNvPr id="3" name="Content Placeholder 2"/>
          <p:cNvSpPr>
            <a:spLocks noGrp="1"/>
          </p:cNvSpPr>
          <p:nvPr>
            <p:ph idx="1"/>
          </p:nvPr>
        </p:nvSpPr>
        <p:spPr/>
        <p:txBody>
          <a:bodyPr/>
          <a:lstStyle/>
          <a:p>
            <a:r>
              <a:rPr lang="en-NZ" dirty="0" smtClean="0"/>
              <a:t>Passing a parameter by </a:t>
            </a:r>
            <a:r>
              <a:rPr lang="en-NZ" b="1" i="1" dirty="0" smtClean="0"/>
              <a:t>value</a:t>
            </a:r>
            <a:r>
              <a:rPr lang="en-NZ" dirty="0" smtClean="0"/>
              <a:t> is easy with RPC</a:t>
            </a:r>
          </a:p>
          <a:p>
            <a:r>
              <a:rPr lang="en-NZ" dirty="0" smtClean="0"/>
              <a:t>Passing by </a:t>
            </a:r>
            <a:r>
              <a:rPr lang="en-NZ" b="1" i="1" dirty="0" smtClean="0"/>
              <a:t>reference</a:t>
            </a:r>
            <a:r>
              <a:rPr lang="en-NZ" dirty="0" smtClean="0"/>
              <a:t> is more difficult</a:t>
            </a:r>
          </a:p>
          <a:p>
            <a:pPr lvl="1"/>
            <a:r>
              <a:rPr lang="en-NZ" dirty="0" smtClean="0"/>
              <a:t>A unique system wide pointer is necessary</a:t>
            </a:r>
          </a:p>
          <a:p>
            <a:r>
              <a:rPr lang="en-NZ" dirty="0" smtClean="0"/>
              <a:t>The representation/format of the parameter and message may be the difficult if the programming languages differ between client and server.</a:t>
            </a:r>
            <a:endParaRPr lang="en-NZ"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Client/Server Binding</a:t>
            </a:r>
            <a:endParaRPr lang="en-US" dirty="0"/>
          </a:p>
        </p:txBody>
      </p:sp>
      <p:sp>
        <p:nvSpPr>
          <p:cNvPr id="3" name="Content Placeholder 2"/>
          <p:cNvSpPr>
            <a:spLocks noGrp="1"/>
          </p:cNvSpPr>
          <p:nvPr>
            <p:ph idx="1"/>
          </p:nvPr>
        </p:nvSpPr>
        <p:spPr/>
        <p:txBody>
          <a:bodyPr/>
          <a:lstStyle/>
          <a:p>
            <a:r>
              <a:rPr lang="en-US" dirty="0" smtClean="0"/>
              <a:t>Binding specifies the relationship between remote procedure and calling program</a:t>
            </a:r>
          </a:p>
          <a:p>
            <a:r>
              <a:rPr lang="en-US" dirty="0" smtClean="0"/>
              <a:t>Nonpersistent binding</a:t>
            </a:r>
          </a:p>
          <a:p>
            <a:pPr lvl="1"/>
            <a:r>
              <a:rPr lang="en-US" dirty="0" smtClean="0"/>
              <a:t>Logical connection established during remote procedure call</a:t>
            </a:r>
          </a:p>
          <a:p>
            <a:r>
              <a:rPr lang="en-US" dirty="0" smtClean="0"/>
              <a:t>Persistent binding</a:t>
            </a:r>
          </a:p>
          <a:p>
            <a:pPr lvl="1"/>
            <a:r>
              <a:rPr lang="en-US" dirty="0" smtClean="0"/>
              <a:t>Connection is sustained after the procedure returns</a:t>
            </a:r>
          </a:p>
          <a:p>
            <a:endParaRPr 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Synchronous versus Asynchronous</a:t>
            </a:r>
            <a:endParaRPr lang="en-US" dirty="0"/>
          </a:p>
        </p:txBody>
      </p:sp>
      <p:sp>
        <p:nvSpPr>
          <p:cNvPr id="3" name="Content Placeholder 2"/>
          <p:cNvSpPr>
            <a:spLocks noGrp="1"/>
          </p:cNvSpPr>
          <p:nvPr>
            <p:ph idx="1"/>
          </p:nvPr>
        </p:nvSpPr>
        <p:spPr/>
        <p:txBody>
          <a:bodyPr/>
          <a:lstStyle/>
          <a:p>
            <a:r>
              <a:rPr lang="en-US" dirty="0" smtClean="0"/>
              <a:t>Synchronous RPC</a:t>
            </a:r>
          </a:p>
          <a:p>
            <a:pPr lvl="1"/>
            <a:r>
              <a:rPr lang="en-US" dirty="0" smtClean="0"/>
              <a:t>Behaves much like a subroutine call</a:t>
            </a:r>
          </a:p>
          <a:p>
            <a:r>
              <a:rPr lang="en-US" dirty="0" smtClean="0"/>
              <a:t>Asynchronous RPC</a:t>
            </a:r>
          </a:p>
          <a:p>
            <a:pPr lvl="1"/>
            <a:r>
              <a:rPr lang="en-US" dirty="0" smtClean="0"/>
              <a:t>Does not block the caller</a:t>
            </a:r>
          </a:p>
          <a:p>
            <a:pPr lvl="1"/>
            <a:r>
              <a:rPr lang="en-US" dirty="0" smtClean="0"/>
              <a:t>Enable a client execution to proceed locally in parallel with server invocation</a:t>
            </a:r>
          </a:p>
          <a:p>
            <a:endParaRPr 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Object-Oriented </a:t>
            </a:r>
            <a:br>
              <a:rPr lang="en-US" dirty="0" smtClean="0"/>
            </a:br>
            <a:r>
              <a:rPr lang="en-US" dirty="0" smtClean="0"/>
              <a:t>Mechanisms</a:t>
            </a:r>
            <a:endParaRPr lang="en-US" dirty="0"/>
          </a:p>
        </p:txBody>
      </p:sp>
      <p:sp>
        <p:nvSpPr>
          <p:cNvPr id="3" name="Content Placeholder 2"/>
          <p:cNvSpPr>
            <a:spLocks noGrp="1"/>
          </p:cNvSpPr>
          <p:nvPr>
            <p:ph idx="1"/>
          </p:nvPr>
        </p:nvSpPr>
        <p:spPr/>
        <p:txBody>
          <a:bodyPr/>
          <a:lstStyle/>
          <a:p>
            <a:r>
              <a:rPr lang="en-US" dirty="0" smtClean="0"/>
              <a:t>Clients and servers ship messages back and forth between objects</a:t>
            </a:r>
          </a:p>
          <a:p>
            <a:r>
              <a:rPr lang="en-US" dirty="0" smtClean="0"/>
              <a:t>A client sends a request to an object broker</a:t>
            </a:r>
          </a:p>
          <a:p>
            <a:r>
              <a:rPr lang="en-US" dirty="0" smtClean="0"/>
              <a:t>The broker calls the appropriate object and passes along any relevant data</a:t>
            </a:r>
          </a:p>
          <a:p>
            <a:r>
              <a:rPr lang="en-US" dirty="0" smtClean="0"/>
              <a:t>Examples include Microsoft’s COM and CORBA </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 Request Broker</a:t>
            </a:r>
            <a:endParaRPr lang="en-US" dirty="0"/>
          </a:p>
        </p:txBody>
      </p:sp>
      <p:pic>
        <p:nvPicPr>
          <p:cNvPr id="4" name="Content Placeholder 3" descr="Fig16_10c.gif"/>
          <p:cNvPicPr>
            <a:picLocks noGrp="1" noChangeAspect="1"/>
          </p:cNvPicPr>
          <p:nvPr>
            <p:ph idx="1"/>
          </p:nvPr>
        </p:nvPicPr>
        <p:blipFill>
          <a:blip r:embed="rId3" cstate="print"/>
          <a:stretch>
            <a:fillRect/>
          </a:stretch>
        </p:blipFill>
        <p:spPr>
          <a:xfrm>
            <a:off x="152400" y="1752600"/>
            <a:ext cx="8849826" cy="3743325"/>
          </a:xfrm>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Distributed Computing Introduction</a:t>
            </a:r>
          </a:p>
          <a:p>
            <a:r>
              <a:rPr lang="en-NZ" dirty="0" smtClean="0"/>
              <a:t>Client/Server Computing</a:t>
            </a:r>
          </a:p>
          <a:p>
            <a:r>
              <a:rPr lang="en-NZ" dirty="0" smtClean="0"/>
              <a:t>Distributed message passing</a:t>
            </a:r>
          </a:p>
          <a:p>
            <a:r>
              <a:rPr lang="en-NZ" dirty="0" smtClean="0"/>
              <a:t>Remote Procedure Calls</a:t>
            </a:r>
          </a:p>
          <a:p>
            <a:r>
              <a:rPr lang="en-NZ" dirty="0" smtClean="0">
                <a:solidFill>
                  <a:schemeClr val="accent1">
                    <a:lumMod val="75000"/>
                  </a:schemeClr>
                </a:solidFill>
              </a:rPr>
              <a:t>Clusters</a:t>
            </a:r>
          </a:p>
          <a:p>
            <a:r>
              <a:rPr lang="en-NZ" dirty="0" smtClean="0"/>
              <a:t>Windows Cluster Server</a:t>
            </a:r>
          </a:p>
          <a:p>
            <a:r>
              <a:rPr lang="en-NZ" dirty="0" smtClean="0"/>
              <a:t>Sun Cluster</a:t>
            </a:r>
          </a:p>
          <a:p>
            <a:r>
              <a:rPr lang="en-NZ" dirty="0" smtClean="0"/>
              <a:t>Beowulf and Linux Clusters</a:t>
            </a:r>
          </a:p>
        </p:txBody>
      </p:sp>
      <p:cxnSp>
        <p:nvCxnSpPr>
          <p:cNvPr id="4" name="Straight Arrow Connector 3"/>
          <p:cNvCxnSpPr/>
          <p:nvPr/>
        </p:nvCxnSpPr>
        <p:spPr>
          <a:xfrm>
            <a:off x="152400" y="4189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Clusters</a:t>
            </a:r>
            <a:endParaRPr lang="en-US" dirty="0"/>
          </a:p>
        </p:txBody>
      </p:sp>
      <p:sp>
        <p:nvSpPr>
          <p:cNvPr id="3" name="Content Placeholder 2"/>
          <p:cNvSpPr>
            <a:spLocks noGrp="1"/>
          </p:cNvSpPr>
          <p:nvPr>
            <p:ph idx="1"/>
          </p:nvPr>
        </p:nvSpPr>
        <p:spPr/>
        <p:txBody>
          <a:bodyPr/>
          <a:lstStyle/>
          <a:p>
            <a:r>
              <a:rPr lang="en-US" dirty="0" smtClean="0"/>
              <a:t>Alternative to symmetric multiprocessing (SMP)</a:t>
            </a:r>
          </a:p>
          <a:p>
            <a:r>
              <a:rPr lang="en-US" dirty="0" smtClean="0"/>
              <a:t>Group of interconnected, whole computers working together as a unified computing resource</a:t>
            </a:r>
          </a:p>
          <a:p>
            <a:pPr lvl="1"/>
            <a:r>
              <a:rPr lang="en-US" dirty="0" smtClean="0"/>
              <a:t>Illusion is one machine</a:t>
            </a:r>
          </a:p>
          <a:p>
            <a:pPr lvl="1"/>
            <a:r>
              <a:rPr lang="en-US" dirty="0" smtClean="0"/>
              <a:t>System can run on its own</a:t>
            </a:r>
          </a:p>
          <a:p>
            <a:endParaRPr lang="en-US"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Benefits of Clusters</a:t>
            </a:r>
            <a:endParaRPr lang="en-NZ" dirty="0"/>
          </a:p>
        </p:txBody>
      </p:sp>
      <p:sp>
        <p:nvSpPr>
          <p:cNvPr id="3" name="Content Placeholder 2"/>
          <p:cNvSpPr>
            <a:spLocks noGrp="1"/>
          </p:cNvSpPr>
          <p:nvPr>
            <p:ph idx="1"/>
          </p:nvPr>
        </p:nvSpPr>
        <p:spPr/>
        <p:txBody>
          <a:bodyPr/>
          <a:lstStyle/>
          <a:p>
            <a:r>
              <a:rPr lang="en-NZ" dirty="0" smtClean="0"/>
              <a:t>Absolute Scalability</a:t>
            </a:r>
          </a:p>
          <a:p>
            <a:pPr lvl="1"/>
            <a:r>
              <a:rPr lang="en-NZ" dirty="0" smtClean="0"/>
              <a:t>Larger than any single device is possible</a:t>
            </a:r>
          </a:p>
          <a:p>
            <a:r>
              <a:rPr lang="en-NZ" dirty="0" smtClean="0"/>
              <a:t>Incremental scalability</a:t>
            </a:r>
          </a:p>
          <a:p>
            <a:pPr lvl="1"/>
            <a:r>
              <a:rPr lang="en-NZ" dirty="0" smtClean="0"/>
              <a:t>System can grow by adding new nodes</a:t>
            </a:r>
          </a:p>
          <a:p>
            <a:r>
              <a:rPr lang="en-NZ" dirty="0" smtClean="0"/>
              <a:t>High availability</a:t>
            </a:r>
          </a:p>
          <a:p>
            <a:pPr lvl="1"/>
            <a:r>
              <a:rPr lang="en-NZ" dirty="0" smtClean="0"/>
              <a:t>Failure of one node is not critical to system</a:t>
            </a:r>
          </a:p>
          <a:p>
            <a:r>
              <a:rPr lang="en-NZ" dirty="0" smtClean="0"/>
              <a:t>Superior price/performance</a:t>
            </a:r>
          </a:p>
          <a:p>
            <a:pPr lvl="1"/>
            <a:r>
              <a:rPr lang="en-NZ" dirty="0" smtClean="0"/>
              <a:t>Using commodity equipment</a:t>
            </a:r>
          </a:p>
          <a:p>
            <a:pPr lvl="1"/>
            <a:endParaRPr lang="en-NZ"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Cluster Classification</a:t>
            </a:r>
            <a:endParaRPr lang="en-NZ" dirty="0"/>
          </a:p>
        </p:txBody>
      </p:sp>
      <p:sp>
        <p:nvSpPr>
          <p:cNvPr id="3" name="Content Placeholder 2"/>
          <p:cNvSpPr>
            <a:spLocks noGrp="1"/>
          </p:cNvSpPr>
          <p:nvPr>
            <p:ph idx="1"/>
          </p:nvPr>
        </p:nvSpPr>
        <p:spPr/>
        <p:txBody>
          <a:bodyPr/>
          <a:lstStyle/>
          <a:p>
            <a:r>
              <a:rPr lang="en-NZ" dirty="0" smtClean="0"/>
              <a:t>Numerous approaches to classification.</a:t>
            </a:r>
          </a:p>
          <a:p>
            <a:pPr lvl="1"/>
            <a:r>
              <a:rPr lang="en-NZ" dirty="0" smtClean="0"/>
              <a:t>Simplest is based on shared disk access</a:t>
            </a:r>
          </a:p>
          <a:p>
            <a:endParaRPr lang="en-NZ" dirty="0"/>
          </a:p>
        </p:txBody>
      </p:sp>
      <p:pic>
        <p:nvPicPr>
          <p:cNvPr id="4" name="Content Placeholder 3" descr="Fig16_13a.gif"/>
          <p:cNvPicPr>
            <a:picLocks noChangeAspect="1"/>
          </p:cNvPicPr>
          <p:nvPr/>
        </p:nvPicPr>
        <p:blipFill>
          <a:blip r:embed="rId3" cstate="print"/>
          <a:stretch>
            <a:fillRect/>
          </a:stretch>
        </p:blipFill>
        <p:spPr bwMode="auto">
          <a:xfrm>
            <a:off x="-1" y="2971800"/>
            <a:ext cx="4330315" cy="2262276"/>
          </a:xfrm>
          <a:prstGeom prst="rect">
            <a:avLst/>
          </a:prstGeom>
          <a:noFill/>
          <a:ln w="9525">
            <a:noFill/>
            <a:miter lim="800000"/>
            <a:headEnd/>
            <a:tailEnd/>
          </a:ln>
        </p:spPr>
      </p:pic>
      <p:pic>
        <p:nvPicPr>
          <p:cNvPr id="5" name="Content Placeholder 3" descr="Fig16_13b.gif"/>
          <p:cNvPicPr>
            <a:picLocks noChangeAspect="1"/>
          </p:cNvPicPr>
          <p:nvPr/>
        </p:nvPicPr>
        <p:blipFill>
          <a:blip r:embed="rId4" cstate="print"/>
          <a:stretch>
            <a:fillRect/>
          </a:stretch>
        </p:blipFill>
        <p:spPr bwMode="auto">
          <a:xfrm>
            <a:off x="4207316" y="4069441"/>
            <a:ext cx="4936684" cy="2788559"/>
          </a:xfrm>
          <a:prstGeom prst="rect">
            <a:avLst/>
          </a:prstGeom>
          <a:noFill/>
          <a:ln w="9525">
            <a:noFill/>
            <a:miter lim="800000"/>
            <a:headEnd/>
            <a:tailEnd/>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Clustering Methods: </a:t>
            </a:r>
            <a:br>
              <a:rPr lang="en-US" dirty="0" smtClean="0"/>
            </a:br>
            <a:r>
              <a:rPr lang="en-US" dirty="0" smtClean="0"/>
              <a:t>Benefits and Limitations</a:t>
            </a:r>
            <a:endParaRPr lang="en-US" dirty="0"/>
          </a:p>
        </p:txBody>
      </p:sp>
      <p:pic>
        <p:nvPicPr>
          <p:cNvPr id="4" name="Content Placeholder 3" descr="Table16_02a.gif"/>
          <p:cNvPicPr>
            <a:picLocks noGrp="1" noChangeAspect="1"/>
          </p:cNvPicPr>
          <p:nvPr>
            <p:ph idx="1"/>
          </p:nvPr>
        </p:nvPicPr>
        <p:blipFill>
          <a:blip r:embed="rId3" cstate="print"/>
          <a:stretch>
            <a:fillRect/>
          </a:stretch>
        </p:blipFill>
        <p:spPr>
          <a:xfrm>
            <a:off x="206374" y="1981200"/>
            <a:ext cx="8810623" cy="2643187"/>
          </a:xfr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Advantages of DDP</a:t>
            </a:r>
            <a:endParaRPr lang="en-NZ" dirty="0"/>
          </a:p>
        </p:txBody>
      </p:sp>
      <p:sp>
        <p:nvSpPr>
          <p:cNvPr id="3" name="Content Placeholder 2"/>
          <p:cNvSpPr>
            <a:spLocks noGrp="1"/>
          </p:cNvSpPr>
          <p:nvPr>
            <p:ph idx="1"/>
          </p:nvPr>
        </p:nvSpPr>
        <p:spPr/>
        <p:txBody>
          <a:bodyPr/>
          <a:lstStyle/>
          <a:p>
            <a:r>
              <a:rPr lang="en-NZ" dirty="0" smtClean="0"/>
              <a:t>Responsiveness</a:t>
            </a:r>
          </a:p>
          <a:p>
            <a:r>
              <a:rPr lang="en-NZ" dirty="0" smtClean="0"/>
              <a:t>Availability</a:t>
            </a:r>
          </a:p>
          <a:p>
            <a:r>
              <a:rPr lang="en-NZ" dirty="0" smtClean="0"/>
              <a:t>Resource Sharing</a:t>
            </a:r>
          </a:p>
          <a:p>
            <a:r>
              <a:rPr lang="en-NZ" dirty="0" smtClean="0"/>
              <a:t>Incremental growth</a:t>
            </a:r>
          </a:p>
          <a:p>
            <a:r>
              <a:rPr lang="en-NZ" dirty="0" smtClean="0"/>
              <a:t>Increased user involvement and control </a:t>
            </a:r>
          </a:p>
          <a:p>
            <a:r>
              <a:rPr lang="en-NZ" dirty="0" smtClean="0"/>
              <a:t>End-user productivity</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Clustering Methods: </a:t>
            </a:r>
            <a:br>
              <a:rPr lang="en-US" dirty="0" smtClean="0"/>
            </a:br>
            <a:r>
              <a:rPr lang="en-US" dirty="0" smtClean="0"/>
              <a:t>Benefits and Limitations</a:t>
            </a:r>
            <a:endParaRPr lang="en-US" dirty="0"/>
          </a:p>
        </p:txBody>
      </p:sp>
      <p:pic>
        <p:nvPicPr>
          <p:cNvPr id="4" name="Content Placeholder 3" descr="Table16_02b.gif"/>
          <p:cNvPicPr>
            <a:picLocks noGrp="1" noChangeAspect="1"/>
          </p:cNvPicPr>
          <p:nvPr>
            <p:ph idx="1"/>
          </p:nvPr>
        </p:nvPicPr>
        <p:blipFill>
          <a:blip r:embed="rId3" cstate="print"/>
          <a:stretch>
            <a:fillRect/>
          </a:stretch>
        </p:blipFill>
        <p:spPr>
          <a:xfrm>
            <a:off x="533400" y="1600200"/>
            <a:ext cx="8150949" cy="4288653"/>
          </a:xfrm>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Operating System</a:t>
            </a:r>
            <a:br>
              <a:rPr lang="en-NZ" dirty="0" smtClean="0"/>
            </a:br>
            <a:r>
              <a:rPr lang="en-NZ" dirty="0" smtClean="0"/>
              <a:t>Design Issues</a:t>
            </a:r>
            <a:endParaRPr lang="en-NZ" dirty="0"/>
          </a:p>
        </p:txBody>
      </p:sp>
      <p:sp>
        <p:nvSpPr>
          <p:cNvPr id="3" name="Content Placeholder 2"/>
          <p:cNvSpPr>
            <a:spLocks noGrp="1"/>
          </p:cNvSpPr>
          <p:nvPr>
            <p:ph idx="1"/>
          </p:nvPr>
        </p:nvSpPr>
        <p:spPr/>
        <p:txBody>
          <a:bodyPr/>
          <a:lstStyle/>
          <a:p>
            <a:r>
              <a:rPr lang="en-NZ" dirty="0" smtClean="0"/>
              <a:t>Clusters require some enhancements to a single-system OS.</a:t>
            </a:r>
          </a:p>
          <a:p>
            <a:pPr lvl="1"/>
            <a:r>
              <a:rPr lang="en-NZ" dirty="0" smtClean="0"/>
              <a:t>Failure Management</a:t>
            </a:r>
          </a:p>
          <a:p>
            <a:pPr lvl="1"/>
            <a:r>
              <a:rPr lang="en-NZ" dirty="0" smtClean="0"/>
              <a:t>Load Balancing</a:t>
            </a:r>
          </a:p>
          <a:p>
            <a:pPr lvl="1"/>
            <a:r>
              <a:rPr lang="en-NZ" dirty="0" smtClean="0"/>
              <a:t>Parallelizing Computation</a:t>
            </a:r>
          </a:p>
          <a:p>
            <a:endParaRPr lang="en-NZ" dirty="0"/>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Failure Management</a:t>
            </a:r>
            <a:endParaRPr lang="en-US" dirty="0"/>
          </a:p>
        </p:txBody>
      </p:sp>
      <p:sp>
        <p:nvSpPr>
          <p:cNvPr id="3" name="Content Placeholder 2"/>
          <p:cNvSpPr>
            <a:spLocks noGrp="1"/>
          </p:cNvSpPr>
          <p:nvPr>
            <p:ph idx="1"/>
          </p:nvPr>
        </p:nvSpPr>
        <p:spPr/>
        <p:txBody>
          <a:bodyPr/>
          <a:lstStyle/>
          <a:p>
            <a:r>
              <a:rPr lang="en-US" dirty="0" smtClean="0"/>
              <a:t>Highly available cluster offers a high probability that all resources will be in service</a:t>
            </a:r>
          </a:p>
          <a:p>
            <a:pPr lvl="1"/>
            <a:r>
              <a:rPr lang="en-US" dirty="0" smtClean="0"/>
              <a:t>No guarantee about the state of partially executed transactions if failure occurs</a:t>
            </a:r>
          </a:p>
          <a:p>
            <a:r>
              <a:rPr lang="en-US" dirty="0" smtClean="0"/>
              <a:t>Fault-tolerant cluster ensures that all resources are always available</a:t>
            </a:r>
          </a:p>
          <a:p>
            <a:r>
              <a:rPr lang="en-US" dirty="0" smtClean="0"/>
              <a:t>Failover </a:t>
            </a:r>
            <a:r>
              <a:rPr lang="en-US" dirty="0" smtClean="0"/>
              <a:t>vs. </a:t>
            </a:r>
            <a:r>
              <a:rPr lang="en-US" dirty="0" smtClean="0"/>
              <a:t>FailBack</a:t>
            </a:r>
          </a:p>
          <a:p>
            <a:endParaRPr lang="en-US" dirty="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Balancing</a:t>
            </a:r>
          </a:p>
        </p:txBody>
      </p:sp>
      <p:sp>
        <p:nvSpPr>
          <p:cNvPr id="3" name="Content Placeholder 2"/>
          <p:cNvSpPr>
            <a:spLocks noGrp="1"/>
          </p:cNvSpPr>
          <p:nvPr>
            <p:ph idx="1"/>
          </p:nvPr>
        </p:nvSpPr>
        <p:spPr/>
        <p:txBody>
          <a:bodyPr/>
          <a:lstStyle/>
          <a:p>
            <a:r>
              <a:rPr lang="en-US" dirty="0" smtClean="0"/>
              <a:t>When new computer added to the cluster, the load-balancing facility should automatically include this computer in scheduling applications</a:t>
            </a:r>
          </a:p>
          <a:p>
            <a:r>
              <a:rPr lang="en-US" dirty="0" smtClean="0"/>
              <a:t>Middleware must recognize that services can appear on many different members of the cluster</a:t>
            </a:r>
          </a:p>
          <a:p>
            <a:endParaRPr lang="en-US" dirty="0"/>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Parallelizing Computation</a:t>
            </a:r>
            <a:endParaRPr lang="en-US" dirty="0"/>
          </a:p>
        </p:txBody>
      </p:sp>
      <p:sp>
        <p:nvSpPr>
          <p:cNvPr id="3" name="Content Placeholder 2"/>
          <p:cNvSpPr>
            <a:spLocks noGrp="1"/>
          </p:cNvSpPr>
          <p:nvPr>
            <p:ph idx="1"/>
          </p:nvPr>
        </p:nvSpPr>
        <p:spPr/>
        <p:txBody>
          <a:bodyPr/>
          <a:lstStyle/>
          <a:p>
            <a:r>
              <a:rPr lang="en-US" dirty="0" smtClean="0"/>
              <a:t>Parallelizing compiler</a:t>
            </a:r>
          </a:p>
          <a:p>
            <a:pPr lvl="1"/>
            <a:r>
              <a:rPr lang="en-NZ" dirty="0" smtClean="0"/>
              <a:t>determines, at compile time, which parts of an application can be executed in parallel. </a:t>
            </a:r>
            <a:endParaRPr lang="en-US" dirty="0" smtClean="0"/>
          </a:p>
          <a:p>
            <a:r>
              <a:rPr lang="en-US" dirty="0" smtClean="0"/>
              <a:t>Parallelized application</a:t>
            </a:r>
          </a:p>
          <a:p>
            <a:pPr lvl="1"/>
            <a:r>
              <a:rPr lang="en-NZ" dirty="0" smtClean="0"/>
              <a:t>application written to run on a cluster and uses message passing to move data, </a:t>
            </a:r>
            <a:endParaRPr lang="en-US" dirty="0" smtClean="0"/>
          </a:p>
          <a:p>
            <a:r>
              <a:rPr lang="en-US" dirty="0" smtClean="0"/>
              <a:t>Parametric computing</a:t>
            </a:r>
          </a:p>
          <a:p>
            <a:pPr lvl="1"/>
            <a:r>
              <a:rPr lang="en-US" dirty="0" smtClean="0"/>
              <a:t>Algorithm must run many times with different parameters</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 Computer </a:t>
            </a:r>
            <a:br>
              <a:rPr lang="en-US" dirty="0" smtClean="0"/>
            </a:br>
            <a:r>
              <a:rPr lang="en-US" dirty="0" smtClean="0"/>
              <a:t>Architecture</a:t>
            </a:r>
            <a:endParaRPr lang="en-US" dirty="0"/>
          </a:p>
        </p:txBody>
      </p:sp>
      <p:pic>
        <p:nvPicPr>
          <p:cNvPr id="4" name="Content Placeholder 3" descr="Fig16_14.gif"/>
          <p:cNvPicPr>
            <a:picLocks noGrp="1" noChangeAspect="1"/>
          </p:cNvPicPr>
          <p:nvPr>
            <p:ph idx="1"/>
          </p:nvPr>
        </p:nvPicPr>
        <p:blipFill>
          <a:blip r:embed="rId3" cstate="print"/>
          <a:stretch>
            <a:fillRect/>
          </a:stretch>
        </p:blipFill>
        <p:spPr>
          <a:xfrm>
            <a:off x="859019" y="1692379"/>
            <a:ext cx="8132581" cy="5089421"/>
          </a:xfrm>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Middleware Services </a:t>
            </a:r>
            <a:br>
              <a:rPr lang="en-US" dirty="0" smtClean="0"/>
            </a:br>
            <a:r>
              <a:rPr lang="en-US" dirty="0" smtClean="0"/>
              <a:t>and Functions</a:t>
            </a:r>
            <a:endParaRPr lang="en-US" dirty="0"/>
          </a:p>
        </p:txBody>
      </p:sp>
      <p:sp>
        <p:nvSpPr>
          <p:cNvPr id="3" name="Content Placeholder 2"/>
          <p:cNvSpPr>
            <a:spLocks noGrp="1"/>
          </p:cNvSpPr>
          <p:nvPr>
            <p:ph idx="1"/>
          </p:nvPr>
        </p:nvSpPr>
        <p:spPr/>
        <p:txBody>
          <a:bodyPr/>
          <a:lstStyle/>
          <a:p>
            <a:r>
              <a:rPr lang="en-US" dirty="0" smtClean="0"/>
              <a:t>Single entry point</a:t>
            </a:r>
          </a:p>
          <a:p>
            <a:pPr lvl="1"/>
            <a:r>
              <a:rPr lang="en-NZ" dirty="0" smtClean="0"/>
              <a:t> User logs onto cluster, not individual server</a:t>
            </a:r>
            <a:endParaRPr lang="en-US" dirty="0" smtClean="0"/>
          </a:p>
          <a:p>
            <a:r>
              <a:rPr lang="en-US" dirty="0" smtClean="0"/>
              <a:t>Single file hierarchy</a:t>
            </a:r>
          </a:p>
          <a:p>
            <a:r>
              <a:rPr lang="en-US" dirty="0" smtClean="0"/>
              <a:t>Single control point</a:t>
            </a:r>
          </a:p>
          <a:p>
            <a:r>
              <a:rPr lang="en-US" dirty="0" smtClean="0"/>
              <a:t>Single virtual networking</a:t>
            </a:r>
          </a:p>
          <a:p>
            <a:r>
              <a:rPr lang="en-US" dirty="0" smtClean="0"/>
              <a:t>Single memory space</a:t>
            </a:r>
          </a:p>
          <a:p>
            <a:pPr lvl="1"/>
            <a:r>
              <a:rPr lang="en-NZ" dirty="0" smtClean="0"/>
              <a:t>Distributed shared memory enables programs to share variables.</a:t>
            </a:r>
            <a:endParaRPr lang="en-US" dirty="0" smtClean="0"/>
          </a:p>
          <a:p>
            <a:pPr lvl="1"/>
            <a:endParaRPr lang="en-US" dirty="0" smtClean="0"/>
          </a:p>
          <a:p>
            <a:endParaRPr lang="en-US"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Middleware Services </a:t>
            </a:r>
            <a:br>
              <a:rPr lang="en-US" dirty="0" smtClean="0"/>
            </a:br>
            <a:r>
              <a:rPr lang="en-US" dirty="0" smtClean="0"/>
              <a:t>and Functions (cont.)</a:t>
            </a:r>
            <a:endParaRPr lang="en-US" dirty="0"/>
          </a:p>
        </p:txBody>
      </p:sp>
      <p:sp>
        <p:nvSpPr>
          <p:cNvPr id="3" name="Content Placeholder 2"/>
          <p:cNvSpPr>
            <a:spLocks noGrp="1"/>
          </p:cNvSpPr>
          <p:nvPr>
            <p:ph idx="1"/>
          </p:nvPr>
        </p:nvSpPr>
        <p:spPr/>
        <p:txBody>
          <a:bodyPr/>
          <a:lstStyle/>
          <a:p>
            <a:r>
              <a:rPr lang="en-US" dirty="0" smtClean="0"/>
              <a:t>Single job-management system</a:t>
            </a:r>
          </a:p>
          <a:p>
            <a:r>
              <a:rPr lang="en-US" dirty="0" smtClean="0"/>
              <a:t>Single user interface</a:t>
            </a:r>
          </a:p>
          <a:p>
            <a:r>
              <a:rPr lang="en-US" dirty="0" smtClean="0"/>
              <a:t>Single I/O space</a:t>
            </a:r>
          </a:p>
          <a:p>
            <a:r>
              <a:rPr lang="en-NZ" dirty="0" smtClean="0"/>
              <a:t>Single process space</a:t>
            </a:r>
          </a:p>
          <a:p>
            <a:r>
              <a:rPr lang="en-NZ" dirty="0" smtClean="0"/>
              <a:t>Checkpointing</a:t>
            </a:r>
          </a:p>
          <a:p>
            <a:pPr lvl="1"/>
            <a:r>
              <a:rPr lang="en-NZ" dirty="0" smtClean="0"/>
              <a:t>Allowing rollback and recovery</a:t>
            </a:r>
          </a:p>
          <a:p>
            <a:r>
              <a:rPr lang="en-NZ" dirty="0" smtClean="0"/>
              <a:t>Process migration</a:t>
            </a:r>
          </a:p>
          <a:p>
            <a:pPr lvl="1"/>
            <a:r>
              <a:rPr lang="en-NZ" dirty="0" smtClean="0"/>
              <a:t>Enables load balancing</a:t>
            </a:r>
            <a:endParaRPr lang="en-US" dirty="0" smtClean="0"/>
          </a:p>
          <a:p>
            <a:pPr lvl="1"/>
            <a:endParaRPr lang="en-US" dirty="0" smtClean="0"/>
          </a:p>
          <a:p>
            <a:pPr lvl="1"/>
            <a:endParaRPr lang="en-US" dirty="0" smtClean="0"/>
          </a:p>
          <a:p>
            <a:endParaRPr lang="en-US"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Clusters Compared </a:t>
            </a:r>
            <a:br>
              <a:rPr lang="en-US" dirty="0" smtClean="0"/>
            </a:br>
            <a:r>
              <a:rPr lang="en-US" dirty="0" smtClean="0"/>
              <a:t>to SMP</a:t>
            </a:r>
            <a:endParaRPr lang="en-US" dirty="0"/>
          </a:p>
        </p:txBody>
      </p:sp>
      <p:sp>
        <p:nvSpPr>
          <p:cNvPr id="3" name="Content Placeholder 2"/>
          <p:cNvSpPr>
            <a:spLocks noGrp="1"/>
          </p:cNvSpPr>
          <p:nvPr>
            <p:ph idx="1"/>
          </p:nvPr>
        </p:nvSpPr>
        <p:spPr/>
        <p:txBody>
          <a:bodyPr/>
          <a:lstStyle/>
          <a:p>
            <a:r>
              <a:rPr lang="en-US" dirty="0" smtClean="0"/>
              <a:t>SMP is easier to manage and configure, take up less space and draw less power</a:t>
            </a:r>
          </a:p>
          <a:p>
            <a:r>
              <a:rPr lang="en-US" dirty="0" smtClean="0"/>
              <a:t>SMP products are well established and stable</a:t>
            </a:r>
          </a:p>
          <a:p>
            <a:r>
              <a:rPr lang="en-NZ" dirty="0" smtClean="0"/>
              <a:t>Clusters are better for incremental and absolute scalability</a:t>
            </a:r>
          </a:p>
          <a:p>
            <a:r>
              <a:rPr lang="en-NZ" dirty="0" smtClean="0"/>
              <a:t>Clusters are superior in terms of availability</a:t>
            </a:r>
          </a:p>
          <a:p>
            <a:endParaRPr lang="en-US" dirty="0" smtClean="0"/>
          </a:p>
          <a:p>
            <a:endParaRPr lang="en-US" dirty="0"/>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Distributed Computing Introduction</a:t>
            </a:r>
          </a:p>
          <a:p>
            <a:r>
              <a:rPr lang="en-NZ" dirty="0" smtClean="0"/>
              <a:t>Client/Server Computing</a:t>
            </a:r>
          </a:p>
          <a:p>
            <a:r>
              <a:rPr lang="en-NZ" dirty="0" smtClean="0"/>
              <a:t>Distributed message passing</a:t>
            </a:r>
          </a:p>
          <a:p>
            <a:r>
              <a:rPr lang="en-NZ" dirty="0" smtClean="0"/>
              <a:t>Remote Procedure Calls</a:t>
            </a:r>
          </a:p>
          <a:p>
            <a:r>
              <a:rPr lang="en-NZ" dirty="0" smtClean="0"/>
              <a:t>Clusters</a:t>
            </a:r>
          </a:p>
          <a:p>
            <a:r>
              <a:rPr lang="en-NZ" dirty="0" smtClean="0">
                <a:solidFill>
                  <a:schemeClr val="accent1">
                    <a:lumMod val="75000"/>
                  </a:schemeClr>
                </a:solidFill>
              </a:rPr>
              <a:t>Windows Cluster Server</a:t>
            </a:r>
          </a:p>
          <a:p>
            <a:r>
              <a:rPr lang="en-NZ" dirty="0" smtClean="0"/>
              <a:t>Sun Cluster</a:t>
            </a:r>
          </a:p>
          <a:p>
            <a:r>
              <a:rPr lang="en-NZ" dirty="0" smtClean="0"/>
              <a:t>Beowulf and Linux Clusters</a:t>
            </a:r>
          </a:p>
        </p:txBody>
      </p:sp>
      <p:cxnSp>
        <p:nvCxnSpPr>
          <p:cNvPr id="4" name="Straight Arrow Connector 3"/>
          <p:cNvCxnSpPr/>
          <p:nvPr/>
        </p:nvCxnSpPr>
        <p:spPr>
          <a:xfrm>
            <a:off x="152400" y="4799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Distributed Computing Introduction</a:t>
            </a:r>
          </a:p>
          <a:p>
            <a:r>
              <a:rPr lang="en-NZ" dirty="0" smtClean="0">
                <a:solidFill>
                  <a:schemeClr val="accent1">
                    <a:lumMod val="75000"/>
                  </a:schemeClr>
                </a:solidFill>
              </a:rPr>
              <a:t>Client/Server Computing</a:t>
            </a:r>
          </a:p>
          <a:p>
            <a:r>
              <a:rPr lang="en-NZ" dirty="0" smtClean="0"/>
              <a:t>Distributed message passing</a:t>
            </a:r>
          </a:p>
          <a:p>
            <a:r>
              <a:rPr lang="en-NZ" dirty="0" smtClean="0"/>
              <a:t>Remote Procedure Calls</a:t>
            </a:r>
          </a:p>
          <a:p>
            <a:r>
              <a:rPr lang="en-NZ" dirty="0" smtClean="0"/>
              <a:t>Clusters</a:t>
            </a:r>
          </a:p>
          <a:p>
            <a:r>
              <a:rPr lang="en-NZ" dirty="0" smtClean="0"/>
              <a:t>Windows Cluster Server</a:t>
            </a:r>
          </a:p>
          <a:p>
            <a:r>
              <a:rPr lang="en-NZ" dirty="0" smtClean="0"/>
              <a:t>Sun Cluster</a:t>
            </a:r>
          </a:p>
          <a:p>
            <a:r>
              <a:rPr lang="en-NZ" dirty="0" smtClean="0"/>
              <a:t>Beowulf and Linux Clusters</a:t>
            </a:r>
          </a:p>
        </p:txBody>
      </p:sp>
      <p:cxnSp>
        <p:nvCxnSpPr>
          <p:cNvPr id="4" name="Straight Arrow Connector 3"/>
          <p:cNvCxnSpPr/>
          <p:nvPr/>
        </p:nvCxnSpPr>
        <p:spPr>
          <a:xfrm>
            <a:off x="152400" y="24368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Cluster Server</a:t>
            </a:r>
            <a:endParaRPr lang="en-US" dirty="0"/>
          </a:p>
        </p:txBody>
      </p:sp>
      <p:sp>
        <p:nvSpPr>
          <p:cNvPr id="3" name="Content Placeholder 2"/>
          <p:cNvSpPr>
            <a:spLocks noGrp="1"/>
          </p:cNvSpPr>
          <p:nvPr>
            <p:ph idx="1"/>
          </p:nvPr>
        </p:nvSpPr>
        <p:spPr/>
        <p:txBody>
          <a:bodyPr/>
          <a:lstStyle/>
          <a:p>
            <a:r>
              <a:rPr lang="en-US" dirty="0" smtClean="0"/>
              <a:t>A ‘shared nothing’ cluster</a:t>
            </a:r>
          </a:p>
          <a:p>
            <a:pPr lvl="1"/>
            <a:r>
              <a:rPr lang="en-US" dirty="0" smtClean="0"/>
              <a:t>Resources owned by single systems at a time</a:t>
            </a:r>
          </a:p>
          <a:p>
            <a:pPr lvl="1"/>
            <a:endParaRPr lang="en-US" dirty="0" smtClean="0"/>
          </a:p>
          <a:p>
            <a:endParaRPr lang="en-US" dirty="0"/>
          </a:p>
        </p:txBody>
      </p:sp>
      <p:pic>
        <p:nvPicPr>
          <p:cNvPr id="4" name="Content Placeholder 3" descr="Fig16_13a.gif"/>
          <p:cNvPicPr>
            <a:picLocks noChangeAspect="1"/>
          </p:cNvPicPr>
          <p:nvPr/>
        </p:nvPicPr>
        <p:blipFill>
          <a:blip r:embed="rId3" cstate="print"/>
          <a:stretch>
            <a:fillRect/>
          </a:stretch>
        </p:blipFill>
        <p:spPr bwMode="auto">
          <a:xfrm>
            <a:off x="2109740" y="3147924"/>
            <a:ext cx="5205460" cy="271947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Cluster Server</a:t>
            </a:r>
            <a:endParaRPr lang="en-US" dirty="0"/>
          </a:p>
        </p:txBody>
      </p:sp>
      <p:sp>
        <p:nvSpPr>
          <p:cNvPr id="3" name="Content Placeholder 2"/>
          <p:cNvSpPr>
            <a:spLocks noGrp="1"/>
          </p:cNvSpPr>
          <p:nvPr>
            <p:ph idx="1"/>
          </p:nvPr>
        </p:nvSpPr>
        <p:spPr/>
        <p:txBody>
          <a:bodyPr/>
          <a:lstStyle/>
          <a:p>
            <a:r>
              <a:rPr lang="en-US" dirty="0" smtClean="0"/>
              <a:t>Cluster </a:t>
            </a:r>
            <a:r>
              <a:rPr lang="en-US" dirty="0" smtClean="0"/>
              <a:t>Service</a:t>
            </a:r>
          </a:p>
          <a:p>
            <a:pPr lvl="1"/>
            <a:r>
              <a:rPr lang="en-US" dirty="0" smtClean="0"/>
              <a:t>Manages cluster activity</a:t>
            </a:r>
            <a:endParaRPr lang="en-US" dirty="0" smtClean="0"/>
          </a:p>
          <a:p>
            <a:r>
              <a:rPr lang="en-US" dirty="0" smtClean="0"/>
              <a:t>Resource</a:t>
            </a:r>
          </a:p>
          <a:p>
            <a:pPr lvl="1"/>
            <a:r>
              <a:rPr lang="en-US" dirty="0" smtClean="0"/>
              <a:t>Item managed by the cluster</a:t>
            </a:r>
            <a:endParaRPr lang="en-US" dirty="0" smtClean="0"/>
          </a:p>
          <a:p>
            <a:r>
              <a:rPr lang="en-US" dirty="0" smtClean="0"/>
              <a:t>Online</a:t>
            </a:r>
          </a:p>
          <a:p>
            <a:pPr lvl="1"/>
            <a:r>
              <a:rPr lang="en-US" dirty="0" smtClean="0"/>
              <a:t>Resource is online when providing a service</a:t>
            </a:r>
            <a:endParaRPr lang="en-US" dirty="0" smtClean="0"/>
          </a:p>
          <a:p>
            <a:r>
              <a:rPr lang="en-US" dirty="0" smtClean="0"/>
              <a:t>Group</a:t>
            </a:r>
          </a:p>
          <a:p>
            <a:pPr lvl="1"/>
            <a:r>
              <a:rPr lang="en-US" dirty="0" smtClean="0"/>
              <a:t>Set of elements needed to run an application</a:t>
            </a:r>
            <a:endParaRPr lang="en-US" dirty="0" smtClean="0"/>
          </a:p>
          <a:p>
            <a:endParaRPr lang="en-US" dirty="0"/>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Group</a:t>
            </a:r>
            <a:endParaRPr lang="en-NZ" dirty="0"/>
          </a:p>
        </p:txBody>
      </p:sp>
      <p:sp>
        <p:nvSpPr>
          <p:cNvPr id="3" name="Content Placeholder 2"/>
          <p:cNvSpPr>
            <a:spLocks noGrp="1"/>
          </p:cNvSpPr>
          <p:nvPr>
            <p:ph idx="1"/>
          </p:nvPr>
        </p:nvSpPr>
        <p:spPr/>
        <p:txBody>
          <a:bodyPr/>
          <a:lstStyle/>
          <a:p>
            <a:r>
              <a:rPr lang="en-NZ" dirty="0" smtClean="0"/>
              <a:t>Combines </a:t>
            </a:r>
            <a:r>
              <a:rPr lang="en-NZ" dirty="0" smtClean="0"/>
              <a:t>resources into larger units that are easily </a:t>
            </a:r>
            <a:r>
              <a:rPr lang="en-NZ" dirty="0" smtClean="0"/>
              <a:t>managed</a:t>
            </a:r>
          </a:p>
          <a:p>
            <a:r>
              <a:rPr lang="en-NZ" dirty="0" smtClean="0"/>
              <a:t>Operations performed on a </a:t>
            </a:r>
            <a:r>
              <a:rPr lang="en-NZ" dirty="0" smtClean="0"/>
              <a:t>group affect all resources in that group.</a:t>
            </a:r>
          </a:p>
          <a:p>
            <a:r>
              <a:rPr lang="en-NZ" dirty="0" smtClean="0"/>
              <a:t>Resources are implemented as DLL’s</a:t>
            </a:r>
          </a:p>
          <a:p>
            <a:pPr lvl="1"/>
            <a:r>
              <a:rPr lang="en-NZ" dirty="0" smtClean="0"/>
              <a:t>Managed by resource monitor</a:t>
            </a:r>
          </a:p>
          <a:p>
            <a:r>
              <a:rPr lang="en-NZ" dirty="0" smtClean="0"/>
              <a:t>Resource Monitor uses RPC to interact with Cluster Service.</a:t>
            </a:r>
          </a:p>
          <a:p>
            <a:endParaRPr lang="en-NZ" dirty="0"/>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Cluster Server </a:t>
            </a:r>
            <a:r>
              <a:rPr lang="en-US" dirty="0" smtClean="0"/>
              <a:t/>
            </a:r>
            <a:br>
              <a:rPr lang="en-US" dirty="0" smtClean="0"/>
            </a:br>
            <a:r>
              <a:rPr lang="en-US" dirty="0" smtClean="0"/>
              <a:t>Block </a:t>
            </a:r>
            <a:r>
              <a:rPr lang="en-US" dirty="0" smtClean="0"/>
              <a:t>Diagram</a:t>
            </a:r>
            <a:endParaRPr lang="en-US" dirty="0"/>
          </a:p>
        </p:txBody>
      </p:sp>
      <p:pic>
        <p:nvPicPr>
          <p:cNvPr id="4" name="Content Placeholder 3" descr="Fig16_15.gif"/>
          <p:cNvPicPr>
            <a:picLocks noGrp="1" noChangeAspect="1"/>
          </p:cNvPicPr>
          <p:nvPr>
            <p:ph idx="1"/>
          </p:nvPr>
        </p:nvPicPr>
        <p:blipFill>
          <a:blip r:embed="rId3" cstate="print"/>
          <a:stretch>
            <a:fillRect/>
          </a:stretch>
        </p:blipFill>
        <p:spPr>
          <a:xfrm>
            <a:off x="1447800" y="1676400"/>
            <a:ext cx="6248400" cy="5091289"/>
          </a:xfrm>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Major Components</a:t>
            </a:r>
            <a:endParaRPr lang="en-NZ" dirty="0"/>
          </a:p>
        </p:txBody>
      </p:sp>
      <p:sp>
        <p:nvSpPr>
          <p:cNvPr id="3" name="Content Placeholder 2"/>
          <p:cNvSpPr>
            <a:spLocks noGrp="1"/>
          </p:cNvSpPr>
          <p:nvPr>
            <p:ph idx="1"/>
          </p:nvPr>
        </p:nvSpPr>
        <p:spPr/>
        <p:txBody>
          <a:bodyPr/>
          <a:lstStyle/>
          <a:p>
            <a:r>
              <a:rPr lang="en-NZ" dirty="0" smtClean="0"/>
              <a:t>Configuration </a:t>
            </a:r>
            <a:r>
              <a:rPr lang="en-NZ" dirty="0" smtClean="0"/>
              <a:t>database manager </a:t>
            </a:r>
            <a:endParaRPr lang="en-NZ" dirty="0" smtClean="0"/>
          </a:p>
          <a:p>
            <a:pPr lvl="1"/>
            <a:r>
              <a:rPr lang="en-NZ" dirty="0" smtClean="0"/>
              <a:t>Manages the database with information about resources, groups and node ownership of groups</a:t>
            </a:r>
          </a:p>
          <a:p>
            <a:r>
              <a:rPr lang="en-NZ" dirty="0" smtClean="0"/>
              <a:t>Resource Manager/Failover Manager</a:t>
            </a:r>
          </a:p>
          <a:p>
            <a:pPr lvl="1"/>
            <a:r>
              <a:rPr lang="en-NZ" dirty="0" smtClean="0"/>
              <a:t>makes all decisions regarding </a:t>
            </a:r>
            <a:r>
              <a:rPr lang="en-NZ" dirty="0" smtClean="0"/>
              <a:t>resource groups </a:t>
            </a:r>
            <a:r>
              <a:rPr lang="en-NZ" dirty="0" smtClean="0"/>
              <a:t>and initiates appropriate actions </a:t>
            </a:r>
            <a:endParaRPr lang="en-NZ" dirty="0" smtClean="0"/>
          </a:p>
          <a:p>
            <a:r>
              <a:rPr lang="en-NZ" dirty="0" smtClean="0"/>
              <a:t>Event processor</a:t>
            </a:r>
          </a:p>
          <a:p>
            <a:pPr lvl="1"/>
            <a:r>
              <a:rPr lang="en-NZ" dirty="0" smtClean="0"/>
              <a:t>Connects components</a:t>
            </a:r>
          </a:p>
          <a:p>
            <a:pPr lvl="1"/>
            <a:endParaRPr lang="en-NZ" dirty="0" smtClean="0"/>
          </a:p>
          <a:p>
            <a:endParaRPr lang="en-NZ" dirty="0" smtClean="0"/>
          </a:p>
          <a:p>
            <a:endParaRPr lang="en-NZ" dirty="0"/>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Distributed Computing Introduction</a:t>
            </a:r>
          </a:p>
          <a:p>
            <a:r>
              <a:rPr lang="en-NZ" dirty="0" smtClean="0"/>
              <a:t>Client/Server Computing</a:t>
            </a:r>
          </a:p>
          <a:p>
            <a:r>
              <a:rPr lang="en-NZ" dirty="0" smtClean="0"/>
              <a:t>Distributed message passing</a:t>
            </a:r>
          </a:p>
          <a:p>
            <a:r>
              <a:rPr lang="en-NZ" dirty="0" smtClean="0"/>
              <a:t>Remote Procedure Calls</a:t>
            </a:r>
          </a:p>
          <a:p>
            <a:r>
              <a:rPr lang="en-NZ" dirty="0" smtClean="0"/>
              <a:t>Clusters</a:t>
            </a:r>
          </a:p>
          <a:p>
            <a:r>
              <a:rPr lang="en-NZ" dirty="0" smtClean="0"/>
              <a:t>Windows Cluster Server</a:t>
            </a:r>
          </a:p>
          <a:p>
            <a:r>
              <a:rPr lang="en-NZ" dirty="0" smtClean="0">
                <a:solidFill>
                  <a:schemeClr val="accent1">
                    <a:lumMod val="75000"/>
                  </a:schemeClr>
                </a:solidFill>
              </a:rPr>
              <a:t>Sun Cluster</a:t>
            </a:r>
          </a:p>
          <a:p>
            <a:r>
              <a:rPr lang="en-NZ" dirty="0" smtClean="0"/>
              <a:t>Beowulf and Linux Clusters</a:t>
            </a:r>
          </a:p>
        </p:txBody>
      </p:sp>
      <p:cxnSp>
        <p:nvCxnSpPr>
          <p:cNvPr id="4" name="Straight Arrow Connector 3"/>
          <p:cNvCxnSpPr/>
          <p:nvPr/>
        </p:nvCxnSpPr>
        <p:spPr>
          <a:xfrm>
            <a:off x="152400" y="54086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Sun Cluster</a:t>
            </a:r>
            <a:endParaRPr lang="en-NZ" dirty="0"/>
          </a:p>
        </p:txBody>
      </p:sp>
      <p:sp>
        <p:nvSpPr>
          <p:cNvPr id="3" name="Content Placeholder 2"/>
          <p:cNvSpPr>
            <a:spLocks noGrp="1"/>
          </p:cNvSpPr>
          <p:nvPr>
            <p:ph idx="1"/>
          </p:nvPr>
        </p:nvSpPr>
        <p:spPr/>
        <p:txBody>
          <a:bodyPr/>
          <a:lstStyle/>
          <a:p>
            <a:r>
              <a:rPr lang="en-NZ" dirty="0" smtClean="0"/>
              <a:t>Distributed OS built as a set of extensions to Solaris UNIX system</a:t>
            </a:r>
          </a:p>
          <a:p>
            <a:r>
              <a:rPr lang="en-NZ" dirty="0" smtClean="0"/>
              <a:t>Provides a cluster with a single-system image</a:t>
            </a:r>
          </a:p>
          <a:p>
            <a:pPr lvl="1"/>
            <a:r>
              <a:rPr lang="en-NZ" dirty="0" smtClean="0"/>
              <a:t>The cluster is transparent to the user who sees a single computer system running Solaris</a:t>
            </a:r>
            <a:endParaRPr lang="en-NZ" dirty="0"/>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Components</a:t>
            </a:r>
            <a:endParaRPr lang="en-US" dirty="0"/>
          </a:p>
        </p:txBody>
      </p:sp>
      <p:sp>
        <p:nvSpPr>
          <p:cNvPr id="3" name="Content Placeholder 2"/>
          <p:cNvSpPr>
            <a:spLocks noGrp="1"/>
          </p:cNvSpPr>
          <p:nvPr>
            <p:ph idx="1"/>
          </p:nvPr>
        </p:nvSpPr>
        <p:spPr/>
        <p:txBody>
          <a:bodyPr/>
          <a:lstStyle/>
          <a:p>
            <a:r>
              <a:rPr lang="en-US" dirty="0" smtClean="0"/>
              <a:t>Major components</a:t>
            </a:r>
          </a:p>
          <a:p>
            <a:pPr lvl="1"/>
            <a:r>
              <a:rPr lang="en-US" dirty="0" smtClean="0"/>
              <a:t>Object and communication support</a:t>
            </a:r>
          </a:p>
          <a:p>
            <a:pPr lvl="1"/>
            <a:r>
              <a:rPr lang="en-US" dirty="0" smtClean="0"/>
              <a:t>Process management</a:t>
            </a:r>
          </a:p>
          <a:p>
            <a:pPr lvl="1"/>
            <a:r>
              <a:rPr lang="en-US" dirty="0" smtClean="0"/>
              <a:t>Networking</a:t>
            </a:r>
          </a:p>
          <a:p>
            <a:pPr lvl="1"/>
            <a:r>
              <a:rPr lang="en-US" dirty="0" smtClean="0"/>
              <a:t>Global distributed file system</a:t>
            </a:r>
          </a:p>
          <a:p>
            <a:endParaRPr lang="en-US" dirty="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Sun Cluster Structure</a:t>
            </a:r>
            <a:endParaRPr lang="en-US" dirty="0"/>
          </a:p>
        </p:txBody>
      </p:sp>
      <p:pic>
        <p:nvPicPr>
          <p:cNvPr id="4" name="Content Placeholder 3" descr="Fig16_16.gif"/>
          <p:cNvPicPr>
            <a:picLocks noGrp="1" noChangeAspect="1"/>
          </p:cNvPicPr>
          <p:nvPr>
            <p:ph idx="1"/>
          </p:nvPr>
        </p:nvPicPr>
        <p:blipFill>
          <a:blip r:embed="rId3" cstate="print"/>
          <a:stretch>
            <a:fillRect/>
          </a:stretch>
        </p:blipFill>
        <p:spPr>
          <a:xfrm>
            <a:off x="685800" y="1295400"/>
            <a:ext cx="7826623" cy="5062537"/>
          </a:xfrm>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Object and </a:t>
            </a:r>
            <a:r>
              <a:rPr lang="en-NZ" dirty="0" smtClean="0"/>
              <a:t/>
            </a:r>
            <a:br>
              <a:rPr lang="en-NZ" dirty="0" smtClean="0"/>
            </a:br>
            <a:r>
              <a:rPr lang="en-NZ" dirty="0" smtClean="0"/>
              <a:t>Communication </a:t>
            </a:r>
            <a:r>
              <a:rPr lang="en-NZ" dirty="0" smtClean="0"/>
              <a:t>Support</a:t>
            </a:r>
            <a:endParaRPr lang="en-NZ" dirty="0"/>
          </a:p>
        </p:txBody>
      </p:sp>
      <p:sp>
        <p:nvSpPr>
          <p:cNvPr id="3" name="Content Placeholder 2"/>
          <p:cNvSpPr>
            <a:spLocks noGrp="1"/>
          </p:cNvSpPr>
          <p:nvPr>
            <p:ph idx="1"/>
          </p:nvPr>
        </p:nvSpPr>
        <p:spPr/>
        <p:txBody>
          <a:bodyPr/>
          <a:lstStyle/>
          <a:p>
            <a:r>
              <a:rPr lang="en-NZ" dirty="0" smtClean="0"/>
              <a:t>Sun Cluster is object orientated</a:t>
            </a:r>
          </a:p>
          <a:p>
            <a:r>
              <a:rPr lang="en-NZ" dirty="0" smtClean="0"/>
              <a:t>CORBA object model defines used to define objects and RPC mechanism</a:t>
            </a:r>
          </a:p>
          <a:p>
            <a:r>
              <a:rPr lang="en-NZ" dirty="0" smtClean="0"/>
              <a:t>CORBA Interface Definition Language specifies interfaces between components in different nodes</a:t>
            </a:r>
          </a:p>
          <a:p>
            <a:r>
              <a:rPr lang="en-NZ" dirty="0" smtClean="0"/>
              <a:t>Uses Solaris kernel with virtually no changes.</a:t>
            </a:r>
            <a:endParaRPr lang="en-NZ"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Client/Server </a:t>
            </a:r>
            <a:br>
              <a:rPr lang="en-US" dirty="0" smtClean="0"/>
            </a:br>
            <a:r>
              <a:rPr lang="en-US" dirty="0" smtClean="0"/>
              <a:t>Computing</a:t>
            </a:r>
          </a:p>
        </p:txBody>
      </p:sp>
      <p:sp>
        <p:nvSpPr>
          <p:cNvPr id="4" name="Content Placeholder 3"/>
          <p:cNvSpPr>
            <a:spLocks noGrp="1"/>
          </p:cNvSpPr>
          <p:nvPr>
            <p:ph idx="1"/>
          </p:nvPr>
        </p:nvSpPr>
        <p:spPr/>
        <p:txBody>
          <a:bodyPr/>
          <a:lstStyle/>
          <a:p>
            <a:r>
              <a:rPr lang="en-US" b="1" dirty="0" smtClean="0"/>
              <a:t>Client</a:t>
            </a:r>
            <a:r>
              <a:rPr lang="en-US" dirty="0" smtClean="0"/>
              <a:t> machines are generally single-user workstations providing a user-friendly interface to the end user</a:t>
            </a:r>
          </a:p>
          <a:p>
            <a:r>
              <a:rPr lang="en-US" dirty="0" smtClean="0"/>
              <a:t>Each </a:t>
            </a:r>
            <a:r>
              <a:rPr lang="en-US" b="1" dirty="0" smtClean="0"/>
              <a:t>server</a:t>
            </a:r>
            <a:r>
              <a:rPr lang="en-US" dirty="0" smtClean="0"/>
              <a:t> provides a set of shared services to the clients</a:t>
            </a:r>
          </a:p>
          <a:p>
            <a:pPr lvl="1"/>
            <a:r>
              <a:rPr lang="en-US" dirty="0" smtClean="0"/>
              <a:t>enables many clients to share access to the same database </a:t>
            </a:r>
          </a:p>
          <a:p>
            <a:pPr lvl="1"/>
            <a:r>
              <a:rPr lang="en-US" dirty="0" smtClean="0"/>
              <a:t>enables the use of a high-performance computer system to manage the database</a:t>
            </a:r>
            <a:endParaRPr lang="en-US"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Process </a:t>
            </a:r>
            <a:r>
              <a:rPr lang="en-NZ" dirty="0" smtClean="0"/>
              <a:t>Management</a:t>
            </a:r>
            <a:endParaRPr lang="en-NZ" dirty="0"/>
          </a:p>
        </p:txBody>
      </p:sp>
      <p:sp>
        <p:nvSpPr>
          <p:cNvPr id="3" name="Content Placeholder 2"/>
          <p:cNvSpPr>
            <a:spLocks noGrp="1"/>
          </p:cNvSpPr>
          <p:nvPr>
            <p:ph idx="1"/>
          </p:nvPr>
        </p:nvSpPr>
        <p:spPr/>
        <p:txBody>
          <a:bodyPr/>
          <a:lstStyle/>
          <a:p>
            <a:r>
              <a:rPr lang="en-NZ" dirty="0" smtClean="0"/>
              <a:t>Process management extends globally </a:t>
            </a:r>
          </a:p>
          <a:p>
            <a:pPr lvl="1"/>
            <a:r>
              <a:rPr lang="en-NZ" dirty="0" smtClean="0"/>
              <a:t>The location of a process is transparent to a user</a:t>
            </a:r>
          </a:p>
          <a:p>
            <a:r>
              <a:rPr lang="en-NZ" dirty="0" smtClean="0"/>
              <a:t>Process ID’s are unique across the cluster</a:t>
            </a:r>
          </a:p>
          <a:p>
            <a:pPr lvl="1"/>
            <a:r>
              <a:rPr lang="en-NZ" dirty="0" smtClean="0"/>
              <a:t>Each node can learn location and status of each process</a:t>
            </a:r>
          </a:p>
          <a:p>
            <a:r>
              <a:rPr lang="en-NZ" dirty="0" smtClean="0"/>
              <a:t>Process migration is possible</a:t>
            </a:r>
          </a:p>
          <a:p>
            <a:pPr lvl="1"/>
            <a:r>
              <a:rPr lang="en-NZ" dirty="0" smtClean="0"/>
              <a:t>But all threads of a process must be on the same node</a:t>
            </a:r>
            <a:endParaRPr lang="en-NZ" dirty="0"/>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Networking</a:t>
            </a:r>
            <a:endParaRPr lang="en-NZ" dirty="0"/>
          </a:p>
        </p:txBody>
      </p:sp>
      <p:sp>
        <p:nvSpPr>
          <p:cNvPr id="3" name="Content Placeholder 2"/>
          <p:cNvSpPr>
            <a:spLocks noGrp="1"/>
          </p:cNvSpPr>
          <p:nvPr>
            <p:ph idx="1"/>
          </p:nvPr>
        </p:nvSpPr>
        <p:spPr/>
        <p:txBody>
          <a:bodyPr/>
          <a:lstStyle/>
          <a:p>
            <a:r>
              <a:rPr lang="en-NZ" dirty="0" smtClean="0"/>
              <a:t>Uses a packet filter to rout packets to the proper node</a:t>
            </a:r>
          </a:p>
          <a:p>
            <a:r>
              <a:rPr lang="en-NZ" dirty="0" smtClean="0"/>
              <a:t>Externally, the cluster appears as a single server with a single IP address. </a:t>
            </a:r>
            <a:endParaRPr lang="en-NZ" dirty="0" smtClean="0"/>
          </a:p>
          <a:p>
            <a:r>
              <a:rPr lang="en-NZ" dirty="0" smtClean="0"/>
              <a:t>Incoming connections (client requests) are load balanced among the available nodes of the cluster. </a:t>
            </a:r>
          </a:p>
          <a:p>
            <a:pPr>
              <a:buNone/>
            </a:pPr>
            <a:endParaRPr lang="en-NZ" dirty="0"/>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Sun Cluster File System Extensions</a:t>
            </a:r>
            <a:endParaRPr lang="en-US" dirty="0"/>
          </a:p>
        </p:txBody>
      </p:sp>
      <p:pic>
        <p:nvPicPr>
          <p:cNvPr id="4" name="Content Placeholder 3" descr="Fig16_17.gif"/>
          <p:cNvPicPr>
            <a:picLocks noGrp="1" noChangeAspect="1"/>
          </p:cNvPicPr>
          <p:nvPr>
            <p:ph idx="1"/>
          </p:nvPr>
        </p:nvPicPr>
        <p:blipFill>
          <a:blip r:embed="rId3" cstate="print"/>
          <a:stretch>
            <a:fillRect/>
          </a:stretch>
        </p:blipFill>
        <p:spPr>
          <a:xfrm>
            <a:off x="533400" y="1447800"/>
            <a:ext cx="7950359" cy="4810125"/>
          </a:xfrm>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Distributed Computing Introduction</a:t>
            </a:r>
          </a:p>
          <a:p>
            <a:r>
              <a:rPr lang="en-NZ" dirty="0" smtClean="0"/>
              <a:t>Client/Server Computing</a:t>
            </a:r>
          </a:p>
          <a:p>
            <a:r>
              <a:rPr lang="en-NZ" dirty="0" smtClean="0"/>
              <a:t>Distributed message passing</a:t>
            </a:r>
          </a:p>
          <a:p>
            <a:r>
              <a:rPr lang="en-NZ" dirty="0" smtClean="0"/>
              <a:t>Remote Procedure Calls</a:t>
            </a:r>
          </a:p>
          <a:p>
            <a:r>
              <a:rPr lang="en-NZ" dirty="0" smtClean="0"/>
              <a:t>Clusters</a:t>
            </a:r>
          </a:p>
          <a:p>
            <a:r>
              <a:rPr lang="en-NZ" dirty="0" smtClean="0"/>
              <a:t>Windows Cluster Server</a:t>
            </a:r>
          </a:p>
          <a:p>
            <a:r>
              <a:rPr lang="en-NZ" dirty="0" smtClean="0"/>
              <a:t>Sun Cluster</a:t>
            </a:r>
          </a:p>
          <a:p>
            <a:r>
              <a:rPr lang="en-NZ" dirty="0" smtClean="0">
                <a:solidFill>
                  <a:schemeClr val="accent1">
                    <a:lumMod val="75000"/>
                  </a:schemeClr>
                </a:solidFill>
              </a:rPr>
              <a:t>Beowulf and Linux Clusters</a:t>
            </a:r>
          </a:p>
        </p:txBody>
      </p:sp>
      <p:cxnSp>
        <p:nvCxnSpPr>
          <p:cNvPr id="4" name="Straight Arrow Connector 3"/>
          <p:cNvCxnSpPr/>
          <p:nvPr/>
        </p:nvCxnSpPr>
        <p:spPr>
          <a:xfrm>
            <a:off x="152400" y="60182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Beowulf and </a:t>
            </a:r>
            <a:br>
              <a:rPr lang="en-NZ" dirty="0" smtClean="0"/>
            </a:br>
            <a:r>
              <a:rPr lang="en-NZ" dirty="0" smtClean="0"/>
              <a:t>Linux Clusters</a:t>
            </a:r>
            <a:endParaRPr lang="en-NZ" dirty="0"/>
          </a:p>
        </p:txBody>
      </p:sp>
      <p:sp>
        <p:nvSpPr>
          <p:cNvPr id="3" name="Content Placeholder 2"/>
          <p:cNvSpPr>
            <a:spLocks noGrp="1"/>
          </p:cNvSpPr>
          <p:nvPr>
            <p:ph idx="1"/>
          </p:nvPr>
        </p:nvSpPr>
        <p:spPr/>
        <p:txBody>
          <a:bodyPr/>
          <a:lstStyle/>
          <a:p>
            <a:r>
              <a:rPr lang="en-NZ" dirty="0" smtClean="0"/>
              <a:t>Initiated in 1994 by NASA’s High Performance Computing and Communications project</a:t>
            </a:r>
          </a:p>
          <a:p>
            <a:r>
              <a:rPr lang="en-NZ" dirty="0" smtClean="0"/>
              <a:t>To investigate the potential for clustered PC’s to perform computational tasks beyond the capacity of typical workstations at minimal cost</a:t>
            </a:r>
          </a:p>
          <a:p>
            <a:r>
              <a:rPr lang="en-NZ" dirty="0" smtClean="0"/>
              <a:t>The project was a success!</a:t>
            </a:r>
            <a:endParaRPr lang="en-NZ" dirty="0"/>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Beowulf and Linux Clusters</a:t>
            </a:r>
            <a:endParaRPr lang="en-US" dirty="0"/>
          </a:p>
        </p:txBody>
      </p:sp>
      <p:sp>
        <p:nvSpPr>
          <p:cNvPr id="3" name="Content Placeholder 2"/>
          <p:cNvSpPr>
            <a:spLocks noGrp="1"/>
          </p:cNvSpPr>
          <p:nvPr>
            <p:ph idx="1"/>
          </p:nvPr>
        </p:nvSpPr>
        <p:spPr/>
        <p:txBody>
          <a:bodyPr/>
          <a:lstStyle/>
          <a:p>
            <a:r>
              <a:rPr lang="en-US" dirty="0" smtClean="0"/>
              <a:t>Key features</a:t>
            </a:r>
          </a:p>
          <a:p>
            <a:pPr lvl="1"/>
            <a:r>
              <a:rPr lang="en-US" dirty="0" smtClean="0"/>
              <a:t>Mass market commodity components</a:t>
            </a:r>
          </a:p>
          <a:p>
            <a:pPr lvl="1"/>
            <a:r>
              <a:rPr lang="en-US" dirty="0" smtClean="0"/>
              <a:t>Dedicated processors (rather than scavenging cycles from idle workstations)</a:t>
            </a:r>
          </a:p>
          <a:p>
            <a:pPr lvl="1"/>
            <a:r>
              <a:rPr lang="en-US" dirty="0" smtClean="0"/>
              <a:t>A dedicated, private network (LAN or WAN or internetted combination)</a:t>
            </a:r>
          </a:p>
          <a:p>
            <a:pPr lvl="1"/>
            <a:r>
              <a:rPr lang="en-US" dirty="0" smtClean="0"/>
              <a:t>No custom components</a:t>
            </a:r>
          </a:p>
          <a:p>
            <a:pPr lvl="1"/>
            <a:r>
              <a:rPr lang="en-US" dirty="0" smtClean="0"/>
              <a:t>Easy replication from multiple vendors</a:t>
            </a:r>
          </a:p>
          <a:p>
            <a:endParaRPr lang="en-US" dirty="0"/>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Beowulf Features</a:t>
            </a:r>
            <a:endParaRPr lang="en-US" dirty="0"/>
          </a:p>
        </p:txBody>
      </p:sp>
      <p:sp>
        <p:nvSpPr>
          <p:cNvPr id="3" name="Content Placeholder 2"/>
          <p:cNvSpPr>
            <a:spLocks noGrp="1"/>
          </p:cNvSpPr>
          <p:nvPr>
            <p:ph idx="1"/>
          </p:nvPr>
        </p:nvSpPr>
        <p:spPr/>
        <p:txBody>
          <a:bodyPr/>
          <a:lstStyle/>
          <a:p>
            <a:r>
              <a:rPr lang="en-US" dirty="0" smtClean="0"/>
              <a:t>Mass market commodity items</a:t>
            </a:r>
          </a:p>
          <a:p>
            <a:r>
              <a:rPr lang="en-US" dirty="0" smtClean="0"/>
              <a:t>Dedicated processors and network</a:t>
            </a:r>
          </a:p>
          <a:p>
            <a:r>
              <a:rPr lang="en-US" dirty="0" smtClean="0"/>
              <a:t>Scalable </a:t>
            </a:r>
            <a:r>
              <a:rPr lang="en-US" dirty="0" smtClean="0"/>
              <a:t>I/O</a:t>
            </a:r>
          </a:p>
          <a:p>
            <a:r>
              <a:rPr lang="en-US" dirty="0" smtClean="0"/>
              <a:t>A freely available software base</a:t>
            </a:r>
          </a:p>
          <a:p>
            <a:r>
              <a:rPr lang="en-US" dirty="0" smtClean="0"/>
              <a:t>Use freely available distribution computing tools with minimal changes</a:t>
            </a:r>
          </a:p>
          <a:p>
            <a:r>
              <a:rPr lang="en-US" dirty="0" smtClean="0"/>
              <a:t>Return of the design and improvements to the community</a:t>
            </a:r>
            <a:endParaRPr lang="en-US" dirty="0"/>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Generic Beowulf </a:t>
            </a:r>
            <a:r>
              <a:rPr lang="en-US" dirty="0" smtClean="0"/>
              <a:t/>
            </a:r>
            <a:br>
              <a:rPr lang="en-US" dirty="0" smtClean="0"/>
            </a:br>
            <a:r>
              <a:rPr lang="en-US" dirty="0" smtClean="0"/>
              <a:t>Configuration</a:t>
            </a:r>
            <a:endParaRPr lang="en-US" dirty="0"/>
          </a:p>
        </p:txBody>
      </p:sp>
      <p:pic>
        <p:nvPicPr>
          <p:cNvPr id="4" name="Content Placeholder 3" descr="Fig16_18.gif"/>
          <p:cNvPicPr>
            <a:picLocks noGrp="1" noChangeAspect="1"/>
          </p:cNvPicPr>
          <p:nvPr>
            <p:ph idx="1"/>
          </p:nvPr>
        </p:nvPicPr>
        <p:blipFill>
          <a:blip r:embed="rId3" cstate="print"/>
          <a:stretch>
            <a:fillRect/>
          </a:stretch>
        </p:blipFill>
        <p:spPr>
          <a:xfrm>
            <a:off x="304801" y="1600200"/>
            <a:ext cx="8655766" cy="5185097"/>
          </a:xfrm>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Beowulf Software</a:t>
            </a:r>
            <a:endParaRPr lang="en-NZ" dirty="0"/>
          </a:p>
        </p:txBody>
      </p:sp>
      <p:sp>
        <p:nvSpPr>
          <p:cNvPr id="3" name="Content Placeholder 2"/>
          <p:cNvSpPr>
            <a:spLocks noGrp="1"/>
          </p:cNvSpPr>
          <p:nvPr>
            <p:ph idx="1"/>
          </p:nvPr>
        </p:nvSpPr>
        <p:spPr/>
        <p:txBody>
          <a:bodyPr/>
          <a:lstStyle/>
          <a:p>
            <a:r>
              <a:rPr lang="en-NZ" dirty="0" smtClean="0"/>
              <a:t>Each node runs it’s own copy of the Linux Kernel and functions as an autonomous system</a:t>
            </a:r>
          </a:p>
          <a:p>
            <a:r>
              <a:rPr lang="en-NZ" dirty="0" smtClean="0"/>
              <a:t>Extensions to the kernel allow nodes to participate in a number of global namespaces</a:t>
            </a:r>
            <a:endParaRPr lang="en-NZ" dirty="0"/>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System Software</a:t>
            </a:r>
            <a:endParaRPr lang="en-NZ" dirty="0"/>
          </a:p>
        </p:txBody>
      </p:sp>
      <p:sp>
        <p:nvSpPr>
          <p:cNvPr id="3" name="Content Placeholder 2"/>
          <p:cNvSpPr>
            <a:spLocks noGrp="1"/>
          </p:cNvSpPr>
          <p:nvPr>
            <p:ph idx="1"/>
          </p:nvPr>
        </p:nvSpPr>
        <p:spPr/>
        <p:txBody>
          <a:bodyPr/>
          <a:lstStyle/>
          <a:p>
            <a:r>
              <a:rPr lang="en-NZ" dirty="0" smtClean="0"/>
              <a:t>Beowulf distributed process space (BPROC</a:t>
            </a:r>
            <a:r>
              <a:rPr lang="en-NZ" dirty="0" smtClean="0"/>
              <a:t>)</a:t>
            </a:r>
          </a:p>
          <a:p>
            <a:pPr lvl="1"/>
            <a:r>
              <a:rPr lang="en-NZ" dirty="0" smtClean="0"/>
              <a:t>Allows process ID to span multiple nodes</a:t>
            </a:r>
          </a:p>
          <a:p>
            <a:r>
              <a:rPr lang="en-NZ" dirty="0" smtClean="0"/>
              <a:t>Beowulf Ethernet Channel </a:t>
            </a:r>
            <a:r>
              <a:rPr lang="en-NZ" dirty="0" smtClean="0"/>
              <a:t>Bonding</a:t>
            </a:r>
            <a:endParaRPr lang="en-NZ" dirty="0" smtClean="0"/>
          </a:p>
          <a:p>
            <a:r>
              <a:rPr lang="en-NZ" dirty="0" smtClean="0"/>
              <a:t>Pvmsync</a:t>
            </a:r>
          </a:p>
          <a:p>
            <a:pPr lvl="1"/>
            <a:r>
              <a:rPr lang="en-NZ" dirty="0" smtClean="0"/>
              <a:t>Synchronises shared objects</a:t>
            </a:r>
          </a:p>
          <a:p>
            <a:r>
              <a:rPr lang="en-NZ" dirty="0" smtClean="0"/>
              <a:t>EnFuzion</a:t>
            </a:r>
          </a:p>
          <a:p>
            <a:pPr lvl="1"/>
            <a:r>
              <a:rPr lang="en-NZ" dirty="0" smtClean="0"/>
              <a:t>set of tools for doing parametric computing</a:t>
            </a:r>
            <a:r>
              <a:rPr lang="en-NZ" dirty="0" smtClean="0"/>
              <a:t>.</a:t>
            </a:r>
          </a:p>
          <a:p>
            <a:pPr lvl="1"/>
            <a:endParaRPr lang="en-NZ" dirty="0" smtClean="0"/>
          </a:p>
          <a:p>
            <a:endParaRPr lang="en-NZ" dirty="0" smtClean="0"/>
          </a:p>
          <a:p>
            <a:endParaRPr lang="en-NZ"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Client/Server </a:t>
            </a:r>
            <a:br>
              <a:rPr lang="en-US" dirty="0" smtClean="0"/>
            </a:br>
            <a:r>
              <a:rPr lang="en-US" dirty="0" smtClean="0"/>
              <a:t>Terminology</a:t>
            </a:r>
            <a:endParaRPr lang="en-US" dirty="0"/>
          </a:p>
        </p:txBody>
      </p:sp>
      <p:pic>
        <p:nvPicPr>
          <p:cNvPr id="4" name="Content Placeholder 3" descr="Table16_01.gif"/>
          <p:cNvPicPr>
            <a:picLocks noGrp="1" noChangeAspect="1"/>
          </p:cNvPicPr>
          <p:nvPr>
            <p:ph idx="1"/>
          </p:nvPr>
        </p:nvPicPr>
        <p:blipFill>
          <a:blip r:embed="rId3" cstate="print"/>
          <a:stretch>
            <a:fillRect/>
          </a:stretch>
        </p:blipFill>
        <p:spPr>
          <a:xfrm>
            <a:off x="1219200" y="1752600"/>
            <a:ext cx="7267575" cy="4800600"/>
          </a:xfr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Generic Client/Server Environment</a:t>
            </a:r>
            <a:endParaRPr lang="en-US" dirty="0"/>
          </a:p>
        </p:txBody>
      </p:sp>
      <p:pic>
        <p:nvPicPr>
          <p:cNvPr id="4" name="Content Placeholder 3" descr="Fig16_01.gif"/>
          <p:cNvPicPr>
            <a:picLocks noGrp="1" noChangeAspect="1"/>
          </p:cNvPicPr>
          <p:nvPr>
            <p:ph idx="1"/>
          </p:nvPr>
        </p:nvPicPr>
        <p:blipFill>
          <a:blip r:embed="rId3" cstate="print"/>
          <a:stretch>
            <a:fillRect/>
          </a:stretch>
        </p:blipFill>
        <p:spPr>
          <a:xfrm>
            <a:off x="1406892" y="1600199"/>
            <a:ext cx="6517908" cy="5099857"/>
          </a:xfrm>
        </p:spPr>
      </p:pic>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9479</Words>
  <Application>Microsoft Office PowerPoint</Application>
  <PresentationFormat>On-screen Show (4:3)</PresentationFormat>
  <Paragraphs>1014</Paragraphs>
  <Slides>79</Slides>
  <Notes>79</Notes>
  <HiddenSlides>0</HiddenSlides>
  <MMClips>0</MMClips>
  <ScaleCrop>false</ScaleCrop>
  <HeadingPairs>
    <vt:vector size="4" baseType="variant">
      <vt:variant>
        <vt:lpstr>Theme</vt:lpstr>
      </vt:variant>
      <vt:variant>
        <vt:i4>2</vt:i4>
      </vt:variant>
      <vt:variant>
        <vt:lpstr>Slide Titles</vt:lpstr>
      </vt:variant>
      <vt:variant>
        <vt:i4>79</vt:i4>
      </vt:variant>
    </vt:vector>
  </HeadingPairs>
  <TitlesOfParts>
    <vt:vector size="81" baseType="lpstr">
      <vt:lpstr>Office Theme</vt:lpstr>
      <vt:lpstr>Custom Design</vt:lpstr>
      <vt:lpstr>Chapter 16 Client/Server Computing</vt:lpstr>
      <vt:lpstr>Roadmap</vt:lpstr>
      <vt:lpstr>Traditional  Data Processing</vt:lpstr>
      <vt:lpstr>Distributed  Data Processing</vt:lpstr>
      <vt:lpstr>Advantages of DDP</vt:lpstr>
      <vt:lpstr>Roadmap</vt:lpstr>
      <vt:lpstr>Client/Server  Computing</vt:lpstr>
      <vt:lpstr>Client/Server  Terminology</vt:lpstr>
      <vt:lpstr>Generic Client/Server Environment</vt:lpstr>
      <vt:lpstr>Client/Server Applications</vt:lpstr>
      <vt:lpstr>Generic Client/Server Architecture</vt:lpstr>
      <vt:lpstr>Client/Server  Applications</vt:lpstr>
      <vt:lpstr>Database Applications</vt:lpstr>
      <vt:lpstr>Architecture  for Database Applications</vt:lpstr>
      <vt:lpstr>Client/Server  Database Usage</vt:lpstr>
      <vt:lpstr>Client/Server  Database Usage</vt:lpstr>
      <vt:lpstr>Classes of  Client/Server Architecture</vt:lpstr>
      <vt:lpstr>Host-based processing</vt:lpstr>
      <vt:lpstr>Server-based  processing</vt:lpstr>
      <vt:lpstr>Client-based processing</vt:lpstr>
      <vt:lpstr>Cooperative processing</vt:lpstr>
      <vt:lpstr>Three-tier  Client/Server Architecture</vt:lpstr>
      <vt:lpstr>Three-tier  Client/Server Architecture</vt:lpstr>
      <vt:lpstr>File Cache Consistency</vt:lpstr>
      <vt:lpstr>Distributed File  Caching in Sprite</vt:lpstr>
      <vt:lpstr>Middleware</vt:lpstr>
      <vt:lpstr>Role of Middleware in Client/Server Architecture</vt:lpstr>
      <vt:lpstr>Logical View  of Middleware</vt:lpstr>
      <vt:lpstr>Roadmap</vt:lpstr>
      <vt:lpstr>Interprocess  Communication (IPC)</vt:lpstr>
      <vt:lpstr>Distributed  Message Passing</vt:lpstr>
      <vt:lpstr>Basic Message-Passing Primitives</vt:lpstr>
      <vt:lpstr>Reliability vs.. Unreliability</vt:lpstr>
      <vt:lpstr>Blocking vs..  Nonblocking</vt:lpstr>
      <vt:lpstr>Blocking vs..  Nonblocking</vt:lpstr>
      <vt:lpstr>Roadmap</vt:lpstr>
      <vt:lpstr>Remote Procedure Calls</vt:lpstr>
      <vt:lpstr>RPC Architecture</vt:lpstr>
      <vt:lpstr>Remote Procedure Call Mechanism</vt:lpstr>
      <vt:lpstr>Parameters</vt:lpstr>
      <vt:lpstr>Client/Server Binding</vt:lpstr>
      <vt:lpstr>Synchronous versus Asynchronous</vt:lpstr>
      <vt:lpstr>Object-Oriented  Mechanisms</vt:lpstr>
      <vt:lpstr>Object Request Broker</vt:lpstr>
      <vt:lpstr>Roadmap</vt:lpstr>
      <vt:lpstr>Clusters</vt:lpstr>
      <vt:lpstr>Benefits of Clusters</vt:lpstr>
      <vt:lpstr>Cluster Classification</vt:lpstr>
      <vt:lpstr>Clustering Methods:  Benefits and Limitations</vt:lpstr>
      <vt:lpstr>Clustering Methods:  Benefits and Limitations</vt:lpstr>
      <vt:lpstr>Operating System Design Issues</vt:lpstr>
      <vt:lpstr>Failure Management</vt:lpstr>
      <vt:lpstr>Load Balancing</vt:lpstr>
      <vt:lpstr>Parallelizing Computation</vt:lpstr>
      <vt:lpstr>Cluster Computer  Architecture</vt:lpstr>
      <vt:lpstr>Middleware Services  and Functions</vt:lpstr>
      <vt:lpstr>Middleware Services  and Functions (cont.)</vt:lpstr>
      <vt:lpstr>Clusters Compared  to SMP</vt:lpstr>
      <vt:lpstr>Roadmap</vt:lpstr>
      <vt:lpstr>Windows Cluster Server</vt:lpstr>
      <vt:lpstr>Windows Cluster Server</vt:lpstr>
      <vt:lpstr>Group</vt:lpstr>
      <vt:lpstr>Windows Cluster Server  Block Diagram</vt:lpstr>
      <vt:lpstr>Major Components</vt:lpstr>
      <vt:lpstr>Roadmap</vt:lpstr>
      <vt:lpstr>Sun Cluster</vt:lpstr>
      <vt:lpstr>Major Components</vt:lpstr>
      <vt:lpstr>Sun Cluster Structure</vt:lpstr>
      <vt:lpstr>Object and  Communication Support</vt:lpstr>
      <vt:lpstr>Process Management</vt:lpstr>
      <vt:lpstr>Networking</vt:lpstr>
      <vt:lpstr>Sun Cluster File System Extensions</vt:lpstr>
      <vt:lpstr>Roadmap</vt:lpstr>
      <vt:lpstr>Beowulf and  Linux Clusters</vt:lpstr>
      <vt:lpstr>Beowulf and Linux Clusters</vt:lpstr>
      <vt:lpstr>Beowulf Features</vt:lpstr>
      <vt:lpstr>Generic Beowulf  Configuration</vt:lpstr>
      <vt:lpstr>Beowulf Software</vt:lpstr>
      <vt:lpstr>System Software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2008-04-03T13:50:29Z</dcterms:created>
  <dcterms:modified xsi:type="dcterms:W3CDTF">2009-05-20T08:42:56Z</dcterms:modified>
</cp:coreProperties>
</file>