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79"/>
  </p:notesMasterIdLst>
  <p:sldIdLst>
    <p:sldId id="256" r:id="rId3"/>
    <p:sldId id="317" r:id="rId4"/>
    <p:sldId id="257" r:id="rId5"/>
    <p:sldId id="318" r:id="rId6"/>
    <p:sldId id="258" r:id="rId7"/>
    <p:sldId id="319" r:id="rId8"/>
    <p:sldId id="259" r:id="rId9"/>
    <p:sldId id="320" r:id="rId10"/>
    <p:sldId id="260" r:id="rId11"/>
    <p:sldId id="261" r:id="rId12"/>
    <p:sldId id="262" r:id="rId13"/>
    <p:sldId id="321" r:id="rId14"/>
    <p:sldId id="265" r:id="rId15"/>
    <p:sldId id="266" r:id="rId16"/>
    <p:sldId id="267" r:id="rId17"/>
    <p:sldId id="269" r:id="rId18"/>
    <p:sldId id="322" r:id="rId19"/>
    <p:sldId id="323" r:id="rId20"/>
    <p:sldId id="324" r:id="rId21"/>
    <p:sldId id="325" r:id="rId22"/>
    <p:sldId id="268" r:id="rId23"/>
    <p:sldId id="270" r:id="rId24"/>
    <p:sldId id="271" r:id="rId25"/>
    <p:sldId id="326" r:id="rId26"/>
    <p:sldId id="327" r:id="rId27"/>
    <p:sldId id="272" r:id="rId28"/>
    <p:sldId id="273" r:id="rId29"/>
    <p:sldId id="274" r:id="rId30"/>
    <p:sldId id="275" r:id="rId31"/>
    <p:sldId id="277" r:id="rId32"/>
    <p:sldId id="279" r:id="rId33"/>
    <p:sldId id="280" r:id="rId34"/>
    <p:sldId id="281" r:id="rId35"/>
    <p:sldId id="282" r:id="rId36"/>
    <p:sldId id="328" r:id="rId37"/>
    <p:sldId id="329" r:id="rId38"/>
    <p:sldId id="330" r:id="rId39"/>
    <p:sldId id="285" r:id="rId40"/>
    <p:sldId id="286" r:id="rId41"/>
    <p:sldId id="331" r:id="rId42"/>
    <p:sldId id="288" r:id="rId43"/>
    <p:sldId id="289" r:id="rId44"/>
    <p:sldId id="290" r:id="rId45"/>
    <p:sldId id="291" r:id="rId46"/>
    <p:sldId id="292" r:id="rId47"/>
    <p:sldId id="293" r:id="rId48"/>
    <p:sldId id="294" r:id="rId49"/>
    <p:sldId id="332" r:id="rId50"/>
    <p:sldId id="333" r:id="rId51"/>
    <p:sldId id="295" r:id="rId52"/>
    <p:sldId id="296" r:id="rId53"/>
    <p:sldId id="334" r:id="rId54"/>
    <p:sldId id="297" r:id="rId55"/>
    <p:sldId id="298" r:id="rId56"/>
    <p:sldId id="299" r:id="rId57"/>
    <p:sldId id="300" r:id="rId58"/>
    <p:sldId id="335" r:id="rId59"/>
    <p:sldId id="337" r:id="rId60"/>
    <p:sldId id="338" r:id="rId61"/>
    <p:sldId id="301" r:id="rId62"/>
    <p:sldId id="302" r:id="rId63"/>
    <p:sldId id="303" r:id="rId64"/>
    <p:sldId id="339" r:id="rId65"/>
    <p:sldId id="304" r:id="rId66"/>
    <p:sldId id="305" r:id="rId67"/>
    <p:sldId id="340" r:id="rId68"/>
    <p:sldId id="316" r:id="rId69"/>
    <p:sldId id="306" r:id="rId70"/>
    <p:sldId id="308" r:id="rId71"/>
    <p:sldId id="341" r:id="rId72"/>
    <p:sldId id="342" r:id="rId73"/>
    <p:sldId id="343" r:id="rId74"/>
    <p:sldId id="311" r:id="rId75"/>
    <p:sldId id="312" r:id="rId76"/>
    <p:sldId id="314" r:id="rId77"/>
    <p:sldId id="315" r:id="rId7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366" autoAdjust="0"/>
  </p:normalViewPr>
  <p:slideViewPr>
    <p:cSldViewPr>
      <p:cViewPr varScale="1">
        <p:scale>
          <a:sx n="40" d="100"/>
          <a:sy n="40" d="100"/>
        </p:scale>
        <p:origin x="-1896"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118C455-DCBE-41F6-9A52-324D6BC54AEC}" type="datetimeFigureOut">
              <a:rPr lang="en-US"/>
              <a:pPr>
                <a:defRPr/>
              </a:pPr>
              <a:t>6/30/2009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B1F781F4-099F-4112-9B1E-8A4E4163911A}"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These slides are intended to help a teacher develop a presentation.</a:t>
            </a:r>
            <a:r>
              <a:rPr lang="en-US" baseline="0" dirty="0" smtClean="0"/>
              <a:t> This PowerPoint covers the entire chapter and includes too many slides for a single delivery. Professors are encouraged to adapt this presentation in ways which are best suited for their students and environment.</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ANIMATED SLIDE:</a:t>
            </a:r>
          </a:p>
          <a:p>
            <a:r>
              <a:rPr lang="en-NZ" dirty="0" smtClean="0"/>
              <a:t>Begins with the BEFORE</a:t>
            </a:r>
            <a:r>
              <a:rPr lang="en-NZ" baseline="0" dirty="0" smtClean="0"/>
              <a:t> state maximised then on-click switches to the AFTER</a:t>
            </a:r>
            <a:endParaRPr lang="en-NZ" dirty="0" smtClean="0"/>
          </a:p>
          <a:p>
            <a:endParaRPr lang="en-NZ" dirty="0" smtClean="0"/>
          </a:p>
          <a:p>
            <a:r>
              <a:rPr lang="en-NZ" dirty="0" smtClean="0"/>
              <a:t>Process 3 has migrated out of machine S to become Process 4 in machine D.</a:t>
            </a:r>
          </a:p>
          <a:p>
            <a:endParaRPr lang="en-NZ" dirty="0" smtClean="0"/>
          </a:p>
          <a:p>
            <a:r>
              <a:rPr lang="en-NZ" dirty="0" smtClean="0"/>
              <a:t>All link identifiers held by processes (denoted in lowercase letters) remain the same as before. </a:t>
            </a:r>
          </a:p>
          <a:p>
            <a:endParaRPr lang="en-NZ" dirty="0" smtClean="0"/>
          </a:p>
          <a:p>
            <a:r>
              <a:rPr lang="en-NZ" dirty="0" smtClean="0"/>
              <a:t>It is the responsibility of the operating system to move the process control block and to update link mappings.</a:t>
            </a:r>
          </a:p>
          <a:p>
            <a:pPr lvl="1">
              <a:buFont typeface="Arial" pitchFamily="34" charset="0"/>
              <a:buChar char="•"/>
            </a:pPr>
            <a:r>
              <a:rPr lang="en-NZ" dirty="0" smtClean="0"/>
              <a:t> The transfer of the process of one machine to another is invisible to both the migrated process and its communication partners.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movement of the process control block is straightforward. </a:t>
            </a:r>
          </a:p>
          <a:p>
            <a:endParaRPr lang="en-NZ" dirty="0" smtClean="0"/>
          </a:p>
          <a:p>
            <a:r>
              <a:rPr lang="en-NZ" dirty="0" smtClean="0"/>
              <a:t>The difficulty, from a performance point of view, concerns the process address space and any open files assigned to the process. </a:t>
            </a:r>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Transfer the entire address space at the time of migration. </a:t>
            </a:r>
          </a:p>
          <a:p>
            <a:pPr lvl="1">
              <a:buFont typeface="Arial" pitchFamily="34" charset="0"/>
              <a:buChar char="•"/>
            </a:pPr>
            <a:r>
              <a:rPr lang="en-NZ" dirty="0" smtClean="0"/>
              <a:t> This is certainly the cleanest approach. </a:t>
            </a:r>
          </a:p>
          <a:p>
            <a:pPr lvl="1">
              <a:buFont typeface="Arial" pitchFamily="34" charset="0"/>
              <a:buChar char="•"/>
            </a:pPr>
            <a:r>
              <a:rPr lang="en-NZ" baseline="0" dirty="0" smtClean="0"/>
              <a:t> </a:t>
            </a:r>
            <a:r>
              <a:rPr lang="en-NZ" dirty="0" smtClean="0"/>
              <a:t>No trace of the process need be left behind at the old system. </a:t>
            </a:r>
          </a:p>
          <a:p>
            <a:pPr lvl="1">
              <a:buFont typeface="Arial" pitchFamily="34" charset="0"/>
              <a:buChar char="•"/>
            </a:pPr>
            <a:r>
              <a:rPr lang="en-NZ" dirty="0" smtClean="0"/>
              <a:t> However, if the address space is very large and if the process is likely not to need most of it, then this may be unnecessarily expensive. </a:t>
            </a:r>
          </a:p>
          <a:p>
            <a:pPr lvl="1">
              <a:buFont typeface="Arial" pitchFamily="34" charset="0"/>
              <a:buChar char="•"/>
            </a:pPr>
            <a:endParaRPr lang="en-NZ" dirty="0" smtClean="0"/>
          </a:p>
          <a:p>
            <a:pPr lvl="0">
              <a:buFont typeface="Arial" pitchFamily="34" charset="0"/>
              <a:buNone/>
            </a:pPr>
            <a:r>
              <a:rPr lang="en-NZ" dirty="0" smtClean="0"/>
              <a:t>Initial costs of migration may be on the order of minutes. </a:t>
            </a:r>
          </a:p>
          <a:p>
            <a:pPr lvl="0">
              <a:buFont typeface="Arial" pitchFamily="34" charset="0"/>
              <a:buNone/>
            </a:pPr>
            <a:endParaRPr lang="en-NZ" dirty="0" smtClean="0"/>
          </a:p>
          <a:p>
            <a:pPr lvl="0">
              <a:buFont typeface="Arial" pitchFamily="34" charset="0"/>
              <a:buNone/>
            </a:pPr>
            <a:r>
              <a:rPr lang="en-NZ" dirty="0" smtClean="0"/>
              <a:t>Implementations that provide a checkpoint/restart facility are likely to use this approach, because it is simpler to do the check-pointing and restarting if all of the address space is localized.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process continues to execute on the source node while the address space is copied to the target node.</a:t>
            </a:r>
          </a:p>
          <a:p>
            <a:endParaRPr lang="en-NZ" dirty="0" smtClean="0"/>
          </a:p>
          <a:p>
            <a:r>
              <a:rPr lang="en-NZ" dirty="0" smtClean="0"/>
              <a:t>Pages modified on the source during the precopy operation have to be copied a second time. </a:t>
            </a:r>
          </a:p>
          <a:p>
            <a:endParaRPr lang="en-NZ" dirty="0" smtClean="0"/>
          </a:p>
          <a:p>
            <a:r>
              <a:rPr lang="en-NZ" dirty="0" smtClean="0"/>
              <a:t>This strategy reduces the time that a process is frozen and cannot execute during migration.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Transfer only those pages of the address space that are in main memory and have been modified.</a:t>
            </a:r>
          </a:p>
          <a:p>
            <a:pPr lvl="1">
              <a:buFont typeface="Arial" pitchFamily="34" charset="0"/>
              <a:buChar char="•"/>
            </a:pPr>
            <a:r>
              <a:rPr lang="en-NZ" dirty="0" smtClean="0"/>
              <a:t> Any additional blocks of the virtual address space will be transferred on demand only.</a:t>
            </a:r>
          </a:p>
          <a:p>
            <a:pPr lvl="1">
              <a:buFont typeface="Arial" pitchFamily="34" charset="0"/>
              <a:buChar char="•"/>
            </a:pPr>
            <a:r>
              <a:rPr lang="en-NZ" dirty="0" smtClean="0"/>
              <a:t> This minimizes the amount of data that are transferred. </a:t>
            </a:r>
          </a:p>
          <a:p>
            <a:pPr lvl="1">
              <a:buFont typeface="Arial" pitchFamily="34" charset="0"/>
              <a:buChar char="•"/>
            </a:pPr>
            <a:r>
              <a:rPr lang="en-NZ" dirty="0" smtClean="0"/>
              <a:t>The source machine must continue to be involved in the life of the process by maintaining page and/or segment table entries and it requires remote paging support.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15</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is a variation of eager (dirty) in which pages are only brought over when referenced. </a:t>
            </a:r>
          </a:p>
          <a:p>
            <a:endParaRPr lang="en-NZ" dirty="0" smtClean="0"/>
          </a:p>
          <a:p>
            <a:r>
              <a:rPr lang="en-NZ" dirty="0" smtClean="0"/>
              <a:t>This has the lowest initial cost of process migration, ranging from a few tens to a few hundreds of microseconds.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16</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pages of the process are cleared from the main memory of the source by flushing dirty pages to disk.</a:t>
            </a:r>
          </a:p>
          <a:p>
            <a:pPr lvl="1">
              <a:buFont typeface="Arial" pitchFamily="34" charset="0"/>
              <a:buChar char="•"/>
            </a:pPr>
            <a:r>
              <a:rPr lang="en-NZ" dirty="0" smtClean="0"/>
              <a:t> Then pages are accessed as needed from disk instead of from memory on the source node. </a:t>
            </a:r>
          </a:p>
          <a:p>
            <a:endParaRPr lang="en-NZ" dirty="0" smtClean="0"/>
          </a:p>
          <a:p>
            <a:r>
              <a:rPr lang="en-NZ" dirty="0" smtClean="0"/>
              <a:t>This strategy relieves the source of the need to hold any pages of the migrated process in main memory, immediately freeing a block of memory to be used for other processes.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17</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If it is likely that the process will not use much of its address space while on the target machine</a:t>
            </a:r>
          </a:p>
          <a:p>
            <a:pPr lvl="1">
              <a:buFont typeface="Arial" pitchFamily="34" charset="0"/>
              <a:buChar char="•"/>
            </a:pPr>
            <a:r>
              <a:rPr lang="en-NZ" dirty="0" smtClean="0"/>
              <a:t>Then one of the last three strategies makes sense. </a:t>
            </a:r>
          </a:p>
          <a:p>
            <a:pPr lvl="1">
              <a:buFont typeface="Arial" pitchFamily="34" charset="0"/>
              <a:buChar char="•"/>
            </a:pPr>
            <a:r>
              <a:rPr lang="en-NZ" dirty="0" smtClean="0"/>
              <a:t> For example, the process is only temporarily going to another machine to work on a file and will soon return </a:t>
            </a:r>
          </a:p>
          <a:p>
            <a:endParaRPr lang="en-NZ" dirty="0" smtClean="0"/>
          </a:p>
          <a:p>
            <a:r>
              <a:rPr lang="en-NZ" dirty="0" smtClean="0"/>
              <a:t>On the other hand, if much of the address space will be eventually be accessed while on the target machine, </a:t>
            </a:r>
          </a:p>
          <a:p>
            <a:pPr lvl="1">
              <a:buFont typeface="Arial" pitchFamily="34" charset="0"/>
              <a:buChar char="•"/>
            </a:pPr>
            <a:r>
              <a:rPr lang="en-NZ" dirty="0" smtClean="0"/>
              <a:t> then the piecemeal transfer of blocks of the address space may be less efficient than simply transferring all of the address space at the time of migration, </a:t>
            </a:r>
          </a:p>
          <a:p>
            <a:pPr lvl="1">
              <a:buFont typeface="Arial" pitchFamily="34" charset="0"/>
              <a:buChar char="•"/>
            </a:pPr>
            <a:r>
              <a:rPr lang="en-NZ" dirty="0" smtClean="0"/>
              <a:t> using one of the first two strategies.</a:t>
            </a:r>
          </a:p>
          <a:p>
            <a:pPr lvl="1">
              <a:buFont typeface="Arial" pitchFamily="34" charset="0"/>
              <a:buChar char="•"/>
            </a:pPr>
            <a:endParaRPr lang="en-NZ" dirty="0" smtClean="0"/>
          </a:p>
          <a:p>
            <a:r>
              <a:rPr lang="en-NZ" b="1" dirty="0" smtClean="0"/>
              <a:t>In many cases, it may not be possible to know in advance </a:t>
            </a:r>
            <a:r>
              <a:rPr lang="en-NZ" dirty="0" smtClean="0"/>
              <a:t>whether or not much of the nonresident address space will be needed. </a:t>
            </a:r>
          </a:p>
          <a:p>
            <a:pPr lvl="1">
              <a:buFont typeface="Arial" pitchFamily="34" charset="0"/>
              <a:buChar char="•"/>
            </a:pPr>
            <a:r>
              <a:rPr lang="en-NZ" dirty="0" smtClean="0"/>
              <a:t>But if processes are structured as threads, and if the basic unit of migration is the thread rather than the process, then a strategy based on remote paging would seem to be the best.</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18</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Finally, the fate of messages and signals, is addressed by providing a mechanism for temporarily storing outstanding</a:t>
            </a:r>
          </a:p>
          <a:p>
            <a:r>
              <a:rPr lang="en-NZ" dirty="0" smtClean="0"/>
              <a:t>messages and signals during the migration activity and then directing them to the new destination. </a:t>
            </a:r>
          </a:p>
          <a:p>
            <a:endParaRPr lang="en-NZ" dirty="0" smtClean="0"/>
          </a:p>
          <a:p>
            <a:r>
              <a:rPr lang="en-NZ" dirty="0" smtClean="0"/>
              <a:t>It may be necessary to maintain forwarding information at the initial site for some time to assure that all outstanding messages and signals get through.</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19</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Another aspect of process migration relates to the decision about migration.</a:t>
            </a:r>
          </a:p>
          <a:p>
            <a:endParaRPr lang="en-NZ" dirty="0" smtClean="0"/>
          </a:p>
          <a:p>
            <a:r>
              <a:rPr lang="en-NZ" dirty="0" smtClean="0"/>
              <a:t>In some cases, the decision is made by a single entity. </a:t>
            </a:r>
          </a:p>
          <a:p>
            <a:pPr lvl="1">
              <a:buFont typeface="Arial" pitchFamily="34" charset="0"/>
              <a:buChar char="•"/>
            </a:pPr>
            <a:r>
              <a:rPr lang="en-NZ" dirty="0" smtClean="0"/>
              <a:t> e.g. if load balancing is the goal, a load-balancing module monitors the relative load on various machines and performs migration as necessary to maintain a load balance. </a:t>
            </a:r>
          </a:p>
          <a:p>
            <a:pPr lvl="1">
              <a:buFont typeface="Arial" pitchFamily="34" charset="0"/>
              <a:buChar char="•"/>
            </a:pPr>
            <a:r>
              <a:rPr lang="en-NZ" dirty="0" smtClean="0"/>
              <a:t> If self-migration is used to allow a process access to special facilities or to large remote files, then the process itself may make the decision. </a:t>
            </a:r>
          </a:p>
          <a:p>
            <a:pPr lvl="0">
              <a:buFont typeface="Arial" pitchFamily="34" charset="0"/>
              <a:buNone/>
            </a:pPr>
            <a:endParaRPr lang="en-NZ" dirty="0" smtClean="0"/>
          </a:p>
          <a:p>
            <a:pPr lvl="0">
              <a:buFont typeface="Arial" pitchFamily="34" charset="0"/>
              <a:buNone/>
            </a:pPr>
            <a:r>
              <a:rPr lang="en-NZ" dirty="0" smtClean="0"/>
              <a:t>But, some systems allow the designated target system to participate in the decision. </a:t>
            </a:r>
          </a:p>
          <a:p>
            <a:pPr lvl="1">
              <a:buFont typeface="Arial" pitchFamily="34" charset="0"/>
              <a:buChar char="•"/>
            </a:pPr>
            <a:r>
              <a:rPr lang="en-NZ" dirty="0" smtClean="0"/>
              <a:t> One reason for this could be to preserve response time for users. </a:t>
            </a:r>
          </a:p>
          <a:p>
            <a:pPr lvl="1">
              <a:buFont typeface="Arial" pitchFamily="34" charset="0"/>
              <a:buChar char="•"/>
            </a:pPr>
            <a:r>
              <a:rPr lang="en-NZ" dirty="0" smtClean="0"/>
              <a:t> A user at a workstation, for example, might suffer noticeable response time degradation if processes migrate to the user’s system, even if such migration served to provide better overall balance.</a:t>
            </a:r>
            <a:endParaRPr lang="en-US" dirty="0" smtClean="0"/>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chapter examines key mechanisms used in distributed operating systems. </a:t>
            </a:r>
          </a:p>
          <a:p>
            <a:endParaRPr lang="en-NZ" dirty="0" smtClean="0"/>
          </a:p>
          <a:p>
            <a:r>
              <a:rPr lang="en-NZ" dirty="0" smtClean="0"/>
              <a:t>First we look at </a:t>
            </a:r>
            <a:r>
              <a:rPr lang="en-NZ" b="1" dirty="0" smtClean="0"/>
              <a:t>process migration</a:t>
            </a:r>
            <a:r>
              <a:rPr lang="en-NZ" dirty="0" smtClean="0"/>
              <a:t>, which is the movement of an active process from one machine to another.</a:t>
            </a:r>
          </a:p>
          <a:p>
            <a:endParaRPr lang="en-NZ" dirty="0" smtClean="0"/>
          </a:p>
          <a:p>
            <a:r>
              <a:rPr lang="en-NZ" dirty="0" smtClean="0"/>
              <a:t>Next, we examine the question of how processes on different systems can coordinate their activities when each is governed by a local clock and when there is a delay in the exchange of information. </a:t>
            </a:r>
          </a:p>
          <a:p>
            <a:endParaRPr lang="en-NZ" dirty="0" smtClean="0"/>
          </a:p>
          <a:p>
            <a:r>
              <a:rPr lang="en-NZ" dirty="0" smtClean="0"/>
              <a:t>Finally,we explore two key issues in distributed process management:</a:t>
            </a:r>
          </a:p>
          <a:p>
            <a:pPr lvl="1">
              <a:buFont typeface="Arial" pitchFamily="34" charset="0"/>
              <a:buChar char="•"/>
            </a:pPr>
            <a:r>
              <a:rPr lang="en-NZ" dirty="0" smtClean="0"/>
              <a:t> mutual exclusion and </a:t>
            </a:r>
          </a:p>
          <a:p>
            <a:pPr lvl="1">
              <a:buFont typeface="Arial" pitchFamily="34" charset="0"/>
              <a:buChar char="•"/>
            </a:pPr>
            <a:r>
              <a:rPr lang="en-NZ" dirty="0" smtClean="0"/>
              <a:t> deadlock.</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An example of a negotiation mechanism is that found in Charlotte.</a:t>
            </a:r>
          </a:p>
          <a:p>
            <a:endParaRPr lang="en-NZ" dirty="0" smtClean="0"/>
          </a:p>
          <a:p>
            <a:r>
              <a:rPr lang="en-NZ" dirty="0" smtClean="0"/>
              <a:t>Migration policy (when to migrate which process to what destination) is the responsibility of the Starter utility, </a:t>
            </a:r>
          </a:p>
          <a:p>
            <a:pPr lvl="1">
              <a:buFont typeface="Arial" pitchFamily="34" charset="0"/>
              <a:buChar char="•"/>
            </a:pPr>
            <a:r>
              <a:rPr lang="en-NZ" dirty="0" smtClean="0"/>
              <a:t> which is a process that is also responsible for long-term scheduling and memory allocation. </a:t>
            </a:r>
          </a:p>
          <a:p>
            <a:pPr lvl="1">
              <a:buFont typeface="Arial" pitchFamily="34" charset="0"/>
              <a:buChar char="•"/>
            </a:pPr>
            <a:r>
              <a:rPr lang="en-NZ" dirty="0" smtClean="0"/>
              <a:t> The Starter can therefore coordinate policy in these three areas. </a:t>
            </a:r>
          </a:p>
          <a:p>
            <a:pPr lvl="1">
              <a:buFont typeface="Arial" pitchFamily="34" charset="0"/>
              <a:buChar char="•"/>
            </a:pPr>
            <a:endParaRPr lang="en-NZ" dirty="0" smtClean="0"/>
          </a:p>
          <a:p>
            <a:pPr lvl="0">
              <a:buFont typeface="Arial" pitchFamily="34" charset="0"/>
              <a:buNone/>
            </a:pPr>
            <a:r>
              <a:rPr lang="en-NZ" dirty="0" smtClean="0"/>
              <a:t>Each Starter process may control a cluster of machines. </a:t>
            </a:r>
          </a:p>
          <a:p>
            <a:pPr lvl="0">
              <a:buFont typeface="Arial" pitchFamily="34" charset="0"/>
              <a:buNone/>
            </a:pPr>
            <a:endParaRPr lang="en-NZ" dirty="0" smtClean="0"/>
          </a:p>
          <a:p>
            <a:pPr lvl="0">
              <a:buFont typeface="Arial" pitchFamily="34" charset="0"/>
              <a:buNone/>
            </a:pPr>
            <a:r>
              <a:rPr lang="en-NZ" dirty="0" smtClean="0"/>
              <a:t>The Starter receives timely and fairly elaborate load statistics from the kernel of each of its machines.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21</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following steps occur:</a:t>
            </a:r>
          </a:p>
          <a:p>
            <a:pPr marL="228600" indent="-228600">
              <a:buAutoNum type="arabicPeriod"/>
            </a:pPr>
            <a:r>
              <a:rPr lang="en-NZ" dirty="0" smtClean="0"/>
              <a:t>The Starter that controls the source system (S) decides that a process P should be migrated to a particular destination system (D). </a:t>
            </a:r>
          </a:p>
          <a:p>
            <a:pPr marL="685800" lvl="1" indent="-228600">
              <a:buFont typeface="Arial" pitchFamily="34" charset="0"/>
              <a:buChar char="•"/>
            </a:pPr>
            <a:r>
              <a:rPr lang="en-NZ" dirty="0" smtClean="0"/>
              <a:t>It sends a message to D’s Starter, requesting the transfer.</a:t>
            </a:r>
          </a:p>
          <a:p>
            <a:pPr marL="685800" lvl="1" indent="-228600">
              <a:buFont typeface="Arial" pitchFamily="34" charset="0"/>
              <a:buNone/>
            </a:pPr>
            <a:endParaRPr lang="en-NZ" dirty="0" smtClean="0"/>
          </a:p>
          <a:p>
            <a:r>
              <a:rPr lang="en-NZ" dirty="0" smtClean="0"/>
              <a:t>2. If D’s Starter is prepared to receive the process, </a:t>
            </a:r>
          </a:p>
          <a:p>
            <a:pPr lvl="1">
              <a:buFont typeface="Arial" pitchFamily="34" charset="0"/>
              <a:buChar char="•"/>
            </a:pPr>
            <a:r>
              <a:rPr lang="en-NZ" dirty="0" smtClean="0"/>
              <a:t> it sends back a positive acknowledgment.</a:t>
            </a:r>
          </a:p>
          <a:p>
            <a:pPr lvl="1">
              <a:buFont typeface="Arial" pitchFamily="34" charset="0"/>
              <a:buChar char="•"/>
            </a:pPr>
            <a:endParaRPr lang="en-NZ" dirty="0" smtClean="0"/>
          </a:p>
          <a:p>
            <a:r>
              <a:rPr lang="en-NZ" dirty="0" smtClean="0"/>
              <a:t>3. S’s Starter communicates this decision to S’s kernel via service call (if the starter runs on S) </a:t>
            </a:r>
          </a:p>
          <a:p>
            <a:pPr lvl="1">
              <a:buFont typeface="Arial" pitchFamily="34" charset="0"/>
              <a:buChar char="•"/>
            </a:pPr>
            <a:r>
              <a:rPr lang="en-NZ" dirty="0" smtClean="0"/>
              <a:t> or a message to the KernJob (KJ) of machine S (if the starter runs on another machine). </a:t>
            </a:r>
          </a:p>
          <a:p>
            <a:pPr lvl="1">
              <a:buFont typeface="Arial" pitchFamily="34" charset="0"/>
              <a:buChar char="•"/>
            </a:pPr>
            <a:r>
              <a:rPr lang="en-NZ" dirty="0" smtClean="0"/>
              <a:t> KJ is a process used to convert messages from remote processes into service calls.</a:t>
            </a:r>
          </a:p>
          <a:p>
            <a:pPr lvl="1">
              <a:buFont typeface="Arial" pitchFamily="34" charset="0"/>
              <a:buChar char="•"/>
            </a:pPr>
            <a:endParaRPr lang="en-NZ" dirty="0" smtClean="0"/>
          </a:p>
          <a:p>
            <a:r>
              <a:rPr lang="en-NZ" dirty="0" smtClean="0"/>
              <a:t>4. The kernel on S then offers to send the process to D.</a:t>
            </a:r>
          </a:p>
          <a:p>
            <a:pPr lvl="1">
              <a:buFont typeface="Arial" pitchFamily="34" charset="0"/>
              <a:buChar char="•"/>
            </a:pPr>
            <a:r>
              <a:rPr lang="en-NZ" dirty="0" smtClean="0"/>
              <a:t> The offer includes statistics about P, such as its age and processor and communication loads.</a:t>
            </a:r>
          </a:p>
          <a:p>
            <a:pPr lvl="0">
              <a:buFont typeface="Arial" pitchFamily="34" charset="0"/>
              <a:buNone/>
            </a:pPr>
            <a:endParaRPr lang="en-NZ" dirty="0" smtClean="0"/>
          </a:p>
          <a:p>
            <a:pPr lvl="0">
              <a:buFont typeface="Arial" pitchFamily="34" charset="0"/>
              <a:buNone/>
            </a:pPr>
            <a:r>
              <a:rPr lang="en-NZ" dirty="0" smtClean="0"/>
              <a:t>5. If D is short of resources, it may reject the offer. </a:t>
            </a:r>
          </a:p>
          <a:p>
            <a:pPr lvl="1">
              <a:buFont typeface="Arial" pitchFamily="34" charset="0"/>
              <a:buChar char="•"/>
            </a:pPr>
            <a:r>
              <a:rPr lang="en-NZ" dirty="0" smtClean="0"/>
              <a:t> Otherwise, the kernel on D relays the offer to its controlling Starter.</a:t>
            </a:r>
          </a:p>
          <a:p>
            <a:pPr lvl="1">
              <a:buFont typeface="Arial" pitchFamily="34" charset="0"/>
              <a:buChar char="•"/>
            </a:pPr>
            <a:r>
              <a:rPr lang="en-NZ" dirty="0" smtClean="0"/>
              <a:t> The relay includes the same information as the offer from S.</a:t>
            </a:r>
          </a:p>
          <a:p>
            <a:pPr lvl="1">
              <a:buFont typeface="Arial" pitchFamily="34" charset="0"/>
              <a:buChar char="•"/>
            </a:pPr>
            <a:endParaRPr lang="en-NZ" dirty="0" smtClean="0"/>
          </a:p>
          <a:p>
            <a:pPr lvl="0">
              <a:buFont typeface="Arial" pitchFamily="34" charset="0"/>
              <a:buNone/>
            </a:pPr>
            <a:r>
              <a:rPr lang="en-NZ" dirty="0" smtClean="0"/>
              <a:t>6. The Starter’s policy decision is communicated to D by a MigrateIn call.</a:t>
            </a:r>
          </a:p>
          <a:p>
            <a:pPr lvl="0">
              <a:buFont typeface="Arial" pitchFamily="34" charset="0"/>
              <a:buNone/>
            </a:pPr>
            <a:endParaRPr lang="en-NZ" dirty="0" smtClean="0"/>
          </a:p>
          <a:p>
            <a:pPr lvl="0">
              <a:buFont typeface="Arial" pitchFamily="34" charset="0"/>
              <a:buNone/>
            </a:pPr>
            <a:r>
              <a:rPr lang="en-NZ" dirty="0" smtClean="0"/>
              <a:t>7. D reserves necessary resources to avoid deadlock and flow-control problems and then sends an acceptance to 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22</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negotiation mechanism allows a destination system to refuse to accept the migration of a process to itself.</a:t>
            </a:r>
          </a:p>
          <a:p>
            <a:endParaRPr lang="en-NZ" dirty="0" smtClean="0"/>
          </a:p>
          <a:p>
            <a:r>
              <a:rPr lang="en-NZ" dirty="0" smtClean="0"/>
              <a:t>In addition, it might also be useful to allow a system to evict a process that has been migrated to it.</a:t>
            </a:r>
          </a:p>
          <a:p>
            <a:pPr lvl="1">
              <a:buFont typeface="Arial" pitchFamily="34" charset="0"/>
              <a:buChar char="•"/>
            </a:pPr>
            <a:r>
              <a:rPr lang="en-NZ" dirty="0" smtClean="0"/>
              <a:t> E.g. if a workstation is idle, one or more processes may be migrated to it.</a:t>
            </a:r>
          </a:p>
          <a:p>
            <a:pPr lvl="1">
              <a:buFont typeface="Arial" pitchFamily="34" charset="0"/>
              <a:buChar char="•"/>
            </a:pPr>
            <a:r>
              <a:rPr lang="en-NZ" dirty="0" smtClean="0"/>
              <a:t> Once the user of that workstation becomes active, it may be necessary to evict the migrated processes to provide adequate response time.</a:t>
            </a:r>
          </a:p>
          <a:p>
            <a:pPr lvl="0">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23</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discussion in this section has dealt with preemptive process migration, which involves transferring a partially executed process, or at least a process whose creation has been completed. </a:t>
            </a:r>
          </a:p>
          <a:p>
            <a:endParaRPr lang="en-NZ" dirty="0" smtClean="0"/>
          </a:p>
          <a:p>
            <a:r>
              <a:rPr lang="en-NZ" dirty="0" smtClean="0"/>
              <a:t>A simpler function is nonpreemptive process transfer, which involves only processes that have not begun execution and hence do not require transferring the state of the process. </a:t>
            </a:r>
          </a:p>
          <a:p>
            <a:endParaRPr lang="en-NZ" dirty="0" smtClean="0"/>
          </a:p>
          <a:p>
            <a:r>
              <a:rPr lang="en-NZ" dirty="0" smtClean="0"/>
              <a:t>In both types of transfer, information about the environment in which the process will execute must be transferred to the remote node.</a:t>
            </a:r>
          </a:p>
          <a:p>
            <a:pPr lvl="1">
              <a:buFont typeface="Arial" pitchFamily="34" charset="0"/>
              <a:buChar char="•"/>
            </a:pPr>
            <a:r>
              <a:rPr lang="en-NZ" dirty="0" smtClean="0"/>
              <a:t> This may include the user’s current working directory, the privileges inherited by the process, and inherited resources such as file descriptions.</a:t>
            </a:r>
          </a:p>
          <a:p>
            <a:pPr lvl="0">
              <a:buFont typeface="Arial" pitchFamily="34" charset="0"/>
              <a:buNone/>
            </a:pPr>
            <a:endParaRPr lang="en-NZ" dirty="0" smtClean="0"/>
          </a:p>
          <a:p>
            <a:pPr lvl="0">
              <a:buFont typeface="Arial" pitchFamily="34" charset="0"/>
              <a:buNone/>
            </a:pPr>
            <a:r>
              <a:rPr lang="en-NZ" dirty="0" smtClean="0"/>
              <a:t>Nonpreemptive process migration can be useful in load balancing.</a:t>
            </a:r>
          </a:p>
          <a:p>
            <a:pPr lvl="1">
              <a:buFont typeface="Arial" pitchFamily="34" charset="0"/>
              <a:buChar char="•"/>
            </a:pPr>
            <a:r>
              <a:rPr lang="en-NZ" dirty="0" smtClean="0"/>
              <a:t> It has the advantage that it avoids the overhead of full-blown process migration. </a:t>
            </a:r>
          </a:p>
          <a:p>
            <a:pPr lvl="1">
              <a:buFont typeface="Arial" pitchFamily="34" charset="0"/>
              <a:buChar char="•"/>
            </a:pPr>
            <a:r>
              <a:rPr lang="en-NZ" dirty="0" smtClean="0"/>
              <a:t> The disadvantage is that such a scheme does not react well to sudden changes in load distribution.</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24</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25</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All of the concurrency issues that are faced in a tightly coupled system are also faced in a distributed system.</a:t>
            </a:r>
          </a:p>
          <a:p>
            <a:pPr lvl="1">
              <a:buFont typeface="Arial" pitchFamily="34" charset="0"/>
              <a:buChar char="•"/>
            </a:pPr>
            <a:r>
              <a:rPr lang="en-NZ" dirty="0" smtClean="0"/>
              <a:t> e.g. such as mutual exclusion, deadlock, and starvation</a:t>
            </a:r>
          </a:p>
          <a:p>
            <a:endParaRPr lang="en-NZ" dirty="0" smtClean="0"/>
          </a:p>
          <a:p>
            <a:pPr>
              <a:buFont typeface="Arial" pitchFamily="34" charset="0"/>
              <a:buNone/>
            </a:pPr>
            <a:r>
              <a:rPr lang="en-NZ" dirty="0" smtClean="0"/>
              <a:t>Design strategies in these areas are complicated by the fact that there is no global state to the system. </a:t>
            </a:r>
          </a:p>
          <a:p>
            <a:pPr lvl="1">
              <a:buFont typeface="Arial" pitchFamily="34" charset="0"/>
              <a:buChar char="•"/>
            </a:pPr>
            <a:r>
              <a:rPr lang="en-NZ" dirty="0" smtClean="0"/>
              <a:t>IE it is not possible for the operating system, or any process, to know the current state of all processes in the distributed system.</a:t>
            </a:r>
          </a:p>
          <a:p>
            <a:pPr lvl="0">
              <a:buFont typeface="Arial" pitchFamily="34" charset="0"/>
              <a:buNone/>
            </a:pPr>
            <a:endParaRPr lang="en-NZ" dirty="0" smtClean="0"/>
          </a:p>
          <a:p>
            <a:pPr lvl="0">
              <a:buFont typeface="Arial" pitchFamily="34" charset="0"/>
              <a:buNone/>
            </a:pPr>
            <a:r>
              <a:rPr lang="en-NZ" dirty="0" smtClean="0"/>
              <a:t>A process can only know the current state of all the processes on the local system, by access to process control blocks in memory.</a:t>
            </a:r>
          </a:p>
          <a:p>
            <a:pPr lvl="1">
              <a:buFont typeface="Arial" pitchFamily="34" charset="0"/>
              <a:buChar char="•"/>
            </a:pPr>
            <a:r>
              <a:rPr lang="en-NZ" dirty="0" smtClean="0"/>
              <a:t> For remote processes, a process can only know state information that is received via messages, which represent the state of the remote process sometime in the past. </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26</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time lags imposed by the nature of distributed systems complicate all issues relating to concurrency. </a:t>
            </a:r>
          </a:p>
          <a:p>
            <a:endParaRPr lang="en-NZ" dirty="0" smtClean="0"/>
          </a:p>
          <a:p>
            <a:r>
              <a:rPr lang="en-NZ" dirty="0" smtClean="0"/>
              <a:t>To illustrate this, we present an example </a:t>
            </a:r>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27</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these graphs, there is a horizontal line for each process representing the time axis.</a:t>
            </a:r>
          </a:p>
          <a:p>
            <a:endParaRPr lang="en-NZ" dirty="0" smtClean="0"/>
          </a:p>
          <a:p>
            <a:r>
              <a:rPr lang="en-NZ" dirty="0" smtClean="0"/>
              <a:t>A point on the line corresponds to an event </a:t>
            </a:r>
          </a:p>
          <a:p>
            <a:pPr lvl="1">
              <a:buFont typeface="Arial" pitchFamily="34" charset="0"/>
              <a:buChar char="•"/>
            </a:pPr>
            <a:r>
              <a:rPr lang="en-NZ" baseline="0" dirty="0" smtClean="0"/>
              <a:t> </a:t>
            </a:r>
            <a:r>
              <a:rPr lang="en-NZ" dirty="0" smtClean="0"/>
              <a:t>e.g., internal process event, message send, message receive.</a:t>
            </a:r>
          </a:p>
          <a:p>
            <a:pPr lvl="1">
              <a:buFont typeface="Arial" pitchFamily="34" charset="0"/>
              <a:buChar char="•"/>
            </a:pPr>
            <a:endParaRPr lang="en-NZ" dirty="0" smtClean="0"/>
          </a:p>
          <a:p>
            <a:pPr lvl="0">
              <a:buFont typeface="Arial" pitchFamily="34" charset="0"/>
              <a:buNone/>
            </a:pPr>
            <a:r>
              <a:rPr lang="en-NZ" dirty="0" smtClean="0"/>
              <a:t>A box surrounding a point represents a snapshot of the local process state taken at that point.</a:t>
            </a:r>
          </a:p>
          <a:p>
            <a:pPr lvl="0">
              <a:buFont typeface="Arial" pitchFamily="34" charset="0"/>
              <a:buNone/>
            </a:pPr>
            <a:endParaRPr lang="en-NZ" dirty="0" smtClean="0"/>
          </a:p>
          <a:p>
            <a:pPr lvl="0">
              <a:buFont typeface="Arial" pitchFamily="34" charset="0"/>
              <a:buNone/>
            </a:pPr>
            <a:r>
              <a:rPr lang="en-NZ" dirty="0" smtClean="0"/>
              <a:t>An arrow represents a message between two processes.</a:t>
            </a:r>
          </a:p>
          <a:p>
            <a:pPr lvl="0">
              <a:buFont typeface="Arial" pitchFamily="34" charset="0"/>
              <a:buNone/>
            </a:pPr>
            <a:endParaRPr lang="en-NZ" dirty="0" smtClean="0"/>
          </a:p>
          <a:p>
            <a:pPr lvl="0">
              <a:buFont typeface="Arial" pitchFamily="34" charset="0"/>
              <a:buNone/>
            </a:pPr>
            <a:r>
              <a:rPr lang="en-NZ" dirty="0" smtClean="0"/>
              <a:t>This figure shows an instance in which a balance of $100.00 in the combined account is found.</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28</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But the situation in this figure is also possible. </a:t>
            </a:r>
          </a:p>
          <a:p>
            <a:endParaRPr lang="en-NZ" dirty="0" smtClean="0"/>
          </a:p>
          <a:p>
            <a:r>
              <a:rPr lang="en-NZ" dirty="0" smtClean="0"/>
              <a:t>Here, the balance from branch A is in transit to branch B at the time of observation; </a:t>
            </a:r>
          </a:p>
          <a:p>
            <a:pPr lvl="1">
              <a:buFont typeface="Arial" pitchFamily="34" charset="0"/>
              <a:buChar char="•"/>
            </a:pPr>
            <a:r>
              <a:rPr lang="en-NZ" dirty="0" smtClean="0"/>
              <a:t> The result is a false reading of $0.00. </a:t>
            </a:r>
          </a:p>
          <a:p>
            <a:pPr lvl="1">
              <a:buFont typeface="Arial" pitchFamily="34" charset="0"/>
              <a:buChar char="•"/>
            </a:pPr>
            <a:r>
              <a:rPr lang="en-NZ" dirty="0" smtClean="0"/>
              <a:t> This particular problem can be solved by examining all messages in transit at the time of observation.</a:t>
            </a:r>
          </a:p>
          <a:p>
            <a:pPr lvl="1">
              <a:buFont typeface="Arial" pitchFamily="34" charset="0"/>
              <a:buNone/>
            </a:pPr>
            <a:endParaRPr lang="en-NZ" dirty="0" smtClean="0"/>
          </a:p>
          <a:p>
            <a:r>
              <a:rPr lang="en-NZ" dirty="0" smtClean="0"/>
              <a:t>Branch A will keep a record of all transfers out of the account, together with the identity of the destination of the transfer.</a:t>
            </a:r>
          </a:p>
          <a:p>
            <a:endParaRPr lang="en-NZ" dirty="0" smtClean="0"/>
          </a:p>
          <a:p>
            <a:r>
              <a:rPr lang="en-NZ" dirty="0" smtClean="0"/>
              <a:t>Therefore, we will include in the “state” of a branch A account both the current balance and a record of transfers.</a:t>
            </a:r>
          </a:p>
          <a:p>
            <a:endParaRPr lang="en-NZ" dirty="0" smtClean="0"/>
          </a:p>
          <a:p>
            <a:r>
              <a:rPr lang="en-NZ" dirty="0" smtClean="0"/>
              <a:t>When the two accounts are examined, the observer finds a transfer that has left branch A destined for the customer’s account in branch B. </a:t>
            </a:r>
          </a:p>
          <a:p>
            <a:pPr lvl="1">
              <a:buFont typeface="Arial" pitchFamily="34" charset="0"/>
              <a:buChar char="•"/>
            </a:pPr>
            <a:r>
              <a:rPr lang="en-NZ" dirty="0" smtClean="0"/>
              <a:t> Because the amount has not yet arrived at branch B, it is added into the total balance.</a:t>
            </a:r>
          </a:p>
          <a:p>
            <a:pPr lvl="1">
              <a:buFont typeface="Arial" pitchFamily="34" charset="0"/>
              <a:buChar char="•"/>
            </a:pPr>
            <a:r>
              <a:rPr lang="en-NZ" dirty="0" smtClean="0"/>
              <a:t> Any amount that has been both transferred and received is counted only once, as part of the balance at the receiving account.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29</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strategy is not foolproof, as shown here.</a:t>
            </a:r>
          </a:p>
          <a:p>
            <a:endParaRPr lang="en-NZ" dirty="0" smtClean="0"/>
          </a:p>
          <a:p>
            <a:r>
              <a:rPr lang="en-NZ" dirty="0" smtClean="0"/>
              <a:t> In this example, the clocks at the two branches are not perfectly synchronized.</a:t>
            </a:r>
          </a:p>
          <a:p>
            <a:endParaRPr lang="en-NZ" dirty="0" smtClean="0"/>
          </a:p>
          <a:p>
            <a:r>
              <a:rPr lang="en-NZ" dirty="0" smtClean="0"/>
              <a:t>The state of the customer account at branch A at 3:00 p.m. indicates a balance of $100.00. </a:t>
            </a:r>
          </a:p>
          <a:p>
            <a:pPr lvl="1">
              <a:buFont typeface="Arial" pitchFamily="34" charset="0"/>
              <a:buChar char="•"/>
            </a:pPr>
            <a:r>
              <a:rPr lang="en-NZ" dirty="0" smtClean="0"/>
              <a:t> However, this amount is subsequently transferred to branch B at 3:01 according to the clock at A but arrives at B at 2:59 according to B’s clock. </a:t>
            </a:r>
          </a:p>
          <a:p>
            <a:pPr lvl="1">
              <a:buFont typeface="Arial" pitchFamily="34" charset="0"/>
              <a:buChar char="•"/>
            </a:pPr>
            <a:r>
              <a:rPr lang="en-NZ" dirty="0" smtClean="0"/>
              <a:t> Therefore, the amount is counted twice for a 3:00 observation.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30</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Process migration is the transfer of a sufficient amount of the state of a process from one computer to another for the process to execute on the target machine. </a:t>
            </a:r>
          </a:p>
          <a:p>
            <a:endParaRPr lang="en-NZ" dirty="0" smtClean="0"/>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To understand the difficulty we face and to formulate a solution, we need to define the following:</a:t>
            </a:r>
          </a:p>
          <a:p>
            <a:endParaRPr lang="en-NZ" dirty="0" smtClean="0"/>
          </a:p>
          <a:p>
            <a:r>
              <a:rPr lang="en-NZ" b="1" dirty="0" smtClean="0"/>
              <a:t>Channel: </a:t>
            </a:r>
            <a:r>
              <a:rPr lang="en-NZ" dirty="0" smtClean="0"/>
              <a:t>A channel exists between two processes if they exchange messages.</a:t>
            </a:r>
          </a:p>
          <a:p>
            <a:pPr lvl="1">
              <a:buFont typeface="Arial" pitchFamily="34" charset="0"/>
              <a:buChar char="•"/>
            </a:pPr>
            <a:r>
              <a:rPr lang="en-NZ" dirty="0" smtClean="0"/>
              <a:t> We can think of the channel as the path or means by which the messages are transferred. </a:t>
            </a:r>
          </a:p>
          <a:p>
            <a:pPr lvl="1">
              <a:buFont typeface="Arial" pitchFamily="34" charset="0"/>
              <a:buChar char="•"/>
            </a:pPr>
            <a:r>
              <a:rPr lang="en-NZ" dirty="0" smtClean="0"/>
              <a:t> For convenience, channels are viewed as unidirectional. </a:t>
            </a:r>
          </a:p>
          <a:p>
            <a:pPr lvl="1">
              <a:buFont typeface="Arial" pitchFamily="34" charset="0"/>
              <a:buChar char="•"/>
            </a:pPr>
            <a:r>
              <a:rPr lang="en-NZ" dirty="0" smtClean="0"/>
              <a:t> Thus, if two processes exchange messages, two channels are required, one for each direction of message transfer.</a:t>
            </a:r>
          </a:p>
          <a:p>
            <a:pPr lvl="1">
              <a:buFont typeface="Arial" pitchFamily="34" charset="0"/>
              <a:buChar char="•"/>
            </a:pPr>
            <a:endParaRPr lang="en-NZ" dirty="0" smtClean="0"/>
          </a:p>
          <a:p>
            <a:r>
              <a:rPr lang="en-NZ" b="1" dirty="0" smtClean="0"/>
              <a:t>State: </a:t>
            </a:r>
            <a:r>
              <a:rPr lang="en-NZ" dirty="0" smtClean="0"/>
              <a:t>The state of a process is the sequence of messages that have been sent and received along channels incident with the process.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31</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Snapshot: </a:t>
            </a:r>
            <a:r>
              <a:rPr lang="en-NZ" dirty="0" smtClean="0"/>
              <a:t>A snapshot records the state of a process. </a:t>
            </a:r>
          </a:p>
          <a:p>
            <a:pPr lvl="1">
              <a:buFont typeface="Arial" pitchFamily="34" charset="0"/>
              <a:buChar char="•"/>
            </a:pPr>
            <a:r>
              <a:rPr lang="en-NZ" dirty="0" smtClean="0"/>
              <a:t> Each snapshot includes a record of all messages sent and received on all channels since the last snapshot.</a:t>
            </a:r>
          </a:p>
          <a:p>
            <a:pPr lvl="1">
              <a:buFont typeface="Arial" pitchFamily="34" charset="0"/>
              <a:buChar char="•"/>
            </a:pPr>
            <a:endParaRPr lang="en-NZ" dirty="0" smtClean="0"/>
          </a:p>
          <a:p>
            <a:r>
              <a:rPr lang="en-NZ" b="1" dirty="0" smtClean="0"/>
              <a:t>Global State: </a:t>
            </a:r>
            <a:r>
              <a:rPr lang="en-NZ" dirty="0" smtClean="0"/>
              <a:t>The combined state of all processes.</a:t>
            </a:r>
          </a:p>
          <a:p>
            <a:endParaRPr lang="en-NZ" dirty="0" smtClean="0"/>
          </a:p>
          <a:p>
            <a:r>
              <a:rPr lang="en-NZ" b="1" dirty="0" smtClean="0"/>
              <a:t>Distributed Snapshot:</a:t>
            </a:r>
            <a:r>
              <a:rPr lang="en-NZ" dirty="0" smtClean="0"/>
              <a:t> A collection of snapshots, one for each process.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32</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problem is that a true global state cannot be determined because of the time lapse associated with message transfer.</a:t>
            </a:r>
          </a:p>
          <a:p>
            <a:endParaRPr lang="en-NZ" dirty="0" smtClean="0"/>
          </a:p>
          <a:p>
            <a:r>
              <a:rPr lang="en-NZ" dirty="0" smtClean="0"/>
              <a:t>We can attempt to define a global state by collecting snapshots from all processes. </a:t>
            </a:r>
          </a:p>
          <a:p>
            <a:endParaRPr lang="en-NZ" dirty="0" smtClean="0"/>
          </a:p>
          <a:p>
            <a:r>
              <a:rPr lang="en-NZ" dirty="0" smtClean="0"/>
              <a:t>For example, the global state of this figure at the time of the taking of snapshots shows </a:t>
            </a:r>
          </a:p>
          <a:p>
            <a:pPr lvl="1">
              <a:buFont typeface="Arial" pitchFamily="34" charset="0"/>
              <a:buChar char="•"/>
            </a:pPr>
            <a:r>
              <a:rPr lang="en-NZ" dirty="0" smtClean="0"/>
              <a:t> a message in transit on the &lt;A,B&gt; channel, </a:t>
            </a:r>
          </a:p>
          <a:p>
            <a:pPr lvl="1">
              <a:buFont typeface="Arial" pitchFamily="34" charset="0"/>
              <a:buChar char="•"/>
            </a:pPr>
            <a:r>
              <a:rPr lang="en-NZ" dirty="0" smtClean="0"/>
              <a:t> one in transit on the &lt;A,C&gt; channel, and </a:t>
            </a:r>
          </a:p>
          <a:p>
            <a:pPr lvl="1">
              <a:buFont typeface="Arial" pitchFamily="34" charset="0"/>
              <a:buChar char="•"/>
            </a:pPr>
            <a:r>
              <a:rPr lang="en-NZ" dirty="0" smtClean="0"/>
              <a:t> one in transit on the &lt;C,A&gt; channel.</a:t>
            </a:r>
          </a:p>
          <a:p>
            <a:pPr lvl="1">
              <a:buFont typeface="Arial" pitchFamily="34" charset="0"/>
              <a:buChar char="•"/>
            </a:pPr>
            <a:endParaRPr lang="en-NZ" dirty="0" smtClean="0"/>
          </a:p>
          <a:p>
            <a:pPr lvl="0">
              <a:buFont typeface="Arial" pitchFamily="34" charset="0"/>
              <a:buNone/>
            </a:pPr>
            <a:r>
              <a:rPr lang="en-NZ" dirty="0" smtClean="0"/>
              <a:t>Messages 2 and 4 are represented appropriately, but message 3 is not. </a:t>
            </a:r>
          </a:p>
          <a:p>
            <a:pPr lvl="0">
              <a:buFont typeface="Arial" pitchFamily="34" charset="0"/>
              <a:buNone/>
            </a:pPr>
            <a:endParaRPr lang="en-NZ" dirty="0" smtClean="0"/>
          </a:p>
          <a:p>
            <a:pPr lvl="0">
              <a:buFont typeface="Arial" pitchFamily="34" charset="0"/>
              <a:buNone/>
            </a:pPr>
            <a:r>
              <a:rPr lang="en-NZ" dirty="0" smtClean="0"/>
              <a:t>The distributed snapshot indicates that this message has been received but not yet sent.</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33</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We desire that the distributed snapshot record a consistent global state. </a:t>
            </a:r>
          </a:p>
          <a:p>
            <a:endParaRPr lang="en-NZ" dirty="0" smtClean="0"/>
          </a:p>
          <a:p>
            <a:r>
              <a:rPr lang="en-NZ" dirty="0" smtClean="0"/>
              <a:t>A global state is consistent if for every process state that records the receipt of a message, the sending of that message is recorded in the process state of the process that sent the message. </a:t>
            </a:r>
          </a:p>
          <a:p>
            <a:endParaRPr lang="en-NZ" dirty="0" smtClean="0"/>
          </a:p>
          <a:p>
            <a:r>
              <a:rPr lang="en-NZ" dirty="0" smtClean="0"/>
              <a:t>This figure gives an example.</a:t>
            </a:r>
          </a:p>
          <a:p>
            <a:endParaRPr lang="en-NZ" dirty="0" smtClean="0"/>
          </a:p>
          <a:p>
            <a:r>
              <a:rPr lang="en-NZ" dirty="0" smtClean="0"/>
              <a:t>An inconsistent global state arises if a process has recorded the receipt of a message but the corresponding sending process has not recorded that the message has been sent.</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34</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distributed snapshot algorithm records a consistent global state.</a:t>
            </a:r>
          </a:p>
          <a:p>
            <a:endParaRPr lang="en-NZ" dirty="0" smtClean="0"/>
          </a:p>
          <a:p>
            <a:r>
              <a:rPr lang="en-NZ" dirty="0" smtClean="0"/>
              <a:t>The algorithm assumes that messages are delivered in the order that they are sent and that no messages are lost.</a:t>
            </a:r>
          </a:p>
          <a:p>
            <a:endParaRPr lang="en-NZ" dirty="0" smtClean="0"/>
          </a:p>
          <a:p>
            <a:r>
              <a:rPr lang="en-NZ" dirty="0" smtClean="0"/>
              <a:t>A reliable transport protocol (e.g., TCP) satisfies these requirements. </a:t>
            </a:r>
          </a:p>
          <a:p>
            <a:endParaRPr lang="en-NZ" dirty="0" smtClean="0"/>
          </a:p>
          <a:p>
            <a:r>
              <a:rPr lang="en-NZ" dirty="0" smtClean="0"/>
              <a:t>The algorithm makes use of a special control message, called a marker.</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35</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36</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Two key problems that arose were those of mutual exclusion and deadlock. </a:t>
            </a:r>
          </a:p>
          <a:p>
            <a:endParaRPr lang="en-NZ" dirty="0" smtClean="0"/>
          </a:p>
          <a:p>
            <a:r>
              <a:rPr lang="en-NZ" dirty="0" smtClean="0"/>
              <a:t>In dealing with a distributed operating system and a collection of processors that do not share common main memory or clock, new difficulties arise and new solutions are called for. </a:t>
            </a:r>
          </a:p>
          <a:p>
            <a:endParaRPr lang="en-NZ" dirty="0" smtClean="0"/>
          </a:p>
          <a:p>
            <a:r>
              <a:rPr lang="en-NZ" dirty="0" smtClean="0"/>
              <a:t>Algorithms for mutual exclusion and deadlock must depend on the exchange of messages and cannot depend on access to common memory. </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37</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NZ" dirty="0" smtClean="0"/>
              <a:t>When two or more processes compete for the use of system resources, there is a need for a mechanism to enforce mutual exclusion. </a:t>
            </a:r>
          </a:p>
          <a:p>
            <a:endParaRPr lang="en-NZ" dirty="0" smtClean="0"/>
          </a:p>
          <a:p>
            <a:r>
              <a:rPr lang="en-NZ" dirty="0" smtClean="0"/>
              <a:t>Suppose that two or more processes require access to a single nonsharable resource, such as a printer.</a:t>
            </a:r>
          </a:p>
          <a:p>
            <a:pPr lvl="1">
              <a:buFont typeface="Arial" pitchFamily="34" charset="0"/>
              <a:buChar char="•"/>
            </a:pPr>
            <a:r>
              <a:rPr lang="en-NZ" dirty="0" smtClean="0"/>
              <a:t> During the course of execution, each process will be sending commands to the I/O device, receiving status information, sending data, and/or receiving data.</a:t>
            </a:r>
          </a:p>
          <a:p>
            <a:pPr lvl="1">
              <a:buFont typeface="Arial" pitchFamily="34" charset="0"/>
              <a:buChar char="•"/>
            </a:pPr>
            <a:r>
              <a:rPr lang="en-NZ" dirty="0" smtClean="0"/>
              <a:t> This is a </a:t>
            </a:r>
            <a:r>
              <a:rPr lang="en-NZ" b="1" dirty="0" smtClean="0"/>
              <a:t>critical resource</a:t>
            </a:r>
            <a:r>
              <a:rPr lang="en-NZ" dirty="0" smtClean="0"/>
              <a:t>, and the portion of the program that uses it as a critical section of the program. </a:t>
            </a:r>
          </a:p>
          <a:p>
            <a:pPr lvl="0">
              <a:buFont typeface="Arial" pitchFamily="34" charset="0"/>
              <a:buNone/>
            </a:pPr>
            <a:endParaRPr lang="en-NZ" dirty="0" smtClean="0"/>
          </a:p>
          <a:p>
            <a:pPr lvl="0">
              <a:buFont typeface="Arial" pitchFamily="34" charset="0"/>
              <a:buNone/>
            </a:pPr>
            <a:r>
              <a:rPr lang="en-NZ" dirty="0" smtClean="0"/>
              <a:t>It is important that only one program at a time be allowed in its critical section.</a:t>
            </a:r>
          </a:p>
          <a:p>
            <a:pPr lvl="1">
              <a:buFont typeface="Arial" pitchFamily="34" charset="0"/>
              <a:buChar char="•"/>
            </a:pPr>
            <a:r>
              <a:rPr lang="en-NZ" dirty="0" smtClean="0"/>
              <a:t> We cannot simply rely on the operating system to understand and enforce this restriction, because the detailed requirement may not be obvious. </a:t>
            </a:r>
          </a:p>
          <a:p>
            <a:pPr lvl="1">
              <a:buFont typeface="Arial" pitchFamily="34" charset="0"/>
              <a:buChar char="•"/>
            </a:pPr>
            <a:r>
              <a:rPr lang="en-NZ" dirty="0" smtClean="0"/>
              <a:t> e.g. a printer, we wish any individual process to have control of the printer while it prints an entire file.</a:t>
            </a:r>
          </a:p>
          <a:p>
            <a:pPr lvl="1">
              <a:buFont typeface="Arial" pitchFamily="34" charset="0"/>
              <a:buChar char="•"/>
            </a:pPr>
            <a:r>
              <a:rPr lang="en-NZ" dirty="0" smtClean="0"/>
              <a:t> Otherwise, lines from competing processes will be interleaved.</a:t>
            </a:r>
          </a:p>
          <a:p>
            <a:endParaRPr lang="en-NZ" dirty="0" smtClean="0"/>
          </a:p>
          <a:p>
            <a:r>
              <a:rPr lang="en-NZ" dirty="0" smtClean="0"/>
              <a:t>The successful use of concurrency among processes requires the ability to define critical sections and enforce mutual exclusion.</a:t>
            </a:r>
          </a:p>
          <a:p>
            <a:pPr lvl="1">
              <a:buFont typeface="Arial" pitchFamily="34" charset="0"/>
              <a:buChar char="•"/>
            </a:pPr>
            <a:r>
              <a:rPr lang="en-NZ" dirty="0" smtClean="0"/>
              <a:t> This is fundamental for any concurrent processing scheme.</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38</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r>
              <a:rPr lang="en-NZ" dirty="0" smtClean="0"/>
              <a:t>Mutual exclusion must be enforced:</a:t>
            </a:r>
          </a:p>
          <a:p>
            <a:pPr marL="685800" lvl="1" indent="-228600">
              <a:buFont typeface="Arial" pitchFamily="34" charset="0"/>
              <a:buChar char="•"/>
            </a:pPr>
            <a:r>
              <a:rPr lang="en-NZ" dirty="0" smtClean="0"/>
              <a:t>Only one process at a time is allowed into its critical section, among all processes that have critical sections for the same resource or shared object.</a:t>
            </a:r>
          </a:p>
          <a:p>
            <a:pPr marL="685800" lvl="1" indent="-228600">
              <a:buFont typeface="Arial" pitchFamily="34" charset="0"/>
              <a:buChar char="•"/>
            </a:pPr>
            <a:endParaRPr lang="en-NZ" dirty="0" smtClean="0"/>
          </a:p>
          <a:p>
            <a:r>
              <a:rPr lang="en-NZ" dirty="0" smtClean="0"/>
              <a:t>2. A process that halts in its noncritical section must do so without interfering with other processes.</a:t>
            </a:r>
          </a:p>
          <a:p>
            <a:endParaRPr lang="en-NZ" dirty="0" smtClean="0"/>
          </a:p>
          <a:p>
            <a:r>
              <a:rPr lang="en-NZ" dirty="0" smtClean="0"/>
              <a:t>3. It must not be possible for a process requiring access to a critical section to be delayed indefinitely: </a:t>
            </a:r>
          </a:p>
          <a:p>
            <a:pPr lvl="1">
              <a:buFont typeface="Arial" pitchFamily="34" charset="0"/>
              <a:buChar char="•"/>
            </a:pPr>
            <a:r>
              <a:rPr lang="en-NZ" dirty="0" smtClean="0"/>
              <a:t> no deadlock or starvation.</a:t>
            </a:r>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39</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4. When no process is in a critical section, any process that requests entry to its critical section must be permitted to enter without delay.</a:t>
            </a:r>
          </a:p>
          <a:p>
            <a:endParaRPr lang="en-NZ" dirty="0" smtClean="0"/>
          </a:p>
          <a:p>
            <a:r>
              <a:rPr lang="en-NZ" dirty="0" smtClean="0"/>
              <a:t>5. No assumptions are made about relative process speeds or number of processors.</a:t>
            </a:r>
          </a:p>
          <a:p>
            <a:endParaRPr lang="en-NZ" dirty="0" smtClean="0"/>
          </a:p>
          <a:p>
            <a:r>
              <a:rPr lang="en-NZ" dirty="0" smtClean="0"/>
              <a:t>6. A process remains inside its critical section for a finite time only.</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40</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Load sharing: </a:t>
            </a:r>
          </a:p>
          <a:p>
            <a:r>
              <a:rPr lang="en-NZ" dirty="0" smtClean="0"/>
              <a:t>By moving processes from heavily loaded to lightly loaded systems, the load can be balanced to improve overall performance. </a:t>
            </a:r>
          </a:p>
          <a:p>
            <a:pPr lvl="1">
              <a:buFont typeface="Arial" pitchFamily="34" charset="0"/>
              <a:buChar char="•"/>
            </a:pPr>
            <a:r>
              <a:rPr lang="en-NZ" dirty="0" smtClean="0"/>
              <a:t> significant performance improvements are possible </a:t>
            </a:r>
          </a:p>
          <a:p>
            <a:pPr lvl="1">
              <a:buFont typeface="Arial" pitchFamily="34" charset="0"/>
              <a:buChar char="•"/>
            </a:pPr>
            <a:r>
              <a:rPr lang="en-NZ" dirty="0" smtClean="0"/>
              <a:t> However, care must be taken in the design of load-balancing algorithms</a:t>
            </a:r>
            <a:r>
              <a:rPr lang="en-NZ" baseline="0" dirty="0" smtClean="0"/>
              <a:t> - </a:t>
            </a:r>
            <a:r>
              <a:rPr lang="en-NZ" dirty="0" smtClean="0"/>
              <a:t>the more communication necessary for the distributed system to perform the balancing, the worse the performance becomes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shows a model that we can use for examining approaches to mutual exclusion in a distributed context.</a:t>
            </a:r>
          </a:p>
          <a:p>
            <a:endParaRPr lang="en-NZ" dirty="0" smtClean="0"/>
          </a:p>
          <a:p>
            <a:r>
              <a:rPr lang="en-NZ" dirty="0" smtClean="0"/>
              <a:t>We assume a number of systems connected by a network of some kind.</a:t>
            </a:r>
          </a:p>
          <a:p>
            <a:endParaRPr lang="en-NZ" dirty="0" smtClean="0"/>
          </a:p>
          <a:p>
            <a:r>
              <a:rPr lang="en-NZ" dirty="0" smtClean="0"/>
              <a:t>Within each system</a:t>
            </a:r>
            <a:r>
              <a:rPr lang="en-NZ" dirty="0" smtClean="0"/>
              <a:t>, we </a:t>
            </a:r>
            <a:r>
              <a:rPr lang="en-NZ" dirty="0" smtClean="0"/>
              <a:t>assume that some function or process within the operating system is responsible for resource allocation.</a:t>
            </a:r>
          </a:p>
          <a:p>
            <a:pPr lvl="1">
              <a:buFont typeface="Arial" pitchFamily="34" charset="0"/>
              <a:buChar char="•"/>
            </a:pPr>
            <a:r>
              <a:rPr lang="en-NZ" dirty="0" smtClean="0"/>
              <a:t> Each such process controls a number of resources and serves a number of user processes.</a:t>
            </a:r>
          </a:p>
          <a:p>
            <a:pPr lvl="1">
              <a:buFont typeface="Arial" pitchFamily="34" charset="0"/>
              <a:buChar char="•"/>
            </a:pPr>
            <a:r>
              <a:rPr lang="en-NZ" dirty="0" smtClean="0"/>
              <a:t> The task is to devise an algorithm by which these processes may cooperate in enforcing mutual exclusion.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41</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a fully centralized algorithm, one node is designated as the control node and controls access to all shared objects.</a:t>
            </a:r>
          </a:p>
          <a:p>
            <a:endParaRPr lang="en-NZ" dirty="0" smtClean="0"/>
          </a:p>
          <a:p>
            <a:r>
              <a:rPr lang="en-NZ" dirty="0" smtClean="0"/>
              <a:t>When any process requires access to a critical resource, it issues a Request to its local resource-controlling process. </a:t>
            </a:r>
          </a:p>
          <a:p>
            <a:pPr lvl="1">
              <a:buFont typeface="Arial" pitchFamily="34" charset="0"/>
              <a:buChar char="•"/>
            </a:pPr>
            <a:r>
              <a:rPr lang="en-NZ" dirty="0" smtClean="0"/>
              <a:t> This process, in turn, sends a Request message to the control node, which returns a Reply (permission) message when the shared object becomes available. </a:t>
            </a:r>
          </a:p>
          <a:p>
            <a:pPr lvl="1">
              <a:buFont typeface="Arial" pitchFamily="34" charset="0"/>
              <a:buChar char="•"/>
            </a:pPr>
            <a:r>
              <a:rPr lang="en-NZ" dirty="0" smtClean="0"/>
              <a:t> When a process has finished with a resource, a Release message is sent to the control node. </a:t>
            </a:r>
          </a:p>
          <a:p>
            <a:pPr lvl="0">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42</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 typeface="Arial" pitchFamily="34" charset="0"/>
              <a:buNone/>
            </a:pPr>
            <a:r>
              <a:rPr lang="en-NZ" dirty="0" smtClean="0"/>
              <a:t>Such a centralized algorithm has two key properties:</a:t>
            </a:r>
          </a:p>
          <a:p>
            <a:pPr lvl="1"/>
            <a:r>
              <a:rPr lang="en-NZ" dirty="0" smtClean="0"/>
              <a:t>1. Only the control node makes resource-allocation decisions.</a:t>
            </a:r>
          </a:p>
          <a:p>
            <a:pPr lvl="1"/>
            <a:r>
              <a:rPr lang="en-NZ" dirty="0" smtClean="0"/>
              <a:t>2. All necessary information is concentrated in the control node, including the identity and location of all resources and the allocation status of each resource.</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43</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fully distributed algorithm is characterized by the following properties:</a:t>
            </a:r>
          </a:p>
          <a:p>
            <a:pPr marL="228600" indent="-228600">
              <a:buAutoNum type="arabicPeriod"/>
            </a:pPr>
            <a:r>
              <a:rPr lang="en-NZ" dirty="0" smtClean="0"/>
              <a:t>All nodes have an equal amount of information, on average.</a:t>
            </a:r>
          </a:p>
          <a:p>
            <a:pPr marL="228600" indent="-228600">
              <a:buAutoNum type="arabicPeriod"/>
            </a:pPr>
            <a:endParaRPr lang="en-NZ" dirty="0" smtClean="0"/>
          </a:p>
          <a:p>
            <a:r>
              <a:rPr lang="en-NZ" dirty="0" smtClean="0"/>
              <a:t>2. Each node has only a partial picture of the total system and must make decisions based on this information.</a:t>
            </a:r>
          </a:p>
          <a:p>
            <a:pPr lvl="1">
              <a:buFont typeface="Arial" pitchFamily="34" charset="0"/>
              <a:buChar char="•"/>
            </a:pPr>
            <a:r>
              <a:rPr lang="en-NZ" dirty="0" smtClean="0"/>
              <a:t> Some distributed algorithms require that all information known to any node be communicated to all other nodes. </a:t>
            </a:r>
          </a:p>
          <a:p>
            <a:pPr lvl="1">
              <a:buFont typeface="Arial" pitchFamily="34" charset="0"/>
              <a:buChar char="•"/>
            </a:pPr>
            <a:r>
              <a:rPr lang="en-NZ" dirty="0" smtClean="0"/>
              <a:t> Even then, at any given time, some of that information will be in transit and will not have arrived at all of the other nodes. </a:t>
            </a:r>
          </a:p>
          <a:p>
            <a:pPr lvl="1">
              <a:buFont typeface="Arial" pitchFamily="34" charset="0"/>
              <a:buChar char="•"/>
            </a:pPr>
            <a:r>
              <a:rPr lang="en-NZ" dirty="0" smtClean="0"/>
              <a:t> Because of time delays in message communication, a node’s information is usually not completely up to date and is in that sense only partial information.</a:t>
            </a:r>
          </a:p>
          <a:p>
            <a:endParaRPr lang="en-NZ" dirty="0" smtClean="0"/>
          </a:p>
          <a:p>
            <a:r>
              <a:rPr lang="en-NZ" dirty="0" smtClean="0"/>
              <a:t>3. All nodes bear equal responsibility for the final decision.</a:t>
            </a:r>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44</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4. All nodes expend equal effort, on average, in effecting a final decision.</a:t>
            </a:r>
          </a:p>
          <a:p>
            <a:endParaRPr lang="en-NZ" dirty="0" smtClean="0"/>
          </a:p>
          <a:p>
            <a:r>
              <a:rPr lang="en-NZ" dirty="0" smtClean="0"/>
              <a:t>5. Failure of a node, in general, does not result in a total system collapse.</a:t>
            </a:r>
          </a:p>
          <a:p>
            <a:endParaRPr lang="en-NZ" dirty="0" smtClean="0"/>
          </a:p>
          <a:p>
            <a:r>
              <a:rPr lang="en-NZ" dirty="0" smtClean="0"/>
              <a:t>6. There exists no </a:t>
            </a:r>
            <a:r>
              <a:rPr lang="en-NZ" dirty="0" smtClean="0"/>
              <a:t>system-wide </a:t>
            </a:r>
            <a:r>
              <a:rPr lang="en-NZ" dirty="0" smtClean="0"/>
              <a:t>common clock with which to regulate the timing of events.</a:t>
            </a:r>
          </a:p>
          <a:p>
            <a:pPr lvl="1">
              <a:buFont typeface="Arial" pitchFamily="34" charset="0"/>
              <a:buChar char="•"/>
            </a:pPr>
            <a:r>
              <a:rPr lang="en-NZ" dirty="0" smtClean="0"/>
              <a:t> because of the delay in communication among systems, it is impossible to maintain a </a:t>
            </a:r>
            <a:r>
              <a:rPr lang="en-NZ" dirty="0" smtClean="0"/>
              <a:t>system-wide </a:t>
            </a:r>
            <a:r>
              <a:rPr lang="en-NZ" dirty="0" smtClean="0"/>
              <a:t>clock that is instantly available to all systems. </a:t>
            </a:r>
          </a:p>
          <a:p>
            <a:pPr lvl="1">
              <a:buFont typeface="Arial" pitchFamily="34" charset="0"/>
              <a:buChar char="•"/>
            </a:pPr>
            <a:r>
              <a:rPr lang="en-NZ" dirty="0" smtClean="0"/>
              <a:t> It is also technically impractical to maintain one central clock and to keep all local clocks synchronized precisely to that central clock; over a period of time, there will be some drift among the various local clocks that will cause a loss of synchronization.</a:t>
            </a:r>
            <a:endParaRPr lang="en-US" dirty="0" smtClean="0"/>
          </a:p>
          <a:p>
            <a:endParaRPr lang="en-US" dirty="0" smtClean="0"/>
          </a:p>
          <a:p>
            <a:r>
              <a:rPr lang="en-NZ" dirty="0" smtClean="0"/>
              <a:t>It is the delay in communication, coupled with the lack of a common clock, that makes it much more difficult to develop mutual exclusion mechanisms in a distributed system compared to a centralized system.</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45</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temporal ordering of events</a:t>
            </a:r>
            <a:r>
              <a:rPr lang="en-NZ" baseline="0" dirty="0" smtClean="0"/>
              <a:t> is f</a:t>
            </a:r>
            <a:r>
              <a:rPr lang="en-NZ" dirty="0" smtClean="0"/>
              <a:t>undamental to the operation of most distributed algorithms for mutual exclusion and deadlock.</a:t>
            </a:r>
          </a:p>
          <a:p>
            <a:pPr lvl="1">
              <a:buFont typeface="Arial" pitchFamily="34" charset="0"/>
              <a:buChar char="•"/>
            </a:pPr>
            <a:r>
              <a:rPr lang="en-NZ" dirty="0" smtClean="0"/>
              <a:t> The lack of a common clock or a means of synchronizing local clocks is thus a major constraint.</a:t>
            </a:r>
          </a:p>
          <a:p>
            <a:pPr lvl="1">
              <a:buFont typeface="Arial" pitchFamily="34" charset="0"/>
              <a:buChar char="•"/>
            </a:pPr>
            <a:endParaRPr lang="en-NZ" dirty="0" smtClean="0"/>
          </a:p>
          <a:p>
            <a:pPr lvl="0">
              <a:buFont typeface="Arial" pitchFamily="34" charset="0"/>
              <a:buNone/>
            </a:pPr>
            <a:r>
              <a:rPr lang="en-NZ" dirty="0" smtClean="0"/>
              <a:t>The problem can be expressed in the following manner.</a:t>
            </a:r>
          </a:p>
          <a:p>
            <a:pPr lvl="1">
              <a:buFont typeface="Arial" pitchFamily="34" charset="0"/>
              <a:buChar char="•"/>
            </a:pPr>
            <a:r>
              <a:rPr lang="en-NZ" dirty="0" smtClean="0"/>
              <a:t>We would like to be able to say that an event </a:t>
            </a:r>
            <a:r>
              <a:rPr lang="en-NZ" b="1" i="1" dirty="0" smtClean="0"/>
              <a:t>a </a:t>
            </a:r>
            <a:r>
              <a:rPr lang="en-NZ" dirty="0" smtClean="0"/>
              <a:t>at system </a:t>
            </a:r>
            <a:r>
              <a:rPr lang="en-NZ" b="1" i="1" dirty="0" smtClean="0"/>
              <a:t>i</a:t>
            </a:r>
            <a:r>
              <a:rPr lang="en-NZ" dirty="0" smtClean="0"/>
              <a:t> occurred before (or after) event </a:t>
            </a:r>
            <a:r>
              <a:rPr lang="en-NZ" b="1" i="1" dirty="0" smtClean="0"/>
              <a:t>b </a:t>
            </a:r>
            <a:r>
              <a:rPr lang="en-NZ" dirty="0" smtClean="0"/>
              <a:t>at system </a:t>
            </a:r>
            <a:r>
              <a:rPr lang="en-NZ" b="1" i="1" dirty="0" smtClean="0"/>
              <a:t>j</a:t>
            </a:r>
            <a:r>
              <a:rPr lang="en-NZ" dirty="0" smtClean="0"/>
              <a:t>, </a:t>
            </a:r>
          </a:p>
          <a:p>
            <a:pPr lvl="1">
              <a:buFont typeface="Arial" pitchFamily="34" charset="0"/>
              <a:buChar char="•"/>
            </a:pPr>
            <a:r>
              <a:rPr lang="en-NZ" dirty="0" smtClean="0"/>
              <a:t> and we would like to be able to arrive consistently at this conclusion at all systems in the network. </a:t>
            </a:r>
          </a:p>
          <a:p>
            <a:pPr lvl="1">
              <a:buFont typeface="Arial" pitchFamily="34" charset="0"/>
              <a:buChar char="•"/>
            </a:pPr>
            <a:endParaRPr lang="en-NZ" dirty="0" smtClean="0"/>
          </a:p>
          <a:p>
            <a:pPr lvl="0">
              <a:buFont typeface="Arial" pitchFamily="34" charset="0"/>
              <a:buNone/>
            </a:pPr>
            <a:r>
              <a:rPr lang="en-NZ" dirty="0" smtClean="0"/>
              <a:t>BUT, there may be a delay between the actual occurrence of an event and the time that it is observed on some other system. </a:t>
            </a:r>
          </a:p>
          <a:p>
            <a:pPr lvl="1">
              <a:buFont typeface="Arial" pitchFamily="34" charset="0"/>
              <a:buChar char="•"/>
            </a:pPr>
            <a:r>
              <a:rPr lang="en-NZ" dirty="0" smtClean="0"/>
              <a:t> Second, the lack of synchronization leads to a variance in clock readings on different systems.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46</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Timestamping orders events in a distributed system without using physical clocks.</a:t>
            </a:r>
          </a:p>
          <a:p>
            <a:pPr lvl="1">
              <a:buFont typeface="Arial" pitchFamily="34" charset="0"/>
              <a:buChar char="•"/>
            </a:pPr>
            <a:r>
              <a:rPr lang="en-NZ" dirty="0" smtClean="0"/>
              <a:t> This technique is so efficient and effective that it is used in the great majority of algorithms for distributed mutual exclusion and deadlock.</a:t>
            </a:r>
          </a:p>
          <a:p>
            <a:pPr lvl="1">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47</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timestamping scheme is intended to order events consisting of the transmission of messages.</a:t>
            </a:r>
          </a:p>
          <a:p>
            <a:endParaRPr lang="en-NZ" dirty="0" smtClean="0"/>
          </a:p>
          <a:p>
            <a:r>
              <a:rPr lang="en-NZ" dirty="0" smtClean="0"/>
              <a:t>Each system i in the network maintains a local counter, C</a:t>
            </a:r>
            <a:r>
              <a:rPr lang="en-NZ" baseline="-25000" dirty="0" smtClean="0"/>
              <a:t>i </a:t>
            </a:r>
            <a:r>
              <a:rPr lang="en-NZ" dirty="0" smtClean="0"/>
              <a:t>which functions as a clock. </a:t>
            </a:r>
          </a:p>
          <a:p>
            <a:pPr lvl="1">
              <a:buFont typeface="Arial" pitchFamily="34" charset="0"/>
              <a:buChar char="•"/>
            </a:pPr>
            <a:r>
              <a:rPr lang="en-NZ" dirty="0" smtClean="0"/>
              <a:t> Each time a system transmits a message, it first increments its clock by 1.</a:t>
            </a:r>
          </a:p>
          <a:p>
            <a:pPr lvl="0">
              <a:buFont typeface="Arial" pitchFamily="34" charset="0"/>
              <a:buNone/>
            </a:pPr>
            <a:endParaRPr lang="en-NZ" dirty="0" smtClean="0"/>
          </a:p>
          <a:p>
            <a:pPr lvl="0">
              <a:buFont typeface="Arial" pitchFamily="34" charset="0"/>
              <a:buNone/>
            </a:pPr>
            <a:r>
              <a:rPr lang="en-NZ" dirty="0" smtClean="0"/>
              <a:t>The message is sent in the form (m,T</a:t>
            </a:r>
            <a:r>
              <a:rPr lang="en-NZ" sz="1200" kern="1200" baseline="-25000" dirty="0" smtClean="0">
                <a:solidFill>
                  <a:schemeClr val="tx1"/>
                </a:solidFill>
                <a:latin typeface="+mn-lt"/>
                <a:ea typeface="+mn-ea"/>
                <a:cs typeface="+mn-cs"/>
              </a:rPr>
              <a:t>i</a:t>
            </a:r>
            <a:r>
              <a:rPr lang="en-NZ" dirty="0" smtClean="0"/>
              <a:t> ,i) where</a:t>
            </a:r>
          </a:p>
          <a:p>
            <a:pPr lvl="1">
              <a:buFont typeface="Arial" pitchFamily="34" charset="0"/>
              <a:buChar char="•"/>
            </a:pPr>
            <a:r>
              <a:rPr lang="en-NZ" dirty="0" smtClean="0"/>
              <a:t> m = contents of the message</a:t>
            </a:r>
          </a:p>
          <a:p>
            <a:pPr lvl="1">
              <a:buFont typeface="Arial" pitchFamily="34" charset="0"/>
              <a:buChar char="•"/>
            </a:pPr>
            <a:r>
              <a:rPr lang="en-NZ" dirty="0" smtClean="0"/>
              <a:t> T</a:t>
            </a:r>
            <a:r>
              <a:rPr lang="en-NZ" sz="1200" kern="1200" baseline="-25000" dirty="0" smtClean="0">
                <a:solidFill>
                  <a:schemeClr val="tx1"/>
                </a:solidFill>
                <a:latin typeface="+mn-lt"/>
                <a:ea typeface="+mn-ea"/>
                <a:cs typeface="+mn-cs"/>
              </a:rPr>
              <a:t>i</a:t>
            </a:r>
            <a:r>
              <a:rPr lang="en-NZ" dirty="0" smtClean="0"/>
              <a:t> = timestamp for this message, set to equal C</a:t>
            </a:r>
            <a:r>
              <a:rPr lang="en-NZ" sz="1200" kern="1200" baseline="-25000" dirty="0" smtClean="0">
                <a:solidFill>
                  <a:schemeClr val="tx1"/>
                </a:solidFill>
                <a:latin typeface="+mn-lt"/>
                <a:ea typeface="+mn-ea"/>
                <a:cs typeface="+mn-cs"/>
              </a:rPr>
              <a:t>i</a:t>
            </a:r>
          </a:p>
          <a:p>
            <a:pPr lvl="1">
              <a:buFont typeface="Arial" pitchFamily="34" charset="0"/>
              <a:buChar char="•"/>
            </a:pPr>
            <a:r>
              <a:rPr lang="en-NZ" dirty="0" smtClean="0"/>
              <a:t> i = numerical identifier of this system in the distributed system</a:t>
            </a:r>
          </a:p>
          <a:p>
            <a:pPr lvl="1">
              <a:buFont typeface="Arial" pitchFamily="34" charset="0"/>
              <a:buChar char="•"/>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48</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When a message is received, the receiving system sets its clock to one more than the maximum of its current value and the incoming timestamp:</a:t>
            </a:r>
          </a:p>
          <a:p>
            <a:pPr lvl="1" algn="just"/>
            <a:r>
              <a:rPr lang="da-DK" dirty="0" smtClean="0"/>
              <a:t>C</a:t>
            </a:r>
            <a:r>
              <a:rPr lang="da-DK" baseline="-25000" dirty="0" smtClean="0"/>
              <a:t>j</a:t>
            </a:r>
            <a:r>
              <a:rPr lang="da-DK" dirty="0" smtClean="0"/>
              <a:t> </a:t>
            </a:r>
            <a:r>
              <a:rPr lang="da-DK" dirty="0" smtClean="0">
                <a:sym typeface="Wingdings" pitchFamily="2" charset="2"/>
              </a:rPr>
              <a:t></a:t>
            </a:r>
            <a:r>
              <a:rPr lang="da-DK" dirty="0" smtClean="0"/>
              <a:t> 1 + max[Cj, T</a:t>
            </a:r>
            <a:r>
              <a:rPr lang="da-DK" baseline="-25000" dirty="0" smtClean="0"/>
              <a:t>i </a:t>
            </a:r>
            <a:r>
              <a:rPr lang="da-DK" dirty="0" smtClean="0"/>
              <a:t>]</a:t>
            </a:r>
            <a:endParaRPr lang="en-NZ" dirty="0" smtClean="0"/>
          </a:p>
          <a:p>
            <a:endParaRPr lang="en-NZ" dirty="0" smtClean="0"/>
          </a:p>
          <a:p>
            <a:r>
              <a:rPr lang="en-NZ" dirty="0" smtClean="0"/>
              <a:t>At each site, the ordering of events is determined by the following rules. </a:t>
            </a:r>
          </a:p>
          <a:p>
            <a:pPr lvl="1">
              <a:buFont typeface="Arial" pitchFamily="34" charset="0"/>
              <a:buChar char="•"/>
            </a:pPr>
            <a:r>
              <a:rPr lang="en-NZ" dirty="0" smtClean="0"/>
              <a:t> For a message x from site i and a message y from site j, then</a:t>
            </a:r>
          </a:p>
          <a:p>
            <a:pPr lvl="1">
              <a:buFont typeface="Arial" pitchFamily="34" charset="0"/>
              <a:buChar char="•"/>
            </a:pPr>
            <a:r>
              <a:rPr lang="en-NZ" dirty="0" smtClean="0"/>
              <a:t> x is said to precede y </a:t>
            </a:r>
          </a:p>
          <a:p>
            <a:pPr marL="1143000" lvl="2" indent="-228600">
              <a:buFont typeface="+mj-lt"/>
              <a:buAutoNum type="arabicPeriod"/>
            </a:pPr>
            <a:r>
              <a:rPr lang="da-DK" dirty="0" smtClean="0"/>
              <a:t>If T</a:t>
            </a:r>
            <a:r>
              <a:rPr lang="da-DK" baseline="-25000" dirty="0" smtClean="0"/>
              <a:t>i</a:t>
            </a:r>
            <a:r>
              <a:rPr lang="da-DK" dirty="0" smtClean="0"/>
              <a:t> &lt; T</a:t>
            </a:r>
            <a:r>
              <a:rPr lang="da-DK" baseline="-25000" dirty="0" smtClean="0"/>
              <a:t>j</a:t>
            </a:r>
            <a:r>
              <a:rPr lang="da-DK" dirty="0" smtClean="0"/>
              <a:t> or </a:t>
            </a:r>
          </a:p>
          <a:p>
            <a:pPr marL="1143000" lvl="2" indent="-228600">
              <a:buFont typeface="+mj-lt"/>
              <a:buAutoNum type="arabicPeriod"/>
            </a:pPr>
            <a:r>
              <a:rPr lang="da-DK" dirty="0" smtClean="0"/>
              <a:t>If T</a:t>
            </a:r>
            <a:r>
              <a:rPr lang="da-DK" baseline="-25000" dirty="0" smtClean="0"/>
              <a:t>i</a:t>
            </a:r>
            <a:r>
              <a:rPr lang="da-DK" dirty="0" smtClean="0"/>
              <a:t> = T</a:t>
            </a:r>
            <a:r>
              <a:rPr lang="da-DK" baseline="-25000" dirty="0" smtClean="0"/>
              <a:t>j</a:t>
            </a:r>
            <a:r>
              <a:rPr lang="da-DK" dirty="0" smtClean="0"/>
              <a:t> AND i &lt; j</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49</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NZ" dirty="0" smtClean="0"/>
              <a:t>There are three sites, each of which is represented by a process that controls the timestamping algorithm. </a:t>
            </a:r>
          </a:p>
          <a:p>
            <a:endParaRPr lang="en-NZ" dirty="0" smtClean="0"/>
          </a:p>
          <a:p>
            <a:r>
              <a:rPr lang="en-NZ" dirty="0" smtClean="0"/>
              <a:t>Process P</a:t>
            </a:r>
            <a:r>
              <a:rPr lang="en-NZ" sz="1200" kern="1200" baseline="-25000" dirty="0" smtClean="0">
                <a:solidFill>
                  <a:schemeClr val="tx1"/>
                </a:solidFill>
                <a:latin typeface="+mn-lt"/>
                <a:ea typeface="+mn-ea"/>
                <a:cs typeface="+mn-cs"/>
              </a:rPr>
              <a:t>1</a:t>
            </a:r>
            <a:r>
              <a:rPr lang="en-NZ" dirty="0" smtClean="0"/>
              <a:t> begins with a clock value of 0.</a:t>
            </a:r>
          </a:p>
          <a:p>
            <a:pPr lvl="1">
              <a:buFont typeface="Arial" pitchFamily="34" charset="0"/>
              <a:buChar char="•"/>
            </a:pPr>
            <a:r>
              <a:rPr lang="en-NZ" dirty="0" smtClean="0"/>
              <a:t> To transmit message </a:t>
            </a:r>
            <a:r>
              <a:rPr lang="en-NZ" b="1" i="1" dirty="0" smtClean="0"/>
              <a:t>a</a:t>
            </a:r>
            <a:r>
              <a:rPr lang="en-NZ" dirty="0" smtClean="0"/>
              <a:t>, it increments its clock by 1 and transmits (</a:t>
            </a:r>
            <a:r>
              <a:rPr lang="en-NZ" b="1" i="1" dirty="0" smtClean="0"/>
              <a:t>a</a:t>
            </a:r>
            <a:r>
              <a:rPr lang="en-NZ" dirty="0" smtClean="0"/>
              <a:t>, 1, 1), where the first numerical value is the timestamp and the second is the identity of the site.</a:t>
            </a:r>
          </a:p>
          <a:p>
            <a:pPr lvl="1">
              <a:buFont typeface="Arial" pitchFamily="34" charset="0"/>
              <a:buChar char="•"/>
            </a:pPr>
            <a:r>
              <a:rPr lang="en-NZ" dirty="0" smtClean="0"/>
              <a:t> This message is received by processes at sites 2 and 3. </a:t>
            </a:r>
          </a:p>
          <a:p>
            <a:pPr lvl="0">
              <a:buFont typeface="Arial" pitchFamily="34" charset="0"/>
              <a:buNone/>
            </a:pPr>
            <a:endParaRPr lang="en-NZ" dirty="0" smtClean="0"/>
          </a:p>
          <a:p>
            <a:pPr lvl="0">
              <a:buFont typeface="Arial" pitchFamily="34" charset="0"/>
              <a:buNone/>
            </a:pPr>
            <a:r>
              <a:rPr lang="en-NZ" dirty="0" smtClean="0"/>
              <a:t>In both cases, the local clock has a value of zero and is set to a value of:</a:t>
            </a:r>
          </a:p>
          <a:p>
            <a:pPr lvl="1">
              <a:buFont typeface="Arial" pitchFamily="34" charset="0"/>
              <a:buChar char="•"/>
            </a:pPr>
            <a:r>
              <a:rPr lang="en-NZ" baseline="0" dirty="0" smtClean="0"/>
              <a:t> </a:t>
            </a:r>
            <a:r>
              <a:rPr lang="en-NZ" dirty="0" smtClean="0"/>
              <a:t>2 = 1 + max[0, 1].</a:t>
            </a:r>
          </a:p>
          <a:p>
            <a:pPr lvl="0">
              <a:buFont typeface="Arial" pitchFamily="34" charset="0"/>
              <a:buNone/>
            </a:pPr>
            <a:endParaRPr lang="en-NZ" dirty="0" smtClean="0"/>
          </a:p>
          <a:p>
            <a:pPr lvl="0">
              <a:buFont typeface="Arial" pitchFamily="34" charset="0"/>
              <a:buNone/>
            </a:pPr>
            <a:r>
              <a:rPr lang="en-NZ" dirty="0" smtClean="0"/>
              <a:t>P</a:t>
            </a:r>
            <a:r>
              <a:rPr lang="en-NZ" sz="1200" kern="1200" baseline="-25000" dirty="0" smtClean="0">
                <a:solidFill>
                  <a:schemeClr val="tx1"/>
                </a:solidFill>
                <a:latin typeface="+mn-lt"/>
                <a:ea typeface="+mn-ea"/>
                <a:cs typeface="+mn-cs"/>
              </a:rPr>
              <a:t>2</a:t>
            </a:r>
            <a:r>
              <a:rPr lang="en-NZ" dirty="0" smtClean="0"/>
              <a:t> issues the next message, first incrementing its clock to 3.</a:t>
            </a:r>
          </a:p>
          <a:p>
            <a:pPr lvl="1">
              <a:buFont typeface="Arial" pitchFamily="34" charset="0"/>
              <a:buChar char="•"/>
            </a:pPr>
            <a:r>
              <a:rPr lang="en-NZ" dirty="0" smtClean="0"/>
              <a:t> Upon receipt of this message, P</a:t>
            </a:r>
            <a:r>
              <a:rPr lang="en-NZ" sz="1200" kern="1200" baseline="-25000" dirty="0" smtClean="0">
                <a:solidFill>
                  <a:schemeClr val="tx1"/>
                </a:solidFill>
                <a:latin typeface="+mn-lt"/>
                <a:ea typeface="+mn-ea"/>
                <a:cs typeface="+mn-cs"/>
              </a:rPr>
              <a:t>1</a:t>
            </a:r>
            <a:r>
              <a:rPr lang="en-NZ" dirty="0" smtClean="0"/>
              <a:t> and P</a:t>
            </a:r>
            <a:r>
              <a:rPr lang="en-NZ" sz="1200" kern="1200" baseline="-25000" dirty="0" smtClean="0">
                <a:solidFill>
                  <a:schemeClr val="tx1"/>
                </a:solidFill>
                <a:latin typeface="+mn-lt"/>
                <a:ea typeface="+mn-ea"/>
                <a:cs typeface="+mn-cs"/>
              </a:rPr>
              <a:t>3</a:t>
            </a:r>
            <a:r>
              <a:rPr lang="en-NZ" dirty="0" smtClean="0"/>
              <a:t> increment their clocks to 4.</a:t>
            </a:r>
          </a:p>
          <a:p>
            <a:pPr lvl="0">
              <a:buFont typeface="Arial" pitchFamily="34" charset="0"/>
              <a:buNone/>
            </a:pPr>
            <a:endParaRPr lang="en-NZ" dirty="0" smtClean="0"/>
          </a:p>
          <a:p>
            <a:pPr lvl="0">
              <a:buFont typeface="Arial" pitchFamily="34" charset="0"/>
              <a:buNone/>
            </a:pPr>
            <a:r>
              <a:rPr lang="en-NZ" dirty="0" smtClean="0"/>
              <a:t>Then P</a:t>
            </a:r>
            <a:r>
              <a:rPr lang="en-NZ" sz="1200" kern="1200" baseline="-25000" dirty="0" smtClean="0">
                <a:solidFill>
                  <a:schemeClr val="tx1"/>
                </a:solidFill>
                <a:latin typeface="+mn-lt"/>
                <a:ea typeface="+mn-ea"/>
                <a:cs typeface="+mn-cs"/>
              </a:rPr>
              <a:t>1</a:t>
            </a:r>
            <a:r>
              <a:rPr lang="en-NZ" dirty="0" smtClean="0"/>
              <a:t> issues message </a:t>
            </a:r>
            <a:r>
              <a:rPr lang="en-NZ" b="1" i="1" dirty="0" smtClean="0"/>
              <a:t>b </a:t>
            </a:r>
            <a:r>
              <a:rPr lang="en-NZ" dirty="0" smtClean="0"/>
              <a:t>and P</a:t>
            </a:r>
            <a:r>
              <a:rPr lang="en-NZ" sz="1200" kern="1200" baseline="-25000" dirty="0" smtClean="0">
                <a:solidFill>
                  <a:schemeClr val="tx1"/>
                </a:solidFill>
                <a:latin typeface="+mn-lt"/>
                <a:ea typeface="+mn-ea"/>
                <a:cs typeface="+mn-cs"/>
              </a:rPr>
              <a:t>3</a:t>
            </a:r>
            <a:r>
              <a:rPr lang="en-NZ" dirty="0" smtClean="0"/>
              <a:t> issues message </a:t>
            </a:r>
            <a:r>
              <a:rPr lang="en-NZ" b="1" i="1" dirty="0" smtClean="0"/>
              <a:t>j </a:t>
            </a:r>
            <a:r>
              <a:rPr lang="en-NZ" dirty="0" smtClean="0"/>
              <a:t>at about the same time and with the same timestamp. </a:t>
            </a:r>
          </a:p>
          <a:p>
            <a:pPr lvl="0">
              <a:buFont typeface="Arial" pitchFamily="34" charset="0"/>
              <a:buNone/>
            </a:pPr>
            <a:endParaRPr lang="en-NZ" dirty="0" smtClean="0"/>
          </a:p>
          <a:p>
            <a:pPr lvl="0">
              <a:buFont typeface="Arial" pitchFamily="34" charset="0"/>
              <a:buNone/>
            </a:pPr>
            <a:r>
              <a:rPr lang="en-NZ" dirty="0" smtClean="0"/>
              <a:t>Because of the ordering principle outlined previously, this causes no confusion.</a:t>
            </a:r>
          </a:p>
          <a:p>
            <a:pPr lvl="1">
              <a:buFont typeface="Arial" pitchFamily="34" charset="0"/>
              <a:buChar char="•"/>
            </a:pPr>
            <a:r>
              <a:rPr lang="en-NZ" dirty="0" smtClean="0"/>
              <a:t> After all of these events have taken place, the ordering of messages is the same at all sites, namely {a, x, b, j}.</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50</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 typeface="Arial" pitchFamily="34" charset="0"/>
              <a:buNone/>
            </a:pPr>
            <a:r>
              <a:rPr lang="en-NZ" b="1" dirty="0" smtClean="0"/>
              <a:t>Communications performance: </a:t>
            </a:r>
          </a:p>
          <a:p>
            <a:pPr lvl="0">
              <a:buFont typeface="Arial" pitchFamily="34" charset="0"/>
              <a:buNone/>
            </a:pPr>
            <a:r>
              <a:rPr lang="en-NZ" dirty="0" smtClean="0"/>
              <a:t>Processes that interact intensively can be moved to the same node to reduce communications cost for the duration of</a:t>
            </a:r>
          </a:p>
          <a:p>
            <a:r>
              <a:rPr lang="en-NZ" dirty="0" smtClean="0"/>
              <a:t>their interaction.</a:t>
            </a:r>
          </a:p>
          <a:p>
            <a:endParaRPr lang="en-NZ" dirty="0" smtClean="0"/>
          </a:p>
          <a:p>
            <a:r>
              <a:rPr lang="en-NZ" dirty="0" smtClean="0"/>
              <a:t>Also, when a process is performing data analysis on some file or set of files larger than the process’s size, it may be advantageous to move the process to the data rather than vice versa.</a:t>
            </a:r>
            <a:endParaRPr lang="en-US" dirty="0" smtClean="0"/>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algorithm works in spite of differences in transmission times between pairs of systems</a:t>
            </a:r>
          </a:p>
          <a:p>
            <a:endParaRPr lang="en-NZ" dirty="0" smtClean="0"/>
          </a:p>
          <a:p>
            <a:r>
              <a:rPr lang="en-NZ" dirty="0" smtClean="0"/>
              <a:t>Here, P</a:t>
            </a:r>
            <a:r>
              <a:rPr lang="en-NZ" baseline="-25000" dirty="0" smtClean="0"/>
              <a:t>1</a:t>
            </a:r>
            <a:r>
              <a:rPr lang="en-NZ" dirty="0" smtClean="0"/>
              <a:t> and P</a:t>
            </a:r>
            <a:r>
              <a:rPr lang="en-NZ" sz="1200" kern="1200" baseline="-25000" dirty="0" smtClean="0">
                <a:solidFill>
                  <a:schemeClr val="tx1"/>
                </a:solidFill>
                <a:latin typeface="+mn-lt"/>
                <a:ea typeface="+mn-ea"/>
                <a:cs typeface="+mn-cs"/>
              </a:rPr>
              <a:t>4</a:t>
            </a:r>
            <a:r>
              <a:rPr lang="en-NZ" dirty="0" smtClean="0"/>
              <a:t> issue messages with the same timestamp. </a:t>
            </a:r>
          </a:p>
          <a:p>
            <a:pPr lvl="1">
              <a:buFont typeface="Arial" pitchFamily="34" charset="0"/>
              <a:buChar char="•"/>
            </a:pPr>
            <a:r>
              <a:rPr lang="en-NZ" dirty="0" smtClean="0"/>
              <a:t> The message from P</a:t>
            </a:r>
            <a:r>
              <a:rPr lang="en-NZ" sz="1200" kern="1200" baseline="-25000" dirty="0" smtClean="0">
                <a:solidFill>
                  <a:schemeClr val="tx1"/>
                </a:solidFill>
                <a:latin typeface="+mn-lt"/>
                <a:ea typeface="+mn-ea"/>
                <a:cs typeface="+mn-cs"/>
              </a:rPr>
              <a:t>1</a:t>
            </a:r>
            <a:r>
              <a:rPr lang="en-NZ" dirty="0" smtClean="0"/>
              <a:t> arrives earlier than that of P</a:t>
            </a:r>
            <a:r>
              <a:rPr lang="en-NZ" sz="1200" kern="1200" baseline="-25000" dirty="0" smtClean="0">
                <a:solidFill>
                  <a:schemeClr val="tx1"/>
                </a:solidFill>
                <a:latin typeface="+mn-lt"/>
                <a:ea typeface="+mn-ea"/>
                <a:cs typeface="+mn-cs"/>
              </a:rPr>
              <a:t>4</a:t>
            </a:r>
            <a:r>
              <a:rPr lang="en-NZ" dirty="0" smtClean="0"/>
              <a:t> at site 2 but later than that of P</a:t>
            </a:r>
            <a:r>
              <a:rPr lang="en-NZ" sz="1200" kern="1200" baseline="-25000" dirty="0" smtClean="0">
                <a:solidFill>
                  <a:schemeClr val="tx1"/>
                </a:solidFill>
                <a:latin typeface="+mn-lt"/>
                <a:ea typeface="+mn-ea"/>
                <a:cs typeface="+mn-cs"/>
              </a:rPr>
              <a:t>4</a:t>
            </a:r>
            <a:r>
              <a:rPr lang="en-NZ" dirty="0" smtClean="0"/>
              <a:t> at site 3.</a:t>
            </a:r>
          </a:p>
          <a:p>
            <a:pPr lvl="1">
              <a:buFont typeface="Arial" pitchFamily="34" charset="0"/>
              <a:buChar char="•"/>
            </a:pPr>
            <a:r>
              <a:rPr lang="en-NZ" dirty="0" smtClean="0"/>
              <a:t> Nevertheless, after all messages have been received at all sites, the ordering of messages is the same at all sites: {a, q}.</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51</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One of the earliest proposed approaches to providing distributed mutual exclusion is based on the concept of a distributed queue</a:t>
            </a:r>
          </a:p>
          <a:p>
            <a:r>
              <a:rPr lang="en-NZ" b="1" dirty="0" smtClean="0"/>
              <a:t>Assumptions:</a:t>
            </a:r>
          </a:p>
          <a:p>
            <a:r>
              <a:rPr lang="en-NZ" dirty="0" smtClean="0"/>
              <a:t>1. A distributed system consists of N nodes, uniquely numbered from 1 to N.</a:t>
            </a:r>
          </a:p>
          <a:p>
            <a:pPr lvl="1">
              <a:buFont typeface="Arial" pitchFamily="34" charset="0"/>
              <a:buChar char="•"/>
            </a:pPr>
            <a:r>
              <a:rPr lang="en-NZ" dirty="0" smtClean="0"/>
              <a:t> Each node contains one process that makes requests for mutually exclusive access to resources on behalf of other processes; </a:t>
            </a:r>
          </a:p>
          <a:p>
            <a:pPr lvl="1">
              <a:buFont typeface="Arial" pitchFamily="34" charset="0"/>
              <a:buChar char="•"/>
            </a:pPr>
            <a:r>
              <a:rPr lang="en-NZ" dirty="0" smtClean="0"/>
              <a:t> this process also serves as an arbitrator to resolve incoming requests from other nodes that overlap in time.</a:t>
            </a:r>
          </a:p>
          <a:p>
            <a:pPr lvl="1">
              <a:buFont typeface="Arial" pitchFamily="34" charset="0"/>
              <a:buChar char="•"/>
            </a:pPr>
            <a:endParaRPr lang="en-NZ" dirty="0" smtClean="0"/>
          </a:p>
          <a:p>
            <a:r>
              <a:rPr lang="en-NZ" dirty="0" smtClean="0"/>
              <a:t>2. Messages sent from one process to another are received in the same order in which they are sent.</a:t>
            </a:r>
          </a:p>
          <a:p>
            <a:endParaRPr lang="en-NZ" dirty="0" smtClean="0"/>
          </a:p>
          <a:p>
            <a:r>
              <a:rPr lang="en-NZ" dirty="0" smtClean="0"/>
              <a:t>3. Every message is correctly delivered to its destination in a finite amount of time.</a:t>
            </a:r>
          </a:p>
          <a:p>
            <a:endParaRPr lang="en-NZ" dirty="0" smtClean="0"/>
          </a:p>
          <a:p>
            <a:r>
              <a:rPr lang="en-NZ" dirty="0" smtClean="0"/>
              <a:t>4. The network is fully connected; </a:t>
            </a:r>
          </a:p>
          <a:p>
            <a:pPr lvl="1">
              <a:buFont typeface="Arial" pitchFamily="34" charset="0"/>
              <a:buChar char="•"/>
            </a:pPr>
            <a:r>
              <a:rPr lang="en-NZ" dirty="0" smtClean="0"/>
              <a:t> this means that every process can send messages directly to every other process, without requiring an intermediate process to forward the message.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52</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When a process wishes to enter its critical section, it sends a timestamped Request message to all other processes.</a:t>
            </a:r>
          </a:p>
          <a:p>
            <a:endParaRPr lang="en-NZ" dirty="0" smtClean="0"/>
          </a:p>
          <a:p>
            <a:r>
              <a:rPr lang="en-NZ" dirty="0" smtClean="0"/>
              <a:t>When it receives a Reply from all other processes, it may enter its critical section.</a:t>
            </a:r>
          </a:p>
          <a:p>
            <a:endParaRPr lang="en-NZ" dirty="0" smtClean="0"/>
          </a:p>
          <a:p>
            <a:r>
              <a:rPr lang="en-NZ" dirty="0" smtClean="0"/>
              <a:t>When a process receives a Request from another process, it must eventually send a matching Reply. </a:t>
            </a:r>
          </a:p>
          <a:p>
            <a:endParaRPr lang="en-NZ" dirty="0" smtClean="0"/>
          </a:p>
          <a:p>
            <a:r>
              <a:rPr lang="en-NZ" dirty="0" smtClean="0"/>
              <a:t>If a process does not wish to enter its critical section, it sends a Reply at once. </a:t>
            </a:r>
          </a:p>
          <a:p>
            <a:endParaRPr lang="en-NZ" dirty="0" smtClean="0"/>
          </a:p>
          <a:p>
            <a:r>
              <a:rPr lang="en-NZ" dirty="0" smtClean="0"/>
              <a:t>If it wants to enter its critical section, it compares the timestamp of its Request with that of the last Request received, and if the latter is more recent, it defers its Reply; </a:t>
            </a:r>
          </a:p>
          <a:p>
            <a:pPr lvl="1">
              <a:buFont typeface="Arial" pitchFamily="34" charset="0"/>
              <a:buChar char="•"/>
            </a:pPr>
            <a:r>
              <a:rPr lang="en-NZ" dirty="0" smtClean="0"/>
              <a:t> Otherwise Reply is sent at once.</a:t>
            </a:r>
          </a:p>
          <a:p>
            <a:pPr lvl="1">
              <a:buFont typeface="Arial" pitchFamily="34" charset="0"/>
              <a:buChar char="•"/>
            </a:pPr>
            <a:endParaRPr lang="en-NZ" dirty="0" smtClean="0"/>
          </a:p>
          <a:p>
            <a:pPr lvl="0">
              <a:buFont typeface="Arial" pitchFamily="34" charset="0"/>
              <a:buNone/>
            </a:pPr>
            <a:r>
              <a:rPr lang="en-NZ" dirty="0" smtClean="0"/>
              <a:t>With this method, 2(N - 1) messages are required: </a:t>
            </a:r>
          </a:p>
          <a:p>
            <a:pPr lvl="1">
              <a:buFont typeface="Arial" pitchFamily="34" charset="0"/>
              <a:buChar char="•"/>
            </a:pPr>
            <a:r>
              <a:rPr lang="en-NZ" dirty="0" smtClean="0"/>
              <a:t> (N - 1) Request messages to indicate P</a:t>
            </a:r>
            <a:r>
              <a:rPr lang="en-NZ" sz="1200" kern="1200" baseline="-25000" dirty="0" smtClean="0">
                <a:solidFill>
                  <a:schemeClr val="tx1"/>
                </a:solidFill>
                <a:latin typeface="+mn-lt"/>
                <a:ea typeface="+mn-ea"/>
                <a:cs typeface="+mn-cs"/>
              </a:rPr>
              <a:t>i</a:t>
            </a:r>
            <a:r>
              <a:rPr lang="en-NZ" dirty="0" smtClean="0"/>
              <a:t>’s intention of entering its critical section, and </a:t>
            </a:r>
          </a:p>
          <a:p>
            <a:pPr lvl="1">
              <a:buFont typeface="Arial" pitchFamily="34" charset="0"/>
              <a:buChar char="•"/>
            </a:pPr>
            <a:r>
              <a:rPr lang="en-NZ" dirty="0" smtClean="0"/>
              <a:t> (N - 1) Reply messages to allow the access it has requested.</a:t>
            </a:r>
          </a:p>
          <a:p>
            <a:pPr lvl="1">
              <a:buFont typeface="Arial" pitchFamily="34" charset="0"/>
              <a:buChar char="•"/>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53</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quite different approach to mutual exclusion, involves passing a token among the participating processes. </a:t>
            </a:r>
          </a:p>
          <a:p>
            <a:endParaRPr lang="en-NZ" dirty="0" smtClean="0"/>
          </a:p>
          <a:p>
            <a:r>
              <a:rPr lang="en-NZ" dirty="0" smtClean="0"/>
              <a:t>The token is an entity that at any time is held by one process. </a:t>
            </a:r>
          </a:p>
          <a:p>
            <a:endParaRPr lang="en-NZ" dirty="0" smtClean="0"/>
          </a:p>
          <a:p>
            <a:r>
              <a:rPr lang="en-NZ" dirty="0" smtClean="0"/>
              <a:t>The process holding the token may enter its critical section without asking permission. </a:t>
            </a:r>
          </a:p>
          <a:p>
            <a:endParaRPr lang="en-NZ" dirty="0" smtClean="0"/>
          </a:p>
          <a:p>
            <a:r>
              <a:rPr lang="en-NZ" dirty="0" smtClean="0"/>
              <a:t>When a process leaves its critical section, it passes the token to another process.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54</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a:t>
            </a:r>
            <a:r>
              <a:rPr lang="en-NZ" dirty="0" smtClean="0"/>
              <a:t>algorithm </a:t>
            </a:r>
            <a:r>
              <a:rPr lang="en-NZ" dirty="0" smtClean="0"/>
              <a:t>is in two parts</a:t>
            </a:r>
          </a:p>
          <a:p>
            <a:endParaRPr lang="en-NZ" dirty="0" smtClean="0"/>
          </a:p>
          <a:p>
            <a:r>
              <a:rPr lang="en-NZ" dirty="0" smtClean="0"/>
              <a:t>The first part deals with the use of the critical section and consists of </a:t>
            </a:r>
          </a:p>
          <a:p>
            <a:pPr lvl="1">
              <a:buFont typeface="Arial" pitchFamily="34" charset="0"/>
              <a:buChar char="•"/>
            </a:pPr>
            <a:r>
              <a:rPr lang="en-NZ" dirty="0" smtClean="0"/>
              <a:t> a prelude, </a:t>
            </a:r>
          </a:p>
          <a:p>
            <a:pPr lvl="1">
              <a:buFont typeface="Arial" pitchFamily="34" charset="0"/>
              <a:buChar char="•"/>
            </a:pPr>
            <a:r>
              <a:rPr lang="en-NZ" dirty="0" smtClean="0"/>
              <a:t> followed by the critical section, </a:t>
            </a:r>
          </a:p>
          <a:p>
            <a:pPr lvl="1">
              <a:buFont typeface="Arial" pitchFamily="34" charset="0"/>
              <a:buChar char="•"/>
            </a:pPr>
            <a:r>
              <a:rPr lang="en-NZ" dirty="0" smtClean="0"/>
              <a:t> followed by a postlude.</a:t>
            </a:r>
          </a:p>
          <a:p>
            <a:pPr lvl="0">
              <a:buFont typeface="Arial" pitchFamily="34" charset="0"/>
              <a:buNone/>
            </a:pPr>
            <a:endParaRPr lang="en-NZ" dirty="0" smtClean="0"/>
          </a:p>
          <a:p>
            <a:pPr lvl="0">
              <a:buFont typeface="Arial" pitchFamily="34" charset="0"/>
              <a:buNone/>
            </a:pPr>
            <a:r>
              <a:rPr lang="en-NZ" dirty="0" smtClean="0"/>
              <a:t>The algorithm requires either of the following:</a:t>
            </a:r>
          </a:p>
          <a:p>
            <a:pPr lvl="1">
              <a:buFont typeface="Arial" pitchFamily="34" charset="0"/>
              <a:buChar char="•"/>
            </a:pPr>
            <a:r>
              <a:rPr lang="en-NZ" dirty="0" smtClean="0"/>
              <a:t> </a:t>
            </a:r>
            <a:r>
              <a:rPr lang="en-NZ" b="1" i="1" dirty="0" smtClean="0"/>
              <a:t>N </a:t>
            </a:r>
            <a:r>
              <a:rPr lang="en-NZ" dirty="0" smtClean="0"/>
              <a:t>messages (</a:t>
            </a:r>
            <a:r>
              <a:rPr lang="en-NZ" b="1" i="1" dirty="0" smtClean="0"/>
              <a:t>N</a:t>
            </a:r>
            <a:r>
              <a:rPr lang="en-NZ" dirty="0" smtClean="0"/>
              <a:t> - 1 to broadcast the request and 1 to transfer the token)  when the requesting process does not hold the token</a:t>
            </a:r>
          </a:p>
          <a:p>
            <a:pPr lvl="1">
              <a:buFont typeface="Arial" pitchFamily="34" charset="0"/>
              <a:buChar char="•"/>
            </a:pPr>
            <a:r>
              <a:rPr lang="en-NZ" dirty="0" smtClean="0"/>
              <a:t> No messages, if the process already holds the token</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55</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 typeface="Arial" pitchFamily="34" charset="0"/>
              <a:buNone/>
            </a:pPr>
            <a:r>
              <a:rPr lang="en-NZ" dirty="0" smtClean="0"/>
              <a:t>The second part concerns the action to be taken upon receipt of a request. </a:t>
            </a:r>
          </a:p>
          <a:p>
            <a:pPr lvl="0">
              <a:buFont typeface="Arial" pitchFamily="34" charset="0"/>
              <a:buNone/>
            </a:pPr>
            <a:endParaRPr lang="en-NZ" dirty="0" smtClean="0"/>
          </a:p>
          <a:p>
            <a:pPr lvl="0">
              <a:buFont typeface="Arial" pitchFamily="34" charset="0"/>
              <a:buNone/>
            </a:pPr>
            <a:r>
              <a:rPr lang="en-NZ" dirty="0" smtClean="0"/>
              <a:t>The variable clock is the local counter used for the timestamp function. </a:t>
            </a:r>
          </a:p>
          <a:p>
            <a:pPr lvl="0">
              <a:buFont typeface="Arial" pitchFamily="34" charset="0"/>
              <a:buNone/>
            </a:pPr>
            <a:r>
              <a:rPr lang="en-NZ" dirty="0" smtClean="0"/>
              <a:t> </a:t>
            </a:r>
            <a:br>
              <a:rPr lang="en-NZ" dirty="0" smtClean="0"/>
            </a:br>
            <a:r>
              <a:rPr lang="en-NZ" dirty="0" smtClean="0"/>
              <a:t>The operation wait (access, token) causes the process to wait until a message of the type “access” is received, which is then put into the variable array token.</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56</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57</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NZ" dirty="0" smtClean="0"/>
              <a:t>In Ch6 we defined deadlock as:</a:t>
            </a:r>
          </a:p>
          <a:p>
            <a:pPr lvl="1">
              <a:buFont typeface="Arial" pitchFamily="34" charset="0"/>
              <a:buChar char="•"/>
            </a:pPr>
            <a:r>
              <a:rPr lang="en-NZ" dirty="0" smtClean="0"/>
              <a:t> the permanent blocking of a set of processes that either compete for system resources or communicate with one another.</a:t>
            </a:r>
          </a:p>
          <a:p>
            <a:pPr lvl="0">
              <a:buFont typeface="Arial" pitchFamily="34" charset="0"/>
              <a:buNone/>
            </a:pPr>
            <a:endParaRPr lang="en-NZ" dirty="0" smtClean="0"/>
          </a:p>
          <a:p>
            <a:pPr lvl="0">
              <a:buFont typeface="Arial" pitchFamily="34" charset="0"/>
              <a:buNone/>
            </a:pPr>
            <a:r>
              <a:rPr lang="en-NZ" dirty="0" smtClean="0"/>
              <a:t>This definition is valid for a single system as well as for a distributed system.</a:t>
            </a:r>
          </a:p>
          <a:p>
            <a:pPr lvl="1">
              <a:buFont typeface="Arial" pitchFamily="34" charset="0"/>
              <a:buChar char="•"/>
            </a:pPr>
            <a:r>
              <a:rPr lang="en-NZ" dirty="0" smtClean="0"/>
              <a:t> As with mutual exclusion, deadlock presents more complex problems in a distributed system, compared with a shared memory system.</a:t>
            </a:r>
          </a:p>
          <a:p>
            <a:pPr lvl="0">
              <a:buFont typeface="Arial" pitchFamily="34" charset="0"/>
              <a:buNone/>
            </a:pPr>
            <a:endParaRPr lang="en-NZ" dirty="0" smtClean="0"/>
          </a:p>
          <a:p>
            <a:pPr lvl="0">
              <a:buFont typeface="Arial" pitchFamily="34" charset="0"/>
              <a:buNone/>
            </a:pPr>
            <a:r>
              <a:rPr lang="en-NZ" dirty="0" smtClean="0"/>
              <a:t>Deadlock handling is complicated in a distributed system because no node has accurate knowledge of the current state of the overall system and because every message transfer between processes involves an unpredictable delay.</a:t>
            </a:r>
          </a:p>
          <a:p>
            <a:pPr lvl="0">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58</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Two types of distributed deadlock:</a:t>
            </a:r>
          </a:p>
          <a:p>
            <a:pPr lvl="1">
              <a:buFont typeface="Arial" pitchFamily="34" charset="0"/>
              <a:buChar char="•"/>
            </a:pPr>
            <a:r>
              <a:rPr lang="en-NZ" dirty="0" smtClean="0"/>
              <a:t> those that arise in the allocation of resources, and</a:t>
            </a:r>
          </a:p>
          <a:p>
            <a:pPr lvl="1">
              <a:buFont typeface="Arial" pitchFamily="34" charset="0"/>
              <a:buChar char="•"/>
            </a:pPr>
            <a:r>
              <a:rPr lang="en-NZ" dirty="0" smtClean="0"/>
              <a:t> those that arise with the communication of messages. </a:t>
            </a:r>
          </a:p>
          <a:p>
            <a:pPr lvl="1">
              <a:buFont typeface="Arial" pitchFamily="34" charset="0"/>
              <a:buChar char="•"/>
            </a:pPr>
            <a:endParaRPr lang="en-NZ" dirty="0" smtClean="0"/>
          </a:p>
          <a:p>
            <a:pPr lvl="0">
              <a:buFont typeface="Arial" pitchFamily="34" charset="0"/>
              <a:buNone/>
            </a:pPr>
            <a:r>
              <a:rPr lang="en-NZ" dirty="0" smtClean="0"/>
              <a:t>In resource deadlocks, </a:t>
            </a:r>
          </a:p>
          <a:p>
            <a:pPr lvl="1">
              <a:buFont typeface="Arial" pitchFamily="34" charset="0"/>
              <a:buChar char="•"/>
            </a:pPr>
            <a:r>
              <a:rPr lang="en-NZ" dirty="0" smtClean="0"/>
              <a:t> processes attempt to access resources, such as data objects in a database or I/O resources on a server; </a:t>
            </a:r>
          </a:p>
          <a:p>
            <a:pPr lvl="1">
              <a:buFont typeface="Arial" pitchFamily="34" charset="0"/>
              <a:buChar char="•"/>
            </a:pPr>
            <a:r>
              <a:rPr lang="en-NZ" dirty="0" smtClean="0"/>
              <a:t> deadlock occurs if each process in a set of processes requests a resource held by another process in the set. </a:t>
            </a:r>
          </a:p>
          <a:p>
            <a:pPr lvl="1">
              <a:buFont typeface="Arial" pitchFamily="34" charset="0"/>
              <a:buChar char="•"/>
            </a:pPr>
            <a:endParaRPr lang="en-NZ" dirty="0" smtClean="0"/>
          </a:p>
          <a:p>
            <a:pPr lvl="0">
              <a:buFont typeface="Arial" pitchFamily="34" charset="0"/>
              <a:buNone/>
            </a:pPr>
            <a:r>
              <a:rPr lang="en-NZ" dirty="0" smtClean="0"/>
              <a:t>In communications deadlocks,</a:t>
            </a:r>
          </a:p>
          <a:p>
            <a:pPr lvl="1">
              <a:buFont typeface="Arial" pitchFamily="34" charset="0"/>
              <a:buChar char="•"/>
            </a:pPr>
            <a:r>
              <a:rPr lang="en-NZ" dirty="0" smtClean="0"/>
              <a:t> messages are the resources for which processes wait; </a:t>
            </a:r>
          </a:p>
          <a:p>
            <a:pPr lvl="1">
              <a:buFont typeface="Arial" pitchFamily="34" charset="0"/>
              <a:buChar char="•"/>
            </a:pPr>
            <a:r>
              <a:rPr lang="en-NZ" dirty="0" smtClean="0"/>
              <a:t> deadlock occurs if each process in a set is waiting for a message from another process in the set and no process in the set ever sends a message.</a:t>
            </a:r>
            <a:endParaRPr lang="en-US" dirty="0" smtClean="0"/>
          </a:p>
          <a:p>
            <a:endParaRPr lang="en-NZ" dirty="0" smtClean="0"/>
          </a:p>
          <a:p>
            <a:endParaRPr lang="en-NZ" dirty="0" smtClean="0"/>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59</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Mutual exclusion: </a:t>
            </a:r>
          </a:p>
          <a:p>
            <a:pPr lvl="1">
              <a:buFont typeface="Arial" pitchFamily="34" charset="0"/>
              <a:buChar char="•"/>
            </a:pPr>
            <a:r>
              <a:rPr lang="en-NZ" dirty="0" smtClean="0"/>
              <a:t> Only one process may use a resource at a time. </a:t>
            </a:r>
          </a:p>
          <a:p>
            <a:pPr lvl="1">
              <a:buFont typeface="Arial" pitchFamily="34" charset="0"/>
              <a:buChar char="•"/>
            </a:pPr>
            <a:r>
              <a:rPr lang="en-NZ" dirty="0" smtClean="0"/>
              <a:t> No process may access a resource unit that has been allocated to another process.</a:t>
            </a:r>
          </a:p>
          <a:p>
            <a:pPr lvl="1">
              <a:buFont typeface="Arial" pitchFamily="34" charset="0"/>
              <a:buChar char="•"/>
            </a:pPr>
            <a:endParaRPr lang="en-NZ" dirty="0" smtClean="0"/>
          </a:p>
          <a:p>
            <a:r>
              <a:rPr lang="en-NZ" dirty="0" smtClean="0"/>
              <a:t>Hold and wait: </a:t>
            </a:r>
          </a:p>
          <a:p>
            <a:pPr lvl="1">
              <a:buFont typeface="Arial" pitchFamily="34" charset="0"/>
              <a:buChar char="•"/>
            </a:pPr>
            <a:r>
              <a:rPr lang="en-NZ" dirty="0" smtClean="0"/>
              <a:t> A process may hold allocated resources while awaiting assignment of others.</a:t>
            </a:r>
          </a:p>
          <a:p>
            <a:pPr lvl="1">
              <a:buFont typeface="Arial" pitchFamily="34" charset="0"/>
              <a:buChar char="•"/>
            </a:pPr>
            <a:endParaRPr lang="en-NZ" dirty="0" smtClean="0"/>
          </a:p>
          <a:p>
            <a:r>
              <a:rPr lang="en-NZ" dirty="0" smtClean="0"/>
              <a:t>No preemption: </a:t>
            </a:r>
          </a:p>
          <a:p>
            <a:pPr lvl="1">
              <a:buFont typeface="Arial" pitchFamily="34" charset="0"/>
              <a:buChar char="•"/>
            </a:pPr>
            <a:r>
              <a:rPr lang="en-NZ" dirty="0" smtClean="0"/>
              <a:t> No resource can be forcibly removed from a process holding it.</a:t>
            </a:r>
          </a:p>
          <a:p>
            <a:pPr lvl="1">
              <a:buFont typeface="Arial" pitchFamily="34" charset="0"/>
              <a:buChar char="•"/>
            </a:pPr>
            <a:endParaRPr lang="en-NZ" dirty="0" smtClean="0"/>
          </a:p>
          <a:p>
            <a:r>
              <a:rPr lang="en-NZ" dirty="0" smtClean="0"/>
              <a:t>Circular wait: </a:t>
            </a:r>
          </a:p>
          <a:p>
            <a:pPr lvl="1"/>
            <a:r>
              <a:rPr lang="en-NZ" dirty="0" smtClean="0"/>
              <a:t>A closed chain of processes exists, such that each process holds at least one resource needed by the next process in the chain.</a:t>
            </a:r>
          </a:p>
          <a:p>
            <a:pPr lvl="1"/>
            <a:endParaRPr lang="en-NZ" dirty="0" smtClean="0"/>
          </a:p>
          <a:p>
            <a:pPr lvl="0"/>
            <a:r>
              <a:rPr lang="en-NZ" dirty="0" smtClean="0"/>
              <a:t>The aim of an algorithm that deals with deadlock is either to prevent the formation of a circular wait or to detect its actual or potential occurrence. </a:t>
            </a:r>
          </a:p>
          <a:p>
            <a:pPr lvl="0"/>
            <a:endParaRPr lang="en-NZ" dirty="0" smtClean="0"/>
          </a:p>
          <a:p>
            <a:pPr lvl="0"/>
            <a:r>
              <a:rPr lang="en-NZ" dirty="0" smtClean="0"/>
              <a:t>In a distributed system, the resources are distributed over various sites and access to them is regulated by control processes that do not have complete, up-to-date knowledge of the global state of the system and must therefore make their decisions on the basis of local information.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60</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Availability: </a:t>
            </a:r>
          </a:p>
          <a:p>
            <a:r>
              <a:rPr lang="en-NZ" dirty="0" smtClean="0"/>
              <a:t>Long-running processes may need to move to survive in the face of faults for which advance notice is possible or in advance of scheduled down-time.</a:t>
            </a:r>
          </a:p>
          <a:p>
            <a:endParaRPr lang="en-NZ" dirty="0" smtClean="0"/>
          </a:p>
          <a:p>
            <a:r>
              <a:rPr lang="en-NZ" dirty="0" smtClean="0"/>
              <a:t>If the operating system provides such notification, a process that wants to continue can either migrate to another system or ensure that it can be restarted on the current system at some later time.</a:t>
            </a:r>
          </a:p>
          <a:p>
            <a:endParaRPr lang="en-NZ" dirty="0" smtClean="0"/>
          </a:p>
          <a:p>
            <a:r>
              <a:rPr lang="en-NZ" b="1" dirty="0" smtClean="0"/>
              <a:t>Utilizing special capabilities: </a:t>
            </a:r>
          </a:p>
          <a:p>
            <a:r>
              <a:rPr lang="en-NZ" dirty="0" smtClean="0"/>
              <a:t>A process can move to take advantage of unique hardware or software capabilities on a particular node.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One example of the difficulty faced in distributed deadlock management is the phenomenon of </a:t>
            </a:r>
            <a:r>
              <a:rPr lang="en-NZ" b="1" dirty="0" smtClean="0"/>
              <a:t>phantom deadlock</a:t>
            </a:r>
            <a:r>
              <a:rPr lang="en-NZ" dirty="0" smtClean="0"/>
              <a:t>.</a:t>
            </a:r>
          </a:p>
          <a:p>
            <a:endParaRPr lang="en-NZ" dirty="0" smtClean="0"/>
          </a:p>
          <a:p>
            <a:r>
              <a:rPr lang="en-NZ" dirty="0" smtClean="0"/>
              <a:t>The notation P1 </a:t>
            </a:r>
            <a:r>
              <a:rPr lang="en-NZ" dirty="0" smtClean="0">
                <a:sym typeface="Wingdings" pitchFamily="2" charset="2"/>
              </a:rPr>
              <a:t></a:t>
            </a:r>
            <a:r>
              <a:rPr lang="en-NZ" dirty="0" smtClean="0"/>
              <a:t> P2 </a:t>
            </a:r>
            <a:r>
              <a:rPr lang="en-NZ" dirty="0" smtClean="0">
                <a:sym typeface="Wingdings" pitchFamily="2" charset="2"/>
              </a:rPr>
              <a:t></a:t>
            </a:r>
            <a:r>
              <a:rPr lang="en-NZ" dirty="0" smtClean="0"/>
              <a:t> P3 means that P1 is halted waiting for a resource held by P2, and P2 is halted waiting for a resource held by P3.</a:t>
            </a:r>
          </a:p>
          <a:p>
            <a:pPr lvl="1">
              <a:buFont typeface="Arial" pitchFamily="34" charset="0"/>
              <a:buChar char="•"/>
            </a:pPr>
            <a:r>
              <a:rPr lang="en-NZ" dirty="0" smtClean="0"/>
              <a:t> NOTE P3 owns resource Ra and P1 owns resource Rb. </a:t>
            </a:r>
          </a:p>
          <a:p>
            <a:endParaRPr lang="en-NZ" dirty="0" smtClean="0"/>
          </a:p>
          <a:p>
            <a:r>
              <a:rPr lang="en-NZ" dirty="0" smtClean="0"/>
              <a:t>Suppose now that P3 issues first a message releasing Ra and then a message requesting Rb. </a:t>
            </a:r>
          </a:p>
          <a:p>
            <a:pPr lvl="0">
              <a:buFont typeface="Arial" pitchFamily="34" charset="0"/>
              <a:buNone/>
            </a:pPr>
            <a:endParaRPr lang="en-NZ" dirty="0" smtClean="0"/>
          </a:p>
          <a:p>
            <a:pPr lvl="0">
              <a:buFont typeface="Arial" pitchFamily="34" charset="0"/>
              <a:buNone/>
            </a:pPr>
            <a:r>
              <a:rPr lang="en-NZ" dirty="0" smtClean="0"/>
              <a:t>If the first message reaches a cycle-detecting process before the second, the sequence of Figure 18.12a results, </a:t>
            </a:r>
          </a:p>
          <a:p>
            <a:pPr lvl="1">
              <a:buFont typeface="Arial" pitchFamily="34" charset="0"/>
              <a:buChar char="•"/>
            </a:pPr>
            <a:r>
              <a:rPr lang="en-NZ" dirty="0" smtClean="0"/>
              <a:t> which properly reflects resource requirements. </a:t>
            </a:r>
          </a:p>
          <a:p>
            <a:pPr lvl="0">
              <a:buFont typeface="Arial" pitchFamily="34" charset="0"/>
              <a:buNone/>
            </a:pPr>
            <a:endParaRPr lang="en-NZ" dirty="0" smtClean="0"/>
          </a:p>
          <a:p>
            <a:pPr lvl="0">
              <a:buFont typeface="Arial" pitchFamily="34" charset="0"/>
              <a:buNone/>
            </a:pPr>
            <a:r>
              <a:rPr lang="en-NZ" dirty="0" smtClean="0"/>
              <a:t>If, however, the second message arrives before the first message, a deadlock is registered (Figure 18.12b).</a:t>
            </a:r>
          </a:p>
          <a:p>
            <a:pPr lvl="1">
              <a:buFont typeface="Arial" pitchFamily="34" charset="0"/>
              <a:buChar char="•"/>
            </a:pPr>
            <a:r>
              <a:rPr lang="en-NZ" dirty="0" smtClean="0"/>
              <a:t> This is a false detection, not a real deadlock, due to the lack of a global state, such as would exist in a centralized system.</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61</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0" dirty="0" smtClean="0"/>
              <a:t>The </a:t>
            </a:r>
            <a:r>
              <a:rPr lang="en-NZ" b="1" dirty="0" smtClean="0"/>
              <a:t>circular-wait condition </a:t>
            </a:r>
            <a:r>
              <a:rPr lang="en-NZ" dirty="0" smtClean="0"/>
              <a:t>can be prevented by defining a linear ordering of resource types. </a:t>
            </a:r>
          </a:p>
          <a:p>
            <a:pPr lvl="1">
              <a:buFont typeface="Arial" pitchFamily="34" charset="0"/>
              <a:buChar char="•"/>
            </a:pPr>
            <a:r>
              <a:rPr lang="en-NZ" dirty="0" smtClean="0"/>
              <a:t> If a process has been allocated resources of type R, then it may subsequently request only those resources of types following R in the ordering.</a:t>
            </a:r>
          </a:p>
          <a:p>
            <a:pPr lvl="1">
              <a:buFont typeface="Arial" pitchFamily="34" charset="0"/>
              <a:buChar char="•"/>
            </a:pPr>
            <a:r>
              <a:rPr lang="en-NZ" dirty="0" smtClean="0"/>
              <a:t> A major disadvantage of this method is that resources may not be requested in the order in which they are used; </a:t>
            </a:r>
          </a:p>
          <a:p>
            <a:pPr lvl="1">
              <a:buFont typeface="Arial" pitchFamily="34" charset="0"/>
              <a:buChar char="•"/>
            </a:pPr>
            <a:r>
              <a:rPr lang="en-NZ" dirty="0" smtClean="0"/>
              <a:t> thus resources may be held longer than necessary.</a:t>
            </a:r>
          </a:p>
          <a:p>
            <a:pPr lvl="1">
              <a:buFont typeface="Arial" pitchFamily="34" charset="0"/>
              <a:buChar char="•"/>
            </a:pPr>
            <a:endParaRPr lang="en-NZ" dirty="0" smtClean="0"/>
          </a:p>
          <a:p>
            <a:r>
              <a:rPr lang="en-NZ" dirty="0" smtClean="0"/>
              <a:t>The </a:t>
            </a:r>
            <a:r>
              <a:rPr lang="en-NZ" b="1" dirty="0" smtClean="0"/>
              <a:t>hold-and-wait condition </a:t>
            </a:r>
            <a:r>
              <a:rPr lang="en-NZ" dirty="0" smtClean="0"/>
              <a:t>can be prevented by requiring that a process request all of its required resources at one time, and blocking the process until all requests can be granted simultaneously.</a:t>
            </a:r>
          </a:p>
          <a:p>
            <a:pPr lvl="1">
              <a:buFont typeface="Arial" pitchFamily="34" charset="0"/>
              <a:buChar char="•"/>
            </a:pPr>
            <a:r>
              <a:rPr lang="en-NZ" dirty="0" smtClean="0"/>
              <a:t> This approach is inefficient in two ways.</a:t>
            </a:r>
          </a:p>
          <a:p>
            <a:pPr lvl="1">
              <a:buFont typeface="Arial" pitchFamily="34" charset="0"/>
              <a:buChar char="•"/>
            </a:pPr>
            <a:r>
              <a:rPr lang="en-NZ" dirty="0" smtClean="0"/>
              <a:t> First, a process may be held up for a long time waiting for all of its resource requests to be filled, when in fact it could have proceeded with only some of the resources.</a:t>
            </a:r>
          </a:p>
          <a:p>
            <a:pPr lvl="1">
              <a:buFont typeface="Arial" pitchFamily="34" charset="0"/>
              <a:buChar char="•"/>
            </a:pPr>
            <a:r>
              <a:rPr lang="en-NZ" dirty="0" smtClean="0"/>
              <a:t> Second, resources allocated to a process may remain unused for a considerable period, during which time they are denied to other processes.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62</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NZ" dirty="0" smtClean="0"/>
              <a:t>The proposed methods make use of timestamps. </a:t>
            </a:r>
          </a:p>
          <a:p>
            <a:endParaRPr lang="en-NZ" dirty="0" smtClean="0"/>
          </a:p>
          <a:p>
            <a:r>
              <a:rPr lang="en-NZ" dirty="0" smtClean="0"/>
              <a:t>Each transaction carries throughout its lifetime the timestamp of its creation.</a:t>
            </a:r>
          </a:p>
          <a:p>
            <a:pPr lvl="1">
              <a:buFont typeface="Arial" pitchFamily="34" charset="0"/>
              <a:buChar char="•"/>
            </a:pPr>
            <a:r>
              <a:rPr lang="en-NZ" dirty="0" smtClean="0"/>
              <a:t> This establishes a strict ordering of the transactions. </a:t>
            </a:r>
          </a:p>
          <a:p>
            <a:pPr lvl="1">
              <a:buFont typeface="Arial" pitchFamily="34" charset="0"/>
              <a:buChar char="•"/>
            </a:pPr>
            <a:r>
              <a:rPr lang="en-NZ" dirty="0" smtClean="0"/>
              <a:t> If a resource R already being used by transaction T1 is requested by another transaction T2, the conflict is resolved by comparing their timestamps.</a:t>
            </a:r>
          </a:p>
          <a:p>
            <a:pPr lvl="0">
              <a:buFont typeface="Arial" pitchFamily="34" charset="0"/>
              <a:buNone/>
            </a:pPr>
            <a:endParaRPr lang="en-NZ" dirty="0" smtClean="0"/>
          </a:p>
          <a:p>
            <a:pPr lvl="0">
              <a:buFont typeface="Arial" pitchFamily="34" charset="0"/>
              <a:buNone/>
            </a:pPr>
            <a:r>
              <a:rPr lang="en-NZ" dirty="0" smtClean="0"/>
              <a:t>Let us suppose that T1 currently holds R and that T2 issues a request. </a:t>
            </a:r>
          </a:p>
          <a:p>
            <a:pPr lvl="0">
              <a:buFont typeface="Arial" pitchFamily="34" charset="0"/>
              <a:buNone/>
            </a:pPr>
            <a:endParaRPr lang="en-NZ" dirty="0" smtClean="0"/>
          </a:p>
          <a:p>
            <a:pPr lvl="0">
              <a:buFont typeface="Arial" pitchFamily="34" charset="0"/>
              <a:buNone/>
            </a:pPr>
            <a:r>
              <a:rPr lang="en-NZ" dirty="0" smtClean="0"/>
              <a:t>For the </a:t>
            </a:r>
            <a:r>
              <a:rPr lang="en-NZ" b="1" dirty="0" smtClean="0"/>
              <a:t>wait-die method</a:t>
            </a:r>
            <a:r>
              <a:rPr lang="en-NZ" dirty="0" smtClean="0"/>
              <a:t>, Figure 18.13a shows the algorithm used by the resource allocator at the site of R. </a:t>
            </a:r>
          </a:p>
          <a:p>
            <a:pPr lvl="1">
              <a:buFont typeface="Arial" pitchFamily="34" charset="0"/>
              <a:buChar char="•"/>
            </a:pPr>
            <a:r>
              <a:rPr lang="en-NZ" dirty="0" smtClean="0"/>
              <a:t> The timestamps of the two transactions are denoted as e(T1) and e(T2). </a:t>
            </a:r>
          </a:p>
          <a:p>
            <a:pPr lvl="1">
              <a:buFont typeface="Arial" pitchFamily="34" charset="0"/>
              <a:buChar char="•"/>
            </a:pPr>
            <a:r>
              <a:rPr lang="en-NZ" dirty="0" smtClean="0"/>
              <a:t> If T2 is older, it is blocked until T1 releases R, either by actively issuing a release or by being “killed” when requesting another resource. </a:t>
            </a:r>
          </a:p>
          <a:p>
            <a:pPr lvl="1">
              <a:buFont typeface="Arial" pitchFamily="34" charset="0"/>
              <a:buChar char="•"/>
            </a:pPr>
            <a:r>
              <a:rPr lang="en-NZ" dirty="0" smtClean="0"/>
              <a:t> If T2 is younger, then T2 is restarted but with the same timestamp as before. </a:t>
            </a:r>
          </a:p>
          <a:p>
            <a:pPr lvl="1">
              <a:buFont typeface="Arial" pitchFamily="34" charset="0"/>
              <a:buChar char="•"/>
            </a:pPr>
            <a:endParaRPr lang="en-NZ" dirty="0" smtClean="0"/>
          </a:p>
          <a:p>
            <a:pPr lvl="0">
              <a:buFont typeface="Arial" pitchFamily="34" charset="0"/>
              <a:buNone/>
            </a:pPr>
            <a:r>
              <a:rPr lang="en-NZ" dirty="0" smtClean="0"/>
              <a:t>Thus, in a conflict, the older transaction takes priority. Because a killed transaction is revived with its original timestamp it grows older and therefore gains increased priority.</a:t>
            </a:r>
          </a:p>
          <a:p>
            <a:pPr lvl="1">
              <a:buFont typeface="Arial" pitchFamily="34" charset="0"/>
              <a:buChar char="•"/>
            </a:pPr>
            <a:r>
              <a:rPr lang="en-NZ" dirty="0" smtClean="0"/>
              <a:t> No site needs to know the state of allocation of all resources. </a:t>
            </a:r>
          </a:p>
          <a:p>
            <a:pPr lvl="1">
              <a:buFont typeface="Arial" pitchFamily="34" charset="0"/>
              <a:buChar char="•"/>
            </a:pPr>
            <a:r>
              <a:rPr lang="en-NZ" dirty="0" smtClean="0"/>
              <a:t> All that are required are the timestamps of the transactions that request its resources.</a:t>
            </a:r>
          </a:p>
          <a:p>
            <a:pPr lvl="1">
              <a:buFont typeface="Arial" pitchFamily="34" charset="0"/>
              <a:buChar char="•"/>
            </a:pPr>
            <a:endParaRPr lang="en-NZ" dirty="0" smtClean="0"/>
          </a:p>
          <a:p>
            <a:pPr lvl="0">
              <a:buFont typeface="Arial" pitchFamily="34" charset="0"/>
              <a:buNone/>
            </a:pPr>
            <a:r>
              <a:rPr lang="en-NZ" dirty="0" smtClean="0"/>
              <a:t>The </a:t>
            </a:r>
            <a:r>
              <a:rPr lang="en-NZ" b="1" dirty="0" smtClean="0"/>
              <a:t>wound-wait method </a:t>
            </a:r>
            <a:r>
              <a:rPr lang="en-NZ" dirty="0" smtClean="0"/>
              <a:t>immediately grants the request of an older transaction by killing a younger transaction that is using the required resource. </a:t>
            </a:r>
          </a:p>
          <a:p>
            <a:pPr lvl="1">
              <a:buFont typeface="Arial" pitchFamily="34" charset="0"/>
              <a:buChar char="•"/>
            </a:pPr>
            <a:r>
              <a:rPr lang="en-NZ" dirty="0" smtClean="0"/>
              <a:t> This is shown in Figure 18.13b.</a:t>
            </a:r>
          </a:p>
          <a:p>
            <a:pPr lvl="1">
              <a:buFont typeface="Arial" pitchFamily="34" charset="0"/>
              <a:buChar char="•"/>
            </a:pPr>
            <a:r>
              <a:rPr lang="en-NZ" baseline="0" dirty="0" smtClean="0"/>
              <a:t> </a:t>
            </a:r>
            <a:r>
              <a:rPr lang="en-NZ" dirty="0" smtClean="0"/>
              <a:t>In contrast to the wait-die method, a transaction never has to wait for a resource being used by a younger transaction.</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63</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Deadlock avoidance is a technique in which a decision is made dynamically whether a given resource allocation request could, if granted,</a:t>
            </a:r>
          </a:p>
          <a:p>
            <a:r>
              <a:rPr lang="en-NZ" dirty="0" smtClean="0"/>
              <a:t>lead to a deadlock. </a:t>
            </a:r>
          </a:p>
          <a:p>
            <a:endParaRPr lang="en-NZ" dirty="0" smtClean="0"/>
          </a:p>
          <a:p>
            <a:r>
              <a:rPr lang="en-NZ" dirty="0" smtClean="0"/>
              <a:t>Distributed deadlock avoidance is impractical for the following reasons:</a:t>
            </a:r>
          </a:p>
          <a:p>
            <a:pPr marL="228600" lvl="0" indent="-228600">
              <a:buAutoNum type="arabicPeriod"/>
            </a:pPr>
            <a:r>
              <a:rPr lang="en-NZ" dirty="0" smtClean="0"/>
              <a:t>Every node must keep track of the global state of the system; </a:t>
            </a:r>
          </a:p>
          <a:p>
            <a:pPr marL="685800" lvl="1" indent="-228600">
              <a:buFont typeface="Arial" pitchFamily="34" charset="0"/>
              <a:buChar char="•"/>
            </a:pPr>
            <a:r>
              <a:rPr lang="en-NZ" dirty="0" smtClean="0"/>
              <a:t>this requires substantial storage and communications overhead.</a:t>
            </a:r>
          </a:p>
          <a:p>
            <a:pPr marL="685800" lvl="1" indent="-228600">
              <a:buFont typeface="Arial" pitchFamily="34" charset="0"/>
              <a:buNone/>
            </a:pPr>
            <a:endParaRPr lang="en-NZ" dirty="0" smtClean="0"/>
          </a:p>
          <a:p>
            <a:r>
              <a:rPr lang="en-NZ" dirty="0" smtClean="0"/>
              <a:t>2. The process of checking for a safe global state must be mutually exclusive. </a:t>
            </a:r>
          </a:p>
          <a:p>
            <a:pPr lvl="1">
              <a:buFont typeface="Arial" pitchFamily="34" charset="0"/>
              <a:buChar char="•"/>
            </a:pPr>
            <a:r>
              <a:rPr lang="en-NZ" dirty="0" smtClean="0"/>
              <a:t> Otherwise, two nodes could each be considering the resource request of a different process and concurrently reach the conclusion that it is safe to honor the request, when in fact if both requests are honored, deadlock will result.</a:t>
            </a:r>
          </a:p>
          <a:p>
            <a:pPr lvl="1">
              <a:buFont typeface="Arial" pitchFamily="34" charset="0"/>
              <a:buChar char="•"/>
            </a:pPr>
            <a:endParaRPr lang="en-NZ" dirty="0" smtClean="0"/>
          </a:p>
          <a:p>
            <a:r>
              <a:rPr lang="en-NZ" dirty="0" smtClean="0"/>
              <a:t>3. Checking for safe states involves considerable processing overhead for a distributed system with a large number of processes and resources.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64</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With deadlock detection, processes are allowed to obtain free resources as they wish, and the existence of a deadlock is determined after the</a:t>
            </a:r>
          </a:p>
          <a:p>
            <a:r>
              <a:rPr lang="en-NZ" dirty="0" smtClean="0"/>
              <a:t>fact. </a:t>
            </a:r>
          </a:p>
          <a:p>
            <a:endParaRPr lang="en-NZ" dirty="0" smtClean="0"/>
          </a:p>
          <a:p>
            <a:r>
              <a:rPr lang="en-NZ" dirty="0" smtClean="0"/>
              <a:t>If a deadlock is detected, one of the constituent processes is selected and required to release the resources necessary to break the deadlock.</a:t>
            </a:r>
          </a:p>
          <a:p>
            <a:endParaRPr lang="en-NZ" dirty="0" smtClean="0"/>
          </a:p>
          <a:p>
            <a:r>
              <a:rPr lang="en-NZ" dirty="0" smtClean="0"/>
              <a:t>The difficulty with distributed deadlock detection is that each site only knows about its own resources, whereas a deadlock may involve distributed resources.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65</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With </a:t>
            </a:r>
            <a:r>
              <a:rPr lang="en-NZ" b="1" dirty="0" smtClean="0"/>
              <a:t>centralized control</a:t>
            </a:r>
            <a:r>
              <a:rPr lang="en-NZ" dirty="0" smtClean="0"/>
              <a:t>, one site is responsible for deadlock detection. </a:t>
            </a:r>
          </a:p>
          <a:p>
            <a:pPr lvl="1">
              <a:buFont typeface="Arial" pitchFamily="34" charset="0"/>
              <a:buChar char="•"/>
            </a:pPr>
            <a:r>
              <a:rPr lang="en-NZ" dirty="0" smtClean="0"/>
              <a:t> All request and release messages are sent to the central process as well as to the process that controls the particular resource. </a:t>
            </a:r>
          </a:p>
          <a:p>
            <a:pPr lvl="1">
              <a:buFont typeface="Arial" pitchFamily="34" charset="0"/>
              <a:buChar char="•"/>
            </a:pPr>
            <a:r>
              <a:rPr lang="en-NZ" dirty="0" smtClean="0"/>
              <a:t> Because the central process has a complete picture, it is in a position to detect a deadlock.</a:t>
            </a:r>
          </a:p>
          <a:p>
            <a:pPr lvl="1">
              <a:buFont typeface="Arial" pitchFamily="34" charset="0"/>
              <a:buChar char="•"/>
            </a:pPr>
            <a:r>
              <a:rPr lang="en-NZ" dirty="0" smtClean="0"/>
              <a:t> This approach requires a lot of messages and is vulnerable to a failure of the central site. In addition, phantom deadlocks may be detected.</a:t>
            </a:r>
          </a:p>
          <a:p>
            <a:pPr lvl="1">
              <a:buFont typeface="Arial" pitchFamily="34" charset="0"/>
              <a:buChar char="•"/>
            </a:pPr>
            <a:endParaRPr lang="en-NZ" dirty="0" smtClean="0"/>
          </a:p>
          <a:p>
            <a:r>
              <a:rPr lang="en-NZ" dirty="0" smtClean="0"/>
              <a:t>With </a:t>
            </a:r>
            <a:r>
              <a:rPr lang="en-NZ" b="1" dirty="0" smtClean="0"/>
              <a:t>hierarchical control</a:t>
            </a:r>
            <a:r>
              <a:rPr lang="en-NZ" dirty="0" smtClean="0"/>
              <a:t>, the sites are organized in a tree structure, with one site serving as the root of the tree.</a:t>
            </a:r>
          </a:p>
          <a:p>
            <a:pPr lvl="1">
              <a:buFont typeface="Arial" pitchFamily="34" charset="0"/>
              <a:buChar char="•"/>
            </a:pPr>
            <a:r>
              <a:rPr lang="en-NZ" dirty="0" smtClean="0"/>
              <a:t> At each node, other than leaf nodes, information about the resource allocation of all dependent nodes is collected.</a:t>
            </a:r>
          </a:p>
          <a:p>
            <a:pPr lvl="1">
              <a:buFont typeface="Arial" pitchFamily="34" charset="0"/>
              <a:buChar char="•"/>
            </a:pPr>
            <a:r>
              <a:rPr lang="en-NZ" dirty="0" smtClean="0"/>
              <a:t> This permits deadlock detection to be done at lower levels than the root node. </a:t>
            </a:r>
          </a:p>
          <a:p>
            <a:pPr lvl="1">
              <a:buFont typeface="Arial" pitchFamily="34" charset="0"/>
              <a:buChar char="•"/>
            </a:pPr>
            <a:r>
              <a:rPr lang="en-NZ" dirty="0" smtClean="0"/>
              <a:t> Specifically, a deadlock that involves a set of resources will be detected by the node that is the common ancestor of all sites whose resources are among the objects in conflict.</a:t>
            </a:r>
          </a:p>
          <a:p>
            <a:pPr lvl="1">
              <a:buFont typeface="Arial" pitchFamily="34" charset="0"/>
              <a:buChar char="•"/>
            </a:pPr>
            <a:endParaRPr lang="en-NZ" dirty="0" smtClean="0"/>
          </a:p>
          <a:p>
            <a:r>
              <a:rPr lang="en-NZ" dirty="0" smtClean="0"/>
              <a:t>With  </a:t>
            </a:r>
            <a:r>
              <a:rPr lang="en-NZ" b="1" dirty="0" smtClean="0"/>
              <a:t>distributed control</a:t>
            </a:r>
            <a:r>
              <a:rPr lang="en-NZ" dirty="0" smtClean="0"/>
              <a:t>, all processes cooperate in the deadlock detection function. </a:t>
            </a:r>
          </a:p>
          <a:p>
            <a:pPr lvl="1">
              <a:buFont typeface="Arial" pitchFamily="34" charset="0"/>
              <a:buChar char="•"/>
            </a:pPr>
            <a:r>
              <a:rPr lang="en-NZ" dirty="0" smtClean="0"/>
              <a:t> In general, this means that considerable information must be exchanged, with timestamps; thus the overhead is significant.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67</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shows the algorithm used for deadlock detection.</a:t>
            </a:r>
          </a:p>
          <a:p>
            <a:endParaRPr lang="en-NZ" dirty="0" smtClean="0"/>
          </a:p>
          <a:p>
            <a:r>
              <a:rPr lang="en-NZ" dirty="0" smtClean="0"/>
              <a:t>When a transaction makes a lock request for a data object, a server process associated with that data object either grants or denies the request. </a:t>
            </a:r>
          </a:p>
          <a:p>
            <a:pPr lvl="1">
              <a:buFont typeface="Arial" pitchFamily="34" charset="0"/>
              <a:buChar char="•"/>
            </a:pPr>
            <a:r>
              <a:rPr lang="en-NZ" dirty="0" smtClean="0"/>
              <a:t> If the request is not granted, the server process returns the identity of the transaction holding the data object.</a:t>
            </a:r>
            <a:endParaRPr lang="en-US" dirty="0" smtClean="0"/>
          </a:p>
          <a:p>
            <a:endParaRPr lang="en-NZ" dirty="0" smtClean="0"/>
          </a:p>
          <a:p>
            <a:endParaRPr lang="en-NZ" dirty="0" smtClean="0"/>
          </a:p>
          <a:p>
            <a:r>
              <a:rPr lang="en-NZ" dirty="0" smtClean="0"/>
              <a:t>The algorithm deals with a distributed database system in which each site maintains a portion of the database and transactions may be initiated from each site.</a:t>
            </a:r>
          </a:p>
          <a:p>
            <a:pPr lvl="1">
              <a:buFont typeface="Arial" pitchFamily="34" charset="0"/>
              <a:buChar char="•"/>
            </a:pPr>
            <a:r>
              <a:rPr lang="en-NZ" dirty="0" smtClean="0"/>
              <a:t> A transaction can have at most one outstanding resource request.</a:t>
            </a:r>
          </a:p>
          <a:p>
            <a:pPr lvl="1">
              <a:buFont typeface="Arial" pitchFamily="34" charset="0"/>
              <a:buChar char="•"/>
            </a:pPr>
            <a:r>
              <a:rPr lang="en-NZ" dirty="0" smtClean="0"/>
              <a:t> If a transaction needs more than one data object, the second data object can be requested only after the first data object has been granted.</a:t>
            </a:r>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68</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When T</a:t>
            </a:r>
            <a:r>
              <a:rPr lang="en-NZ" sz="3200" kern="1200" baseline="-25000" dirty="0" smtClean="0">
                <a:solidFill>
                  <a:schemeClr val="tx1"/>
                </a:solidFill>
                <a:latin typeface="+mn-lt"/>
                <a:ea typeface="+mn-ea"/>
                <a:cs typeface="+mn-cs"/>
              </a:rPr>
              <a:t>0 </a:t>
            </a:r>
            <a:r>
              <a:rPr lang="en-NZ" dirty="0" smtClean="0"/>
              <a:t>makes a request for a data object held by T</a:t>
            </a:r>
            <a:r>
              <a:rPr lang="en-NZ" sz="3200" kern="1200" baseline="-25000" dirty="0" smtClean="0">
                <a:solidFill>
                  <a:schemeClr val="tx1"/>
                </a:solidFill>
                <a:latin typeface="+mn-lt"/>
                <a:ea typeface="+mn-ea"/>
                <a:cs typeface="+mn-cs"/>
              </a:rPr>
              <a:t>3</a:t>
            </a:r>
            <a:r>
              <a:rPr lang="en-NZ" dirty="0" smtClean="0"/>
              <a:t>, a cycle is created. </a:t>
            </a:r>
          </a:p>
          <a:p>
            <a:endParaRPr lang="en-NZ" dirty="0" smtClean="0"/>
          </a:p>
          <a:p>
            <a:r>
              <a:rPr lang="en-NZ" dirty="0" smtClean="0"/>
              <a:t>T</a:t>
            </a:r>
            <a:r>
              <a:rPr lang="en-NZ" sz="3200" kern="1200" baseline="-25000" dirty="0" smtClean="0">
                <a:solidFill>
                  <a:schemeClr val="tx1"/>
                </a:solidFill>
                <a:latin typeface="+mn-lt"/>
                <a:ea typeface="+mn-ea"/>
                <a:cs typeface="+mn-cs"/>
              </a:rPr>
              <a:t>0</a:t>
            </a:r>
            <a:r>
              <a:rPr lang="en-NZ" dirty="0" smtClean="0"/>
              <a:t> issues an update message that propagates from T</a:t>
            </a:r>
            <a:r>
              <a:rPr lang="en-NZ" sz="3200" kern="1200" baseline="-25000" dirty="0" smtClean="0">
                <a:solidFill>
                  <a:schemeClr val="tx1"/>
                </a:solidFill>
                <a:latin typeface="+mn-lt"/>
                <a:ea typeface="+mn-ea"/>
                <a:cs typeface="+mn-cs"/>
              </a:rPr>
              <a:t>1</a:t>
            </a:r>
            <a:r>
              <a:rPr lang="en-NZ" dirty="0" smtClean="0"/>
              <a:t> to T</a:t>
            </a:r>
            <a:r>
              <a:rPr lang="en-NZ" sz="3200" kern="1200" baseline="-25000" dirty="0" smtClean="0">
                <a:solidFill>
                  <a:schemeClr val="tx1"/>
                </a:solidFill>
                <a:latin typeface="+mn-lt"/>
                <a:ea typeface="+mn-ea"/>
                <a:cs typeface="+mn-cs"/>
              </a:rPr>
              <a:t>2</a:t>
            </a:r>
            <a:r>
              <a:rPr lang="en-NZ" dirty="0" smtClean="0"/>
              <a:t> to T</a:t>
            </a:r>
            <a:r>
              <a:rPr lang="en-NZ" sz="3200" kern="1200" baseline="-25000" dirty="0" smtClean="0">
                <a:solidFill>
                  <a:schemeClr val="tx1"/>
                </a:solidFill>
                <a:latin typeface="+mn-lt"/>
                <a:ea typeface="+mn-ea"/>
                <a:cs typeface="+mn-cs"/>
              </a:rPr>
              <a:t>3</a:t>
            </a:r>
            <a:r>
              <a:rPr lang="en-NZ" dirty="0" smtClean="0"/>
              <a:t>.</a:t>
            </a:r>
          </a:p>
          <a:p>
            <a:endParaRPr lang="en-NZ" dirty="0" smtClean="0"/>
          </a:p>
          <a:p>
            <a:r>
              <a:rPr lang="en-NZ" dirty="0" smtClean="0"/>
              <a:t>At this point,T</a:t>
            </a:r>
            <a:r>
              <a:rPr lang="en-NZ" sz="3200" kern="1200" baseline="-25000" dirty="0" smtClean="0">
                <a:solidFill>
                  <a:schemeClr val="tx1"/>
                </a:solidFill>
                <a:latin typeface="+mn-lt"/>
                <a:ea typeface="+mn-ea"/>
                <a:cs typeface="+mn-cs"/>
              </a:rPr>
              <a:t>3</a:t>
            </a:r>
            <a:r>
              <a:rPr lang="en-NZ" dirty="0" smtClean="0"/>
              <a:t> discovers that the intersection of its Wait_for and Request_Q variables is not empty.</a:t>
            </a:r>
          </a:p>
          <a:p>
            <a:endParaRPr lang="en-NZ" dirty="0" smtClean="0"/>
          </a:p>
          <a:p>
            <a:r>
              <a:rPr lang="en-NZ" dirty="0" smtClean="0"/>
              <a:t>T</a:t>
            </a:r>
            <a:r>
              <a:rPr lang="en-NZ" sz="3200" kern="1200" baseline="-25000" dirty="0" smtClean="0">
                <a:solidFill>
                  <a:schemeClr val="tx1"/>
                </a:solidFill>
                <a:latin typeface="+mn-lt"/>
                <a:ea typeface="+mn-ea"/>
                <a:cs typeface="+mn-cs"/>
              </a:rPr>
              <a:t>3 </a:t>
            </a:r>
            <a:r>
              <a:rPr lang="en-NZ" dirty="0" smtClean="0"/>
              <a:t>sends a clear message to T</a:t>
            </a:r>
            <a:r>
              <a:rPr lang="en-NZ" sz="3200" kern="1200" baseline="-25000" dirty="0" smtClean="0">
                <a:solidFill>
                  <a:schemeClr val="tx1"/>
                </a:solidFill>
                <a:latin typeface="+mn-lt"/>
                <a:ea typeface="+mn-ea"/>
                <a:cs typeface="+mn-cs"/>
              </a:rPr>
              <a:t>2</a:t>
            </a:r>
            <a:r>
              <a:rPr lang="en-NZ" dirty="0" smtClean="0"/>
              <a:t> so that T</a:t>
            </a:r>
            <a:r>
              <a:rPr lang="en-NZ" sz="3200" kern="1200" baseline="-25000" dirty="0" smtClean="0">
                <a:solidFill>
                  <a:schemeClr val="tx1"/>
                </a:solidFill>
                <a:latin typeface="+mn-lt"/>
                <a:ea typeface="+mn-ea"/>
                <a:cs typeface="+mn-cs"/>
              </a:rPr>
              <a:t>3</a:t>
            </a:r>
            <a:r>
              <a:rPr lang="en-NZ" dirty="0" smtClean="0"/>
              <a:t> is purged from Request_Q(T</a:t>
            </a:r>
            <a:r>
              <a:rPr lang="en-NZ" sz="3200" kern="1200" baseline="-25000" dirty="0" smtClean="0">
                <a:solidFill>
                  <a:schemeClr val="tx1"/>
                </a:solidFill>
                <a:latin typeface="+mn-lt"/>
                <a:ea typeface="+mn-ea"/>
                <a:cs typeface="+mn-cs"/>
              </a:rPr>
              <a:t>2</a:t>
            </a:r>
            <a:r>
              <a:rPr lang="en-NZ" dirty="0" smtClean="0"/>
              <a:t>), and it releases the data objects it held, activating T</a:t>
            </a:r>
            <a:r>
              <a:rPr lang="en-NZ" sz="3200" kern="1200" baseline="-25000" dirty="0" smtClean="0">
                <a:solidFill>
                  <a:schemeClr val="tx1"/>
                </a:solidFill>
                <a:latin typeface="+mn-lt"/>
                <a:ea typeface="+mn-ea"/>
                <a:cs typeface="+mn-cs"/>
              </a:rPr>
              <a:t>4</a:t>
            </a:r>
            <a:r>
              <a:rPr lang="en-NZ" dirty="0" smtClean="0"/>
              <a:t> and T</a:t>
            </a:r>
            <a:r>
              <a:rPr lang="en-NZ" sz="3200" kern="1200" baseline="-25000" dirty="0" smtClean="0">
                <a:solidFill>
                  <a:schemeClr val="tx1"/>
                </a:solidFill>
                <a:latin typeface="+mn-lt"/>
                <a:ea typeface="+mn-ea"/>
                <a:cs typeface="+mn-cs"/>
              </a:rPr>
              <a:t>6</a:t>
            </a:r>
            <a:r>
              <a:rPr lang="en-NZ" dirty="0" smtClean="0"/>
              <a: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69</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70</a:t>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Mutual Waiting Deadlock occurs in message communication when each of a group of processes is waiting for a message from another member of the group and there are no messages in transit.</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71</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number of issues need to be addressed in designing a process migration facility.</a:t>
            </a:r>
          </a:p>
          <a:p>
            <a:endParaRPr lang="en-NZ" dirty="0" smtClean="0"/>
          </a:p>
          <a:p>
            <a:r>
              <a:rPr lang="en-NZ" dirty="0" smtClean="0"/>
              <a:t>Among these are the following:</a:t>
            </a:r>
          </a:p>
          <a:p>
            <a:r>
              <a:rPr lang="en-NZ" dirty="0" smtClean="0"/>
              <a:t>• Who initiates the migration?</a:t>
            </a:r>
          </a:p>
          <a:p>
            <a:r>
              <a:rPr lang="en-NZ" dirty="0" smtClean="0"/>
              <a:t>• What portion of the process is migrated?</a:t>
            </a:r>
          </a:p>
          <a:p>
            <a:r>
              <a:rPr lang="en-NZ" dirty="0" smtClean="0"/>
              <a:t>• What happens to outstanding messages and signals?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Another way in which deadlock can occur in a message-passing system has to do with the allocation of buffers for the storage of messages in transit. </a:t>
            </a:r>
          </a:p>
          <a:p>
            <a:pPr lvl="1">
              <a:buFont typeface="Arial" pitchFamily="34" charset="0"/>
              <a:buChar char="•"/>
            </a:pPr>
            <a:r>
              <a:rPr lang="en-NZ" dirty="0" smtClean="0"/>
              <a:t>This kind of deadlock is well known in packet-switching data networks.</a:t>
            </a:r>
          </a:p>
          <a:p>
            <a:endParaRPr lang="en-NZ" dirty="0" smtClean="0"/>
          </a:p>
          <a:p>
            <a:r>
              <a:rPr lang="en-NZ" dirty="0" smtClean="0"/>
              <a:t>The simplest form of deadlock in a data network is direct store-and-forward deadlock and can occur if a packet-switching node uses a common buffer pool from which buffers are assigned to packets on demand.</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72</a:t>
            </a:fld>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shows a situation in which all of the buffer space in node A is occupied with packets destined for B.</a:t>
            </a:r>
          </a:p>
          <a:p>
            <a:pPr lvl="1">
              <a:buFont typeface="Arial" pitchFamily="34" charset="0"/>
              <a:buChar char="•"/>
            </a:pPr>
            <a:r>
              <a:rPr lang="en-NZ" dirty="0" smtClean="0"/>
              <a:t> The reverse is true at B.</a:t>
            </a:r>
          </a:p>
          <a:p>
            <a:pPr lvl="0">
              <a:buFont typeface="Arial" pitchFamily="34" charset="0"/>
              <a:buNone/>
            </a:pPr>
            <a:endParaRPr lang="en-NZ" dirty="0" smtClean="0"/>
          </a:p>
          <a:p>
            <a:pPr lvl="0">
              <a:buFont typeface="Arial" pitchFamily="34" charset="0"/>
              <a:buNone/>
            </a:pPr>
            <a:r>
              <a:rPr lang="en-NZ" dirty="0" smtClean="0"/>
              <a:t>Neither node can accept any more packets because their buffers are full.</a:t>
            </a:r>
          </a:p>
          <a:p>
            <a:pPr lvl="1">
              <a:buFont typeface="Arial" pitchFamily="34" charset="0"/>
              <a:buChar char="•"/>
            </a:pPr>
            <a:r>
              <a:rPr lang="en-NZ" dirty="0" smtClean="0"/>
              <a:t> Thus neither node can transmit or receive on any link.</a:t>
            </a:r>
          </a:p>
          <a:p>
            <a:pPr lvl="0">
              <a:buFont typeface="Arial" pitchFamily="34" charset="0"/>
              <a:buNone/>
            </a:pPr>
            <a:endParaRPr lang="en-NZ" dirty="0" smtClean="0"/>
          </a:p>
          <a:p>
            <a:pPr lvl="0">
              <a:buFont typeface="Arial" pitchFamily="34" charset="0"/>
              <a:buNone/>
            </a:pPr>
            <a:r>
              <a:rPr lang="en-NZ" dirty="0" smtClean="0"/>
              <a:t>Direct store-and-forward deadlock can be prevented by not allowing all buffers to end up dedicated to a single link. Using separate fixed-size buffers, one for each link, will achieve this prevention. </a:t>
            </a:r>
          </a:p>
          <a:p>
            <a:pPr lvl="1">
              <a:buFont typeface="Arial" pitchFamily="34" charset="0"/>
              <a:buChar char="•"/>
            </a:pPr>
            <a:r>
              <a:rPr lang="en-NZ" dirty="0" smtClean="0"/>
              <a:t> Even if a common buffer pool is used, deadlock is avoided if no single link is allowed to acquire all of the buffer space.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73</a:t>
            </a:fld>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more subtle form of deadlock, indirect store-and-forward deadlock, is shown here.</a:t>
            </a:r>
          </a:p>
          <a:p>
            <a:endParaRPr lang="en-NZ" dirty="0" smtClean="0"/>
          </a:p>
          <a:p>
            <a:r>
              <a:rPr lang="en-NZ" dirty="0" smtClean="0"/>
              <a:t>For each node, the queue to the adjacent node in one direction is full with packets destined for the next node beyond.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74</a:t>
            </a:fld>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One simple way to prevent this type of deadlock is to employ a structured buffer pool.</a:t>
            </a:r>
          </a:p>
          <a:p>
            <a:endParaRPr lang="en-NZ" dirty="0" smtClean="0"/>
          </a:p>
          <a:p>
            <a:r>
              <a:rPr lang="en-NZ" dirty="0" smtClean="0"/>
              <a:t>The buffers are organized in a hierarchical fashion.</a:t>
            </a:r>
          </a:p>
          <a:p>
            <a:endParaRPr lang="en-NZ" dirty="0" smtClean="0"/>
          </a:p>
          <a:p>
            <a:r>
              <a:rPr lang="en-NZ" dirty="0" smtClean="0"/>
              <a:t>The pool of memory at level 0 is unrestricted; </a:t>
            </a:r>
          </a:p>
          <a:p>
            <a:pPr lvl="1">
              <a:buFont typeface="Arial" pitchFamily="34" charset="0"/>
              <a:buChar char="•"/>
            </a:pPr>
            <a:r>
              <a:rPr lang="en-NZ" dirty="0" smtClean="0"/>
              <a:t> any incoming packet can be stored there. </a:t>
            </a:r>
          </a:p>
          <a:p>
            <a:pPr lvl="0">
              <a:buFont typeface="Arial" pitchFamily="34" charset="0"/>
              <a:buNone/>
            </a:pPr>
            <a:endParaRPr lang="en-NZ" dirty="0" smtClean="0"/>
          </a:p>
          <a:p>
            <a:pPr lvl="0">
              <a:buFont typeface="Arial" pitchFamily="34" charset="0"/>
              <a:buNone/>
            </a:pPr>
            <a:r>
              <a:rPr lang="en-NZ" dirty="0" smtClean="0"/>
              <a:t>From level 1 to level  </a:t>
            </a:r>
            <a:r>
              <a:rPr lang="en-NZ" b="0" i="1" dirty="0" smtClean="0"/>
              <a:t>N </a:t>
            </a:r>
            <a:r>
              <a:rPr lang="en-NZ" b="0" i="0" dirty="0" smtClean="0"/>
              <a:t>(where </a:t>
            </a:r>
            <a:r>
              <a:rPr lang="en-NZ" b="0" i="1" dirty="0" smtClean="0"/>
              <a:t>N </a:t>
            </a:r>
            <a:r>
              <a:rPr lang="en-NZ" dirty="0" smtClean="0"/>
              <a:t>is the maximum number of hops on any network path),  buffers are reserved in the following way: </a:t>
            </a:r>
          </a:p>
          <a:p>
            <a:pPr lvl="1">
              <a:buFont typeface="Arial" pitchFamily="34" charset="0"/>
              <a:buChar char="•"/>
            </a:pPr>
            <a:r>
              <a:rPr lang="en-NZ" dirty="0" smtClean="0"/>
              <a:t> Buffers at level </a:t>
            </a:r>
            <a:r>
              <a:rPr lang="en-NZ" b="0" i="1" dirty="0" smtClean="0"/>
              <a:t>k </a:t>
            </a:r>
            <a:r>
              <a:rPr lang="en-NZ" b="0" dirty="0" smtClean="0"/>
              <a:t>are reserved for packets that have </a:t>
            </a:r>
            <a:r>
              <a:rPr lang="en-NZ" b="0" dirty="0" smtClean="0"/>
              <a:t>travelled </a:t>
            </a:r>
            <a:r>
              <a:rPr lang="en-NZ" b="0" dirty="0" smtClean="0"/>
              <a:t>at least </a:t>
            </a:r>
            <a:r>
              <a:rPr lang="en-NZ" b="0" i="1" dirty="0" smtClean="0"/>
              <a:t>k </a:t>
            </a:r>
            <a:r>
              <a:rPr lang="en-NZ" b="0" dirty="0" smtClean="0"/>
              <a:t>hops so far.</a:t>
            </a:r>
          </a:p>
          <a:p>
            <a:pPr lvl="1">
              <a:buFont typeface="Arial" pitchFamily="34" charset="0"/>
              <a:buChar char="•"/>
            </a:pPr>
            <a:r>
              <a:rPr lang="en-NZ" b="0" dirty="0" smtClean="0"/>
              <a:t> Thus, in heavy l</a:t>
            </a:r>
            <a:r>
              <a:rPr lang="en-NZ" dirty="0" smtClean="0"/>
              <a:t>oad conditions, buffers fill up progressively from level 0 to level </a:t>
            </a:r>
            <a:r>
              <a:rPr lang="en-NZ" i="1" dirty="0" smtClean="0"/>
              <a:t>N</a:t>
            </a:r>
            <a:r>
              <a:rPr lang="en-NZ" dirty="0" smtClean="0"/>
              <a:t>.</a:t>
            </a:r>
          </a:p>
          <a:p>
            <a:pPr lvl="1">
              <a:buFont typeface="Arial" pitchFamily="34" charset="0"/>
              <a:buChar char="•"/>
            </a:pPr>
            <a:r>
              <a:rPr lang="en-NZ" dirty="0" smtClean="0"/>
              <a:t> If all buffers up through level k are filled, arriving packets that have covered k or less hops are discarded. </a:t>
            </a:r>
          </a:p>
          <a:p>
            <a:pPr lvl="0">
              <a:buFont typeface="Arial" pitchFamily="34" charset="0"/>
              <a:buNone/>
            </a:pPr>
            <a:endParaRPr lang="en-NZ" dirty="0" smtClean="0"/>
          </a:p>
          <a:p>
            <a:r>
              <a:rPr lang="en-NZ" dirty="0" smtClean="0"/>
              <a:t>This strategy eliminates both direct and indirect store-and-forward deadlocks.</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75</a:t>
            </a:fld>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illustrates how the use of finite channels can lead to deadlock.</a:t>
            </a:r>
          </a:p>
          <a:p>
            <a:endParaRPr lang="en-NZ" dirty="0" smtClean="0"/>
          </a:p>
          <a:p>
            <a:r>
              <a:rPr lang="en-NZ" dirty="0" smtClean="0"/>
              <a:t>The figure shows two channels, each with a capacity of four messages, one from process X to process Y, and one from Y to X. </a:t>
            </a:r>
          </a:p>
          <a:p>
            <a:endParaRPr lang="en-NZ" dirty="0" smtClean="0"/>
          </a:p>
          <a:p>
            <a:r>
              <a:rPr lang="en-NZ" dirty="0" smtClean="0"/>
              <a:t>If exactly four messages are in transit in each of the channels and both X and Y attempt a further transmission before executing a receive, then both are suspended and a deadlock arises.</a:t>
            </a:r>
          </a:p>
          <a:p>
            <a:endParaRPr lang="en-NZ" dirty="0" smtClean="0"/>
          </a:p>
          <a:p>
            <a:r>
              <a:rPr lang="en-NZ" dirty="0" smtClean="0"/>
              <a:t>If it is possible to establish upper bounds on the number of messages that will ever be in transit between each pair of processes in the system, then the obvious prevention strategy would be to allocate as many buffer slots as needed for all these channels. </a:t>
            </a:r>
          </a:p>
          <a:p>
            <a:endParaRPr lang="en-NZ" dirty="0" smtClean="0"/>
          </a:p>
          <a:p>
            <a:r>
              <a:rPr lang="en-NZ" dirty="0" smtClean="0"/>
              <a:t>This might be extremely wasteful and of course requires this foreknowledge.</a:t>
            </a:r>
          </a:p>
          <a:p>
            <a:endParaRPr lang="en-NZ" dirty="0" smtClean="0"/>
          </a:p>
          <a:p>
            <a:r>
              <a:rPr lang="en-NZ" dirty="0" smtClean="0"/>
              <a:t>If requirements cannot be known ahead of time, or if allocating based on upper bounds is deemed too wasteful, then some estimation technique is needed to optimize the allocation. </a:t>
            </a:r>
          </a:p>
          <a:p>
            <a:endParaRPr lang="en-NZ" dirty="0" smtClean="0"/>
          </a:p>
          <a:p>
            <a:r>
              <a:rPr lang="en-NZ" dirty="0" smtClean="0"/>
              <a:t>This problem is unsolvable in the general case.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76</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Who initiates migration will depend on the goal of the migration facility.</a:t>
            </a:r>
          </a:p>
          <a:p>
            <a:endParaRPr lang="en-NZ" dirty="0" smtClean="0"/>
          </a:p>
          <a:p>
            <a:r>
              <a:rPr lang="en-NZ" dirty="0" smtClean="0"/>
              <a:t> If the goal is load balancing, then some module in the operating system that is monitoring system load will generally be responsible for deciding when migration should take place.</a:t>
            </a:r>
          </a:p>
          <a:p>
            <a:pPr lvl="1">
              <a:buFont typeface="Arial" pitchFamily="34" charset="0"/>
              <a:buChar char="•"/>
            </a:pPr>
            <a:r>
              <a:rPr lang="en-NZ" baseline="0" dirty="0" smtClean="0"/>
              <a:t> T</a:t>
            </a:r>
            <a:r>
              <a:rPr lang="en-NZ" dirty="0" smtClean="0"/>
              <a:t>he module will be responsible for preempting or signaling a process to be migrated.</a:t>
            </a:r>
          </a:p>
          <a:p>
            <a:pPr lvl="1">
              <a:buFont typeface="Arial" pitchFamily="34" charset="0"/>
              <a:buChar char="•"/>
            </a:pPr>
            <a:r>
              <a:rPr lang="en-NZ" dirty="0" smtClean="0"/>
              <a:t> To determine where to migrate, the module will need to be in communication with peer modules in other systems so that the load patterns on other systems can be monitored. </a:t>
            </a:r>
          </a:p>
          <a:p>
            <a:pPr lvl="1">
              <a:buFont typeface="Arial" pitchFamily="34" charset="0"/>
              <a:buChar char="•"/>
            </a:pPr>
            <a:r>
              <a:rPr lang="en-NZ" dirty="0" smtClean="0"/>
              <a:t> The entire migration function, and indeed the existence of multiple systems, may be transparent to the process.</a:t>
            </a:r>
          </a:p>
          <a:p>
            <a:pPr lvl="1">
              <a:buFont typeface="Arial" pitchFamily="34" charset="0"/>
              <a:buChar char="•"/>
            </a:pPr>
            <a:endParaRPr lang="en-NZ" dirty="0" smtClean="0"/>
          </a:p>
          <a:p>
            <a:pPr lvl="0">
              <a:buFont typeface="Arial" pitchFamily="34" charset="0"/>
              <a:buNone/>
            </a:pPr>
            <a:r>
              <a:rPr lang="en-NZ" dirty="0" smtClean="0"/>
              <a:t>If the goal is to reach particular resources, then a process may migrate itself as the need arises. </a:t>
            </a:r>
          </a:p>
          <a:p>
            <a:pPr lvl="1">
              <a:buFont typeface="Arial" pitchFamily="34" charset="0"/>
              <a:buChar char="•"/>
            </a:pPr>
            <a:r>
              <a:rPr lang="en-NZ" dirty="0" smtClean="0"/>
              <a:t>The process must be aware of the existence of a distributed system</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When a process is migrated, it is necessary to destroy the process on the source system and create it on the target system.</a:t>
            </a:r>
          </a:p>
          <a:p>
            <a:endParaRPr lang="en-NZ" dirty="0" smtClean="0"/>
          </a:p>
          <a:p>
            <a:r>
              <a:rPr lang="en-NZ" dirty="0" smtClean="0"/>
              <a:t>This is a movement of a process, not a replication. </a:t>
            </a:r>
          </a:p>
          <a:p>
            <a:pPr lvl="1">
              <a:buFont typeface="Arial" pitchFamily="34" charset="0"/>
              <a:buChar char="•"/>
            </a:pPr>
            <a:r>
              <a:rPr lang="en-NZ" dirty="0" smtClean="0"/>
              <a:t> The process image, consisting of at least the process control block, must be moved. </a:t>
            </a:r>
          </a:p>
          <a:p>
            <a:pPr lvl="1">
              <a:buFont typeface="Arial" pitchFamily="34" charset="0"/>
              <a:buChar char="•"/>
            </a:pPr>
            <a:r>
              <a:rPr lang="en-NZ" dirty="0" smtClean="0"/>
              <a:t> In addition, any links between this process and other processes, such as for passing messages and signals, must be updated.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F5D2D3F-B0F1-446B-B7CC-19B90EB0017B}" type="datetimeFigureOut">
              <a:rPr lang="en-US"/>
              <a:pPr>
                <a:defRPr/>
              </a:pPr>
              <a:t>6/30/2009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46FA4F69-47FA-46CC-8030-E13D0EF9E852}"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2AEB11F-C391-4BDD-82EB-6F3E13A9F9E1}" type="datetimeFigureOut">
              <a:rPr lang="en-US"/>
              <a:pPr>
                <a:defRPr/>
              </a:pPr>
              <a:t>6/30/2009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FBF0D068-AB96-40B8-9FAA-4228627632C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42669FE-0345-4152-A335-E3D8B60CD5FA}" type="datetimeFigureOut">
              <a:rPr lang="en-US"/>
              <a:pPr>
                <a:defRPr/>
              </a:pPr>
              <a:t>6/30/2009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0E7040A0-6A5C-4BDA-AED7-03967CF0473B}"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56CD45C-81C4-4E27-A18A-8835B7066D8D}" type="datetimeFigureOut">
              <a:rPr lang="en-US"/>
              <a:pPr>
                <a:defRPr/>
              </a:pPr>
              <a:t>6/30/2009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CAF246AB-72DE-4829-A3EE-183283F17E51}"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4DF4F1D-9F1B-4CA4-932E-311654E99826}" type="datetimeFigureOut">
              <a:rPr lang="en-US"/>
              <a:pPr>
                <a:defRPr/>
              </a:pPr>
              <a:t>6/30/2009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9217303-0E5B-4E24-BCA3-62F5881C102C}"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A0E4233-E030-4D82-AE1D-06E871FCE686}" type="datetimeFigureOut">
              <a:rPr lang="en-US"/>
              <a:pPr>
                <a:defRPr/>
              </a:pPr>
              <a:t>6/30/2009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DF17966-739A-4E4E-BEF8-5E9D65CAA6DD}"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7C5EE9E-C85E-43CC-91D6-50F7B4961BB7}" type="datetimeFigureOut">
              <a:rPr lang="en-US"/>
              <a:pPr>
                <a:defRPr/>
              </a:pPr>
              <a:t>6/30/2009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69B75778-597E-43D2-A71E-341C60964EE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19F8884-1DEA-4C84-A489-E724713CC95E}" type="datetimeFigureOut">
              <a:rPr lang="en-US"/>
              <a:pPr>
                <a:defRPr/>
              </a:pPr>
              <a:t>6/30/2009</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F8D71189-8D0B-455A-87B2-3A89DCBF685D}"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02DFE5A-BFC9-454A-A87C-69BA4FE25A0F}" type="datetimeFigureOut">
              <a:rPr lang="en-US"/>
              <a:pPr>
                <a:defRPr/>
              </a:pPr>
              <a:t>6/30/2009</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6F5D2254-A369-4EE7-927D-AE713623071A}"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B4A6603-BAC9-4FFA-BE72-57B7C0EDA50D}" type="datetimeFigureOut">
              <a:rPr lang="en-US"/>
              <a:pPr>
                <a:defRPr/>
              </a:pPr>
              <a:t>6/30/2009</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2269E04E-7B9E-40CB-AECA-9BEEF7D4B165}"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56F2E53-C0F0-49CC-8B3F-6BA3D019B99D}" type="datetimeFigureOut">
              <a:rPr lang="en-US"/>
              <a:pPr>
                <a:defRPr/>
              </a:pPr>
              <a:t>6/30/2009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EA175EC1-C65E-447A-8CAE-CC74F7243464}"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green.gif"/>
          <p:cNvPicPr>
            <a:picLocks noChangeAspect="1"/>
          </p:cNvPicPr>
          <p:nvPr userDrawn="1"/>
        </p:nvPicPr>
        <p:blipFill>
          <a:blip r:embed="rId2" cstate="print"/>
          <a:srcRect/>
          <a:stretch>
            <a:fillRect/>
          </a:stretch>
        </p:blipFill>
        <p:spPr bwMode="auto">
          <a:xfrm>
            <a:off x="8429625" y="5562600"/>
            <a:ext cx="714375" cy="838200"/>
          </a:xfrm>
          <a:prstGeom prst="rect">
            <a:avLst/>
          </a:prstGeom>
          <a:noFill/>
          <a:ln w="9525">
            <a:noFill/>
            <a:miter lim="800000"/>
            <a:headEnd/>
            <a:tailEnd/>
          </a:ln>
        </p:spPr>
      </p:pic>
      <p:pic>
        <p:nvPicPr>
          <p:cNvPr id="5" name="Picture 7" descr="hand.gif"/>
          <p:cNvPicPr>
            <a:picLocks noChangeAspect="1"/>
          </p:cNvPicPr>
          <p:nvPr userDrawn="1"/>
        </p:nvPicPr>
        <p:blipFill>
          <a:blip r:embed="rId3" cstate="print"/>
          <a:srcRect/>
          <a:stretch>
            <a:fillRect/>
          </a:stretch>
        </p:blipFill>
        <p:spPr bwMode="auto">
          <a:xfrm>
            <a:off x="0" y="6115050"/>
            <a:ext cx="1190625" cy="742950"/>
          </a:xfrm>
          <a:prstGeom prst="rect">
            <a:avLst/>
          </a:prstGeom>
          <a:noFill/>
          <a:ln w="9525">
            <a:noFill/>
            <a:miter lim="800000"/>
            <a:headEnd/>
            <a:tailEnd/>
          </a:ln>
        </p:spPr>
      </p:pic>
      <p:sp>
        <p:nvSpPr>
          <p:cNvPr id="6" name="Freeform 5"/>
          <p:cNvSpPr/>
          <p:nvPr userDrawn="1"/>
        </p:nvSpPr>
        <p:spPr>
          <a:xfrm>
            <a:off x="1171575" y="6124575"/>
            <a:ext cx="7286625" cy="219075"/>
          </a:xfrm>
          <a:custGeom>
            <a:avLst/>
            <a:gdLst>
              <a:gd name="connsiteX0" fmla="*/ 0 w 7286625"/>
              <a:gd name="connsiteY0" fmla="*/ 219075 h 219075"/>
              <a:gd name="connsiteX1" fmla="*/ 190500 w 7286625"/>
              <a:gd name="connsiteY1" fmla="*/ 180975 h 219075"/>
              <a:gd name="connsiteX2" fmla="*/ 2790825 w 7286625"/>
              <a:gd name="connsiteY2" fmla="*/ 171450 h 219075"/>
              <a:gd name="connsiteX3" fmla="*/ 2924175 w 7286625"/>
              <a:gd name="connsiteY3" fmla="*/ 152400 h 219075"/>
              <a:gd name="connsiteX4" fmla="*/ 3267075 w 7286625"/>
              <a:gd name="connsiteY4" fmla="*/ 133350 h 219075"/>
              <a:gd name="connsiteX5" fmla="*/ 3390900 w 7286625"/>
              <a:gd name="connsiteY5" fmla="*/ 123825 h 219075"/>
              <a:gd name="connsiteX6" fmla="*/ 3667125 w 7286625"/>
              <a:gd name="connsiteY6" fmla="*/ 85725 h 219075"/>
              <a:gd name="connsiteX7" fmla="*/ 3838575 w 7286625"/>
              <a:gd name="connsiteY7" fmla="*/ 76200 h 219075"/>
              <a:gd name="connsiteX8" fmla="*/ 4381500 w 7286625"/>
              <a:gd name="connsiteY8" fmla="*/ 47625 h 219075"/>
              <a:gd name="connsiteX9" fmla="*/ 4552950 w 7286625"/>
              <a:gd name="connsiteY9" fmla="*/ 38100 h 219075"/>
              <a:gd name="connsiteX10" fmla="*/ 4686300 w 7286625"/>
              <a:gd name="connsiteY10" fmla="*/ 28575 h 219075"/>
              <a:gd name="connsiteX11" fmla="*/ 5562600 w 7286625"/>
              <a:gd name="connsiteY11" fmla="*/ 0 h 219075"/>
              <a:gd name="connsiteX12" fmla="*/ 6486525 w 7286625"/>
              <a:gd name="connsiteY12" fmla="*/ 9525 h 219075"/>
              <a:gd name="connsiteX13" fmla="*/ 6581775 w 7286625"/>
              <a:gd name="connsiteY13" fmla="*/ 19050 h 219075"/>
              <a:gd name="connsiteX14" fmla="*/ 6715125 w 7286625"/>
              <a:gd name="connsiteY14" fmla="*/ 47625 h 219075"/>
              <a:gd name="connsiteX15" fmla="*/ 7210425 w 7286625"/>
              <a:gd name="connsiteY15" fmla="*/ 66675 h 219075"/>
              <a:gd name="connsiteX16" fmla="*/ 7286625 w 7286625"/>
              <a:gd name="connsiteY16" fmla="*/ 76200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86625" h="219075">
                <a:moveTo>
                  <a:pt x="0" y="219075"/>
                </a:moveTo>
                <a:cubicBezTo>
                  <a:pt x="67827" y="173857"/>
                  <a:pt x="45538" y="182475"/>
                  <a:pt x="190500" y="180975"/>
                </a:cubicBezTo>
                <a:lnTo>
                  <a:pt x="2790825" y="171450"/>
                </a:lnTo>
                <a:cubicBezTo>
                  <a:pt x="2835275" y="165100"/>
                  <a:pt x="2879529" y="157183"/>
                  <a:pt x="2924175" y="152400"/>
                </a:cubicBezTo>
                <a:cubicBezTo>
                  <a:pt x="3020054" y="142127"/>
                  <a:pt x="3181234" y="138255"/>
                  <a:pt x="3267075" y="133350"/>
                </a:cubicBezTo>
                <a:cubicBezTo>
                  <a:pt x="3308405" y="130988"/>
                  <a:pt x="3349625" y="127000"/>
                  <a:pt x="3390900" y="123825"/>
                </a:cubicBezTo>
                <a:cubicBezTo>
                  <a:pt x="3496096" y="104698"/>
                  <a:pt x="3551356" y="92157"/>
                  <a:pt x="3667125" y="85725"/>
                </a:cubicBezTo>
                <a:lnTo>
                  <a:pt x="3838575" y="76200"/>
                </a:lnTo>
                <a:cubicBezTo>
                  <a:pt x="4421283" y="38197"/>
                  <a:pt x="3784538" y="73028"/>
                  <a:pt x="4381500" y="47625"/>
                </a:cubicBezTo>
                <a:cubicBezTo>
                  <a:pt x="4438686" y="45192"/>
                  <a:pt x="4495823" y="41670"/>
                  <a:pt x="4552950" y="38100"/>
                </a:cubicBezTo>
                <a:cubicBezTo>
                  <a:pt x="4597426" y="35320"/>
                  <a:pt x="4641768" y="30255"/>
                  <a:pt x="4686300" y="28575"/>
                </a:cubicBezTo>
                <a:lnTo>
                  <a:pt x="5562600" y="0"/>
                </a:lnTo>
                <a:lnTo>
                  <a:pt x="6486525" y="9525"/>
                </a:lnTo>
                <a:cubicBezTo>
                  <a:pt x="6518428" y="10121"/>
                  <a:pt x="6550352" y="13505"/>
                  <a:pt x="6581775" y="19050"/>
                </a:cubicBezTo>
                <a:cubicBezTo>
                  <a:pt x="6696351" y="39269"/>
                  <a:pt x="6600009" y="39686"/>
                  <a:pt x="6715125" y="47625"/>
                </a:cubicBezTo>
                <a:cubicBezTo>
                  <a:pt x="6818795" y="54775"/>
                  <a:pt x="7128867" y="63956"/>
                  <a:pt x="7210425" y="66675"/>
                </a:cubicBezTo>
                <a:cubicBezTo>
                  <a:pt x="7254060" y="81220"/>
                  <a:pt x="7228960" y="76200"/>
                  <a:pt x="7286625" y="7620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pic>
        <p:nvPicPr>
          <p:cNvPr id="7" name="Picture 9" descr="top.gif"/>
          <p:cNvPicPr>
            <a:picLocks noChangeAspect="1"/>
          </p:cNvPicPr>
          <p:nvPr userDrawn="1"/>
        </p:nvPicPr>
        <p:blipFill>
          <a:blip r:embed="rId4" cstate="print"/>
          <a:srcRect/>
          <a:stretch>
            <a:fillRect/>
          </a:stretch>
        </p:blipFill>
        <p:spPr bwMode="auto">
          <a:xfrm rot="18850181">
            <a:off x="-155575" y="330200"/>
            <a:ext cx="2000250" cy="104775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953000"/>
          </a:xfrm>
          <a:ln>
            <a:noFill/>
          </a:ln>
        </p:spPr>
        <p:txBody>
          <a:bodyPr/>
          <a:lstStyle>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44AA9AB-7925-475F-87E4-57F6EF092961}" type="datetimeFigureOut">
              <a:rPr lang="en-US"/>
              <a:pPr>
                <a:defRPr/>
              </a:pPr>
              <a:t>6/30/2009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94A6BC3C-EF4C-4932-8208-7FBB5701A0AF}"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A9C3780-DD3C-46A5-8303-4579155A8DB3}" type="datetimeFigureOut">
              <a:rPr lang="en-US"/>
              <a:pPr>
                <a:defRPr/>
              </a:pPr>
              <a:t>6/30/2009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312BAF33-582B-4B0D-B27A-32E91EEEB04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33C4502-BF88-49E9-A189-5718D68C95C9}" type="datetimeFigureOut">
              <a:rPr lang="en-US"/>
              <a:pPr>
                <a:defRPr/>
              </a:pPr>
              <a:t>6/30/2009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A835F4E-BD93-49E1-84D0-363BA31979D7}"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0F29AB0-274B-47BE-985F-46164E2F9B8D}" type="datetimeFigureOut">
              <a:rPr lang="en-US"/>
              <a:pPr>
                <a:defRPr/>
              </a:pPr>
              <a:t>6/30/2009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3238FDB-2D8C-4804-B582-7DB90366B95F}"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6F0B030-1580-4866-BCBB-5B9DCBDFAB68}" type="datetimeFigureOut">
              <a:rPr lang="en-US"/>
              <a:pPr>
                <a:defRPr/>
              </a:pPr>
              <a:t>6/30/2009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D77EB8B-B6EB-443D-9CB4-B019CEC8F476}"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0FF0F97-1060-4EBF-B543-874A8397FCDC}" type="datetimeFigureOut">
              <a:rPr lang="en-US"/>
              <a:pPr>
                <a:defRPr/>
              </a:pPr>
              <a:t>6/30/2009</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D56104A5-FF6A-4891-8FE3-D539A7A66E05}"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848A180-20FC-43E6-ACF2-E4D2D7D4238C}" type="datetimeFigureOut">
              <a:rPr lang="en-US"/>
              <a:pPr>
                <a:defRPr/>
              </a:pPr>
              <a:t>6/30/2009</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97012834-41A2-49E3-8762-B14EE3F5CFB1}"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B242E86-E886-49FE-9E81-CBA74FDF21F4}" type="datetimeFigureOut">
              <a:rPr lang="en-US"/>
              <a:pPr>
                <a:defRPr/>
              </a:pPr>
              <a:t>6/30/2009</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0A9A6F0D-A611-4358-861D-7B01E8303898}"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5E854A5-A6D3-4FF2-A83D-4A92E35723B6}" type="datetimeFigureOut">
              <a:rPr lang="en-US"/>
              <a:pPr>
                <a:defRPr/>
              </a:pPr>
              <a:t>6/30/2009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BAB79F47-3AF0-4617-BC60-2E592392BB48}"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BFCA2E3-A4EC-4D3C-A723-C30C7527518B}" type="datetimeFigureOut">
              <a:rPr lang="en-US"/>
              <a:pPr>
                <a:defRPr/>
              </a:pPr>
              <a:t>6/30/2009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CADF8B95-FD24-4BC4-B430-69A3136D11E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E62B1BE-7229-4612-B077-302E9FB27D58}" type="datetimeFigureOut">
              <a:rPr lang="en-US"/>
              <a:pPr>
                <a:defRPr/>
              </a:pPr>
              <a:t>6/30/2009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E4367C90-D8D8-4A11-9BC3-E7451ACC5EB2}"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19" r:id="rId1"/>
    <p:sldLayoutId id="2147483740"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itchFamily="34" charset="0"/>
        </a:defRPr>
      </a:lvl2pPr>
      <a:lvl3pPr algn="ctr" rtl="0" eaLnBrk="0" fontAlgn="base" hangingPunct="0">
        <a:spcBef>
          <a:spcPct val="0"/>
        </a:spcBef>
        <a:spcAft>
          <a:spcPct val="0"/>
        </a:spcAft>
        <a:defRPr sz="4400">
          <a:solidFill>
            <a:schemeClr val="tx1"/>
          </a:solidFill>
          <a:latin typeface="Arial" pitchFamily="34" charset="0"/>
        </a:defRPr>
      </a:lvl3pPr>
      <a:lvl4pPr algn="ctr" rtl="0" eaLnBrk="0" fontAlgn="base" hangingPunct="0">
        <a:spcBef>
          <a:spcPct val="0"/>
        </a:spcBef>
        <a:spcAft>
          <a:spcPct val="0"/>
        </a:spcAft>
        <a:defRPr sz="4400">
          <a:solidFill>
            <a:schemeClr val="tx1"/>
          </a:solidFill>
          <a:latin typeface="Arial" pitchFamily="34" charset="0"/>
        </a:defRPr>
      </a:lvl4pPr>
      <a:lvl5pPr algn="ctr" rtl="0" eaLnBrk="0" fontAlgn="base" hangingPunct="0">
        <a:spcBef>
          <a:spcPct val="0"/>
        </a:spcBef>
        <a:spcAft>
          <a:spcPct val="0"/>
        </a:spcAft>
        <a:defRPr sz="4400">
          <a:solidFill>
            <a:schemeClr val="tx1"/>
          </a:solidFill>
          <a:latin typeface="Arial" pitchFamily="34" charset="0"/>
        </a:defRPr>
      </a:lvl5pPr>
      <a:lvl6pPr marL="457200" algn="ctr" rtl="0" fontAlgn="base">
        <a:spcBef>
          <a:spcPct val="0"/>
        </a:spcBef>
        <a:spcAft>
          <a:spcPct val="0"/>
        </a:spcAft>
        <a:defRPr sz="4400">
          <a:solidFill>
            <a:schemeClr val="tx1"/>
          </a:solidFill>
          <a:latin typeface="Arial" pitchFamily="34" charset="0"/>
        </a:defRPr>
      </a:lvl6pPr>
      <a:lvl7pPr marL="914400" algn="ctr" rtl="0" fontAlgn="base">
        <a:spcBef>
          <a:spcPct val="0"/>
        </a:spcBef>
        <a:spcAft>
          <a:spcPct val="0"/>
        </a:spcAft>
        <a:defRPr sz="4400">
          <a:solidFill>
            <a:schemeClr val="tx1"/>
          </a:solidFill>
          <a:latin typeface="Arial" pitchFamily="34" charset="0"/>
        </a:defRPr>
      </a:lvl7pPr>
      <a:lvl8pPr marL="1371600" algn="ctr" rtl="0" fontAlgn="base">
        <a:spcBef>
          <a:spcPct val="0"/>
        </a:spcBef>
        <a:spcAft>
          <a:spcPct val="0"/>
        </a:spcAft>
        <a:defRPr sz="4400">
          <a:solidFill>
            <a:schemeClr val="tx1"/>
          </a:solidFill>
          <a:latin typeface="Arial" pitchFamily="34" charset="0"/>
        </a:defRPr>
      </a:lvl8pPr>
      <a:lvl9pPr marL="1828800" algn="ctr" rtl="0" fontAlgn="base">
        <a:spcBef>
          <a:spcPct val="0"/>
        </a:spcBef>
        <a:spcAft>
          <a:spcPct val="0"/>
        </a:spcAft>
        <a:defRPr sz="4400">
          <a:solidFill>
            <a:schemeClr val="tx1"/>
          </a:solidFill>
          <a:latin typeface="Arial"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201CF5B1-68BC-4F44-89BE-2F24F67B5729}" type="datetimeFigureOut">
              <a:rPr lang="en-US"/>
              <a:pPr>
                <a:defRPr/>
              </a:pPr>
              <a:t>6/30/2009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69DAB5F-4C32-47E8-A254-E438E2D0D3F6}"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24.gi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transparent.gif"/>
          <p:cNvPicPr>
            <a:picLocks noChangeAspect="1"/>
          </p:cNvPicPr>
          <p:nvPr/>
        </p:nvPicPr>
        <p:blipFill>
          <a:blip r:embed="rId3" cstate="print"/>
          <a:srcRect/>
          <a:stretch>
            <a:fillRect/>
          </a:stretch>
        </p:blipFill>
        <p:spPr bwMode="auto">
          <a:xfrm>
            <a:off x="2430463" y="1676400"/>
            <a:ext cx="4046537" cy="4233863"/>
          </a:xfrm>
          <a:prstGeom prst="rect">
            <a:avLst/>
          </a:prstGeom>
          <a:noFill/>
          <a:ln w="9525">
            <a:noFill/>
            <a:miter lim="800000"/>
            <a:headEnd/>
            <a:tailEnd/>
          </a:ln>
        </p:spPr>
      </p:pic>
      <p:sp>
        <p:nvSpPr>
          <p:cNvPr id="4099" name="Title 1"/>
          <p:cNvSpPr>
            <a:spLocks noGrp="1"/>
          </p:cNvSpPr>
          <p:nvPr>
            <p:ph type="ctrTitle"/>
          </p:nvPr>
        </p:nvSpPr>
        <p:spPr/>
        <p:txBody>
          <a:bodyPr/>
          <a:lstStyle/>
          <a:p>
            <a:r>
              <a:rPr lang="en-US" dirty="0" smtClean="0"/>
              <a:t>Chapter 18</a:t>
            </a:r>
            <a:br>
              <a:rPr lang="en-US" dirty="0" smtClean="0"/>
            </a:br>
            <a:r>
              <a:rPr lang="en-US" dirty="0" smtClean="0"/>
              <a:t>Distributed Process Management</a:t>
            </a:r>
          </a:p>
        </p:txBody>
      </p:sp>
      <p:sp>
        <p:nvSpPr>
          <p:cNvPr id="4" name="Footer Placeholder 3"/>
          <p:cNvSpPr>
            <a:spLocks noGrp="1"/>
          </p:cNvSpPr>
          <p:nvPr>
            <p:ph type="ftr" sz="quarter" idx="11"/>
          </p:nvPr>
        </p:nvSpPr>
        <p:spPr/>
        <p:txBody>
          <a:bodyPr/>
          <a:lstStyle/>
          <a:p>
            <a:pPr>
              <a:defRPr/>
            </a:pPr>
            <a:r>
              <a:rPr lang="en-US" dirty="0" smtClean="0"/>
              <a:t>Dave Bremer</a:t>
            </a:r>
          </a:p>
          <a:p>
            <a:pPr>
              <a:defRPr/>
            </a:pPr>
            <a:r>
              <a:rPr lang="en-US" dirty="0" smtClean="0"/>
              <a:t>Otago Polytechnic, N.Z.</a:t>
            </a:r>
            <a:br>
              <a:rPr lang="en-US" dirty="0" smtClean="0"/>
            </a:br>
            <a:r>
              <a:rPr lang="en-US" dirty="0" smtClean="0"/>
              <a:t>©2008, Prentice Hall</a:t>
            </a:r>
            <a:endParaRPr lang="en-US" dirty="0"/>
          </a:p>
        </p:txBody>
      </p:sp>
      <p:sp>
        <p:nvSpPr>
          <p:cNvPr id="9" name="Subtitle 8"/>
          <p:cNvSpPr>
            <a:spLocks noGrp="1"/>
          </p:cNvSpPr>
          <p:nvPr>
            <p:ph type="subTitle" idx="1"/>
          </p:nvPr>
        </p:nvSpPr>
        <p:spPr/>
        <p:txBody>
          <a:bodyPr/>
          <a:lstStyle/>
          <a:p>
            <a:endParaRPr lang="en-US" dirty="0"/>
          </a:p>
        </p:txBody>
      </p:sp>
      <p:sp>
        <p:nvSpPr>
          <p:cNvPr id="10" name="Subtitle 2"/>
          <p:cNvSpPr txBox="1">
            <a:spLocks/>
          </p:cNvSpPr>
          <p:nvPr/>
        </p:nvSpPr>
        <p:spPr bwMode="auto">
          <a:xfrm>
            <a:off x="1371600" y="152400"/>
            <a:ext cx="6400800" cy="17526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fontScale="92500"/>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t>Operating Systems:</a:t>
            </a:r>
            <a:b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br>
            <a: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t>Internals and Design Principles, 6/E</a:t>
            </a:r>
            <a:b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br>
            <a:r>
              <a:rPr kumimoji="0" lang="en-US" sz="3200" b="0" i="0" u="none" strike="noStrike" kern="1200" cap="none" spc="0" normalizeH="0" baseline="0" noProof="0" dirty="0" smtClean="0">
                <a:ln>
                  <a:noFill/>
                </a:ln>
                <a:solidFill>
                  <a:schemeClr val="tx1">
                    <a:tint val="75000"/>
                  </a:schemeClr>
                </a:solidFill>
                <a:effectLst/>
                <a:uLnTx/>
                <a:uFillTx/>
                <a:latin typeface="+mn-lt"/>
                <a:ea typeface="+mn-ea"/>
                <a:cs typeface="+mn-cs"/>
              </a:rPr>
              <a:t>William Stallings</a:t>
            </a:r>
            <a:endPar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Involved </a:t>
            </a:r>
            <a:br>
              <a:rPr lang="en-US" dirty="0" smtClean="0"/>
            </a:br>
            <a:r>
              <a:rPr lang="en-US" dirty="0" smtClean="0"/>
              <a:t>in Migration?</a:t>
            </a:r>
            <a:endParaRPr lang="en-US" dirty="0"/>
          </a:p>
        </p:txBody>
      </p:sp>
      <p:sp>
        <p:nvSpPr>
          <p:cNvPr id="3" name="Content Placeholder 2"/>
          <p:cNvSpPr>
            <a:spLocks noGrp="1"/>
          </p:cNvSpPr>
          <p:nvPr>
            <p:ph idx="1"/>
          </p:nvPr>
        </p:nvSpPr>
        <p:spPr/>
        <p:txBody>
          <a:bodyPr/>
          <a:lstStyle/>
          <a:p>
            <a:r>
              <a:rPr lang="en-US" dirty="0" smtClean="0"/>
              <a:t>Must destroy the process on the source system and create it on the target system</a:t>
            </a:r>
          </a:p>
          <a:p>
            <a:pPr lvl="1"/>
            <a:r>
              <a:rPr lang="en-US" dirty="0" smtClean="0"/>
              <a:t>Process movement, not replication.</a:t>
            </a:r>
          </a:p>
          <a:p>
            <a:r>
              <a:rPr lang="en-US" dirty="0" smtClean="0"/>
              <a:t>Process image and process control block and any links must be moved</a:t>
            </a:r>
          </a:p>
          <a:p>
            <a:endParaRPr lang="en-US"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a:t>
            </a:r>
            <a:br>
              <a:rPr lang="en-US" dirty="0" smtClean="0"/>
            </a:br>
            <a:r>
              <a:rPr lang="en-US" dirty="0" smtClean="0"/>
              <a:t>Process Migration</a:t>
            </a:r>
            <a:endParaRPr lang="en-US" dirty="0"/>
          </a:p>
        </p:txBody>
      </p:sp>
      <p:pic>
        <p:nvPicPr>
          <p:cNvPr id="5" name="Content Placeholder 3" descr="Fig18_01.gif"/>
          <p:cNvPicPr>
            <a:picLocks noChangeAspect="1"/>
          </p:cNvPicPr>
          <p:nvPr/>
        </p:nvPicPr>
        <p:blipFill>
          <a:blip r:embed="rId3" cstate="print"/>
          <a:stretch>
            <a:fillRect/>
          </a:stretch>
        </p:blipFill>
        <p:spPr bwMode="auto">
          <a:xfrm>
            <a:off x="4648200" y="3429000"/>
            <a:ext cx="3915753" cy="2438400"/>
          </a:xfrm>
          <a:prstGeom prst="rect">
            <a:avLst/>
          </a:prstGeom>
          <a:noFill/>
          <a:ln w="9525">
            <a:noFill/>
            <a:miter lim="800000"/>
            <a:headEnd/>
            <a:tailEnd/>
          </a:ln>
        </p:spPr>
      </p:pic>
      <p:pic>
        <p:nvPicPr>
          <p:cNvPr id="4" name="Content Placeholder 3" descr="Fig18_01a.gif"/>
          <p:cNvPicPr>
            <a:picLocks noGrp="1" noChangeAspect="1"/>
          </p:cNvPicPr>
          <p:nvPr>
            <p:ph idx="1"/>
          </p:nvPr>
        </p:nvPicPr>
        <p:blipFill>
          <a:blip r:embed="rId4" cstate="print"/>
          <a:stretch>
            <a:fillRect/>
          </a:stretch>
        </p:blipFill>
        <p:spPr>
          <a:xfrm>
            <a:off x="762000" y="1638300"/>
            <a:ext cx="3733800" cy="2332400"/>
          </a:xfr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4"/>
                                        </p:tgtEl>
                                      </p:cBhvr>
                                      <p:by x="150000" y="150000"/>
                                    </p:animScale>
                                  </p:childTnLst>
                                </p:cTn>
                              </p:par>
                              <p:par>
                                <p:cTn id="7" presetID="49" presetClass="path" presetSubtype="0" accel="50000" decel="50000" fill="hold" nodeType="withEffect">
                                  <p:stCondLst>
                                    <p:cond delay="0"/>
                                  </p:stCondLst>
                                  <p:childTnLst>
                                    <p:animMotion origin="layout" path="M -3.33333E-6 -1.11111E-6 L 0.2 0.11111 " pathEditMode="relative" rAng="0" ptsTypes="AA">
                                      <p:cBhvr>
                                        <p:cTn id="8" dur="2000" fill="hold"/>
                                        <p:tgtEl>
                                          <p:spTgt spid="4"/>
                                        </p:tgtEl>
                                        <p:attrNameLst>
                                          <p:attrName>ppt_x</p:attrName>
                                          <p:attrName>ppt_y</p:attrName>
                                        </p:attrNameLst>
                                      </p:cBhvr>
                                      <p:rCtr x="100" y="56"/>
                                    </p:animMotion>
                                  </p:childTnLst>
                                </p:cTn>
                              </p:par>
                            </p:childTnLst>
                          </p:cTn>
                        </p:par>
                      </p:childTnLst>
                    </p:cTn>
                  </p:par>
                  <p:par>
                    <p:cTn id="9" fill="hold">
                      <p:stCondLst>
                        <p:cond delay="indefinite"/>
                      </p:stCondLst>
                      <p:childTnLst>
                        <p:par>
                          <p:cTn id="10" fill="hold">
                            <p:stCondLst>
                              <p:cond delay="0"/>
                            </p:stCondLst>
                            <p:childTnLst>
                              <p:par>
                                <p:cTn id="11" presetID="9" presetClass="exit" presetSubtype="0" fill="hold" nodeType="clickEffect">
                                  <p:stCondLst>
                                    <p:cond delay="0"/>
                                  </p:stCondLst>
                                  <p:childTnLst>
                                    <p:animEffect transition="out" filter="dissolve">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par>
                                <p:cTn id="14" presetID="6" presetClass="emph" presetSubtype="0" fill="hold" nodeType="withEffect">
                                  <p:stCondLst>
                                    <p:cond delay="0"/>
                                  </p:stCondLst>
                                  <p:childTnLst>
                                    <p:animScale>
                                      <p:cBhvr>
                                        <p:cTn id="15" dur="2000" fill="hold"/>
                                        <p:tgtEl>
                                          <p:spTgt spid="5"/>
                                        </p:tgtEl>
                                      </p:cBhvr>
                                      <p:by x="150000" y="150000"/>
                                    </p:animScale>
                                  </p:childTnLst>
                                </p:cTn>
                              </p:par>
                              <p:par>
                                <p:cTn id="16" presetID="56" presetClass="path" presetSubtype="0" accel="50000" decel="50000" fill="hold" nodeType="withEffect">
                                  <p:stCondLst>
                                    <p:cond delay="0"/>
                                  </p:stCondLst>
                                  <p:childTnLst>
                                    <p:animMotion origin="layout" path="M 4.16667E-6 2.22222E-6 L -0.2724 -0.17778 " pathEditMode="relative" rAng="0" ptsTypes="AA">
                                      <p:cBhvr>
                                        <p:cTn id="17" dur="2000" fill="hold"/>
                                        <p:tgtEl>
                                          <p:spTgt spid="5"/>
                                        </p:tgtEl>
                                        <p:attrNameLst>
                                          <p:attrName>ppt_x</p:attrName>
                                          <p:attrName>ppt_y</p:attrName>
                                        </p:attrNameLst>
                                      </p:cBhvr>
                                      <p:rCtr x="-136" y="-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migrated?</a:t>
            </a:r>
            <a:endParaRPr lang="en-NZ" dirty="0"/>
          </a:p>
        </p:txBody>
      </p:sp>
      <p:sp>
        <p:nvSpPr>
          <p:cNvPr id="3" name="Content Placeholder 2"/>
          <p:cNvSpPr>
            <a:spLocks noGrp="1"/>
          </p:cNvSpPr>
          <p:nvPr>
            <p:ph idx="1"/>
          </p:nvPr>
        </p:nvSpPr>
        <p:spPr/>
        <p:txBody>
          <a:bodyPr/>
          <a:lstStyle/>
          <a:p>
            <a:r>
              <a:rPr lang="en-US" dirty="0" smtClean="0"/>
              <a:t>Moving the process control block is simple</a:t>
            </a:r>
          </a:p>
          <a:p>
            <a:r>
              <a:rPr lang="en-US" dirty="0" smtClean="0"/>
              <a:t>Several strategies exist for moving the address space and data including:</a:t>
            </a:r>
          </a:p>
          <a:p>
            <a:pPr lvl="1"/>
            <a:r>
              <a:rPr lang="en-US" dirty="0" smtClean="0"/>
              <a:t>Eager (All)</a:t>
            </a:r>
          </a:p>
          <a:p>
            <a:pPr lvl="1"/>
            <a:r>
              <a:rPr lang="en-US" dirty="0" smtClean="0"/>
              <a:t>Precopy</a:t>
            </a:r>
          </a:p>
          <a:p>
            <a:pPr lvl="1"/>
            <a:r>
              <a:rPr lang="en-US" dirty="0" smtClean="0"/>
              <a:t>Eager (dirty)</a:t>
            </a:r>
          </a:p>
          <a:p>
            <a:pPr lvl="1"/>
            <a:r>
              <a:rPr lang="en-US" dirty="0" smtClean="0"/>
              <a:t>Copy-on-reference</a:t>
            </a:r>
          </a:p>
          <a:p>
            <a:pPr lvl="1"/>
            <a:r>
              <a:rPr lang="en-US" dirty="0" smtClean="0"/>
              <a:t>Flushing</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Eager (all)</a:t>
            </a:r>
            <a:endParaRPr lang="en-US" dirty="0"/>
          </a:p>
        </p:txBody>
      </p:sp>
      <p:sp>
        <p:nvSpPr>
          <p:cNvPr id="3" name="Content Placeholder 2"/>
          <p:cNvSpPr>
            <a:spLocks noGrp="1"/>
          </p:cNvSpPr>
          <p:nvPr>
            <p:ph idx="1"/>
          </p:nvPr>
        </p:nvSpPr>
        <p:spPr/>
        <p:txBody>
          <a:bodyPr/>
          <a:lstStyle/>
          <a:p>
            <a:r>
              <a:rPr lang="en-US" dirty="0" smtClean="0"/>
              <a:t>Transfer entire address space</a:t>
            </a:r>
          </a:p>
          <a:p>
            <a:pPr lvl="1"/>
            <a:r>
              <a:rPr lang="en-US" dirty="0" smtClean="0"/>
              <a:t>No trace of process is left behind</a:t>
            </a:r>
          </a:p>
          <a:p>
            <a:pPr lvl="1"/>
            <a:r>
              <a:rPr lang="en-US" dirty="0" smtClean="0"/>
              <a:t>If address space is large and if the process does not need most of it, then this approach my be unnecessarily expensive (taking minutes)</a:t>
            </a:r>
          </a:p>
          <a:p>
            <a:r>
              <a:rPr lang="en-US" dirty="0" smtClean="0"/>
              <a:t>Checkpoint/restart capability is useful.</a:t>
            </a:r>
          </a:p>
          <a:p>
            <a:endParaRPr lang="en-US"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Precopy</a:t>
            </a:r>
            <a:endParaRPr lang="en-US" dirty="0"/>
          </a:p>
        </p:txBody>
      </p:sp>
      <p:sp>
        <p:nvSpPr>
          <p:cNvPr id="3" name="Content Placeholder 2"/>
          <p:cNvSpPr>
            <a:spLocks noGrp="1"/>
          </p:cNvSpPr>
          <p:nvPr>
            <p:ph idx="1"/>
          </p:nvPr>
        </p:nvSpPr>
        <p:spPr/>
        <p:txBody>
          <a:bodyPr/>
          <a:lstStyle/>
          <a:p>
            <a:r>
              <a:rPr lang="en-US" dirty="0" smtClean="0"/>
              <a:t>Process continues to execute on the source node while the address space is copied</a:t>
            </a:r>
          </a:p>
          <a:p>
            <a:pPr lvl="1"/>
            <a:r>
              <a:rPr lang="en-US" dirty="0" smtClean="0"/>
              <a:t>Pages modified on the source during precopy operation have to be copied a second time</a:t>
            </a:r>
          </a:p>
          <a:p>
            <a:pPr lvl="1"/>
            <a:r>
              <a:rPr lang="en-US" dirty="0" smtClean="0"/>
              <a:t>Reduces the time that a process is frozen and cannot execute during migration</a:t>
            </a:r>
          </a:p>
          <a:p>
            <a:endParaRPr lang="en-US"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Eager (dirty)</a:t>
            </a:r>
            <a:endParaRPr lang="en-US" dirty="0"/>
          </a:p>
        </p:txBody>
      </p:sp>
      <p:sp>
        <p:nvSpPr>
          <p:cNvPr id="3" name="Content Placeholder 2"/>
          <p:cNvSpPr>
            <a:spLocks noGrp="1"/>
          </p:cNvSpPr>
          <p:nvPr>
            <p:ph idx="1"/>
          </p:nvPr>
        </p:nvSpPr>
        <p:spPr/>
        <p:txBody>
          <a:bodyPr/>
          <a:lstStyle/>
          <a:p>
            <a:r>
              <a:rPr lang="en-US" dirty="0" smtClean="0"/>
              <a:t>Transfer only that portion of the address space that is in main memory and have been modified</a:t>
            </a:r>
          </a:p>
          <a:p>
            <a:pPr lvl="1"/>
            <a:r>
              <a:rPr lang="en-US" dirty="0" smtClean="0"/>
              <a:t>Any additional blocks of the virtual address space are transferred on demand</a:t>
            </a:r>
          </a:p>
          <a:p>
            <a:r>
              <a:rPr lang="en-US" dirty="0" smtClean="0"/>
              <a:t>The source machine is involved throughout the life of the process</a:t>
            </a:r>
          </a:p>
          <a:p>
            <a:pPr lvl="1"/>
            <a:r>
              <a:rPr lang="en-US" dirty="0" smtClean="0"/>
              <a:t>Maintains </a:t>
            </a:r>
            <a:r>
              <a:rPr lang="en-NZ" dirty="0" smtClean="0"/>
              <a:t>page and/or segment table entries.</a:t>
            </a:r>
            <a:endParaRPr lang="en-US" dirty="0" smtClean="0"/>
          </a:p>
          <a:p>
            <a:endParaRPr lang="en-US"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Copy-on-reference</a:t>
            </a:r>
            <a:endParaRPr lang="en-US" dirty="0"/>
          </a:p>
        </p:txBody>
      </p:sp>
      <p:sp>
        <p:nvSpPr>
          <p:cNvPr id="3" name="Content Placeholder 2"/>
          <p:cNvSpPr>
            <a:spLocks noGrp="1"/>
          </p:cNvSpPr>
          <p:nvPr>
            <p:ph idx="1"/>
          </p:nvPr>
        </p:nvSpPr>
        <p:spPr/>
        <p:txBody>
          <a:bodyPr/>
          <a:lstStyle/>
          <a:p>
            <a:r>
              <a:rPr lang="en-US" dirty="0" smtClean="0"/>
              <a:t>Variation of Eager(All)</a:t>
            </a:r>
          </a:p>
          <a:p>
            <a:r>
              <a:rPr lang="en-US" dirty="0" smtClean="0"/>
              <a:t>Pages are only brought over when referenced</a:t>
            </a:r>
          </a:p>
          <a:p>
            <a:pPr lvl="1"/>
            <a:r>
              <a:rPr lang="en-US" dirty="0" smtClean="0"/>
              <a:t>Has lowest initial cost of process migration</a:t>
            </a:r>
          </a:p>
          <a:p>
            <a:endParaRPr lang="en-US"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Flushing</a:t>
            </a:r>
            <a:endParaRPr lang="en-NZ" dirty="0"/>
          </a:p>
        </p:txBody>
      </p:sp>
      <p:sp>
        <p:nvSpPr>
          <p:cNvPr id="3" name="Content Placeholder 2"/>
          <p:cNvSpPr>
            <a:spLocks noGrp="1"/>
          </p:cNvSpPr>
          <p:nvPr>
            <p:ph idx="1"/>
          </p:nvPr>
        </p:nvSpPr>
        <p:spPr/>
        <p:txBody>
          <a:bodyPr/>
          <a:lstStyle/>
          <a:p>
            <a:r>
              <a:rPr lang="en-US" dirty="0" smtClean="0"/>
              <a:t>Pages are cleared from main memory by flushing dirty pages to disk</a:t>
            </a:r>
          </a:p>
          <a:p>
            <a:r>
              <a:rPr lang="en-US" dirty="0" smtClean="0"/>
              <a:t>Pages are accessed as needed from disk</a:t>
            </a:r>
          </a:p>
          <a:p>
            <a:pPr lvl="1"/>
            <a:r>
              <a:rPr lang="en-US" dirty="0" smtClean="0"/>
              <a:t>Relieves the source of holding any pages of the migrated process in main memory</a:t>
            </a:r>
          </a:p>
          <a:p>
            <a:endParaRPr lang="en-NZ"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Choosing a Strategy</a:t>
            </a:r>
            <a:endParaRPr lang="en-NZ" dirty="0"/>
          </a:p>
        </p:txBody>
      </p:sp>
      <p:sp>
        <p:nvSpPr>
          <p:cNvPr id="3" name="Content Placeholder 2"/>
          <p:cNvSpPr>
            <a:spLocks noGrp="1"/>
          </p:cNvSpPr>
          <p:nvPr>
            <p:ph idx="1"/>
          </p:nvPr>
        </p:nvSpPr>
        <p:spPr/>
        <p:txBody>
          <a:bodyPr/>
          <a:lstStyle/>
          <a:p>
            <a:r>
              <a:rPr lang="en-NZ" dirty="0" smtClean="0"/>
              <a:t>If the process is not using much address space while on the target machine then better to use</a:t>
            </a:r>
          </a:p>
          <a:p>
            <a:pPr lvl="1"/>
            <a:r>
              <a:rPr lang="en-NZ" dirty="0" smtClean="0"/>
              <a:t>Eager (All)</a:t>
            </a:r>
          </a:p>
          <a:p>
            <a:pPr lvl="1"/>
            <a:r>
              <a:rPr lang="en-NZ" dirty="0" smtClean="0"/>
              <a:t>Precopy</a:t>
            </a:r>
          </a:p>
          <a:p>
            <a:pPr lvl="1"/>
            <a:r>
              <a:rPr lang="en-NZ" dirty="0" smtClean="0"/>
              <a:t>Eager (dirty)</a:t>
            </a:r>
          </a:p>
          <a:p>
            <a:r>
              <a:rPr lang="en-NZ" dirty="0" smtClean="0"/>
              <a:t>Otherwise use</a:t>
            </a:r>
          </a:p>
          <a:p>
            <a:pPr lvl="1"/>
            <a:r>
              <a:rPr lang="en-NZ" dirty="0" smtClean="0"/>
              <a:t>Copy-on-reference</a:t>
            </a:r>
          </a:p>
          <a:p>
            <a:pPr lvl="1"/>
            <a:r>
              <a:rPr lang="en-NZ" dirty="0" smtClean="0"/>
              <a:t>Flushing</a:t>
            </a:r>
          </a:p>
          <a:p>
            <a:endParaRPr lang="en-NZ" dirty="0" smtClean="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What Happens to </a:t>
            </a:r>
            <a:br>
              <a:rPr lang="en-NZ" dirty="0" smtClean="0"/>
            </a:br>
            <a:r>
              <a:rPr lang="en-NZ" dirty="0" smtClean="0"/>
              <a:t>Messages and Signals?</a:t>
            </a:r>
          </a:p>
        </p:txBody>
      </p:sp>
      <p:sp>
        <p:nvSpPr>
          <p:cNvPr id="3" name="Content Placeholder 2"/>
          <p:cNvSpPr>
            <a:spLocks noGrp="1"/>
          </p:cNvSpPr>
          <p:nvPr>
            <p:ph idx="1"/>
          </p:nvPr>
        </p:nvSpPr>
        <p:spPr/>
        <p:txBody>
          <a:bodyPr/>
          <a:lstStyle/>
          <a:p>
            <a:r>
              <a:rPr lang="en-NZ" dirty="0" smtClean="0"/>
              <a:t>Need to have a way to temporarily store outstanding messages and signals during the migration activity and then direct them to the new destination. </a:t>
            </a:r>
          </a:p>
          <a:p>
            <a:pPr lvl="1"/>
            <a:r>
              <a:rPr lang="en-NZ" dirty="0" smtClean="0"/>
              <a:t>May need to maintain forwarding details at the initial site to ensure outstanding messages and signals get through</a:t>
            </a:r>
          </a:p>
          <a:p>
            <a:endParaRPr lang="en-NZ"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solidFill>
                  <a:schemeClr val="accent1">
                    <a:lumMod val="75000"/>
                  </a:schemeClr>
                </a:solidFill>
              </a:rPr>
              <a:t>Process Migration</a:t>
            </a:r>
          </a:p>
          <a:p>
            <a:r>
              <a:rPr lang="en-NZ" dirty="0" smtClean="0"/>
              <a:t>Distributed Global States</a:t>
            </a:r>
          </a:p>
          <a:p>
            <a:r>
              <a:rPr lang="en-NZ" dirty="0" smtClean="0"/>
              <a:t>Distributed Mutual Exclusion</a:t>
            </a:r>
          </a:p>
          <a:p>
            <a:r>
              <a:rPr lang="en-NZ" dirty="0" smtClean="0"/>
              <a:t>Distributed Deadlock</a:t>
            </a:r>
          </a:p>
        </p:txBody>
      </p:sp>
      <p:cxnSp>
        <p:nvCxnSpPr>
          <p:cNvPr id="4" name="Straight Arrow Connector 3"/>
          <p:cNvCxnSpPr/>
          <p:nvPr/>
        </p:nvCxnSpPr>
        <p:spPr>
          <a:xfrm>
            <a:off x="152400" y="1903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Decision to Migrate</a:t>
            </a:r>
            <a:endParaRPr lang="en-NZ" dirty="0"/>
          </a:p>
        </p:txBody>
      </p:sp>
      <p:sp>
        <p:nvSpPr>
          <p:cNvPr id="3" name="Content Placeholder 2"/>
          <p:cNvSpPr>
            <a:spLocks noGrp="1"/>
          </p:cNvSpPr>
          <p:nvPr>
            <p:ph idx="1"/>
          </p:nvPr>
        </p:nvSpPr>
        <p:spPr/>
        <p:txBody>
          <a:bodyPr/>
          <a:lstStyle/>
          <a:p>
            <a:r>
              <a:rPr lang="en-NZ" dirty="0" smtClean="0"/>
              <a:t>Decision to migrate may be made by a single entity</a:t>
            </a:r>
          </a:p>
          <a:p>
            <a:pPr lvl="1"/>
            <a:r>
              <a:rPr lang="en-NZ" dirty="0" smtClean="0"/>
              <a:t>OS may decide based on load monitoring module </a:t>
            </a:r>
          </a:p>
          <a:p>
            <a:pPr lvl="1"/>
            <a:r>
              <a:rPr lang="en-NZ" dirty="0" smtClean="0"/>
              <a:t>Process may decide based on resource needs</a:t>
            </a:r>
          </a:p>
          <a:p>
            <a:r>
              <a:rPr lang="en-NZ" dirty="0" smtClean="0"/>
              <a:t>Some systems let the target system participate in the decision.</a:t>
            </a:r>
          </a:p>
          <a:p>
            <a:pPr lvl="1"/>
            <a:r>
              <a:rPr lang="en-NZ" dirty="0" smtClean="0"/>
              <a:t>Negotiated migration</a:t>
            </a:r>
            <a:endParaRPr lang="en-NZ" dirty="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Migration by Negotiation</a:t>
            </a:r>
            <a:endParaRPr lang="en-US" dirty="0"/>
          </a:p>
        </p:txBody>
      </p:sp>
      <p:sp>
        <p:nvSpPr>
          <p:cNvPr id="3" name="Content Placeholder 2"/>
          <p:cNvSpPr>
            <a:spLocks noGrp="1"/>
          </p:cNvSpPr>
          <p:nvPr>
            <p:ph idx="1"/>
          </p:nvPr>
        </p:nvSpPr>
        <p:spPr/>
        <p:txBody>
          <a:bodyPr/>
          <a:lstStyle/>
          <a:p>
            <a:r>
              <a:rPr lang="en-US" dirty="0" smtClean="0"/>
              <a:t>Charlotte is an example system.</a:t>
            </a:r>
          </a:p>
          <a:p>
            <a:r>
              <a:rPr lang="en-US" dirty="0" smtClean="0"/>
              <a:t>Migration policy is responsibility of a Starter utility</a:t>
            </a:r>
          </a:p>
          <a:p>
            <a:pPr lvl="1"/>
            <a:r>
              <a:rPr lang="en-US" dirty="0" smtClean="0"/>
              <a:t>Starter utility is also responsible for long-term scheduling and memory allocation</a:t>
            </a:r>
          </a:p>
          <a:p>
            <a:r>
              <a:rPr lang="en-US" dirty="0" smtClean="0"/>
              <a:t>Migration decision must be reached jointly by two Starter processes </a:t>
            </a:r>
          </a:p>
          <a:p>
            <a:pPr lvl="1"/>
            <a:r>
              <a:rPr lang="en-US" dirty="0" smtClean="0"/>
              <a:t>one on the source and one on the destination</a:t>
            </a:r>
          </a:p>
          <a:p>
            <a:endParaRPr lang="en-US"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Negotiation of Process Migration</a:t>
            </a:r>
            <a:endParaRPr lang="en-US" dirty="0"/>
          </a:p>
        </p:txBody>
      </p:sp>
      <p:pic>
        <p:nvPicPr>
          <p:cNvPr id="4" name="Content Placeholder 3" descr="Fig18_02.gif"/>
          <p:cNvPicPr>
            <a:picLocks noGrp="1" noChangeAspect="1"/>
          </p:cNvPicPr>
          <p:nvPr>
            <p:ph idx="1"/>
          </p:nvPr>
        </p:nvPicPr>
        <p:blipFill>
          <a:blip r:embed="rId3" cstate="print"/>
          <a:stretch>
            <a:fillRect/>
          </a:stretch>
        </p:blipFill>
        <p:spPr>
          <a:xfrm>
            <a:off x="967846" y="1495482"/>
            <a:ext cx="7566554" cy="5199160"/>
          </a:xfrm>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Eviction</a:t>
            </a:r>
            <a:endParaRPr lang="en-US" dirty="0"/>
          </a:p>
        </p:txBody>
      </p:sp>
      <p:sp>
        <p:nvSpPr>
          <p:cNvPr id="3" name="Content Placeholder 2"/>
          <p:cNvSpPr>
            <a:spLocks noGrp="1"/>
          </p:cNvSpPr>
          <p:nvPr>
            <p:ph idx="1"/>
          </p:nvPr>
        </p:nvSpPr>
        <p:spPr/>
        <p:txBody>
          <a:bodyPr/>
          <a:lstStyle/>
          <a:p>
            <a:r>
              <a:rPr lang="en-US" dirty="0" smtClean="0"/>
              <a:t>Destination system may refuse to accept the migration of a process to itself</a:t>
            </a:r>
          </a:p>
          <a:p>
            <a:r>
              <a:rPr lang="en-US" dirty="0" smtClean="0"/>
              <a:t>If a workstation is idle, process may have been migrated to it</a:t>
            </a:r>
          </a:p>
          <a:p>
            <a:pPr lvl="1"/>
            <a:r>
              <a:rPr lang="en-US" dirty="0" smtClean="0"/>
              <a:t>Once the workstation is active, it may be necessary to evict the migrated processes to provide adequate response time</a:t>
            </a:r>
          </a:p>
          <a:p>
            <a:endParaRPr lang="en-US" dirty="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Preemptive vs. </a:t>
            </a:r>
            <a:br>
              <a:rPr lang="en-NZ" dirty="0" smtClean="0"/>
            </a:br>
            <a:r>
              <a:rPr lang="en-NZ" dirty="0" smtClean="0"/>
              <a:t>Nonpreemptive Transfers</a:t>
            </a:r>
            <a:endParaRPr lang="en-NZ" dirty="0"/>
          </a:p>
        </p:txBody>
      </p:sp>
      <p:sp>
        <p:nvSpPr>
          <p:cNvPr id="3" name="Content Placeholder 2"/>
          <p:cNvSpPr>
            <a:spLocks noGrp="1"/>
          </p:cNvSpPr>
          <p:nvPr>
            <p:ph idx="1"/>
          </p:nvPr>
        </p:nvSpPr>
        <p:spPr/>
        <p:txBody>
          <a:bodyPr/>
          <a:lstStyle/>
          <a:p>
            <a:r>
              <a:rPr lang="en-US" dirty="0" smtClean="0"/>
              <a:t>Previous points related to preemptive processes</a:t>
            </a:r>
          </a:p>
          <a:p>
            <a:pPr lvl="1"/>
            <a:r>
              <a:rPr lang="en-US" dirty="0" smtClean="0"/>
              <a:t>Process has been created and may have begun executing</a:t>
            </a:r>
          </a:p>
          <a:p>
            <a:r>
              <a:rPr lang="en-US" dirty="0" smtClean="0"/>
              <a:t>Nonpreemptive process transfers involve processes which have not yet begun</a:t>
            </a:r>
          </a:p>
          <a:p>
            <a:pPr lvl="1"/>
            <a:r>
              <a:rPr lang="en-US" dirty="0" smtClean="0"/>
              <a:t>So have no state to transfer</a:t>
            </a:r>
          </a:p>
          <a:p>
            <a:pPr lvl="1"/>
            <a:r>
              <a:rPr lang="en-US" dirty="0" smtClean="0"/>
              <a:t>Useful in load balancing.</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Process Migration</a:t>
            </a:r>
          </a:p>
          <a:p>
            <a:r>
              <a:rPr lang="en-NZ" dirty="0" smtClean="0">
                <a:solidFill>
                  <a:schemeClr val="accent1">
                    <a:lumMod val="75000"/>
                  </a:schemeClr>
                </a:solidFill>
              </a:rPr>
              <a:t>Distributed Global States</a:t>
            </a:r>
          </a:p>
          <a:p>
            <a:r>
              <a:rPr lang="en-NZ" dirty="0" smtClean="0"/>
              <a:t>Distributed Mutual Exclusion</a:t>
            </a:r>
          </a:p>
          <a:p>
            <a:r>
              <a:rPr lang="en-NZ" dirty="0" smtClean="0"/>
              <a:t>Distributed Deadlock</a:t>
            </a:r>
          </a:p>
        </p:txBody>
      </p:sp>
      <p:cxnSp>
        <p:nvCxnSpPr>
          <p:cNvPr id="4" name="Straight Arrow Connector 3"/>
          <p:cNvCxnSpPr/>
          <p:nvPr/>
        </p:nvCxnSpPr>
        <p:spPr>
          <a:xfrm>
            <a:off x="152400" y="24368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Goal State</a:t>
            </a:r>
            <a:endParaRPr lang="en-US" dirty="0"/>
          </a:p>
        </p:txBody>
      </p:sp>
      <p:sp>
        <p:nvSpPr>
          <p:cNvPr id="3" name="Content Placeholder 2"/>
          <p:cNvSpPr>
            <a:spLocks noGrp="1"/>
          </p:cNvSpPr>
          <p:nvPr>
            <p:ph idx="1"/>
          </p:nvPr>
        </p:nvSpPr>
        <p:spPr/>
        <p:txBody>
          <a:bodyPr/>
          <a:lstStyle/>
          <a:p>
            <a:r>
              <a:rPr lang="en-US" dirty="0" smtClean="0"/>
              <a:t>Operating system cannot know the current state of all process in the distributed system</a:t>
            </a:r>
          </a:p>
          <a:p>
            <a:r>
              <a:rPr lang="en-US" dirty="0" smtClean="0"/>
              <a:t>A process can only know the current state of all processes on the local system</a:t>
            </a:r>
          </a:p>
          <a:p>
            <a:r>
              <a:rPr lang="en-US" dirty="0" smtClean="0"/>
              <a:t>Remote processes only know state information that is received by messages</a:t>
            </a:r>
          </a:p>
          <a:p>
            <a:endParaRPr lang="en-US"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3" name="Content Placeholder 2"/>
          <p:cNvSpPr>
            <a:spLocks noGrp="1"/>
          </p:cNvSpPr>
          <p:nvPr>
            <p:ph idx="1"/>
          </p:nvPr>
        </p:nvSpPr>
        <p:spPr/>
        <p:txBody>
          <a:bodyPr/>
          <a:lstStyle/>
          <a:p>
            <a:r>
              <a:rPr lang="en-US" dirty="0" smtClean="0"/>
              <a:t>Bank account is distributed over two branches</a:t>
            </a:r>
          </a:p>
          <a:p>
            <a:r>
              <a:rPr lang="en-US" dirty="0" smtClean="0"/>
              <a:t>The total amount in the account is the sum at each branch</a:t>
            </a:r>
          </a:p>
          <a:p>
            <a:r>
              <a:rPr lang="en-US" dirty="0" smtClean="0"/>
              <a:t>At 3 PM the account balance is determined</a:t>
            </a:r>
          </a:p>
          <a:p>
            <a:r>
              <a:rPr lang="en-US" dirty="0" smtClean="0"/>
              <a:t>Messages are sent to request the information</a:t>
            </a:r>
          </a:p>
          <a:p>
            <a:endParaRPr lang="en-US"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1</a:t>
            </a:r>
            <a:endParaRPr lang="en-US" dirty="0"/>
          </a:p>
        </p:txBody>
      </p:sp>
      <p:pic>
        <p:nvPicPr>
          <p:cNvPr id="4" name="Content Placeholder 3" descr="Fig18_03a.gif"/>
          <p:cNvPicPr>
            <a:picLocks noGrp="1" noChangeAspect="1"/>
          </p:cNvPicPr>
          <p:nvPr>
            <p:ph idx="1"/>
          </p:nvPr>
        </p:nvPicPr>
        <p:blipFill>
          <a:blip r:embed="rId3" cstate="print"/>
          <a:stretch>
            <a:fillRect/>
          </a:stretch>
        </p:blipFill>
        <p:spPr>
          <a:xfrm>
            <a:off x="152400" y="2057400"/>
            <a:ext cx="8832828" cy="2586037"/>
          </a:xfrm>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2</a:t>
            </a:r>
            <a:endParaRPr lang="en-US" dirty="0"/>
          </a:p>
        </p:txBody>
      </p:sp>
      <p:sp>
        <p:nvSpPr>
          <p:cNvPr id="3" name="Content Placeholder 2"/>
          <p:cNvSpPr>
            <a:spLocks noGrp="1"/>
          </p:cNvSpPr>
          <p:nvPr>
            <p:ph idx="1"/>
          </p:nvPr>
        </p:nvSpPr>
        <p:spPr/>
        <p:txBody>
          <a:bodyPr/>
          <a:lstStyle/>
          <a:p>
            <a:r>
              <a:rPr lang="en-US" dirty="0" smtClean="0"/>
              <a:t>If at the time of balance determination, the balance from branch A is in transit to branch B</a:t>
            </a:r>
          </a:p>
          <a:p>
            <a:r>
              <a:rPr lang="en-US" dirty="0" smtClean="0"/>
              <a:t>The result is a false reading</a:t>
            </a:r>
          </a:p>
          <a:p>
            <a:endParaRPr lang="en-US" dirty="0"/>
          </a:p>
        </p:txBody>
      </p:sp>
      <p:pic>
        <p:nvPicPr>
          <p:cNvPr id="4" name="Content Placeholder 3" descr="Fig18_03b.gif"/>
          <p:cNvPicPr>
            <a:picLocks noChangeAspect="1"/>
          </p:cNvPicPr>
          <p:nvPr/>
        </p:nvPicPr>
        <p:blipFill>
          <a:blip r:embed="rId3" cstate="print"/>
          <a:stretch>
            <a:fillRect/>
          </a:stretch>
        </p:blipFill>
        <p:spPr bwMode="auto">
          <a:xfrm>
            <a:off x="304800" y="3733800"/>
            <a:ext cx="8404514" cy="2528887"/>
          </a:xfrm>
          <a:prstGeom prst="rect">
            <a:avLst/>
          </a:prstGeom>
          <a:noFill/>
          <a:ln w="9525">
            <a:noFill/>
            <a:miter lim="800000"/>
            <a:headEnd/>
            <a:tailEnd/>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smtClean="0"/>
              <a:t>Process Migration</a:t>
            </a:r>
          </a:p>
        </p:txBody>
      </p:sp>
      <p:sp>
        <p:nvSpPr>
          <p:cNvPr id="4" name="Content Placeholder 3"/>
          <p:cNvSpPr>
            <a:spLocks noGrp="1"/>
          </p:cNvSpPr>
          <p:nvPr>
            <p:ph idx="1"/>
          </p:nvPr>
        </p:nvSpPr>
        <p:spPr/>
        <p:txBody>
          <a:bodyPr/>
          <a:lstStyle/>
          <a:p>
            <a:r>
              <a:rPr lang="en-US" dirty="0" smtClean="0"/>
              <a:t>Transfer of sufficient amount of the state of a process from one computer to another</a:t>
            </a:r>
          </a:p>
          <a:p>
            <a:r>
              <a:rPr lang="en-US" dirty="0" smtClean="0"/>
              <a:t>The process executes on the target machine</a:t>
            </a:r>
            <a:endParaRPr lang="en-US"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3</a:t>
            </a:r>
            <a:endParaRPr lang="en-US" dirty="0"/>
          </a:p>
        </p:txBody>
      </p:sp>
      <p:sp>
        <p:nvSpPr>
          <p:cNvPr id="3" name="Content Placeholder 2"/>
          <p:cNvSpPr>
            <a:spLocks noGrp="1"/>
          </p:cNvSpPr>
          <p:nvPr>
            <p:ph idx="1"/>
          </p:nvPr>
        </p:nvSpPr>
        <p:spPr/>
        <p:txBody>
          <a:bodyPr/>
          <a:lstStyle/>
          <a:p>
            <a:r>
              <a:rPr lang="en-US" dirty="0" smtClean="0"/>
              <a:t>All messages in transit must be examined at time of observation</a:t>
            </a:r>
          </a:p>
          <a:p>
            <a:r>
              <a:rPr lang="en-US" dirty="0" smtClean="0"/>
              <a:t>Total consists of balance at both branches and amount in message</a:t>
            </a:r>
          </a:p>
          <a:p>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457200" y="3810000"/>
            <a:ext cx="8268832" cy="2438400"/>
          </a:xfrm>
          <a:prstGeom prst="rect">
            <a:avLst/>
          </a:prstGeom>
          <a:noFill/>
          <a:ln w="9525">
            <a:noFill/>
            <a:miter lim="800000"/>
            <a:headEnd/>
            <a:tailEnd/>
          </a:ln>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Terms</a:t>
            </a:r>
            <a:endParaRPr lang="en-US" dirty="0"/>
          </a:p>
        </p:txBody>
      </p:sp>
      <p:sp>
        <p:nvSpPr>
          <p:cNvPr id="3" name="Content Placeholder 2"/>
          <p:cNvSpPr>
            <a:spLocks noGrp="1"/>
          </p:cNvSpPr>
          <p:nvPr>
            <p:ph idx="1"/>
          </p:nvPr>
        </p:nvSpPr>
        <p:spPr/>
        <p:txBody>
          <a:bodyPr/>
          <a:lstStyle/>
          <a:p>
            <a:r>
              <a:rPr lang="en-US" dirty="0" smtClean="0"/>
              <a:t>Channel</a:t>
            </a:r>
          </a:p>
          <a:p>
            <a:pPr lvl="1"/>
            <a:r>
              <a:rPr lang="en-US" dirty="0" smtClean="0"/>
              <a:t>Exists between two processes if they exchange messages</a:t>
            </a:r>
          </a:p>
          <a:p>
            <a:r>
              <a:rPr lang="en-US" dirty="0" smtClean="0"/>
              <a:t>State</a:t>
            </a:r>
          </a:p>
          <a:p>
            <a:pPr lvl="1"/>
            <a:r>
              <a:rPr lang="en-US" dirty="0" smtClean="0"/>
              <a:t>Sequence of messages that have been sent and received along channels incident with the process</a:t>
            </a:r>
          </a:p>
          <a:p>
            <a:endParaRPr lang="en-US" dirty="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Terms</a:t>
            </a:r>
            <a:endParaRPr lang="en-US" dirty="0"/>
          </a:p>
        </p:txBody>
      </p:sp>
      <p:sp>
        <p:nvSpPr>
          <p:cNvPr id="3" name="Content Placeholder 2"/>
          <p:cNvSpPr>
            <a:spLocks noGrp="1"/>
          </p:cNvSpPr>
          <p:nvPr>
            <p:ph idx="1"/>
          </p:nvPr>
        </p:nvSpPr>
        <p:spPr/>
        <p:txBody>
          <a:bodyPr/>
          <a:lstStyle/>
          <a:p>
            <a:r>
              <a:rPr lang="en-US" dirty="0" smtClean="0"/>
              <a:t>Snapshot</a:t>
            </a:r>
          </a:p>
          <a:p>
            <a:pPr lvl="1"/>
            <a:r>
              <a:rPr lang="en-US" dirty="0" smtClean="0"/>
              <a:t>Records the state of a process</a:t>
            </a:r>
          </a:p>
          <a:p>
            <a:r>
              <a:rPr lang="en-US" dirty="0" smtClean="0"/>
              <a:t>Global state</a:t>
            </a:r>
          </a:p>
          <a:p>
            <a:pPr lvl="1"/>
            <a:r>
              <a:rPr lang="en-US" dirty="0" smtClean="0"/>
              <a:t>The combined state of all processes</a:t>
            </a:r>
          </a:p>
          <a:p>
            <a:r>
              <a:rPr lang="en-US" dirty="0" smtClean="0"/>
              <a:t>Distributed Snapshot</a:t>
            </a:r>
          </a:p>
          <a:p>
            <a:pPr lvl="1"/>
            <a:r>
              <a:rPr lang="en-US" dirty="0" smtClean="0"/>
              <a:t>A collection of snapshots, one for each process</a:t>
            </a:r>
          </a:p>
          <a:p>
            <a:endParaRPr lang="en-US" dirty="0"/>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Inconsistent </a:t>
            </a:r>
            <a:br>
              <a:rPr lang="en-US" dirty="0" smtClean="0"/>
            </a:br>
            <a:r>
              <a:rPr lang="en-US" dirty="0" smtClean="0"/>
              <a:t>Global State</a:t>
            </a:r>
            <a:endParaRPr lang="en-US" dirty="0"/>
          </a:p>
        </p:txBody>
      </p:sp>
      <p:pic>
        <p:nvPicPr>
          <p:cNvPr id="4" name="Content Placeholder 3" descr="Fig18_04a.gif"/>
          <p:cNvPicPr>
            <a:picLocks noGrp="1" noChangeAspect="1"/>
          </p:cNvPicPr>
          <p:nvPr>
            <p:ph idx="1"/>
          </p:nvPr>
        </p:nvPicPr>
        <p:blipFill>
          <a:blip r:embed="rId3" cstate="print"/>
          <a:stretch>
            <a:fillRect/>
          </a:stretch>
        </p:blipFill>
        <p:spPr>
          <a:xfrm>
            <a:off x="304800" y="1828800"/>
            <a:ext cx="8443867" cy="3338512"/>
          </a:xfrm>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Consistent Global State</a:t>
            </a:r>
            <a:endParaRPr lang="en-US" dirty="0"/>
          </a:p>
        </p:txBody>
      </p:sp>
      <p:pic>
        <p:nvPicPr>
          <p:cNvPr id="4" name="Content Placeholder 3" descr="Fig18_04b.gif"/>
          <p:cNvPicPr>
            <a:picLocks noGrp="1" noChangeAspect="1"/>
          </p:cNvPicPr>
          <p:nvPr>
            <p:ph idx="1"/>
          </p:nvPr>
        </p:nvPicPr>
        <p:blipFill>
          <a:blip r:embed="rId3" cstate="print"/>
          <a:stretch>
            <a:fillRect/>
          </a:stretch>
        </p:blipFill>
        <p:spPr>
          <a:xfrm>
            <a:off x="228600" y="1752600"/>
            <a:ext cx="8681965" cy="3690937"/>
          </a:xfrm>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a:t>
            </a:r>
            <a:br>
              <a:rPr lang="en-US" dirty="0" smtClean="0"/>
            </a:br>
            <a:r>
              <a:rPr lang="en-US" dirty="0" smtClean="0"/>
              <a:t>Snapshot Algorithm</a:t>
            </a:r>
            <a:endParaRPr lang="en-NZ" dirty="0"/>
          </a:p>
        </p:txBody>
      </p:sp>
      <p:sp>
        <p:nvSpPr>
          <p:cNvPr id="3" name="Content Placeholder 2"/>
          <p:cNvSpPr>
            <a:spLocks noGrp="1"/>
          </p:cNvSpPr>
          <p:nvPr>
            <p:ph idx="1"/>
          </p:nvPr>
        </p:nvSpPr>
        <p:spPr/>
        <p:txBody>
          <a:bodyPr/>
          <a:lstStyle/>
          <a:p>
            <a:r>
              <a:rPr lang="en-NZ" dirty="0" smtClean="0"/>
              <a:t>Records a consistent global state</a:t>
            </a:r>
          </a:p>
          <a:p>
            <a:r>
              <a:rPr lang="en-NZ" dirty="0" smtClean="0"/>
              <a:t>Assumes messages are delivered in order that they were sent</a:t>
            </a:r>
          </a:p>
          <a:p>
            <a:pPr lvl="1"/>
            <a:r>
              <a:rPr lang="en-NZ" dirty="0" smtClean="0"/>
              <a:t>And no messages are lost</a:t>
            </a:r>
          </a:p>
          <a:p>
            <a:pPr lvl="1"/>
            <a:r>
              <a:rPr lang="en-NZ" dirty="0" smtClean="0"/>
              <a:t>TCP satisfies requirements</a:t>
            </a:r>
          </a:p>
          <a:p>
            <a:r>
              <a:rPr lang="en-NZ" dirty="0" smtClean="0"/>
              <a:t>Uses a special control message</a:t>
            </a:r>
          </a:p>
          <a:p>
            <a:pPr lvl="1"/>
            <a:r>
              <a:rPr lang="en-NZ" b="1" i="1" dirty="0" smtClean="0"/>
              <a:t>Marker</a:t>
            </a:r>
            <a:endParaRPr lang="en-NZ" b="1" i="1" dirty="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Process Migration</a:t>
            </a:r>
          </a:p>
          <a:p>
            <a:r>
              <a:rPr lang="en-NZ" dirty="0" smtClean="0"/>
              <a:t>Distributed Global States</a:t>
            </a:r>
          </a:p>
          <a:p>
            <a:r>
              <a:rPr lang="en-NZ" dirty="0" smtClean="0">
                <a:solidFill>
                  <a:schemeClr val="accent1">
                    <a:lumMod val="75000"/>
                  </a:schemeClr>
                </a:solidFill>
              </a:rPr>
              <a:t>Distributed Mutual Exclusion</a:t>
            </a:r>
          </a:p>
          <a:p>
            <a:r>
              <a:rPr lang="en-NZ" dirty="0" smtClean="0"/>
              <a:t>Distributed Deadlock</a:t>
            </a:r>
          </a:p>
        </p:txBody>
      </p:sp>
      <p:cxnSp>
        <p:nvCxnSpPr>
          <p:cNvPr id="4" name="Straight Arrow Connector 3"/>
          <p:cNvCxnSpPr/>
          <p:nvPr/>
        </p:nvCxnSpPr>
        <p:spPr>
          <a:xfrm>
            <a:off x="152400" y="3046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Concurrent </a:t>
            </a:r>
            <a:br>
              <a:rPr lang="en-NZ" dirty="0" smtClean="0"/>
            </a:br>
            <a:r>
              <a:rPr lang="en-NZ" dirty="0" smtClean="0"/>
              <a:t>Process Problems</a:t>
            </a:r>
            <a:endParaRPr lang="en-NZ" dirty="0"/>
          </a:p>
        </p:txBody>
      </p:sp>
      <p:sp>
        <p:nvSpPr>
          <p:cNvPr id="3" name="Content Placeholder 2"/>
          <p:cNvSpPr>
            <a:spLocks noGrp="1"/>
          </p:cNvSpPr>
          <p:nvPr>
            <p:ph idx="1"/>
          </p:nvPr>
        </p:nvSpPr>
        <p:spPr/>
        <p:txBody>
          <a:bodyPr/>
          <a:lstStyle/>
          <a:p>
            <a:r>
              <a:rPr lang="en-NZ" dirty="0" smtClean="0"/>
              <a:t>Two main problems with concurrent processing are:</a:t>
            </a:r>
          </a:p>
          <a:p>
            <a:pPr lvl="1"/>
            <a:r>
              <a:rPr lang="en-NZ" dirty="0" smtClean="0"/>
              <a:t>Mutual Exclusion</a:t>
            </a:r>
          </a:p>
          <a:p>
            <a:pPr lvl="1"/>
            <a:r>
              <a:rPr lang="en-NZ" dirty="0" smtClean="0"/>
              <a:t>Deadlock</a:t>
            </a:r>
          </a:p>
          <a:p>
            <a:r>
              <a:rPr lang="en-NZ" dirty="0" smtClean="0"/>
              <a:t>Ch5/6 looked at issues within a single computer</a:t>
            </a:r>
          </a:p>
          <a:p>
            <a:pPr lvl="1"/>
            <a:r>
              <a:rPr lang="en-NZ" dirty="0" smtClean="0"/>
              <a:t>Different issues arise when the processors do not share common memory or clock</a:t>
            </a:r>
            <a:endParaRPr lang="en-NZ" dirty="0"/>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Critical Section</a:t>
            </a:r>
            <a:endParaRPr lang="en-US" dirty="0"/>
          </a:p>
        </p:txBody>
      </p:sp>
      <p:sp>
        <p:nvSpPr>
          <p:cNvPr id="3" name="Content Placeholder 2"/>
          <p:cNvSpPr>
            <a:spLocks noGrp="1"/>
          </p:cNvSpPr>
          <p:nvPr>
            <p:ph idx="1"/>
          </p:nvPr>
        </p:nvSpPr>
        <p:spPr/>
        <p:txBody>
          <a:bodyPr/>
          <a:lstStyle/>
          <a:p>
            <a:r>
              <a:rPr lang="en-US" dirty="0" smtClean="0"/>
              <a:t>Non-sharable resources are </a:t>
            </a:r>
            <a:r>
              <a:rPr lang="en-US" b="1" i="1" dirty="0" smtClean="0"/>
              <a:t>critical resources</a:t>
            </a:r>
          </a:p>
          <a:p>
            <a:pPr lvl="1"/>
            <a:r>
              <a:rPr lang="en-US" dirty="0" smtClean="0"/>
              <a:t>Code accessing it is a </a:t>
            </a:r>
            <a:r>
              <a:rPr lang="en-US" b="1" dirty="0" smtClean="0"/>
              <a:t>critical section</a:t>
            </a:r>
            <a:r>
              <a:rPr lang="en-US" dirty="0" smtClean="0"/>
              <a:t> of a program</a:t>
            </a:r>
          </a:p>
          <a:p>
            <a:r>
              <a:rPr lang="en-US" dirty="0" smtClean="0"/>
              <a:t>Mutual exclusion must be enforced: </a:t>
            </a:r>
          </a:p>
          <a:p>
            <a:pPr lvl="1"/>
            <a:r>
              <a:rPr lang="en-US" dirty="0" smtClean="0"/>
              <a:t>only one process at a time is allowed in its critical section</a:t>
            </a:r>
          </a:p>
          <a:p>
            <a:pPr>
              <a:buNone/>
            </a:pPr>
            <a:endParaRPr lang="en-US" dirty="0"/>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Mutual </a:t>
            </a:r>
            <a:br>
              <a:rPr lang="en-US" dirty="0" smtClean="0"/>
            </a:br>
            <a:r>
              <a:rPr lang="en-US" dirty="0" smtClean="0"/>
              <a:t>Exclusion Requirements</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Mutual exclusion must be enforced</a:t>
            </a:r>
          </a:p>
          <a:p>
            <a:pPr marL="514350" indent="-514350">
              <a:buFont typeface="+mj-lt"/>
              <a:buAutoNum type="arabicPeriod"/>
            </a:pPr>
            <a:r>
              <a:rPr lang="en-US" dirty="0" smtClean="0"/>
              <a:t>A process halting in noncritical section must not interfere with other processes</a:t>
            </a:r>
          </a:p>
          <a:p>
            <a:pPr marL="514350" indent="-514350">
              <a:buFont typeface="+mj-lt"/>
              <a:buAutoNum type="arabicPeriod"/>
            </a:pPr>
            <a:r>
              <a:rPr lang="en-US" dirty="0" smtClean="0"/>
              <a:t>A process requiring access to a critical section should not be delayed indefinitely</a:t>
            </a:r>
          </a:p>
          <a:p>
            <a:pPr marL="914400" lvl="1" indent="-514350"/>
            <a:r>
              <a:rPr lang="en-US" dirty="0" smtClean="0"/>
              <a:t>Deadlock and starvation are not allowed</a:t>
            </a:r>
          </a:p>
          <a:p>
            <a:pPr marL="514350" indent="-514350">
              <a:buNone/>
            </a:pPr>
            <a:endParaRPr lang="en-US" dirty="0" smtClean="0"/>
          </a:p>
          <a:p>
            <a:pPr marL="514350" indent="-514350">
              <a:buFont typeface="+mj-lt"/>
              <a:buAutoNum type="arabicPeriod"/>
            </a:pPr>
            <a:endParaRPr lang="en-US" dirty="0" smtClean="0"/>
          </a:p>
          <a:p>
            <a:endParaRPr lang="en-US" dirty="0" smtClean="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Motivation</a:t>
            </a:r>
            <a:endParaRPr lang="en-NZ" dirty="0"/>
          </a:p>
        </p:txBody>
      </p:sp>
      <p:sp>
        <p:nvSpPr>
          <p:cNvPr id="3" name="Content Placeholder 2"/>
          <p:cNvSpPr>
            <a:spLocks noGrp="1"/>
          </p:cNvSpPr>
          <p:nvPr>
            <p:ph idx="1"/>
          </p:nvPr>
        </p:nvSpPr>
        <p:spPr/>
        <p:txBody>
          <a:bodyPr/>
          <a:lstStyle/>
          <a:p>
            <a:r>
              <a:rPr lang="en-NZ" dirty="0" smtClean="0"/>
              <a:t>Process migration is desirable in distributed computing for several reasons including:</a:t>
            </a:r>
          </a:p>
          <a:p>
            <a:pPr lvl="1"/>
            <a:r>
              <a:rPr lang="en-NZ" dirty="0" smtClean="0"/>
              <a:t>Load sharing</a:t>
            </a:r>
          </a:p>
          <a:p>
            <a:pPr lvl="1"/>
            <a:r>
              <a:rPr lang="en-NZ" dirty="0" smtClean="0"/>
              <a:t>Communications performance</a:t>
            </a:r>
          </a:p>
          <a:p>
            <a:pPr lvl="1"/>
            <a:r>
              <a:rPr lang="en-NZ" dirty="0" smtClean="0"/>
              <a:t>Availability</a:t>
            </a:r>
          </a:p>
          <a:p>
            <a:pPr lvl="1"/>
            <a:r>
              <a:rPr lang="en-NZ" dirty="0" smtClean="0"/>
              <a:t>Utilizing special capabilities</a:t>
            </a:r>
            <a:endParaRPr lang="en-NZ" dirty="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Mutual </a:t>
            </a:r>
            <a:br>
              <a:rPr lang="en-US" dirty="0" smtClean="0"/>
            </a:br>
            <a:r>
              <a:rPr lang="en-US" dirty="0" smtClean="0"/>
              <a:t>Exclusion Requirements</a:t>
            </a:r>
            <a:endParaRPr lang="en-US" dirty="0"/>
          </a:p>
        </p:txBody>
      </p:sp>
      <p:sp>
        <p:nvSpPr>
          <p:cNvPr id="3" name="Content Placeholder 2"/>
          <p:cNvSpPr>
            <a:spLocks noGrp="1"/>
          </p:cNvSpPr>
          <p:nvPr>
            <p:ph idx="1"/>
          </p:nvPr>
        </p:nvSpPr>
        <p:spPr/>
        <p:txBody>
          <a:bodyPr/>
          <a:lstStyle/>
          <a:p>
            <a:pPr marL="514350" indent="-514350">
              <a:buFont typeface="+mj-lt"/>
              <a:buAutoNum type="arabicPeriod" startAt="4"/>
            </a:pPr>
            <a:r>
              <a:rPr lang="en-US" dirty="0" smtClean="0"/>
              <a:t>If no process is in a critical section, any process may enter without delay</a:t>
            </a:r>
          </a:p>
          <a:p>
            <a:pPr marL="514350" indent="-514350">
              <a:buFont typeface="+mj-lt"/>
              <a:buAutoNum type="arabicPeriod" startAt="4"/>
            </a:pPr>
            <a:r>
              <a:rPr lang="en-US" dirty="0" smtClean="0"/>
              <a:t>No assumption about the number of processors</a:t>
            </a:r>
          </a:p>
          <a:p>
            <a:pPr marL="514350" indent="-514350">
              <a:buFont typeface="+mj-lt"/>
              <a:buAutoNum type="arabicPeriod" startAt="4"/>
            </a:pPr>
            <a:r>
              <a:rPr lang="en-NZ" dirty="0" smtClean="0"/>
              <a:t>A process remains inside its critical section for a finite time only.</a:t>
            </a:r>
            <a:endParaRPr lang="en-US" dirty="0" smtClean="0"/>
          </a:p>
          <a:p>
            <a:pPr marL="514350" indent="-514350">
              <a:buNone/>
            </a:pPr>
            <a:endParaRPr lang="en-US" dirty="0" smtClean="0"/>
          </a:p>
          <a:p>
            <a:pPr marL="514350" indent="-514350">
              <a:buFont typeface="+mj-lt"/>
              <a:buAutoNum type="arabicPeriod" startAt="4"/>
            </a:pPr>
            <a:endParaRPr lang="en-US" dirty="0" smtClean="0"/>
          </a:p>
          <a:p>
            <a:pPr marL="514350" indent="-514350">
              <a:buFont typeface="+mj-lt"/>
              <a:buAutoNum type="arabicPeriod" startAt="4"/>
            </a:pPr>
            <a:endParaRPr lang="en-US" dirty="0" smtClean="0"/>
          </a:p>
          <a:p>
            <a:endParaRPr lang="en-US" dirty="0" smtClean="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Mutual Exclusion</a:t>
            </a:r>
            <a:endParaRPr lang="en-US" dirty="0"/>
          </a:p>
        </p:txBody>
      </p:sp>
      <p:pic>
        <p:nvPicPr>
          <p:cNvPr id="4" name="Content Placeholder 3" descr="Fig18_07.gif"/>
          <p:cNvPicPr>
            <a:picLocks noGrp="1" noChangeAspect="1"/>
          </p:cNvPicPr>
          <p:nvPr>
            <p:ph idx="1"/>
          </p:nvPr>
        </p:nvPicPr>
        <p:blipFill>
          <a:blip r:embed="rId3" cstate="print"/>
          <a:stretch>
            <a:fillRect/>
          </a:stretch>
        </p:blipFill>
        <p:spPr>
          <a:xfrm>
            <a:off x="1135908" y="1143000"/>
            <a:ext cx="7506538" cy="5410200"/>
          </a:xfrm>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Centralized Algorithm </a:t>
            </a:r>
            <a:br>
              <a:rPr lang="en-US" dirty="0" smtClean="0"/>
            </a:br>
            <a:r>
              <a:rPr lang="en-US" dirty="0" smtClean="0"/>
              <a:t>for Mutual Exclusion</a:t>
            </a:r>
            <a:endParaRPr lang="en-US" dirty="0"/>
          </a:p>
        </p:txBody>
      </p:sp>
      <p:sp>
        <p:nvSpPr>
          <p:cNvPr id="3" name="Content Placeholder 2"/>
          <p:cNvSpPr>
            <a:spLocks noGrp="1"/>
          </p:cNvSpPr>
          <p:nvPr>
            <p:ph idx="1"/>
          </p:nvPr>
        </p:nvSpPr>
        <p:spPr/>
        <p:txBody>
          <a:bodyPr/>
          <a:lstStyle/>
          <a:p>
            <a:r>
              <a:rPr lang="en-US" dirty="0" smtClean="0"/>
              <a:t>One node is designated as the control node</a:t>
            </a:r>
          </a:p>
          <a:p>
            <a:r>
              <a:rPr lang="en-US" dirty="0" smtClean="0"/>
              <a:t>This node control access to all shared objects</a:t>
            </a:r>
          </a:p>
          <a:p>
            <a:r>
              <a:rPr lang="en-US" dirty="0" smtClean="0"/>
              <a:t>Only the control node makes resource-allocation decision</a:t>
            </a:r>
          </a:p>
          <a:p>
            <a:endParaRPr lang="en-US" dirty="0"/>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Properties of a</a:t>
            </a:r>
            <a:br>
              <a:rPr lang="en-US" dirty="0" smtClean="0"/>
            </a:br>
            <a:r>
              <a:rPr lang="en-US" dirty="0" smtClean="0"/>
              <a:t>Centralized Method</a:t>
            </a:r>
            <a:endParaRPr lang="en-US" dirty="0"/>
          </a:p>
        </p:txBody>
      </p:sp>
      <p:sp>
        <p:nvSpPr>
          <p:cNvPr id="3" name="Content Placeholder 2"/>
          <p:cNvSpPr>
            <a:spLocks noGrp="1"/>
          </p:cNvSpPr>
          <p:nvPr>
            <p:ph idx="1"/>
          </p:nvPr>
        </p:nvSpPr>
        <p:spPr/>
        <p:txBody>
          <a:bodyPr/>
          <a:lstStyle/>
          <a:p>
            <a:r>
              <a:rPr lang="en-NZ" dirty="0" smtClean="0"/>
              <a:t>Only the control node makes resource-allocation decisions.</a:t>
            </a:r>
          </a:p>
          <a:p>
            <a:r>
              <a:rPr lang="en-US" dirty="0" smtClean="0"/>
              <a:t>All information is located in the control node</a:t>
            </a:r>
          </a:p>
          <a:p>
            <a:pPr lvl="1"/>
            <a:r>
              <a:rPr lang="en-US" dirty="0" smtClean="0"/>
              <a:t>If control node fails, mutual exclusion breaks down</a:t>
            </a:r>
          </a:p>
          <a:p>
            <a:endParaRPr lang="en-US" dirty="0"/>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Algorithm</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All nodes have equal amount of information, on average</a:t>
            </a:r>
          </a:p>
          <a:p>
            <a:pPr marL="514350" indent="-514350">
              <a:buFont typeface="+mj-lt"/>
              <a:buAutoNum type="arabicPeriod"/>
            </a:pPr>
            <a:r>
              <a:rPr lang="en-US" dirty="0" smtClean="0"/>
              <a:t>Each node has only a partial picture of the total system and must make decisions based on this information</a:t>
            </a:r>
          </a:p>
          <a:p>
            <a:pPr marL="514350" indent="-514350">
              <a:buFont typeface="+mj-lt"/>
              <a:buAutoNum type="arabicPeriod"/>
            </a:pPr>
            <a:r>
              <a:rPr lang="en-US" dirty="0" smtClean="0"/>
              <a:t>All nodes bear equal responsibility for the final decision</a:t>
            </a:r>
          </a:p>
          <a:p>
            <a:endParaRPr lang="en-US" dirty="0"/>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Algorithm</a:t>
            </a:r>
            <a:endParaRPr lang="en-US" dirty="0"/>
          </a:p>
        </p:txBody>
      </p:sp>
      <p:sp>
        <p:nvSpPr>
          <p:cNvPr id="3" name="Content Placeholder 2"/>
          <p:cNvSpPr>
            <a:spLocks noGrp="1"/>
          </p:cNvSpPr>
          <p:nvPr>
            <p:ph idx="1"/>
          </p:nvPr>
        </p:nvSpPr>
        <p:spPr/>
        <p:txBody>
          <a:bodyPr/>
          <a:lstStyle/>
          <a:p>
            <a:pPr marL="514350" indent="-514350">
              <a:buFont typeface="+mj-lt"/>
              <a:buAutoNum type="arabicPeriod" startAt="4"/>
            </a:pPr>
            <a:r>
              <a:rPr lang="en-US" dirty="0" smtClean="0"/>
              <a:t>All nodes expend equal effort, on average, in effecting a final decision</a:t>
            </a:r>
          </a:p>
          <a:p>
            <a:pPr marL="514350" indent="-514350">
              <a:buFont typeface="+mj-lt"/>
              <a:buAutoNum type="arabicPeriod" startAt="4"/>
            </a:pPr>
            <a:r>
              <a:rPr lang="en-US" dirty="0" smtClean="0"/>
              <a:t>Failure of a node, in general, does not result in a total system collapse</a:t>
            </a:r>
          </a:p>
          <a:p>
            <a:pPr marL="514350" indent="-514350">
              <a:buFont typeface="+mj-lt"/>
              <a:buAutoNum type="arabicPeriod" startAt="4"/>
            </a:pPr>
            <a:r>
              <a:rPr lang="en-US" dirty="0" smtClean="0"/>
              <a:t>There exits no </a:t>
            </a:r>
            <a:r>
              <a:rPr lang="en-US" dirty="0" smtClean="0"/>
              <a:t>system-wide </a:t>
            </a:r>
            <a:r>
              <a:rPr lang="en-US" dirty="0" smtClean="0"/>
              <a:t>common clock with which to regulate the time of events</a:t>
            </a:r>
          </a:p>
          <a:p>
            <a:endParaRPr lang="en-US" dirty="0"/>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Ordering of Events in a Distributed System</a:t>
            </a:r>
            <a:endParaRPr lang="en-US" dirty="0"/>
          </a:p>
        </p:txBody>
      </p:sp>
      <p:sp>
        <p:nvSpPr>
          <p:cNvPr id="3" name="Content Placeholder 2"/>
          <p:cNvSpPr>
            <a:spLocks noGrp="1"/>
          </p:cNvSpPr>
          <p:nvPr>
            <p:ph idx="1"/>
          </p:nvPr>
        </p:nvSpPr>
        <p:spPr/>
        <p:txBody>
          <a:bodyPr/>
          <a:lstStyle/>
          <a:p>
            <a:r>
              <a:rPr lang="en-US" dirty="0" smtClean="0"/>
              <a:t>Events must be order to ensure mutual exclusion and avoid deadlock</a:t>
            </a:r>
          </a:p>
          <a:p>
            <a:r>
              <a:rPr lang="en-US" dirty="0" smtClean="0"/>
              <a:t>But clocks are not synchronized</a:t>
            </a:r>
          </a:p>
          <a:p>
            <a:r>
              <a:rPr lang="en-US" dirty="0" smtClean="0"/>
              <a:t>Communication delays affect timing decisions</a:t>
            </a:r>
          </a:p>
          <a:p>
            <a:endParaRPr lang="en-US" dirty="0"/>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Timestamping</a:t>
            </a:r>
            <a:endParaRPr lang="en-US" dirty="0"/>
          </a:p>
        </p:txBody>
      </p:sp>
      <p:sp>
        <p:nvSpPr>
          <p:cNvPr id="3" name="Content Placeholder 2"/>
          <p:cNvSpPr>
            <a:spLocks noGrp="1"/>
          </p:cNvSpPr>
          <p:nvPr>
            <p:ph idx="1"/>
          </p:nvPr>
        </p:nvSpPr>
        <p:spPr/>
        <p:txBody>
          <a:bodyPr/>
          <a:lstStyle/>
          <a:p>
            <a:r>
              <a:rPr lang="en-US" dirty="0" smtClean="0"/>
              <a:t>Each system on the network maintains a counter which functions as a clock</a:t>
            </a:r>
          </a:p>
          <a:p>
            <a:r>
              <a:rPr lang="en-US" dirty="0" smtClean="0"/>
              <a:t>Each site has a numerical identifier</a:t>
            </a:r>
          </a:p>
          <a:p>
            <a:r>
              <a:rPr lang="en-US" dirty="0" smtClean="0"/>
              <a:t>When a message is received, the receiving system sets is clock to one more than the maximum of its current value and the incoming timestamp</a:t>
            </a:r>
          </a:p>
          <a:p>
            <a:endParaRPr lang="en-US" dirty="0"/>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Timestamping </a:t>
            </a:r>
            <a:br>
              <a:rPr lang="en-NZ" dirty="0" smtClean="0"/>
            </a:br>
            <a:r>
              <a:rPr lang="en-NZ" dirty="0" smtClean="0"/>
              <a:t>is Ordering Messages</a:t>
            </a:r>
            <a:endParaRPr lang="en-NZ" dirty="0"/>
          </a:p>
        </p:txBody>
      </p:sp>
      <p:sp>
        <p:nvSpPr>
          <p:cNvPr id="3" name="Content Placeholder 2"/>
          <p:cNvSpPr>
            <a:spLocks noGrp="1"/>
          </p:cNvSpPr>
          <p:nvPr>
            <p:ph idx="1"/>
          </p:nvPr>
        </p:nvSpPr>
        <p:spPr/>
        <p:txBody>
          <a:bodyPr/>
          <a:lstStyle/>
          <a:p>
            <a:r>
              <a:rPr lang="en-NZ" dirty="0" smtClean="0"/>
              <a:t>Each system </a:t>
            </a:r>
            <a:r>
              <a:rPr lang="en-NZ" b="1" i="1" dirty="0" smtClean="0"/>
              <a:t>i </a:t>
            </a:r>
            <a:r>
              <a:rPr lang="en-NZ" dirty="0" smtClean="0"/>
              <a:t>has a counter </a:t>
            </a:r>
            <a:r>
              <a:rPr lang="en-NZ" b="1" i="1" dirty="0" smtClean="0"/>
              <a:t>C</a:t>
            </a:r>
            <a:r>
              <a:rPr lang="en-NZ" b="1" i="1" baseline="-25000" dirty="0" smtClean="0"/>
              <a:t>i</a:t>
            </a:r>
            <a:r>
              <a:rPr lang="en-NZ" b="1" i="1" dirty="0" smtClean="0"/>
              <a:t> </a:t>
            </a:r>
            <a:r>
              <a:rPr lang="en-NZ" dirty="0" smtClean="0"/>
              <a:t>functioning as a clock</a:t>
            </a:r>
          </a:p>
          <a:p>
            <a:pPr lvl="1"/>
            <a:r>
              <a:rPr lang="en-NZ" dirty="0" smtClean="0"/>
              <a:t>Each message increments </a:t>
            </a:r>
            <a:r>
              <a:rPr lang="en-NZ" b="1" i="1" dirty="0" smtClean="0"/>
              <a:t>C</a:t>
            </a:r>
            <a:r>
              <a:rPr lang="en-NZ" b="1" i="1" baseline="-25000" dirty="0" smtClean="0"/>
              <a:t>i</a:t>
            </a:r>
          </a:p>
          <a:p>
            <a:r>
              <a:rPr lang="en-NZ" dirty="0" smtClean="0"/>
              <a:t>Messages sent in the form (m, T</a:t>
            </a:r>
            <a:r>
              <a:rPr lang="en-NZ" b="1" i="1" baseline="-25000" dirty="0" smtClean="0"/>
              <a:t>i</a:t>
            </a:r>
            <a:r>
              <a:rPr lang="en-NZ" dirty="0" smtClean="0"/>
              <a:t>, i) where </a:t>
            </a:r>
          </a:p>
          <a:p>
            <a:pPr lvl="1"/>
            <a:r>
              <a:rPr lang="en-NZ" dirty="0" smtClean="0"/>
              <a:t>m = contents of the message</a:t>
            </a:r>
          </a:p>
          <a:p>
            <a:pPr lvl="1"/>
            <a:r>
              <a:rPr lang="en-NZ" dirty="0" smtClean="0"/>
              <a:t> T</a:t>
            </a:r>
            <a:r>
              <a:rPr lang="en-NZ" sz="3200" b="1" i="1" baseline="-25000" dirty="0" smtClean="0"/>
              <a:t>i</a:t>
            </a:r>
            <a:r>
              <a:rPr lang="en-NZ" dirty="0" smtClean="0"/>
              <a:t> = timestamp for this message, set to equal C</a:t>
            </a:r>
            <a:r>
              <a:rPr lang="en-NZ" sz="3200" b="1" i="1" baseline="-25000" dirty="0" smtClean="0"/>
              <a:t>i</a:t>
            </a:r>
          </a:p>
          <a:p>
            <a:pPr lvl="1"/>
            <a:r>
              <a:rPr lang="en-NZ" dirty="0" smtClean="0"/>
              <a:t> i = numerical identifier of this system in the distributed system</a:t>
            </a:r>
          </a:p>
          <a:p>
            <a:pPr lvl="1"/>
            <a:endParaRPr lang="en-NZ" dirty="0" smtClean="0"/>
          </a:p>
          <a:p>
            <a:pPr lvl="1"/>
            <a:endParaRPr lang="en-NZ" dirty="0"/>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Receiving System</a:t>
            </a:r>
            <a:endParaRPr lang="en-NZ" dirty="0"/>
          </a:p>
        </p:txBody>
      </p:sp>
      <p:sp>
        <p:nvSpPr>
          <p:cNvPr id="3" name="Content Placeholder 2"/>
          <p:cNvSpPr>
            <a:spLocks noGrp="1"/>
          </p:cNvSpPr>
          <p:nvPr>
            <p:ph idx="1"/>
          </p:nvPr>
        </p:nvSpPr>
        <p:spPr/>
        <p:txBody>
          <a:bodyPr/>
          <a:lstStyle/>
          <a:p>
            <a:pPr algn="just"/>
            <a:r>
              <a:rPr lang="en-NZ" dirty="0" smtClean="0"/>
              <a:t>The receiving system </a:t>
            </a:r>
            <a:r>
              <a:rPr lang="en-NZ" b="1" i="1" dirty="0" smtClean="0"/>
              <a:t>j</a:t>
            </a:r>
            <a:r>
              <a:rPr lang="en-NZ" dirty="0" smtClean="0"/>
              <a:t> increments its clock to one more than the maximum of its current value and the incoming timestamp:</a:t>
            </a:r>
          </a:p>
          <a:p>
            <a:pPr lvl="1" algn="just"/>
            <a:r>
              <a:rPr lang="da-DK" dirty="0" smtClean="0"/>
              <a:t>C</a:t>
            </a:r>
            <a:r>
              <a:rPr lang="da-DK" baseline="-25000" dirty="0" smtClean="0"/>
              <a:t>j</a:t>
            </a:r>
            <a:r>
              <a:rPr lang="da-DK" dirty="0" smtClean="0"/>
              <a:t> </a:t>
            </a:r>
            <a:r>
              <a:rPr lang="da-DK" dirty="0" smtClean="0">
                <a:sym typeface="Wingdings" pitchFamily="2" charset="2"/>
              </a:rPr>
              <a:t></a:t>
            </a:r>
            <a:r>
              <a:rPr lang="da-DK" dirty="0" smtClean="0"/>
              <a:t> 1 + max[Cj, T</a:t>
            </a:r>
            <a:r>
              <a:rPr lang="da-DK" baseline="-25000" dirty="0" smtClean="0"/>
              <a:t>i </a:t>
            </a:r>
            <a:r>
              <a:rPr lang="da-DK" dirty="0" smtClean="0"/>
              <a:t>]</a:t>
            </a:r>
          </a:p>
          <a:p>
            <a:pPr algn="just"/>
            <a:r>
              <a:rPr lang="da-DK" dirty="0" smtClean="0"/>
              <a:t>If i sends x, and j sends y then x comes before y </a:t>
            </a:r>
          </a:p>
          <a:p>
            <a:pPr marL="971550" lvl="1" indent="-514350" algn="just">
              <a:buFont typeface="+mj-lt"/>
              <a:buAutoNum type="arabicPeriod"/>
            </a:pPr>
            <a:r>
              <a:rPr lang="da-DK" dirty="0" smtClean="0"/>
              <a:t>If T</a:t>
            </a:r>
            <a:r>
              <a:rPr lang="da-DK" baseline="-25000" dirty="0" smtClean="0"/>
              <a:t>i</a:t>
            </a:r>
            <a:r>
              <a:rPr lang="da-DK" dirty="0" smtClean="0"/>
              <a:t> &lt; T</a:t>
            </a:r>
            <a:r>
              <a:rPr lang="da-DK" baseline="-25000" dirty="0" smtClean="0"/>
              <a:t>j</a:t>
            </a:r>
            <a:r>
              <a:rPr lang="da-DK" dirty="0" smtClean="0"/>
              <a:t> or</a:t>
            </a:r>
          </a:p>
          <a:p>
            <a:pPr marL="971550" lvl="1" indent="-514350" algn="just">
              <a:buFont typeface="+mj-lt"/>
              <a:buAutoNum type="arabicPeriod"/>
            </a:pPr>
            <a:r>
              <a:rPr lang="da-DK" dirty="0" smtClean="0"/>
              <a:t>If T</a:t>
            </a:r>
            <a:r>
              <a:rPr lang="da-DK" baseline="-25000" dirty="0" smtClean="0"/>
              <a:t>i</a:t>
            </a:r>
            <a:r>
              <a:rPr lang="da-DK" dirty="0" smtClean="0"/>
              <a:t> = T</a:t>
            </a:r>
            <a:r>
              <a:rPr lang="da-DK" baseline="-25000" dirty="0" smtClean="0"/>
              <a:t>j</a:t>
            </a:r>
            <a:r>
              <a:rPr lang="da-DK" dirty="0" smtClean="0"/>
              <a:t> AND i &lt; j</a:t>
            </a:r>
          </a:p>
          <a:p>
            <a:pPr marL="971550" lvl="1" indent="-514350" algn="just">
              <a:buFont typeface="+mj-lt"/>
              <a:buAutoNum type="arabicPeriod"/>
            </a:pPr>
            <a:endParaRPr lang="en-NZ"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Load Sharing</a:t>
            </a:r>
            <a:endParaRPr lang="en-US" dirty="0"/>
          </a:p>
        </p:txBody>
      </p:sp>
      <p:sp>
        <p:nvSpPr>
          <p:cNvPr id="3" name="Content Placeholder 2"/>
          <p:cNvSpPr>
            <a:spLocks noGrp="1"/>
          </p:cNvSpPr>
          <p:nvPr>
            <p:ph idx="1"/>
          </p:nvPr>
        </p:nvSpPr>
        <p:spPr/>
        <p:txBody>
          <a:bodyPr/>
          <a:lstStyle/>
          <a:p>
            <a:r>
              <a:rPr lang="en-US" dirty="0" smtClean="0"/>
              <a:t>Move processes from heavily loaded to lightly load systems</a:t>
            </a:r>
          </a:p>
          <a:p>
            <a:pPr lvl="1"/>
            <a:r>
              <a:rPr lang="en-US" dirty="0" smtClean="0"/>
              <a:t>Significant improvements are possible</a:t>
            </a:r>
          </a:p>
          <a:p>
            <a:pPr lvl="1"/>
            <a:r>
              <a:rPr lang="en-US" dirty="0" smtClean="0"/>
              <a:t>Must be careful that the communications overhead does not exceed the performance gained.</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Timestamping</a:t>
            </a:r>
            <a:endParaRPr lang="en-US" dirty="0"/>
          </a:p>
        </p:txBody>
      </p:sp>
      <p:pic>
        <p:nvPicPr>
          <p:cNvPr id="4" name="Content Placeholder 3" descr="Fig18_08.gif"/>
          <p:cNvPicPr>
            <a:picLocks noGrp="1" noChangeAspect="1"/>
          </p:cNvPicPr>
          <p:nvPr>
            <p:ph idx="1"/>
          </p:nvPr>
        </p:nvPicPr>
        <p:blipFill>
          <a:blip r:embed="rId3" cstate="print"/>
          <a:stretch>
            <a:fillRect/>
          </a:stretch>
        </p:blipFill>
        <p:spPr>
          <a:xfrm>
            <a:off x="1294043" y="1219200"/>
            <a:ext cx="7161074" cy="5410200"/>
          </a:xfrm>
        </p:spPr>
      </p:pic>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Timestamping</a:t>
            </a:r>
            <a:endParaRPr lang="en-US" dirty="0"/>
          </a:p>
        </p:txBody>
      </p:sp>
      <p:pic>
        <p:nvPicPr>
          <p:cNvPr id="4" name="Content Placeholder 3" descr="Fig18_09.gif"/>
          <p:cNvPicPr>
            <a:picLocks noGrp="1" noChangeAspect="1"/>
          </p:cNvPicPr>
          <p:nvPr>
            <p:ph idx="1"/>
          </p:nvPr>
        </p:nvPicPr>
        <p:blipFill>
          <a:blip r:embed="rId3" cstate="print"/>
          <a:stretch>
            <a:fillRect/>
          </a:stretch>
        </p:blipFill>
        <p:spPr>
          <a:xfrm>
            <a:off x="1822021" y="1219200"/>
            <a:ext cx="6007645" cy="5410200"/>
          </a:xfrm>
        </p:spPr>
      </p:pic>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Distributed Queue</a:t>
            </a:r>
            <a:endParaRPr lang="en-NZ" dirty="0"/>
          </a:p>
        </p:txBody>
      </p:sp>
      <p:sp>
        <p:nvSpPr>
          <p:cNvPr id="3" name="Content Placeholder 2"/>
          <p:cNvSpPr>
            <a:spLocks noGrp="1"/>
          </p:cNvSpPr>
          <p:nvPr>
            <p:ph idx="1"/>
          </p:nvPr>
        </p:nvSpPr>
        <p:spPr/>
        <p:txBody>
          <a:bodyPr/>
          <a:lstStyle/>
          <a:p>
            <a:r>
              <a:rPr lang="en-NZ" dirty="0" smtClean="0"/>
              <a:t>An early approach to distributed mutual exclusion uses a distributed queue</a:t>
            </a:r>
          </a:p>
          <a:p>
            <a:r>
              <a:rPr lang="en-NZ" dirty="0" smtClean="0"/>
              <a:t>Relied on several assumptions</a:t>
            </a:r>
          </a:p>
          <a:p>
            <a:pPr marL="971550" lvl="1" indent="-514350">
              <a:buFont typeface="+mj-lt"/>
              <a:buAutoNum type="arabicPeriod"/>
            </a:pPr>
            <a:r>
              <a:rPr lang="en-NZ" dirty="0" smtClean="0"/>
              <a:t>Each node (1..N) has 1 process to manage mutual exclusion</a:t>
            </a:r>
          </a:p>
          <a:p>
            <a:pPr marL="971550" lvl="1" indent="-514350">
              <a:buFont typeface="+mj-lt"/>
              <a:buAutoNum type="arabicPeriod"/>
            </a:pPr>
            <a:r>
              <a:rPr lang="en-NZ" dirty="0" smtClean="0"/>
              <a:t>Messages arrive in the same order as sent (this assumption relaxed in later versions)</a:t>
            </a:r>
          </a:p>
          <a:p>
            <a:pPr marL="971550" lvl="1" indent="-514350">
              <a:buFont typeface="+mj-lt"/>
              <a:buAutoNum type="arabicPeriod"/>
            </a:pPr>
            <a:r>
              <a:rPr lang="en-NZ" dirty="0" smtClean="0"/>
              <a:t>Every message is successfully received</a:t>
            </a:r>
          </a:p>
          <a:p>
            <a:pPr marL="971550" lvl="1" indent="-514350">
              <a:buFont typeface="+mj-lt"/>
              <a:buAutoNum type="arabicPeriod"/>
            </a:pPr>
            <a:r>
              <a:rPr lang="en-NZ" dirty="0" smtClean="0"/>
              <a:t>Network is fully connected</a:t>
            </a:r>
          </a:p>
          <a:p>
            <a:pPr marL="971550" lvl="1" indent="-514350">
              <a:buFont typeface="+mj-lt"/>
              <a:buAutoNum type="arabicPeriod"/>
            </a:pPr>
            <a:endParaRPr lang="en-NZ" dirty="0" smtClean="0"/>
          </a:p>
          <a:p>
            <a:pPr lvl="1"/>
            <a:endParaRPr lang="en-NZ" dirty="0"/>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Diagram</a:t>
            </a:r>
            <a:endParaRPr lang="en-US" dirty="0"/>
          </a:p>
        </p:txBody>
      </p:sp>
      <p:pic>
        <p:nvPicPr>
          <p:cNvPr id="4" name="Content Placeholder 3" descr="Fig18_10.gif"/>
          <p:cNvPicPr>
            <a:picLocks noGrp="1" noChangeAspect="1"/>
          </p:cNvPicPr>
          <p:nvPr>
            <p:ph idx="1"/>
          </p:nvPr>
        </p:nvPicPr>
        <p:blipFill>
          <a:blip r:embed="rId3" cstate="print"/>
          <a:stretch>
            <a:fillRect/>
          </a:stretch>
        </p:blipFill>
        <p:spPr>
          <a:xfrm>
            <a:off x="1524001" y="1219200"/>
            <a:ext cx="6388858" cy="5464512"/>
          </a:xfrm>
        </p:spPr>
      </p:pic>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Token-Passing Approach</a:t>
            </a:r>
            <a:endParaRPr lang="en-US" dirty="0"/>
          </a:p>
        </p:txBody>
      </p:sp>
      <p:sp>
        <p:nvSpPr>
          <p:cNvPr id="3" name="Content Placeholder 2"/>
          <p:cNvSpPr>
            <a:spLocks noGrp="1"/>
          </p:cNvSpPr>
          <p:nvPr>
            <p:ph idx="1"/>
          </p:nvPr>
        </p:nvSpPr>
        <p:spPr/>
        <p:txBody>
          <a:bodyPr/>
          <a:lstStyle/>
          <a:p>
            <a:r>
              <a:rPr lang="en-US" dirty="0" smtClean="0"/>
              <a:t>Pass a token among the participating processes</a:t>
            </a:r>
          </a:p>
          <a:p>
            <a:r>
              <a:rPr lang="en-US" dirty="0" smtClean="0"/>
              <a:t>The token is an entity that at any time is held by one process</a:t>
            </a:r>
          </a:p>
          <a:p>
            <a:pPr lvl="1"/>
            <a:r>
              <a:rPr lang="en-US" dirty="0" smtClean="0"/>
              <a:t>The process holding the token may enter its critical section without asking permission</a:t>
            </a:r>
          </a:p>
          <a:p>
            <a:pPr lvl="1"/>
            <a:r>
              <a:rPr lang="en-US" dirty="0" smtClean="0"/>
              <a:t>When a process leaves its critical section, it passes the token to another process</a:t>
            </a:r>
          </a:p>
          <a:p>
            <a:endParaRPr lang="en-US" dirty="0"/>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Token-Passing</a:t>
            </a:r>
            <a:endParaRPr lang="en-US" dirty="0"/>
          </a:p>
        </p:txBody>
      </p:sp>
      <p:pic>
        <p:nvPicPr>
          <p:cNvPr id="4" name="Content Placeholder 3" descr="Fig18_11a.gif"/>
          <p:cNvPicPr>
            <a:picLocks noGrp="1" noChangeAspect="1"/>
          </p:cNvPicPr>
          <p:nvPr>
            <p:ph idx="1"/>
          </p:nvPr>
        </p:nvPicPr>
        <p:blipFill>
          <a:blip r:embed="rId3" cstate="print"/>
          <a:stretch>
            <a:fillRect/>
          </a:stretch>
        </p:blipFill>
        <p:spPr>
          <a:xfrm>
            <a:off x="204488" y="1676400"/>
            <a:ext cx="8878221" cy="4724400"/>
          </a:xfrm>
        </p:spPr>
      </p:pic>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Token Passing</a:t>
            </a:r>
            <a:endParaRPr lang="en-US" dirty="0"/>
          </a:p>
        </p:txBody>
      </p:sp>
      <p:pic>
        <p:nvPicPr>
          <p:cNvPr id="4" name="Content Placeholder 3" descr="Fig18_11b.gif"/>
          <p:cNvPicPr>
            <a:picLocks noGrp="1" noChangeAspect="1"/>
          </p:cNvPicPr>
          <p:nvPr>
            <p:ph idx="1"/>
          </p:nvPr>
        </p:nvPicPr>
        <p:blipFill>
          <a:blip r:embed="rId3" cstate="print"/>
          <a:stretch>
            <a:fillRect/>
          </a:stretch>
        </p:blipFill>
        <p:spPr>
          <a:xfrm>
            <a:off x="234300" y="1905001"/>
            <a:ext cx="8827599" cy="4419599"/>
          </a:xfrm>
        </p:spPr>
      </p:pic>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Process Migration</a:t>
            </a:r>
          </a:p>
          <a:p>
            <a:r>
              <a:rPr lang="en-NZ" dirty="0" smtClean="0"/>
              <a:t>Distributed Global States</a:t>
            </a:r>
          </a:p>
          <a:p>
            <a:r>
              <a:rPr lang="en-NZ" dirty="0" smtClean="0"/>
              <a:t>Distributed Mutual Exclusion</a:t>
            </a:r>
          </a:p>
          <a:p>
            <a:r>
              <a:rPr lang="en-NZ" dirty="0" smtClean="0">
                <a:solidFill>
                  <a:schemeClr val="accent1">
                    <a:lumMod val="75000"/>
                  </a:schemeClr>
                </a:solidFill>
              </a:rPr>
              <a:t>Distributed Deadlock</a:t>
            </a:r>
          </a:p>
        </p:txBody>
      </p:sp>
      <p:cxnSp>
        <p:nvCxnSpPr>
          <p:cNvPr id="4" name="Straight Arrow Connector 3"/>
          <p:cNvCxnSpPr/>
          <p:nvPr/>
        </p:nvCxnSpPr>
        <p:spPr>
          <a:xfrm>
            <a:off x="152400" y="3605463"/>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Deadlock</a:t>
            </a:r>
            <a:endParaRPr lang="en-NZ" dirty="0"/>
          </a:p>
        </p:txBody>
      </p:sp>
      <p:sp>
        <p:nvSpPr>
          <p:cNvPr id="3" name="Content Placeholder 2"/>
          <p:cNvSpPr>
            <a:spLocks noGrp="1"/>
          </p:cNvSpPr>
          <p:nvPr>
            <p:ph idx="1"/>
          </p:nvPr>
        </p:nvSpPr>
        <p:spPr/>
        <p:txBody>
          <a:bodyPr/>
          <a:lstStyle/>
          <a:p>
            <a:r>
              <a:rPr lang="en-NZ" dirty="0" smtClean="0"/>
              <a:t>The permanent blocking of a set of processes that either compete for system resources or communicate with one another.</a:t>
            </a:r>
          </a:p>
          <a:p>
            <a:pPr lvl="1"/>
            <a:r>
              <a:rPr lang="en-NZ" dirty="0" smtClean="0"/>
              <a:t>Definition valid for distributed systems as much as for single</a:t>
            </a:r>
          </a:p>
          <a:p>
            <a:pPr lvl="1"/>
            <a:r>
              <a:rPr lang="en-NZ" dirty="0" smtClean="0"/>
              <a:t>More complex as no node as knowledge of the state of the overall system</a:t>
            </a:r>
          </a:p>
          <a:p>
            <a:endParaRPr lang="en-NZ" dirty="0" smtClean="0"/>
          </a:p>
          <a:p>
            <a:endParaRPr lang="en-NZ" dirty="0"/>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Types of Deadlock</a:t>
            </a:r>
            <a:endParaRPr lang="en-NZ" dirty="0"/>
          </a:p>
        </p:txBody>
      </p:sp>
      <p:sp>
        <p:nvSpPr>
          <p:cNvPr id="3" name="Content Placeholder 2"/>
          <p:cNvSpPr>
            <a:spLocks noGrp="1"/>
          </p:cNvSpPr>
          <p:nvPr>
            <p:ph idx="1"/>
          </p:nvPr>
        </p:nvSpPr>
        <p:spPr/>
        <p:txBody>
          <a:bodyPr/>
          <a:lstStyle/>
          <a:p>
            <a:r>
              <a:rPr lang="en-NZ" dirty="0" smtClean="0"/>
              <a:t>Those related to resource allocation</a:t>
            </a:r>
          </a:p>
          <a:p>
            <a:pPr lvl="1"/>
            <a:r>
              <a:rPr lang="en-NZ" dirty="0" smtClean="0"/>
              <a:t>Multiple processes attempt to access the same resource</a:t>
            </a:r>
          </a:p>
          <a:p>
            <a:r>
              <a:rPr lang="en-NZ" dirty="0" smtClean="0"/>
              <a:t>Communication of messages</a:t>
            </a:r>
          </a:p>
          <a:p>
            <a:pPr lvl="1"/>
            <a:r>
              <a:rPr lang="en-NZ" dirty="0" smtClean="0"/>
              <a:t>Each process in a set is waiting for a message from another process in the set,</a:t>
            </a:r>
          </a:p>
          <a:p>
            <a:pPr lvl="1"/>
            <a:r>
              <a:rPr lang="en-NZ" dirty="0" smtClean="0"/>
              <a:t>No process sends a message.</a:t>
            </a:r>
          </a:p>
          <a:p>
            <a:pPr lvl="1"/>
            <a:endParaRPr lang="en-NZ" dirty="0" smtClean="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Communications</a:t>
            </a:r>
            <a:br>
              <a:rPr lang="en-NZ" dirty="0" smtClean="0"/>
            </a:br>
            <a:r>
              <a:rPr lang="en-NZ" dirty="0" smtClean="0"/>
              <a:t> performance</a:t>
            </a:r>
            <a:endParaRPr lang="en-NZ" dirty="0"/>
          </a:p>
        </p:txBody>
      </p:sp>
      <p:sp>
        <p:nvSpPr>
          <p:cNvPr id="3" name="Content Placeholder 2"/>
          <p:cNvSpPr>
            <a:spLocks noGrp="1"/>
          </p:cNvSpPr>
          <p:nvPr>
            <p:ph idx="1"/>
          </p:nvPr>
        </p:nvSpPr>
        <p:spPr/>
        <p:txBody>
          <a:bodyPr/>
          <a:lstStyle/>
          <a:p>
            <a:r>
              <a:rPr lang="en-US" dirty="0" smtClean="0"/>
              <a:t>Processes that interact intensively can be moved to the same node to reduce communications cost</a:t>
            </a:r>
          </a:p>
          <a:p>
            <a:r>
              <a:rPr lang="en-US" dirty="0" smtClean="0"/>
              <a:t>May be better to move process to the data than vice versa</a:t>
            </a:r>
          </a:p>
          <a:p>
            <a:pPr lvl="1"/>
            <a:r>
              <a:rPr lang="en-US" dirty="0" smtClean="0"/>
              <a:t>Especially when the data is larger than the size of the process</a:t>
            </a:r>
          </a:p>
          <a:p>
            <a:endParaRPr lang="en-US" dirty="0" smtClean="0"/>
          </a:p>
          <a:p>
            <a:endParaRPr lang="en-NZ" dirty="0"/>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Deadlock in </a:t>
            </a:r>
            <a:br>
              <a:rPr lang="en-US" dirty="0" smtClean="0"/>
            </a:br>
            <a:r>
              <a:rPr lang="en-US" dirty="0" smtClean="0"/>
              <a:t>Resource Allocation</a:t>
            </a:r>
            <a:endParaRPr lang="en-US" dirty="0"/>
          </a:p>
        </p:txBody>
      </p:sp>
      <p:sp>
        <p:nvSpPr>
          <p:cNvPr id="3" name="Content Placeholder 2"/>
          <p:cNvSpPr>
            <a:spLocks noGrp="1"/>
          </p:cNvSpPr>
          <p:nvPr>
            <p:ph idx="1"/>
          </p:nvPr>
        </p:nvSpPr>
        <p:spPr/>
        <p:txBody>
          <a:bodyPr/>
          <a:lstStyle/>
          <a:p>
            <a:r>
              <a:rPr lang="en-US" dirty="0" smtClean="0"/>
              <a:t>Deadlock required:</a:t>
            </a:r>
          </a:p>
          <a:p>
            <a:pPr lvl="1"/>
            <a:r>
              <a:rPr lang="en-US" dirty="0" smtClean="0"/>
              <a:t>Mutual exclusion</a:t>
            </a:r>
          </a:p>
          <a:p>
            <a:pPr lvl="1"/>
            <a:r>
              <a:rPr lang="en-US" dirty="0" smtClean="0"/>
              <a:t>Hold and wait</a:t>
            </a:r>
          </a:p>
          <a:p>
            <a:pPr lvl="1"/>
            <a:r>
              <a:rPr lang="en-US" dirty="0" smtClean="0"/>
              <a:t>No preemption</a:t>
            </a:r>
          </a:p>
          <a:p>
            <a:pPr lvl="1"/>
            <a:r>
              <a:rPr lang="en-US" dirty="0" smtClean="0"/>
              <a:t>Circular wait</a:t>
            </a:r>
          </a:p>
          <a:p>
            <a:r>
              <a:rPr lang="en-US" dirty="0" smtClean="0"/>
              <a:t>In a distributed system there is no control process with an up-to-date knowledge of the global state of the system.</a:t>
            </a:r>
          </a:p>
          <a:p>
            <a:endParaRPr lang="en-US" dirty="0"/>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Phantom Deadlock</a:t>
            </a:r>
            <a:endParaRPr lang="en-US" dirty="0"/>
          </a:p>
        </p:txBody>
      </p:sp>
      <p:pic>
        <p:nvPicPr>
          <p:cNvPr id="4" name="Content Placeholder 3" descr="Fig18_12.gif"/>
          <p:cNvPicPr>
            <a:picLocks noGrp="1" noChangeAspect="1"/>
          </p:cNvPicPr>
          <p:nvPr>
            <p:ph idx="1"/>
          </p:nvPr>
        </p:nvPicPr>
        <p:blipFill>
          <a:blip r:embed="rId3" cstate="print"/>
          <a:stretch>
            <a:fillRect/>
          </a:stretch>
        </p:blipFill>
        <p:spPr>
          <a:xfrm>
            <a:off x="1200719" y="1219200"/>
            <a:ext cx="7035716" cy="5486400"/>
          </a:xfrm>
        </p:spPr>
      </p:pic>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Deadlock Prevention</a:t>
            </a:r>
            <a:endParaRPr lang="en-US" dirty="0"/>
          </a:p>
        </p:txBody>
      </p:sp>
      <p:sp>
        <p:nvSpPr>
          <p:cNvPr id="3" name="Content Placeholder 2"/>
          <p:cNvSpPr>
            <a:spLocks noGrp="1"/>
          </p:cNvSpPr>
          <p:nvPr>
            <p:ph idx="1"/>
          </p:nvPr>
        </p:nvSpPr>
        <p:spPr/>
        <p:txBody>
          <a:bodyPr/>
          <a:lstStyle/>
          <a:p>
            <a:r>
              <a:rPr lang="en-US" dirty="0" smtClean="0"/>
              <a:t>Circular-wait condition can be prevented by defining a linear ordering of resource types</a:t>
            </a:r>
          </a:p>
          <a:p>
            <a:r>
              <a:rPr lang="en-US" dirty="0" smtClean="0"/>
              <a:t>Hold-and-wait condition can be prevented by requiring that a process request all of its required resource at one time, and blocking the process until all requests can be granted simultaneously</a:t>
            </a:r>
          </a:p>
          <a:p>
            <a:endParaRPr lang="en-US" dirty="0"/>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Deadlock </a:t>
            </a:r>
            <a:br>
              <a:rPr lang="en-NZ" dirty="0" smtClean="0"/>
            </a:br>
            <a:r>
              <a:rPr lang="en-NZ" dirty="0" smtClean="0"/>
              <a:t>Prevention Methods</a:t>
            </a:r>
            <a:endParaRPr lang="en-NZ" dirty="0"/>
          </a:p>
        </p:txBody>
      </p:sp>
      <p:pic>
        <p:nvPicPr>
          <p:cNvPr id="7" name="Picture 2"/>
          <p:cNvPicPr>
            <a:picLocks noGrp="1" noChangeAspect="1" noChangeArrowheads="1"/>
          </p:cNvPicPr>
          <p:nvPr>
            <p:ph idx="1"/>
          </p:nvPr>
        </p:nvPicPr>
        <p:blipFill>
          <a:blip r:embed="rId3" cstate="print"/>
          <a:srcRect/>
          <a:stretch>
            <a:fillRect/>
          </a:stretch>
        </p:blipFill>
        <p:spPr bwMode="auto">
          <a:xfrm>
            <a:off x="193431" y="2286000"/>
            <a:ext cx="8812823" cy="2362200"/>
          </a:xfrm>
          <a:prstGeom prst="rect">
            <a:avLst/>
          </a:prstGeom>
          <a:noFill/>
          <a:ln w="9525">
            <a:noFill/>
            <a:miter lim="800000"/>
            <a:headEnd/>
            <a:tailEnd/>
          </a:ln>
        </p:spPr>
      </p:pic>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Deadlock Avoidance</a:t>
            </a:r>
            <a:endParaRPr lang="en-US" dirty="0"/>
          </a:p>
        </p:txBody>
      </p:sp>
      <p:sp>
        <p:nvSpPr>
          <p:cNvPr id="3" name="Content Placeholder 2"/>
          <p:cNvSpPr>
            <a:spLocks noGrp="1"/>
          </p:cNvSpPr>
          <p:nvPr>
            <p:ph idx="1"/>
          </p:nvPr>
        </p:nvSpPr>
        <p:spPr/>
        <p:txBody>
          <a:bodyPr/>
          <a:lstStyle/>
          <a:p>
            <a:r>
              <a:rPr lang="en-US" dirty="0" smtClean="0"/>
              <a:t>Distributed deadlock avoidance is impractical</a:t>
            </a:r>
          </a:p>
          <a:p>
            <a:pPr lvl="1"/>
            <a:r>
              <a:rPr lang="en-US" dirty="0" smtClean="0"/>
              <a:t>Every node must keep track of the global state of the system</a:t>
            </a:r>
          </a:p>
          <a:p>
            <a:pPr lvl="1"/>
            <a:r>
              <a:rPr lang="en-US" dirty="0" smtClean="0"/>
              <a:t>The process of checking for a safe global state must be mutually exclusive</a:t>
            </a:r>
          </a:p>
          <a:p>
            <a:pPr lvl="1"/>
            <a:r>
              <a:rPr lang="en-US" dirty="0" smtClean="0"/>
              <a:t>Checking for safe states involves considerable processing overhead</a:t>
            </a:r>
            <a:endParaRPr lang="en-US" dirty="0"/>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Deadlock Detection</a:t>
            </a:r>
            <a:endParaRPr lang="en-US" dirty="0"/>
          </a:p>
        </p:txBody>
      </p:sp>
      <p:sp>
        <p:nvSpPr>
          <p:cNvPr id="3" name="Content Placeholder 2"/>
          <p:cNvSpPr>
            <a:spLocks noGrp="1"/>
          </p:cNvSpPr>
          <p:nvPr>
            <p:ph idx="1"/>
          </p:nvPr>
        </p:nvSpPr>
        <p:spPr/>
        <p:txBody>
          <a:bodyPr/>
          <a:lstStyle/>
          <a:p>
            <a:r>
              <a:rPr lang="en-NZ" dirty="0" smtClean="0"/>
              <a:t>Processes are allowed to obtain free resources as they wish, and the existence of a deadlock is determined after the fact.</a:t>
            </a:r>
            <a:endParaRPr lang="en-US" dirty="0" smtClean="0"/>
          </a:p>
          <a:p>
            <a:r>
              <a:rPr lang="en-US" dirty="0" smtClean="0"/>
              <a:t>Each site only knows about its own resources</a:t>
            </a:r>
          </a:p>
          <a:p>
            <a:pPr lvl="1"/>
            <a:r>
              <a:rPr lang="en-US" dirty="0" smtClean="0"/>
              <a:t>But deadlock may involve distributed resources.</a:t>
            </a:r>
          </a:p>
          <a:p>
            <a:endParaRPr lang="en-US" dirty="0"/>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Deadlock </a:t>
            </a:r>
            <a:br>
              <a:rPr lang="en-NZ" dirty="0" smtClean="0"/>
            </a:br>
            <a:r>
              <a:rPr lang="en-NZ" dirty="0" smtClean="0"/>
              <a:t>Detection Strategies</a:t>
            </a:r>
            <a:endParaRPr lang="en-NZ"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618123" y="1600200"/>
            <a:ext cx="7907753" cy="4953000"/>
          </a:xfrm>
          <a:prstGeom prst="rect">
            <a:avLst/>
          </a:prstGeom>
          <a:noFill/>
          <a:ln w="9525">
            <a:noFill/>
            <a:miter lim="800000"/>
            <a:headEnd/>
            <a:tailEnd/>
          </a:ln>
        </p:spPr>
      </p:pic>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Deadlock Detection</a:t>
            </a:r>
            <a:endParaRPr lang="en-US" dirty="0"/>
          </a:p>
        </p:txBody>
      </p:sp>
      <p:sp>
        <p:nvSpPr>
          <p:cNvPr id="3" name="Content Placeholder 2"/>
          <p:cNvSpPr>
            <a:spLocks noGrp="1"/>
          </p:cNvSpPr>
          <p:nvPr>
            <p:ph idx="1"/>
          </p:nvPr>
        </p:nvSpPr>
        <p:spPr/>
        <p:txBody>
          <a:bodyPr/>
          <a:lstStyle/>
          <a:p>
            <a:r>
              <a:rPr lang="en-US" dirty="0" smtClean="0"/>
              <a:t>Centralized control</a:t>
            </a:r>
          </a:p>
          <a:p>
            <a:pPr lvl="1"/>
            <a:r>
              <a:rPr lang="en-US" dirty="0" smtClean="0"/>
              <a:t>one site is responsible for deadlock detection</a:t>
            </a:r>
          </a:p>
          <a:p>
            <a:r>
              <a:rPr lang="en-US" dirty="0" smtClean="0"/>
              <a:t>Hierarchical control</a:t>
            </a:r>
          </a:p>
          <a:p>
            <a:pPr lvl="1"/>
            <a:r>
              <a:rPr lang="en-US" dirty="0" smtClean="0"/>
              <a:t>sites organized in a tree structure</a:t>
            </a:r>
          </a:p>
          <a:p>
            <a:r>
              <a:rPr lang="en-US" dirty="0" smtClean="0"/>
              <a:t>Distributed control</a:t>
            </a:r>
          </a:p>
          <a:p>
            <a:pPr lvl="1"/>
            <a:r>
              <a:rPr lang="en-US" dirty="0" smtClean="0"/>
              <a:t>all processes cooperate in the deadlock detection function</a:t>
            </a:r>
          </a:p>
          <a:p>
            <a:endParaRPr lang="en-US" dirty="0"/>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a:t>
            </a:r>
            <a:br>
              <a:rPr lang="en-US" dirty="0" smtClean="0"/>
            </a:br>
            <a:r>
              <a:rPr lang="en-US" dirty="0" smtClean="0"/>
              <a:t>Deadlock Detection</a:t>
            </a:r>
            <a:endParaRPr lang="en-US" dirty="0"/>
          </a:p>
        </p:txBody>
      </p:sp>
      <p:pic>
        <p:nvPicPr>
          <p:cNvPr id="3074" name="Picture 2"/>
          <p:cNvPicPr>
            <a:picLocks noGrp="1" noChangeAspect="1" noChangeArrowheads="1"/>
          </p:cNvPicPr>
          <p:nvPr>
            <p:ph idx="1"/>
          </p:nvPr>
        </p:nvPicPr>
        <p:blipFill>
          <a:blip r:embed="rId3" cstate="print"/>
          <a:srcRect/>
          <a:stretch>
            <a:fillRect/>
          </a:stretch>
        </p:blipFill>
        <p:spPr bwMode="auto">
          <a:xfrm>
            <a:off x="752039" y="1600200"/>
            <a:ext cx="7639922" cy="4953000"/>
          </a:xfrm>
          <a:prstGeom prst="rect">
            <a:avLst/>
          </a:prstGeom>
          <a:noFill/>
          <a:ln w="9525">
            <a:noFill/>
            <a:miter lim="800000"/>
            <a:headEnd/>
            <a:tailEnd/>
          </a:ln>
        </p:spPr>
      </p:pic>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Deadlock </a:t>
            </a:r>
            <a:br>
              <a:rPr lang="en-US" dirty="0" smtClean="0"/>
            </a:br>
            <a:r>
              <a:rPr lang="en-US" dirty="0" smtClean="0"/>
              <a:t>Detection States</a:t>
            </a:r>
            <a:endParaRPr lang="en-US" dirty="0"/>
          </a:p>
        </p:txBody>
      </p:sp>
      <p:pic>
        <p:nvPicPr>
          <p:cNvPr id="4" name="Content Placeholder 3" descr="Fig18_15a.gif"/>
          <p:cNvPicPr>
            <a:picLocks noGrp="1" noChangeAspect="1"/>
          </p:cNvPicPr>
          <p:nvPr>
            <p:ph idx="1"/>
          </p:nvPr>
        </p:nvPicPr>
        <p:blipFill>
          <a:blip r:embed="rId3" cstate="print"/>
          <a:stretch>
            <a:fillRect/>
          </a:stretch>
        </p:blipFill>
        <p:spPr>
          <a:xfrm>
            <a:off x="0" y="1718862"/>
            <a:ext cx="4343400" cy="5139138"/>
          </a:xfrm>
        </p:spPr>
      </p:pic>
      <p:pic>
        <p:nvPicPr>
          <p:cNvPr id="5" name="Content Placeholder 3" descr="Fig18_15b.gif"/>
          <p:cNvPicPr>
            <a:picLocks noChangeAspect="1"/>
          </p:cNvPicPr>
          <p:nvPr/>
        </p:nvPicPr>
        <p:blipFill>
          <a:blip r:embed="rId4" cstate="print"/>
          <a:stretch>
            <a:fillRect/>
          </a:stretch>
        </p:blipFill>
        <p:spPr bwMode="auto">
          <a:xfrm>
            <a:off x="4631924" y="1646627"/>
            <a:ext cx="4359676" cy="5211373"/>
          </a:xfrm>
          <a:prstGeom prst="rect">
            <a:avLst/>
          </a:prstGeom>
          <a:noFill/>
          <a:ln w="9525">
            <a:noFill/>
            <a:miter lim="800000"/>
            <a:headEnd/>
            <a:tailEnd/>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Availability and </a:t>
            </a:r>
            <a:br>
              <a:rPr lang="en-US" dirty="0" smtClean="0"/>
            </a:br>
            <a:r>
              <a:rPr lang="en-US" dirty="0" smtClean="0"/>
              <a:t>Special Capabilities</a:t>
            </a:r>
            <a:endParaRPr lang="en-US" dirty="0"/>
          </a:p>
        </p:txBody>
      </p:sp>
      <p:sp>
        <p:nvSpPr>
          <p:cNvPr id="3" name="Content Placeholder 2"/>
          <p:cNvSpPr>
            <a:spLocks noGrp="1"/>
          </p:cNvSpPr>
          <p:nvPr>
            <p:ph idx="1"/>
          </p:nvPr>
        </p:nvSpPr>
        <p:spPr/>
        <p:txBody>
          <a:bodyPr/>
          <a:lstStyle/>
          <a:p>
            <a:r>
              <a:rPr lang="en-US" dirty="0" smtClean="0"/>
              <a:t>Availability</a:t>
            </a:r>
          </a:p>
          <a:p>
            <a:pPr lvl="1"/>
            <a:r>
              <a:rPr lang="en-US" dirty="0" smtClean="0"/>
              <a:t>Long-running process may need to move because of faults or down time</a:t>
            </a:r>
          </a:p>
          <a:p>
            <a:pPr lvl="1"/>
            <a:r>
              <a:rPr lang="en-US" dirty="0" smtClean="0"/>
              <a:t>OS must have advance notice of fault</a:t>
            </a:r>
          </a:p>
          <a:p>
            <a:r>
              <a:rPr lang="en-US" dirty="0" smtClean="0"/>
              <a:t>Utilizing special capabilities</a:t>
            </a:r>
          </a:p>
          <a:p>
            <a:pPr lvl="1"/>
            <a:r>
              <a:rPr lang="en-US" dirty="0" smtClean="0"/>
              <a:t>Process can take advantage of unique hardware or software capabilities</a:t>
            </a:r>
          </a:p>
          <a:p>
            <a:endParaRPr lang="en-US" dirty="0"/>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Deadlock in </a:t>
            </a:r>
            <a:br>
              <a:rPr lang="en-NZ" dirty="0" smtClean="0"/>
            </a:br>
            <a:r>
              <a:rPr lang="en-NZ" dirty="0" smtClean="0"/>
              <a:t>Message Communication</a:t>
            </a:r>
            <a:endParaRPr lang="en-NZ" dirty="0"/>
          </a:p>
        </p:txBody>
      </p:sp>
      <p:sp>
        <p:nvSpPr>
          <p:cNvPr id="3" name="Content Placeholder 2"/>
          <p:cNvSpPr>
            <a:spLocks noGrp="1"/>
          </p:cNvSpPr>
          <p:nvPr>
            <p:ph idx="1"/>
          </p:nvPr>
        </p:nvSpPr>
        <p:spPr/>
        <p:txBody>
          <a:bodyPr/>
          <a:lstStyle/>
          <a:p>
            <a:r>
              <a:rPr lang="en-NZ" dirty="0" smtClean="0"/>
              <a:t>Types</a:t>
            </a:r>
          </a:p>
          <a:p>
            <a:pPr lvl="1"/>
            <a:r>
              <a:rPr lang="en-NZ" dirty="0" smtClean="0"/>
              <a:t>Mutual Waiting deadlock</a:t>
            </a:r>
          </a:p>
          <a:p>
            <a:pPr lvl="1"/>
            <a:r>
              <a:rPr lang="en-NZ" dirty="0" smtClean="0"/>
              <a:t>Unavailability of Message Buffers</a:t>
            </a:r>
            <a:endParaRPr lang="en-NZ" dirty="0"/>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Mutual Waiting </a:t>
            </a:r>
            <a:br>
              <a:rPr lang="en-NZ" dirty="0" smtClean="0"/>
            </a:br>
            <a:r>
              <a:rPr lang="en-NZ" dirty="0" smtClean="0"/>
              <a:t>Deadlock</a:t>
            </a:r>
            <a:endParaRPr lang="en-NZ" dirty="0"/>
          </a:p>
        </p:txBody>
      </p:sp>
      <p:sp>
        <p:nvSpPr>
          <p:cNvPr id="3" name="Content Placeholder 2"/>
          <p:cNvSpPr>
            <a:spLocks noGrp="1"/>
          </p:cNvSpPr>
          <p:nvPr>
            <p:ph idx="1"/>
          </p:nvPr>
        </p:nvSpPr>
        <p:spPr/>
        <p:txBody>
          <a:bodyPr/>
          <a:lstStyle/>
          <a:p>
            <a:r>
              <a:rPr lang="en-NZ" dirty="0" smtClean="0"/>
              <a:t>Each process in a group is waiting for another member of the group</a:t>
            </a:r>
          </a:p>
          <a:p>
            <a:pPr lvl="1"/>
            <a:r>
              <a:rPr lang="en-NZ" dirty="0" smtClean="0"/>
              <a:t>And no messages are in transit</a:t>
            </a:r>
            <a:endParaRPr lang="en-NZ" dirty="0"/>
          </a:p>
        </p:txBody>
      </p:sp>
      <p:pic>
        <p:nvPicPr>
          <p:cNvPr id="4" name="Content Placeholder 3" descr="Fig18_16.gif"/>
          <p:cNvPicPr>
            <a:picLocks noChangeAspect="1"/>
          </p:cNvPicPr>
          <p:nvPr/>
        </p:nvPicPr>
        <p:blipFill>
          <a:blip r:embed="rId3" cstate="print"/>
          <a:stretch>
            <a:fillRect/>
          </a:stretch>
        </p:blipFill>
        <p:spPr bwMode="auto">
          <a:xfrm>
            <a:off x="1596928" y="3490751"/>
            <a:ext cx="6175472" cy="3138649"/>
          </a:xfrm>
          <a:prstGeom prst="rect">
            <a:avLst/>
          </a:prstGeom>
          <a:noFill/>
          <a:ln w="9525">
            <a:noFill/>
            <a:miter lim="800000"/>
            <a:headEnd/>
            <a:tailEnd/>
          </a:ln>
        </p:spPr>
      </p:pic>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Unavailability of </a:t>
            </a:r>
            <a:br>
              <a:rPr lang="en-NZ" dirty="0" smtClean="0"/>
            </a:br>
            <a:r>
              <a:rPr lang="en-NZ" dirty="0" smtClean="0"/>
              <a:t>Message Buffers</a:t>
            </a:r>
            <a:endParaRPr lang="en-NZ" dirty="0"/>
          </a:p>
        </p:txBody>
      </p:sp>
      <p:sp>
        <p:nvSpPr>
          <p:cNvPr id="3" name="Content Placeholder 2"/>
          <p:cNvSpPr>
            <a:spLocks noGrp="1"/>
          </p:cNvSpPr>
          <p:nvPr>
            <p:ph idx="1"/>
          </p:nvPr>
        </p:nvSpPr>
        <p:spPr/>
        <p:txBody>
          <a:bodyPr/>
          <a:lstStyle/>
          <a:p>
            <a:r>
              <a:rPr lang="en-NZ" dirty="0" smtClean="0"/>
              <a:t>Common in packet-switching networks</a:t>
            </a:r>
          </a:p>
          <a:p>
            <a:r>
              <a:rPr lang="en-NZ" dirty="0" smtClean="0"/>
              <a:t>Simplest forms</a:t>
            </a:r>
          </a:p>
          <a:p>
            <a:pPr lvl="1"/>
            <a:r>
              <a:rPr lang="en-NZ" dirty="0" smtClean="0"/>
              <a:t>Store and forward deadlock</a:t>
            </a:r>
          </a:p>
          <a:p>
            <a:r>
              <a:rPr lang="en-NZ" dirty="0" smtClean="0"/>
              <a:t>For each node, the queue to the adjacent node in one direction is full with packets destined for the next node beyond</a:t>
            </a:r>
          </a:p>
          <a:p>
            <a:endParaRPr lang="en-NZ" dirty="0"/>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Direct Store-and-Forward Deadlock</a:t>
            </a:r>
            <a:endParaRPr lang="en-US" dirty="0"/>
          </a:p>
        </p:txBody>
      </p:sp>
      <p:pic>
        <p:nvPicPr>
          <p:cNvPr id="4" name="Content Placeholder 3" descr="Fig18_17a.gif"/>
          <p:cNvPicPr>
            <a:picLocks noGrp="1" noChangeAspect="1"/>
          </p:cNvPicPr>
          <p:nvPr>
            <p:ph idx="1"/>
          </p:nvPr>
        </p:nvPicPr>
        <p:blipFill>
          <a:blip r:embed="rId3" cstate="print"/>
          <a:stretch>
            <a:fillRect/>
          </a:stretch>
        </p:blipFill>
        <p:spPr>
          <a:xfrm>
            <a:off x="533400" y="1905000"/>
            <a:ext cx="8065244" cy="3538458"/>
          </a:xfrm>
        </p:spPr>
      </p:pic>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Indirect Store-and-Forward Deadlock</a:t>
            </a:r>
            <a:endParaRPr lang="en-US" dirty="0"/>
          </a:p>
        </p:txBody>
      </p:sp>
      <p:pic>
        <p:nvPicPr>
          <p:cNvPr id="4" name="Content Placeholder 3" descr="Fig18_17b.gif"/>
          <p:cNvPicPr>
            <a:picLocks noGrp="1" noChangeAspect="1"/>
          </p:cNvPicPr>
          <p:nvPr>
            <p:ph idx="1"/>
          </p:nvPr>
        </p:nvPicPr>
        <p:blipFill>
          <a:blip r:embed="rId3" cstate="print"/>
          <a:stretch>
            <a:fillRect/>
          </a:stretch>
        </p:blipFill>
        <p:spPr>
          <a:xfrm>
            <a:off x="838200" y="1444700"/>
            <a:ext cx="7315199" cy="5375999"/>
          </a:xfrm>
        </p:spPr>
      </p:pic>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Structured Buffer Pool</a:t>
            </a:r>
            <a:endParaRPr lang="en-US" dirty="0"/>
          </a:p>
        </p:txBody>
      </p:sp>
      <p:pic>
        <p:nvPicPr>
          <p:cNvPr id="4" name="Content Placeholder 3" descr="Fig18_18.gif"/>
          <p:cNvPicPr>
            <a:picLocks noGrp="1" noChangeAspect="1"/>
          </p:cNvPicPr>
          <p:nvPr>
            <p:ph idx="1"/>
          </p:nvPr>
        </p:nvPicPr>
        <p:blipFill>
          <a:blip r:embed="rId3" cstate="print"/>
          <a:stretch>
            <a:fillRect/>
          </a:stretch>
        </p:blipFill>
        <p:spPr>
          <a:xfrm>
            <a:off x="1066801" y="1142999"/>
            <a:ext cx="7455844" cy="5536617"/>
          </a:xfrm>
        </p:spPr>
      </p:pic>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Communication Deadlock</a:t>
            </a:r>
            <a:endParaRPr lang="en-US" dirty="0"/>
          </a:p>
        </p:txBody>
      </p:sp>
      <p:pic>
        <p:nvPicPr>
          <p:cNvPr id="4" name="Content Placeholder 3" descr="Fig18_19.gif"/>
          <p:cNvPicPr>
            <a:picLocks noGrp="1" noChangeAspect="1"/>
          </p:cNvPicPr>
          <p:nvPr>
            <p:ph idx="1"/>
          </p:nvPr>
        </p:nvPicPr>
        <p:blipFill>
          <a:blip r:embed="rId3" cstate="print"/>
          <a:stretch>
            <a:fillRect/>
          </a:stretch>
        </p:blipFill>
        <p:spPr>
          <a:xfrm>
            <a:off x="1414051" y="1600200"/>
            <a:ext cx="6129749" cy="4412198"/>
          </a:xfr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Migration issues</a:t>
            </a:r>
            <a:endParaRPr lang="en-NZ" dirty="0"/>
          </a:p>
        </p:txBody>
      </p:sp>
      <p:sp>
        <p:nvSpPr>
          <p:cNvPr id="3" name="Content Placeholder 2"/>
          <p:cNvSpPr>
            <a:spLocks noGrp="1"/>
          </p:cNvSpPr>
          <p:nvPr>
            <p:ph idx="1"/>
          </p:nvPr>
        </p:nvSpPr>
        <p:spPr/>
        <p:txBody>
          <a:bodyPr/>
          <a:lstStyle/>
          <a:p>
            <a:r>
              <a:rPr lang="en-NZ" dirty="0" smtClean="0"/>
              <a:t>For process migration to work we need to satisfy a few issues:</a:t>
            </a:r>
          </a:p>
          <a:p>
            <a:pPr lvl="1"/>
            <a:r>
              <a:rPr lang="en-NZ" dirty="0" smtClean="0"/>
              <a:t>Who initiates the migration?</a:t>
            </a:r>
          </a:p>
          <a:p>
            <a:pPr lvl="1"/>
            <a:r>
              <a:rPr lang="en-NZ" dirty="0" smtClean="0"/>
              <a:t>What is involved in a Migration?</a:t>
            </a:r>
          </a:p>
          <a:p>
            <a:pPr lvl="1"/>
            <a:r>
              <a:rPr lang="en-NZ" dirty="0" smtClean="0"/>
              <a:t>What portion of the process is migrated?</a:t>
            </a:r>
          </a:p>
          <a:p>
            <a:pPr lvl="1"/>
            <a:r>
              <a:rPr lang="en-NZ" dirty="0" smtClean="0"/>
              <a:t>What happens to outstanding messages and signals?</a:t>
            </a:r>
          </a:p>
          <a:p>
            <a:pPr>
              <a:buNone/>
            </a:pPr>
            <a:endParaRPr lang="en-NZ"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Initiates Migration?</a:t>
            </a:r>
            <a:endParaRPr lang="en-US" dirty="0"/>
          </a:p>
        </p:txBody>
      </p:sp>
      <p:sp>
        <p:nvSpPr>
          <p:cNvPr id="3" name="Content Placeholder 2"/>
          <p:cNvSpPr>
            <a:spLocks noGrp="1"/>
          </p:cNvSpPr>
          <p:nvPr>
            <p:ph idx="1"/>
          </p:nvPr>
        </p:nvSpPr>
        <p:spPr/>
        <p:txBody>
          <a:bodyPr/>
          <a:lstStyle/>
          <a:p>
            <a:r>
              <a:rPr lang="en-US" dirty="0" smtClean="0"/>
              <a:t>Depends on the goal or reason for migration</a:t>
            </a:r>
          </a:p>
          <a:p>
            <a:r>
              <a:rPr lang="en-US" dirty="0" smtClean="0"/>
              <a:t>OS initiates</a:t>
            </a:r>
          </a:p>
          <a:p>
            <a:pPr lvl="1"/>
            <a:r>
              <a:rPr lang="en-US" dirty="0" smtClean="0"/>
              <a:t>if the goal is load balancing.</a:t>
            </a:r>
          </a:p>
          <a:p>
            <a:pPr lvl="1"/>
            <a:r>
              <a:rPr lang="en-US" dirty="0" smtClean="0"/>
              <a:t>May be transparent to process</a:t>
            </a:r>
          </a:p>
          <a:p>
            <a:r>
              <a:rPr lang="en-US" dirty="0" smtClean="0"/>
              <a:t>Process initiates </a:t>
            </a:r>
          </a:p>
          <a:p>
            <a:pPr lvl="1"/>
            <a:r>
              <a:rPr lang="en-US" dirty="0" smtClean="0"/>
              <a:t>If the goal is to access a particular resource</a:t>
            </a:r>
          </a:p>
          <a:p>
            <a:pPr lvl="1"/>
            <a:r>
              <a:rPr lang="en-US" dirty="0" smtClean="0"/>
              <a:t>Process must be aware of the distributed system</a:t>
            </a:r>
            <a:endParaRPr lang="en-US"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9357</Words>
  <Application>Microsoft Office PowerPoint</Application>
  <PresentationFormat>On-screen Show (4:3)</PresentationFormat>
  <Paragraphs>930</Paragraphs>
  <Slides>76</Slides>
  <Notes>74</Notes>
  <HiddenSlides>0</HiddenSlides>
  <MMClips>0</MMClips>
  <ScaleCrop>false</ScaleCrop>
  <HeadingPairs>
    <vt:vector size="4" baseType="variant">
      <vt:variant>
        <vt:lpstr>Theme</vt:lpstr>
      </vt:variant>
      <vt:variant>
        <vt:i4>2</vt:i4>
      </vt:variant>
      <vt:variant>
        <vt:lpstr>Slide Titles</vt:lpstr>
      </vt:variant>
      <vt:variant>
        <vt:i4>76</vt:i4>
      </vt:variant>
    </vt:vector>
  </HeadingPairs>
  <TitlesOfParts>
    <vt:vector size="78" baseType="lpstr">
      <vt:lpstr>Office Theme</vt:lpstr>
      <vt:lpstr>Custom Design</vt:lpstr>
      <vt:lpstr>Chapter 18 Distributed Process Management</vt:lpstr>
      <vt:lpstr>Roadmap</vt:lpstr>
      <vt:lpstr>Process Migration</vt:lpstr>
      <vt:lpstr>Motivation</vt:lpstr>
      <vt:lpstr>Load Sharing</vt:lpstr>
      <vt:lpstr>Communications  performance</vt:lpstr>
      <vt:lpstr>Availability and  Special Capabilities</vt:lpstr>
      <vt:lpstr>Migration issues</vt:lpstr>
      <vt:lpstr>Who Initiates Migration?</vt:lpstr>
      <vt:lpstr>What is Involved  in Migration?</vt:lpstr>
      <vt:lpstr>Example of  Process Migration</vt:lpstr>
      <vt:lpstr>What is migrated?</vt:lpstr>
      <vt:lpstr>Eager (all)</vt:lpstr>
      <vt:lpstr>Precopy</vt:lpstr>
      <vt:lpstr>Eager (dirty)</vt:lpstr>
      <vt:lpstr>Copy-on-reference</vt:lpstr>
      <vt:lpstr>Flushing</vt:lpstr>
      <vt:lpstr>Choosing a Strategy</vt:lpstr>
      <vt:lpstr>What Happens to  Messages and Signals?</vt:lpstr>
      <vt:lpstr>Decision to Migrate</vt:lpstr>
      <vt:lpstr>Migration by Negotiation</vt:lpstr>
      <vt:lpstr>Negotiation of Process Migration</vt:lpstr>
      <vt:lpstr>Eviction</vt:lpstr>
      <vt:lpstr>Preemptive vs.  Nonpreemptive Transfers</vt:lpstr>
      <vt:lpstr>Roadmap</vt:lpstr>
      <vt:lpstr>Distributed Goal State</vt:lpstr>
      <vt:lpstr>Example</vt:lpstr>
      <vt:lpstr>Example 1</vt:lpstr>
      <vt:lpstr>Example 2</vt:lpstr>
      <vt:lpstr>Example 3</vt:lpstr>
      <vt:lpstr>Some Terms</vt:lpstr>
      <vt:lpstr>Some Terms</vt:lpstr>
      <vt:lpstr>Inconsistent  Global State</vt:lpstr>
      <vt:lpstr>Consistent Global State</vt:lpstr>
      <vt:lpstr>Distributed  Snapshot Algorithm</vt:lpstr>
      <vt:lpstr>Roadmap</vt:lpstr>
      <vt:lpstr>Concurrent  Process Problems</vt:lpstr>
      <vt:lpstr>Critical Section</vt:lpstr>
      <vt:lpstr>Distributed Mutual  Exclusion Requirements</vt:lpstr>
      <vt:lpstr>Distributed Mutual  Exclusion Requirements</vt:lpstr>
      <vt:lpstr>Mutual Exclusion</vt:lpstr>
      <vt:lpstr>Centralized Algorithm  for Mutual Exclusion</vt:lpstr>
      <vt:lpstr>Properties of a Centralized Method</vt:lpstr>
      <vt:lpstr>Distributed Algorithm</vt:lpstr>
      <vt:lpstr>Distributed Algorithm</vt:lpstr>
      <vt:lpstr>Ordering of Events in a Distributed System</vt:lpstr>
      <vt:lpstr>Timestamping</vt:lpstr>
      <vt:lpstr>Timestamping  is Ordering Messages</vt:lpstr>
      <vt:lpstr>Receiving System</vt:lpstr>
      <vt:lpstr>Timestamping</vt:lpstr>
      <vt:lpstr>Timestamping</vt:lpstr>
      <vt:lpstr>Distributed Queue</vt:lpstr>
      <vt:lpstr>State Diagram</vt:lpstr>
      <vt:lpstr>Token-Passing Approach</vt:lpstr>
      <vt:lpstr>Token-Passing</vt:lpstr>
      <vt:lpstr>Token Passing</vt:lpstr>
      <vt:lpstr>Roadmap</vt:lpstr>
      <vt:lpstr>Deadlock</vt:lpstr>
      <vt:lpstr>Types of Deadlock</vt:lpstr>
      <vt:lpstr>Deadlock in  Resource Allocation</vt:lpstr>
      <vt:lpstr>Phantom Deadlock</vt:lpstr>
      <vt:lpstr>Deadlock Prevention</vt:lpstr>
      <vt:lpstr>Deadlock  Prevention Methods</vt:lpstr>
      <vt:lpstr>Deadlock Avoidance</vt:lpstr>
      <vt:lpstr>Deadlock Detection</vt:lpstr>
      <vt:lpstr>Deadlock  Detection Strategies</vt:lpstr>
      <vt:lpstr>Deadlock Detection</vt:lpstr>
      <vt:lpstr>Distributed  Deadlock Detection</vt:lpstr>
      <vt:lpstr>Distributed Deadlock  Detection States</vt:lpstr>
      <vt:lpstr>Deadlock in  Message Communication</vt:lpstr>
      <vt:lpstr>Mutual Waiting  Deadlock</vt:lpstr>
      <vt:lpstr>Unavailability of  Message Buffers</vt:lpstr>
      <vt:lpstr>Direct Store-and-Forward Deadlock</vt:lpstr>
      <vt:lpstr>Indirect Store-and-Forward Deadlock</vt:lpstr>
      <vt:lpstr>Structured Buffer Pool</vt:lpstr>
      <vt:lpstr>Communication Deadlock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2008-04-03T13:51:04Z</dcterms:created>
  <dcterms:modified xsi:type="dcterms:W3CDTF">2009-06-29T20:20:07Z</dcterms:modified>
</cp:coreProperties>
</file>