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4"/>
  </p:notesMasterIdLst>
  <p:sldIdLst>
    <p:sldId id="256" r:id="rId3"/>
    <p:sldId id="286" r:id="rId4"/>
    <p:sldId id="287" r:id="rId5"/>
    <p:sldId id="288" r:id="rId6"/>
    <p:sldId id="289" r:id="rId7"/>
    <p:sldId id="260" r:id="rId8"/>
    <p:sldId id="290" r:id="rId9"/>
    <p:sldId id="261" r:id="rId10"/>
    <p:sldId id="262" r:id="rId11"/>
    <p:sldId id="263" r:id="rId12"/>
    <p:sldId id="265" r:id="rId13"/>
    <p:sldId id="266" r:id="rId14"/>
    <p:sldId id="268" r:id="rId15"/>
    <p:sldId id="267" r:id="rId16"/>
    <p:sldId id="283" r:id="rId17"/>
    <p:sldId id="269" r:id="rId18"/>
    <p:sldId id="271" r:id="rId19"/>
    <p:sldId id="291" r:id="rId20"/>
    <p:sldId id="272" r:id="rId21"/>
    <p:sldId id="273" r:id="rId22"/>
    <p:sldId id="292" r:id="rId23"/>
    <p:sldId id="274" r:id="rId24"/>
    <p:sldId id="275" r:id="rId25"/>
    <p:sldId id="294" r:id="rId26"/>
    <p:sldId id="278" r:id="rId27"/>
    <p:sldId id="295" r:id="rId28"/>
    <p:sldId id="279" r:id="rId29"/>
    <p:sldId id="296" r:id="rId30"/>
    <p:sldId id="297" r:id="rId31"/>
    <p:sldId id="281" r:id="rId32"/>
    <p:sldId id="298"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875" autoAdjust="0"/>
  </p:normalViewPr>
  <p:slideViewPr>
    <p:cSldViewPr>
      <p:cViewPr varScale="1">
        <p:scale>
          <a:sx n="42" d="100"/>
          <a:sy n="42" d="100"/>
        </p:scale>
        <p:origin x="-127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6/3/2009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network access layer is concerned with the exchange of data between an end system (server, workstation, etc.) and the network to which it is attached. </a:t>
            </a:r>
          </a:p>
          <a:p>
            <a:endParaRPr lang="en-NZ" dirty="0" smtClean="0"/>
          </a:p>
          <a:p>
            <a:r>
              <a:rPr lang="en-NZ" dirty="0" smtClean="0"/>
              <a:t>The sending computer must provide the network with the address of the destination computer, so that the network may route the data to the appropriate destination.</a:t>
            </a:r>
          </a:p>
          <a:p>
            <a:pPr lvl="1">
              <a:buFont typeface="Arial" pitchFamily="34" charset="0"/>
              <a:buChar char="•"/>
            </a:pPr>
            <a:r>
              <a:rPr lang="en-NZ" dirty="0" smtClean="0"/>
              <a:t>The sending computer may wish to invoke certain services, such as priority, that might be provided by the network.</a:t>
            </a:r>
          </a:p>
          <a:p>
            <a:pPr lvl="0">
              <a:buFont typeface="Arial" pitchFamily="34" charset="0"/>
              <a:buNone/>
            </a:pPr>
            <a:endParaRPr lang="en-NZ" dirty="0" smtClean="0"/>
          </a:p>
          <a:p>
            <a:pPr lvl="0">
              <a:buFont typeface="Arial" pitchFamily="34" charset="0"/>
              <a:buNone/>
            </a:pPr>
            <a:r>
              <a:rPr lang="en-NZ" dirty="0" smtClean="0"/>
              <a:t>The specific software used at this layer depends on the type of network to be used; </a:t>
            </a:r>
          </a:p>
          <a:p>
            <a:pPr lvl="1">
              <a:buFont typeface="Arial" pitchFamily="34" charset="0"/>
              <a:buChar char="•"/>
            </a:pPr>
            <a:r>
              <a:rPr lang="en-NZ" dirty="0" smtClean="0"/>
              <a:t> different standards have been developed for circuit switching, packet switching (e.g., frame relay), LANs (e.g., Ethernet), and others. </a:t>
            </a:r>
          </a:p>
          <a:p>
            <a:pPr lvl="0">
              <a:buFont typeface="Arial" pitchFamily="34" charset="0"/>
              <a:buNone/>
            </a:pPr>
            <a:endParaRPr lang="en-NZ" dirty="0" smtClean="0"/>
          </a:p>
          <a:p>
            <a:pPr lvl="0">
              <a:buFont typeface="Arial" pitchFamily="34" charset="0"/>
              <a:buNone/>
            </a:pPr>
            <a:r>
              <a:rPr lang="en-NZ" dirty="0" smtClean="0"/>
              <a:t>Thus it makes sense to separate those functions having to do with network access into a separate layer. </a:t>
            </a:r>
          </a:p>
          <a:p>
            <a:pPr lvl="1">
              <a:buFont typeface="Arial" pitchFamily="34" charset="0"/>
              <a:buChar char="•"/>
            </a:pPr>
            <a:r>
              <a:rPr lang="en-NZ" dirty="0" smtClean="0"/>
              <a:t> By doing this, the remainder of the communications software, above the network access layer, need not be concerned about the specifics of the network to be used.</a:t>
            </a:r>
          </a:p>
          <a:p>
            <a:pPr lvl="1">
              <a:buFont typeface="Arial" pitchFamily="34" charset="0"/>
              <a:buChar char="•"/>
            </a:pPr>
            <a:r>
              <a:rPr lang="en-NZ" dirty="0" smtClean="0"/>
              <a:t> The same higher-layer software should function properly regardless of the particular network to which the computer is attached.</a:t>
            </a:r>
          </a:p>
          <a:p>
            <a:pPr lvl="0">
              <a:buFont typeface="Arial" pitchFamily="34" charset="0"/>
              <a:buNone/>
            </a:pPr>
            <a:endParaRPr lang="en-NZ" dirty="0" smtClean="0"/>
          </a:p>
          <a:p>
            <a:pPr lvl="0">
              <a:buFont typeface="Arial" pitchFamily="34" charset="0"/>
              <a:buNone/>
            </a:pPr>
            <a:r>
              <a:rPr lang="en-NZ" dirty="0" smtClean="0"/>
              <a:t>The network access layer is concerned with access to and routing data across a network for two end systems attached to the same network. </a:t>
            </a:r>
          </a:p>
          <a:p>
            <a:pPr lvl="1">
              <a:buFont typeface="Arial" pitchFamily="34" charset="0"/>
              <a:buChar char="•"/>
            </a:pPr>
            <a:r>
              <a:rPr lang="en-NZ" dirty="0" smtClean="0"/>
              <a:t> The Internet Protocol (IP) is used at this layer to provide the routing function across multiple networks.</a:t>
            </a:r>
          </a:p>
          <a:p>
            <a:pPr lvl="1">
              <a:buFont typeface="Arial" pitchFamily="34" charset="0"/>
              <a:buChar char="•"/>
            </a:pPr>
            <a:r>
              <a:rPr lang="en-NZ" dirty="0" smtClean="0"/>
              <a:t> This protocol is implemented not only in the end systems but also in routers.</a:t>
            </a:r>
          </a:p>
          <a:p>
            <a:pPr lvl="1">
              <a:buFont typeface="Arial" pitchFamily="34" charset="0"/>
              <a:buChar char="•"/>
            </a:pPr>
            <a:r>
              <a:rPr lang="en-NZ" dirty="0" smtClean="0"/>
              <a:t>  A router is a processor that connects two networks and whose primary function is to relay data from one network to the other on a route from the source to the destination end system.</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Regardless of the nature of the applications that are exchanging data, there is usually a requirement that data be exchanged reliably.</a:t>
            </a:r>
          </a:p>
          <a:p>
            <a:endParaRPr lang="en-NZ" dirty="0" smtClean="0"/>
          </a:p>
          <a:p>
            <a:r>
              <a:rPr lang="en-NZ" dirty="0" smtClean="0"/>
              <a:t>That is, we would like to be assured that all the data arrive at the destination application and that the data arrive in the same order in which they were sent.</a:t>
            </a:r>
          </a:p>
          <a:p>
            <a:endParaRPr lang="en-NZ" dirty="0" smtClean="0"/>
          </a:p>
          <a:p>
            <a:r>
              <a:rPr lang="en-NZ" dirty="0" smtClean="0"/>
              <a:t>As we shall see, the mechanisms for providing reliability are essentially independent of the nature of the applications.</a:t>
            </a:r>
          </a:p>
          <a:p>
            <a:endParaRPr lang="en-NZ" dirty="0" smtClean="0"/>
          </a:p>
          <a:p>
            <a:r>
              <a:rPr lang="en-NZ" dirty="0" smtClean="0"/>
              <a:t>Thus, it makes sense to collect those mechanisms in a common layer shared by all applications; this is referred to as the host-to-host layer, or transport layer.</a:t>
            </a:r>
          </a:p>
          <a:p>
            <a:endParaRPr lang="en-NZ" dirty="0" smtClean="0"/>
          </a:p>
          <a:p>
            <a:r>
              <a:rPr lang="en-NZ" dirty="0" smtClean="0"/>
              <a:t>The Transmission Control Protocol (TCP) is the most commonly used protocol to provide this functionality.</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a:p>
            <a:r>
              <a:rPr lang="en-NZ" dirty="0" smtClean="0"/>
              <a:t>Finally, the application layer contains the logic needed to support the various user applications. </a:t>
            </a:r>
          </a:p>
          <a:p>
            <a:endParaRPr lang="en-NZ" dirty="0" smtClean="0"/>
          </a:p>
          <a:p>
            <a:r>
              <a:rPr lang="en-NZ" dirty="0" smtClean="0"/>
              <a:t>For each different type of application, such as file transfer, a separate module is needed that is peculiar to that application.</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User Datagram Protocol (UDP).</a:t>
            </a:r>
          </a:p>
          <a:p>
            <a:endParaRPr lang="en-NZ" dirty="0" smtClean="0"/>
          </a:p>
          <a:p>
            <a:r>
              <a:rPr lang="en-NZ" dirty="0" smtClean="0"/>
              <a:t>UDP does not guarantee delivery, preservation of sequence, or protection against duplication. </a:t>
            </a:r>
          </a:p>
          <a:p>
            <a:pPr lvl="1">
              <a:buFont typeface="Arial" pitchFamily="34" charset="0"/>
              <a:buChar char="•"/>
            </a:pPr>
            <a:r>
              <a:rPr lang="en-NZ" dirty="0" smtClean="0"/>
              <a:t> UDP enables a process to send messages to other processes with a minimum of protocol mechanism. </a:t>
            </a:r>
          </a:p>
          <a:p>
            <a:pPr lvl="0">
              <a:buFont typeface="Arial" pitchFamily="34" charset="0"/>
              <a:buNone/>
            </a:pPr>
            <a:endParaRPr lang="en-NZ" dirty="0" smtClean="0"/>
          </a:p>
          <a:p>
            <a:pPr lvl="0">
              <a:buFont typeface="Arial" pitchFamily="34" charset="0"/>
              <a:buNone/>
            </a:pPr>
            <a:r>
              <a:rPr lang="en-NZ" dirty="0" smtClean="0"/>
              <a:t> Because it is connectionless, UDP has very little to do. </a:t>
            </a:r>
          </a:p>
          <a:p>
            <a:pPr lvl="1">
              <a:buFont typeface="Arial" pitchFamily="34" charset="0"/>
              <a:buChar char="•"/>
            </a:pPr>
            <a:r>
              <a:rPr lang="en-NZ" dirty="0" smtClean="0"/>
              <a:t> Essentially, it adds a port addressing capability to IP.</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most applications running as part of the TCP/IP protocol architecture, the transport layer protocol is TCP.</a:t>
            </a:r>
          </a:p>
          <a:p>
            <a:endParaRPr lang="en-NZ" dirty="0" smtClean="0"/>
          </a:p>
          <a:p>
            <a:r>
              <a:rPr lang="en-NZ" dirty="0" smtClean="0"/>
              <a:t>TCP provides a reliable connection for the transfer of data between applications.</a:t>
            </a:r>
          </a:p>
          <a:p>
            <a:pPr lvl="1">
              <a:buFont typeface="Arial" pitchFamily="34" charset="0"/>
              <a:buChar char="•"/>
            </a:pPr>
            <a:r>
              <a:rPr lang="en-NZ" dirty="0" smtClean="0"/>
              <a:t>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header, together with the segment from the transport layer form an IP-level block referred to as an IP datagram or an IP packet. </a:t>
            </a:r>
          </a:p>
          <a:p>
            <a:pPr lvl="1">
              <a:buFont typeface="Arial" pitchFamily="34" charset="0"/>
              <a:buChar char="•"/>
            </a:pPr>
            <a:r>
              <a:rPr lang="en-NZ" dirty="0" smtClean="0"/>
              <a:t> The header includes 32-bit source and destination addresses.</a:t>
            </a:r>
          </a:p>
          <a:p>
            <a:pPr lvl="1">
              <a:buFont typeface="Arial" pitchFamily="34" charset="0"/>
              <a:buChar char="•"/>
            </a:pPr>
            <a:r>
              <a:rPr lang="en-NZ" baseline="0" dirty="0" smtClean="0"/>
              <a:t> </a:t>
            </a:r>
            <a:r>
              <a:rPr lang="en-NZ" dirty="0" smtClean="0"/>
              <a:t>The Header Checksum field is used to detect errors in the header to avoid </a:t>
            </a:r>
            <a:r>
              <a:rPr lang="en-NZ" dirty="0" err="1" smtClean="0"/>
              <a:t>misdelivery</a:t>
            </a:r>
            <a:r>
              <a:rPr lang="en-NZ" dirty="0" smtClean="0"/>
              <a:t>.</a:t>
            </a:r>
          </a:p>
          <a:p>
            <a:endParaRPr lang="en-NZ" dirty="0" smtClean="0"/>
          </a:p>
          <a:p>
            <a:r>
              <a:rPr lang="en-NZ" dirty="0" smtClean="0"/>
              <a:t>The Protocol field indicates whether TCP,UDP, or some other higher-layer protocol is using IP.</a:t>
            </a:r>
          </a:p>
          <a:p>
            <a:pPr lvl="1">
              <a:buFont typeface="Arial" pitchFamily="34" charset="0"/>
              <a:buChar char="•"/>
            </a:pPr>
            <a:r>
              <a:rPr lang="en-NZ" dirty="0" smtClean="0"/>
              <a:t> The ID, Flags, and Fragment Offset fields are used in the fragmentation and reassembly process, in which a single IP datagram is divided into multiple IP </a:t>
            </a:r>
            <a:r>
              <a:rPr lang="en-NZ" dirty="0" err="1" smtClean="0"/>
              <a:t>datagrams</a:t>
            </a:r>
            <a:r>
              <a:rPr lang="en-NZ" dirty="0" smtClean="0"/>
              <a:t> on transmission and then reassembled at the destination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the explosive growth of the Internet and of private networks attached to the Internet, this address length became insufficient to accommodate all systems needing addresses.</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As this figure shows, IPv6 includes 128-bit source and destination address fields.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indicates how these protocols are configured for communications.</a:t>
            </a:r>
          </a:p>
          <a:p>
            <a:endParaRPr lang="en-NZ" dirty="0" smtClean="0"/>
          </a:p>
          <a:p>
            <a:r>
              <a:rPr lang="en-NZ" dirty="0" smtClean="0"/>
              <a:t>Some sort of network access protocol, such as the Ethernet logic, is used to connect a computer to a network. </a:t>
            </a:r>
          </a:p>
          <a:p>
            <a:endParaRPr lang="en-NZ" dirty="0" smtClean="0"/>
          </a:p>
          <a:p>
            <a:r>
              <a:rPr lang="en-NZ" dirty="0" smtClean="0"/>
              <a:t>This protocol enables the host to send data across the network to another host or, in the case of a host on another network, to a router.</a:t>
            </a:r>
          </a:p>
          <a:p>
            <a:endParaRPr lang="en-NZ" dirty="0" smtClean="0"/>
          </a:p>
          <a:p>
            <a:r>
              <a:rPr lang="en-NZ" dirty="0" smtClean="0"/>
              <a:t>IP is implemented in all end systems and routers.</a:t>
            </a:r>
          </a:p>
          <a:p>
            <a:pPr lvl="1">
              <a:buFont typeface="Arial" pitchFamily="34" charset="0"/>
              <a:buChar char="•"/>
            </a:pPr>
            <a:r>
              <a:rPr lang="en-NZ" baseline="0" dirty="0" smtClean="0"/>
              <a:t> </a:t>
            </a:r>
            <a:r>
              <a:rPr lang="en-NZ" dirty="0" smtClean="0"/>
              <a:t>It acts as a relay to move a block of data from one host, through one or more routers, to another host. </a:t>
            </a:r>
          </a:p>
          <a:p>
            <a:pPr lvl="0">
              <a:buFont typeface="Arial" pitchFamily="34" charset="0"/>
              <a:buChar char="•"/>
            </a:pPr>
            <a:endParaRPr lang="en-NZ" dirty="0" smtClean="0"/>
          </a:p>
          <a:p>
            <a:pPr lvl="0">
              <a:buFont typeface="Arial" pitchFamily="34" charset="0"/>
              <a:buNone/>
            </a:pPr>
            <a:r>
              <a:rPr lang="en-NZ" dirty="0" smtClean="0"/>
              <a:t>TCP is implemented only in the end systems; </a:t>
            </a:r>
          </a:p>
          <a:p>
            <a:pPr lvl="1">
              <a:buFont typeface="Arial" pitchFamily="34" charset="0"/>
              <a:buChar char="•"/>
            </a:pPr>
            <a:r>
              <a:rPr lang="en-NZ" dirty="0" smtClean="0"/>
              <a:t> it keeps track of the blocks of data being transferred to assure that all are delivered reliably to </a:t>
            </a:r>
            <a:r>
              <a:rPr lang="en-NZ" smtClean="0"/>
              <a:t>the appropriate application</a:t>
            </a:r>
            <a:r>
              <a:rPr lang="en-NZ" dirty="0" smtClean="0"/>
              <a: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control this operation, control information as well as user data must be transmitted. </a:t>
            </a:r>
          </a:p>
          <a:p>
            <a:endParaRPr lang="en-NZ" dirty="0" smtClean="0"/>
          </a:p>
          <a:p>
            <a:r>
              <a:rPr lang="en-NZ" dirty="0" smtClean="0"/>
              <a:t>Let us say that the sending process generates a block of data and passes this to TCP. </a:t>
            </a:r>
          </a:p>
          <a:p>
            <a:endParaRPr lang="en-NZ" dirty="0" smtClean="0"/>
          </a:p>
          <a:p>
            <a:r>
              <a:rPr lang="en-NZ" dirty="0" smtClean="0"/>
              <a:t>TCP may break this block into smaller pieces to make it more manageable. </a:t>
            </a:r>
          </a:p>
          <a:p>
            <a:endParaRPr lang="en-NZ" dirty="0" smtClean="0"/>
          </a:p>
          <a:p>
            <a:r>
              <a:rPr lang="en-NZ" dirty="0" smtClean="0"/>
              <a:t>To each of these pieces, TCP appends control information known as the TCP header - forming a </a:t>
            </a:r>
            <a:r>
              <a:rPr lang="en-NZ" b="1" dirty="0" smtClean="0"/>
              <a:t>TCP segment.</a:t>
            </a:r>
          </a:p>
          <a:p>
            <a:endParaRPr lang="en-NZ" dirty="0" smtClean="0"/>
          </a:p>
          <a:p>
            <a:r>
              <a:rPr lang="en-NZ" dirty="0" smtClean="0"/>
              <a:t>Next, TCP hands each segment over to IP, with instructions to transmit it to the</a:t>
            </a:r>
            <a:r>
              <a:rPr lang="en-NZ" baseline="0" dirty="0" smtClean="0"/>
              <a:t> destination</a:t>
            </a:r>
            <a:r>
              <a:rPr lang="en-NZ" dirty="0" smtClean="0"/>
              <a:t>.</a:t>
            </a:r>
          </a:p>
          <a:p>
            <a:pPr lvl="1">
              <a:buFont typeface="Arial" pitchFamily="34" charset="0"/>
              <a:buChar char="•"/>
            </a:pPr>
            <a:r>
              <a:rPr lang="en-NZ" dirty="0" smtClean="0"/>
              <a:t> These segments must be transmitted across one or more networks and relayed through one or more intermediate routers.</a:t>
            </a:r>
          </a:p>
          <a:p>
            <a:pPr lvl="1">
              <a:buFont typeface="Arial" pitchFamily="34" charset="0"/>
              <a:buChar char="•"/>
            </a:pPr>
            <a:r>
              <a:rPr lang="en-NZ" dirty="0" smtClean="0"/>
              <a:t> This operation, too, requires the use of control information.</a:t>
            </a:r>
          </a:p>
          <a:p>
            <a:pPr lvl="1">
              <a:buFont typeface="Arial" pitchFamily="34" charset="0"/>
              <a:buChar char="•"/>
            </a:pPr>
            <a:r>
              <a:rPr lang="en-NZ" dirty="0" smtClean="0"/>
              <a:t> Thus IP appends a header of control information to each segment to form an </a:t>
            </a:r>
            <a:r>
              <a:rPr lang="en-NZ" b="1" dirty="0" smtClean="0"/>
              <a:t>IP datagram. </a:t>
            </a:r>
          </a:p>
          <a:p>
            <a:pPr lvl="1">
              <a:buFont typeface="Arial" pitchFamily="34" charset="0"/>
              <a:buChar char="•"/>
            </a:pPr>
            <a:endParaRPr lang="en-NZ" dirty="0" smtClean="0"/>
          </a:p>
          <a:p>
            <a:pPr lvl="0">
              <a:buFont typeface="Arial" pitchFamily="34" charset="0"/>
              <a:buNone/>
            </a:pPr>
            <a:r>
              <a:rPr lang="en-NZ" dirty="0" smtClean="0"/>
              <a:t>Finally, each IP datagram is presented to the network access layer for transmission across the first network in its journey to the destination.</a:t>
            </a:r>
          </a:p>
          <a:p>
            <a:pPr lvl="1">
              <a:buFont typeface="Arial" pitchFamily="34" charset="0"/>
              <a:buChar char="•"/>
            </a:pPr>
            <a:r>
              <a:rPr lang="en-NZ" dirty="0" smtClean="0"/>
              <a:t>The network access layer appends its own header, creating a </a:t>
            </a:r>
            <a:r>
              <a:rPr lang="en-NZ" b="1" dirty="0" smtClean="0"/>
              <a:t>packet</a:t>
            </a:r>
            <a:r>
              <a:rPr lang="en-NZ" dirty="0" smtClean="0"/>
              <a:t>, or </a:t>
            </a:r>
            <a:r>
              <a:rPr lang="en-NZ" b="1" dirty="0" smtClean="0"/>
              <a:t>frame</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socket can be considered an endpoint in a communication. </a:t>
            </a:r>
          </a:p>
          <a:p>
            <a:endParaRPr lang="en-NZ" dirty="0" smtClean="0"/>
          </a:p>
          <a:p>
            <a:r>
              <a:rPr lang="en-NZ" dirty="0" smtClean="0"/>
              <a:t>A client socket in one computer uses an address to call a server socket on another computer. </a:t>
            </a:r>
          </a:p>
          <a:p>
            <a:pPr lvl="1">
              <a:buFont typeface="Arial" pitchFamily="34" charset="0"/>
              <a:buChar char="•"/>
            </a:pPr>
            <a:r>
              <a:rPr lang="en-NZ" dirty="0" smtClean="0"/>
              <a:t> Once the appropriate sockets are engaged, the two computers can exchange data.</a:t>
            </a:r>
          </a:p>
          <a:p>
            <a:pPr lvl="1">
              <a:buFont typeface="Arial" pitchFamily="34" charset="0"/>
              <a:buChar char="•"/>
            </a:pPr>
            <a:endParaRPr lang="en-NZ" dirty="0" smtClean="0"/>
          </a:p>
          <a:p>
            <a:pPr lvl="0">
              <a:buFont typeface="Arial" pitchFamily="34" charset="0"/>
              <a:buNone/>
            </a:pPr>
            <a:r>
              <a:rPr lang="en-NZ" dirty="0" smtClean="0"/>
              <a:t>The Berkeley Sockets Interface is the de facto standard  application programming interface (API) for developing networking applications, spanning a wide range of operating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Corresponding to the two protocols, the Sockets API recognizes two types of sockets: </a:t>
            </a:r>
          </a:p>
          <a:p>
            <a:pPr lvl="1">
              <a:buFont typeface="Arial" pitchFamily="34" charset="0"/>
              <a:buChar char="•"/>
            </a:pPr>
            <a:r>
              <a:rPr lang="en-NZ" dirty="0" smtClean="0"/>
              <a:t>stream sockets and </a:t>
            </a:r>
          </a:p>
          <a:p>
            <a:pPr lvl="1">
              <a:buFont typeface="Arial" pitchFamily="34" charset="0"/>
              <a:buChar char="•"/>
            </a:pPr>
            <a:r>
              <a:rPr lang="en-NZ" dirty="0" smtClean="0"/>
              <a:t>datagram sockets. </a:t>
            </a:r>
          </a:p>
          <a:p>
            <a:pPr lvl="0"/>
            <a:endParaRPr lang="en-NZ" dirty="0" smtClean="0"/>
          </a:p>
          <a:p>
            <a:pPr lvl="0"/>
            <a:r>
              <a:rPr lang="en-NZ" b="1" dirty="0" smtClean="0"/>
              <a:t>Stream sockets</a:t>
            </a:r>
            <a:r>
              <a:rPr lang="en-NZ" dirty="0" smtClean="0"/>
              <a:t> make use of TCP, which provides a connection-oriented reliable data transfer. </a:t>
            </a:r>
          </a:p>
          <a:p>
            <a:pPr lvl="1">
              <a:buFont typeface="Arial" pitchFamily="34" charset="0"/>
              <a:buChar char="•"/>
            </a:pPr>
            <a:r>
              <a:rPr lang="en-NZ" dirty="0" smtClean="0"/>
              <a:t> With stream sockets, all blocks of data sent between a pair of sockets are guaranteed for delivery and arrive in the order that they were sent. </a:t>
            </a:r>
          </a:p>
          <a:p>
            <a:pPr lvl="1">
              <a:buFont typeface="Arial" pitchFamily="34" charset="0"/>
              <a:buChar char="•"/>
            </a:pPr>
            <a:endParaRPr lang="en-NZ" dirty="0" smtClean="0"/>
          </a:p>
          <a:p>
            <a:pPr lvl="0">
              <a:buFont typeface="Arial" pitchFamily="34" charset="0"/>
              <a:buNone/>
            </a:pPr>
            <a:r>
              <a:rPr lang="en-NZ" b="1" dirty="0" smtClean="0"/>
              <a:t>Datagram sockets </a:t>
            </a:r>
            <a:r>
              <a:rPr lang="en-NZ" dirty="0" smtClean="0"/>
              <a:t>make use of UDP, which does not provide the connection-oriented features of TCP. </a:t>
            </a:r>
          </a:p>
          <a:p>
            <a:pPr lvl="1">
              <a:buFont typeface="Arial" pitchFamily="34" charset="0"/>
              <a:buChar char="•"/>
            </a:pPr>
            <a:r>
              <a:rPr lang="en-NZ" dirty="0" smtClean="0"/>
              <a:t> With datagram sockets, delivery is not guaranteed, nor is order necessarily preserved.</a:t>
            </a:r>
          </a:p>
          <a:p>
            <a:pPr lvl="1">
              <a:buFont typeface="Arial" pitchFamily="34" charset="0"/>
              <a:buChar char="•"/>
            </a:pPr>
            <a:endParaRPr lang="en-NZ" dirty="0" smtClean="0"/>
          </a:p>
          <a:p>
            <a:r>
              <a:rPr lang="en-NZ" b="1" dirty="0" smtClean="0"/>
              <a:t>Raw sockets: </a:t>
            </a:r>
            <a:r>
              <a:rPr lang="en-NZ" dirty="0" smtClean="0"/>
              <a:t>Raw sockets allow direct access to lower layer protocols, such as IP.</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shows the typical progression</a:t>
            </a:r>
            <a:r>
              <a:rPr lang="en-US" baseline="0" dirty="0" smtClean="0"/>
              <a:t> of function calls for a connection oriented protocol (i.e. TCP).</a:t>
            </a:r>
          </a:p>
          <a:p>
            <a:endParaRPr lang="en-US" baseline="0" dirty="0" smtClean="0"/>
          </a:p>
          <a:p>
            <a:r>
              <a:rPr lang="en-US" baseline="0" dirty="0" smtClean="0"/>
              <a:t>These calls are discussed in following slides.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first step in using Sockets is to create a new socket using the </a:t>
            </a:r>
            <a:r>
              <a:rPr lang="en-NZ" b="1" dirty="0" smtClean="0"/>
              <a:t>socket() </a:t>
            </a:r>
            <a:r>
              <a:rPr lang="en-NZ" dirty="0" smtClean="0"/>
              <a:t>command.</a:t>
            </a:r>
          </a:p>
          <a:p>
            <a:endParaRPr lang="en-NZ" dirty="0" smtClean="0"/>
          </a:p>
          <a:p>
            <a:r>
              <a:rPr lang="en-NZ" dirty="0" smtClean="0"/>
              <a:t>This command includes three parameters, </a:t>
            </a:r>
          </a:p>
          <a:p>
            <a:pPr lvl="1">
              <a:buFont typeface="Arial" pitchFamily="34" charset="0"/>
              <a:buChar char="•"/>
            </a:pPr>
            <a:r>
              <a:rPr lang="en-NZ" dirty="0" smtClean="0"/>
              <a:t> the </a:t>
            </a:r>
            <a:r>
              <a:rPr lang="en-NZ" b="1" dirty="0" smtClean="0"/>
              <a:t>protocol family </a:t>
            </a:r>
            <a:r>
              <a:rPr lang="en-NZ" dirty="0" smtClean="0"/>
              <a:t>is always PF_INET, for the TCP/IP protocol suite. </a:t>
            </a:r>
          </a:p>
          <a:p>
            <a:pPr lvl="1">
              <a:buFont typeface="Arial" pitchFamily="34" charset="0"/>
              <a:buChar char="•"/>
            </a:pPr>
            <a:r>
              <a:rPr lang="en-NZ" dirty="0" smtClean="0"/>
              <a:t> </a:t>
            </a:r>
            <a:r>
              <a:rPr lang="en-NZ" b="1" dirty="0" smtClean="0"/>
              <a:t>Type </a:t>
            </a:r>
            <a:r>
              <a:rPr lang="en-NZ" dirty="0" smtClean="0"/>
              <a:t>specifies whether this is a stream or datagram socket, and </a:t>
            </a:r>
          </a:p>
          <a:p>
            <a:pPr lvl="1">
              <a:buFont typeface="Arial" pitchFamily="34" charset="0"/>
              <a:buChar char="•"/>
            </a:pPr>
            <a:r>
              <a:rPr lang="en-NZ" dirty="0" smtClean="0"/>
              <a:t> </a:t>
            </a:r>
            <a:r>
              <a:rPr lang="en-NZ" b="1" dirty="0" smtClean="0"/>
              <a:t>Protocol </a:t>
            </a:r>
            <a:r>
              <a:rPr lang="en-NZ" dirty="0" smtClean="0"/>
              <a:t>specifies either TCP or UDP.</a:t>
            </a:r>
          </a:p>
          <a:p>
            <a:pPr lvl="1">
              <a:buFont typeface="Arial" pitchFamily="34" charset="0"/>
              <a:buChar char="•"/>
            </a:pPr>
            <a:endParaRPr lang="en-NZ" dirty="0" smtClean="0"/>
          </a:p>
          <a:p>
            <a:pPr lvl="0">
              <a:buFont typeface="Arial" pitchFamily="34" charset="0"/>
              <a:buNone/>
            </a:pPr>
            <a:r>
              <a:rPr lang="en-NZ" dirty="0" smtClean="0"/>
              <a:t>The reason that both  type and protocol need to be specified is to allow additional transport-level protocols to be included in a future implementation.</a:t>
            </a:r>
          </a:p>
          <a:p>
            <a:pPr lvl="1">
              <a:buFont typeface="Arial" pitchFamily="34" charset="0"/>
              <a:buChar char="•"/>
            </a:pPr>
            <a:r>
              <a:rPr lang="en-NZ" dirty="0" smtClean="0"/>
              <a:t> There might be more than one datagram-style transport protocol or more than one connection-oriented transport protocol.</a:t>
            </a:r>
          </a:p>
          <a:p>
            <a:pPr lvl="1">
              <a:buFont typeface="Arial" pitchFamily="34" charset="0"/>
              <a:buChar char="•"/>
            </a:pPr>
            <a:endParaRPr lang="en-NZ" dirty="0" smtClean="0"/>
          </a:p>
          <a:p>
            <a:pPr lvl="0">
              <a:buFont typeface="Arial" pitchFamily="34" charset="0"/>
              <a:buNone/>
            </a:pPr>
            <a:r>
              <a:rPr lang="en-NZ" dirty="0" smtClean="0"/>
              <a:t> The socket() command returns an integer result that identifies this socket; </a:t>
            </a:r>
          </a:p>
          <a:p>
            <a:pPr lvl="1">
              <a:buFont typeface="Arial" pitchFamily="34" charset="0"/>
              <a:buChar char="•"/>
            </a:pPr>
            <a:r>
              <a:rPr lang="en-NZ" dirty="0" smtClean="0"/>
              <a:t> it is similar to a UNIX file descriptor.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After a socket is created, it must have an address to listen to. </a:t>
            </a:r>
          </a:p>
          <a:p>
            <a:endParaRPr lang="en-NZ" dirty="0" smtClean="0"/>
          </a:p>
          <a:p>
            <a:r>
              <a:rPr lang="en-NZ" dirty="0" smtClean="0"/>
              <a:t>The bind() function binds a socket to a socket address.</a:t>
            </a:r>
          </a:p>
          <a:p>
            <a:endParaRPr lang="en-NZ" dirty="0" smtClean="0"/>
          </a:p>
          <a:p>
            <a:r>
              <a:rPr lang="en-NZ" dirty="0" smtClean="0"/>
              <a:t>The address has the structure:</a:t>
            </a:r>
          </a:p>
          <a:p>
            <a:pPr lvl="1"/>
            <a:r>
              <a:rPr lang="en-NZ" dirty="0" err="1" smtClean="0">
                <a:latin typeface="Courier New" pitchFamily="49" charset="0"/>
                <a:cs typeface="Courier New" pitchFamily="49" charset="0"/>
              </a:rPr>
              <a:t>struct</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sockaddr_in</a:t>
            </a:r>
            <a:r>
              <a:rPr lang="en-NZ" dirty="0" smtClean="0">
                <a:latin typeface="Courier New" pitchFamily="49" charset="0"/>
                <a:cs typeface="Courier New" pitchFamily="49" charset="0"/>
              </a:rPr>
              <a:t> {</a:t>
            </a:r>
          </a:p>
          <a:p>
            <a:pPr lvl="2"/>
            <a:r>
              <a:rPr lang="en-NZ" dirty="0" smtClean="0">
                <a:latin typeface="Courier New" pitchFamily="49" charset="0"/>
                <a:cs typeface="Courier New" pitchFamily="49" charset="0"/>
              </a:rPr>
              <a:t>short </a:t>
            </a:r>
            <a:r>
              <a:rPr lang="en-NZ" dirty="0" err="1" smtClean="0">
                <a:latin typeface="Courier New" pitchFamily="49" charset="0"/>
                <a:cs typeface="Courier New" pitchFamily="49" charset="0"/>
              </a:rPr>
              <a:t>int</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sin_family</a:t>
            </a:r>
            <a:r>
              <a:rPr lang="en-NZ" dirty="0" smtClean="0">
                <a:latin typeface="Courier New" pitchFamily="49" charset="0"/>
                <a:cs typeface="Courier New" pitchFamily="49" charset="0"/>
              </a:rPr>
              <a:t>; // Address family (TCP/IP)</a:t>
            </a:r>
          </a:p>
          <a:p>
            <a:pPr lvl="2"/>
            <a:r>
              <a:rPr lang="en-NZ" dirty="0" smtClean="0">
                <a:latin typeface="Courier New" pitchFamily="49" charset="0"/>
                <a:cs typeface="Courier New" pitchFamily="49" charset="0"/>
              </a:rPr>
              <a:t>unsigned short </a:t>
            </a:r>
            <a:r>
              <a:rPr lang="en-NZ" dirty="0" err="1" smtClean="0">
                <a:latin typeface="Courier New" pitchFamily="49" charset="0"/>
                <a:cs typeface="Courier New" pitchFamily="49" charset="0"/>
              </a:rPr>
              <a:t>int</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sin_port</a:t>
            </a:r>
            <a:r>
              <a:rPr lang="en-NZ" dirty="0" smtClean="0">
                <a:latin typeface="Courier New" pitchFamily="49" charset="0"/>
                <a:cs typeface="Courier New" pitchFamily="49" charset="0"/>
              </a:rPr>
              <a:t>; // Port number</a:t>
            </a:r>
          </a:p>
          <a:p>
            <a:pPr lvl="2"/>
            <a:r>
              <a:rPr lang="en-NZ" dirty="0" err="1" smtClean="0">
                <a:latin typeface="Courier New" pitchFamily="49" charset="0"/>
                <a:cs typeface="Courier New" pitchFamily="49" charset="0"/>
              </a:rPr>
              <a:t>struct</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in_addr</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sin_addr</a:t>
            </a:r>
            <a:r>
              <a:rPr lang="en-NZ" dirty="0" smtClean="0">
                <a:latin typeface="Courier New" pitchFamily="49" charset="0"/>
                <a:cs typeface="Courier New" pitchFamily="49" charset="0"/>
              </a:rPr>
              <a:t>; // Internet address</a:t>
            </a:r>
          </a:p>
          <a:p>
            <a:pPr lvl="2"/>
            <a:r>
              <a:rPr lang="en-NZ" dirty="0" smtClean="0">
                <a:latin typeface="Courier New" pitchFamily="49" charset="0"/>
                <a:cs typeface="Courier New" pitchFamily="49" charset="0"/>
              </a:rPr>
              <a:t>unsigned char </a:t>
            </a:r>
            <a:r>
              <a:rPr lang="en-NZ" dirty="0" err="1" smtClean="0">
                <a:latin typeface="Courier New" pitchFamily="49" charset="0"/>
                <a:cs typeface="Courier New" pitchFamily="49" charset="0"/>
              </a:rPr>
              <a:t>sin_zero</a:t>
            </a:r>
            <a:r>
              <a:rPr lang="en-NZ" dirty="0" smtClean="0">
                <a:latin typeface="Courier New" pitchFamily="49" charset="0"/>
                <a:cs typeface="Courier New" pitchFamily="49" charset="0"/>
              </a:rPr>
              <a:t>[8]; // Same size as </a:t>
            </a:r>
            <a:r>
              <a:rPr lang="en-NZ" dirty="0" err="1" smtClean="0">
                <a:latin typeface="Courier New" pitchFamily="49" charset="0"/>
                <a:cs typeface="Courier New" pitchFamily="49" charset="0"/>
              </a:rPr>
              <a:t>struct</a:t>
            </a:r>
            <a:r>
              <a:rPr lang="en-NZ" dirty="0" smtClean="0">
                <a:latin typeface="Courier New" pitchFamily="49" charset="0"/>
                <a:cs typeface="Courier New" pitchFamily="49" charset="0"/>
              </a:rPr>
              <a:t> </a:t>
            </a:r>
            <a:r>
              <a:rPr lang="en-NZ" dirty="0" err="1" smtClean="0">
                <a:latin typeface="Courier New" pitchFamily="49" charset="0"/>
                <a:cs typeface="Courier New" pitchFamily="49" charset="0"/>
              </a:rPr>
              <a:t>sockaddr</a:t>
            </a:r>
            <a:endParaRPr lang="en-NZ" dirty="0" smtClean="0">
              <a:latin typeface="Courier New" pitchFamily="49" charset="0"/>
              <a:cs typeface="Courier New" pitchFamily="49" charset="0"/>
            </a:endParaRPr>
          </a:p>
          <a:p>
            <a:pPr lvl="1"/>
            <a:r>
              <a:rPr lang="en-NZ" dirty="0" smtClean="0">
                <a:latin typeface="Courier New" pitchFamily="49" charset="0"/>
                <a:cs typeface="Courier New" pitchFamily="49" charset="0"/>
              </a:rPr>
              <a:t>};</a:t>
            </a:r>
            <a:endParaRPr lang="en-NZ" dirty="0">
              <a:latin typeface="Courier New" pitchFamily="49" charset="0"/>
              <a:cs typeface="Courier New" pitchFamily="49" charset="0"/>
            </a:endParaRP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a stream socket, once the socket is created, a connection must be set up to a remote socket.</a:t>
            </a:r>
          </a:p>
          <a:p>
            <a:endParaRPr lang="en-NZ" dirty="0" smtClean="0"/>
          </a:p>
          <a:p>
            <a:r>
              <a:rPr lang="en-NZ" dirty="0" smtClean="0"/>
              <a:t>One side functions as a client, and requests a connection to the other side, which acts as a server.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Linux supports a variety of networking architectures, in particular TCP/IP by means of Berkeley Sockets. </a:t>
            </a:r>
          </a:p>
          <a:p>
            <a:endParaRPr lang="en-NZ" dirty="0" smtClean="0"/>
          </a:p>
          <a:p>
            <a:r>
              <a:rPr lang="en-NZ" dirty="0" smtClean="0"/>
              <a:t>This figure shows the overall structure of Linux support for TCP/IP. </a:t>
            </a:r>
          </a:p>
          <a:p>
            <a:endParaRPr lang="en-NZ" dirty="0" smtClean="0"/>
          </a:p>
          <a:p>
            <a:r>
              <a:rPr lang="en-NZ" dirty="0" smtClean="0"/>
              <a:t>User-level processes interact with networking devices by means of system calls to the Sockets interface. </a:t>
            </a:r>
          </a:p>
          <a:p>
            <a:endParaRPr lang="en-NZ" dirty="0" smtClean="0"/>
          </a:p>
          <a:p>
            <a:r>
              <a:rPr lang="en-NZ" dirty="0" smtClean="0"/>
              <a:t>The Sockets module in turn interacts with a software package in the kernel that handles transport-layer (TCP and UDP) and IP protocol operations.</a:t>
            </a:r>
          </a:p>
          <a:p>
            <a:pPr lvl="1">
              <a:buFont typeface="Arial" pitchFamily="34" charset="0"/>
              <a:buChar char="•"/>
            </a:pPr>
            <a:r>
              <a:rPr lang="en-NZ" dirty="0" smtClean="0"/>
              <a:t>This software package exchanges data with the device driver for the network interface card.</a:t>
            </a:r>
            <a:endParaRPr lang="en-US" dirty="0" smtClean="0"/>
          </a:p>
          <a:p>
            <a:endParaRPr lang="en-NZ"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When computers, terminals, and/or other data processing devices exchange data, the procedures involved can be quite complex.</a:t>
            </a:r>
          </a:p>
          <a:p>
            <a:pPr lvl="1">
              <a:buFont typeface="Arial" pitchFamily="34" charset="0"/>
              <a:buChar char="•"/>
            </a:pPr>
            <a:r>
              <a:rPr lang="en-NZ" dirty="0" smtClean="0"/>
              <a:t> Consider, for example, the transfer of a file between two computers.</a:t>
            </a:r>
          </a:p>
          <a:p>
            <a:pPr lvl="1">
              <a:buFont typeface="Arial" pitchFamily="34" charset="0"/>
              <a:buChar char="•"/>
            </a:pPr>
            <a:r>
              <a:rPr lang="en-NZ" dirty="0" smtClean="0"/>
              <a:t> There must be a data path between the two computers, either directly or via a communication network.</a:t>
            </a:r>
          </a:p>
          <a:p>
            <a:pPr lvl="0">
              <a:buFont typeface="Arial" pitchFamily="34" charset="0"/>
              <a:buNone/>
            </a:pPr>
            <a:endParaRPr lang="en-NZ" dirty="0" smtClean="0"/>
          </a:p>
          <a:p>
            <a:pPr lvl="0">
              <a:buFont typeface="Arial" pitchFamily="34" charset="0"/>
              <a:buNone/>
            </a:pPr>
            <a:r>
              <a:rPr lang="en-NZ" dirty="0" smtClean="0"/>
              <a:t> But more is needed. Typical tasks to be performed include the following:</a:t>
            </a:r>
          </a:p>
          <a:p>
            <a:pPr lvl="1">
              <a:buFont typeface="Arial" pitchFamily="34" charset="0"/>
              <a:buChar char="•"/>
            </a:pPr>
            <a:r>
              <a:rPr lang="en-NZ" baseline="0" dirty="0" smtClean="0"/>
              <a:t> </a:t>
            </a:r>
            <a:r>
              <a:rPr lang="en-NZ" dirty="0" smtClean="0"/>
              <a:t>The source system must either activate the direct data communication path or inform the communication network of the identity of the desired destination system.</a:t>
            </a:r>
          </a:p>
          <a:p>
            <a:pPr lvl="1">
              <a:buFont typeface="Arial" pitchFamily="34" charset="0"/>
              <a:buChar char="•"/>
            </a:pPr>
            <a:r>
              <a:rPr lang="en-NZ" dirty="0" smtClean="0"/>
              <a:t> The source system must ascertain that the destination system is prepared to receive data.</a:t>
            </a:r>
          </a:p>
          <a:p>
            <a:pPr lvl="1">
              <a:buFont typeface="Arial" pitchFamily="34" charset="0"/>
              <a:buChar char="•"/>
            </a:pPr>
            <a:r>
              <a:rPr lang="en-NZ" dirty="0" smtClean="0"/>
              <a:t> The file transfer application on the source system must ascertain that the file management program on the destination system is prepared to accept and store the file for this particular user.</a:t>
            </a:r>
          </a:p>
          <a:p>
            <a:pPr lvl="1">
              <a:buFont typeface="Arial" pitchFamily="34" charset="0"/>
              <a:buChar char="•"/>
            </a:pPr>
            <a:r>
              <a:rPr lang="en-NZ" dirty="0" smtClean="0"/>
              <a:t> If the file formats or data representations used on the two systems are incompatible, one or the other system must perform a format translation function.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Linux implements sockets as special files. </a:t>
            </a:r>
          </a:p>
          <a:p>
            <a:pPr lvl="1">
              <a:buFont typeface="Arial" pitchFamily="34" charset="0"/>
              <a:buChar char="•"/>
            </a:pPr>
            <a:r>
              <a:rPr lang="en-NZ" dirty="0" smtClean="0"/>
              <a:t> In UNIX systems, a special file is one that contains no data but provides a mechanism to map physical devices to file names. </a:t>
            </a:r>
          </a:p>
          <a:p>
            <a:pPr lvl="1">
              <a:buFont typeface="Arial" pitchFamily="34" charset="0"/>
              <a:buChar char="•"/>
            </a:pPr>
            <a:r>
              <a:rPr lang="en-NZ" dirty="0" smtClean="0"/>
              <a:t> For every new socket, the Linux kernel creates a new </a:t>
            </a:r>
            <a:r>
              <a:rPr lang="en-NZ" dirty="0" err="1" smtClean="0"/>
              <a:t>inode</a:t>
            </a:r>
            <a:r>
              <a:rPr lang="en-NZ" dirty="0" smtClean="0"/>
              <a:t> in the </a:t>
            </a:r>
            <a:r>
              <a:rPr lang="en-NZ" dirty="0" err="1" smtClean="0"/>
              <a:t>sockfs</a:t>
            </a:r>
            <a:r>
              <a:rPr lang="en-NZ" dirty="0" smtClean="0"/>
              <a:t> special file system.</a:t>
            </a:r>
          </a:p>
          <a:p>
            <a:pPr lvl="0">
              <a:buFont typeface="Arial" pitchFamily="34" charset="0"/>
              <a:buChar char="•"/>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protocol is used for communication between entities in different systems.</a:t>
            </a:r>
          </a:p>
          <a:p>
            <a:pPr lvl="1">
              <a:buFont typeface="Arial" pitchFamily="34" charset="0"/>
              <a:buChar char="•"/>
            </a:pPr>
            <a:r>
              <a:rPr lang="en-NZ" dirty="0" smtClean="0"/>
              <a:t> The terms entity and system are used in a very general sense. </a:t>
            </a:r>
          </a:p>
          <a:p>
            <a:endParaRPr lang="en-NZ" dirty="0" smtClean="0"/>
          </a:p>
          <a:p>
            <a:r>
              <a:rPr lang="en-NZ" dirty="0" smtClean="0"/>
              <a:t>For two entities to communicate successfully, they must “speak the same language.”</a:t>
            </a:r>
          </a:p>
          <a:p>
            <a:r>
              <a:rPr lang="en-NZ" dirty="0" smtClean="0"/>
              <a:t>There must be an agreement over </a:t>
            </a:r>
          </a:p>
          <a:p>
            <a:pPr lvl="1">
              <a:buFont typeface="Arial" pitchFamily="34" charset="0"/>
              <a:buChar char="•"/>
            </a:pPr>
            <a:r>
              <a:rPr lang="en-NZ" dirty="0" smtClean="0"/>
              <a:t> What is communicated, </a:t>
            </a:r>
          </a:p>
          <a:p>
            <a:pPr lvl="1">
              <a:buFont typeface="Arial" pitchFamily="34" charset="0"/>
              <a:buChar char="•"/>
            </a:pPr>
            <a:r>
              <a:rPr lang="en-NZ" dirty="0" smtClean="0"/>
              <a:t> how it </a:t>
            </a:r>
            <a:r>
              <a:rPr lang="en-NZ" dirty="0" err="1" smtClean="0"/>
              <a:t>iscommunicated</a:t>
            </a:r>
            <a:r>
              <a:rPr lang="en-NZ" dirty="0" smtClean="0"/>
              <a:t>, and </a:t>
            </a:r>
          </a:p>
          <a:p>
            <a:pPr lvl="1">
              <a:buFont typeface="Arial" pitchFamily="34" charset="0"/>
              <a:buChar char="•"/>
            </a:pPr>
            <a:r>
              <a:rPr lang="en-NZ" dirty="0" smtClean="0"/>
              <a:t> when it is communicated </a:t>
            </a:r>
          </a:p>
          <a:p>
            <a:pPr lvl="0">
              <a:buFont typeface="Arial" pitchFamily="34" charset="0"/>
              <a:buNone/>
            </a:pPr>
            <a:endParaRPr lang="en-NZ" dirty="0" smtClean="0"/>
          </a:p>
          <a:p>
            <a:pPr lvl="0">
              <a:buFont typeface="Arial" pitchFamily="34" charset="0"/>
              <a:buNone/>
            </a:pPr>
            <a:r>
              <a:rPr lang="en-NZ" dirty="0" smtClean="0"/>
              <a:t>The conventions are referred to as a protocol, which may be defined as a set of rules governing the exchange of data between two entities.</a:t>
            </a:r>
          </a:p>
          <a:p>
            <a:pPr lvl="0">
              <a:buFont typeface="Arial" pitchFamily="34" charset="0"/>
              <a:buNone/>
            </a:pPr>
            <a:endParaRPr lang="en-NZ" dirty="0" smtClean="0"/>
          </a:p>
          <a:p>
            <a:pPr lvl="0">
              <a:buFont typeface="Arial" pitchFamily="34" charset="0"/>
              <a:buNone/>
            </a:pPr>
            <a:r>
              <a:rPr lang="en-NZ" dirty="0" smtClean="0"/>
              <a:t>The key elements of a protocol are as follows:</a:t>
            </a:r>
          </a:p>
          <a:p>
            <a:pPr lvl="1"/>
            <a:r>
              <a:rPr lang="en-NZ" dirty="0" smtClean="0"/>
              <a:t>• Syntax: Includes such things as data format and signal levels</a:t>
            </a:r>
          </a:p>
          <a:p>
            <a:pPr lvl="1"/>
            <a:r>
              <a:rPr lang="en-NZ" dirty="0" smtClean="0"/>
              <a:t>• Semantics: Includes control information for coordination and error handling</a:t>
            </a:r>
          </a:p>
          <a:p>
            <a:pPr lvl="1"/>
            <a:r>
              <a:rPr lang="en-NZ" dirty="0" smtClean="0"/>
              <a:t>• Timing: Includes speed matching and sequencing</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It is clear that there must be a high degree of cooperation between the two computer systems. </a:t>
            </a:r>
          </a:p>
          <a:p>
            <a:endParaRPr lang="en-NZ" dirty="0" smtClean="0"/>
          </a:p>
          <a:p>
            <a:r>
              <a:rPr lang="en-NZ" dirty="0" smtClean="0"/>
              <a:t>Instead of implementing the logic for this as a single module, the task is broken up into subtasks, each of which is implemented separately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suggests the way in which a file transfer facility could be implemented. </a:t>
            </a:r>
          </a:p>
          <a:p>
            <a:endParaRPr lang="en-NZ" dirty="0" smtClean="0"/>
          </a:p>
          <a:p>
            <a:r>
              <a:rPr lang="en-NZ" dirty="0" smtClean="0"/>
              <a:t>Three modules are used. </a:t>
            </a:r>
          </a:p>
          <a:p>
            <a:endParaRPr lang="en-NZ" dirty="0" smtClean="0"/>
          </a:p>
          <a:p>
            <a:r>
              <a:rPr lang="en-NZ" dirty="0" smtClean="0"/>
              <a:t>The two modules on the two systems exchange files and commands. </a:t>
            </a:r>
          </a:p>
          <a:p>
            <a:pPr lvl="1">
              <a:buFont typeface="Arial" pitchFamily="34" charset="0"/>
              <a:buChar char="•"/>
            </a:pPr>
            <a:r>
              <a:rPr lang="en-NZ" dirty="0" smtClean="0"/>
              <a:t>However, rather than requiring the file transfer module to deal with the details of actually transferring data and commands, the file transfer modules each rely on a communications service module.</a:t>
            </a:r>
          </a:p>
          <a:p>
            <a:pPr lvl="1">
              <a:buFont typeface="Arial" pitchFamily="34" charset="0"/>
              <a:buChar char="•"/>
            </a:pPr>
            <a:r>
              <a:rPr lang="en-NZ" dirty="0" smtClean="0"/>
              <a:t>This module is responsible for making sure that the file transfer commands and data are reliably exchanged between systems. </a:t>
            </a:r>
          </a:p>
          <a:p>
            <a:pPr lvl="0">
              <a:buFont typeface="Arial" pitchFamily="34" charset="0"/>
              <a:buNone/>
            </a:pPr>
            <a:endParaRPr lang="en-NZ" dirty="0" smtClean="0"/>
          </a:p>
          <a:p>
            <a:pPr lvl="0">
              <a:buFont typeface="Arial" pitchFamily="34" charset="0"/>
              <a:buNone/>
            </a:pPr>
            <a:r>
              <a:rPr lang="en-NZ" dirty="0" smtClean="0"/>
              <a:t>The nature of the exchange between the two communications service modules is independent of the nature of the network that interconnects them.</a:t>
            </a:r>
          </a:p>
          <a:p>
            <a:pPr lvl="1">
              <a:buFont typeface="Arial" pitchFamily="34" charset="0"/>
              <a:buChar char="•"/>
            </a:pPr>
            <a:r>
              <a:rPr lang="en-NZ" dirty="0" smtClean="0"/>
              <a:t> Therefore, rather than building details of the network interface into the communications service module, it makes sense to have a third module, a network access module, that performs task 1 by interacting with the network.</a:t>
            </a:r>
            <a:endParaRPr lang="en-US" dirty="0" smtClean="0"/>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physical layer covers the physical interface between a data transmission device (e.g., workstation, computer) and a transmission medium or network. </a:t>
            </a:r>
          </a:p>
          <a:p>
            <a:endParaRPr lang="en-NZ" dirty="0" smtClean="0"/>
          </a:p>
          <a:p>
            <a:r>
              <a:rPr lang="en-NZ" dirty="0" smtClean="0"/>
              <a:t>This layer is concerned with specifying the characteristics of the transmission medium, the nature of the signals, the data rate, and related matters.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6/3/2009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6/3/2009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6/3/2009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cstate="print"/>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cstate="print"/>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cstate="print"/>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6/3/2009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6/3/2009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6/3/2009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6/3/2009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6/3/2009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6/3/2009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6/3/2009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cstate="print"/>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17</a:t>
            </a:r>
            <a:br>
              <a:rPr lang="en-US" dirty="0" smtClean="0"/>
            </a:br>
            <a:r>
              <a:rPr lang="en-US" dirty="0" smtClean="0"/>
              <a:t>Networking</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9" name="Subtitle 8"/>
          <p:cNvSpPr>
            <a:spLocks noGrp="1"/>
          </p:cNvSpPr>
          <p:nvPr>
            <p:ph type="subTitle" idx="1"/>
          </p:nvPr>
        </p:nvSpPr>
        <p:spPr/>
        <p:txBody>
          <a:bodyPr/>
          <a:lstStyle/>
          <a:p>
            <a:endParaRPr lang="en-US"/>
          </a:p>
        </p:txBody>
      </p:sp>
      <p:sp>
        <p:nvSpPr>
          <p:cNvPr id="10"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Network Access Layer</a:t>
            </a:r>
            <a:endParaRPr lang="en-US" dirty="0"/>
          </a:p>
        </p:txBody>
      </p:sp>
      <p:sp>
        <p:nvSpPr>
          <p:cNvPr id="3" name="Content Placeholder 2"/>
          <p:cNvSpPr>
            <a:spLocks noGrp="1"/>
          </p:cNvSpPr>
          <p:nvPr>
            <p:ph idx="1"/>
          </p:nvPr>
        </p:nvSpPr>
        <p:spPr/>
        <p:txBody>
          <a:bodyPr/>
          <a:lstStyle/>
          <a:p>
            <a:r>
              <a:rPr lang="en-US" dirty="0" smtClean="0"/>
              <a:t>Concerned with the exchange of data between an end system and the network</a:t>
            </a:r>
          </a:p>
          <a:p>
            <a:r>
              <a:rPr lang="en-US" dirty="0" smtClean="0"/>
              <a:t>Different standards</a:t>
            </a:r>
          </a:p>
          <a:p>
            <a:pPr lvl="1"/>
            <a:r>
              <a:rPr lang="en-US" dirty="0" smtClean="0"/>
              <a:t>Circuit switching</a:t>
            </a:r>
          </a:p>
          <a:p>
            <a:pPr lvl="1"/>
            <a:r>
              <a:rPr lang="en-US" dirty="0" smtClean="0"/>
              <a:t>Packet switching (frame relay)</a:t>
            </a:r>
          </a:p>
          <a:p>
            <a:pPr lvl="1"/>
            <a:r>
              <a:rPr lang="en-US" dirty="0" smtClean="0"/>
              <a:t>LANs (Ethernet)</a:t>
            </a:r>
          </a:p>
          <a:p>
            <a:r>
              <a:rPr lang="en-US" dirty="0" smtClean="0"/>
              <a:t>Access to, and routing through, a network</a:t>
            </a:r>
          </a:p>
          <a:p>
            <a:pPr lvl="1"/>
            <a:r>
              <a:rPr lang="en-US" dirty="0" smtClean="0"/>
              <a:t>Internet Protocol (IP)</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Transport Layer</a:t>
            </a:r>
            <a:endParaRPr lang="en-US" dirty="0"/>
          </a:p>
        </p:txBody>
      </p:sp>
      <p:sp>
        <p:nvSpPr>
          <p:cNvPr id="3" name="Content Placeholder 2"/>
          <p:cNvSpPr>
            <a:spLocks noGrp="1"/>
          </p:cNvSpPr>
          <p:nvPr>
            <p:ph idx="1"/>
          </p:nvPr>
        </p:nvSpPr>
        <p:spPr/>
        <p:txBody>
          <a:bodyPr/>
          <a:lstStyle/>
          <a:p>
            <a:r>
              <a:rPr lang="en-US" dirty="0" smtClean="0"/>
              <a:t>Ensures all data arrives at the destination and in the order sent</a:t>
            </a:r>
          </a:p>
          <a:p>
            <a:r>
              <a:rPr lang="en-US" dirty="0" smtClean="0"/>
              <a:t>TCP </a:t>
            </a:r>
            <a:r>
              <a:rPr lang="en-US" dirty="0" smtClean="0"/>
              <a:t>and UDP used </a:t>
            </a:r>
            <a:r>
              <a:rPr lang="en-US" dirty="0" smtClean="0"/>
              <a:t>here</a:t>
            </a:r>
          </a:p>
          <a:p>
            <a:endParaRPr 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Layer</a:t>
            </a:r>
            <a:endParaRPr lang="en-US" dirty="0"/>
          </a:p>
        </p:txBody>
      </p:sp>
      <p:sp>
        <p:nvSpPr>
          <p:cNvPr id="3" name="Content Placeholder 2"/>
          <p:cNvSpPr>
            <a:spLocks noGrp="1"/>
          </p:cNvSpPr>
          <p:nvPr>
            <p:ph idx="1"/>
          </p:nvPr>
        </p:nvSpPr>
        <p:spPr/>
        <p:txBody>
          <a:bodyPr/>
          <a:lstStyle/>
          <a:p>
            <a:r>
              <a:rPr lang="en-US" dirty="0" smtClean="0"/>
              <a:t>Supports various user application</a:t>
            </a:r>
          </a:p>
          <a:p>
            <a:r>
              <a:rPr lang="en-NZ" dirty="0" smtClean="0"/>
              <a:t>For each different type of application a separate module is needed that is peculiar to that application.</a:t>
            </a:r>
          </a:p>
          <a:p>
            <a:pPr lvl="1"/>
            <a:r>
              <a:rPr lang="en-US" dirty="0" smtClean="0"/>
              <a:t>Example: file transfer</a:t>
            </a:r>
          </a:p>
          <a:p>
            <a:endParaRPr 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UDP Header</a:t>
            </a:r>
            <a:endParaRPr lang="en-US" dirty="0"/>
          </a:p>
        </p:txBody>
      </p:sp>
      <p:sp>
        <p:nvSpPr>
          <p:cNvPr id="5" name="Content Placeholder 4"/>
          <p:cNvSpPr>
            <a:spLocks noGrp="1"/>
          </p:cNvSpPr>
          <p:nvPr>
            <p:ph idx="1"/>
          </p:nvPr>
        </p:nvSpPr>
        <p:spPr/>
        <p:txBody>
          <a:bodyPr/>
          <a:lstStyle/>
          <a:p>
            <a:r>
              <a:rPr lang="en-NZ" dirty="0" smtClean="0"/>
              <a:t>Connectionless transport layer protocol</a:t>
            </a:r>
          </a:p>
          <a:p>
            <a:r>
              <a:rPr lang="en-NZ" dirty="0" smtClean="0"/>
              <a:t>Enables a process to send messages to other processes with a minimum of protocol mechanism. </a:t>
            </a:r>
          </a:p>
        </p:txBody>
      </p:sp>
      <p:pic>
        <p:nvPicPr>
          <p:cNvPr id="6" name="Content Placeholder 3" descr="Fig17_02b.gif"/>
          <p:cNvPicPr>
            <a:picLocks noChangeAspect="1"/>
          </p:cNvPicPr>
          <p:nvPr/>
        </p:nvPicPr>
        <p:blipFill>
          <a:blip r:embed="rId3" cstate="print"/>
          <a:stretch>
            <a:fillRect/>
          </a:stretch>
        </p:blipFill>
        <p:spPr bwMode="auto">
          <a:xfrm>
            <a:off x="457200" y="3914775"/>
            <a:ext cx="8077895" cy="2867025"/>
          </a:xfrm>
          <a:prstGeom prst="rect">
            <a:avLst/>
          </a:prstGeom>
          <a:noFill/>
          <a:ln w="9525">
            <a:noFill/>
            <a:miter lim="800000"/>
            <a:headEnd/>
            <a:tailEnd/>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TCP Header</a:t>
            </a:r>
            <a:endParaRPr lang="en-US" dirty="0"/>
          </a:p>
        </p:txBody>
      </p:sp>
      <p:sp>
        <p:nvSpPr>
          <p:cNvPr id="5" name="Content Placeholder 4"/>
          <p:cNvSpPr>
            <a:spLocks noGrp="1"/>
          </p:cNvSpPr>
          <p:nvPr>
            <p:ph idx="1"/>
          </p:nvPr>
        </p:nvSpPr>
        <p:spPr/>
        <p:txBody>
          <a:bodyPr/>
          <a:lstStyle/>
          <a:p>
            <a:r>
              <a:rPr lang="en-NZ" dirty="0" smtClean="0"/>
              <a:t>Connection oriented</a:t>
            </a:r>
          </a:p>
          <a:p>
            <a:r>
              <a:rPr lang="en-NZ" dirty="0" smtClean="0"/>
              <a:t>Many of the extra fields in the TCP header are used to track connections</a:t>
            </a:r>
          </a:p>
          <a:p>
            <a:endParaRPr lang="en-NZ" dirty="0"/>
          </a:p>
        </p:txBody>
      </p:sp>
      <p:pic>
        <p:nvPicPr>
          <p:cNvPr id="6" name="Content Placeholder 3" descr="Fig17_02a.gif"/>
          <p:cNvPicPr>
            <a:picLocks noChangeAspect="1"/>
          </p:cNvPicPr>
          <p:nvPr/>
        </p:nvPicPr>
        <p:blipFill>
          <a:blip r:embed="rId3" cstate="print"/>
          <a:stretch>
            <a:fillRect/>
          </a:stretch>
        </p:blipFill>
        <p:spPr bwMode="auto">
          <a:xfrm>
            <a:off x="1752600" y="3464481"/>
            <a:ext cx="5638800" cy="3393519"/>
          </a:xfrm>
          <a:prstGeom prst="rect">
            <a:avLst/>
          </a:prstGeom>
          <a:noFill/>
          <a:ln w="9525">
            <a:noFill/>
            <a:miter lim="800000"/>
            <a:headEnd/>
            <a:tailEnd/>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IP Datagram</a:t>
            </a:r>
            <a:endParaRPr lang="en-US" dirty="0"/>
          </a:p>
        </p:txBody>
      </p:sp>
      <p:sp>
        <p:nvSpPr>
          <p:cNvPr id="3" name="Content Placeholder 2"/>
          <p:cNvSpPr>
            <a:spLocks noGrp="1"/>
          </p:cNvSpPr>
          <p:nvPr>
            <p:ph idx="1"/>
          </p:nvPr>
        </p:nvSpPr>
        <p:spPr/>
        <p:txBody>
          <a:bodyPr/>
          <a:lstStyle/>
          <a:p>
            <a:r>
              <a:rPr lang="en-US" smtClean="0"/>
              <a:t>IP appends a header of control information</a:t>
            </a:r>
          </a:p>
          <a:p>
            <a:r>
              <a:rPr lang="en-US" smtClean="0"/>
              <a:t>Example: destination host address</a:t>
            </a:r>
            <a:endParaRPr lang="en-US" dirty="0"/>
          </a:p>
        </p:txBody>
      </p:sp>
      <p:pic>
        <p:nvPicPr>
          <p:cNvPr id="4" name="Content Placeholder 3" descr="Fig17_03a.gif"/>
          <p:cNvPicPr>
            <a:picLocks noChangeAspect="1"/>
          </p:cNvPicPr>
          <p:nvPr/>
        </p:nvPicPr>
        <p:blipFill>
          <a:blip r:embed="rId3" cstate="print"/>
          <a:stretch>
            <a:fillRect/>
          </a:stretch>
        </p:blipFill>
        <p:spPr bwMode="auto">
          <a:xfrm>
            <a:off x="367576" y="3052763"/>
            <a:ext cx="8776424" cy="3805237"/>
          </a:xfrm>
          <a:prstGeom prst="rect">
            <a:avLst/>
          </a:prstGeom>
          <a:noFill/>
          <a:ln w="9525">
            <a:noFill/>
            <a:miter lim="800000"/>
            <a:headEnd/>
            <a:tailEnd/>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IPv6</a:t>
            </a:r>
            <a:endParaRPr lang="en-US" dirty="0"/>
          </a:p>
        </p:txBody>
      </p:sp>
      <p:sp>
        <p:nvSpPr>
          <p:cNvPr id="3" name="Content Placeholder 2"/>
          <p:cNvSpPr>
            <a:spLocks noGrp="1"/>
          </p:cNvSpPr>
          <p:nvPr>
            <p:ph idx="1"/>
          </p:nvPr>
        </p:nvSpPr>
        <p:spPr/>
        <p:txBody>
          <a:bodyPr/>
          <a:lstStyle/>
          <a:p>
            <a:r>
              <a:rPr lang="en-US" smtClean="0"/>
              <a:t>Provides enhancements over existing IP</a:t>
            </a:r>
          </a:p>
          <a:p>
            <a:r>
              <a:rPr lang="en-US" smtClean="0"/>
              <a:t>Designed to accommodate higher speeds of a mix of data streams, graphic and video</a:t>
            </a:r>
          </a:p>
          <a:p>
            <a:r>
              <a:rPr lang="en-US" smtClean="0"/>
              <a:t>Provides more addresses</a:t>
            </a:r>
          </a:p>
          <a:p>
            <a:r>
              <a:rPr lang="en-US" smtClean="0"/>
              <a:t>Includes 128-bits for addresses</a:t>
            </a:r>
          </a:p>
          <a:p>
            <a:pPr lvl="1"/>
            <a:r>
              <a:rPr lang="en-US" smtClean="0"/>
              <a:t>IP uses 32-bit address</a:t>
            </a:r>
          </a:p>
          <a:p>
            <a:endParaRPr lang="en-US"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IPv6 Header</a:t>
            </a:r>
            <a:endParaRPr lang="en-US" dirty="0"/>
          </a:p>
        </p:txBody>
      </p:sp>
      <p:pic>
        <p:nvPicPr>
          <p:cNvPr id="4" name="Content Placeholder 3" descr="Fig17_03b.gif"/>
          <p:cNvPicPr>
            <a:picLocks noGrp="1" noChangeAspect="1"/>
          </p:cNvPicPr>
          <p:nvPr>
            <p:ph idx="1"/>
          </p:nvPr>
        </p:nvPicPr>
        <p:blipFill>
          <a:blip r:embed="rId3" cstate="print"/>
          <a:stretch>
            <a:fillRect/>
          </a:stretch>
        </p:blipFill>
        <p:spPr>
          <a:xfrm>
            <a:off x="685800" y="1143000"/>
            <a:ext cx="8080917" cy="5489286"/>
          </a:xfr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TCP/IP Concepts</a:t>
            </a:r>
            <a:endParaRPr lang="en-NZ"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287429" y="1600200"/>
            <a:ext cx="6569142" cy="4953000"/>
          </a:xfrm>
          <a:prstGeom prst="rect">
            <a:avLst/>
          </a:prstGeom>
          <a:noFill/>
          <a:ln w="9525">
            <a:noFill/>
            <a:miter lim="800000"/>
            <a:headEnd/>
            <a:tailEnd/>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Protocol </a:t>
            </a:r>
            <a:r>
              <a:rPr lang="en-US" dirty="0" smtClean="0"/>
              <a:t>Data Units</a:t>
            </a:r>
            <a:endParaRPr lang="en-US" dirty="0"/>
          </a:p>
        </p:txBody>
      </p:sp>
      <p:pic>
        <p:nvPicPr>
          <p:cNvPr id="4" name="Content Placeholder 3" descr="Fig17_05.gif"/>
          <p:cNvPicPr>
            <a:picLocks noGrp="1" noChangeAspect="1"/>
          </p:cNvPicPr>
          <p:nvPr>
            <p:ph idx="1"/>
          </p:nvPr>
        </p:nvPicPr>
        <p:blipFill>
          <a:blip r:embed="rId3" cstate="print"/>
          <a:stretch>
            <a:fillRect/>
          </a:stretch>
        </p:blipFill>
        <p:spPr>
          <a:xfrm>
            <a:off x="990600" y="1143000"/>
            <a:ext cx="7524979" cy="5597968"/>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The Need for a Protocol Architecture</a:t>
            </a:r>
          </a:p>
          <a:p>
            <a:r>
              <a:rPr lang="en-NZ" dirty="0" smtClean="0"/>
              <a:t>The TCP/IP Protocol Architecture</a:t>
            </a:r>
          </a:p>
          <a:p>
            <a:r>
              <a:rPr lang="en-NZ" dirty="0" smtClean="0"/>
              <a:t>Sockets</a:t>
            </a:r>
          </a:p>
          <a:p>
            <a:r>
              <a:rPr lang="en-NZ" dirty="0" smtClean="0"/>
              <a:t>Linux Networking</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TCP/IP Applications</a:t>
            </a:r>
            <a:endParaRPr lang="en-US" dirty="0"/>
          </a:p>
        </p:txBody>
      </p:sp>
      <p:sp>
        <p:nvSpPr>
          <p:cNvPr id="3" name="Content Placeholder 2"/>
          <p:cNvSpPr>
            <a:spLocks noGrp="1"/>
          </p:cNvSpPr>
          <p:nvPr>
            <p:ph idx="1"/>
          </p:nvPr>
        </p:nvSpPr>
        <p:spPr/>
        <p:txBody>
          <a:bodyPr/>
          <a:lstStyle/>
          <a:p>
            <a:r>
              <a:rPr lang="en-US" dirty="0" smtClean="0"/>
              <a:t>Many </a:t>
            </a:r>
            <a:r>
              <a:rPr lang="en-NZ" dirty="0" smtClean="0"/>
              <a:t>applications have been standardized to operate on top of TCP. </a:t>
            </a:r>
            <a:endParaRPr lang="en-US" dirty="0" smtClean="0"/>
          </a:p>
          <a:p>
            <a:pPr lvl="1"/>
            <a:r>
              <a:rPr lang="en-US" dirty="0" smtClean="0"/>
              <a:t>Simple </a:t>
            </a:r>
            <a:r>
              <a:rPr lang="en-US" dirty="0" smtClean="0"/>
              <a:t>mail transfer protocol (SMTP)</a:t>
            </a:r>
          </a:p>
          <a:p>
            <a:pPr lvl="1"/>
            <a:r>
              <a:rPr lang="en-US" dirty="0" smtClean="0"/>
              <a:t>File transfer protocol (FTP)</a:t>
            </a:r>
          </a:p>
          <a:p>
            <a:pPr lvl="1"/>
            <a:r>
              <a:rPr lang="en-US" dirty="0" smtClean="0"/>
              <a:t>TELNET</a:t>
            </a:r>
            <a:endParaRPr 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The Need for a Protocol Architecture</a:t>
            </a:r>
          </a:p>
          <a:p>
            <a:r>
              <a:rPr lang="en-NZ" dirty="0" smtClean="0"/>
              <a:t>The TCP/IP Protocol Architecture</a:t>
            </a:r>
          </a:p>
          <a:p>
            <a:r>
              <a:rPr lang="en-NZ" dirty="0" smtClean="0">
                <a:solidFill>
                  <a:schemeClr val="accent1">
                    <a:lumMod val="75000"/>
                  </a:schemeClr>
                </a:solidFill>
              </a:rPr>
              <a:t>Sockets</a:t>
            </a:r>
          </a:p>
          <a:p>
            <a:r>
              <a:rPr lang="en-NZ" dirty="0" smtClean="0"/>
              <a:t>Linux Networking</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Sockets</a:t>
            </a:r>
            <a:endParaRPr lang="en-US" dirty="0"/>
          </a:p>
        </p:txBody>
      </p:sp>
      <p:sp>
        <p:nvSpPr>
          <p:cNvPr id="3" name="Content Placeholder 2"/>
          <p:cNvSpPr>
            <a:spLocks noGrp="1"/>
          </p:cNvSpPr>
          <p:nvPr>
            <p:ph idx="1"/>
          </p:nvPr>
        </p:nvSpPr>
        <p:spPr/>
        <p:txBody>
          <a:bodyPr/>
          <a:lstStyle/>
          <a:p>
            <a:r>
              <a:rPr lang="en-US" dirty="0" smtClean="0"/>
              <a:t>An endpoint in communication</a:t>
            </a:r>
          </a:p>
          <a:p>
            <a:r>
              <a:rPr lang="en-US" dirty="0" smtClean="0"/>
              <a:t>Enable </a:t>
            </a:r>
            <a:r>
              <a:rPr lang="en-US" dirty="0" smtClean="0"/>
              <a:t>communication between a client and </a:t>
            </a:r>
            <a:r>
              <a:rPr lang="en-US" dirty="0" smtClean="0"/>
              <a:t>server</a:t>
            </a:r>
          </a:p>
          <a:p>
            <a:r>
              <a:rPr lang="en-US" dirty="0" smtClean="0"/>
              <a:t>The BSD transport layer interface is the de-facto standard API for most OS including:</a:t>
            </a:r>
          </a:p>
          <a:p>
            <a:pPr lvl="1"/>
            <a:r>
              <a:rPr lang="en-US" dirty="0" smtClean="0"/>
              <a:t>Linux</a:t>
            </a:r>
          </a:p>
          <a:p>
            <a:pPr lvl="1"/>
            <a:r>
              <a:rPr lang="en-US" dirty="0" smtClean="0"/>
              <a:t>Windows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Types of Sockets</a:t>
            </a:r>
            <a:endParaRPr lang="en-US" dirty="0"/>
          </a:p>
        </p:txBody>
      </p:sp>
      <p:sp>
        <p:nvSpPr>
          <p:cNvPr id="3" name="Content Placeholder 2"/>
          <p:cNvSpPr>
            <a:spLocks noGrp="1"/>
          </p:cNvSpPr>
          <p:nvPr>
            <p:ph idx="1"/>
          </p:nvPr>
        </p:nvSpPr>
        <p:spPr/>
        <p:txBody>
          <a:bodyPr/>
          <a:lstStyle/>
          <a:p>
            <a:r>
              <a:rPr lang="en-US" dirty="0" smtClean="0"/>
              <a:t>Stream sockets</a:t>
            </a:r>
          </a:p>
          <a:p>
            <a:pPr lvl="1"/>
            <a:r>
              <a:rPr lang="en-US" dirty="0" smtClean="0"/>
              <a:t>Use TCP</a:t>
            </a:r>
          </a:p>
          <a:p>
            <a:pPr lvl="1"/>
            <a:r>
              <a:rPr lang="en-US" dirty="0" smtClean="0"/>
              <a:t>Reliable data </a:t>
            </a:r>
            <a:r>
              <a:rPr lang="en-US" dirty="0" smtClean="0"/>
              <a:t>transfer</a:t>
            </a:r>
          </a:p>
          <a:p>
            <a:r>
              <a:rPr lang="en-US" dirty="0" smtClean="0"/>
              <a:t>Datagram sockets</a:t>
            </a:r>
          </a:p>
          <a:p>
            <a:pPr lvl="1"/>
            <a:r>
              <a:rPr lang="en-US" dirty="0" smtClean="0"/>
              <a:t>Use UDP</a:t>
            </a:r>
          </a:p>
          <a:p>
            <a:pPr lvl="1"/>
            <a:r>
              <a:rPr lang="en-US" dirty="0" smtClean="0"/>
              <a:t>Delivery is not </a:t>
            </a:r>
            <a:r>
              <a:rPr lang="en-US" dirty="0" smtClean="0"/>
              <a:t>guaranteed</a:t>
            </a:r>
          </a:p>
          <a:p>
            <a:r>
              <a:rPr lang="en-US" dirty="0" smtClean="0"/>
              <a:t>Raw sockets</a:t>
            </a:r>
          </a:p>
          <a:p>
            <a:pPr lvl="1"/>
            <a:r>
              <a:rPr lang="en-US" dirty="0" smtClean="0"/>
              <a:t>Allow direct access to lower layer </a:t>
            </a:r>
            <a:r>
              <a:rPr lang="en-US" dirty="0" smtClean="0"/>
              <a:t>protocols</a:t>
            </a:r>
            <a:endParaRPr lang="en-US" dirty="0" smtClean="0"/>
          </a:p>
          <a:p>
            <a:endParaRPr lang="en-US" dirty="0" smtClean="0"/>
          </a:p>
          <a:p>
            <a:endParaRPr 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Socket System Calls</a:t>
            </a:r>
            <a:endParaRPr lang="en-US" dirty="0"/>
          </a:p>
        </p:txBody>
      </p:sp>
      <p:pic>
        <p:nvPicPr>
          <p:cNvPr id="4" name="Content Placeholder 3" descr="Fig17_06.gif"/>
          <p:cNvPicPr>
            <a:picLocks noGrp="1" noChangeAspect="1"/>
          </p:cNvPicPr>
          <p:nvPr>
            <p:ph idx="1"/>
          </p:nvPr>
        </p:nvPicPr>
        <p:blipFill>
          <a:blip r:embed="rId3" cstate="print"/>
          <a:stretch>
            <a:fillRect/>
          </a:stretch>
        </p:blipFill>
        <p:spPr>
          <a:xfrm>
            <a:off x="2286001" y="1219199"/>
            <a:ext cx="4773752" cy="5483261"/>
          </a:xfr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Socket </a:t>
            </a:r>
            <a:r>
              <a:rPr lang="en-US" dirty="0" smtClean="0"/>
              <a:t>Setup: Socket()</a:t>
            </a:r>
            <a:endParaRPr lang="en-US" dirty="0"/>
          </a:p>
        </p:txBody>
      </p:sp>
      <p:sp>
        <p:nvSpPr>
          <p:cNvPr id="3" name="Content Placeholder 2"/>
          <p:cNvSpPr>
            <a:spLocks noGrp="1"/>
          </p:cNvSpPr>
          <p:nvPr>
            <p:ph idx="1"/>
          </p:nvPr>
        </p:nvSpPr>
        <p:spPr/>
        <p:txBody>
          <a:bodyPr/>
          <a:lstStyle/>
          <a:p>
            <a:r>
              <a:rPr lang="en-US" dirty="0" smtClean="0"/>
              <a:t>Three </a:t>
            </a:r>
            <a:r>
              <a:rPr lang="en-US" dirty="0" smtClean="0"/>
              <a:t>parameters</a:t>
            </a:r>
          </a:p>
          <a:p>
            <a:pPr lvl="1"/>
            <a:r>
              <a:rPr lang="en-US" dirty="0" smtClean="0"/>
              <a:t>Protocol family is always PF_INET for TCP/IP</a:t>
            </a:r>
          </a:p>
          <a:p>
            <a:pPr lvl="1"/>
            <a:r>
              <a:rPr lang="en-US" dirty="0" smtClean="0"/>
              <a:t>Type specifies whether stream or datagram</a:t>
            </a:r>
          </a:p>
          <a:p>
            <a:pPr lvl="1"/>
            <a:r>
              <a:rPr lang="en-US" dirty="0" smtClean="0"/>
              <a:t>Protocol specifies either TCP or </a:t>
            </a:r>
            <a:r>
              <a:rPr lang="en-US" dirty="0" smtClean="0"/>
              <a:t>UDP</a:t>
            </a:r>
          </a:p>
          <a:p>
            <a:r>
              <a:rPr lang="en-US" dirty="0" smtClean="0"/>
              <a:t>Returns an integer</a:t>
            </a:r>
          </a:p>
          <a:p>
            <a:pPr lvl="1"/>
            <a:r>
              <a:rPr lang="en-US" dirty="0" smtClean="0"/>
              <a:t>Similar in purpose to a UNIX file descriptor</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Bind()</a:t>
            </a:r>
            <a:endParaRPr lang="en-NZ" dirty="0"/>
          </a:p>
        </p:txBody>
      </p:sp>
      <p:sp>
        <p:nvSpPr>
          <p:cNvPr id="3" name="Content Placeholder 2"/>
          <p:cNvSpPr>
            <a:spLocks noGrp="1"/>
          </p:cNvSpPr>
          <p:nvPr>
            <p:ph idx="1"/>
          </p:nvPr>
        </p:nvSpPr>
        <p:spPr/>
        <p:txBody>
          <a:bodyPr/>
          <a:lstStyle/>
          <a:p>
            <a:r>
              <a:rPr lang="en-NZ" dirty="0" smtClean="0"/>
              <a:t>Binds a socket to an address.</a:t>
            </a:r>
          </a:p>
          <a:p>
            <a:r>
              <a:rPr lang="en-NZ" dirty="0" smtClean="0"/>
              <a:t>An address has the structure:</a:t>
            </a:r>
          </a:p>
        </p:txBody>
      </p:sp>
      <p:pic>
        <p:nvPicPr>
          <p:cNvPr id="1026" name="Picture 2"/>
          <p:cNvPicPr>
            <a:picLocks noChangeAspect="1" noChangeArrowheads="1"/>
          </p:cNvPicPr>
          <p:nvPr/>
        </p:nvPicPr>
        <p:blipFill>
          <a:blip r:embed="rId3" cstate="print"/>
          <a:srcRect/>
          <a:stretch>
            <a:fillRect/>
          </a:stretch>
        </p:blipFill>
        <p:spPr bwMode="auto">
          <a:xfrm>
            <a:off x="838200" y="3048000"/>
            <a:ext cx="8325188" cy="2438400"/>
          </a:xfrm>
          <a:prstGeom prst="rect">
            <a:avLst/>
          </a:prstGeom>
          <a:noFill/>
          <a:ln w="9525">
            <a:no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Socket Connection</a:t>
            </a:r>
            <a:endParaRPr lang="en-US" dirty="0"/>
          </a:p>
        </p:txBody>
      </p:sp>
      <p:sp>
        <p:nvSpPr>
          <p:cNvPr id="3" name="Content Placeholder 2"/>
          <p:cNvSpPr>
            <a:spLocks noGrp="1"/>
          </p:cNvSpPr>
          <p:nvPr>
            <p:ph idx="1"/>
          </p:nvPr>
        </p:nvSpPr>
        <p:spPr/>
        <p:txBody>
          <a:bodyPr/>
          <a:lstStyle/>
          <a:p>
            <a:r>
              <a:rPr lang="en-US" dirty="0" smtClean="0"/>
              <a:t>One </a:t>
            </a:r>
            <a:r>
              <a:rPr lang="en-US" dirty="0" smtClean="0"/>
              <a:t>side is client</a:t>
            </a:r>
          </a:p>
          <a:p>
            <a:pPr lvl="1"/>
            <a:r>
              <a:rPr lang="en-US" dirty="0" smtClean="0"/>
              <a:t>Requests </a:t>
            </a:r>
            <a:r>
              <a:rPr lang="en-US" dirty="0" smtClean="0"/>
              <a:t>connection with </a:t>
            </a:r>
            <a:r>
              <a:rPr lang="en-US" sz="3600" b="1" dirty="0" smtClean="0">
                <a:latin typeface="Courier New" pitchFamily="49" charset="0"/>
                <a:cs typeface="Courier New" pitchFamily="49" charset="0"/>
              </a:rPr>
              <a:t>connect()</a:t>
            </a:r>
            <a:endParaRPr lang="en-US" b="1" dirty="0" smtClean="0">
              <a:latin typeface="Courier New" pitchFamily="49" charset="0"/>
              <a:cs typeface="Courier New" pitchFamily="49" charset="0"/>
            </a:endParaRPr>
          </a:p>
          <a:p>
            <a:r>
              <a:rPr lang="en-US" dirty="0" smtClean="0"/>
              <a:t>Other side is </a:t>
            </a:r>
            <a:r>
              <a:rPr lang="en-US" dirty="0" smtClean="0"/>
              <a:t>server</a:t>
            </a:r>
          </a:p>
          <a:p>
            <a:pPr lvl="1"/>
            <a:r>
              <a:rPr lang="en-US" dirty="0" smtClean="0"/>
              <a:t>Waits for a connection request with </a:t>
            </a:r>
            <a:r>
              <a:rPr lang="en-US" sz="3600" b="1" dirty="0" smtClean="0">
                <a:latin typeface="Courier New" pitchFamily="49" charset="0"/>
                <a:cs typeface="Courier New" pitchFamily="49" charset="0"/>
              </a:rPr>
              <a:t>listen()</a:t>
            </a:r>
          </a:p>
          <a:p>
            <a:pPr lvl="1"/>
            <a:r>
              <a:rPr lang="en-US" dirty="0" smtClean="0"/>
              <a:t>Then accepts it with </a:t>
            </a:r>
            <a:r>
              <a:rPr lang="en-US" sz="3600" b="1" dirty="0" smtClean="0">
                <a:latin typeface="Courier New" pitchFamily="49" charset="0"/>
                <a:cs typeface="Courier New" pitchFamily="49" charset="0"/>
              </a:rPr>
              <a:t>accept()</a:t>
            </a:r>
            <a:endParaRPr lang="en-US" sz="3600" b="1" dirty="0">
              <a:latin typeface="Courier New" pitchFamily="49" charset="0"/>
              <a:cs typeface="Courier New" pitchFamily="49"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Socket communication:</a:t>
            </a:r>
            <a:endParaRPr lang="en-NZ" dirty="0"/>
          </a:p>
        </p:txBody>
      </p:sp>
      <p:sp>
        <p:nvSpPr>
          <p:cNvPr id="3" name="Content Placeholder 2"/>
          <p:cNvSpPr>
            <a:spLocks noGrp="1"/>
          </p:cNvSpPr>
          <p:nvPr>
            <p:ph idx="1"/>
          </p:nvPr>
        </p:nvSpPr>
        <p:spPr/>
        <p:txBody>
          <a:bodyPr/>
          <a:lstStyle/>
          <a:p>
            <a:r>
              <a:rPr lang="en-NZ" dirty="0" smtClean="0"/>
              <a:t>Once a connection is established:</a:t>
            </a:r>
          </a:p>
          <a:p>
            <a:r>
              <a:rPr lang="en-NZ" dirty="0" smtClean="0"/>
              <a:t>Client sends data with </a:t>
            </a:r>
          </a:p>
          <a:p>
            <a:pPr lvl="1"/>
            <a:r>
              <a:rPr lang="en-NZ" dirty="0" smtClean="0"/>
              <a:t>Stream/TCP</a:t>
            </a:r>
            <a:r>
              <a:rPr lang="en-NZ" dirty="0" smtClean="0"/>
              <a:t>:</a:t>
            </a:r>
            <a:r>
              <a:rPr lang="en-NZ" sz="3600" b="1" dirty="0" smtClean="0">
                <a:latin typeface="Courier New" pitchFamily="49" charset="0"/>
                <a:cs typeface="Courier New" pitchFamily="49" charset="0"/>
              </a:rPr>
              <a:t> send()</a:t>
            </a:r>
          </a:p>
          <a:p>
            <a:pPr lvl="1"/>
            <a:r>
              <a:rPr lang="en-NZ" dirty="0" smtClean="0"/>
              <a:t>Datagram/UDP: </a:t>
            </a:r>
            <a:r>
              <a:rPr lang="en-NZ" sz="3600" b="1" dirty="0" err="1" smtClean="0">
                <a:latin typeface="Courier New" pitchFamily="49" charset="0"/>
                <a:cs typeface="Courier New" pitchFamily="49" charset="0"/>
              </a:rPr>
              <a:t>sendto</a:t>
            </a:r>
            <a:r>
              <a:rPr lang="en-NZ" sz="3600" b="1" dirty="0" smtClean="0">
                <a:latin typeface="Courier New" pitchFamily="49" charset="0"/>
                <a:cs typeface="Courier New" pitchFamily="49" charset="0"/>
              </a:rPr>
              <a:t>()</a:t>
            </a:r>
          </a:p>
          <a:p>
            <a:r>
              <a:rPr lang="en-NZ" dirty="0" smtClean="0"/>
              <a:t>Server receives data with </a:t>
            </a:r>
          </a:p>
          <a:p>
            <a:pPr lvl="1"/>
            <a:r>
              <a:rPr lang="en-NZ" dirty="0" smtClean="0"/>
              <a:t>Stream/TCP</a:t>
            </a:r>
            <a:r>
              <a:rPr lang="en-NZ" sz="3600" b="1" dirty="0" smtClean="0">
                <a:latin typeface="Courier New" pitchFamily="49" charset="0"/>
                <a:cs typeface="Courier New" pitchFamily="49" charset="0"/>
              </a:rPr>
              <a:t>: </a:t>
            </a:r>
            <a:r>
              <a:rPr lang="en-NZ" sz="3600" b="1" dirty="0" err="1" smtClean="0">
                <a:latin typeface="Courier New" pitchFamily="49" charset="0"/>
                <a:cs typeface="Courier New" pitchFamily="49" charset="0"/>
              </a:rPr>
              <a:t>recv</a:t>
            </a:r>
            <a:r>
              <a:rPr lang="en-NZ" sz="3600" b="1" dirty="0" smtClean="0">
                <a:latin typeface="Courier New" pitchFamily="49" charset="0"/>
                <a:cs typeface="Courier New" pitchFamily="49" charset="0"/>
              </a:rPr>
              <a:t>()</a:t>
            </a:r>
          </a:p>
          <a:p>
            <a:pPr lvl="1"/>
            <a:r>
              <a:rPr lang="en-NZ" dirty="0" smtClean="0"/>
              <a:t>Datagram/UDP: </a:t>
            </a:r>
            <a:r>
              <a:rPr lang="en-NZ" sz="3600" b="1" dirty="0" err="1" smtClean="0">
                <a:latin typeface="Courier New" pitchFamily="49" charset="0"/>
                <a:cs typeface="Courier New" pitchFamily="49" charset="0"/>
              </a:rPr>
              <a:t>recvfrom</a:t>
            </a:r>
            <a:r>
              <a:rPr lang="en-NZ" sz="3600" b="1" dirty="0" smtClean="0">
                <a:latin typeface="Courier New" pitchFamily="49" charset="0"/>
                <a:cs typeface="Courier New" pitchFamily="49" charset="0"/>
              </a:rPr>
              <a:t>()</a:t>
            </a:r>
          </a:p>
          <a:p>
            <a:pPr>
              <a:buNone/>
            </a:pPr>
            <a:endParaRPr lang="en-NZ" dirty="0" smtClean="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The Need for a Protocol Architecture</a:t>
            </a:r>
          </a:p>
          <a:p>
            <a:r>
              <a:rPr lang="en-NZ" dirty="0" smtClean="0"/>
              <a:t>The TCP/IP Protocol Architecture</a:t>
            </a:r>
          </a:p>
          <a:p>
            <a:r>
              <a:rPr lang="en-NZ" dirty="0" smtClean="0"/>
              <a:t>Sockets</a:t>
            </a:r>
          </a:p>
          <a:p>
            <a:r>
              <a:rPr lang="en-NZ" dirty="0" smtClean="0">
                <a:solidFill>
                  <a:schemeClr val="accent1">
                    <a:lumMod val="75000"/>
                  </a:schemeClr>
                </a:solidFill>
              </a:rPr>
              <a:t>Linux Networking</a:t>
            </a:r>
          </a:p>
        </p:txBody>
      </p:sp>
      <p:cxnSp>
        <p:nvCxnSpPr>
          <p:cNvPr id="4" name="Straight Arrow Connector 3"/>
          <p:cNvCxnSpPr/>
          <p:nvPr/>
        </p:nvCxnSpPr>
        <p:spPr>
          <a:xfrm>
            <a:off x="152400" y="3656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Need for a </a:t>
            </a:r>
            <a:br>
              <a:rPr lang="en-NZ" dirty="0" smtClean="0"/>
            </a:br>
            <a:r>
              <a:rPr lang="en-NZ" dirty="0" smtClean="0"/>
              <a:t>Protocol Architecture</a:t>
            </a:r>
            <a:endParaRPr lang="en-NZ" dirty="0"/>
          </a:p>
        </p:txBody>
      </p:sp>
      <p:sp>
        <p:nvSpPr>
          <p:cNvPr id="3" name="Content Placeholder 2"/>
          <p:cNvSpPr>
            <a:spLocks noGrp="1"/>
          </p:cNvSpPr>
          <p:nvPr>
            <p:ph idx="1"/>
          </p:nvPr>
        </p:nvSpPr>
        <p:spPr/>
        <p:txBody>
          <a:bodyPr/>
          <a:lstStyle/>
          <a:p>
            <a:r>
              <a:rPr lang="en-NZ" dirty="0" smtClean="0"/>
              <a:t>The procedures involved in exchanging data between devices can be complex</a:t>
            </a:r>
          </a:p>
          <a:p>
            <a:r>
              <a:rPr lang="en-NZ" dirty="0" smtClean="0"/>
              <a:t>A file transfer involves</a:t>
            </a:r>
          </a:p>
          <a:p>
            <a:pPr lvl="1"/>
            <a:r>
              <a:rPr lang="en-NZ" dirty="0" smtClean="0"/>
              <a:t>Data path</a:t>
            </a:r>
          </a:p>
          <a:p>
            <a:pPr lvl="1"/>
            <a:r>
              <a:rPr lang="en-NZ" dirty="0" smtClean="0"/>
              <a:t>Either direct communication or provide destination information to the network</a:t>
            </a:r>
          </a:p>
          <a:p>
            <a:pPr lvl="1"/>
            <a:r>
              <a:rPr lang="en-NZ" dirty="0" smtClean="0"/>
              <a:t>Sender must check receiver is ready and can store the data</a:t>
            </a:r>
          </a:p>
          <a:p>
            <a:pPr lvl="1"/>
            <a:r>
              <a:rPr lang="en-NZ" dirty="0" smtClean="0"/>
              <a:t>May require file format translation</a:t>
            </a:r>
            <a:endParaRPr lang="en-NZ"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Linux Kernel Components</a:t>
            </a:r>
            <a:endParaRPr lang="en-US" dirty="0"/>
          </a:p>
        </p:txBody>
      </p:sp>
      <p:pic>
        <p:nvPicPr>
          <p:cNvPr id="4" name="Content Placeholder 3" descr="Fig17_07.gif"/>
          <p:cNvPicPr>
            <a:picLocks noGrp="1" noChangeAspect="1"/>
          </p:cNvPicPr>
          <p:nvPr>
            <p:ph idx="1"/>
          </p:nvPr>
        </p:nvPicPr>
        <p:blipFill>
          <a:blip r:embed="rId3" cstate="print"/>
          <a:stretch>
            <a:fillRect/>
          </a:stretch>
        </p:blipFill>
        <p:spPr>
          <a:xfrm>
            <a:off x="2514600" y="1142999"/>
            <a:ext cx="4278750" cy="5650873"/>
          </a:xfr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Sockets as Special Files</a:t>
            </a:r>
            <a:endParaRPr lang="en-NZ" dirty="0"/>
          </a:p>
        </p:txBody>
      </p:sp>
      <p:sp>
        <p:nvSpPr>
          <p:cNvPr id="3" name="Content Placeholder 2"/>
          <p:cNvSpPr>
            <a:spLocks noGrp="1"/>
          </p:cNvSpPr>
          <p:nvPr>
            <p:ph idx="1"/>
          </p:nvPr>
        </p:nvSpPr>
        <p:spPr/>
        <p:txBody>
          <a:bodyPr/>
          <a:lstStyle/>
          <a:p>
            <a:r>
              <a:rPr lang="en-NZ" dirty="0" smtClean="0"/>
              <a:t>Linux implements sockets as special files. </a:t>
            </a:r>
            <a:endParaRPr lang="en-NZ" dirty="0" smtClean="0"/>
          </a:p>
          <a:p>
            <a:pPr lvl="1">
              <a:buFont typeface="Arial" pitchFamily="34" charset="0"/>
              <a:buChar char="•"/>
            </a:pPr>
            <a:r>
              <a:rPr lang="en-NZ" dirty="0" smtClean="0"/>
              <a:t>In UNIX systems, a special file is one that contains no data but provides a mechanism to map physical devices to file names. </a:t>
            </a:r>
          </a:p>
          <a:p>
            <a:pPr>
              <a:buFont typeface="Arial" pitchFamily="34" charset="0"/>
              <a:buChar char="•"/>
            </a:pPr>
            <a:r>
              <a:rPr lang="en-NZ" dirty="0" smtClean="0"/>
              <a:t> For every new socket, the Linux kernel creates a new </a:t>
            </a:r>
            <a:r>
              <a:rPr lang="en-NZ" dirty="0" err="1" smtClean="0"/>
              <a:t>inode</a:t>
            </a:r>
            <a:r>
              <a:rPr lang="en-NZ" dirty="0" smtClean="0"/>
              <a:t> in the </a:t>
            </a:r>
            <a:r>
              <a:rPr lang="en-NZ" dirty="0" err="1" smtClean="0"/>
              <a:t>sockfs</a:t>
            </a:r>
            <a:r>
              <a:rPr lang="en-NZ" dirty="0" smtClean="0"/>
              <a:t> special file system.</a:t>
            </a:r>
          </a:p>
          <a:p>
            <a:endParaRPr lang="en-NZ"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Protocol</a:t>
            </a:r>
            <a:endParaRPr lang="en-NZ" dirty="0"/>
          </a:p>
        </p:txBody>
      </p:sp>
      <p:sp>
        <p:nvSpPr>
          <p:cNvPr id="3" name="Content Placeholder 2"/>
          <p:cNvSpPr>
            <a:spLocks noGrp="1"/>
          </p:cNvSpPr>
          <p:nvPr>
            <p:ph idx="1"/>
          </p:nvPr>
        </p:nvSpPr>
        <p:spPr/>
        <p:txBody>
          <a:bodyPr/>
          <a:lstStyle/>
          <a:p>
            <a:r>
              <a:rPr lang="en-NZ" dirty="0" smtClean="0"/>
              <a:t>For two entities to communicate they must use the same “protocol”</a:t>
            </a:r>
          </a:p>
          <a:p>
            <a:r>
              <a:rPr lang="en-NZ" dirty="0" smtClean="0"/>
              <a:t>Key elements of a protocol are:</a:t>
            </a:r>
          </a:p>
          <a:p>
            <a:pPr lvl="1"/>
            <a:r>
              <a:rPr lang="en-NZ" dirty="0" smtClean="0"/>
              <a:t>Syntax: Includes such things as data format and signal levels</a:t>
            </a:r>
          </a:p>
          <a:p>
            <a:pPr lvl="1"/>
            <a:r>
              <a:rPr lang="en-NZ" dirty="0" smtClean="0"/>
              <a:t>Semantics: Includes control information for coordination and error handling</a:t>
            </a:r>
          </a:p>
          <a:p>
            <a:pPr lvl="1"/>
            <a:r>
              <a:rPr lang="en-NZ" dirty="0" smtClean="0"/>
              <a:t>Timing: Includes speed matching and sequencing</a:t>
            </a:r>
          </a:p>
          <a:p>
            <a:endParaRPr lang="en-NZ"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Protocol Architecture</a:t>
            </a:r>
            <a:endParaRPr lang="en-NZ" dirty="0"/>
          </a:p>
        </p:txBody>
      </p:sp>
      <p:sp>
        <p:nvSpPr>
          <p:cNvPr id="3" name="Content Placeholder 2"/>
          <p:cNvSpPr>
            <a:spLocks noGrp="1"/>
          </p:cNvSpPr>
          <p:nvPr>
            <p:ph idx="1"/>
          </p:nvPr>
        </p:nvSpPr>
        <p:spPr/>
        <p:txBody>
          <a:bodyPr/>
          <a:lstStyle/>
          <a:p>
            <a:r>
              <a:rPr lang="en-NZ" dirty="0" smtClean="0"/>
              <a:t>The computer systems need to cooperate closely to communicate.</a:t>
            </a:r>
          </a:p>
          <a:p>
            <a:r>
              <a:rPr lang="en-NZ" dirty="0" smtClean="0"/>
              <a:t>Rather than implementing everything as a single module tasks are broken into subtasks.</a:t>
            </a:r>
          </a:p>
          <a:p>
            <a:pPr lvl="1"/>
            <a:r>
              <a:rPr lang="en-NZ" dirty="0" smtClean="0"/>
              <a:t>Each subtask implemented separately.</a:t>
            </a:r>
            <a:endParaRPr lang="en-NZ"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File Transfer</a:t>
            </a:r>
            <a:endParaRPr lang="en-US" dirty="0"/>
          </a:p>
        </p:txBody>
      </p:sp>
      <p:pic>
        <p:nvPicPr>
          <p:cNvPr id="4" name="Content Placeholder 3" descr="Fig17_01.gif"/>
          <p:cNvPicPr>
            <a:picLocks noGrp="1" noChangeAspect="1"/>
          </p:cNvPicPr>
          <p:nvPr>
            <p:ph idx="1"/>
          </p:nvPr>
        </p:nvPicPr>
        <p:blipFill>
          <a:blip r:embed="rId3" cstate="print"/>
          <a:stretch>
            <a:fillRect/>
          </a:stretch>
        </p:blipFill>
        <p:spPr>
          <a:xfrm>
            <a:off x="533400" y="1371600"/>
            <a:ext cx="8371425" cy="4586287"/>
          </a:xfr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The Need for a Protocol Architecture</a:t>
            </a:r>
          </a:p>
          <a:p>
            <a:r>
              <a:rPr lang="en-NZ" dirty="0" smtClean="0">
                <a:solidFill>
                  <a:schemeClr val="accent1">
                    <a:lumMod val="75000"/>
                  </a:schemeClr>
                </a:solidFill>
              </a:rPr>
              <a:t>The TCP/IP Protocol Architecture</a:t>
            </a:r>
          </a:p>
          <a:p>
            <a:r>
              <a:rPr lang="en-NZ" dirty="0" smtClean="0"/>
              <a:t>Sockets</a:t>
            </a:r>
          </a:p>
          <a:p>
            <a:r>
              <a:rPr lang="en-NZ" dirty="0" smtClean="0"/>
              <a:t>Linux Networking</a:t>
            </a:r>
          </a:p>
        </p:txBody>
      </p:sp>
      <p:cxnSp>
        <p:nvCxnSpPr>
          <p:cNvPr id="4" name="Straight Arrow Connector 3"/>
          <p:cNvCxnSpPr/>
          <p:nvPr/>
        </p:nvCxnSpPr>
        <p:spPr>
          <a:xfrm>
            <a:off x="152400" y="2438400"/>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t>
            </a:r>
            <a:br>
              <a:rPr lang="en-US" dirty="0" smtClean="0"/>
            </a:br>
            <a:r>
              <a:rPr lang="en-US" dirty="0" smtClean="0"/>
              <a:t>Protocol Architecture</a:t>
            </a:r>
            <a:endParaRPr lang="en-US" dirty="0"/>
          </a:p>
        </p:txBody>
      </p:sp>
      <p:sp>
        <p:nvSpPr>
          <p:cNvPr id="3" name="Content Placeholder 2"/>
          <p:cNvSpPr>
            <a:spLocks noGrp="1"/>
          </p:cNvSpPr>
          <p:nvPr>
            <p:ph idx="1"/>
          </p:nvPr>
        </p:nvSpPr>
        <p:spPr/>
        <p:txBody>
          <a:bodyPr/>
          <a:lstStyle/>
          <a:p>
            <a:r>
              <a:rPr lang="en-US" smtClean="0"/>
              <a:t>Five relatively independent layers</a:t>
            </a:r>
          </a:p>
          <a:p>
            <a:pPr lvl="1"/>
            <a:r>
              <a:rPr lang="en-US" smtClean="0"/>
              <a:t>Physical</a:t>
            </a:r>
          </a:p>
          <a:p>
            <a:pPr lvl="1"/>
            <a:r>
              <a:rPr lang="en-US" smtClean="0"/>
              <a:t>Network access</a:t>
            </a:r>
          </a:p>
          <a:p>
            <a:pPr lvl="1"/>
            <a:r>
              <a:rPr lang="en-US" smtClean="0"/>
              <a:t>Internet</a:t>
            </a:r>
          </a:p>
          <a:p>
            <a:pPr lvl="1"/>
            <a:r>
              <a:rPr lang="en-US" smtClean="0"/>
              <a:t>Host-to-host, or transport</a:t>
            </a:r>
          </a:p>
          <a:p>
            <a:pPr lvl="1"/>
            <a:r>
              <a:rPr lang="en-US" smtClean="0"/>
              <a:t>Application</a:t>
            </a:r>
          </a:p>
          <a:p>
            <a:endParaRPr 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Physical Layer</a:t>
            </a:r>
            <a:endParaRPr lang="en-US" dirty="0"/>
          </a:p>
        </p:txBody>
      </p:sp>
      <p:sp>
        <p:nvSpPr>
          <p:cNvPr id="3" name="Content Placeholder 2"/>
          <p:cNvSpPr>
            <a:spLocks noGrp="1"/>
          </p:cNvSpPr>
          <p:nvPr>
            <p:ph idx="1"/>
          </p:nvPr>
        </p:nvSpPr>
        <p:spPr/>
        <p:txBody>
          <a:bodyPr/>
          <a:lstStyle/>
          <a:p>
            <a:r>
              <a:rPr lang="en-US" smtClean="0"/>
              <a:t>Specifying </a:t>
            </a:r>
          </a:p>
          <a:p>
            <a:pPr lvl="1"/>
            <a:r>
              <a:rPr lang="en-US" smtClean="0"/>
              <a:t>the characteristics of the transmission medium</a:t>
            </a:r>
          </a:p>
          <a:p>
            <a:pPr lvl="1"/>
            <a:r>
              <a:rPr lang="en-US" smtClean="0"/>
              <a:t>Nature of the signals</a:t>
            </a:r>
          </a:p>
          <a:p>
            <a:pPr lvl="1"/>
            <a:r>
              <a:rPr lang="en-US" smtClean="0"/>
              <a:t>Data rate</a:t>
            </a:r>
          </a:p>
          <a:p>
            <a:endParaRPr lang="en-US" dirty="0"/>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2911</Words>
  <Application>Microsoft Office PowerPoint</Application>
  <PresentationFormat>On-screen Show (4:3)</PresentationFormat>
  <Paragraphs>339</Paragraphs>
  <Slides>31</Slides>
  <Notes>30</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Office Theme</vt:lpstr>
      <vt:lpstr>Custom Design</vt:lpstr>
      <vt:lpstr>Chapter 17 Networking</vt:lpstr>
      <vt:lpstr>Roadmap</vt:lpstr>
      <vt:lpstr>Need for a  Protocol Architecture</vt:lpstr>
      <vt:lpstr>Protocol</vt:lpstr>
      <vt:lpstr>Protocol Architecture</vt:lpstr>
      <vt:lpstr>File Transfer</vt:lpstr>
      <vt:lpstr>Roadmap</vt:lpstr>
      <vt:lpstr>TCP/IP  Protocol Architecture</vt:lpstr>
      <vt:lpstr>Physical Layer</vt:lpstr>
      <vt:lpstr>Network Access Layer</vt:lpstr>
      <vt:lpstr>Transport Layer</vt:lpstr>
      <vt:lpstr>Application Layer</vt:lpstr>
      <vt:lpstr>UDP Header</vt:lpstr>
      <vt:lpstr>TCP Header</vt:lpstr>
      <vt:lpstr>IP Datagram</vt:lpstr>
      <vt:lpstr>IPv6</vt:lpstr>
      <vt:lpstr>IPv6 Header</vt:lpstr>
      <vt:lpstr>TCP/IP Concepts</vt:lpstr>
      <vt:lpstr>Protocol Data Units</vt:lpstr>
      <vt:lpstr>TCP/IP Applications</vt:lpstr>
      <vt:lpstr>Roadmap</vt:lpstr>
      <vt:lpstr>Sockets</vt:lpstr>
      <vt:lpstr>Types of Sockets</vt:lpstr>
      <vt:lpstr>Socket System Calls</vt:lpstr>
      <vt:lpstr>Socket Setup: Socket()</vt:lpstr>
      <vt:lpstr>Bind()</vt:lpstr>
      <vt:lpstr>Socket Connection</vt:lpstr>
      <vt:lpstr>Socket communication:</vt:lpstr>
      <vt:lpstr>Roadmap</vt:lpstr>
      <vt:lpstr>Linux Kernel Components</vt:lpstr>
      <vt:lpstr>Sockets as Special Files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2008-04-03T13:50:49Z</dcterms:created>
  <dcterms:modified xsi:type="dcterms:W3CDTF">2009-06-03T09:12:25Z</dcterms:modified>
</cp:coreProperties>
</file>