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4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9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emovePersonalInfoOnSave="1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2.xml"/><Relationship Id="rId23" Type="http://schemas.openxmlformats.org/officeDocument/2006/relationships/slide" Target="slides/slide21.xml"/><Relationship Id="rId4" Type="http://schemas.openxmlformats.org/officeDocument/2006/relationships/slide" Target="slides/slide2.xml"/><Relationship Id="rId28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11" Type="http://schemas.openxmlformats.org/officeDocument/2006/relationships/slide" Target="slides/slide9.xml"/><Relationship Id="rId29" Type="http://schemas.openxmlformats.org/officeDocument/2006/relationships/viewProps" Target="viewProps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18C455-DCBE-41F6-9A52-324D6BC54AE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1F4-099F-4112-9B1E-8A4E41639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781F4-099F-4112-9B1E-8A4E4163911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D2D3F-B0F1-446B-B7CC-19B90EB0017B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A4F69-47FA-46CC-8030-E13D0EF9E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EB11F-C391-4BDD-82EB-6F3E13A9F9E1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D068-AB96-40B8-9FAA-422862763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669FE-0345-4152-A335-E3D8B60CD5FA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40A0-6A5C-4BDA-AED7-03967CF04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D45C-81C4-4E27-A18A-8835B7066D8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6AB-72DE-4829-A3EE-183283F17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F4F1D-9F1B-4CA4-932E-311654E9982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7303-0E5B-4E24-BCA3-62F5881C1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E4233-E030-4D82-AE1D-06E871FCE68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966-739A-4E4E-BEF8-5E9D65CA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EE9E-C85E-43CC-91D6-50F7B4961BB7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5778-597E-43D2-A71E-341C60964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F8884-1DEA-4C84-A489-E724713CC95E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71189-8D0B-455A-87B2-3A89DCBF6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DFE5A-BFC9-454A-A87C-69BA4FE25A0F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2254-A369-4EE7-927D-AE7136230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A6603-BAC9-4FFA-BE72-57B7C0EDA50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E04E-7B9E-40CB-AECA-9BEEF7D4B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F2E53-C0F0-49CC-8B3F-6BA3D019B99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EC1-C65E-447A-8CAE-CC74F7243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reen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429625" y="5562600"/>
            <a:ext cx="7143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and.gi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15050"/>
            <a:ext cx="11906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 userDrawn="1"/>
        </p:nvSpPr>
        <p:spPr>
          <a:xfrm>
            <a:off x="1171575" y="6124575"/>
            <a:ext cx="7286625" cy="219075"/>
          </a:xfrm>
          <a:custGeom>
            <a:avLst/>
            <a:gdLst>
              <a:gd name="connsiteX0" fmla="*/ 0 w 7286625"/>
              <a:gd name="connsiteY0" fmla="*/ 219075 h 219075"/>
              <a:gd name="connsiteX1" fmla="*/ 190500 w 7286625"/>
              <a:gd name="connsiteY1" fmla="*/ 180975 h 219075"/>
              <a:gd name="connsiteX2" fmla="*/ 2790825 w 7286625"/>
              <a:gd name="connsiteY2" fmla="*/ 171450 h 219075"/>
              <a:gd name="connsiteX3" fmla="*/ 2924175 w 7286625"/>
              <a:gd name="connsiteY3" fmla="*/ 152400 h 219075"/>
              <a:gd name="connsiteX4" fmla="*/ 3267075 w 7286625"/>
              <a:gd name="connsiteY4" fmla="*/ 133350 h 219075"/>
              <a:gd name="connsiteX5" fmla="*/ 3390900 w 7286625"/>
              <a:gd name="connsiteY5" fmla="*/ 123825 h 219075"/>
              <a:gd name="connsiteX6" fmla="*/ 3667125 w 7286625"/>
              <a:gd name="connsiteY6" fmla="*/ 85725 h 219075"/>
              <a:gd name="connsiteX7" fmla="*/ 3838575 w 7286625"/>
              <a:gd name="connsiteY7" fmla="*/ 76200 h 219075"/>
              <a:gd name="connsiteX8" fmla="*/ 4381500 w 7286625"/>
              <a:gd name="connsiteY8" fmla="*/ 47625 h 219075"/>
              <a:gd name="connsiteX9" fmla="*/ 4552950 w 7286625"/>
              <a:gd name="connsiteY9" fmla="*/ 38100 h 219075"/>
              <a:gd name="connsiteX10" fmla="*/ 4686300 w 7286625"/>
              <a:gd name="connsiteY10" fmla="*/ 28575 h 219075"/>
              <a:gd name="connsiteX11" fmla="*/ 5562600 w 7286625"/>
              <a:gd name="connsiteY11" fmla="*/ 0 h 219075"/>
              <a:gd name="connsiteX12" fmla="*/ 6486525 w 7286625"/>
              <a:gd name="connsiteY12" fmla="*/ 9525 h 219075"/>
              <a:gd name="connsiteX13" fmla="*/ 6581775 w 7286625"/>
              <a:gd name="connsiteY13" fmla="*/ 19050 h 219075"/>
              <a:gd name="connsiteX14" fmla="*/ 6715125 w 7286625"/>
              <a:gd name="connsiteY14" fmla="*/ 47625 h 219075"/>
              <a:gd name="connsiteX15" fmla="*/ 7210425 w 7286625"/>
              <a:gd name="connsiteY15" fmla="*/ 66675 h 219075"/>
              <a:gd name="connsiteX16" fmla="*/ 7286625 w 7286625"/>
              <a:gd name="connsiteY16" fmla="*/ 7620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286625" h="219075">
                <a:moveTo>
                  <a:pt x="0" y="219075"/>
                </a:moveTo>
                <a:cubicBezTo>
                  <a:pt x="67827" y="173857"/>
                  <a:pt x="45538" y="182475"/>
                  <a:pt x="190500" y="180975"/>
                </a:cubicBezTo>
                <a:lnTo>
                  <a:pt x="2790825" y="171450"/>
                </a:lnTo>
                <a:cubicBezTo>
                  <a:pt x="2835275" y="165100"/>
                  <a:pt x="2879529" y="157183"/>
                  <a:pt x="2924175" y="152400"/>
                </a:cubicBezTo>
                <a:cubicBezTo>
                  <a:pt x="3020054" y="142127"/>
                  <a:pt x="3181234" y="138255"/>
                  <a:pt x="3267075" y="133350"/>
                </a:cubicBezTo>
                <a:cubicBezTo>
                  <a:pt x="3308405" y="130988"/>
                  <a:pt x="3349625" y="127000"/>
                  <a:pt x="3390900" y="123825"/>
                </a:cubicBezTo>
                <a:cubicBezTo>
                  <a:pt x="3496096" y="104698"/>
                  <a:pt x="3551356" y="92157"/>
                  <a:pt x="3667125" y="85725"/>
                </a:cubicBezTo>
                <a:lnTo>
                  <a:pt x="3838575" y="76200"/>
                </a:lnTo>
                <a:cubicBezTo>
                  <a:pt x="4421283" y="38197"/>
                  <a:pt x="3784538" y="73028"/>
                  <a:pt x="4381500" y="47625"/>
                </a:cubicBezTo>
                <a:cubicBezTo>
                  <a:pt x="4438686" y="45192"/>
                  <a:pt x="4495823" y="41670"/>
                  <a:pt x="4552950" y="38100"/>
                </a:cubicBezTo>
                <a:cubicBezTo>
                  <a:pt x="4597426" y="35320"/>
                  <a:pt x="4641768" y="30255"/>
                  <a:pt x="4686300" y="28575"/>
                </a:cubicBezTo>
                <a:lnTo>
                  <a:pt x="5562600" y="0"/>
                </a:lnTo>
                <a:lnTo>
                  <a:pt x="6486525" y="9525"/>
                </a:lnTo>
                <a:cubicBezTo>
                  <a:pt x="6518428" y="10121"/>
                  <a:pt x="6550352" y="13505"/>
                  <a:pt x="6581775" y="19050"/>
                </a:cubicBezTo>
                <a:cubicBezTo>
                  <a:pt x="6696351" y="39269"/>
                  <a:pt x="6600009" y="39686"/>
                  <a:pt x="6715125" y="47625"/>
                </a:cubicBezTo>
                <a:cubicBezTo>
                  <a:pt x="6818795" y="54775"/>
                  <a:pt x="7128867" y="63956"/>
                  <a:pt x="7210425" y="66675"/>
                </a:cubicBezTo>
                <a:cubicBezTo>
                  <a:pt x="7254060" y="81220"/>
                  <a:pt x="7228960" y="76200"/>
                  <a:pt x="7286625" y="762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9" descr="top.gif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18850181">
            <a:off x="-155575" y="330200"/>
            <a:ext cx="2000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noFill/>
          </a:ln>
        </p:spPr>
        <p:txBody>
          <a:bodyPr/>
          <a:lstStyle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5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"/>
                          </p:val>
                        </p:tav>
                        <p:tav tm="100000">
                          <p:val>
                            <p:strVal val="#ppt_w*.05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.4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decel="50000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2"/>
                          </p:val>
                        </p:tav>
                        <p:tav tm="100000">
                          <p:val>
                            <p:strVal val="#ppt_y+.1"/>
                          </p:val>
                        </p:tav>
                      </p:tavLst>
                    </p:anim>
                    <p:anim calcmode="lin" valueType="num">
                      <p:cBhvr>
                        <p:cTn dur="500" accel="50000" fill="hold">
                          <p:stCondLst>
                            <p:cond delay="500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1000" decel="50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A9AB-7925-475F-87E4-57F6EF092961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BC3C-EF4C-4932-8208-7FBB5701A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C3780-DD3C-46A5-8303-4579155A8DB3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AF33-582B-4B0D-B27A-32E91EEEB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4502-BF88-49E9-A189-5718D68C95C9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5F4E-BD93-49E1-84D0-363BA319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29AB0-274B-47BE-985F-46164E2F9B8D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38FDB-2D8C-4804-B582-7DB90366B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0B030-1580-4866-BCBB-5B9DCBDFAB68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EB8B-B6EB-443D-9CB4-B019CEC8F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F0F97-1060-4EBF-B543-874A8397FCD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104A5-FF6A-4891-8FE3-D539A7A66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8A180-20FC-43E6-ACF2-E4D2D7D4238C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2834-41A2-49E3-8762-B14EE3F5C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42E86-E886-49FE-9E81-CBA74FDF21F4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A6F0D-A611-4358-861D-7B01E8303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54A5-A6D3-4FF2-A83D-4A92E35723B6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79F47-3AF0-4617-BC60-2E592392B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CA2E3-A4EC-4D3C-A723-C30C7527518B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8B95-FD24-4BC4-B430-69A3136D1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62B1BE-7229-4612-B077-302E9FB27D58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367C90-D8D8-4A11-9BC3-E7451ACC5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40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1CF5B1-68BC-4F44-89BE-2F24F67B5729}" type="datetimeFigureOut">
              <a:rPr lang="en-US"/>
              <a:pPr>
                <a:defRPr/>
              </a:pPr>
              <a:t>9/16/08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9DAB5F-4C32-47E8-A254-E438E2D0D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transparen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1676400"/>
            <a:ext cx="4046537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Chapter 2</a:t>
            </a:r>
            <a:br>
              <a:rPr lang="en-US" smtClean="0"/>
            </a:br>
            <a:r>
              <a:rPr lang="en-US" smtClean="0"/>
              <a:t>Operating System Overview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Operating Systems:</a:t>
            </a:r>
            <a:br>
              <a:rPr lang="en-US" dirty="0" smtClean="0"/>
            </a:br>
            <a:r>
              <a:rPr lang="en-US" dirty="0" smtClean="0"/>
              <a:t>Internals and Design Principles</a:t>
            </a:r>
            <a:r>
              <a:rPr lang="en-US" dirty="0" smtClean="0"/>
              <a:t>,</a:t>
            </a:r>
            <a:endParaRPr lang="en-US" dirty="0" smtClean="0"/>
          </a:p>
          <a:p>
            <a:r>
              <a:rPr lang="en-US" dirty="0" smtClean="0"/>
              <a:t>6/</a:t>
            </a:r>
            <a:r>
              <a:rPr lang="en-US" dirty="0" smtClean="0"/>
              <a:t>E</a:t>
            </a:r>
            <a:br>
              <a:rPr lang="en-US" dirty="0" smtClean="0"/>
            </a:br>
            <a:r>
              <a:rPr lang="en-US" dirty="0" smtClean="0"/>
              <a:t>William Stallings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Patricia Roy</a:t>
            </a:r>
            <a:br>
              <a:rPr lang="en-US" smtClean="0"/>
            </a:br>
            <a:r>
              <a:rPr lang="en-US" smtClean="0"/>
              <a:t>Manatee Community College, Venice, FL</a:t>
            </a:r>
            <a:br>
              <a:rPr lang="en-US" smtClean="0"/>
            </a:br>
            <a:r>
              <a:rPr lang="en-US" smtClean="0"/>
              <a:t>©2008, Prentice Hall</a:t>
            </a:r>
            <a:br>
              <a:rPr lang="en-US" smtClean="0"/>
            </a:br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Client/Server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Simplifies the Executive</a:t>
            </a:r>
          </a:p>
          <a:p>
            <a:pPr lvl="1"/>
            <a:r>
              <a:rPr lang="en-US" smtClean="0"/>
              <a:t>Possible to construct a variety of APIs</a:t>
            </a:r>
          </a:p>
          <a:p>
            <a:r>
              <a:rPr lang="en-US" smtClean="0"/>
              <a:t>Improves reliability</a:t>
            </a:r>
          </a:p>
          <a:p>
            <a:pPr lvl="1"/>
            <a:r>
              <a:rPr lang="en-US" smtClean="0"/>
              <a:t>Each server runs outside the kernel, protected from other servers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Client/Server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Provides a uniform means for applications to communicate via RPCs</a:t>
            </a:r>
          </a:p>
          <a:p>
            <a:r>
              <a:rPr lang="en-US" smtClean="0"/>
              <a:t>Provides base for distributed computing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Threads and SMP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Operating system routines can run on any available processor</a:t>
            </a:r>
          </a:p>
          <a:p>
            <a:r>
              <a:rPr lang="en-US" smtClean="0"/>
              <a:t>Multiple threads of execution within a single process may execute on different processors simultaneously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Threads and SMP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Server processes may use multiple threads</a:t>
            </a:r>
          </a:p>
          <a:p>
            <a:r>
              <a:rPr lang="en-US" smtClean="0"/>
              <a:t>Share data and resources between process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Windows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Encapsulation</a:t>
            </a:r>
          </a:p>
          <a:p>
            <a:pPr lvl="1"/>
            <a:r>
              <a:rPr lang="en-US" smtClean="0"/>
              <a:t>Object consists of one or more data items and one or more procedures</a:t>
            </a:r>
          </a:p>
          <a:p>
            <a:r>
              <a:rPr lang="en-US" smtClean="0"/>
              <a:t>Object class and instance</a:t>
            </a:r>
          </a:p>
          <a:p>
            <a:pPr lvl="1"/>
            <a:r>
              <a:rPr lang="en-US" smtClean="0"/>
              <a:t>Create specified instances of an object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Windows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Inheritance</a:t>
            </a:r>
          </a:p>
          <a:p>
            <a:pPr lvl="1"/>
            <a:r>
              <a:rPr lang="en-US" smtClean="0"/>
              <a:t>Supported </a:t>
            </a:r>
            <a:r>
              <a:rPr lang="en-US" smtClean="0"/>
              <a:t>to some extent in the Executive</a:t>
            </a:r>
          </a:p>
          <a:p>
            <a:r>
              <a:rPr lang="en-US" dirty="0" smtClean="0"/>
              <a:t>Polymorphism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Hardware is surrounded  by the operating system software</a:t>
            </a:r>
          </a:p>
          <a:p>
            <a:r>
              <a:rPr lang="en-US" smtClean="0"/>
              <a:t>Comes with a number of user services and interfaces</a:t>
            </a:r>
          </a:p>
          <a:p>
            <a:pPr lvl="1"/>
            <a:r>
              <a:rPr lang="en-US" smtClean="0"/>
              <a:t>Shell</a:t>
            </a:r>
          </a:p>
          <a:p>
            <a:pPr lvl="1"/>
            <a:r>
              <a:rPr lang="en-US" smtClean="0"/>
              <a:t>Components of the C compiler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UNIX Architecture</a:t>
            </a:r>
            <a:endParaRPr lang="en-US" dirty="0"/>
          </a:p>
        </p:txBody>
      </p:sp>
      <p:pic>
        <p:nvPicPr>
          <p:cNvPr id="4" name="Content Placeholder 3" descr="Fig02_14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33600" y="1219200"/>
            <a:ext cx="4785919" cy="5334000"/>
          </a:xfrm>
        </p:spPr>
      </p:pic>
    </p:spTree>
  </p:cSld>
  <p:clrMapOvr>
    <a:masterClrMapping/>
  </p:clrMapOvr>
  <p:transition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Traditional UNIX Kernel</a:t>
            </a:r>
            <a:endParaRPr lang="en-US" dirty="0"/>
          </a:p>
        </p:txBody>
      </p:sp>
      <p:pic>
        <p:nvPicPr>
          <p:cNvPr id="4" name="Content Placeholder 3" descr="Fig02_15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14600" y="1142999"/>
            <a:ext cx="4327038" cy="5593065"/>
          </a:xfrm>
        </p:spPr>
      </p:pic>
    </p:spTree>
  </p:cSld>
  <p:clrMapOvr>
    <a:masterClrMapping/>
  </p:clrMapOvr>
  <p:transition>
    <p:pull dir="rd"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Modern UNIX Kernel</a:t>
            </a:r>
            <a:endParaRPr lang="en-US" dirty="0"/>
          </a:p>
        </p:txBody>
      </p:sp>
      <p:pic>
        <p:nvPicPr>
          <p:cNvPr id="4" name="Content Placeholder 3" descr="Fig02_16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80847" y="1219200"/>
            <a:ext cx="6263149" cy="5486400"/>
          </a:xfrm>
        </p:spPr>
      </p:pic>
    </p:spTree>
  </p:cSld>
  <p:clrMapOvr>
    <a:masterClrMapping/>
  </p:clrMapOvr>
  <p:transition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Windows Architecture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Modular structure for flexibility</a:t>
            </a:r>
          </a:p>
          <a:p>
            <a:r>
              <a:rPr lang="en-US" dirty="0" smtClean="0"/>
              <a:t>Executes on a variety of hardware platforms</a:t>
            </a:r>
          </a:p>
          <a:p>
            <a:r>
              <a:rPr lang="en-US" dirty="0" smtClean="0"/>
              <a:t>Supports </a:t>
            </a:r>
            <a:r>
              <a:rPr lang="en-US" dirty="0" smtClean="0"/>
              <a:t>applications </a:t>
            </a:r>
            <a:r>
              <a:rPr lang="en-US" dirty="0" smtClean="0"/>
              <a:t>written for other operating system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Modern UNIX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System V Release 4 (SVR4)</a:t>
            </a:r>
          </a:p>
          <a:p>
            <a:r>
              <a:rPr lang="en-US" smtClean="0"/>
              <a:t>BSD</a:t>
            </a:r>
          </a:p>
          <a:p>
            <a:r>
              <a:rPr lang="en-US" smtClean="0"/>
              <a:t>Solaris 10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Does not use a microkernel approach</a:t>
            </a:r>
          </a:p>
          <a:p>
            <a:r>
              <a:rPr lang="en-US" smtClean="0"/>
              <a:t>Collection of loadable modules</a:t>
            </a:r>
          </a:p>
          <a:p>
            <a:pPr lvl="1"/>
            <a:r>
              <a:rPr lang="en-US" smtClean="0"/>
              <a:t>Dynamic linking</a:t>
            </a:r>
          </a:p>
          <a:p>
            <a:pPr lvl="1"/>
            <a:r>
              <a:rPr lang="en-US" smtClean="0"/>
              <a:t>Stackable modules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Linux Kernel Modules</a:t>
            </a:r>
            <a:endParaRPr lang="en-US" dirty="0"/>
          </a:p>
        </p:txBody>
      </p:sp>
      <p:pic>
        <p:nvPicPr>
          <p:cNvPr id="4" name="Content Placeholder 3" descr="Fig02_17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25167" y="1143000"/>
            <a:ext cx="7081704" cy="5562600"/>
          </a:xfrm>
        </p:spPr>
      </p:pic>
    </p:spTree>
  </p:cSld>
  <p:clrMapOvr>
    <a:masterClrMapping/>
  </p:clrMapOvr>
  <p:transition>
    <p:pull dir="rd"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Linux Kernel Components</a:t>
            </a:r>
            <a:endParaRPr lang="en-US" dirty="0"/>
          </a:p>
        </p:txBody>
      </p:sp>
      <p:pic>
        <p:nvPicPr>
          <p:cNvPr id="4" name="Content Placeholder 3" descr="Fig02_18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37129" y="1143000"/>
            <a:ext cx="7297271" cy="5638800"/>
          </a:xfrm>
        </p:spPr>
      </p:pic>
    </p:spTree>
  </p:cSld>
  <p:clrMapOvr>
    <a:masterClrMapping/>
  </p:clrMapOvr>
  <p:transition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ig02_13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05000" y="152400"/>
            <a:ext cx="6088204" cy="6553200"/>
          </a:xfrm>
        </p:spPr>
      </p:pic>
    </p:spTree>
  </p:cSld>
  <p:clrMapOvr>
    <a:masterClrMapping/>
  </p:clrMapOvr>
  <p:transition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Kernel-Mode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Executive</a:t>
            </a:r>
          </a:p>
          <a:p>
            <a:pPr lvl="1"/>
            <a:r>
              <a:rPr lang="en-US" smtClean="0"/>
              <a:t>Contains base operating system services</a:t>
            </a:r>
          </a:p>
          <a:p>
            <a:pPr lvl="2"/>
            <a:r>
              <a:rPr lang="en-US" smtClean="0"/>
              <a:t>Memory management</a:t>
            </a:r>
          </a:p>
          <a:p>
            <a:pPr lvl="2"/>
            <a:r>
              <a:rPr lang="en-US" smtClean="0"/>
              <a:t>Process and thread management</a:t>
            </a:r>
          </a:p>
          <a:p>
            <a:pPr lvl="2"/>
            <a:r>
              <a:rPr lang="en-US" smtClean="0"/>
              <a:t>Security</a:t>
            </a:r>
          </a:p>
          <a:p>
            <a:pPr lvl="2"/>
            <a:r>
              <a:rPr lang="en-US" smtClean="0"/>
              <a:t>I/O</a:t>
            </a:r>
          </a:p>
          <a:p>
            <a:pPr lvl="2"/>
            <a:r>
              <a:rPr lang="en-US" smtClean="0"/>
              <a:t>Interprocess communication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Kernel-Mode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Kernel</a:t>
            </a:r>
          </a:p>
          <a:p>
            <a:pPr lvl="1"/>
            <a:r>
              <a:rPr lang="en-US" smtClean="0"/>
              <a:t>Consists of the most used components</a:t>
            </a:r>
          </a:p>
          <a:p>
            <a:r>
              <a:rPr lang="en-US" smtClean="0"/>
              <a:t>Hardware abstraction layer (HAL)</a:t>
            </a:r>
          </a:p>
          <a:p>
            <a:pPr lvl="1"/>
            <a:r>
              <a:rPr lang="en-US" smtClean="0"/>
              <a:t>Isolates the operating system from platform-specific hardware differences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Kernel-Mode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Device drivers</a:t>
            </a:r>
          </a:p>
          <a:p>
            <a:pPr lvl="1"/>
            <a:r>
              <a:rPr lang="en-US" smtClean="0"/>
              <a:t>Translate user I/O function calls into specific hardware device I/O requests</a:t>
            </a:r>
          </a:p>
          <a:p>
            <a:r>
              <a:rPr lang="en-US" smtClean="0"/>
              <a:t>Windowing and graphics systems</a:t>
            </a:r>
          </a:p>
          <a:p>
            <a:pPr lvl="1"/>
            <a:r>
              <a:rPr lang="en-US" smtClean="0"/>
              <a:t>Implements the graphical user interface (GUI)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Windows Executive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I/O manager</a:t>
            </a:r>
          </a:p>
          <a:p>
            <a:r>
              <a:rPr lang="en-US" smtClean="0"/>
              <a:t>Cache manager</a:t>
            </a:r>
          </a:p>
          <a:p>
            <a:r>
              <a:rPr lang="en-US" smtClean="0"/>
              <a:t>Object manager</a:t>
            </a:r>
          </a:p>
          <a:p>
            <a:r>
              <a:rPr lang="en-US" smtClean="0"/>
              <a:t>Plug and play manager</a:t>
            </a:r>
          </a:p>
          <a:p>
            <a:r>
              <a:rPr lang="en-US" smtClean="0"/>
              <a:t>Power manager</a:t>
            </a:r>
            <a:endParaRPr lang="en-US" dirty="0" smtClean="0"/>
          </a:p>
        </p:txBody>
      </p:sp>
    </p:spTree>
  </p:cSld>
  <p:clrMapOvr>
    <a:masterClrMapping/>
  </p:clrMapOvr>
  <p:transition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Windows Executive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Security reference monitor</a:t>
            </a:r>
          </a:p>
          <a:p>
            <a:r>
              <a:rPr lang="en-US" smtClean="0"/>
              <a:t>Virtual memory manager</a:t>
            </a:r>
          </a:p>
          <a:p>
            <a:r>
              <a:rPr lang="en-US" smtClean="0"/>
              <a:t>Process/thread manager</a:t>
            </a:r>
          </a:p>
          <a:p>
            <a:r>
              <a:rPr lang="en-US" smtClean="0"/>
              <a:t>Configuration manager</a:t>
            </a:r>
          </a:p>
          <a:p>
            <a:r>
              <a:rPr lang="en-US" smtClean="0"/>
              <a:t>Local procedure call (LPC) facility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User-Mode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Special system processes</a:t>
            </a:r>
          </a:p>
          <a:p>
            <a:pPr lvl="1"/>
            <a:r>
              <a:rPr lang="en-US" smtClean="0"/>
              <a:t>Ex: session manager, authentication subsystem, service manager logon process</a:t>
            </a:r>
          </a:p>
          <a:p>
            <a:r>
              <a:rPr lang="en-US" smtClean="0"/>
              <a:t>Service processes</a:t>
            </a:r>
          </a:p>
          <a:p>
            <a:r>
              <a:rPr lang="en-US" smtClean="0"/>
              <a:t>Environment subsystems</a:t>
            </a:r>
          </a:p>
          <a:p>
            <a:r>
              <a:rPr lang="en-US" smtClean="0"/>
              <a:t>User applications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416</Words>
  <Application>Microsoft Office PowerPoint</Application>
  <PresentationFormat>On-screen Show (4:3)</PresentationFormat>
  <Paragraphs>109</Paragraphs>
  <Slides>23</Slides>
  <Notes>23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Custom Design</vt:lpstr>
      <vt:lpstr>Chapter 2 Operating System Overview</vt:lpstr>
      <vt:lpstr>Windows Architecture</vt:lpstr>
      <vt:lpstr>Slide 3</vt:lpstr>
      <vt:lpstr>Kernel-Mode Components</vt:lpstr>
      <vt:lpstr>Kernel-Mode Components</vt:lpstr>
      <vt:lpstr>Kernel-Mode Components</vt:lpstr>
      <vt:lpstr>Windows Executive</vt:lpstr>
      <vt:lpstr>Windows Executive</vt:lpstr>
      <vt:lpstr>User-Mode Processes</vt:lpstr>
      <vt:lpstr>Client/Server Model</vt:lpstr>
      <vt:lpstr>Client/Server Model</vt:lpstr>
      <vt:lpstr>Threads and SMP</vt:lpstr>
      <vt:lpstr>Threads and SMP</vt:lpstr>
      <vt:lpstr>Windows Objects</vt:lpstr>
      <vt:lpstr>Windows Objects</vt:lpstr>
      <vt:lpstr>UNIX</vt:lpstr>
      <vt:lpstr>General UNIX Architecture</vt:lpstr>
      <vt:lpstr>Traditional UNIX Kernel</vt:lpstr>
      <vt:lpstr>Modern UNIX Kernel</vt:lpstr>
      <vt:lpstr>Modern UNIX Systems</vt:lpstr>
      <vt:lpstr>Linux</vt:lpstr>
      <vt:lpstr>Linux Kernel Modules</vt:lpstr>
      <vt:lpstr>Linux Kernel Components</vt:lpstr>
    </vt:vector>
  </TitlesOfParts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2008-09-16T21:17:23Z</dcterms:created>
  <dcterms:modified xsi:type="dcterms:W3CDTF">2008-09-16T21:19:08Z</dcterms:modified>
</cp:coreProperties>
</file>