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2.xml" ContentType="application/vnd.openxmlformats-officedocument.presentationml.notesSlide+xml"/>
  <Override PartName="/ppt/notesSlides/notesSlide31.xml" ContentType="application/vnd.openxmlformats-officedocument.presentationml.notesSlide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notesSlides/notesSlide11.xml" ContentType="application/vnd.openxmlformats-officedocument.presentationml.notesSlide+xml"/>
  <Override PartName="/docProps/app.xml" ContentType="application/vnd.openxmlformats-officedocument.extended-properties+xml"/>
  <Override PartName="/ppt/slides/slide30.xml" ContentType="application/vnd.openxmlformats-officedocument.presentationml.slide+xml"/>
  <Override PartName="/ppt/notesSlides/notesSlide9.xml" ContentType="application/vnd.openxmlformats-officedocument.presentationml.notesSlide+xml"/>
  <Override PartName="/ppt/slides/slide36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s/slide47.xml" ContentType="application/vnd.openxmlformats-officedocument.presentationml.slide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notesSlides/notesSlide16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52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17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22.xml" ContentType="application/vnd.openxmlformats-officedocument.presentationml.slideLayout+xml"/>
  <Override PartName="/ppt/notesSlides/notesSlide56.xml" ContentType="application/vnd.openxmlformats-officedocument.presentationml.notesSlide+xml"/>
  <Override PartName="/ppt/slides/slide52.xml" ContentType="application/vnd.openxmlformats-officedocument.presentationml.slide+xml"/>
  <Override PartName="/ppt/slides/slide1.xml" ContentType="application/vnd.openxmlformats-officedocument.presentationml.slide+xml"/>
  <Override PartName="/ppt/slides/slide51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notesSlides/notesSlide15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1.xml" ContentType="application/vnd.openxmlformats-officedocument.presentationml.notesSlide+xml"/>
  <Override PartName="/ppt/slides/slide13.xml" ContentType="application/vnd.openxmlformats-officedocument.presentationml.slide+xml"/>
  <Override PartName="/ppt/notesSlides/notesSlide23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notesSlides/notesSlide51.xml" ContentType="application/vnd.openxmlformats-officedocument.presentationml.notesSlide+xml"/>
  <Override PartName="/ppt/notesSlides/notesSlide57.xml" ContentType="application/vnd.openxmlformats-officedocument.presentationml.notesSlide+xml"/>
  <Override PartName="/ppt/slideLayouts/slideLayout4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2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4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37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0.xml" ContentType="application/vnd.openxmlformats-officedocument.presentationml.slide+xml"/>
  <Override PartName="/ppt/notesSlides/notesSlide43.xml" ContentType="application/vnd.openxmlformats-officedocument.presentationml.notesSlide+xml"/>
  <Override PartName="/ppt/slides/slide33.xml" ContentType="application/vnd.openxmlformats-officedocument.presentationml.slide+xml"/>
  <Override PartName="/ppt/notesSlides/notesSlide45.xml" ContentType="application/vnd.openxmlformats-officedocument.presentationml.notesSlide+xml"/>
  <Override PartName="/ppt/presProps.xml" ContentType="application/vnd.openxmlformats-officedocument.presentationml.presProps+xml"/>
  <Override PartName="/ppt/notesSlides/notesSlide18.xml" ContentType="application/vnd.openxmlformats-officedocument.presentationml.notesSlide+xml"/>
  <Override PartName="/ppt/notesSlides/notesSlide48.xml" ContentType="application/vnd.openxmlformats-officedocument.presentationml.notesSlide+xml"/>
  <Default Extension="png" ContentType="image/png"/>
  <Override PartName="/ppt/slides/slide27.xml" ContentType="application/vnd.openxmlformats-officedocument.presentationml.slide+xml"/>
  <Override PartName="/docProps/core.xml" ContentType="application/vnd.openxmlformats-package.core-properties+xml"/>
  <Override PartName="/ppt/slideLayouts/slideLayout16.xml" ContentType="application/vnd.openxmlformats-officedocument.presentationml.slideLayout+xml"/>
  <Override PartName="/ppt/slides/slide56.xml" ContentType="application/vnd.openxmlformats-officedocument.presentationml.slide+xml"/>
  <Override PartName="/ppt/slides/slide31.xml" ContentType="application/vnd.openxmlformats-officedocument.presentationml.slide+xml"/>
  <Default Extension="bin" ContentType="application/vnd.openxmlformats-officedocument.presentationml.printerSettings"/>
  <Override PartName="/ppt/slideMasters/slideMaster2.xml" ContentType="application/vnd.openxmlformats-officedocument.presentationml.slideMaster+xml"/>
  <Override PartName="/ppt/notesSlides/notesSlide10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53.xml" ContentType="application/vnd.openxmlformats-officedocument.presentationml.slide+xml"/>
  <Override PartName="/ppt/notesSlides/notesSlide24.xml" ContentType="application/vnd.openxmlformats-officedocument.presentationml.notesSlide+xml"/>
  <Override PartName="/ppt/slideLayouts/slideLayout19.xml" ContentType="application/vnd.openxmlformats-officedocument.presentationml.slideLayout+xml"/>
  <Override PartName="/ppt/notesSlides/notesSlide47.xml" ContentType="application/vnd.openxmlformats-officedocument.presentationml.notesSlide+xml"/>
  <Override PartName="/ppt/notesSlides/notesSlide55.xml" ContentType="application/vnd.openxmlformats-officedocument.presentationml.notesSlide+xml"/>
  <Override PartName="/ppt/slides/slide55.xml" ContentType="application/vnd.openxmlformats-officedocument.presentationml.slide+xml"/>
  <Override PartName="/ppt/slides/slide12.xml" ContentType="application/vnd.openxmlformats-officedocument.presentationml.slide+xml"/>
  <Override PartName="/ppt/slides/slide19.xml" ContentType="application/vnd.openxmlformats-officedocument.presentationml.slide+xml"/>
  <Override PartName="/ppt/slides/slide41.xml" ContentType="application/vnd.openxmlformats-officedocument.presentationml.slide+xml"/>
  <Override PartName="/ppt/slides/slide46.xml" ContentType="application/vnd.openxmlformats-officedocument.presentationml.slide+xml"/>
  <Override PartName="/ppt/notesSlides/notesSlide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28.xml" ContentType="application/vnd.openxmlformats-officedocument.presentationml.notesSlide+xml"/>
  <Override PartName="/ppt/theme/theme2.xml" ContentType="application/vnd.openxmlformats-officedocument.theme+xml"/>
  <Override PartName="/ppt/notesSlides/notesSlide27.xml" ContentType="application/vnd.openxmlformats-officedocument.presentationml.notesSlide+xml"/>
  <Override PartName="/ppt/slides/slide2.xml" ContentType="application/vnd.openxmlformats-officedocument.presentationml.slide+xml"/>
  <Override PartName="/ppt/notesSlides/notesSlide25.xml" ContentType="application/vnd.openxmlformats-officedocument.presentationml.notesSlide+xml"/>
  <Override PartName="/ppt/slides/slide35.xml" ContentType="application/vnd.openxmlformats-officedocument.presentationml.slide+xml"/>
  <Override PartName="/ppt/slides/slide42.xml" ContentType="application/vnd.openxmlformats-officedocument.presentationml.slide+xml"/>
  <Override PartName="/ppt/notesSlides/notesSlide40.xml" ContentType="application/vnd.openxmlformats-officedocument.presentationml.notesSlide+xml"/>
  <Override PartName="/ppt/slides/slide45.xml" ContentType="application/vnd.openxmlformats-officedocument.presentationml.slide+xml"/>
  <Override PartName="/ppt/notesSlides/notesSlide34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21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50.xml" ContentType="application/vnd.openxmlformats-officedocument.presentationml.slide+xml"/>
  <Override PartName="/ppt/slides/slide54.xml" ContentType="application/vnd.openxmlformats-officedocument.presentationml.slide+xml"/>
  <Override PartName="/ppt/slides/slide57.xml" ContentType="application/vnd.openxmlformats-officedocument.presentationml.slide+xml"/>
  <Override PartName="/ppt/notesSlides/notesSlide3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6.xml" ContentType="application/vnd.openxmlformats-officedocument.presentationml.notesSlide+xml"/>
  <Override PartName="/ppt/slides/slide58.xml" ContentType="application/vnd.openxmlformats-officedocument.presentationml.slide+xml"/>
  <Default Extension="xml" ContentType="application/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7.xml" ContentType="application/vnd.openxmlformats-officedocument.presentationml.notesSlide+xml"/>
  <Override PartName="/ppt/slides/slide25.xml" ContentType="application/vnd.openxmlformats-officedocument.presentationml.slide+xml"/>
  <Override PartName="/ppt/notesSlides/notesSlide19.xml" ContentType="application/vnd.openxmlformats-officedocument.presentationml.notesSlide+xml"/>
  <Override PartName="/ppt/slides/slide14.xml" ContentType="application/vnd.openxmlformats-officedocument.presentationml.slide+xml"/>
  <Override PartName="/ppt/slides/slide40.xml" ContentType="application/vnd.openxmlformats-officedocument.presentationml.slide+xml"/>
  <Override PartName="/ppt/slideLayouts/slideLayout18.xml" ContentType="application/vnd.openxmlformats-officedocument.presentationml.slideLayout+xml"/>
  <Override PartName="/ppt/notesSlides/notesSlide50.xml" ContentType="application/vnd.openxmlformats-officedocument.presentationml.notesSlide+xml"/>
  <Override PartName="/ppt/slides/slide34.xml" ContentType="application/vnd.openxmlformats-officedocument.presentationml.slide+xml"/>
  <Override PartName="/ppt/notesSlides/notesSlide26.xml" ContentType="application/vnd.openxmlformats-officedocument.presentationml.notesSlide+xml"/>
  <Override PartName="/ppt/slides/slide44.xml" ContentType="application/vnd.openxmlformats-officedocument.presentationml.slide+xml"/>
  <Override PartName="/ppt/notesSlides/notesSlide12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5.xml" ContentType="application/vnd.openxmlformats-officedocument.presentationml.notesSlide+xml"/>
  <Override PartName="/ppt/slides/slide49.xml" ContentType="application/vnd.openxmlformats-officedocument.presentationml.slide+xml"/>
  <Override PartName="/ppt/slideLayouts/slideLayout2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48.xml" ContentType="application/vnd.openxmlformats-officedocument.presentationml.slide+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jpeg" ContentType="image/jpeg"/>
  <Override PartName="/ppt/notesSlides/notesSlide33.xml" ContentType="application/vnd.openxmlformats-officedocument.presentationml.notesSlide+xml"/>
  <Override PartName="/ppt/notesSlides/notesSlide46.xml" ContentType="application/vnd.openxmlformats-officedocument.presentationml.notes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54.xml" ContentType="application/vnd.openxmlformats-officedocument.presentationml.notesSlide+xml"/>
  <Override PartName="/ppt/slideLayouts/slideLayout13.xml" ContentType="application/vnd.openxmlformats-officedocument.presentationml.slideLayout+xml"/>
  <Override PartName="/ppt/slides/slide8.xml" ContentType="application/vnd.openxmlformats-officedocument.presentationml.slide+xml"/>
  <Override PartName="/ppt/slides/slide15.xml" ContentType="application/vnd.openxmlformats-officedocument.presentationml.slide+xml"/>
  <Override PartName="/ppt/notesSlides/notesSlide49.xml" ContentType="application/vnd.openxmlformats-officedocument.presentationml.notesSlide+xml"/>
  <Override PartName="/ppt/slideLayouts/slideLayout15.xml" ContentType="application/vnd.openxmlformats-officedocument.presentationml.slideLayout+xml"/>
  <Default Extension="rels" ContentType="application/vnd.openxmlformats-package.relationships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39.xml" ContentType="application/vnd.openxmlformats-officedocument.presentationml.slide+xml"/>
  <Override PartName="/ppt/slides/slide32.xml" ContentType="application/vnd.openxmlformats-officedocument.presentationml.slide+xml"/>
  <Override PartName="/ppt/notesSlides/notesSlide30.xml" ContentType="application/vnd.openxmlformats-officedocument.presentationml.notes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Override PartName="/ppt/slideLayouts/slideLayout12.xml" ContentType="application/vnd.openxmlformats-officedocument.presentationml.slideLayout+xml"/>
  <Default Extension="gif" ContentType="image/gif"/>
  <Override PartName="/ppt/notesSlides/notesSlide20.xml" ContentType="application/vnd.openxmlformats-officedocument.presentationml.notesSlide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removePersonalInfoOnSave="1" saveSubsetFonts="1">
  <p:sldMasterIdLst>
    <p:sldMasterId id="2147483648" r:id="rId1"/>
    <p:sldMasterId id="2147483660" r:id="rId2"/>
  </p:sldMasterIdLst>
  <p:notesMasterIdLst>
    <p:notesMasterId r:id="rId61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>
      <p:cViewPr varScale="1">
        <p:scale>
          <a:sx n="145" d="100"/>
          <a:sy n="145" d="100"/>
        </p:scale>
        <p:origin x="-6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64" Type="http://schemas.openxmlformats.org/officeDocument/2006/relationships/viewProps" Target="viewProps.xml"/><Relationship Id="rId60" Type="http://schemas.openxmlformats.org/officeDocument/2006/relationships/slide" Target="slides/slide58.xml"/><Relationship Id="rId39" Type="http://schemas.openxmlformats.org/officeDocument/2006/relationships/slide" Target="slides/slide37.xml"/><Relationship Id="rId7" Type="http://schemas.openxmlformats.org/officeDocument/2006/relationships/slide" Target="slides/slide5.xml"/><Relationship Id="rId43" Type="http://schemas.openxmlformats.org/officeDocument/2006/relationships/slide" Target="slides/slide41.xml"/><Relationship Id="rId25" Type="http://schemas.openxmlformats.org/officeDocument/2006/relationships/slide" Target="slides/slide23.xml"/><Relationship Id="rId10" Type="http://schemas.openxmlformats.org/officeDocument/2006/relationships/slide" Target="slides/slide8.xml"/><Relationship Id="rId50" Type="http://schemas.openxmlformats.org/officeDocument/2006/relationships/slide" Target="slides/slide48.xml"/><Relationship Id="rId63" Type="http://schemas.openxmlformats.org/officeDocument/2006/relationships/presProps" Target="presProps.xml"/><Relationship Id="rId17" Type="http://schemas.openxmlformats.org/officeDocument/2006/relationships/slide" Target="slides/slide15.xml"/><Relationship Id="rId9" Type="http://schemas.openxmlformats.org/officeDocument/2006/relationships/slide" Target="slides/slide7.xml"/><Relationship Id="rId18" Type="http://schemas.openxmlformats.org/officeDocument/2006/relationships/slide" Target="slides/slide16.xml"/><Relationship Id="rId27" Type="http://schemas.openxmlformats.org/officeDocument/2006/relationships/slide" Target="slides/slide25.xml"/><Relationship Id="rId14" Type="http://schemas.openxmlformats.org/officeDocument/2006/relationships/slide" Target="slides/slide12.xml"/><Relationship Id="rId4" Type="http://schemas.openxmlformats.org/officeDocument/2006/relationships/slide" Target="slides/slide2.xml"/><Relationship Id="rId28" Type="http://schemas.openxmlformats.org/officeDocument/2006/relationships/slide" Target="slides/slide26.xml"/><Relationship Id="rId45" Type="http://schemas.openxmlformats.org/officeDocument/2006/relationships/slide" Target="slides/slide43.xml"/><Relationship Id="rId58" Type="http://schemas.openxmlformats.org/officeDocument/2006/relationships/slide" Target="slides/slide56.xml"/><Relationship Id="rId42" Type="http://schemas.openxmlformats.org/officeDocument/2006/relationships/slide" Target="slides/slide40.xml"/><Relationship Id="rId6" Type="http://schemas.openxmlformats.org/officeDocument/2006/relationships/slide" Target="slides/slide4.xml"/><Relationship Id="rId49" Type="http://schemas.openxmlformats.org/officeDocument/2006/relationships/slide" Target="slides/slide47.xml"/><Relationship Id="rId44" Type="http://schemas.openxmlformats.org/officeDocument/2006/relationships/slide" Target="slides/slide42.xml"/><Relationship Id="rId19" Type="http://schemas.openxmlformats.org/officeDocument/2006/relationships/slide" Target="slides/slide17.xml"/><Relationship Id="rId38" Type="http://schemas.openxmlformats.org/officeDocument/2006/relationships/slide" Target="slides/slide36.xml"/><Relationship Id="rId20" Type="http://schemas.openxmlformats.org/officeDocument/2006/relationships/slide" Target="slides/slide18.xml"/><Relationship Id="rId2" Type="http://schemas.openxmlformats.org/officeDocument/2006/relationships/slideMaster" Target="slideMasters/slideMaster2.xml"/><Relationship Id="rId46" Type="http://schemas.openxmlformats.org/officeDocument/2006/relationships/slide" Target="slides/slide44.xml"/><Relationship Id="rId57" Type="http://schemas.openxmlformats.org/officeDocument/2006/relationships/slide" Target="slides/slide55.xml"/><Relationship Id="rId59" Type="http://schemas.openxmlformats.org/officeDocument/2006/relationships/slide" Target="slides/slide57.xml"/><Relationship Id="rId35" Type="http://schemas.openxmlformats.org/officeDocument/2006/relationships/slide" Target="slides/slide33.xml"/><Relationship Id="rId51" Type="http://schemas.openxmlformats.org/officeDocument/2006/relationships/slide" Target="slides/slide49.xml"/><Relationship Id="rId55" Type="http://schemas.openxmlformats.org/officeDocument/2006/relationships/slide" Target="slides/slide53.xml"/><Relationship Id="rId31" Type="http://schemas.openxmlformats.org/officeDocument/2006/relationships/slide" Target="slides/slide29.xml"/><Relationship Id="rId34" Type="http://schemas.openxmlformats.org/officeDocument/2006/relationships/slide" Target="slides/slide32.xml"/><Relationship Id="rId40" Type="http://schemas.openxmlformats.org/officeDocument/2006/relationships/slide" Target="slides/slide38.xml"/><Relationship Id="rId62" Type="http://schemas.openxmlformats.org/officeDocument/2006/relationships/printerSettings" Target="printerSettings/printerSettings1.bin"/><Relationship Id="rId66" Type="http://schemas.openxmlformats.org/officeDocument/2006/relationships/tableStyles" Target="tableStyles.xml"/><Relationship Id="rId36" Type="http://schemas.openxmlformats.org/officeDocument/2006/relationships/slide" Target="slides/slide34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2.xml"/><Relationship Id="rId47" Type="http://schemas.openxmlformats.org/officeDocument/2006/relationships/slide" Target="slides/slide45.xml"/><Relationship Id="rId56" Type="http://schemas.openxmlformats.org/officeDocument/2006/relationships/slide" Target="slides/slide54.xml"/><Relationship Id="rId48" Type="http://schemas.openxmlformats.org/officeDocument/2006/relationships/slide" Target="slides/slide46.xml"/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52" Type="http://schemas.openxmlformats.org/officeDocument/2006/relationships/slide" Target="slides/slide50.xml"/><Relationship Id="rId65" Type="http://schemas.openxmlformats.org/officeDocument/2006/relationships/theme" Target="theme/theme1.xml"/><Relationship Id="rId54" Type="http://schemas.openxmlformats.org/officeDocument/2006/relationships/slide" Target="slides/slide52.xml"/><Relationship Id="rId12" Type="http://schemas.openxmlformats.org/officeDocument/2006/relationships/slide" Target="slides/slide10.xml"/><Relationship Id="rId3" Type="http://schemas.openxmlformats.org/officeDocument/2006/relationships/slide" Target="slides/slide1.xml"/><Relationship Id="rId23" Type="http://schemas.openxmlformats.org/officeDocument/2006/relationships/slide" Target="slides/slide21.xml"/><Relationship Id="rId61" Type="http://schemas.openxmlformats.org/officeDocument/2006/relationships/notesMaster" Target="notesMasters/notesMaster1.xml"/><Relationship Id="rId53" Type="http://schemas.openxmlformats.org/officeDocument/2006/relationships/slide" Target="slides/slide51.xml"/><Relationship Id="rId26" Type="http://schemas.openxmlformats.org/officeDocument/2006/relationships/slide" Target="slides/slide24.xml"/><Relationship Id="rId30" Type="http://schemas.openxmlformats.org/officeDocument/2006/relationships/slide" Target="slides/slide28.xml"/><Relationship Id="rId11" Type="http://schemas.openxmlformats.org/officeDocument/2006/relationships/slide" Target="slides/slide9.xml"/><Relationship Id="rId29" Type="http://schemas.openxmlformats.org/officeDocument/2006/relationships/slide" Target="slides/slide27.xml"/><Relationship Id="rId16" Type="http://schemas.openxmlformats.org/officeDocument/2006/relationships/slide" Target="slides/slide14.xml"/><Relationship Id="rId33" Type="http://schemas.openxmlformats.org/officeDocument/2006/relationships/slide" Target="slides/slide31.xml"/><Relationship Id="rId41" Type="http://schemas.openxmlformats.org/officeDocument/2006/relationships/slide" Target="slides/slide3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2" Type="http://schemas.openxmlformats.org/officeDocument/2006/relationships/slide" Target="slides/slide20.xml"/><Relationship Id="rId21" Type="http://schemas.openxmlformats.org/officeDocument/2006/relationships/slide" Target="slides/slide1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118C455-DCBE-41F6-9A52-324D6BC54AEC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1F781F4-099F-4112-9B1E-8A4E416391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46</a:t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47</a:t>
            </a:fld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48</a:t>
            </a:fld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49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50</a:t>
            </a:fld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51</a:t>
            </a:fld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52</a:t>
            </a:fld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53</a:t>
            </a:fld>
            <a:endParaRPr 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54</a:t>
            </a:fld>
            <a:endParaRPr 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55</a:t>
            </a:fld>
            <a:endParaRPr 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56</a:t>
            </a:fld>
            <a:endParaRPr 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57</a:t>
            </a:fld>
            <a:endParaRPr lang="en-US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58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5D2D3F-B0F1-446B-B7CC-19B90EB0017B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FA4F69-47FA-46CC-8030-E13D0EF9E8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EB11F-C391-4BDD-82EB-6F3E13A9F9E1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0D068-AB96-40B8-9FAA-4228627632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2669FE-0345-4152-A335-E3D8B60CD5FA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040A0-6A5C-4BDA-AED7-03967CF047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6CD45C-81C4-4E27-A18A-8835B7066D8D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F246AB-72DE-4829-A3EE-183283F17E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DF4F1D-9F1B-4CA4-932E-311654E99826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7303-0E5B-4E24-BCA3-62F5881C10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0E4233-E030-4D82-AE1D-06E871FCE686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F17966-739A-4E4E-BEF8-5E9D65CAA6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C5EE9E-C85E-43CC-91D6-50F7B4961BB7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B75778-597E-43D2-A71E-341C60964E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9F8884-1DEA-4C84-A489-E724713CC95E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D71189-8D0B-455A-87B2-3A89DCBF68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2DFE5A-BFC9-454A-A87C-69BA4FE25A0F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5D2254-A369-4EE7-927D-AE71362307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4A6603-BAC9-4FFA-BE72-57B7C0EDA50D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69E04E-7B9E-40CB-AECA-9BEEF7D4B1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6F2E53-C0F0-49CC-8B3F-6BA3D019B99D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175EC1-C65E-447A-8CAE-CC74F72434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green.gif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429625" y="5562600"/>
            <a:ext cx="71437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hand.gif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6115050"/>
            <a:ext cx="1190625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reeform 5"/>
          <p:cNvSpPr/>
          <p:nvPr userDrawn="1"/>
        </p:nvSpPr>
        <p:spPr>
          <a:xfrm>
            <a:off x="1171575" y="6124575"/>
            <a:ext cx="7286625" cy="219075"/>
          </a:xfrm>
          <a:custGeom>
            <a:avLst/>
            <a:gdLst>
              <a:gd name="connsiteX0" fmla="*/ 0 w 7286625"/>
              <a:gd name="connsiteY0" fmla="*/ 219075 h 219075"/>
              <a:gd name="connsiteX1" fmla="*/ 190500 w 7286625"/>
              <a:gd name="connsiteY1" fmla="*/ 180975 h 219075"/>
              <a:gd name="connsiteX2" fmla="*/ 2790825 w 7286625"/>
              <a:gd name="connsiteY2" fmla="*/ 171450 h 219075"/>
              <a:gd name="connsiteX3" fmla="*/ 2924175 w 7286625"/>
              <a:gd name="connsiteY3" fmla="*/ 152400 h 219075"/>
              <a:gd name="connsiteX4" fmla="*/ 3267075 w 7286625"/>
              <a:gd name="connsiteY4" fmla="*/ 133350 h 219075"/>
              <a:gd name="connsiteX5" fmla="*/ 3390900 w 7286625"/>
              <a:gd name="connsiteY5" fmla="*/ 123825 h 219075"/>
              <a:gd name="connsiteX6" fmla="*/ 3667125 w 7286625"/>
              <a:gd name="connsiteY6" fmla="*/ 85725 h 219075"/>
              <a:gd name="connsiteX7" fmla="*/ 3838575 w 7286625"/>
              <a:gd name="connsiteY7" fmla="*/ 76200 h 219075"/>
              <a:gd name="connsiteX8" fmla="*/ 4381500 w 7286625"/>
              <a:gd name="connsiteY8" fmla="*/ 47625 h 219075"/>
              <a:gd name="connsiteX9" fmla="*/ 4552950 w 7286625"/>
              <a:gd name="connsiteY9" fmla="*/ 38100 h 219075"/>
              <a:gd name="connsiteX10" fmla="*/ 4686300 w 7286625"/>
              <a:gd name="connsiteY10" fmla="*/ 28575 h 219075"/>
              <a:gd name="connsiteX11" fmla="*/ 5562600 w 7286625"/>
              <a:gd name="connsiteY11" fmla="*/ 0 h 219075"/>
              <a:gd name="connsiteX12" fmla="*/ 6486525 w 7286625"/>
              <a:gd name="connsiteY12" fmla="*/ 9525 h 219075"/>
              <a:gd name="connsiteX13" fmla="*/ 6581775 w 7286625"/>
              <a:gd name="connsiteY13" fmla="*/ 19050 h 219075"/>
              <a:gd name="connsiteX14" fmla="*/ 6715125 w 7286625"/>
              <a:gd name="connsiteY14" fmla="*/ 47625 h 219075"/>
              <a:gd name="connsiteX15" fmla="*/ 7210425 w 7286625"/>
              <a:gd name="connsiteY15" fmla="*/ 66675 h 219075"/>
              <a:gd name="connsiteX16" fmla="*/ 7286625 w 7286625"/>
              <a:gd name="connsiteY16" fmla="*/ 76200 h 219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7286625" h="219075">
                <a:moveTo>
                  <a:pt x="0" y="219075"/>
                </a:moveTo>
                <a:cubicBezTo>
                  <a:pt x="67827" y="173857"/>
                  <a:pt x="45538" y="182475"/>
                  <a:pt x="190500" y="180975"/>
                </a:cubicBezTo>
                <a:lnTo>
                  <a:pt x="2790825" y="171450"/>
                </a:lnTo>
                <a:cubicBezTo>
                  <a:pt x="2835275" y="165100"/>
                  <a:pt x="2879529" y="157183"/>
                  <a:pt x="2924175" y="152400"/>
                </a:cubicBezTo>
                <a:cubicBezTo>
                  <a:pt x="3020054" y="142127"/>
                  <a:pt x="3181234" y="138255"/>
                  <a:pt x="3267075" y="133350"/>
                </a:cubicBezTo>
                <a:cubicBezTo>
                  <a:pt x="3308405" y="130988"/>
                  <a:pt x="3349625" y="127000"/>
                  <a:pt x="3390900" y="123825"/>
                </a:cubicBezTo>
                <a:cubicBezTo>
                  <a:pt x="3496096" y="104698"/>
                  <a:pt x="3551356" y="92157"/>
                  <a:pt x="3667125" y="85725"/>
                </a:cubicBezTo>
                <a:lnTo>
                  <a:pt x="3838575" y="76200"/>
                </a:lnTo>
                <a:cubicBezTo>
                  <a:pt x="4421283" y="38197"/>
                  <a:pt x="3784538" y="73028"/>
                  <a:pt x="4381500" y="47625"/>
                </a:cubicBezTo>
                <a:cubicBezTo>
                  <a:pt x="4438686" y="45192"/>
                  <a:pt x="4495823" y="41670"/>
                  <a:pt x="4552950" y="38100"/>
                </a:cubicBezTo>
                <a:cubicBezTo>
                  <a:pt x="4597426" y="35320"/>
                  <a:pt x="4641768" y="30255"/>
                  <a:pt x="4686300" y="28575"/>
                </a:cubicBezTo>
                <a:lnTo>
                  <a:pt x="5562600" y="0"/>
                </a:lnTo>
                <a:lnTo>
                  <a:pt x="6486525" y="9525"/>
                </a:lnTo>
                <a:cubicBezTo>
                  <a:pt x="6518428" y="10121"/>
                  <a:pt x="6550352" y="13505"/>
                  <a:pt x="6581775" y="19050"/>
                </a:cubicBezTo>
                <a:cubicBezTo>
                  <a:pt x="6696351" y="39269"/>
                  <a:pt x="6600009" y="39686"/>
                  <a:pt x="6715125" y="47625"/>
                </a:cubicBezTo>
                <a:cubicBezTo>
                  <a:pt x="6818795" y="54775"/>
                  <a:pt x="7128867" y="63956"/>
                  <a:pt x="7210425" y="66675"/>
                </a:cubicBezTo>
                <a:cubicBezTo>
                  <a:pt x="7254060" y="81220"/>
                  <a:pt x="7228960" y="76200"/>
                  <a:pt x="7286625" y="76200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7" name="Picture 9" descr="top.gif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rot="18850181">
            <a:off x="-155575" y="330200"/>
            <a:ext cx="200025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  <a:ln>
            <a:noFill/>
          </a:ln>
        </p:spPr>
        <p:txBody>
          <a:bodyPr/>
          <a:lstStyle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25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-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"/>
                          </p:val>
                        </p:tav>
                        <p:tav tm="100000">
                          <p:val>
                            <p:strVal val="#ppt_w*.05"/>
                          </p:val>
                        </p:tav>
                      </p:tavLst>
                    </p:anim>
                    <p:anim calcmode="lin" valueType="num">
                      <p:cBhvr>
                        <p:cTn dur="500" accel="50000" fill="hold">
                          <p:stCondLst>
                            <p:cond delay="500"/>
                          </p:stCondLst>
                        </p:cTn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.05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+.4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2"/>
                          </p:val>
                        </p:tav>
                        <p:tav tm="100000">
                          <p:val>
                            <p:strVal val="#ppt_y+.1"/>
                          </p:val>
                        </p:tav>
                      </p:tavLst>
                    </p:anim>
                    <p:anim calcmode="lin" valueType="num">
                      <p:cBhvr>
                        <p:cTn dur="500" accel="50000" fill="hold">
                          <p:stCondLst>
                            <p:cond delay="500"/>
                          </p:stCondLst>
                        </p:cTn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fade">
                      <p:cBhvr>
                        <p:cTn dur="1000" decel="50000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25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-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"/>
                          </p:val>
                        </p:tav>
                        <p:tav tm="100000">
                          <p:val>
                            <p:strVal val="#ppt_w*.05"/>
                          </p:val>
                        </p:tav>
                      </p:tavLst>
                    </p:anim>
                    <p:anim calcmode="lin" valueType="num">
                      <p:cBhvr>
                        <p:cTn dur="500" accel="50000" fill="hold">
                          <p:stCondLst>
                            <p:cond delay="500"/>
                          </p:stCondLst>
                        </p:cTn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.05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+.4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2"/>
                          </p:val>
                        </p:tav>
                        <p:tav tm="100000">
                          <p:val>
                            <p:strVal val="#ppt_y+.1"/>
                          </p:val>
                        </p:tav>
                      </p:tavLst>
                    </p:anim>
                    <p:anim calcmode="lin" valueType="num">
                      <p:cBhvr>
                        <p:cTn dur="500" accel="50000" fill="hold">
                          <p:stCondLst>
                            <p:cond delay="500"/>
                          </p:stCondLst>
                        </p:cTn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fade">
                      <p:cBhvr>
                        <p:cTn dur="1000" decel="50000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25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-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"/>
                          </p:val>
                        </p:tav>
                        <p:tav tm="100000">
                          <p:val>
                            <p:strVal val="#ppt_w*.05"/>
                          </p:val>
                        </p:tav>
                      </p:tavLst>
                    </p:anim>
                    <p:anim calcmode="lin" valueType="num">
                      <p:cBhvr>
                        <p:cTn dur="500" accel="50000" fill="hold">
                          <p:stCondLst>
                            <p:cond delay="500"/>
                          </p:stCondLst>
                        </p:cTn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.05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+.4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2"/>
                          </p:val>
                        </p:tav>
                        <p:tav tm="100000">
                          <p:val>
                            <p:strVal val="#ppt_y+.1"/>
                          </p:val>
                        </p:tav>
                      </p:tavLst>
                    </p:anim>
                    <p:anim calcmode="lin" valueType="num">
                      <p:cBhvr>
                        <p:cTn dur="500" accel="50000" fill="hold">
                          <p:stCondLst>
                            <p:cond delay="500"/>
                          </p:stCondLst>
                        </p:cTn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fade">
                      <p:cBhvr>
                        <p:cTn dur="1000" decel="50000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25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-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"/>
                          </p:val>
                        </p:tav>
                        <p:tav tm="100000">
                          <p:val>
                            <p:strVal val="#ppt_w*.05"/>
                          </p:val>
                        </p:tav>
                      </p:tavLst>
                    </p:anim>
                    <p:anim calcmode="lin" valueType="num">
                      <p:cBhvr>
                        <p:cTn dur="500" accel="50000" fill="hold">
                          <p:stCondLst>
                            <p:cond delay="500"/>
                          </p:stCondLst>
                        </p:cTn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.05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+.4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2"/>
                          </p:val>
                        </p:tav>
                        <p:tav tm="100000">
                          <p:val>
                            <p:strVal val="#ppt_y+.1"/>
                          </p:val>
                        </p:tav>
                      </p:tavLst>
                    </p:anim>
                    <p:anim calcmode="lin" valueType="num">
                      <p:cBhvr>
                        <p:cTn dur="500" accel="50000" fill="hold">
                          <p:stCondLst>
                            <p:cond delay="500"/>
                          </p:stCondLst>
                        </p:cTn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fade">
                      <p:cBhvr>
                        <p:cTn dur="1000" decel="50000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5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-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"/>
                          </p:val>
                        </p:tav>
                        <p:tav tm="100000">
                          <p:val>
                            <p:strVal val="#ppt_w*.05"/>
                          </p:val>
                        </p:tav>
                      </p:tavLst>
                    </p:anim>
                    <p:anim calcmode="lin" valueType="num">
                      <p:cBhvr>
                        <p:cTn dur="500" accel="50000" fill="hold">
                          <p:stCondLst>
                            <p:cond delay="500"/>
                          </p:stCondLst>
                        </p:cTn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.05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+.4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2"/>
                          </p:val>
                        </p:tav>
                        <p:tav tm="100000">
                          <p:val>
                            <p:strVal val="#ppt_y+.1"/>
                          </p:val>
                        </p:tav>
                      </p:tavLst>
                    </p:anim>
                    <p:anim calcmode="lin" valueType="num">
                      <p:cBhvr>
                        <p:cTn dur="500" accel="50000" fill="hold">
                          <p:stCondLst>
                            <p:cond delay="500"/>
                          </p:stCondLst>
                        </p:cTn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fade">
                      <p:cBhvr>
                        <p:cTn dur="1000" decel="50000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AA9AB-7925-475F-87E4-57F6EF092961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A6BC3C-EF4C-4932-8208-7FBB5701A0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9C3780-DD3C-46A5-8303-4579155A8DB3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2BAF33-582B-4B0D-B27A-32E91EEEB0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3C4502-BF88-49E9-A189-5718D68C95C9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835F4E-BD93-49E1-84D0-363BA31979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F29AB0-274B-47BE-985F-46164E2F9B8D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238FDB-2D8C-4804-B582-7DB90366B9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F0B030-1580-4866-BCBB-5B9DCBDFAB68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77EB8B-B6EB-443D-9CB4-B019CEC8F4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FF0F97-1060-4EBF-B543-874A8397FCDC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6104A5-FF6A-4891-8FE3-D539A7A66E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8A180-20FC-43E6-ACF2-E4D2D7D4238C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012834-41A2-49E3-8762-B14EE3F5CF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242E86-E886-49FE-9E81-CBA74FDF21F4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9A6F0D-A611-4358-861D-7B01E83038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E854A5-A6D3-4FF2-A83D-4A92E35723B6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B79F47-3AF0-4617-BC60-2E592392BB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FCA2E3-A4EC-4D3C-A723-C30C7527518B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DF8B95-FD24-4BC4-B430-69A3136D11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9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E62B1BE-7229-4612-B077-302E9FB27D58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4367C90-D8D8-4A11-9BC3-E7451ACC5E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40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</p:sldLayoutIdLst>
  <p:transition>
    <p:pull dir="r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01CF5B1-68BC-4F44-89BE-2F24F67B5729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69DAB5F-4C32-47E8-A254-E438E2D0D3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</p:sldLayoutIdLst>
  <p:transition>
    <p:pull dir="r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3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3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6" descr="transparent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30463" y="1676400"/>
            <a:ext cx="4046537" cy="423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2</a:t>
            </a:r>
            <a:br>
              <a:rPr lang="en-US" dirty="0" smtClean="0"/>
            </a:br>
            <a:r>
              <a:rPr lang="en-US" dirty="0" smtClean="0"/>
              <a:t>Operating System Overview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Patricia Roy</a:t>
            </a:r>
            <a:br>
              <a:rPr lang="en-US" smtClean="0"/>
            </a:br>
            <a:r>
              <a:rPr lang="en-US" smtClean="0"/>
              <a:t>Manatee Community College, Venice, FL</a:t>
            </a:r>
            <a:br>
              <a:rPr lang="en-US" smtClean="0"/>
            </a:br>
            <a:r>
              <a:rPr lang="en-US" smtClean="0"/>
              <a:t>©2008, Prentice Hall</a:t>
            </a:r>
            <a:br>
              <a:rPr lang="en-US" smtClean="0"/>
            </a:b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7" name="Subtitle 2"/>
          <p:cNvSpPr txBox="1">
            <a:spLocks/>
          </p:cNvSpPr>
          <p:nvPr/>
        </p:nvSpPr>
        <p:spPr bwMode="auto">
          <a:xfrm>
            <a:off x="1371600" y="152400"/>
            <a:ext cx="6400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1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Operating Systems:</a:t>
            </a:r>
            <a:br>
              <a:rPr kumimoji="0" lang="en-US" sz="3200" b="0" i="1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3200" b="0" i="1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Internals and Design Principles, 6/E</a:t>
            </a:r>
            <a:br>
              <a:rPr kumimoji="0" lang="en-US" sz="3200" b="0" i="1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William Stallings</a:t>
            </a:r>
            <a:endParaRPr kumimoji="0" lang="en-US" sz="3200" b="0" i="1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OS as Resource Manager</a:t>
            </a:r>
            <a:endParaRPr lang="en-US" dirty="0"/>
          </a:p>
        </p:txBody>
      </p:sp>
      <p:pic>
        <p:nvPicPr>
          <p:cNvPr id="4" name="Content Placeholder 3" descr="Fig02_02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47800" y="1219200"/>
            <a:ext cx="6218142" cy="5334000"/>
          </a:xfrm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Kernel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Portion of operating system that is in main memory</a:t>
            </a:r>
          </a:p>
          <a:p>
            <a:r>
              <a:rPr lang="en-US" smtClean="0"/>
              <a:t>Contains most frequently used functions</a:t>
            </a:r>
          </a:p>
          <a:p>
            <a:r>
              <a:rPr lang="en-US" smtClean="0"/>
              <a:t>Also called the nucleus</a:t>
            </a:r>
            <a:endParaRPr lang="en-US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74638"/>
            <a:ext cx="7391400" cy="1143000"/>
          </a:xfrm>
        </p:spPr>
        <p:txBody>
          <a:bodyPr/>
          <a:lstStyle/>
          <a:p>
            <a:r>
              <a:rPr lang="en-US" dirty="0" smtClean="0"/>
              <a:t>Evolution of Operating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Hardware upgrades plus new types of hardware</a:t>
            </a:r>
          </a:p>
          <a:p>
            <a:r>
              <a:rPr lang="en-US" smtClean="0"/>
              <a:t>New services</a:t>
            </a:r>
          </a:p>
          <a:p>
            <a:r>
              <a:rPr lang="en-US" smtClean="0"/>
              <a:t>Fixes</a:t>
            </a:r>
            <a:endParaRPr lang="en-US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74638"/>
            <a:ext cx="7391400" cy="1143000"/>
          </a:xfrm>
        </p:spPr>
        <p:txBody>
          <a:bodyPr/>
          <a:lstStyle/>
          <a:p>
            <a:r>
              <a:rPr lang="en-US" dirty="0" smtClean="0"/>
              <a:t>Evolution of Operating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Serial processing</a:t>
            </a:r>
          </a:p>
          <a:p>
            <a:pPr lvl="1"/>
            <a:r>
              <a:rPr lang="en-US" smtClean="0"/>
              <a:t>No operating system</a:t>
            </a:r>
          </a:p>
          <a:p>
            <a:pPr lvl="1"/>
            <a:r>
              <a:rPr lang="en-US" smtClean="0"/>
              <a:t>Machines run from a console with display lights, toggle switches, input device, and printer</a:t>
            </a:r>
            <a:endParaRPr lang="en-US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74638"/>
            <a:ext cx="7543800" cy="1143000"/>
          </a:xfrm>
        </p:spPr>
        <p:txBody>
          <a:bodyPr/>
          <a:lstStyle/>
          <a:p>
            <a:r>
              <a:rPr lang="en-US" dirty="0" smtClean="0"/>
              <a:t>Evolution of Operating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Serial processing</a:t>
            </a:r>
          </a:p>
          <a:p>
            <a:pPr lvl="1"/>
            <a:r>
              <a:rPr lang="en-US" smtClean="0"/>
              <a:t>Schedule time</a:t>
            </a:r>
          </a:p>
          <a:p>
            <a:pPr lvl="1"/>
            <a:r>
              <a:rPr lang="en-US" smtClean="0"/>
              <a:t>Setup included loading the compiler, source program, saving compiled program, and loading and linking</a:t>
            </a:r>
            <a:endParaRPr lang="en-US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74638"/>
            <a:ext cx="7543800" cy="1143000"/>
          </a:xfrm>
        </p:spPr>
        <p:txBody>
          <a:bodyPr/>
          <a:lstStyle/>
          <a:p>
            <a:r>
              <a:rPr lang="en-US" dirty="0" smtClean="0"/>
              <a:t>Evolution of Operating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Simple batch system</a:t>
            </a:r>
          </a:p>
          <a:p>
            <a:pPr lvl="1"/>
            <a:r>
              <a:rPr lang="en-US" smtClean="0"/>
              <a:t>Monitor</a:t>
            </a:r>
          </a:p>
          <a:p>
            <a:pPr lvl="2"/>
            <a:r>
              <a:rPr lang="en-US" smtClean="0"/>
              <a:t>Software that controls the sequence of events</a:t>
            </a:r>
          </a:p>
          <a:p>
            <a:pPr lvl="2"/>
            <a:r>
              <a:rPr lang="en-US" smtClean="0"/>
              <a:t>Batch jobs together</a:t>
            </a:r>
          </a:p>
          <a:p>
            <a:pPr lvl="2"/>
            <a:r>
              <a:rPr lang="en-US" smtClean="0"/>
              <a:t>Program returns control to monitor when finished</a:t>
            </a:r>
            <a:endParaRPr lang="en-US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Job Control Language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Special type of programming language</a:t>
            </a:r>
          </a:p>
          <a:p>
            <a:r>
              <a:rPr lang="en-US" smtClean="0"/>
              <a:t>Provides instruction to the monitor</a:t>
            </a:r>
          </a:p>
          <a:p>
            <a:pPr lvl="1"/>
            <a:r>
              <a:rPr lang="en-US" smtClean="0"/>
              <a:t>What compiler to use</a:t>
            </a:r>
          </a:p>
          <a:p>
            <a:pPr lvl="1"/>
            <a:r>
              <a:rPr lang="en-US" smtClean="0"/>
              <a:t>What data to use</a:t>
            </a:r>
            <a:endParaRPr lang="en-US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Hardware 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Memory protection</a:t>
            </a:r>
          </a:p>
          <a:p>
            <a:pPr lvl="1"/>
            <a:r>
              <a:rPr lang="en-US" dirty="0" smtClean="0"/>
              <a:t>Does </a:t>
            </a:r>
            <a:r>
              <a:rPr lang="en-US" dirty="0" smtClean="0"/>
              <a:t>not allow the memory area containing the monitor to be </a:t>
            </a:r>
            <a:r>
              <a:rPr lang="en-US" dirty="0" smtClean="0"/>
              <a:t>altered</a:t>
            </a:r>
          </a:p>
          <a:p>
            <a:r>
              <a:rPr lang="en-US" dirty="0" smtClean="0"/>
              <a:t>Timer</a:t>
            </a:r>
          </a:p>
          <a:p>
            <a:pPr lvl="1"/>
            <a:r>
              <a:rPr lang="en-US" dirty="0" smtClean="0"/>
              <a:t>Prevents a job from monopolizing the system</a:t>
            </a:r>
            <a:endParaRPr lang="en-US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Hardware 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Privileged instructions</a:t>
            </a:r>
          </a:p>
          <a:p>
            <a:pPr lvl="1"/>
            <a:r>
              <a:rPr lang="en-US" smtClean="0"/>
              <a:t>Certain machine level instructions can only be executed by the monitor</a:t>
            </a:r>
          </a:p>
          <a:p>
            <a:r>
              <a:rPr lang="en-US" smtClean="0"/>
              <a:t>Interrupts</a:t>
            </a:r>
          </a:p>
          <a:p>
            <a:pPr lvl="1"/>
            <a:r>
              <a:rPr lang="en-US" smtClean="0"/>
              <a:t>Early computer models did not have this capability</a:t>
            </a:r>
            <a:endParaRPr lang="en-US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Memory Protection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User program executes in user mode </a:t>
            </a:r>
          </a:p>
          <a:p>
            <a:pPr lvl="1"/>
            <a:r>
              <a:rPr lang="en-US" smtClean="0"/>
              <a:t>Certain instructions may not be executed</a:t>
            </a:r>
            <a:endParaRPr lang="en-US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Operating System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 program that controls the execution of application programs</a:t>
            </a:r>
          </a:p>
          <a:p>
            <a:r>
              <a:rPr lang="en-US" smtClean="0"/>
              <a:t>An interface between applications and hardware</a:t>
            </a:r>
          </a:p>
          <a:p>
            <a:endParaRPr lang="en-US" dirty="0" smtClean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Memory Protection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Monitor executes in system mode</a:t>
            </a:r>
          </a:p>
          <a:p>
            <a:pPr lvl="1"/>
            <a:r>
              <a:rPr lang="en-US" smtClean="0"/>
              <a:t>Kernel mode</a:t>
            </a:r>
          </a:p>
          <a:p>
            <a:pPr lvl="1"/>
            <a:r>
              <a:rPr lang="en-US" smtClean="0"/>
              <a:t>Privileged instructions are executed</a:t>
            </a:r>
          </a:p>
          <a:p>
            <a:pPr lvl="1"/>
            <a:r>
              <a:rPr lang="en-US" smtClean="0"/>
              <a:t>Protected areas of  memory may be accessed</a:t>
            </a:r>
            <a:endParaRPr lang="en-US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System Utilization Example</a:t>
            </a:r>
            <a:endParaRPr lang="en-US" dirty="0"/>
          </a:p>
        </p:txBody>
      </p:sp>
      <p:pic>
        <p:nvPicPr>
          <p:cNvPr id="4" name="Content Placeholder 3" descr="Fig02_04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752600" y="1752600"/>
            <a:ext cx="5555140" cy="3195637"/>
          </a:xfrm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Uniprogramming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Processor must wait for I/O instruction to complete before </a:t>
            </a:r>
            <a:r>
              <a:rPr lang="en-US" dirty="0" smtClean="0"/>
              <a:t>proceeding</a:t>
            </a:r>
            <a:endParaRPr lang="en-US" dirty="0"/>
          </a:p>
        </p:txBody>
      </p:sp>
      <p:pic>
        <p:nvPicPr>
          <p:cNvPr id="4" name="Picture 3" descr="Fig02_05a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3114675"/>
            <a:ext cx="6205537" cy="1125116"/>
          </a:xfrm>
          <a:prstGeom prst="rect">
            <a:avLst/>
          </a:prstGeom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Multiprogramming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When one job needs to wait for I/O, the processor can switch to the other job</a:t>
            </a:r>
            <a:endParaRPr lang="en-US" dirty="0"/>
          </a:p>
        </p:txBody>
      </p:sp>
      <p:pic>
        <p:nvPicPr>
          <p:cNvPr id="4" name="Picture 3" descr="Fig02_05b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6770" y="2924175"/>
            <a:ext cx="6627030" cy="2638425"/>
          </a:xfrm>
          <a:prstGeom prst="rect">
            <a:avLst/>
          </a:prstGeom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Multiprogramming</a:t>
            </a:r>
            <a:endParaRPr lang="en-US" dirty="0"/>
          </a:p>
        </p:txBody>
      </p:sp>
      <p:pic>
        <p:nvPicPr>
          <p:cNvPr id="4" name="Content Placeholder 3" descr="Fig02_05c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96522" y="1905000"/>
            <a:ext cx="7398456" cy="3733800"/>
          </a:xfrm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Utilization Histograms</a:t>
            </a:r>
            <a:endParaRPr lang="en-US" dirty="0"/>
          </a:p>
        </p:txBody>
      </p:sp>
      <p:pic>
        <p:nvPicPr>
          <p:cNvPr id="4" name="Content Placeholder 3" descr="Fig02_06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219199" y="1219200"/>
            <a:ext cx="7216927" cy="5410200"/>
          </a:xfrm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Example</a:t>
            </a:r>
            <a:endParaRPr lang="en-US"/>
          </a:p>
        </p:txBody>
      </p:sp>
      <p:pic>
        <p:nvPicPr>
          <p:cNvPr id="4" name="Content Placeholder 3" descr="Table02_01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66800" y="1752600"/>
            <a:ext cx="7340835" cy="3467100"/>
          </a:xfrm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Time Sharing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Using multiprogramming to handle multiple interactive jobs</a:t>
            </a:r>
          </a:p>
          <a:p>
            <a:r>
              <a:rPr lang="en-US" smtClean="0"/>
              <a:t>Processor’s time is shared among multiple users</a:t>
            </a:r>
          </a:p>
          <a:p>
            <a:r>
              <a:rPr lang="en-US" smtClean="0"/>
              <a:t>Multiple users simultaneously access the system through terminals</a:t>
            </a:r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Batch Multiprogramming versus Time Sharing</a:t>
            </a:r>
            <a:endParaRPr lang="en-US" dirty="0"/>
          </a:p>
        </p:txBody>
      </p:sp>
      <p:pic>
        <p:nvPicPr>
          <p:cNvPr id="4" name="Content Placeholder 3" descr="Table02_03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51191" y="1981200"/>
            <a:ext cx="8003428" cy="3062287"/>
          </a:xfrm>
        </p:spPr>
      </p:pic>
    </p:spTree>
  </p:cSld>
  <p:clrMapOvr>
    <a:masterClrMapping/>
  </p:clrMapOvr>
  <p:transition>
    <p:pull dir="rd"/>
  </p:transition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CTSS Operation</a:t>
            </a:r>
            <a:endParaRPr lang="en-US" dirty="0"/>
          </a:p>
        </p:txBody>
      </p:sp>
      <p:pic>
        <p:nvPicPr>
          <p:cNvPr id="4" name="Content Placeholder 3" descr="Fig02_07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523999" y="1295400"/>
            <a:ext cx="6720251" cy="5076825"/>
          </a:xfrm>
        </p:spPr>
      </p:pic>
    </p:spTree>
  </p:cSld>
  <p:clrMapOvr>
    <a:masterClrMapping/>
  </p:clrMapOvr>
  <p:transition>
    <p:pull dir="rd"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Operating System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Convenience</a:t>
            </a:r>
          </a:p>
          <a:p>
            <a:r>
              <a:rPr lang="en-US" smtClean="0"/>
              <a:t>Efficiency</a:t>
            </a:r>
          </a:p>
          <a:p>
            <a:r>
              <a:rPr lang="en-US" smtClean="0"/>
              <a:t>Ability to evolve</a:t>
            </a:r>
            <a:endParaRPr lang="en-US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Major Achievements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Processes</a:t>
            </a:r>
          </a:p>
          <a:p>
            <a:r>
              <a:rPr lang="en-US" smtClean="0"/>
              <a:t>Memory management</a:t>
            </a:r>
          </a:p>
          <a:p>
            <a:r>
              <a:rPr lang="en-US" smtClean="0"/>
              <a:t>Information protection and security</a:t>
            </a:r>
          </a:p>
          <a:p>
            <a:r>
              <a:rPr lang="en-US" smtClean="0"/>
              <a:t>Scheduling and resource management</a:t>
            </a:r>
          </a:p>
          <a:p>
            <a:r>
              <a:rPr lang="en-US" smtClean="0"/>
              <a:t>System structure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 program in execution</a:t>
            </a:r>
          </a:p>
          <a:p>
            <a:r>
              <a:rPr lang="en-US" smtClean="0"/>
              <a:t>An instance of a program running on a computer</a:t>
            </a:r>
          </a:p>
          <a:p>
            <a:r>
              <a:rPr lang="en-US" smtClean="0"/>
              <a:t>The entity that can be assigned to and executed on a processor</a:t>
            </a:r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 unit of activity characterized by</a:t>
            </a:r>
          </a:p>
          <a:p>
            <a:pPr lvl="1"/>
            <a:r>
              <a:rPr lang="en-US" smtClean="0"/>
              <a:t>A single sequential thread of execution</a:t>
            </a:r>
          </a:p>
          <a:p>
            <a:pPr lvl="1"/>
            <a:r>
              <a:rPr lang="en-US" smtClean="0"/>
              <a:t>A current state</a:t>
            </a:r>
          </a:p>
          <a:p>
            <a:pPr lvl="1"/>
            <a:r>
              <a:rPr lang="en-US" smtClean="0"/>
              <a:t>An associated set of system resources</a:t>
            </a:r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Difficulties with Designing System 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Improper synchronization</a:t>
            </a:r>
          </a:p>
          <a:p>
            <a:r>
              <a:rPr lang="en-US" smtClean="0"/>
              <a:t>Failed mutual exclusion</a:t>
            </a:r>
          </a:p>
          <a:p>
            <a:r>
              <a:rPr lang="en-US" smtClean="0"/>
              <a:t>Nondeterminate program operation</a:t>
            </a:r>
          </a:p>
          <a:p>
            <a:r>
              <a:rPr lang="en-US" smtClean="0"/>
              <a:t>Deadlocks</a:t>
            </a:r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Consists of three components</a:t>
            </a:r>
          </a:p>
          <a:p>
            <a:pPr lvl="1"/>
            <a:r>
              <a:rPr lang="en-US" smtClean="0"/>
              <a:t>An executable program</a:t>
            </a:r>
          </a:p>
          <a:p>
            <a:pPr lvl="1"/>
            <a:r>
              <a:rPr lang="en-US" smtClean="0"/>
              <a:t>Associated data needed by the program</a:t>
            </a:r>
          </a:p>
          <a:p>
            <a:pPr lvl="1"/>
            <a:r>
              <a:rPr lang="en-US" smtClean="0"/>
              <a:t>Execution context of the program</a:t>
            </a:r>
          </a:p>
          <a:p>
            <a:pPr lvl="2"/>
            <a:r>
              <a:rPr lang="en-US" smtClean="0"/>
              <a:t>All information the operating system needs to manage the process</a:t>
            </a:r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Process</a:t>
            </a:r>
            <a:endParaRPr lang="en-US" dirty="0"/>
          </a:p>
        </p:txBody>
      </p:sp>
      <p:pic>
        <p:nvPicPr>
          <p:cNvPr id="4" name="Content Placeholder 3" descr="Fig02_08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362200" y="1143000"/>
            <a:ext cx="4521958" cy="5410200"/>
          </a:xfrm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Memory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Process isolation</a:t>
            </a:r>
          </a:p>
          <a:p>
            <a:r>
              <a:rPr lang="en-US" smtClean="0"/>
              <a:t>Automatic allocation and management</a:t>
            </a:r>
          </a:p>
          <a:p>
            <a:r>
              <a:rPr lang="en-US" smtClean="0"/>
              <a:t>Support of modular programming</a:t>
            </a:r>
          </a:p>
          <a:p>
            <a:r>
              <a:rPr lang="en-US" smtClean="0"/>
              <a:t>Protection and access control</a:t>
            </a:r>
          </a:p>
          <a:p>
            <a:r>
              <a:rPr lang="en-US" smtClean="0"/>
              <a:t>Long-term storage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Virtual Memory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Implements long-term store</a:t>
            </a:r>
          </a:p>
          <a:p>
            <a:r>
              <a:rPr lang="en-US" smtClean="0"/>
              <a:t>Information stored in named objects called files</a:t>
            </a:r>
          </a:p>
          <a:p>
            <a:r>
              <a:rPr lang="en-US" smtClean="0"/>
              <a:t>Allows programmers to address memory from a logical point of view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Paging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Allows process to be comprised of a number of fixed-size blocks, called pages</a:t>
            </a:r>
          </a:p>
          <a:p>
            <a:r>
              <a:rPr lang="en-US" dirty="0" smtClean="0"/>
              <a:t>Virtual address is a page number and an offset within the page</a:t>
            </a:r>
          </a:p>
          <a:p>
            <a:r>
              <a:rPr lang="en-US" dirty="0" smtClean="0"/>
              <a:t>Each page may be located </a:t>
            </a:r>
            <a:r>
              <a:rPr lang="en-US" dirty="0" smtClean="0"/>
              <a:t>anywhere </a:t>
            </a:r>
            <a:r>
              <a:rPr lang="en-US" dirty="0" smtClean="0"/>
              <a:t>in main memory</a:t>
            </a:r>
          </a:p>
          <a:p>
            <a:r>
              <a:rPr lang="en-US" dirty="0" smtClean="0"/>
              <a:t>Real address or physical address </a:t>
            </a:r>
            <a:r>
              <a:rPr lang="en-US" dirty="0" smtClean="0"/>
              <a:t>is the </a:t>
            </a:r>
            <a:r>
              <a:rPr lang="en-US" dirty="0" smtClean="0"/>
              <a:t>main </a:t>
            </a:r>
            <a:r>
              <a:rPr lang="en-US" dirty="0" smtClean="0"/>
              <a:t>memory address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Virtual Memory</a:t>
            </a:r>
            <a:endParaRPr lang="en-US" dirty="0"/>
          </a:p>
        </p:txBody>
      </p:sp>
      <p:pic>
        <p:nvPicPr>
          <p:cNvPr id="4" name="Content Placeholder 3" descr="Fig02_09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514600" y="1219200"/>
            <a:ext cx="3997836" cy="5410200"/>
          </a:xfrm>
        </p:spPr>
      </p:pic>
    </p:spTree>
  </p:cSld>
  <p:clrMapOvr>
    <a:masterClrMapping/>
  </p:clrMapOvr>
  <p:transition>
    <p:pull dir="rd"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Layers and Views</a:t>
            </a:r>
            <a:endParaRPr lang="en-US" dirty="0"/>
          </a:p>
        </p:txBody>
      </p:sp>
      <p:pic>
        <p:nvPicPr>
          <p:cNvPr id="4" name="Content Placeholder 3" descr="Fig02_01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133600" y="1295400"/>
            <a:ext cx="4698140" cy="5172075"/>
          </a:xfrm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Virtual Memory Addressing</a:t>
            </a:r>
            <a:endParaRPr lang="en-US" dirty="0"/>
          </a:p>
        </p:txBody>
      </p:sp>
      <p:pic>
        <p:nvPicPr>
          <p:cNvPr id="4" name="Content Placeholder 3" descr="Fig02_10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838325" y="1600200"/>
            <a:ext cx="5467350" cy="4105275"/>
          </a:xfrm>
        </p:spPr>
      </p:pic>
    </p:spTree>
  </p:cSld>
  <p:clrMapOvr>
    <a:masterClrMapping/>
  </p:clrMapOvr>
  <p:transition>
    <p:pull dir="rd"/>
  </p:transition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Information Protection and Security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Availability</a:t>
            </a:r>
          </a:p>
          <a:p>
            <a:pPr lvl="1"/>
            <a:r>
              <a:rPr lang="en-US" smtClean="0"/>
              <a:t>Concerned with protecting the system against interruption</a:t>
            </a:r>
          </a:p>
          <a:p>
            <a:r>
              <a:rPr lang="en-US" smtClean="0"/>
              <a:t>Confidentiality</a:t>
            </a:r>
          </a:p>
          <a:p>
            <a:pPr lvl="1"/>
            <a:r>
              <a:rPr lang="en-US" smtClean="0"/>
              <a:t>Assuring that users cannot read data for which access is unauthorized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Information Protection and Security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Data integrity</a:t>
            </a:r>
          </a:p>
          <a:p>
            <a:pPr lvl="1"/>
            <a:r>
              <a:rPr lang="en-US" smtClean="0"/>
              <a:t>Protection of data from unauthorized modification</a:t>
            </a:r>
          </a:p>
          <a:p>
            <a:r>
              <a:rPr lang="en-US" smtClean="0"/>
              <a:t>Authenticity</a:t>
            </a:r>
          </a:p>
          <a:p>
            <a:pPr lvl="1"/>
            <a:r>
              <a:rPr lang="en-US" smtClean="0"/>
              <a:t>Concerned with the proper verification of the identity of users and the validity of messages or data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Scheduling and Resource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Fairness</a:t>
            </a:r>
          </a:p>
          <a:p>
            <a:pPr lvl="1"/>
            <a:r>
              <a:rPr lang="en-US" smtClean="0"/>
              <a:t>Give equal and fair access to resources</a:t>
            </a:r>
          </a:p>
          <a:p>
            <a:r>
              <a:rPr lang="en-US" smtClean="0"/>
              <a:t>Differential responsiveness</a:t>
            </a:r>
          </a:p>
          <a:p>
            <a:pPr lvl="1"/>
            <a:r>
              <a:rPr lang="en-US" smtClean="0"/>
              <a:t>Discriminate among different classes of jobs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Scheduling and Resource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Efficiency</a:t>
            </a:r>
          </a:p>
          <a:p>
            <a:pPr lvl="1"/>
            <a:r>
              <a:rPr lang="en-US" smtClean="0"/>
              <a:t>Maximize throughput, minimize response time, and accommodate as many uses as possible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Key Elements of an Operating System</a:t>
            </a:r>
            <a:endParaRPr lang="en-US" dirty="0"/>
          </a:p>
        </p:txBody>
      </p:sp>
      <p:pic>
        <p:nvPicPr>
          <p:cNvPr id="4" name="Content Placeholder 3" descr="Fig02_11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690687" y="1582504"/>
            <a:ext cx="6005513" cy="4794484"/>
          </a:xfrm>
        </p:spPr>
      </p:pic>
    </p:spTree>
  </p:cSld>
  <p:clrMapOvr>
    <a:masterClrMapping/>
  </p:clrMapOvr>
  <p:transition>
    <p:pull dir="rd"/>
  </p:transition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System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View the system as a series of levels</a:t>
            </a:r>
          </a:p>
          <a:p>
            <a:r>
              <a:rPr lang="en-US" smtClean="0"/>
              <a:t>Each level performs a related subset of functions</a:t>
            </a:r>
          </a:p>
          <a:p>
            <a:r>
              <a:rPr lang="en-US" smtClean="0"/>
              <a:t>Each level relies on the next lower level to perform more primitive functions</a:t>
            </a:r>
          </a:p>
          <a:p>
            <a:r>
              <a:rPr lang="en-US" smtClean="0"/>
              <a:t>This decomposes a problem into a number of more manageable subproblems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Levels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Level 1</a:t>
            </a:r>
          </a:p>
          <a:p>
            <a:pPr lvl="1"/>
            <a:r>
              <a:rPr lang="en-US" smtClean="0"/>
              <a:t>Electronic circuits</a:t>
            </a:r>
          </a:p>
          <a:p>
            <a:pPr lvl="1"/>
            <a:r>
              <a:rPr lang="en-US" smtClean="0"/>
              <a:t>Objects are registers, memory cells, and logic gates</a:t>
            </a:r>
          </a:p>
          <a:p>
            <a:pPr lvl="1"/>
            <a:r>
              <a:rPr lang="en-US" smtClean="0"/>
              <a:t>Operations are clearing a register or reading a memory location</a:t>
            </a:r>
          </a:p>
          <a:p>
            <a:r>
              <a:rPr lang="en-US" smtClean="0"/>
              <a:t>Level 2	</a:t>
            </a:r>
          </a:p>
          <a:p>
            <a:pPr lvl="1"/>
            <a:r>
              <a:rPr lang="en-US" smtClean="0"/>
              <a:t>Processor’s instruction set</a:t>
            </a:r>
          </a:p>
          <a:p>
            <a:pPr lvl="1"/>
            <a:r>
              <a:rPr lang="en-US" smtClean="0"/>
              <a:t>Operations such as add, subtract, load, and store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Levels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Level 3</a:t>
            </a:r>
          </a:p>
          <a:p>
            <a:pPr lvl="1"/>
            <a:r>
              <a:rPr lang="en-US" smtClean="0"/>
              <a:t>Adds the concept of a procedure or subroutine, plus call/return operations</a:t>
            </a:r>
          </a:p>
          <a:p>
            <a:r>
              <a:rPr lang="en-US" smtClean="0"/>
              <a:t>Level 4</a:t>
            </a:r>
          </a:p>
          <a:p>
            <a:pPr lvl="1"/>
            <a:r>
              <a:rPr lang="en-US" smtClean="0"/>
              <a:t>Interrupts</a:t>
            </a:r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Concepts</a:t>
            </a:r>
            <a:r>
              <a:rPr lang="en-US" dirty="0" smtClean="0"/>
              <a:t> Related to Multiprogramming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Level 5</a:t>
            </a:r>
          </a:p>
          <a:p>
            <a:pPr lvl="1"/>
            <a:r>
              <a:rPr lang="en-US" smtClean="0"/>
              <a:t>Process as a program in execution</a:t>
            </a:r>
          </a:p>
          <a:p>
            <a:pPr lvl="1"/>
            <a:r>
              <a:rPr lang="en-US" smtClean="0"/>
              <a:t>Suspend and resume processes</a:t>
            </a:r>
          </a:p>
          <a:p>
            <a:r>
              <a:rPr lang="en-US" smtClean="0"/>
              <a:t>Level 6</a:t>
            </a:r>
          </a:p>
          <a:p>
            <a:pPr lvl="1"/>
            <a:r>
              <a:rPr lang="en-US" smtClean="0"/>
              <a:t>Secondary storage devices</a:t>
            </a:r>
          </a:p>
          <a:p>
            <a:pPr lvl="1"/>
            <a:r>
              <a:rPr lang="en-US" smtClean="0"/>
              <a:t>Transfer of blocks of data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Services Provided by the 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Program development</a:t>
            </a:r>
          </a:p>
          <a:p>
            <a:pPr lvl="1"/>
            <a:r>
              <a:rPr lang="en-US" smtClean="0"/>
              <a:t>Editors and debuggers</a:t>
            </a:r>
          </a:p>
          <a:p>
            <a:r>
              <a:rPr lang="en-US" smtClean="0"/>
              <a:t>Program execution</a:t>
            </a:r>
          </a:p>
          <a:p>
            <a:r>
              <a:rPr lang="en-US" smtClean="0"/>
              <a:t>Access I/O devices</a:t>
            </a:r>
            <a:endParaRPr lang="en-US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Concepts</a:t>
            </a:r>
            <a:r>
              <a:rPr lang="en-US" dirty="0" smtClean="0"/>
              <a:t> </a:t>
            </a:r>
            <a:r>
              <a:rPr lang="en-US" smtClean="0"/>
              <a:t>Related to Multiprogramming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Level 7</a:t>
            </a:r>
          </a:p>
          <a:p>
            <a:pPr lvl="1"/>
            <a:r>
              <a:rPr lang="en-US" smtClean="0"/>
              <a:t>Creates logical address space for processes</a:t>
            </a:r>
          </a:p>
          <a:p>
            <a:pPr lvl="1"/>
            <a:r>
              <a:rPr lang="en-US" smtClean="0"/>
              <a:t>Organizes virtual address space into blocks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Deal with External Objects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Level 8</a:t>
            </a:r>
          </a:p>
          <a:p>
            <a:pPr lvl="1"/>
            <a:r>
              <a:rPr lang="en-US" smtClean="0"/>
              <a:t>Communication of information and messages between processes</a:t>
            </a:r>
          </a:p>
          <a:p>
            <a:r>
              <a:rPr lang="en-US" smtClean="0"/>
              <a:t>Level 9</a:t>
            </a:r>
          </a:p>
          <a:p>
            <a:pPr lvl="1"/>
            <a:r>
              <a:rPr lang="en-US" smtClean="0"/>
              <a:t>Supports long-term storage of named files</a:t>
            </a:r>
          </a:p>
          <a:p>
            <a:r>
              <a:rPr lang="en-US" smtClean="0"/>
              <a:t>Level 10</a:t>
            </a:r>
          </a:p>
          <a:p>
            <a:pPr lvl="1"/>
            <a:r>
              <a:rPr lang="en-US" smtClean="0"/>
              <a:t>Provides access to external devices using standardized interfaces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Deal with External Objects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Level 11</a:t>
            </a:r>
          </a:p>
          <a:p>
            <a:pPr lvl="1"/>
            <a:r>
              <a:rPr lang="en-US" smtClean="0"/>
              <a:t>Responsible for maintaining the association between the external and internal identifiers</a:t>
            </a:r>
          </a:p>
          <a:p>
            <a:r>
              <a:rPr lang="en-US" smtClean="0"/>
              <a:t>Level 12</a:t>
            </a:r>
          </a:p>
          <a:p>
            <a:pPr lvl="1"/>
            <a:r>
              <a:rPr lang="en-US" smtClean="0"/>
              <a:t>Provides full-featured facility for the support of processes</a:t>
            </a:r>
          </a:p>
          <a:p>
            <a:r>
              <a:rPr lang="en-US" smtClean="0"/>
              <a:t>Level 13</a:t>
            </a:r>
          </a:p>
          <a:p>
            <a:pPr lvl="1"/>
            <a:r>
              <a:rPr lang="en-US" smtClean="0"/>
              <a:t>Provides an interface to the OS for the user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Modern Operating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Microkernel architecture</a:t>
            </a:r>
          </a:p>
          <a:p>
            <a:pPr lvl="1"/>
            <a:r>
              <a:rPr lang="en-US" smtClean="0"/>
              <a:t>Assigns only a few essential functions to the kernel</a:t>
            </a:r>
          </a:p>
          <a:p>
            <a:pPr lvl="2"/>
            <a:r>
              <a:rPr lang="en-US" smtClean="0"/>
              <a:t>Address spaces</a:t>
            </a:r>
          </a:p>
          <a:p>
            <a:pPr lvl="2"/>
            <a:r>
              <a:rPr lang="en-US" smtClean="0"/>
              <a:t>Interprocess communication (IPC)</a:t>
            </a:r>
          </a:p>
          <a:p>
            <a:pPr lvl="2"/>
            <a:r>
              <a:rPr lang="en-US" smtClean="0"/>
              <a:t>Basic scheduling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Modern Operating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Multithreading</a:t>
            </a:r>
          </a:p>
          <a:p>
            <a:pPr lvl="1"/>
            <a:r>
              <a:rPr lang="en-US" smtClean="0"/>
              <a:t>Process is divided into threads that can run concurrently</a:t>
            </a:r>
          </a:p>
          <a:p>
            <a:pPr lvl="2"/>
            <a:r>
              <a:rPr lang="en-US" smtClean="0"/>
              <a:t>Thread</a:t>
            </a:r>
          </a:p>
          <a:p>
            <a:pPr lvl="3"/>
            <a:r>
              <a:rPr lang="en-US" smtClean="0"/>
              <a:t>Dispatchable unit of work</a:t>
            </a:r>
          </a:p>
          <a:p>
            <a:pPr lvl="3"/>
            <a:r>
              <a:rPr lang="en-US" smtClean="0"/>
              <a:t>executes sequentially and is interruptable</a:t>
            </a:r>
          </a:p>
          <a:p>
            <a:pPr lvl="2"/>
            <a:r>
              <a:rPr lang="en-US" smtClean="0"/>
              <a:t>Process is a collection of one or more threads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Modern Operating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Symmetric multiprocessing (SMP)</a:t>
            </a:r>
          </a:p>
          <a:p>
            <a:pPr lvl="1"/>
            <a:r>
              <a:rPr lang="en-US" smtClean="0"/>
              <a:t>There are multiple processors</a:t>
            </a:r>
          </a:p>
          <a:p>
            <a:pPr lvl="1"/>
            <a:r>
              <a:rPr lang="en-US" smtClean="0"/>
              <a:t>These processors share same main memory and I/O facilities</a:t>
            </a:r>
          </a:p>
          <a:p>
            <a:pPr lvl="1"/>
            <a:r>
              <a:rPr lang="en-US" smtClean="0"/>
              <a:t>All processors can perform the same functions</a:t>
            </a:r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Multiprogramming and Multiprocessing</a:t>
            </a:r>
            <a:endParaRPr lang="en-US" dirty="0"/>
          </a:p>
        </p:txBody>
      </p:sp>
      <p:pic>
        <p:nvPicPr>
          <p:cNvPr id="4" name="Content Placeholder 3" descr="Fig02_12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539085" y="1600200"/>
            <a:ext cx="6065829" cy="4953000"/>
          </a:xfrm>
        </p:spPr>
      </p:pic>
    </p:spTree>
  </p:cSld>
  <p:clrMapOvr>
    <a:masterClrMapping/>
  </p:clrMapOvr>
  <p:transition>
    <p:pull dir="rd"/>
  </p:transition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Modern Operating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Distributed operating systems</a:t>
            </a:r>
          </a:p>
          <a:p>
            <a:pPr lvl="1"/>
            <a:r>
              <a:rPr lang="en-US" smtClean="0"/>
              <a:t>Provides the illusion of a single main memory space and single secondary memory space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Modern Operating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Object-oriented design</a:t>
            </a:r>
          </a:p>
          <a:p>
            <a:pPr lvl="1"/>
            <a:r>
              <a:rPr lang="en-US" smtClean="0"/>
              <a:t>Used for adding modular extensions to a small kernel</a:t>
            </a:r>
          </a:p>
          <a:p>
            <a:pPr lvl="1"/>
            <a:r>
              <a:rPr lang="en-US" smtClean="0"/>
              <a:t>Enables programmers to customize an operating system without disrupting system integrity</a:t>
            </a:r>
          </a:p>
          <a:p>
            <a:endParaRPr lang="en-US"/>
          </a:p>
        </p:txBody>
      </p:sp>
    </p:spTree>
  </p:cSld>
  <p:clrMapOvr>
    <a:masterClrMapping/>
  </p:clrMapOvr>
  <p:transition>
    <p:pull dir="rd"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Services Provided by the 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Controlled access to files</a:t>
            </a:r>
          </a:p>
          <a:p>
            <a:r>
              <a:rPr lang="en-US" smtClean="0"/>
              <a:t>System access</a:t>
            </a:r>
            <a:endParaRPr lang="en-US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Services Provided by the 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Error detection and response</a:t>
            </a:r>
          </a:p>
          <a:p>
            <a:pPr lvl="1"/>
            <a:r>
              <a:rPr lang="en-US" smtClean="0"/>
              <a:t>Internal and external hardware errors</a:t>
            </a:r>
          </a:p>
          <a:p>
            <a:pPr lvl="1"/>
            <a:r>
              <a:rPr lang="en-US" smtClean="0"/>
              <a:t>Software errors</a:t>
            </a:r>
          </a:p>
          <a:p>
            <a:pPr lvl="1"/>
            <a:r>
              <a:rPr lang="en-US" smtClean="0"/>
              <a:t>Operating system cannot grant request of application</a:t>
            </a:r>
            <a:endParaRPr lang="en-US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Services Provided by the 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Accounting</a:t>
            </a:r>
          </a:p>
          <a:p>
            <a:pPr lvl="1"/>
            <a:r>
              <a:rPr lang="en-US" smtClean="0"/>
              <a:t>Collect usage statistics</a:t>
            </a:r>
          </a:p>
          <a:p>
            <a:pPr lvl="1"/>
            <a:r>
              <a:rPr lang="en-US" smtClean="0"/>
              <a:t>Monitor performance</a:t>
            </a:r>
          </a:p>
          <a:p>
            <a:pPr lvl="1"/>
            <a:r>
              <a:rPr lang="en-US" smtClean="0"/>
              <a:t>Used to anticipate future enhancements</a:t>
            </a:r>
          </a:p>
          <a:p>
            <a:pPr lvl="1"/>
            <a:r>
              <a:rPr lang="en-US" smtClean="0"/>
              <a:t>Used for billing purposes</a:t>
            </a:r>
            <a:endParaRPr lang="en-US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Operating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Responsible for managing resources</a:t>
            </a:r>
          </a:p>
          <a:p>
            <a:r>
              <a:rPr lang="en-US" smtClean="0"/>
              <a:t>Functions same way as ordinary computer software</a:t>
            </a:r>
          </a:p>
          <a:p>
            <a:pPr lvl="1"/>
            <a:r>
              <a:rPr lang="en-US" smtClean="0"/>
              <a:t>It is a program that is executed</a:t>
            </a:r>
          </a:p>
          <a:p>
            <a:r>
              <a:rPr lang="en-US" smtClean="0"/>
              <a:t>Operating system relinquishes control of the processor</a:t>
            </a:r>
            <a:endParaRPr lang="en-US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1170</Words>
  <Application>Microsoft Office PowerPoint</Application>
  <PresentationFormat>On-screen Show (4:3)</PresentationFormat>
  <Paragraphs>286</Paragraphs>
  <Slides>58</Slides>
  <Notes>58</Notes>
  <HiddenSlides>0</HiddenSlides>
  <MMClips>0</MMClips>
  <ScaleCrop>false</ScaleCrop>
  <HeadingPairs>
    <vt:vector size="4" baseType="variant">
      <vt:variant>
        <vt:lpstr>Design Template</vt:lpstr>
      </vt:variant>
      <vt:variant>
        <vt:i4>2</vt:i4>
      </vt:variant>
      <vt:variant>
        <vt:lpstr>Slide Titles</vt:lpstr>
      </vt:variant>
      <vt:variant>
        <vt:i4>58</vt:i4>
      </vt:variant>
    </vt:vector>
  </HeadingPairs>
  <TitlesOfParts>
    <vt:vector size="60" baseType="lpstr">
      <vt:lpstr>Office Theme</vt:lpstr>
      <vt:lpstr>Custom Design</vt:lpstr>
      <vt:lpstr>Chapter 2 Operating System Overview</vt:lpstr>
      <vt:lpstr>Operating System</vt:lpstr>
      <vt:lpstr>Operating System Objectives</vt:lpstr>
      <vt:lpstr>Layers and Views</vt:lpstr>
      <vt:lpstr>Services Provided by the OS</vt:lpstr>
      <vt:lpstr>Services Provided by the OS</vt:lpstr>
      <vt:lpstr>Services Provided by the OS</vt:lpstr>
      <vt:lpstr>Services Provided by the OS</vt:lpstr>
      <vt:lpstr>Operating System</vt:lpstr>
      <vt:lpstr>OS as Resource Manager</vt:lpstr>
      <vt:lpstr>Kernel</vt:lpstr>
      <vt:lpstr>Evolution of Operating Systems</vt:lpstr>
      <vt:lpstr>Evolution of Operating Systems</vt:lpstr>
      <vt:lpstr>Evolution of Operating Systems</vt:lpstr>
      <vt:lpstr>Evolution of Operating Systems</vt:lpstr>
      <vt:lpstr>Job Control Language</vt:lpstr>
      <vt:lpstr>Hardware Features</vt:lpstr>
      <vt:lpstr>Hardware Features</vt:lpstr>
      <vt:lpstr>Memory Protection</vt:lpstr>
      <vt:lpstr>Memory Protection</vt:lpstr>
      <vt:lpstr>System Utilization Example</vt:lpstr>
      <vt:lpstr>Uniprogramming</vt:lpstr>
      <vt:lpstr>Multiprogramming</vt:lpstr>
      <vt:lpstr>Multiprogramming</vt:lpstr>
      <vt:lpstr>Utilization Histograms</vt:lpstr>
      <vt:lpstr>Example</vt:lpstr>
      <vt:lpstr>Time Sharing Systems</vt:lpstr>
      <vt:lpstr>Batch Multiprogramming versus Time Sharing</vt:lpstr>
      <vt:lpstr>CTSS Operation</vt:lpstr>
      <vt:lpstr>Major Achievements</vt:lpstr>
      <vt:lpstr>Process</vt:lpstr>
      <vt:lpstr>Process</vt:lpstr>
      <vt:lpstr>Difficulties with Designing System Software</vt:lpstr>
      <vt:lpstr>Process</vt:lpstr>
      <vt:lpstr>Process</vt:lpstr>
      <vt:lpstr>Memory Management</vt:lpstr>
      <vt:lpstr>Virtual Memory</vt:lpstr>
      <vt:lpstr>Paging</vt:lpstr>
      <vt:lpstr>Virtual Memory</vt:lpstr>
      <vt:lpstr>Virtual Memory Addressing</vt:lpstr>
      <vt:lpstr>Information Protection and Security</vt:lpstr>
      <vt:lpstr>Information Protection and Security</vt:lpstr>
      <vt:lpstr>Scheduling and Resource Management</vt:lpstr>
      <vt:lpstr>Scheduling and Resource Management</vt:lpstr>
      <vt:lpstr>Key Elements of an Operating System</vt:lpstr>
      <vt:lpstr>System Structure</vt:lpstr>
      <vt:lpstr>Levels</vt:lpstr>
      <vt:lpstr>Levels</vt:lpstr>
      <vt:lpstr>Concepts Related to Multiprogramming</vt:lpstr>
      <vt:lpstr>Concepts Related to Multiprogramming</vt:lpstr>
      <vt:lpstr>Deal with External Objects</vt:lpstr>
      <vt:lpstr>Deal with External Objects</vt:lpstr>
      <vt:lpstr>Modern Operating Systems</vt:lpstr>
      <vt:lpstr>Modern Operating Systems</vt:lpstr>
      <vt:lpstr>Modern Operating Systems</vt:lpstr>
      <vt:lpstr>Multiprogramming and Multiprocessing</vt:lpstr>
      <vt:lpstr>Modern Operating Systems</vt:lpstr>
      <vt:lpstr>Modern Operating Systems</vt:lpstr>
    </vt:vector>
  </TitlesOfParts>
  <Company/>
  <LinksUpToDate>false</LinksUpToDate>
  <SharedDoc>false</SharedDoc>
  <HyperlinksChanged>false</HyperlinksChanged>
  <AppVersion>12.0258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2008-09-16T20:32:41Z</dcterms:created>
  <dcterms:modified xsi:type="dcterms:W3CDTF">2008-09-16T21:13:00Z</dcterms:modified>
</cp:coreProperties>
</file>