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1.xml" ContentType="application/vnd.openxmlformats-officedocument.presentationml.notesSlide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notesSlides/notesSlide11.xml" ContentType="application/vnd.openxmlformats-officedocument.presentationml.notes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notesSlides/notesSlide9.xml" ContentType="application/vnd.openxmlformats-officedocument.presentationml.notes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s/slide47.xml" ContentType="application/vnd.openxmlformats-officedocument.presentationml.slid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notesSlides/notesSlide16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52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17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56.xml" ContentType="application/vnd.openxmlformats-officedocument.presentationml.notesSlide+xml"/>
  <Override PartName="/ppt/slides/slide52.xml" ContentType="application/vnd.openxmlformats-officedocument.presentationml.slide+xml"/>
  <Override PartName="/ppt/slides/slide1.xml" ContentType="application/vnd.openxmlformats-officedocument.presentationml.slide+xml"/>
  <Override PartName="/ppt/slides/slide51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notesSlides/notesSlide1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1.xml" ContentType="application/vnd.openxmlformats-officedocument.presentationml.notesSlide+xml"/>
  <Override PartName="/ppt/slides/slide13.xml" ContentType="application/vnd.openxmlformats-officedocument.presentationml.slide+xml"/>
  <Override PartName="/ppt/notesSlides/notesSlide23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notesSlides/notesSlide51.xml" ContentType="application/vnd.openxmlformats-officedocument.presentationml.notesSlide+xml"/>
  <Override PartName="/ppt/notesSlides/notesSlide57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4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3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notesSlides/notesSlide43.xml" ContentType="application/vnd.openxmlformats-officedocument.presentationml.notesSlide+xml"/>
  <Override PartName="/ppt/slides/slide33.xml" ContentType="application/vnd.openxmlformats-officedocument.presentationml.slide+xml"/>
  <Override PartName="/ppt/notesSlides/notesSlide45.xml" ContentType="application/vnd.openxmlformats-officedocument.presentationml.notesSlide+xml"/>
  <Override PartName="/ppt/presProps.xml" ContentType="application/vnd.openxmlformats-officedocument.presentationml.presProps+xml"/>
  <Override PartName="/ppt/notesSlides/notesSlide18.xml" ContentType="application/vnd.openxmlformats-officedocument.presentationml.notesSlide+xml"/>
  <Override PartName="/ppt/notesSlides/notesSlide48.xml" ContentType="application/vnd.openxmlformats-officedocument.presentationml.notesSlide+xml"/>
  <Default Extension="png" ContentType="image/png"/>
  <Override PartName="/ppt/slides/slide27.xml" ContentType="application/vnd.openxmlformats-officedocument.presentationml.slide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s/slide56.xml" ContentType="application/vnd.openxmlformats-officedocument.presentationml.slide+xml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slideMasters/slideMaster2.xml" ContentType="application/vnd.openxmlformats-officedocument.presentationml.slideMaster+xml"/>
  <Override PartName="/ppt/notesSlides/notesSlide10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53.xml" ContentType="application/vnd.openxmlformats-officedocument.presentationml.slide+xml"/>
  <Override PartName="/ppt/notesSlides/notesSlide24.xml" ContentType="application/vnd.openxmlformats-officedocument.presentationml.notesSlide+xml"/>
  <Override PartName="/ppt/slideLayouts/slideLayout19.xml" ContentType="application/vnd.openxmlformats-officedocument.presentationml.slideLayout+xml"/>
  <Override PartName="/ppt/notesSlides/notesSlide47.xml" ContentType="application/vnd.openxmlformats-officedocument.presentationml.notesSlide+xml"/>
  <Override PartName="/ppt/notesSlides/notesSlide55.xml" ContentType="application/vnd.openxmlformats-officedocument.presentationml.notesSlide+xml"/>
  <Override PartName="/ppt/slides/slide55.xml" ContentType="application/vnd.openxmlformats-officedocument.presentationml.slide+xml"/>
  <Override PartName="/ppt/slides/slide12.xml" ContentType="application/vnd.openxmlformats-officedocument.presentationml.slide+xml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46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28.xml" ContentType="application/vnd.openxmlformats-officedocument.presentationml.notesSlide+xml"/>
  <Override PartName="/ppt/theme/theme2.xml" ContentType="application/vnd.openxmlformats-officedocument.theme+xml"/>
  <Override PartName="/ppt/notesSlides/notesSlide27.xml" ContentType="application/vnd.openxmlformats-officedocument.presentationml.notesSlide+xml"/>
  <Override PartName="/ppt/slides/slide2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35.xml" ContentType="application/vnd.openxmlformats-officedocument.presentationml.slide+xml"/>
  <Override PartName="/ppt/slides/slide42.xml" ContentType="application/vnd.openxmlformats-officedocument.presentationml.slide+xml"/>
  <Override PartName="/ppt/notesSlides/notesSlide40.xml" ContentType="application/vnd.openxmlformats-officedocument.presentationml.notesSlide+xml"/>
  <Override PartName="/ppt/slides/slide45.xml" ContentType="application/vnd.openxmlformats-officedocument.presentationml.slide+xml"/>
  <Override PartName="/ppt/notesSlides/notesSlide34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2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50.xml" ContentType="application/vnd.openxmlformats-officedocument.presentationml.slide+xml"/>
  <Override PartName="/ppt/slides/slide54.xml" ContentType="application/vnd.openxmlformats-officedocument.presentationml.slide+xml"/>
  <Override PartName="/ppt/slides/slide57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6.xml" ContentType="application/vnd.openxmlformats-officedocument.presentationml.notesSlide+xml"/>
  <Override PartName="/ppt/slides/slide58.xml" ContentType="application/vnd.openxmlformats-officedocument.presentationml.slide+xml"/>
  <Default Extension="xml" ContentType="application/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14.xml" ContentType="application/vnd.openxmlformats-officedocument.presentationml.slide+xml"/>
  <Override PartName="/ppt/slides/slide40.xml" ContentType="application/vnd.openxmlformats-officedocument.presentationml.slide+xml"/>
  <Override PartName="/ppt/slideLayouts/slideLayout18.xml" ContentType="application/vnd.openxmlformats-officedocument.presentationml.slideLayout+xml"/>
  <Override PartName="/ppt/notesSlides/notesSlide50.xml" ContentType="application/vnd.openxmlformats-officedocument.presentationml.notesSlide+xml"/>
  <Override PartName="/ppt/slides/slide34.xml" ContentType="application/vnd.openxmlformats-officedocument.presentationml.slide+xml"/>
  <Override PartName="/ppt/notesSlides/notesSlide26.xml" ContentType="application/vnd.openxmlformats-officedocument.presentationml.notesSlide+xml"/>
  <Override PartName="/ppt/slides/slide44.xml" ContentType="application/vnd.openxmlformats-officedocument.presentationml.slide+xml"/>
  <Override PartName="/ppt/notesSlides/notesSlide12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.xml" ContentType="application/vnd.openxmlformats-officedocument.presentationml.notesSlide+xml"/>
  <Override PartName="/ppt/slides/slide49.xml" ContentType="application/vnd.openxmlformats-officedocument.presentationml.slide+xml"/>
  <Override PartName="/ppt/notesSlides/notesSlide60.xml" ContentType="application/vnd.openxmlformats-officedocument.presentationml.notesSlide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48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notesSlides/notesSlide59.xml" ContentType="application/vnd.openxmlformats-officedocument.presentationml.notesSlid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59.xml" ContentType="application/vnd.openxmlformats-officedocument.presentationml.slide+xml"/>
  <Default Extension="jpeg" ContentType="image/jpeg"/>
  <Override PartName="/ppt/notesSlides/notesSlide33.xml" ContentType="application/vnd.openxmlformats-officedocument.presentationml.notesSlide+xml"/>
  <Override PartName="/ppt/notesSlides/notesSlide46.xml" ContentType="application/vnd.openxmlformats-officedocument.presentationml.notes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54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15.xml" ContentType="application/vnd.openxmlformats-officedocument.presentationml.slide+xml"/>
  <Override PartName="/ppt/notesSlides/notesSlide49.xml" ContentType="application/vnd.openxmlformats-officedocument.presentationml.notesSlide+xml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60.xml" ContentType="application/vnd.openxmlformats-officedocument.presentationml.sl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32.xml" ContentType="application/vnd.openxmlformats-officedocument.presentationml.slide+xml"/>
  <Override PartName="/ppt/notesSlides/notesSlide30.xml" ContentType="application/vnd.openxmlformats-officedocument.presentationml.notes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Layouts/slideLayout12.xml" ContentType="application/vnd.openxmlformats-officedocument.presentationml.slideLayout+xml"/>
  <Default Extension="gif" ContentType="image/gif"/>
  <Override PartName="/ppt/notesSlides/notesSlide20.xml" ContentType="application/vnd.openxmlformats-officedocument.presentationml.notes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removePersonalInfoOnSave="1" saveSubsetFonts="1">
  <p:sldMasterIdLst>
    <p:sldMasterId id="2147483648" r:id="rId1"/>
    <p:sldMasterId id="2147483660" r:id="rId2"/>
  </p:sldMasterIdLst>
  <p:notesMasterIdLst>
    <p:notesMasterId r:id="rId6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9" r:id="rId14"/>
    <p:sldId id="268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16" r:id="rId52"/>
    <p:sldId id="306" r:id="rId53"/>
    <p:sldId id="307" r:id="rId54"/>
    <p:sldId id="308" r:id="rId55"/>
    <p:sldId id="309" r:id="rId56"/>
    <p:sldId id="310" r:id="rId57"/>
    <p:sldId id="311" r:id="rId58"/>
    <p:sldId id="313" r:id="rId59"/>
    <p:sldId id="312" r:id="rId60"/>
    <p:sldId id="314" r:id="rId61"/>
    <p:sldId id="315" r:id="rId6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 varScale="1">
        <p:scale>
          <a:sx n="145" d="100"/>
          <a:sy n="145" d="100"/>
        </p:scale>
        <p:origin x="-6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64" Type="http://schemas.openxmlformats.org/officeDocument/2006/relationships/printerSettings" Target="printerSettings/printerSettings1.bin"/><Relationship Id="rId60" Type="http://schemas.openxmlformats.org/officeDocument/2006/relationships/slide" Target="slides/slide58.xml"/><Relationship Id="rId39" Type="http://schemas.openxmlformats.org/officeDocument/2006/relationships/slide" Target="slides/slide37.xml"/><Relationship Id="rId7" Type="http://schemas.openxmlformats.org/officeDocument/2006/relationships/slide" Target="slides/slide5.xml"/><Relationship Id="rId43" Type="http://schemas.openxmlformats.org/officeDocument/2006/relationships/slide" Target="slides/slide41.xml"/><Relationship Id="rId25" Type="http://schemas.openxmlformats.org/officeDocument/2006/relationships/slide" Target="slides/slide23.xml"/><Relationship Id="rId10" Type="http://schemas.openxmlformats.org/officeDocument/2006/relationships/slide" Target="slides/slide8.xml"/><Relationship Id="rId50" Type="http://schemas.openxmlformats.org/officeDocument/2006/relationships/slide" Target="slides/slide48.xml"/><Relationship Id="rId63" Type="http://schemas.openxmlformats.org/officeDocument/2006/relationships/notesMaster" Target="notesMasters/notesMaster1.xml"/><Relationship Id="rId17" Type="http://schemas.openxmlformats.org/officeDocument/2006/relationships/slide" Target="slides/slide15.xml"/><Relationship Id="rId9" Type="http://schemas.openxmlformats.org/officeDocument/2006/relationships/slide" Target="slides/slide7.xml"/><Relationship Id="rId18" Type="http://schemas.openxmlformats.org/officeDocument/2006/relationships/slide" Target="slides/slide16.xml"/><Relationship Id="rId27" Type="http://schemas.openxmlformats.org/officeDocument/2006/relationships/slide" Target="slides/slide25.xml"/><Relationship Id="rId14" Type="http://schemas.openxmlformats.org/officeDocument/2006/relationships/slide" Target="slides/slide12.xml"/><Relationship Id="rId4" Type="http://schemas.openxmlformats.org/officeDocument/2006/relationships/slide" Target="slides/slide2.xml"/><Relationship Id="rId28" Type="http://schemas.openxmlformats.org/officeDocument/2006/relationships/slide" Target="slides/slide26.xml"/><Relationship Id="rId45" Type="http://schemas.openxmlformats.org/officeDocument/2006/relationships/slide" Target="slides/slide43.xml"/><Relationship Id="rId58" Type="http://schemas.openxmlformats.org/officeDocument/2006/relationships/slide" Target="slides/slide56.xml"/><Relationship Id="rId42" Type="http://schemas.openxmlformats.org/officeDocument/2006/relationships/slide" Target="slides/slide40.xml"/><Relationship Id="rId6" Type="http://schemas.openxmlformats.org/officeDocument/2006/relationships/slide" Target="slides/slide4.xml"/><Relationship Id="rId49" Type="http://schemas.openxmlformats.org/officeDocument/2006/relationships/slide" Target="slides/slide47.xml"/><Relationship Id="rId44" Type="http://schemas.openxmlformats.org/officeDocument/2006/relationships/slide" Target="slides/slide42.xml"/><Relationship Id="rId19" Type="http://schemas.openxmlformats.org/officeDocument/2006/relationships/slide" Target="slides/slide17.xml"/><Relationship Id="rId38" Type="http://schemas.openxmlformats.org/officeDocument/2006/relationships/slide" Target="slides/slide36.xml"/><Relationship Id="rId20" Type="http://schemas.openxmlformats.org/officeDocument/2006/relationships/slide" Target="slides/slide18.xml"/><Relationship Id="rId2" Type="http://schemas.openxmlformats.org/officeDocument/2006/relationships/slideMaster" Target="slideMasters/slideMaster2.xml"/><Relationship Id="rId46" Type="http://schemas.openxmlformats.org/officeDocument/2006/relationships/slide" Target="slides/slide44.xml"/><Relationship Id="rId57" Type="http://schemas.openxmlformats.org/officeDocument/2006/relationships/slide" Target="slides/slide55.xml"/><Relationship Id="rId59" Type="http://schemas.openxmlformats.org/officeDocument/2006/relationships/slide" Target="slides/slide57.xml"/><Relationship Id="rId35" Type="http://schemas.openxmlformats.org/officeDocument/2006/relationships/slide" Target="slides/slide33.xml"/><Relationship Id="rId51" Type="http://schemas.openxmlformats.org/officeDocument/2006/relationships/slide" Target="slides/slide49.xml"/><Relationship Id="rId55" Type="http://schemas.openxmlformats.org/officeDocument/2006/relationships/slide" Target="slides/slide53.xml"/><Relationship Id="rId31" Type="http://schemas.openxmlformats.org/officeDocument/2006/relationships/slide" Target="slides/slide29.xml"/><Relationship Id="rId34" Type="http://schemas.openxmlformats.org/officeDocument/2006/relationships/slide" Target="slides/slide32.xml"/><Relationship Id="rId40" Type="http://schemas.openxmlformats.org/officeDocument/2006/relationships/slide" Target="slides/slide38.xml"/><Relationship Id="rId62" Type="http://schemas.openxmlformats.org/officeDocument/2006/relationships/slide" Target="slides/slide60.xml"/><Relationship Id="rId66" Type="http://schemas.openxmlformats.org/officeDocument/2006/relationships/viewProps" Target="viewProps.xml"/><Relationship Id="rId36" Type="http://schemas.openxmlformats.org/officeDocument/2006/relationships/slide" Target="slides/slide34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2.xml"/><Relationship Id="rId47" Type="http://schemas.openxmlformats.org/officeDocument/2006/relationships/slide" Target="slides/slide45.xml"/><Relationship Id="rId56" Type="http://schemas.openxmlformats.org/officeDocument/2006/relationships/slide" Target="slides/slide54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2" Type="http://schemas.openxmlformats.org/officeDocument/2006/relationships/slide" Target="slides/slide50.xml"/><Relationship Id="rId65" Type="http://schemas.openxmlformats.org/officeDocument/2006/relationships/presProps" Target="presProps.xml"/><Relationship Id="rId67" Type="http://schemas.openxmlformats.org/officeDocument/2006/relationships/theme" Target="theme/theme1.xml"/><Relationship Id="rId54" Type="http://schemas.openxmlformats.org/officeDocument/2006/relationships/slide" Target="slides/slide52.xml"/><Relationship Id="rId12" Type="http://schemas.openxmlformats.org/officeDocument/2006/relationships/slide" Target="slides/slide10.xml"/><Relationship Id="rId3" Type="http://schemas.openxmlformats.org/officeDocument/2006/relationships/slide" Target="slides/slide1.xml"/><Relationship Id="rId23" Type="http://schemas.openxmlformats.org/officeDocument/2006/relationships/slide" Target="slides/slide21.xml"/><Relationship Id="rId61" Type="http://schemas.openxmlformats.org/officeDocument/2006/relationships/slide" Target="slides/slide59.xml"/><Relationship Id="rId53" Type="http://schemas.openxmlformats.org/officeDocument/2006/relationships/slide" Target="slides/slide51.xml"/><Relationship Id="rId26" Type="http://schemas.openxmlformats.org/officeDocument/2006/relationships/slide" Target="slides/slide24.xml"/><Relationship Id="rId30" Type="http://schemas.openxmlformats.org/officeDocument/2006/relationships/slide" Target="slides/slide28.xml"/><Relationship Id="rId11" Type="http://schemas.openxmlformats.org/officeDocument/2006/relationships/slide" Target="slides/slide9.xml"/><Relationship Id="rId68" Type="http://schemas.openxmlformats.org/officeDocument/2006/relationships/tableStyles" Target="tableStyles.xml"/><Relationship Id="rId29" Type="http://schemas.openxmlformats.org/officeDocument/2006/relationships/slide" Target="slides/slide27.xml"/><Relationship Id="rId16" Type="http://schemas.openxmlformats.org/officeDocument/2006/relationships/slide" Target="slides/slide14.xml"/><Relationship Id="rId33" Type="http://schemas.openxmlformats.org/officeDocument/2006/relationships/slide" Target="slides/slide31.xml"/><Relationship Id="rId41" Type="http://schemas.openxmlformats.org/officeDocument/2006/relationships/slide" Target="slides/slide3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2" Type="http://schemas.openxmlformats.org/officeDocument/2006/relationships/slide" Target="slides/slide20.xml"/><Relationship Id="rId21" Type="http://schemas.openxmlformats.org/officeDocument/2006/relationships/slide" Target="slides/slide1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118C455-DCBE-41F6-9A52-324D6BC54AEC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1F781F4-099F-4112-9B1E-8A4E416391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58</a:t>
            </a:fld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59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60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D2D3F-B0F1-446B-B7CC-19B90EB0017B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A4F69-47FA-46CC-8030-E13D0EF9E8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EB11F-C391-4BDD-82EB-6F3E13A9F9E1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0D068-AB96-40B8-9FAA-4228627632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669FE-0345-4152-A335-E3D8B60CD5FA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040A0-6A5C-4BDA-AED7-03967CF047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CD45C-81C4-4E27-A18A-8835B7066D8D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246AB-72DE-4829-A3EE-183283F17E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F4F1D-9F1B-4CA4-932E-311654E99826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7303-0E5B-4E24-BCA3-62F5881C10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E4233-E030-4D82-AE1D-06E871FCE686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17966-739A-4E4E-BEF8-5E9D65CAA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5EE9E-C85E-43CC-91D6-50F7B4961BB7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75778-597E-43D2-A71E-341C60964E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F8884-1DEA-4C84-A489-E724713CC95E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71189-8D0B-455A-87B2-3A89DCBF68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DFE5A-BFC9-454A-A87C-69BA4FE25A0F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D2254-A369-4EE7-927D-AE71362307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A6603-BAC9-4FFA-BE72-57B7C0EDA50D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9E04E-7B9E-40CB-AECA-9BEEF7D4B1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F2E53-C0F0-49CC-8B3F-6BA3D019B99D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75EC1-C65E-447A-8CAE-CC74F72434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green.gif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429625" y="5562600"/>
            <a:ext cx="71437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hand.gif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115050"/>
            <a:ext cx="119062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/>
          <p:nvPr userDrawn="1"/>
        </p:nvSpPr>
        <p:spPr>
          <a:xfrm>
            <a:off x="1171575" y="6124575"/>
            <a:ext cx="7286625" cy="219075"/>
          </a:xfrm>
          <a:custGeom>
            <a:avLst/>
            <a:gdLst>
              <a:gd name="connsiteX0" fmla="*/ 0 w 7286625"/>
              <a:gd name="connsiteY0" fmla="*/ 219075 h 219075"/>
              <a:gd name="connsiteX1" fmla="*/ 190500 w 7286625"/>
              <a:gd name="connsiteY1" fmla="*/ 180975 h 219075"/>
              <a:gd name="connsiteX2" fmla="*/ 2790825 w 7286625"/>
              <a:gd name="connsiteY2" fmla="*/ 171450 h 219075"/>
              <a:gd name="connsiteX3" fmla="*/ 2924175 w 7286625"/>
              <a:gd name="connsiteY3" fmla="*/ 152400 h 219075"/>
              <a:gd name="connsiteX4" fmla="*/ 3267075 w 7286625"/>
              <a:gd name="connsiteY4" fmla="*/ 133350 h 219075"/>
              <a:gd name="connsiteX5" fmla="*/ 3390900 w 7286625"/>
              <a:gd name="connsiteY5" fmla="*/ 123825 h 219075"/>
              <a:gd name="connsiteX6" fmla="*/ 3667125 w 7286625"/>
              <a:gd name="connsiteY6" fmla="*/ 85725 h 219075"/>
              <a:gd name="connsiteX7" fmla="*/ 3838575 w 7286625"/>
              <a:gd name="connsiteY7" fmla="*/ 76200 h 219075"/>
              <a:gd name="connsiteX8" fmla="*/ 4381500 w 7286625"/>
              <a:gd name="connsiteY8" fmla="*/ 47625 h 219075"/>
              <a:gd name="connsiteX9" fmla="*/ 4552950 w 7286625"/>
              <a:gd name="connsiteY9" fmla="*/ 38100 h 219075"/>
              <a:gd name="connsiteX10" fmla="*/ 4686300 w 7286625"/>
              <a:gd name="connsiteY10" fmla="*/ 28575 h 219075"/>
              <a:gd name="connsiteX11" fmla="*/ 5562600 w 7286625"/>
              <a:gd name="connsiteY11" fmla="*/ 0 h 219075"/>
              <a:gd name="connsiteX12" fmla="*/ 6486525 w 7286625"/>
              <a:gd name="connsiteY12" fmla="*/ 9525 h 219075"/>
              <a:gd name="connsiteX13" fmla="*/ 6581775 w 7286625"/>
              <a:gd name="connsiteY13" fmla="*/ 19050 h 219075"/>
              <a:gd name="connsiteX14" fmla="*/ 6715125 w 7286625"/>
              <a:gd name="connsiteY14" fmla="*/ 47625 h 219075"/>
              <a:gd name="connsiteX15" fmla="*/ 7210425 w 7286625"/>
              <a:gd name="connsiteY15" fmla="*/ 66675 h 219075"/>
              <a:gd name="connsiteX16" fmla="*/ 7286625 w 7286625"/>
              <a:gd name="connsiteY16" fmla="*/ 76200 h 219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286625" h="219075">
                <a:moveTo>
                  <a:pt x="0" y="219075"/>
                </a:moveTo>
                <a:cubicBezTo>
                  <a:pt x="67827" y="173857"/>
                  <a:pt x="45538" y="182475"/>
                  <a:pt x="190500" y="180975"/>
                </a:cubicBezTo>
                <a:lnTo>
                  <a:pt x="2790825" y="171450"/>
                </a:lnTo>
                <a:cubicBezTo>
                  <a:pt x="2835275" y="165100"/>
                  <a:pt x="2879529" y="157183"/>
                  <a:pt x="2924175" y="152400"/>
                </a:cubicBezTo>
                <a:cubicBezTo>
                  <a:pt x="3020054" y="142127"/>
                  <a:pt x="3181234" y="138255"/>
                  <a:pt x="3267075" y="133350"/>
                </a:cubicBezTo>
                <a:cubicBezTo>
                  <a:pt x="3308405" y="130988"/>
                  <a:pt x="3349625" y="127000"/>
                  <a:pt x="3390900" y="123825"/>
                </a:cubicBezTo>
                <a:cubicBezTo>
                  <a:pt x="3496096" y="104698"/>
                  <a:pt x="3551356" y="92157"/>
                  <a:pt x="3667125" y="85725"/>
                </a:cubicBezTo>
                <a:lnTo>
                  <a:pt x="3838575" y="76200"/>
                </a:lnTo>
                <a:cubicBezTo>
                  <a:pt x="4421283" y="38197"/>
                  <a:pt x="3784538" y="73028"/>
                  <a:pt x="4381500" y="47625"/>
                </a:cubicBezTo>
                <a:cubicBezTo>
                  <a:pt x="4438686" y="45192"/>
                  <a:pt x="4495823" y="41670"/>
                  <a:pt x="4552950" y="38100"/>
                </a:cubicBezTo>
                <a:cubicBezTo>
                  <a:pt x="4597426" y="35320"/>
                  <a:pt x="4641768" y="30255"/>
                  <a:pt x="4686300" y="28575"/>
                </a:cubicBezTo>
                <a:lnTo>
                  <a:pt x="5562600" y="0"/>
                </a:lnTo>
                <a:lnTo>
                  <a:pt x="6486525" y="9525"/>
                </a:lnTo>
                <a:cubicBezTo>
                  <a:pt x="6518428" y="10121"/>
                  <a:pt x="6550352" y="13505"/>
                  <a:pt x="6581775" y="19050"/>
                </a:cubicBezTo>
                <a:cubicBezTo>
                  <a:pt x="6696351" y="39269"/>
                  <a:pt x="6600009" y="39686"/>
                  <a:pt x="6715125" y="47625"/>
                </a:cubicBezTo>
                <a:cubicBezTo>
                  <a:pt x="6818795" y="54775"/>
                  <a:pt x="7128867" y="63956"/>
                  <a:pt x="7210425" y="66675"/>
                </a:cubicBezTo>
                <a:cubicBezTo>
                  <a:pt x="7254060" y="81220"/>
                  <a:pt x="7228960" y="76200"/>
                  <a:pt x="7286625" y="76200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7" name="Picture 9" descr="top.gif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rot="18850181">
            <a:off x="-155575" y="330200"/>
            <a:ext cx="20002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  <a:ln>
            <a:noFill/>
          </a:ln>
        </p:spPr>
        <p:txBody>
          <a:bodyPr/>
          <a:lstStyle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25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-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"/>
                          </p:val>
                        </p:tav>
                        <p:tav tm="100000">
                          <p:val>
                            <p:strVal val="#ppt_w*.05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+.4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2"/>
                          </p:val>
                        </p:tav>
                        <p:tav tm="100000">
                          <p:val>
                            <p:strVal val="#ppt_y+.1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1000" decel="50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5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-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"/>
                          </p:val>
                        </p:tav>
                        <p:tav tm="100000">
                          <p:val>
                            <p:strVal val="#ppt_w*.05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+.4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2"/>
                          </p:val>
                        </p:tav>
                        <p:tav tm="100000">
                          <p:val>
                            <p:strVal val="#ppt_y+.1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1000" decel="50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5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-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"/>
                          </p:val>
                        </p:tav>
                        <p:tav tm="100000">
                          <p:val>
                            <p:strVal val="#ppt_w*.05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+.4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2"/>
                          </p:val>
                        </p:tav>
                        <p:tav tm="100000">
                          <p:val>
                            <p:strVal val="#ppt_y+.1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1000" decel="50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25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-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"/>
                          </p:val>
                        </p:tav>
                        <p:tav tm="100000">
                          <p:val>
                            <p:strVal val="#ppt_w*.05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+.4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2"/>
                          </p:val>
                        </p:tav>
                        <p:tav tm="100000">
                          <p:val>
                            <p:strVal val="#ppt_y+.1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1000" decel="50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5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-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"/>
                          </p:val>
                        </p:tav>
                        <p:tav tm="100000">
                          <p:val>
                            <p:strVal val="#ppt_w*.05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+.4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2"/>
                          </p:val>
                        </p:tav>
                        <p:tav tm="100000">
                          <p:val>
                            <p:strVal val="#ppt_y+.1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1000" decel="50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AA9AB-7925-475F-87E4-57F6EF092961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6BC3C-EF4C-4932-8208-7FBB5701A0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C3780-DD3C-46A5-8303-4579155A8DB3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BAF33-582B-4B0D-B27A-32E91EEEB0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C4502-BF88-49E9-A189-5718D68C95C9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35F4E-BD93-49E1-84D0-363BA31979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29AB0-274B-47BE-985F-46164E2F9B8D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38FDB-2D8C-4804-B582-7DB90366B9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0B030-1580-4866-BCBB-5B9DCBDFAB68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7EB8B-B6EB-443D-9CB4-B019CEC8F4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FF0F97-1060-4EBF-B543-874A8397FCDC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104A5-FF6A-4891-8FE3-D539A7A66E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8A180-20FC-43E6-ACF2-E4D2D7D4238C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12834-41A2-49E3-8762-B14EE3F5CF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42E86-E886-49FE-9E81-CBA74FDF21F4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9A6F0D-A611-4358-861D-7B01E83038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854A5-A6D3-4FF2-A83D-4A92E35723B6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79F47-3AF0-4617-BC60-2E592392BB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CA2E3-A4EC-4D3C-A723-C30C7527518B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F8B95-FD24-4BC4-B430-69A3136D11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9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E62B1BE-7229-4612-B077-302E9FB27D58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4367C90-D8D8-4A11-9BC3-E7451ACC5E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40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ransition>
    <p:pull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01CF5B1-68BC-4F44-89BE-2F24F67B5729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69DAB5F-4C32-47E8-A254-E438E2D0D3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ransition>
    <p:pull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3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3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3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6" descr="transparent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0463" y="1676400"/>
            <a:ext cx="4046537" cy="423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18</a:t>
            </a:r>
            <a:br>
              <a:rPr lang="en-US" dirty="0" smtClean="0"/>
            </a:br>
            <a:r>
              <a:rPr lang="en-US" dirty="0" smtClean="0"/>
              <a:t>Distributed Process Management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Patricia Roy</a:t>
            </a:r>
            <a:br>
              <a:rPr lang="en-US" smtClean="0"/>
            </a:br>
            <a:r>
              <a:rPr lang="en-US" smtClean="0"/>
              <a:t>Manatee Community College, Venice, FL</a:t>
            </a:r>
            <a:br>
              <a:rPr lang="en-US" smtClean="0"/>
            </a:br>
            <a:r>
              <a:rPr lang="en-US" smtClean="0"/>
              <a:t>©2008, Prentice Hall</a:t>
            </a:r>
            <a:br>
              <a:rPr lang="en-US" smtClean="0"/>
            </a:b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1371600" y="152400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Operating Systems:</a:t>
            </a:r>
            <a:b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Internals and Design Principles, 6/E</a:t>
            </a:r>
            <a:b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William Stallings</a:t>
            </a:r>
            <a:endParaRPr kumimoji="0" lang="en-US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is Migrated?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Precopy: Process continues to execute on the source node while the address space is copied</a:t>
            </a:r>
          </a:p>
          <a:p>
            <a:pPr lvl="1"/>
            <a:r>
              <a:rPr lang="en-US" smtClean="0"/>
              <a:t>Pages modified on the source during precopy operation have to be copied a second time</a:t>
            </a:r>
          </a:p>
          <a:p>
            <a:pPr lvl="1"/>
            <a:r>
              <a:rPr lang="en-US" smtClean="0"/>
              <a:t>Reduces the time that a process is frozen and cannot execute during migration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is Migrated?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Eager (dirty): Transfer only that portion of the address space that is in main memory and </a:t>
            </a:r>
            <a:r>
              <a:rPr lang="en-US" dirty="0" smtClean="0"/>
              <a:t>has </a:t>
            </a:r>
            <a:r>
              <a:rPr lang="en-US" dirty="0" smtClean="0"/>
              <a:t>been modified</a:t>
            </a:r>
          </a:p>
          <a:p>
            <a:pPr lvl="1"/>
            <a:r>
              <a:rPr lang="en-US" dirty="0" smtClean="0"/>
              <a:t>Any additional blocks of the virtual address space are transferred on demand</a:t>
            </a:r>
          </a:p>
          <a:p>
            <a:pPr lvl="1"/>
            <a:r>
              <a:rPr lang="en-US" dirty="0" smtClean="0"/>
              <a:t>The source machine is involved throughout the life of the process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is Migrated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Copy-on-reference: Pages are only brought over when referenced</a:t>
            </a:r>
          </a:p>
          <a:p>
            <a:pPr lvl="1"/>
            <a:r>
              <a:rPr lang="en-US" smtClean="0"/>
              <a:t>Has lowest initial cost of process migration</a:t>
            </a:r>
          </a:p>
          <a:p>
            <a:r>
              <a:rPr lang="en-US" smtClean="0"/>
              <a:t>Flushing: Pages are cleared from main memory by flushing dirty pages to disk</a:t>
            </a:r>
          </a:p>
          <a:p>
            <a:pPr lvl="1"/>
            <a:r>
              <a:rPr lang="en-US" smtClean="0"/>
              <a:t>Relieves the source of holding any pages of the migrated process in main memory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Negotiation of Migration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Migration policy is responsibility of Starter utility</a:t>
            </a:r>
          </a:p>
          <a:p>
            <a:r>
              <a:rPr lang="en-US" smtClean="0"/>
              <a:t>Starter utility is also responsible for long-term scheduling and memory allocation</a:t>
            </a:r>
          </a:p>
          <a:p>
            <a:r>
              <a:rPr lang="en-US" smtClean="0"/>
              <a:t>Decision to migrate must be reached jointly by two Starter processes (one on the source and one on the destination)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Negotiation of Process Migration</a:t>
            </a:r>
            <a:endParaRPr lang="en-US" dirty="0"/>
          </a:p>
        </p:txBody>
      </p:sp>
      <p:pic>
        <p:nvPicPr>
          <p:cNvPr id="4" name="Content Placeholder 3" descr="Fig18_02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67846" y="1495482"/>
            <a:ext cx="7566554" cy="5199160"/>
          </a:xfrm>
        </p:spPr>
      </p:pic>
    </p:spTree>
  </p:cSld>
  <p:clrMapOvr>
    <a:masterClrMapping/>
  </p:clrMapOvr>
  <p:transition>
    <p:pull dir="rd"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Eviction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Destination system may refuse to accept the migration of a process to itself</a:t>
            </a:r>
          </a:p>
          <a:p>
            <a:r>
              <a:rPr lang="en-US" smtClean="0"/>
              <a:t>If a workstation is idle, process may have been migrated to it</a:t>
            </a:r>
          </a:p>
          <a:p>
            <a:pPr lvl="1"/>
            <a:r>
              <a:rPr lang="en-US" smtClean="0"/>
              <a:t>Once the workstation is active, it may be necessary to evict the migrated processes to provide adequate response time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Distributed Goal 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Operating system cannot know the current state of all process in the distributed system</a:t>
            </a:r>
          </a:p>
          <a:p>
            <a:r>
              <a:rPr lang="en-US" smtClean="0"/>
              <a:t>A process can only know the current state of all processes on the local system</a:t>
            </a:r>
          </a:p>
          <a:p>
            <a:r>
              <a:rPr lang="en-US" smtClean="0"/>
              <a:t>Remote processes only know state information that is received by messages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Bank account is distributed over two branches</a:t>
            </a:r>
          </a:p>
          <a:p>
            <a:r>
              <a:rPr lang="en-US" smtClean="0"/>
              <a:t>The total amount in the account is the sum at each branch</a:t>
            </a:r>
          </a:p>
          <a:p>
            <a:r>
              <a:rPr lang="en-US" smtClean="0"/>
              <a:t>At 3 PM the account balance is determined</a:t>
            </a:r>
          </a:p>
          <a:p>
            <a:r>
              <a:rPr lang="en-US" smtClean="0"/>
              <a:t>Messages are sent to request the information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</a:t>
            </a:r>
            <a:endParaRPr lang="en-US" dirty="0"/>
          </a:p>
        </p:txBody>
      </p:sp>
      <p:pic>
        <p:nvPicPr>
          <p:cNvPr id="4" name="Content Placeholder 3" descr="Fig18_03a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2400" y="2057400"/>
            <a:ext cx="8832828" cy="2586037"/>
          </a:xfrm>
        </p:spPr>
      </p:pic>
    </p:spTree>
  </p:cSld>
  <p:clrMapOvr>
    <a:masterClrMapping/>
  </p:clrMapOvr>
  <p:transition>
    <p:pull dir="rd"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at the time of balance determination, the balance from branch A is in transit to branch </a:t>
            </a:r>
            <a:r>
              <a:rPr lang="en-US" dirty="0" smtClean="0"/>
              <a:t>B:</a:t>
            </a:r>
          </a:p>
          <a:p>
            <a:r>
              <a:rPr lang="en-US" dirty="0" smtClean="0"/>
              <a:t>The result is a false reading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Process Migration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Transfer of sufficient amount of the state of a process from one computer to another</a:t>
            </a:r>
          </a:p>
          <a:p>
            <a:r>
              <a:rPr lang="en-US" smtClean="0"/>
              <a:t>The process executes on the target machine</a:t>
            </a:r>
            <a:endParaRPr lang="en-US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</a:t>
            </a:r>
            <a:endParaRPr lang="en-US" dirty="0"/>
          </a:p>
        </p:txBody>
      </p:sp>
      <p:pic>
        <p:nvPicPr>
          <p:cNvPr id="4" name="Content Placeholder 3" descr="Fig18_03b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4800" y="2057400"/>
            <a:ext cx="8404514" cy="2528887"/>
          </a:xfrm>
        </p:spPr>
      </p:pic>
    </p:spTree>
  </p:cSld>
  <p:clrMapOvr>
    <a:masterClrMapping/>
  </p:clrMapOvr>
  <p:transition>
    <p:pull dir="rd"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All messages in transit must be examined at time of observation</a:t>
            </a:r>
          </a:p>
          <a:p>
            <a:r>
              <a:rPr lang="en-US" smtClean="0"/>
              <a:t>Total consists of balance at both branches and amount in message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</a:t>
            </a:r>
            <a:endParaRPr lang="en-US" dirty="0"/>
          </a:p>
        </p:txBody>
      </p:sp>
      <p:pic>
        <p:nvPicPr>
          <p:cNvPr id="4" name="Content Placeholder 3" descr="Fig18_04a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4800" y="1752600"/>
            <a:ext cx="8636595" cy="3414712"/>
          </a:xfrm>
        </p:spPr>
      </p:pic>
    </p:spTree>
  </p:cSld>
  <p:clrMapOvr>
    <a:masterClrMapping/>
  </p:clrMapOvr>
  <p:transition>
    <p:pull dir="rd"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Some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Channel</a:t>
            </a:r>
          </a:p>
          <a:p>
            <a:pPr lvl="1"/>
            <a:r>
              <a:rPr lang="en-US" smtClean="0"/>
              <a:t>Exists between two processes if they exchange messages</a:t>
            </a:r>
          </a:p>
          <a:p>
            <a:r>
              <a:rPr lang="en-US" smtClean="0"/>
              <a:t>State</a:t>
            </a:r>
          </a:p>
          <a:p>
            <a:pPr lvl="1"/>
            <a:r>
              <a:rPr lang="en-US" smtClean="0"/>
              <a:t>Sequence of messages that have been sent and received along channels incident with the process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Some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Snapshot</a:t>
            </a:r>
          </a:p>
          <a:p>
            <a:pPr lvl="1"/>
            <a:r>
              <a:rPr lang="en-US" smtClean="0"/>
              <a:t>Records the state of a process</a:t>
            </a:r>
          </a:p>
          <a:p>
            <a:r>
              <a:rPr lang="en-US" smtClean="0"/>
              <a:t>Global state</a:t>
            </a:r>
          </a:p>
          <a:p>
            <a:pPr lvl="1"/>
            <a:r>
              <a:rPr lang="en-US" smtClean="0"/>
              <a:t>The combined state of all processes</a:t>
            </a:r>
          </a:p>
          <a:p>
            <a:r>
              <a:rPr lang="en-US" smtClean="0"/>
              <a:t>Distributed Snapshot</a:t>
            </a:r>
          </a:p>
          <a:p>
            <a:pPr lvl="1"/>
            <a:r>
              <a:rPr lang="en-US" smtClean="0"/>
              <a:t>A collection of snapshots, one for each process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Inconsistent Global State</a:t>
            </a:r>
            <a:endParaRPr lang="en-US" dirty="0"/>
          </a:p>
        </p:txBody>
      </p:sp>
      <p:pic>
        <p:nvPicPr>
          <p:cNvPr id="4" name="Content Placeholder 3" descr="Fig18_04a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4800" y="1828800"/>
            <a:ext cx="8443867" cy="3338512"/>
          </a:xfrm>
        </p:spPr>
      </p:pic>
    </p:spTree>
  </p:cSld>
  <p:clrMapOvr>
    <a:masterClrMapping/>
  </p:clrMapOvr>
  <p:transition>
    <p:pull dir="rd"/>
  </p:transition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Consistent Global State</a:t>
            </a:r>
            <a:endParaRPr lang="en-US" dirty="0"/>
          </a:p>
        </p:txBody>
      </p:sp>
      <p:pic>
        <p:nvPicPr>
          <p:cNvPr id="4" name="Content Placeholder 3" descr="Fig18_04b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8600" y="1752600"/>
            <a:ext cx="8681965" cy="3690937"/>
          </a:xfrm>
        </p:spPr>
      </p:pic>
    </p:spTree>
  </p:cSld>
  <p:clrMapOvr>
    <a:masterClrMapping/>
  </p:clrMapOvr>
  <p:transition>
    <p:pull dir="rd"/>
  </p:transition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Distributed Snapshot Algorithm</a:t>
            </a:r>
            <a:endParaRPr lang="en-US" dirty="0"/>
          </a:p>
        </p:txBody>
      </p:sp>
      <p:pic>
        <p:nvPicPr>
          <p:cNvPr id="4" name="Content Placeholder 3" descr="Fig18_05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78599" y="1600200"/>
            <a:ext cx="6586802" cy="4953000"/>
          </a:xfrm>
        </p:spPr>
      </p:pic>
    </p:spTree>
  </p:cSld>
  <p:clrMapOvr>
    <a:masterClrMapping/>
  </p:clrMapOvr>
  <p:transition>
    <p:pull dir="rd"/>
  </p:transition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 Example of a Snapshot</a:t>
            </a:r>
            <a:endParaRPr lang="en-US" dirty="0"/>
          </a:p>
        </p:txBody>
      </p:sp>
      <p:pic>
        <p:nvPicPr>
          <p:cNvPr id="4" name="Content Placeholder 3" descr="Fig18_06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85800" y="1371600"/>
            <a:ext cx="7785300" cy="4586287"/>
          </a:xfrm>
        </p:spPr>
      </p:pic>
    </p:spTree>
  </p:cSld>
  <p:clrMapOvr>
    <a:masterClrMapping/>
  </p:clrMapOvr>
  <p:transition>
    <p:pull dir="rd"/>
  </p:transition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Distributed Mutual Exclusion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Mutual exclusion must be enforced: only one process at a time is allowed in its critical section</a:t>
            </a:r>
          </a:p>
          <a:p>
            <a:r>
              <a:rPr lang="en-US" smtClean="0"/>
              <a:t>A process that halts in its noncritical section must do so without interfering with other processes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Load sharing</a:t>
            </a:r>
          </a:p>
          <a:p>
            <a:pPr lvl="1"/>
            <a:r>
              <a:rPr lang="en-US" smtClean="0"/>
              <a:t>Move processes from heavily loaded to lightly load systems</a:t>
            </a:r>
          </a:p>
          <a:p>
            <a:r>
              <a:rPr lang="en-US" smtClean="0"/>
              <a:t>Communications performance</a:t>
            </a:r>
          </a:p>
          <a:p>
            <a:pPr lvl="1"/>
            <a:r>
              <a:rPr lang="en-US" smtClean="0"/>
              <a:t>Processes that interact intensively can be moved to the same node to reduce communications cost</a:t>
            </a:r>
          </a:p>
          <a:p>
            <a:pPr lvl="1"/>
            <a:r>
              <a:rPr lang="en-US" smtClean="0"/>
              <a:t>May be better to move process to the data than vice versa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Distributed Mutual Exclusion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It must not be possible for a process requiring access to a critical section to be delayed indefinitely: no deadlock or starvation</a:t>
            </a:r>
          </a:p>
          <a:p>
            <a:r>
              <a:rPr lang="en-US" smtClean="0"/>
              <a:t>When no process is in a critical section, any process that requests entry to its critical section must be permitted to enter without delay</a:t>
            </a:r>
            <a:endParaRPr lang="en-US" dirty="0" smtClean="0"/>
          </a:p>
        </p:txBody>
      </p:sp>
    </p:spTree>
  </p:cSld>
  <p:clrMapOvr>
    <a:masterClrMapping/>
  </p:clrMapOvr>
  <p:transition>
    <p:pull dir="rd"/>
  </p:transition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Distributed Mutual Exclusion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No assumptions are made about relative process speeds or number of processors</a:t>
            </a:r>
          </a:p>
          <a:p>
            <a:r>
              <a:rPr lang="en-US" smtClean="0"/>
              <a:t>A process remains inside its critical section for a finite time only</a:t>
            </a:r>
          </a:p>
          <a:p>
            <a:endParaRPr lang="en-US" smtClean="0"/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Mutual Exclusion</a:t>
            </a:r>
            <a:endParaRPr lang="en-US" dirty="0"/>
          </a:p>
        </p:txBody>
      </p:sp>
      <p:pic>
        <p:nvPicPr>
          <p:cNvPr id="4" name="Content Placeholder 3" descr="Fig18_07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35908" y="1143000"/>
            <a:ext cx="7506538" cy="5410200"/>
          </a:xfrm>
        </p:spPr>
      </p:pic>
    </p:spTree>
  </p:cSld>
  <p:clrMapOvr>
    <a:masterClrMapping/>
  </p:clrMapOvr>
  <p:transition>
    <p:pull dir="rd"/>
  </p:transition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Centralized Algorithm for Mutual Exclusion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One node is designated as the control node</a:t>
            </a:r>
          </a:p>
          <a:p>
            <a:r>
              <a:rPr lang="en-US" smtClean="0"/>
              <a:t>This node control access to all shared objects</a:t>
            </a:r>
          </a:p>
          <a:p>
            <a:r>
              <a:rPr lang="en-US" smtClean="0"/>
              <a:t>Only the control node makes resource-allocation decision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Centralized Algorithm for Mutual Exclusion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All necessary information is concentrated in the control node</a:t>
            </a:r>
          </a:p>
          <a:p>
            <a:r>
              <a:rPr lang="en-US" smtClean="0"/>
              <a:t>If control node fails, mutual exclusion breaks down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Distributed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All nodes have equal amount of information, on average</a:t>
            </a:r>
          </a:p>
          <a:p>
            <a:r>
              <a:rPr lang="en-US" smtClean="0"/>
              <a:t>Each node has only a partial picture of the total system and must make decisions based on this information</a:t>
            </a:r>
          </a:p>
          <a:p>
            <a:r>
              <a:rPr lang="en-US" smtClean="0"/>
              <a:t>All nodes bear equal responsibility for the final decision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Distributed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nodes expend equal effort, on average, in effecting a final decision</a:t>
            </a:r>
          </a:p>
          <a:p>
            <a:r>
              <a:rPr lang="en-US" dirty="0" smtClean="0"/>
              <a:t>Failure of a node, in general, does not result in a total system collapse</a:t>
            </a:r>
          </a:p>
          <a:p>
            <a:r>
              <a:rPr lang="en-US" dirty="0" smtClean="0"/>
              <a:t>There </a:t>
            </a:r>
            <a:r>
              <a:rPr lang="en-US" dirty="0" smtClean="0"/>
              <a:t>exists </a:t>
            </a:r>
            <a:r>
              <a:rPr lang="en-US" dirty="0" smtClean="0"/>
              <a:t>no </a:t>
            </a:r>
            <a:r>
              <a:rPr lang="en-US" dirty="0" err="1" smtClean="0"/>
              <a:t>systemwide</a:t>
            </a:r>
            <a:r>
              <a:rPr lang="en-US" dirty="0" smtClean="0"/>
              <a:t> common clock with which to regulate the time of events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Ordering of Events in a Distributed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Events must be order to ensure mutual exclusion and avoid deadlock</a:t>
            </a:r>
          </a:p>
          <a:p>
            <a:r>
              <a:rPr lang="en-US" smtClean="0"/>
              <a:t>Clocks are not synchronized</a:t>
            </a:r>
          </a:p>
          <a:p>
            <a:r>
              <a:rPr lang="en-US" smtClean="0"/>
              <a:t>Communication delays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Timestamping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system on the network maintains a counter which functions as a clock</a:t>
            </a:r>
          </a:p>
          <a:p>
            <a:r>
              <a:rPr lang="en-US" dirty="0" smtClean="0"/>
              <a:t>Each site has a numerical identifier</a:t>
            </a:r>
          </a:p>
          <a:p>
            <a:r>
              <a:rPr lang="en-US" smtClean="0"/>
              <a:t>When a message is received, the receiving system sets </a:t>
            </a:r>
            <a:r>
              <a:rPr lang="en-US" smtClean="0"/>
              <a:t>its </a:t>
            </a:r>
            <a:r>
              <a:rPr lang="en-US" smtClean="0"/>
              <a:t>clock to one more than the maximum of its current value and the incoming timestamp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Timestamping</a:t>
            </a:r>
            <a:endParaRPr lang="en-US" dirty="0"/>
          </a:p>
        </p:txBody>
      </p:sp>
      <p:pic>
        <p:nvPicPr>
          <p:cNvPr id="4" name="Content Placeholder 3" descr="Fig18_08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94043" y="1219200"/>
            <a:ext cx="7161074" cy="5410200"/>
          </a:xfrm>
        </p:spPr>
      </p:pic>
    </p:spTree>
  </p:cSld>
  <p:clrMapOvr>
    <a:masterClrMapping/>
  </p:clrMapOvr>
  <p:transition>
    <p:pull dir="rd"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Availability</a:t>
            </a:r>
          </a:p>
          <a:p>
            <a:pPr lvl="1"/>
            <a:r>
              <a:rPr lang="en-US" smtClean="0"/>
              <a:t>Long-running process may need to move because of faults or down time</a:t>
            </a:r>
          </a:p>
          <a:p>
            <a:r>
              <a:rPr lang="en-US" smtClean="0"/>
              <a:t>Utilizing special capabilities</a:t>
            </a:r>
          </a:p>
          <a:p>
            <a:pPr lvl="1"/>
            <a:r>
              <a:rPr lang="en-US" smtClean="0"/>
              <a:t>Process can take advantage of unique hardware or software capabilities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Timestamping</a:t>
            </a:r>
            <a:endParaRPr lang="en-US" dirty="0"/>
          </a:p>
        </p:txBody>
      </p:sp>
      <p:pic>
        <p:nvPicPr>
          <p:cNvPr id="4" name="Content Placeholder 3" descr="Fig18_09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822021" y="1219200"/>
            <a:ext cx="6007645" cy="5410200"/>
          </a:xfrm>
        </p:spPr>
      </p:pic>
    </p:spTree>
  </p:cSld>
  <p:clrMapOvr>
    <a:masterClrMapping/>
  </p:clrMapOvr>
  <p:transition>
    <p:pull dir="rd"/>
  </p:transition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State Diagram</a:t>
            </a:r>
            <a:endParaRPr lang="en-US" dirty="0"/>
          </a:p>
        </p:txBody>
      </p:sp>
      <p:pic>
        <p:nvPicPr>
          <p:cNvPr id="4" name="Content Placeholder 3" descr="Fig18_10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24001" y="1219200"/>
            <a:ext cx="6388858" cy="5464512"/>
          </a:xfrm>
        </p:spPr>
      </p:pic>
    </p:spTree>
  </p:cSld>
  <p:clrMapOvr>
    <a:masterClrMapping/>
  </p:clrMapOvr>
  <p:transition>
    <p:pull dir="rd"/>
  </p:transition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Token-Passing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Pass a token among the participating processes</a:t>
            </a:r>
          </a:p>
          <a:p>
            <a:r>
              <a:rPr lang="en-US" smtClean="0"/>
              <a:t>The token is an entity that at any time is held by one process</a:t>
            </a:r>
          </a:p>
          <a:p>
            <a:r>
              <a:rPr lang="en-US" smtClean="0"/>
              <a:t>The process holding the token may enter its critical section without asking permission</a:t>
            </a:r>
          </a:p>
          <a:p>
            <a:r>
              <a:rPr lang="en-US" smtClean="0"/>
              <a:t>When a process leaves its critical section, it passes the token to another process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Token-Passing</a:t>
            </a:r>
            <a:endParaRPr lang="en-US" dirty="0"/>
          </a:p>
        </p:txBody>
      </p:sp>
      <p:pic>
        <p:nvPicPr>
          <p:cNvPr id="4" name="Content Placeholder 3" descr="Fig18_11a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4488" y="1676400"/>
            <a:ext cx="8878221" cy="4724400"/>
          </a:xfrm>
        </p:spPr>
      </p:pic>
    </p:spTree>
  </p:cSld>
  <p:clrMapOvr>
    <a:masterClrMapping/>
  </p:clrMapOvr>
  <p:transition>
    <p:pull dir="rd"/>
  </p:transition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Token Passing</a:t>
            </a:r>
            <a:endParaRPr lang="en-US" dirty="0"/>
          </a:p>
        </p:txBody>
      </p:sp>
      <p:pic>
        <p:nvPicPr>
          <p:cNvPr id="4" name="Content Placeholder 3" descr="Fig18_11b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34300" y="1905001"/>
            <a:ext cx="8827599" cy="4419599"/>
          </a:xfrm>
        </p:spPr>
      </p:pic>
    </p:spTree>
  </p:cSld>
  <p:clrMapOvr>
    <a:masterClrMapping/>
  </p:clrMapOvr>
  <p:transition>
    <p:pull dir="rd"/>
  </p:transition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Deadlock in Resource Allocation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Mutual exclusion</a:t>
            </a:r>
          </a:p>
          <a:p>
            <a:r>
              <a:rPr lang="en-US" smtClean="0"/>
              <a:t>Hold and wait</a:t>
            </a:r>
          </a:p>
          <a:p>
            <a:r>
              <a:rPr lang="en-US" smtClean="0"/>
              <a:t>No preemption</a:t>
            </a:r>
          </a:p>
          <a:p>
            <a:r>
              <a:rPr lang="en-US" smtClean="0"/>
              <a:t>Circular wait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Phantom Deadlock</a:t>
            </a:r>
            <a:endParaRPr lang="en-US" dirty="0"/>
          </a:p>
        </p:txBody>
      </p:sp>
      <p:pic>
        <p:nvPicPr>
          <p:cNvPr id="4" name="Content Placeholder 3" descr="Fig18_12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00719" y="1219200"/>
            <a:ext cx="7035716" cy="5486400"/>
          </a:xfrm>
        </p:spPr>
      </p:pic>
    </p:spTree>
  </p:cSld>
  <p:clrMapOvr>
    <a:masterClrMapping/>
  </p:clrMapOvr>
  <p:transition>
    <p:pull dir="rd"/>
  </p:transition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Deadlock Prevention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Circular-wait condition can be prevented by defining a linear ordering of resource types</a:t>
            </a:r>
          </a:p>
          <a:p>
            <a:r>
              <a:rPr lang="en-US" smtClean="0"/>
              <a:t>Hold-and-wait condition can be prevented by requiring that a process request all of its required resource at one time, and blocking the process until all requests can be granted simultaneously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Deadlock Avoidance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Distributed deadlock avoidance is impractical</a:t>
            </a:r>
          </a:p>
          <a:p>
            <a:pPr lvl="1"/>
            <a:r>
              <a:rPr lang="en-US" smtClean="0"/>
              <a:t>Every node must keep track of the global state of the system</a:t>
            </a:r>
          </a:p>
          <a:p>
            <a:pPr lvl="1"/>
            <a:r>
              <a:rPr lang="en-US" smtClean="0"/>
              <a:t>The process of checking for a safe global state must be mutually exclusive</a:t>
            </a:r>
          </a:p>
          <a:p>
            <a:pPr lvl="1"/>
            <a:r>
              <a:rPr lang="en-US" smtClean="0"/>
              <a:t>Checking for safe states involves considerable processing overhead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Deadlock Detection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site only knows about its own resources</a:t>
            </a:r>
          </a:p>
          <a:p>
            <a:pPr lvl="1"/>
            <a:r>
              <a:rPr lang="en-US" dirty="0" smtClean="0"/>
              <a:t>Deadlock may involve distributed resources</a:t>
            </a:r>
          </a:p>
          <a:p>
            <a:r>
              <a:rPr lang="en-US" dirty="0" smtClean="0"/>
              <a:t>Centralized control – one site is responsible for deadlock detection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Initiation of Migration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Operating system</a:t>
            </a:r>
          </a:p>
          <a:p>
            <a:pPr lvl="1"/>
            <a:r>
              <a:rPr lang="en-US" smtClean="0"/>
              <a:t>When goal is load balancing</a:t>
            </a:r>
          </a:p>
          <a:p>
            <a:r>
              <a:rPr lang="en-US" smtClean="0"/>
              <a:t>Process</a:t>
            </a:r>
          </a:p>
          <a:p>
            <a:pPr lvl="1"/>
            <a:r>
              <a:rPr lang="en-US" smtClean="0"/>
              <a:t>When goal is to reach a particular resource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Deadlock Detection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Hierarchical control – sites organized in a tree structure</a:t>
            </a:r>
          </a:p>
          <a:p>
            <a:r>
              <a:rPr lang="en-US" dirty="0" smtClean="0"/>
              <a:t>Distributed control – all processes cooperate in the deadlock detection function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Distributed Deadlock Detection</a:t>
            </a:r>
            <a:endParaRPr lang="en-US" dirty="0"/>
          </a:p>
        </p:txBody>
      </p:sp>
      <p:pic>
        <p:nvPicPr>
          <p:cNvPr id="4" name="Content Placeholder 3" descr="Fig18_14a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52600" y="1219200"/>
            <a:ext cx="5847133" cy="5518379"/>
          </a:xfrm>
        </p:spPr>
      </p:pic>
    </p:spTree>
  </p:cSld>
  <p:clrMapOvr>
    <a:masterClrMapping/>
  </p:clrMapOvr>
  <p:transition>
    <p:pull dir="rd"/>
  </p:transition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Distributed Deadlock Detection</a:t>
            </a:r>
            <a:endParaRPr lang="en-US" dirty="0"/>
          </a:p>
        </p:txBody>
      </p:sp>
      <p:pic>
        <p:nvPicPr>
          <p:cNvPr id="4" name="Content Placeholder 3" descr="Fig18_14b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24000" y="1219199"/>
            <a:ext cx="6031279" cy="5545459"/>
          </a:xfrm>
        </p:spPr>
      </p:pic>
    </p:spTree>
  </p:cSld>
  <p:clrMapOvr>
    <a:masterClrMapping/>
  </p:clrMapOvr>
  <p:transition>
    <p:pull dir="rd"/>
  </p:transition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Distributed Deadlock Detection</a:t>
            </a:r>
            <a:endParaRPr lang="en-US" dirty="0"/>
          </a:p>
        </p:txBody>
      </p:sp>
      <p:pic>
        <p:nvPicPr>
          <p:cNvPr id="4" name="Content Placeholder 3" descr="Fig18_15a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86000" y="1142999"/>
            <a:ext cx="4736690" cy="5604481"/>
          </a:xfrm>
        </p:spPr>
      </p:pic>
    </p:spTree>
  </p:cSld>
  <p:clrMapOvr>
    <a:masterClrMapping/>
  </p:clrMapOvr>
  <p:transition>
    <p:pull dir="rd"/>
  </p:transition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Distributed Deadlock Detection</a:t>
            </a:r>
            <a:endParaRPr lang="en-US" dirty="0"/>
          </a:p>
        </p:txBody>
      </p:sp>
      <p:pic>
        <p:nvPicPr>
          <p:cNvPr id="4" name="Content Placeholder 3" descr="Fig18_15b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323360" y="1193996"/>
            <a:ext cx="4610840" cy="5511604"/>
          </a:xfrm>
        </p:spPr>
      </p:pic>
    </p:spTree>
  </p:cSld>
  <p:clrMapOvr>
    <a:masterClrMapping/>
  </p:clrMapOvr>
  <p:transition>
    <p:pull dir="rd"/>
  </p:transition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Deadlock in Message Communication</a:t>
            </a:r>
            <a:endParaRPr lang="en-US" dirty="0"/>
          </a:p>
        </p:txBody>
      </p:sp>
      <p:pic>
        <p:nvPicPr>
          <p:cNvPr id="4" name="Content Placeholder 3" descr="Fig18_16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9128" y="1752600"/>
            <a:ext cx="8845744" cy="4495800"/>
          </a:xfrm>
        </p:spPr>
      </p:pic>
    </p:spTree>
  </p:cSld>
  <p:clrMapOvr>
    <a:masterClrMapping/>
  </p:clrMapOvr>
  <p:transition>
    <p:pull dir="rd"/>
  </p:transition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Direct Store-and-Forward Deadlock</a:t>
            </a:r>
            <a:endParaRPr lang="en-US" dirty="0"/>
          </a:p>
        </p:txBody>
      </p:sp>
      <p:pic>
        <p:nvPicPr>
          <p:cNvPr id="4" name="Content Placeholder 3" descr="Fig18_17a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33400" y="1905000"/>
            <a:ext cx="8065244" cy="3538458"/>
          </a:xfrm>
        </p:spPr>
      </p:pic>
    </p:spTree>
  </p:cSld>
  <p:clrMapOvr>
    <a:masterClrMapping/>
  </p:clrMapOvr>
  <p:transition>
    <p:pull dir="rd"/>
  </p:transition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Deadlock in Message 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Unavailability of Message Buffers</a:t>
            </a:r>
          </a:p>
          <a:p>
            <a:pPr lvl="1"/>
            <a:r>
              <a:rPr lang="en-US" smtClean="0"/>
              <a:t>For each node, the queue to the adjacent node in one direction is full with packets destined for the next node beyond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Indirect Store-and-Forward Deadlock</a:t>
            </a:r>
            <a:endParaRPr lang="en-US" dirty="0"/>
          </a:p>
        </p:txBody>
      </p:sp>
      <p:pic>
        <p:nvPicPr>
          <p:cNvPr id="4" name="Content Placeholder 3" descr="Fig18_17b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1444700"/>
            <a:ext cx="7315199" cy="5375999"/>
          </a:xfrm>
        </p:spPr>
      </p:pic>
    </p:spTree>
  </p:cSld>
  <p:clrMapOvr>
    <a:masterClrMapping/>
  </p:clrMapOvr>
  <p:transition>
    <p:pull dir="rd"/>
  </p:transition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Structured Buffer Pool</a:t>
            </a:r>
            <a:endParaRPr lang="en-US" dirty="0"/>
          </a:p>
        </p:txBody>
      </p:sp>
      <p:pic>
        <p:nvPicPr>
          <p:cNvPr id="4" name="Content Placeholder 3" descr="Fig18_18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66801" y="1142999"/>
            <a:ext cx="7455844" cy="5536617"/>
          </a:xfrm>
        </p:spPr>
      </p:pic>
    </p:spTree>
  </p:cSld>
  <p:clrMapOvr>
    <a:masterClrMapping/>
  </p:clrMapOvr>
  <p:transition>
    <p:pull dir="rd"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is Migrated?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Must destroy the process on the source system and create it on the target system</a:t>
            </a:r>
          </a:p>
          <a:p>
            <a:r>
              <a:rPr lang="en-US" smtClean="0"/>
              <a:t>Process image and process control block and any links must be moved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Communication Deadlock</a:t>
            </a:r>
            <a:endParaRPr lang="en-US" dirty="0"/>
          </a:p>
        </p:txBody>
      </p:sp>
      <p:pic>
        <p:nvPicPr>
          <p:cNvPr id="4" name="Content Placeholder 3" descr="Fig18_19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90600" y="1143000"/>
            <a:ext cx="7622109" cy="5486400"/>
          </a:xfrm>
        </p:spPr>
      </p:pic>
    </p:spTree>
  </p:cSld>
  <p:clrMapOvr>
    <a:masterClrMapping/>
  </p:clrMapOvr>
  <p:transition>
    <p:pull dir="rd"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 of Process Migration</a:t>
            </a:r>
            <a:endParaRPr lang="en-US" dirty="0"/>
          </a:p>
        </p:txBody>
      </p:sp>
      <p:pic>
        <p:nvPicPr>
          <p:cNvPr id="4" name="Content Placeholder 3" descr="Fig18_01a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62000" y="1371600"/>
            <a:ext cx="7745986" cy="4838700"/>
          </a:xfrm>
        </p:spPr>
      </p:pic>
    </p:spTree>
  </p:cSld>
  <p:clrMapOvr>
    <a:masterClrMapping/>
  </p:clrMapOvr>
  <p:transition>
    <p:pull dir="rd"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 of Process Migration</a:t>
            </a:r>
            <a:endParaRPr lang="en-US" dirty="0"/>
          </a:p>
        </p:txBody>
      </p:sp>
      <p:pic>
        <p:nvPicPr>
          <p:cNvPr id="4" name="Content Placeholder 3" descr="Fig18_01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33400" y="1295400"/>
            <a:ext cx="7992113" cy="4976812"/>
          </a:xfrm>
        </p:spPr>
      </p:pic>
    </p:spTree>
  </p:cSld>
  <p:clrMapOvr>
    <a:masterClrMapping/>
  </p:clrMapOvr>
  <p:transition>
    <p:pull dir="rd"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is Migrated?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Eager (</a:t>
            </a:r>
            <a:r>
              <a:rPr lang="en-US" dirty="0" err="1" smtClean="0"/>
              <a:t>all):Transfer</a:t>
            </a:r>
            <a:r>
              <a:rPr lang="en-US" dirty="0" smtClean="0"/>
              <a:t> entire address space</a:t>
            </a:r>
          </a:p>
          <a:p>
            <a:pPr lvl="1"/>
            <a:r>
              <a:rPr lang="en-US" dirty="0" smtClean="0"/>
              <a:t>No trace of process is left behind</a:t>
            </a:r>
          </a:p>
          <a:p>
            <a:pPr lvl="1"/>
            <a:r>
              <a:rPr lang="en-US" dirty="0" smtClean="0"/>
              <a:t>If address space is large and if the process does not need most of it, then this approach </a:t>
            </a:r>
            <a:r>
              <a:rPr lang="en-US" dirty="0" smtClean="0"/>
              <a:t>may </a:t>
            </a:r>
            <a:r>
              <a:rPr lang="en-US" dirty="0" smtClean="0"/>
              <a:t>be unnecessarily expensive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1349</Words>
  <Application>Microsoft Office PowerPoint</Application>
  <PresentationFormat>On-screen Show (4:3)</PresentationFormat>
  <Paragraphs>224</Paragraphs>
  <Slides>60</Slides>
  <Notes>60</Notes>
  <HiddenSlides>0</HiddenSlides>
  <MMClips>0</MMClips>
  <ScaleCrop>false</ScaleCrop>
  <HeadingPairs>
    <vt:vector size="4" baseType="variant">
      <vt:variant>
        <vt:lpstr>Design Template</vt:lpstr>
      </vt:variant>
      <vt:variant>
        <vt:i4>2</vt:i4>
      </vt:variant>
      <vt:variant>
        <vt:lpstr>Slide Titles</vt:lpstr>
      </vt:variant>
      <vt:variant>
        <vt:i4>60</vt:i4>
      </vt:variant>
    </vt:vector>
  </HeadingPairs>
  <TitlesOfParts>
    <vt:vector size="62" baseType="lpstr">
      <vt:lpstr>Office Theme</vt:lpstr>
      <vt:lpstr>Custom Design</vt:lpstr>
      <vt:lpstr>Chapter 18 Distributed Process Management</vt:lpstr>
      <vt:lpstr>Process Migration</vt:lpstr>
      <vt:lpstr>Motivation</vt:lpstr>
      <vt:lpstr>Motivation</vt:lpstr>
      <vt:lpstr>Initiation of Migration</vt:lpstr>
      <vt:lpstr>What is Migrated?</vt:lpstr>
      <vt:lpstr>Example of Process Migration</vt:lpstr>
      <vt:lpstr>Example of Process Migration</vt:lpstr>
      <vt:lpstr>What is Migrated?</vt:lpstr>
      <vt:lpstr>What is Migrated?</vt:lpstr>
      <vt:lpstr>What is Migrated?</vt:lpstr>
      <vt:lpstr>What is Migrated</vt:lpstr>
      <vt:lpstr>Negotiation of Migration</vt:lpstr>
      <vt:lpstr>Negotiation of Process Migration</vt:lpstr>
      <vt:lpstr>Eviction</vt:lpstr>
      <vt:lpstr>Distributed Goal State</vt:lpstr>
      <vt:lpstr>Example</vt:lpstr>
      <vt:lpstr>Example</vt:lpstr>
      <vt:lpstr>Example</vt:lpstr>
      <vt:lpstr>Example</vt:lpstr>
      <vt:lpstr>Example</vt:lpstr>
      <vt:lpstr>Example</vt:lpstr>
      <vt:lpstr>Some Terms</vt:lpstr>
      <vt:lpstr>Some Terms</vt:lpstr>
      <vt:lpstr>Inconsistent Global State</vt:lpstr>
      <vt:lpstr>Consistent Global State</vt:lpstr>
      <vt:lpstr>Distributed Snapshot Algorithm</vt:lpstr>
      <vt:lpstr>An Example of a Snapshot</vt:lpstr>
      <vt:lpstr>Distributed Mutual Exclusion Concepts</vt:lpstr>
      <vt:lpstr>Distributed Mutual Exclusion Concepts</vt:lpstr>
      <vt:lpstr>Distributed Mutual Exclusion Concepts</vt:lpstr>
      <vt:lpstr>Mutual Exclusion</vt:lpstr>
      <vt:lpstr>Centralized Algorithm for Mutual Exclusion</vt:lpstr>
      <vt:lpstr>Centralized Algorithm for Mutual Exclusion</vt:lpstr>
      <vt:lpstr>Distributed Algorithm</vt:lpstr>
      <vt:lpstr>Distributed Algorithm</vt:lpstr>
      <vt:lpstr>Ordering of Events in a Distributed System</vt:lpstr>
      <vt:lpstr>Timestamping</vt:lpstr>
      <vt:lpstr>Timestamping</vt:lpstr>
      <vt:lpstr>Timestamping</vt:lpstr>
      <vt:lpstr>State Diagram</vt:lpstr>
      <vt:lpstr>Token-Passing Approach</vt:lpstr>
      <vt:lpstr>Token-Passing</vt:lpstr>
      <vt:lpstr>Token Passing</vt:lpstr>
      <vt:lpstr>Deadlock in Resource Allocation</vt:lpstr>
      <vt:lpstr>Phantom Deadlock</vt:lpstr>
      <vt:lpstr>Deadlock Prevention</vt:lpstr>
      <vt:lpstr>Deadlock Avoidance</vt:lpstr>
      <vt:lpstr>Deadlock Detection</vt:lpstr>
      <vt:lpstr>Deadlock Detection</vt:lpstr>
      <vt:lpstr>Distributed Deadlock Detection</vt:lpstr>
      <vt:lpstr>Distributed Deadlock Detection</vt:lpstr>
      <vt:lpstr>Distributed Deadlock Detection</vt:lpstr>
      <vt:lpstr>Distributed Deadlock Detection</vt:lpstr>
      <vt:lpstr>Deadlock in Message Communication</vt:lpstr>
      <vt:lpstr>Direct Store-and-Forward Deadlock</vt:lpstr>
      <vt:lpstr>Deadlock in Message Communication</vt:lpstr>
      <vt:lpstr>Indirect Store-and-Forward Deadlock</vt:lpstr>
      <vt:lpstr>Structured Buffer Pool</vt:lpstr>
      <vt:lpstr>Communication Deadlock</vt:lpstr>
    </vt:vector>
  </TitlesOfParts>
  <Company/>
  <LinksUpToDate>false</LinksUpToDate>
  <SharedDoc>false</SharedDoc>
  <HyperlinksChanged>false</HyperlinksChanged>
  <AppVersion>12.0258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2008-09-17T15:54:26Z</dcterms:created>
  <dcterms:modified xsi:type="dcterms:W3CDTF">2008-09-17T15:58:23Z</dcterms:modified>
</cp:coreProperties>
</file>