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Default Extension="gif" ContentType="image/gif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257" r:id="rId4"/>
    <p:sldId id="258" r:id="rId5"/>
    <p:sldId id="259" r:id="rId6"/>
    <p:sldId id="282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3" r:id="rId17"/>
    <p:sldId id="269" r:id="rId18"/>
    <p:sldId id="270" r:id="rId19"/>
    <p:sldId id="271" r:id="rId20"/>
    <p:sldId id="273" r:id="rId21"/>
    <p:sldId id="272" r:id="rId22"/>
    <p:sldId id="274" r:id="rId23"/>
    <p:sldId id="284" r:id="rId24"/>
    <p:sldId id="285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29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5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29" Type="http://schemas.openxmlformats.org/officeDocument/2006/relationships/slide" Target="slides/slide27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3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38" Type="http://schemas.openxmlformats.org/officeDocument/2006/relationships/tableStyles" Target="tableStyles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17</a:t>
            </a:r>
            <a:br>
              <a:rPr lang="en-US" dirty="0" smtClean="0"/>
            </a:br>
            <a:r>
              <a:rPr lang="en-US" dirty="0" smtClean="0"/>
              <a:t>Networking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Internet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Procedures for data to traverse different networks</a:t>
            </a:r>
          </a:p>
          <a:p>
            <a:r>
              <a:rPr lang="en-US" smtClean="0"/>
              <a:t>Implemented in the end systems and routers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Ensures all data arrives at the destination and in the order sent</a:t>
            </a:r>
          </a:p>
          <a:p>
            <a:r>
              <a:rPr lang="en-US" smtClean="0"/>
              <a:t>TCP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Supports various user </a:t>
            </a:r>
            <a:r>
              <a:rPr lang="en-US" dirty="0" smtClean="0"/>
              <a:t>applications</a:t>
            </a:r>
          </a:p>
          <a:p>
            <a:r>
              <a:rPr lang="en-US" dirty="0" smtClean="0"/>
              <a:t>Example: file transfer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Header</a:t>
            </a:r>
            <a:endParaRPr lang="en-US" dirty="0"/>
          </a:p>
        </p:txBody>
      </p:sp>
      <p:pic>
        <p:nvPicPr>
          <p:cNvPr id="4" name="Content Placeholder 3" descr="Fig17_02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371600"/>
            <a:ext cx="7786934" cy="4686300"/>
          </a:xfrm>
        </p:spPr>
      </p:pic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UDP Header</a:t>
            </a:r>
            <a:endParaRPr lang="en-US" dirty="0"/>
          </a:p>
        </p:txBody>
      </p:sp>
      <p:pic>
        <p:nvPicPr>
          <p:cNvPr id="4" name="Content Placeholder 3" descr="Fig17_02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905000"/>
            <a:ext cx="8077895" cy="2867025"/>
          </a:xfrm>
        </p:spPr>
      </p:pic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 Datagram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IP appends a header of control information</a:t>
            </a:r>
          </a:p>
          <a:p>
            <a:r>
              <a:rPr lang="en-US" smtClean="0"/>
              <a:t>Example: destination host address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Provides enhancements over existing IP</a:t>
            </a:r>
          </a:p>
          <a:p>
            <a:r>
              <a:rPr lang="en-US" smtClean="0"/>
              <a:t>Designed to accommodate higher speeds of a mix of data streams, graphic and video</a:t>
            </a:r>
          </a:p>
          <a:p>
            <a:r>
              <a:rPr lang="en-US" smtClean="0"/>
              <a:t>Provides more addresses</a:t>
            </a:r>
          </a:p>
          <a:p>
            <a:r>
              <a:rPr lang="en-US" smtClean="0"/>
              <a:t>Includes 128-bits for addresses</a:t>
            </a:r>
          </a:p>
          <a:p>
            <a:pPr lvl="1"/>
            <a:r>
              <a:rPr lang="en-US" smtClean="0"/>
              <a:t>IP uses 32-bit address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IPv4 Header</a:t>
            </a:r>
            <a:endParaRPr lang="en-US" dirty="0"/>
          </a:p>
        </p:txBody>
      </p:sp>
      <p:pic>
        <p:nvPicPr>
          <p:cNvPr id="4" name="Content Placeholder 3" descr="Fig17_03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676400"/>
            <a:ext cx="8776424" cy="3805237"/>
          </a:xfrm>
        </p:spPr>
      </p:pic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IPv6 Header</a:t>
            </a:r>
            <a:endParaRPr lang="en-US" dirty="0"/>
          </a:p>
        </p:txBody>
      </p:sp>
      <p:pic>
        <p:nvPicPr>
          <p:cNvPr id="4" name="Content Placeholder 3" descr="Fig17_03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143000"/>
            <a:ext cx="8080917" cy="5489286"/>
          </a:xfrm>
        </p:spPr>
      </p:pic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TCP/IP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Simple mail transfer protocol (SMTP)</a:t>
            </a:r>
          </a:p>
          <a:p>
            <a:r>
              <a:rPr lang="en-US" smtClean="0"/>
              <a:t>File transfer protocol (FTP)</a:t>
            </a:r>
          </a:p>
          <a:p>
            <a:r>
              <a:rPr lang="en-US" smtClean="0"/>
              <a:t>TELNET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Capabilities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Communications </a:t>
            </a:r>
            <a:r>
              <a:rPr lang="en-US" dirty="0" smtClean="0"/>
              <a:t>architecture</a:t>
            </a:r>
          </a:p>
          <a:p>
            <a:pPr lvl="1"/>
            <a:r>
              <a:rPr lang="en-US" dirty="0" smtClean="0"/>
              <a:t>Software that supports a group of networked computers</a:t>
            </a:r>
          </a:p>
          <a:p>
            <a:r>
              <a:rPr lang="en-US" dirty="0" smtClean="0"/>
              <a:t>Network operating system</a:t>
            </a:r>
          </a:p>
          <a:p>
            <a:pPr lvl="1"/>
            <a:r>
              <a:rPr lang="en-US" dirty="0" smtClean="0"/>
              <a:t>Each computer has its own private operating system</a:t>
            </a:r>
          </a:p>
          <a:p>
            <a:r>
              <a:rPr lang="en-US" dirty="0" smtClean="0"/>
              <a:t>Distributed operating system</a:t>
            </a:r>
          </a:p>
          <a:p>
            <a:pPr lvl="1"/>
            <a:r>
              <a:rPr lang="en-US" dirty="0" smtClean="0"/>
              <a:t>Common operating system shared by a network of computers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Protocol Data Units</a:t>
            </a:r>
            <a:endParaRPr lang="en-US" dirty="0"/>
          </a:p>
        </p:txBody>
      </p:sp>
      <p:pic>
        <p:nvPicPr>
          <p:cNvPr id="4" name="Content Placeholder 3" descr="Fig17_0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0600" y="1143000"/>
            <a:ext cx="7524979" cy="5597968"/>
          </a:xfrm>
        </p:spPr>
      </p:pic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Enable communication between a client and server</a:t>
            </a:r>
          </a:p>
          <a:p>
            <a:r>
              <a:rPr lang="en-US" smtClean="0"/>
              <a:t>Endpoint in communication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Socket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Based on Berkeley specification</a:t>
            </a:r>
          </a:p>
          <a:p>
            <a:r>
              <a:rPr lang="en-US" smtClean="0"/>
              <a:t>Provides generic access to interprocess communication services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Used to define an API</a:t>
            </a:r>
          </a:p>
          <a:p>
            <a:r>
              <a:rPr lang="en-US" smtClean="0"/>
              <a:t>Generic communication interface for writing programs that use TCP or UDP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Sockets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Stream sockets</a:t>
            </a:r>
          </a:p>
          <a:p>
            <a:pPr lvl="1"/>
            <a:r>
              <a:rPr lang="en-US" smtClean="0"/>
              <a:t>Use TCP</a:t>
            </a:r>
          </a:p>
          <a:p>
            <a:pPr lvl="1"/>
            <a:r>
              <a:rPr lang="en-US" smtClean="0"/>
              <a:t>Reliable data transfer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Sockets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Datagram sockets</a:t>
            </a:r>
          </a:p>
          <a:p>
            <a:pPr lvl="1"/>
            <a:r>
              <a:rPr lang="en-US" smtClean="0"/>
              <a:t>Use UDP</a:t>
            </a:r>
          </a:p>
          <a:p>
            <a:pPr lvl="1"/>
            <a:r>
              <a:rPr lang="en-US" smtClean="0"/>
              <a:t>Delivery is not guaranteed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Sockets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Raw sockets</a:t>
            </a:r>
          </a:p>
          <a:p>
            <a:pPr lvl="1"/>
            <a:r>
              <a:rPr lang="en-US" smtClean="0"/>
              <a:t>Allow direct access to lower layer protocols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Socket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socket() command</a:t>
            </a:r>
          </a:p>
          <a:p>
            <a:r>
              <a:rPr lang="en-US" smtClean="0"/>
              <a:t>Three parameters</a:t>
            </a:r>
          </a:p>
          <a:p>
            <a:pPr lvl="1"/>
            <a:r>
              <a:rPr lang="en-US" smtClean="0"/>
              <a:t>Protocol family is always PF_INET for TCP/IP</a:t>
            </a:r>
          </a:p>
          <a:p>
            <a:pPr lvl="1"/>
            <a:r>
              <a:rPr lang="en-US" smtClean="0"/>
              <a:t>Type specifies whether stream or datagram</a:t>
            </a:r>
          </a:p>
          <a:p>
            <a:pPr lvl="1"/>
            <a:r>
              <a:rPr lang="en-US" smtClean="0"/>
              <a:t>Protocol specifies either TCP or UDP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Socket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side is client</a:t>
            </a:r>
          </a:p>
          <a:p>
            <a:pPr lvl="1"/>
            <a:r>
              <a:rPr lang="en-US" dirty="0" smtClean="0"/>
              <a:t>Requests connection</a:t>
            </a:r>
          </a:p>
          <a:p>
            <a:r>
              <a:rPr lang="en-US" smtClean="0"/>
              <a:t>Other side is</a:t>
            </a:r>
            <a:r>
              <a:rPr lang="en-US" smtClean="0"/>
              <a:t> server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Socket System Calls</a:t>
            </a:r>
            <a:endParaRPr lang="en-US" dirty="0"/>
          </a:p>
        </p:txBody>
      </p:sp>
      <p:pic>
        <p:nvPicPr>
          <p:cNvPr id="4" name="Content Placeholder 3" descr="Fig17_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1" y="1219199"/>
            <a:ext cx="4773752" cy="5483261"/>
          </a:xfrm>
        </p:spPr>
      </p:pic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Need for a Protocol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Computer communications</a:t>
            </a:r>
          </a:p>
          <a:p>
            <a:pPr lvl="1"/>
            <a:r>
              <a:rPr lang="en-US" smtClean="0"/>
              <a:t>Exchange of information between computers for the purpose of cooperative action</a:t>
            </a:r>
          </a:p>
          <a:p>
            <a:r>
              <a:rPr lang="en-US" smtClean="0"/>
              <a:t>Computer network</a:t>
            </a:r>
          </a:p>
          <a:p>
            <a:pPr lvl="1"/>
            <a:r>
              <a:rPr lang="en-US" smtClean="0"/>
              <a:t>When two or more computers are interconnected via a communication network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Kernel Components</a:t>
            </a:r>
            <a:endParaRPr lang="en-US" dirty="0"/>
          </a:p>
        </p:txBody>
      </p:sp>
      <p:pic>
        <p:nvPicPr>
          <p:cNvPr id="4" name="Content Placeholder 3" descr="Fig17_0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4600" y="1142999"/>
            <a:ext cx="4278750" cy="5650873"/>
          </a:xfrm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Protocol</a:t>
            </a:r>
          </a:p>
          <a:p>
            <a:pPr lvl="1"/>
            <a:r>
              <a:rPr lang="en-US" smtClean="0"/>
              <a:t>Used for communication between entities in different systems</a:t>
            </a:r>
          </a:p>
          <a:p>
            <a:r>
              <a:rPr lang="en-US" smtClean="0"/>
              <a:t>Protocol architecture</a:t>
            </a:r>
          </a:p>
          <a:p>
            <a:pPr lvl="1"/>
            <a:r>
              <a:rPr lang="en-US" smtClean="0"/>
              <a:t>Broken into subtasks, each of which is implemented separately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Elements of a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Syntax</a:t>
            </a:r>
          </a:p>
          <a:p>
            <a:r>
              <a:rPr lang="en-US" smtClean="0"/>
              <a:t>Semantics</a:t>
            </a:r>
          </a:p>
          <a:p>
            <a:r>
              <a:rPr lang="en-US" smtClean="0"/>
              <a:t>Timing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 Transfer</a:t>
            </a:r>
            <a:endParaRPr lang="en-US" dirty="0"/>
          </a:p>
        </p:txBody>
      </p:sp>
      <p:pic>
        <p:nvPicPr>
          <p:cNvPr id="4" name="Content Placeholder 3" descr="Fig17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371600"/>
            <a:ext cx="8371425" cy="4586287"/>
          </a:xfrm>
        </p:spPr>
      </p:pic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TCP/IP Protocol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Five relatively independent layers</a:t>
            </a:r>
          </a:p>
          <a:p>
            <a:pPr lvl="1"/>
            <a:r>
              <a:rPr lang="en-US" smtClean="0"/>
              <a:t>Physical</a:t>
            </a:r>
          </a:p>
          <a:p>
            <a:pPr lvl="1"/>
            <a:r>
              <a:rPr lang="en-US" smtClean="0"/>
              <a:t>Network access</a:t>
            </a:r>
          </a:p>
          <a:p>
            <a:pPr lvl="1"/>
            <a:r>
              <a:rPr lang="en-US" smtClean="0"/>
              <a:t>Internet</a:t>
            </a:r>
          </a:p>
          <a:p>
            <a:pPr lvl="1"/>
            <a:r>
              <a:rPr lang="en-US" smtClean="0"/>
              <a:t>Host-to-host, or transport</a:t>
            </a:r>
          </a:p>
          <a:p>
            <a:pPr lvl="1"/>
            <a:r>
              <a:rPr lang="en-US" smtClean="0"/>
              <a:t>Application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Physical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Specifying </a:t>
            </a:r>
          </a:p>
          <a:p>
            <a:pPr lvl="1"/>
            <a:r>
              <a:rPr lang="en-US" smtClean="0"/>
              <a:t>the characteristics of the transmission medium</a:t>
            </a:r>
          </a:p>
          <a:p>
            <a:pPr lvl="1"/>
            <a:r>
              <a:rPr lang="en-US" smtClean="0"/>
              <a:t>Nature of the signals</a:t>
            </a:r>
          </a:p>
          <a:p>
            <a:pPr lvl="1"/>
            <a:r>
              <a:rPr lang="en-US" smtClean="0"/>
              <a:t>Data rate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Network Access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Concerned with the exchange of data between an end system and the network</a:t>
            </a:r>
          </a:p>
          <a:p>
            <a:r>
              <a:rPr lang="en-US" smtClean="0"/>
              <a:t>Different standards</a:t>
            </a:r>
          </a:p>
          <a:p>
            <a:pPr lvl="1"/>
            <a:r>
              <a:rPr lang="en-US" smtClean="0"/>
              <a:t>Circuit switching</a:t>
            </a:r>
          </a:p>
          <a:p>
            <a:pPr lvl="1"/>
            <a:r>
              <a:rPr lang="en-US" smtClean="0"/>
              <a:t>Packet switching (frame relay)</a:t>
            </a:r>
          </a:p>
          <a:p>
            <a:pPr lvl="1"/>
            <a:r>
              <a:rPr lang="en-US" smtClean="0"/>
              <a:t>LANs (Ethernet)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Office PowerPoint</Application>
  <PresentationFormat>On-screen Show (4:3)</PresentationFormat>
  <Paragraphs>132</Paragraphs>
  <Slides>30</Slides>
  <Notes>30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Custom Design</vt:lpstr>
      <vt:lpstr>Chapter 17 Networking</vt:lpstr>
      <vt:lpstr>Distributed Capabilities</vt:lpstr>
      <vt:lpstr>The Need for a Protocol Architecture</vt:lpstr>
      <vt:lpstr>Two Concepts</vt:lpstr>
      <vt:lpstr>Key Elements of a Protocol</vt:lpstr>
      <vt:lpstr>File Transfer</vt:lpstr>
      <vt:lpstr>TCP/IP Protocol Architecture</vt:lpstr>
      <vt:lpstr>Physical Layer</vt:lpstr>
      <vt:lpstr>Network Access Layer</vt:lpstr>
      <vt:lpstr>Internet Layer</vt:lpstr>
      <vt:lpstr>Transport Layer</vt:lpstr>
      <vt:lpstr>Application Layer</vt:lpstr>
      <vt:lpstr>TCP Header</vt:lpstr>
      <vt:lpstr>UDP Header</vt:lpstr>
      <vt:lpstr>IP Datagram</vt:lpstr>
      <vt:lpstr>IPv6</vt:lpstr>
      <vt:lpstr>IPv4 Header</vt:lpstr>
      <vt:lpstr>IPv6 Header</vt:lpstr>
      <vt:lpstr>TCP/IP Applications</vt:lpstr>
      <vt:lpstr>Protocol Data Units</vt:lpstr>
      <vt:lpstr>Sockets</vt:lpstr>
      <vt:lpstr>Windows Socket</vt:lpstr>
      <vt:lpstr>Socket</vt:lpstr>
      <vt:lpstr>Types of Sockets</vt:lpstr>
      <vt:lpstr>Types of Sockets</vt:lpstr>
      <vt:lpstr>Types of Sockets</vt:lpstr>
      <vt:lpstr>Socket Setup</vt:lpstr>
      <vt:lpstr>Socket Connection</vt:lpstr>
      <vt:lpstr>Socket System Calls</vt:lpstr>
      <vt:lpstr>Linux Kernel Components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2008-09-17T15:39:16Z</dcterms:created>
  <dcterms:modified xsi:type="dcterms:W3CDTF">2008-09-17T15:53:29Z</dcterms:modified>
</cp:coreProperties>
</file>