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5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56.xml" ContentType="application/vnd.openxmlformats-officedocument.presentationml.notesSlide+xml"/>
  <Override PartName="/ppt/notesSlides/notesSlide61.xml" ContentType="application/vnd.openxmlformats-officedocument.presentationml.notesSlide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1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51.xml" ContentType="application/vnd.openxmlformats-officedocument.presentationml.notesSlide+xml"/>
  <Override PartName="/ppt/notesSlides/notesSlide57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notesSlides/notesSlide43.xml" ContentType="application/vnd.openxmlformats-officedocument.presentationml.notesSlide+xml"/>
  <Override PartName="/ppt/slides/slide33.xml" ContentType="application/vnd.openxmlformats-officedocument.presentationml.slide+xml"/>
  <Override PartName="/ppt/notesSlides/notesSlide45.xml" ContentType="application/vnd.openxmlformats-officedocument.presentationml.notes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Override PartName="/ppt/notesSlides/notesSlide4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53.xml" ContentType="application/vnd.openxmlformats-officedocument.presentationml.slide+xml"/>
  <Override PartName="/ppt/notesSlides/notesSlide24.xml" ContentType="application/vnd.openxmlformats-officedocument.presentationml.notesSlide+xml"/>
  <Override PartName="/ppt/slideLayouts/slideLayout19.xml" ContentType="application/vnd.openxmlformats-officedocument.presentationml.slideLayout+xml"/>
  <Override PartName="/ppt/notesSlides/notesSlide4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55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notesSlides/notesSlide40.xml" ContentType="application/vnd.openxmlformats-officedocument.presentationml.notesSlide+xml"/>
  <Override PartName="/ppt/slides/slide45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6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Layouts/slideLayout18.xml" ContentType="application/vnd.openxmlformats-officedocument.presentationml.slideLayout+xml"/>
  <Override PartName="/ppt/notesSlides/notesSlide50.xml" ContentType="application/vnd.openxmlformats-officedocument.presentationml.notesSlide+xml"/>
  <Override PartName="/ppt/slides/slide34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4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9.xml" ContentType="application/vnd.openxmlformats-officedocument.presentationml.slide+xml"/>
  <Override PartName="/ppt/notesSlides/notesSlide60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notesSlides/notesSlide5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Default Extension="jpeg" ContentType="image/jpeg"/>
  <Override PartName="/ppt/notesSlides/notesSlide33.xml" ContentType="application/vnd.openxmlformats-officedocument.presentationml.notesSlide+xml"/>
  <Override PartName="/ppt/notesSlides/notesSlide46.xml" ContentType="application/vnd.openxmlformats-officedocument.presentationml.notes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54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Override PartName="/ppt/notesSlides/notesSlide49.xml" ContentType="application/vnd.openxmlformats-officedocument.presentationml.notes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Default Extension="gif" ContentType="image/gif"/>
  <Override PartName="/ppt/notesSlides/notesSlide20.xml" ContentType="application/vnd.openxmlformats-officedocument.presentationml.notes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removePersonalInfoOnSave="1" saveSubsetFonts="1">
  <p:sldMasterIdLst>
    <p:sldMasterId id="2147483648" r:id="rId1"/>
    <p:sldMasterId id="2147483660" r:id="rId2"/>
  </p:sldMasterIdLst>
  <p:notesMasterIdLst>
    <p:notesMasterId r:id="rId6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6" r:id="rId39"/>
    <p:sldId id="292" r:id="rId40"/>
    <p:sldId id="297" r:id="rId41"/>
    <p:sldId id="293" r:id="rId42"/>
    <p:sldId id="298" r:id="rId43"/>
    <p:sldId id="294" r:id="rId44"/>
    <p:sldId id="295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7" r:id="rId53"/>
    <p:sldId id="308" r:id="rId54"/>
    <p:sldId id="306" r:id="rId55"/>
    <p:sldId id="317" r:id="rId56"/>
    <p:sldId id="309" r:id="rId57"/>
    <p:sldId id="310" r:id="rId58"/>
    <p:sldId id="311" r:id="rId59"/>
    <p:sldId id="312" r:id="rId60"/>
    <p:sldId id="314" r:id="rId61"/>
    <p:sldId id="315" r:id="rId62"/>
    <p:sldId id="316" r:id="rId6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notesMaster" Target="notesMasters/notesMaster1.xml"/><Relationship Id="rId60" Type="http://schemas.openxmlformats.org/officeDocument/2006/relationships/slide" Target="slides/slide58.xml"/><Relationship Id="rId39" Type="http://schemas.openxmlformats.org/officeDocument/2006/relationships/slide" Target="slides/slide37.xml"/><Relationship Id="rId7" Type="http://schemas.openxmlformats.org/officeDocument/2006/relationships/slide" Target="slides/slide5.xml"/><Relationship Id="rId43" Type="http://schemas.openxmlformats.org/officeDocument/2006/relationships/slide" Target="slides/slide41.xml"/><Relationship Id="rId25" Type="http://schemas.openxmlformats.org/officeDocument/2006/relationships/slide" Target="slides/slide23.xml"/><Relationship Id="rId10" Type="http://schemas.openxmlformats.org/officeDocument/2006/relationships/slide" Target="slides/slide8.xml"/><Relationship Id="rId50" Type="http://schemas.openxmlformats.org/officeDocument/2006/relationships/slide" Target="slides/slide48.xml"/><Relationship Id="rId63" Type="http://schemas.openxmlformats.org/officeDocument/2006/relationships/slide" Target="slides/slide61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27" Type="http://schemas.openxmlformats.org/officeDocument/2006/relationships/slide" Target="slides/slide25.xml"/><Relationship Id="rId14" Type="http://schemas.openxmlformats.org/officeDocument/2006/relationships/slide" Target="slides/slide12.xml"/><Relationship Id="rId4" Type="http://schemas.openxmlformats.org/officeDocument/2006/relationships/slide" Target="slides/slide2.xml"/><Relationship Id="rId28" Type="http://schemas.openxmlformats.org/officeDocument/2006/relationships/slide" Target="slides/slide26.xml"/><Relationship Id="rId45" Type="http://schemas.openxmlformats.org/officeDocument/2006/relationships/slide" Target="slides/slide43.xml"/><Relationship Id="rId58" Type="http://schemas.openxmlformats.org/officeDocument/2006/relationships/slide" Target="slides/slide56.xml"/><Relationship Id="rId42" Type="http://schemas.openxmlformats.org/officeDocument/2006/relationships/slide" Target="slides/slide40.xml"/><Relationship Id="rId6" Type="http://schemas.openxmlformats.org/officeDocument/2006/relationships/slide" Target="slides/slide4.xml"/><Relationship Id="rId49" Type="http://schemas.openxmlformats.org/officeDocument/2006/relationships/slide" Target="slides/slide47.xml"/><Relationship Id="rId44" Type="http://schemas.openxmlformats.org/officeDocument/2006/relationships/slide" Target="slides/slide42.xml"/><Relationship Id="rId69" Type="http://schemas.openxmlformats.org/officeDocument/2006/relationships/tableStyles" Target="tableStyles.xml"/><Relationship Id="rId19" Type="http://schemas.openxmlformats.org/officeDocument/2006/relationships/slide" Target="slides/slide17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46" Type="http://schemas.openxmlformats.org/officeDocument/2006/relationships/slide" Target="slides/slide44.xml"/><Relationship Id="rId57" Type="http://schemas.openxmlformats.org/officeDocument/2006/relationships/slide" Target="slides/slide55.xml"/><Relationship Id="rId59" Type="http://schemas.openxmlformats.org/officeDocument/2006/relationships/slide" Target="slides/slide57.xml"/><Relationship Id="rId35" Type="http://schemas.openxmlformats.org/officeDocument/2006/relationships/slide" Target="slides/slide33.xml"/><Relationship Id="rId51" Type="http://schemas.openxmlformats.org/officeDocument/2006/relationships/slide" Target="slides/slide49.xml"/><Relationship Id="rId55" Type="http://schemas.openxmlformats.org/officeDocument/2006/relationships/slide" Target="slides/slide53.xml"/><Relationship Id="rId31" Type="http://schemas.openxmlformats.org/officeDocument/2006/relationships/slide" Target="slides/slide29.xml"/><Relationship Id="rId34" Type="http://schemas.openxmlformats.org/officeDocument/2006/relationships/slide" Target="slides/slide32.xml"/><Relationship Id="rId40" Type="http://schemas.openxmlformats.org/officeDocument/2006/relationships/slide" Target="slides/slide38.xml"/><Relationship Id="rId62" Type="http://schemas.openxmlformats.org/officeDocument/2006/relationships/slide" Target="slides/slide60.xml"/><Relationship Id="rId66" Type="http://schemas.openxmlformats.org/officeDocument/2006/relationships/presProps" Target="presProps.xml"/><Relationship Id="rId36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2.xml"/><Relationship Id="rId47" Type="http://schemas.openxmlformats.org/officeDocument/2006/relationships/slide" Target="slides/slide45.xml"/><Relationship Id="rId56" Type="http://schemas.openxmlformats.org/officeDocument/2006/relationships/slide" Target="slides/slide54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2" Type="http://schemas.openxmlformats.org/officeDocument/2006/relationships/slide" Target="slides/slide50.xml"/><Relationship Id="rId65" Type="http://schemas.openxmlformats.org/officeDocument/2006/relationships/printerSettings" Target="printerSettings/printerSettings1.bin"/><Relationship Id="rId67" Type="http://schemas.openxmlformats.org/officeDocument/2006/relationships/viewProps" Target="viewProps.xml"/><Relationship Id="rId54" Type="http://schemas.openxmlformats.org/officeDocument/2006/relationships/slide" Target="slides/slide52.xml"/><Relationship Id="rId12" Type="http://schemas.openxmlformats.org/officeDocument/2006/relationships/slide" Target="slides/slide10.xml"/><Relationship Id="rId3" Type="http://schemas.openxmlformats.org/officeDocument/2006/relationships/slide" Target="slides/slide1.xml"/><Relationship Id="rId23" Type="http://schemas.openxmlformats.org/officeDocument/2006/relationships/slide" Target="slides/slide21.xml"/><Relationship Id="rId61" Type="http://schemas.openxmlformats.org/officeDocument/2006/relationships/slide" Target="slides/slide59.xml"/><Relationship Id="rId53" Type="http://schemas.openxmlformats.org/officeDocument/2006/relationships/slide" Target="slides/slide51.xml"/><Relationship Id="rId26" Type="http://schemas.openxmlformats.org/officeDocument/2006/relationships/slide" Target="slides/slide24.xml"/><Relationship Id="rId30" Type="http://schemas.openxmlformats.org/officeDocument/2006/relationships/slide" Target="slides/slide28.xml"/><Relationship Id="rId11" Type="http://schemas.openxmlformats.org/officeDocument/2006/relationships/slide" Target="slides/slide9.xml"/><Relationship Id="rId68" Type="http://schemas.openxmlformats.org/officeDocument/2006/relationships/theme" Target="theme/theme1.xml"/><Relationship Id="rId29" Type="http://schemas.openxmlformats.org/officeDocument/2006/relationships/slide" Target="slides/slide27.xml"/><Relationship Id="rId16" Type="http://schemas.openxmlformats.org/officeDocument/2006/relationships/slide" Target="slides/slide14.xml"/><Relationship Id="rId33" Type="http://schemas.openxmlformats.org/officeDocument/2006/relationships/slide" Target="slides/slide31.xml"/><Relationship Id="rId41" Type="http://schemas.openxmlformats.org/officeDocument/2006/relationships/slide" Target="slides/slide3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2" Type="http://schemas.openxmlformats.org/officeDocument/2006/relationships/slide" Target="slides/slide20.xml"/><Relationship Id="rId21" Type="http://schemas.openxmlformats.org/officeDocument/2006/relationships/slide" Target="slides/slide1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118C455-DCBE-41F6-9A52-324D6BC54AEC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781F4-099F-4112-9B1E-8A4E416391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D2D3F-B0F1-446B-B7CC-19B90EB0017B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A4F69-47FA-46CC-8030-E13D0EF9E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EB11F-C391-4BDD-82EB-6F3E13A9F9E1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0D068-AB96-40B8-9FAA-422862763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669FE-0345-4152-A335-E3D8B60CD5FA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040A0-6A5C-4BDA-AED7-03967CF04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D45C-81C4-4E27-A18A-8835B7066D8D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46AB-72DE-4829-A3EE-183283F17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F4F1D-9F1B-4CA4-932E-311654E99826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7303-0E5B-4E24-BCA3-62F5881C1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E4233-E030-4D82-AE1D-06E871FCE686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17966-739A-4E4E-BEF8-5E9D65CA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5EE9E-C85E-43CC-91D6-50F7B4961BB7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5778-597E-43D2-A71E-341C60964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F8884-1DEA-4C84-A489-E724713CC95E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71189-8D0B-455A-87B2-3A89DCBF6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DFE5A-BFC9-454A-A87C-69BA4FE25A0F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D2254-A369-4EE7-927D-AE7136230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A6603-BAC9-4FFA-BE72-57B7C0EDA50D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9E04E-7B9E-40CB-AECA-9BEEF7D4B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F2E53-C0F0-49CC-8B3F-6BA3D019B99D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5EC1-C65E-447A-8CAE-CC74F7243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green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429625" y="5562600"/>
            <a:ext cx="7143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and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115050"/>
            <a:ext cx="11906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 userDrawn="1"/>
        </p:nvSpPr>
        <p:spPr>
          <a:xfrm>
            <a:off x="1171575" y="6124575"/>
            <a:ext cx="7286625" cy="219075"/>
          </a:xfrm>
          <a:custGeom>
            <a:avLst/>
            <a:gdLst>
              <a:gd name="connsiteX0" fmla="*/ 0 w 7286625"/>
              <a:gd name="connsiteY0" fmla="*/ 219075 h 219075"/>
              <a:gd name="connsiteX1" fmla="*/ 190500 w 7286625"/>
              <a:gd name="connsiteY1" fmla="*/ 180975 h 219075"/>
              <a:gd name="connsiteX2" fmla="*/ 2790825 w 7286625"/>
              <a:gd name="connsiteY2" fmla="*/ 171450 h 219075"/>
              <a:gd name="connsiteX3" fmla="*/ 2924175 w 7286625"/>
              <a:gd name="connsiteY3" fmla="*/ 152400 h 219075"/>
              <a:gd name="connsiteX4" fmla="*/ 3267075 w 7286625"/>
              <a:gd name="connsiteY4" fmla="*/ 133350 h 219075"/>
              <a:gd name="connsiteX5" fmla="*/ 3390900 w 7286625"/>
              <a:gd name="connsiteY5" fmla="*/ 123825 h 219075"/>
              <a:gd name="connsiteX6" fmla="*/ 3667125 w 7286625"/>
              <a:gd name="connsiteY6" fmla="*/ 85725 h 219075"/>
              <a:gd name="connsiteX7" fmla="*/ 3838575 w 7286625"/>
              <a:gd name="connsiteY7" fmla="*/ 76200 h 219075"/>
              <a:gd name="connsiteX8" fmla="*/ 4381500 w 7286625"/>
              <a:gd name="connsiteY8" fmla="*/ 47625 h 219075"/>
              <a:gd name="connsiteX9" fmla="*/ 4552950 w 7286625"/>
              <a:gd name="connsiteY9" fmla="*/ 38100 h 219075"/>
              <a:gd name="connsiteX10" fmla="*/ 4686300 w 7286625"/>
              <a:gd name="connsiteY10" fmla="*/ 28575 h 219075"/>
              <a:gd name="connsiteX11" fmla="*/ 5562600 w 7286625"/>
              <a:gd name="connsiteY11" fmla="*/ 0 h 219075"/>
              <a:gd name="connsiteX12" fmla="*/ 6486525 w 7286625"/>
              <a:gd name="connsiteY12" fmla="*/ 9525 h 219075"/>
              <a:gd name="connsiteX13" fmla="*/ 6581775 w 7286625"/>
              <a:gd name="connsiteY13" fmla="*/ 19050 h 219075"/>
              <a:gd name="connsiteX14" fmla="*/ 6715125 w 7286625"/>
              <a:gd name="connsiteY14" fmla="*/ 47625 h 219075"/>
              <a:gd name="connsiteX15" fmla="*/ 7210425 w 7286625"/>
              <a:gd name="connsiteY15" fmla="*/ 66675 h 219075"/>
              <a:gd name="connsiteX16" fmla="*/ 7286625 w 7286625"/>
              <a:gd name="connsiteY16" fmla="*/ 76200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286625" h="219075">
                <a:moveTo>
                  <a:pt x="0" y="219075"/>
                </a:moveTo>
                <a:cubicBezTo>
                  <a:pt x="67827" y="173857"/>
                  <a:pt x="45538" y="182475"/>
                  <a:pt x="190500" y="180975"/>
                </a:cubicBezTo>
                <a:lnTo>
                  <a:pt x="2790825" y="171450"/>
                </a:lnTo>
                <a:cubicBezTo>
                  <a:pt x="2835275" y="165100"/>
                  <a:pt x="2879529" y="157183"/>
                  <a:pt x="2924175" y="152400"/>
                </a:cubicBezTo>
                <a:cubicBezTo>
                  <a:pt x="3020054" y="142127"/>
                  <a:pt x="3181234" y="138255"/>
                  <a:pt x="3267075" y="133350"/>
                </a:cubicBezTo>
                <a:cubicBezTo>
                  <a:pt x="3308405" y="130988"/>
                  <a:pt x="3349625" y="127000"/>
                  <a:pt x="3390900" y="123825"/>
                </a:cubicBezTo>
                <a:cubicBezTo>
                  <a:pt x="3496096" y="104698"/>
                  <a:pt x="3551356" y="92157"/>
                  <a:pt x="3667125" y="85725"/>
                </a:cubicBezTo>
                <a:lnTo>
                  <a:pt x="3838575" y="76200"/>
                </a:lnTo>
                <a:cubicBezTo>
                  <a:pt x="4421283" y="38197"/>
                  <a:pt x="3784538" y="73028"/>
                  <a:pt x="4381500" y="47625"/>
                </a:cubicBezTo>
                <a:cubicBezTo>
                  <a:pt x="4438686" y="45192"/>
                  <a:pt x="4495823" y="41670"/>
                  <a:pt x="4552950" y="38100"/>
                </a:cubicBezTo>
                <a:cubicBezTo>
                  <a:pt x="4597426" y="35320"/>
                  <a:pt x="4641768" y="30255"/>
                  <a:pt x="4686300" y="28575"/>
                </a:cubicBezTo>
                <a:lnTo>
                  <a:pt x="5562600" y="0"/>
                </a:lnTo>
                <a:lnTo>
                  <a:pt x="6486525" y="9525"/>
                </a:lnTo>
                <a:cubicBezTo>
                  <a:pt x="6518428" y="10121"/>
                  <a:pt x="6550352" y="13505"/>
                  <a:pt x="6581775" y="19050"/>
                </a:cubicBezTo>
                <a:cubicBezTo>
                  <a:pt x="6696351" y="39269"/>
                  <a:pt x="6600009" y="39686"/>
                  <a:pt x="6715125" y="47625"/>
                </a:cubicBezTo>
                <a:cubicBezTo>
                  <a:pt x="6818795" y="54775"/>
                  <a:pt x="7128867" y="63956"/>
                  <a:pt x="7210425" y="66675"/>
                </a:cubicBezTo>
                <a:cubicBezTo>
                  <a:pt x="7254060" y="81220"/>
                  <a:pt x="7228960" y="76200"/>
                  <a:pt x="7286625" y="7620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9" descr="top.gif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rot="18850181">
            <a:off x="-155575" y="330200"/>
            <a:ext cx="2000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noFill/>
          </a:ln>
        </p:spPr>
        <p:txBody>
          <a:bodyPr/>
          <a:lstStyle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A9AB-7925-475F-87E4-57F6EF092961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6BC3C-EF4C-4932-8208-7FBB5701A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C3780-DD3C-46A5-8303-4579155A8DB3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BAF33-582B-4B0D-B27A-32E91EEEB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C4502-BF88-49E9-A189-5718D68C95C9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5F4E-BD93-49E1-84D0-363BA319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29AB0-274B-47BE-985F-46164E2F9B8D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38FDB-2D8C-4804-B582-7DB90366B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0B030-1580-4866-BCBB-5B9DCBDFAB68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EB8B-B6EB-443D-9CB4-B019CEC8F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F0F97-1060-4EBF-B543-874A8397FCDC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104A5-FF6A-4891-8FE3-D539A7A66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8A180-20FC-43E6-ACF2-E4D2D7D4238C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12834-41A2-49E3-8762-B14EE3F5C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42E86-E886-49FE-9E81-CBA74FDF21F4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A6F0D-A611-4358-861D-7B01E8303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854A5-A6D3-4FF2-A83D-4A92E35723B6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79F47-3AF0-4617-BC60-2E592392B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CA2E3-A4EC-4D3C-A723-C30C7527518B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F8B95-FD24-4BC4-B430-69A3136D1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62B1BE-7229-4612-B077-302E9FB27D58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367C90-D8D8-4A11-9BC3-E7451ACC5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40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1CF5B1-68BC-4F44-89BE-2F24F67B5729}" type="datetimeFigureOut">
              <a:rPr lang="en-US"/>
              <a:pPr>
                <a:defRPr/>
              </a:pPr>
              <a:t>9/17/08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9DAB5F-4C32-47E8-A254-E438E2D0D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transparen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0463" y="1676400"/>
            <a:ext cx="4046537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16</a:t>
            </a:r>
            <a:br>
              <a:rPr lang="en-US" dirty="0" smtClean="0"/>
            </a:br>
            <a:r>
              <a:rPr lang="en-US" dirty="0" smtClean="0"/>
              <a:t>Client/Server Computing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Patricia Roy</a:t>
            </a:r>
            <a:br>
              <a:rPr lang="en-US" smtClean="0"/>
            </a:br>
            <a:r>
              <a:rPr lang="en-US" smtClean="0"/>
              <a:t>Manatee Community College, Venice, FL</a:t>
            </a:r>
            <a:br>
              <a:rPr lang="en-US" smtClean="0"/>
            </a:br>
            <a:r>
              <a:rPr lang="en-US" smtClean="0"/>
              <a:t>©2008, Prentice Hall</a:t>
            </a:r>
            <a:br>
              <a:rPr lang="en-US" smtClean="0"/>
            </a:b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371600" y="1524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Operating Systems:</a:t>
            </a:r>
            <a:b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Internals and Design Principles, 6/E</a:t>
            </a:r>
            <a:b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William Stallings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Client/Server Database Usage</a:t>
            </a:r>
            <a:endParaRPr lang="en-US" dirty="0"/>
          </a:p>
        </p:txBody>
      </p:sp>
      <p:pic>
        <p:nvPicPr>
          <p:cNvPr id="4" name="Content Placeholder 3" descr="Fig16_04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95325" y="2190750"/>
            <a:ext cx="7753350" cy="3771900"/>
          </a:xfrm>
        </p:spPr>
      </p:pic>
    </p:spTree>
  </p:cSld>
  <p:clrMapOvr>
    <a:masterClrMapping/>
  </p:clrMapOvr>
  <p:transition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Client/Server Database Usage</a:t>
            </a:r>
            <a:endParaRPr lang="en-US" dirty="0"/>
          </a:p>
        </p:txBody>
      </p:sp>
      <p:pic>
        <p:nvPicPr>
          <p:cNvPr id="4" name="Content Placeholder 3" descr="Fig16_04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676400"/>
            <a:ext cx="7991159" cy="3671887"/>
          </a:xfrm>
        </p:spPr>
      </p:pic>
    </p:spTree>
  </p:cSld>
  <p:clrMapOvr>
    <a:masterClrMapping/>
  </p:clrMapOvr>
  <p:transition>
    <p:pull dir="rd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Classes of Client/Server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Host-based processing</a:t>
            </a:r>
          </a:p>
          <a:p>
            <a:pPr lvl="1"/>
            <a:r>
              <a:rPr lang="en-US" smtClean="0"/>
              <a:t>Not true client/server computing</a:t>
            </a:r>
          </a:p>
          <a:p>
            <a:pPr lvl="1"/>
            <a:r>
              <a:rPr lang="en-US" smtClean="0"/>
              <a:t>Traditional mainframe environment</a:t>
            </a:r>
          </a:p>
          <a:p>
            <a:endParaRPr lang="en-US" dirty="0"/>
          </a:p>
        </p:txBody>
      </p:sp>
      <p:pic>
        <p:nvPicPr>
          <p:cNvPr id="4" name="Picture 3" descr="Fig16_05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3581400"/>
            <a:ext cx="5600700" cy="2276475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Classes of Client/Server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Server-based processing</a:t>
            </a:r>
          </a:p>
          <a:p>
            <a:pPr lvl="1"/>
            <a:r>
              <a:rPr lang="en-US" smtClean="0"/>
              <a:t>Server does all the processing</a:t>
            </a:r>
          </a:p>
          <a:p>
            <a:pPr lvl="1"/>
            <a:r>
              <a:rPr lang="en-US" smtClean="0"/>
              <a:t>Client provides a graphical user interface</a:t>
            </a:r>
          </a:p>
          <a:p>
            <a:endParaRPr lang="en-US" dirty="0"/>
          </a:p>
        </p:txBody>
      </p:sp>
      <p:pic>
        <p:nvPicPr>
          <p:cNvPr id="4" name="Picture 3" descr="Fig16_05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3962400"/>
            <a:ext cx="5591175" cy="1962150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Classes of Client/Server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Client-based processing</a:t>
            </a:r>
          </a:p>
          <a:p>
            <a:pPr lvl="1"/>
            <a:r>
              <a:rPr lang="en-US" smtClean="0"/>
              <a:t>All application processing done at the client</a:t>
            </a:r>
          </a:p>
          <a:p>
            <a:pPr lvl="1"/>
            <a:r>
              <a:rPr lang="en-US" smtClean="0"/>
              <a:t>Data validation routines and other database logic functions are done at the server</a:t>
            </a:r>
          </a:p>
          <a:p>
            <a:endParaRPr lang="en-US" dirty="0"/>
          </a:p>
        </p:txBody>
      </p:sp>
      <p:pic>
        <p:nvPicPr>
          <p:cNvPr id="5" name="Picture 4" descr="Fig16_05c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3886200"/>
            <a:ext cx="5162550" cy="1933575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Classes of Client/Server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Cooperative processing</a:t>
            </a:r>
          </a:p>
          <a:p>
            <a:pPr lvl="1"/>
            <a:r>
              <a:rPr lang="en-US" smtClean="0"/>
              <a:t>Application processing is performed in an optimized fashion</a:t>
            </a:r>
          </a:p>
          <a:p>
            <a:pPr lvl="1"/>
            <a:r>
              <a:rPr lang="en-US" smtClean="0"/>
              <a:t>Complex to set up and maintain</a:t>
            </a:r>
          </a:p>
          <a:p>
            <a:endParaRPr lang="en-US" dirty="0"/>
          </a:p>
        </p:txBody>
      </p:sp>
      <p:pic>
        <p:nvPicPr>
          <p:cNvPr id="4" name="Picture 3" descr="Fig16_05d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3962400"/>
            <a:ext cx="5238750" cy="1819275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Three-tier Client/Server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Application software distributed among three types of machines</a:t>
            </a:r>
          </a:p>
          <a:p>
            <a:pPr lvl="1"/>
            <a:r>
              <a:rPr lang="en-US" smtClean="0"/>
              <a:t>User machine</a:t>
            </a:r>
          </a:p>
          <a:p>
            <a:pPr lvl="2"/>
            <a:r>
              <a:rPr lang="en-US" smtClean="0"/>
              <a:t>Thin client</a:t>
            </a:r>
          </a:p>
          <a:p>
            <a:pPr lvl="1"/>
            <a:r>
              <a:rPr lang="en-US" smtClean="0"/>
              <a:t>Middle-tier server</a:t>
            </a:r>
          </a:p>
          <a:p>
            <a:pPr lvl="2"/>
            <a:r>
              <a:rPr lang="en-US" smtClean="0"/>
              <a:t>Gateway</a:t>
            </a:r>
          </a:p>
          <a:p>
            <a:pPr lvl="2"/>
            <a:r>
              <a:rPr lang="en-US" smtClean="0"/>
              <a:t>Convert protocols</a:t>
            </a:r>
          </a:p>
          <a:p>
            <a:pPr lvl="2"/>
            <a:r>
              <a:rPr lang="en-US" smtClean="0"/>
              <a:t>Merge/integrate results from different data sources</a:t>
            </a:r>
          </a:p>
          <a:p>
            <a:pPr lvl="1"/>
            <a:r>
              <a:rPr lang="en-US" smtClean="0"/>
              <a:t>Backend server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Three-tier Client/Server Architecture</a:t>
            </a:r>
            <a:endParaRPr lang="en-US" dirty="0"/>
          </a:p>
        </p:txBody>
      </p:sp>
      <p:pic>
        <p:nvPicPr>
          <p:cNvPr id="4" name="Content Placeholder 3" descr="Fig16_06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94418" y="1600200"/>
            <a:ext cx="5155163" cy="4953000"/>
          </a:xfrm>
        </p:spPr>
      </p:pic>
    </p:spTree>
  </p:cSld>
  <p:clrMapOvr>
    <a:masterClrMapping/>
  </p:clrMapOvr>
  <p:transition>
    <p:pull dir="rd"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File Cache Consistency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File caches hold recently accessed file records</a:t>
            </a:r>
          </a:p>
          <a:p>
            <a:r>
              <a:rPr lang="en-US" smtClean="0"/>
              <a:t>Caches are consistent when they contain exact copies for remote data</a:t>
            </a:r>
          </a:p>
          <a:p>
            <a:r>
              <a:rPr lang="en-US" smtClean="0"/>
              <a:t>File-locking prevents simultaneous access to a file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File Cacheing in Sprite</a:t>
            </a:r>
            <a:endParaRPr lang="en-US" dirty="0"/>
          </a:p>
        </p:txBody>
      </p:sp>
      <p:pic>
        <p:nvPicPr>
          <p:cNvPr id="4" name="Content Placeholder 3" descr="Fig16_07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3707" y="1600200"/>
            <a:ext cx="7196585" cy="4953000"/>
          </a:xfrm>
        </p:spPr>
      </p:pic>
    </p:spTree>
  </p:cSld>
  <p:clrMapOvr>
    <a:masterClrMapping/>
  </p:clrMapOvr>
  <p:transition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Client/Server Computing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Client machines are generally single-user PCs or workstations that provide a highly user-friendly interface to the end user</a:t>
            </a:r>
          </a:p>
          <a:p>
            <a:r>
              <a:rPr lang="en-US" smtClean="0"/>
              <a:t>Each server provides a set of shared services to the clients</a:t>
            </a:r>
          </a:p>
          <a:p>
            <a:r>
              <a:rPr lang="en-US" smtClean="0"/>
              <a:t>The server enables many clients to share access to the same database and enables the use of a high-performance computer system to manage the database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Middleware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Set of tools that provide a uniform means and style of access to system resources across all platforms</a:t>
            </a:r>
          </a:p>
          <a:p>
            <a:r>
              <a:rPr lang="en-US" smtClean="0"/>
              <a:t>Enable programmers to build applications that look and feel the same</a:t>
            </a:r>
          </a:p>
          <a:p>
            <a:r>
              <a:rPr lang="en-US" smtClean="0"/>
              <a:t>Enable programmers to use the same method to access data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Role of Middleware in Client/Server Architecture</a:t>
            </a:r>
            <a:endParaRPr lang="en-US" dirty="0"/>
          </a:p>
        </p:txBody>
      </p:sp>
      <p:pic>
        <p:nvPicPr>
          <p:cNvPr id="4" name="Content Placeholder 3" descr="Fig16_08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20447" y="1600200"/>
            <a:ext cx="6503106" cy="4953000"/>
          </a:xfrm>
        </p:spPr>
      </p:pic>
    </p:spTree>
  </p:cSld>
  <p:clrMapOvr>
    <a:masterClrMapping/>
  </p:clrMapOvr>
  <p:transition>
    <p:pull dir="rd"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Logical View of Middleware</a:t>
            </a:r>
            <a:endParaRPr lang="en-US" dirty="0"/>
          </a:p>
        </p:txBody>
      </p:sp>
      <p:pic>
        <p:nvPicPr>
          <p:cNvPr id="4" name="Content Placeholder 3" descr="Fig16_09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47800" y="1358600"/>
            <a:ext cx="5970704" cy="5194600"/>
          </a:xfrm>
        </p:spPr>
      </p:pic>
    </p:spTree>
  </p:cSld>
  <p:clrMapOvr>
    <a:masterClrMapping/>
  </p:clrMapOvr>
  <p:transition>
    <p:pull dir="rd"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Message Passing</a:t>
            </a:r>
            <a:endParaRPr lang="en-US" dirty="0"/>
          </a:p>
        </p:txBody>
      </p:sp>
      <p:pic>
        <p:nvPicPr>
          <p:cNvPr id="4" name="Content Placeholder 3" descr="Fig16_10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3982" y="1905000"/>
            <a:ext cx="8877618" cy="3514725"/>
          </a:xfrm>
        </p:spPr>
      </p:pic>
    </p:spTree>
  </p:cSld>
  <p:clrMapOvr>
    <a:masterClrMapping/>
  </p:clrMapOvr>
  <p:transition>
    <p:pull dir="rd"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Message Passing</a:t>
            </a:r>
            <a:endParaRPr lang="en-US" dirty="0"/>
          </a:p>
        </p:txBody>
      </p:sp>
      <p:pic>
        <p:nvPicPr>
          <p:cNvPr id="4" name="Content Placeholder 3" descr="Fig16_10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0" y="1828800"/>
            <a:ext cx="8833732" cy="3486150"/>
          </a:xfrm>
        </p:spPr>
      </p:pic>
    </p:spTree>
  </p:cSld>
  <p:clrMapOvr>
    <a:masterClrMapping/>
  </p:clrMapOvr>
  <p:transition>
    <p:pull dir="rd"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Distributed Message Passing</a:t>
            </a:r>
            <a:endParaRPr lang="en-US" dirty="0"/>
          </a:p>
        </p:txBody>
      </p:sp>
      <p:pic>
        <p:nvPicPr>
          <p:cNvPr id="4" name="Content Placeholder 3" descr="Fig16_10c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0" y="1752600"/>
            <a:ext cx="8849826" cy="3743325"/>
          </a:xfrm>
        </p:spPr>
      </p:pic>
    </p:spTree>
  </p:cSld>
  <p:clrMapOvr>
    <a:masterClrMapping/>
  </p:clrMapOvr>
  <p:transition>
    <p:pull dir="rd"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Basic Message-Passing Primitives</a:t>
            </a:r>
            <a:endParaRPr lang="en-US" dirty="0"/>
          </a:p>
        </p:txBody>
      </p:sp>
      <p:pic>
        <p:nvPicPr>
          <p:cNvPr id="4" name="Content Placeholder 3" descr="Fig16_1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12320" y="1447800"/>
            <a:ext cx="7338416" cy="5105400"/>
          </a:xfrm>
        </p:spPr>
      </p:pic>
    </p:spTree>
  </p:cSld>
  <p:clrMapOvr>
    <a:masterClrMapping/>
  </p:clrMapOvr>
  <p:transition>
    <p:pull dir="rd"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Reliability versus Unreliability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Reliable message-passing guarantees delivery if possible</a:t>
            </a:r>
          </a:p>
          <a:p>
            <a:pPr lvl="1"/>
            <a:r>
              <a:rPr lang="en-US" smtClean="0"/>
              <a:t>Not necessary to let the sending process know that the message was delivered</a:t>
            </a:r>
          </a:p>
          <a:p>
            <a:r>
              <a:rPr lang="en-US" smtClean="0"/>
              <a:t>Send the message out into the communication network without reporting success or failure</a:t>
            </a:r>
          </a:p>
          <a:p>
            <a:pPr lvl="1"/>
            <a:r>
              <a:rPr lang="en-US" smtClean="0"/>
              <a:t>Reduces complexity and overhead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Blocking versus Nonblocking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Nonblocking</a:t>
            </a:r>
          </a:p>
          <a:p>
            <a:pPr lvl="1"/>
            <a:r>
              <a:rPr lang="en-US" smtClean="0"/>
              <a:t>Process is not suspended as a result of issuing a Send or Receive</a:t>
            </a:r>
          </a:p>
          <a:p>
            <a:pPr lvl="1"/>
            <a:r>
              <a:rPr lang="en-US" smtClean="0"/>
              <a:t>Efficient and flexible</a:t>
            </a:r>
          </a:p>
          <a:p>
            <a:pPr lvl="1"/>
            <a:r>
              <a:rPr lang="en-US" smtClean="0"/>
              <a:t>Difficult to debug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Blocking versus Nonblocking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Blocking</a:t>
            </a:r>
          </a:p>
          <a:p>
            <a:pPr lvl="1"/>
            <a:r>
              <a:rPr lang="en-US" smtClean="0"/>
              <a:t>Send does not return control to the sending process until the message has been transmitted</a:t>
            </a:r>
          </a:p>
          <a:p>
            <a:pPr lvl="1"/>
            <a:r>
              <a:rPr lang="en-US" smtClean="0"/>
              <a:t>OR does not return control until an acknowledgment is received</a:t>
            </a:r>
          </a:p>
          <a:p>
            <a:pPr lvl="1"/>
            <a:r>
              <a:rPr lang="en-US" smtClean="0"/>
              <a:t>Receive does not return until a message has been placed in the allocated buffer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Client/Server Terminology</a:t>
            </a:r>
            <a:endParaRPr lang="en-US" dirty="0"/>
          </a:p>
        </p:txBody>
      </p:sp>
      <p:pic>
        <p:nvPicPr>
          <p:cNvPr id="4" name="Content Placeholder 3" descr="Table16_0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9200" y="1219200"/>
            <a:ext cx="7267575" cy="4800600"/>
          </a:xfrm>
        </p:spPr>
      </p:pic>
    </p:spTree>
  </p:cSld>
  <p:clrMapOvr>
    <a:masterClrMapping/>
  </p:clrMapOvr>
  <p:transition>
    <p:pull dir="rd"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Remote Procedure Calls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Allow programs on different machines to interact using simple procedure call/return semantics</a:t>
            </a:r>
          </a:p>
          <a:p>
            <a:r>
              <a:rPr lang="en-US" smtClean="0"/>
              <a:t>Widely accepted</a:t>
            </a:r>
          </a:p>
          <a:p>
            <a:r>
              <a:rPr lang="en-US" smtClean="0"/>
              <a:t>Standardized</a:t>
            </a:r>
          </a:p>
          <a:p>
            <a:pPr lvl="1"/>
            <a:r>
              <a:rPr lang="en-US" smtClean="0"/>
              <a:t>Client and server modules can be moved among computers and operating systems easily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Remote Procedure Call Mechanism</a:t>
            </a:r>
            <a:endParaRPr lang="en-US" dirty="0"/>
          </a:p>
        </p:txBody>
      </p:sp>
      <p:pic>
        <p:nvPicPr>
          <p:cNvPr id="4" name="Content Placeholder 3" descr="Fig16_12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90600" y="1524000"/>
            <a:ext cx="7294726" cy="5105400"/>
          </a:xfrm>
        </p:spPr>
      </p:pic>
    </p:spTree>
  </p:cSld>
  <p:clrMapOvr>
    <a:masterClrMapping/>
  </p:clrMapOvr>
  <p:transition>
    <p:pull dir="rd"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Client/Server Binding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Binding specifies the relationship between remote procedure and calling program</a:t>
            </a:r>
          </a:p>
          <a:p>
            <a:r>
              <a:rPr lang="en-US" smtClean="0"/>
              <a:t>Nonpersistent binding</a:t>
            </a:r>
          </a:p>
          <a:p>
            <a:pPr lvl="1"/>
            <a:r>
              <a:rPr lang="en-US" smtClean="0"/>
              <a:t>Logical connection established during remote procedure call</a:t>
            </a:r>
          </a:p>
          <a:p>
            <a:r>
              <a:rPr lang="en-US" smtClean="0"/>
              <a:t>Persistent binding</a:t>
            </a:r>
          </a:p>
          <a:p>
            <a:pPr lvl="1"/>
            <a:r>
              <a:rPr lang="en-US" smtClean="0"/>
              <a:t>Connection is sustained after the procedure returns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Synchronous versus Asynchronous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Synchronous RPC</a:t>
            </a:r>
          </a:p>
          <a:p>
            <a:pPr lvl="1"/>
            <a:r>
              <a:rPr lang="en-US" smtClean="0"/>
              <a:t>Behaves much like a subroutine call</a:t>
            </a:r>
          </a:p>
          <a:p>
            <a:r>
              <a:rPr lang="en-US" smtClean="0"/>
              <a:t>Asynchronous RPC</a:t>
            </a:r>
          </a:p>
          <a:p>
            <a:pPr lvl="1"/>
            <a:r>
              <a:rPr lang="en-US" smtClean="0"/>
              <a:t>Does not block the caller</a:t>
            </a:r>
          </a:p>
          <a:p>
            <a:pPr lvl="1"/>
            <a:r>
              <a:rPr lang="en-US" smtClean="0"/>
              <a:t>Enable a client execution to proceed locally in parallel with server invocation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Object-Oriented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Clients and servers ship messages back and forth between objects</a:t>
            </a:r>
          </a:p>
          <a:p>
            <a:r>
              <a:rPr lang="en-US" smtClean="0"/>
              <a:t>A client sends a request to an object broker</a:t>
            </a:r>
          </a:p>
          <a:p>
            <a:r>
              <a:rPr lang="en-US" smtClean="0"/>
              <a:t>The broker calls the appropriate object and passes along any relevant data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Object-Oriented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Microsoft’s Component Object Model (COM)</a:t>
            </a:r>
          </a:p>
          <a:p>
            <a:r>
              <a:rPr lang="en-US" smtClean="0"/>
              <a:t>Common Object Request Broker Architecture (CORBA)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Clusters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Alternative to symmetric multiprocessing (SMP)</a:t>
            </a:r>
          </a:p>
          <a:p>
            <a:r>
              <a:rPr lang="en-US" smtClean="0"/>
              <a:t>Group of interconnected, whole computers working together as a unified computing resource</a:t>
            </a:r>
          </a:p>
          <a:p>
            <a:pPr lvl="1"/>
            <a:r>
              <a:rPr lang="en-US" smtClean="0"/>
              <a:t>Illusion is one machine</a:t>
            </a:r>
          </a:p>
          <a:p>
            <a:pPr lvl="1"/>
            <a:r>
              <a:rPr lang="en-US" smtClean="0"/>
              <a:t>System can run on its own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Clusters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Separate server</a:t>
            </a:r>
          </a:p>
          <a:p>
            <a:pPr lvl="1"/>
            <a:r>
              <a:rPr lang="en-US" smtClean="0"/>
              <a:t>Each computer is a separate server</a:t>
            </a:r>
          </a:p>
          <a:p>
            <a:pPr lvl="1"/>
            <a:r>
              <a:rPr lang="en-US" smtClean="0"/>
              <a:t>No shared disks</a:t>
            </a:r>
          </a:p>
          <a:p>
            <a:pPr lvl="1"/>
            <a:r>
              <a:rPr lang="en-US" smtClean="0"/>
              <a:t>Need management or scheduling software</a:t>
            </a:r>
          </a:p>
          <a:p>
            <a:pPr lvl="1"/>
            <a:r>
              <a:rPr lang="en-US" smtClean="0"/>
              <a:t>Data must be constantly copied among systems so each is current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Cluster Configurations</a:t>
            </a:r>
            <a:endParaRPr lang="en-US" dirty="0"/>
          </a:p>
        </p:txBody>
      </p:sp>
      <p:pic>
        <p:nvPicPr>
          <p:cNvPr id="4" name="Content Placeholder 3" descr="Fig16_13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5800" y="1752600"/>
            <a:ext cx="7621058" cy="3981450"/>
          </a:xfrm>
        </p:spPr>
      </p:pic>
    </p:spTree>
  </p:cSld>
  <p:clrMapOvr>
    <a:masterClrMapping/>
  </p:clrMapOvr>
  <p:transition>
    <p:pull dir="rd"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Clusters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Shared nothing</a:t>
            </a:r>
          </a:p>
          <a:p>
            <a:pPr lvl="1"/>
            <a:r>
              <a:rPr lang="en-US" dirty="0" smtClean="0"/>
              <a:t>Reduces communication overhead</a:t>
            </a:r>
          </a:p>
          <a:p>
            <a:pPr lvl="1"/>
            <a:r>
              <a:rPr lang="en-US" dirty="0" smtClean="0"/>
              <a:t>Disks partitioned into volumes</a:t>
            </a:r>
          </a:p>
          <a:p>
            <a:pPr lvl="1"/>
            <a:r>
              <a:rPr lang="en-US" dirty="0" smtClean="0"/>
              <a:t>Each volume owned by a computer</a:t>
            </a:r>
          </a:p>
          <a:p>
            <a:pPr lvl="1"/>
            <a:r>
              <a:rPr lang="en-US" dirty="0" smtClean="0"/>
              <a:t>If computer </a:t>
            </a:r>
            <a:r>
              <a:rPr lang="en-US" dirty="0" smtClean="0"/>
              <a:t>fails, </a:t>
            </a:r>
            <a:r>
              <a:rPr lang="en-US" dirty="0" smtClean="0"/>
              <a:t>another computer has ownership of the volume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Generic Client/Server Environment</a:t>
            </a:r>
            <a:endParaRPr lang="en-US" dirty="0"/>
          </a:p>
        </p:txBody>
      </p:sp>
      <p:pic>
        <p:nvPicPr>
          <p:cNvPr id="4" name="Content Placeholder 3" descr="Fig16_0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06892" y="1600199"/>
            <a:ext cx="6517908" cy="5099857"/>
          </a:xfrm>
        </p:spPr>
      </p:pic>
    </p:spTree>
  </p:cSld>
  <p:clrMapOvr>
    <a:masterClrMapping/>
  </p:clrMapOvr>
  <p:transition>
    <p:pull dir="rd"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Cluster Configurations</a:t>
            </a:r>
            <a:endParaRPr lang="en-US" dirty="0"/>
          </a:p>
        </p:txBody>
      </p:sp>
      <p:pic>
        <p:nvPicPr>
          <p:cNvPr id="4" name="Content Placeholder 3" descr="Fig16_13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1600200"/>
            <a:ext cx="7908484" cy="4467225"/>
          </a:xfrm>
        </p:spPr>
      </p:pic>
    </p:spTree>
  </p:cSld>
  <p:clrMapOvr>
    <a:masterClrMapping/>
  </p:clrMapOvr>
  <p:transition>
    <p:pull dir="rd"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Clusters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Shared disk</a:t>
            </a:r>
          </a:p>
          <a:p>
            <a:pPr lvl="1"/>
            <a:r>
              <a:rPr lang="en-US" smtClean="0"/>
              <a:t>Multiple computers share the same disks at the same time</a:t>
            </a:r>
          </a:p>
          <a:p>
            <a:pPr lvl="1"/>
            <a:r>
              <a:rPr lang="en-US" smtClean="0"/>
              <a:t>Each computer has access to all of the volumes on all of the disks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Clustering Methods: Benefits and Limitations</a:t>
            </a:r>
            <a:endParaRPr lang="en-US" dirty="0"/>
          </a:p>
        </p:txBody>
      </p:sp>
      <p:pic>
        <p:nvPicPr>
          <p:cNvPr id="4" name="Content Placeholder 3" descr="Table16_02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6374" y="1981200"/>
            <a:ext cx="8810623" cy="2643187"/>
          </a:xfrm>
        </p:spPr>
      </p:pic>
    </p:spTree>
  </p:cSld>
  <p:clrMapOvr>
    <a:masterClrMapping/>
  </p:clrMapOvr>
  <p:transition>
    <p:pull dir="rd"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Clustering Methods: Benefits and Limitations</a:t>
            </a:r>
            <a:endParaRPr lang="en-US" dirty="0"/>
          </a:p>
        </p:txBody>
      </p:sp>
      <p:pic>
        <p:nvPicPr>
          <p:cNvPr id="4" name="Content Placeholder 3" descr="Table16_02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1600200"/>
            <a:ext cx="8150949" cy="4288653"/>
          </a:xfrm>
        </p:spPr>
      </p:pic>
    </p:spTree>
  </p:cSld>
  <p:clrMapOvr>
    <a:masterClrMapping/>
  </p:clrMapOvr>
  <p:transition>
    <p:pull dir="rd"/>
  </p:transition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Operating System Design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Failure management</a:t>
            </a:r>
          </a:p>
          <a:p>
            <a:pPr lvl="1"/>
            <a:r>
              <a:rPr lang="en-US" smtClean="0"/>
              <a:t>Highly available cluster offers a high probability that all resources will be in service</a:t>
            </a:r>
          </a:p>
          <a:p>
            <a:pPr lvl="2"/>
            <a:r>
              <a:rPr lang="en-US" smtClean="0"/>
              <a:t>No guarantee about the state of partially executed transactions if failure occurs</a:t>
            </a:r>
          </a:p>
          <a:p>
            <a:pPr lvl="1"/>
            <a:r>
              <a:rPr lang="en-US" smtClean="0"/>
              <a:t>Fault-tolerant cluster ensures that all resources are always available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Operating System Design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Load balancing</a:t>
            </a:r>
          </a:p>
          <a:p>
            <a:pPr lvl="1"/>
            <a:r>
              <a:rPr lang="en-US" dirty="0" smtClean="0"/>
              <a:t>When new </a:t>
            </a:r>
            <a:r>
              <a:rPr lang="en-US" smtClean="0"/>
              <a:t>computer is </a:t>
            </a:r>
            <a:r>
              <a:rPr lang="en-US" smtClean="0"/>
              <a:t>added to the cluster, the load-balancing facility should automatically include this computer in scheduling applications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Operating System Design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Parallelizing Computation</a:t>
            </a:r>
          </a:p>
          <a:p>
            <a:pPr lvl="1"/>
            <a:r>
              <a:rPr lang="en-US" smtClean="0"/>
              <a:t>Parallelizing compiler</a:t>
            </a:r>
          </a:p>
          <a:p>
            <a:pPr lvl="1"/>
            <a:r>
              <a:rPr lang="en-US" smtClean="0"/>
              <a:t>Parallelized application</a:t>
            </a:r>
          </a:p>
          <a:p>
            <a:pPr lvl="1"/>
            <a:r>
              <a:rPr lang="en-US" smtClean="0"/>
              <a:t>Parametric computing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Cluster Computer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Cluster middleware services and functions</a:t>
            </a:r>
          </a:p>
          <a:p>
            <a:pPr lvl="1"/>
            <a:r>
              <a:rPr lang="en-US" smtClean="0"/>
              <a:t>Single entry point</a:t>
            </a:r>
          </a:p>
          <a:p>
            <a:pPr lvl="1"/>
            <a:r>
              <a:rPr lang="en-US" smtClean="0"/>
              <a:t>Single file hierarchy</a:t>
            </a:r>
          </a:p>
          <a:p>
            <a:pPr lvl="1"/>
            <a:r>
              <a:rPr lang="en-US" smtClean="0"/>
              <a:t>Single control point</a:t>
            </a:r>
          </a:p>
          <a:p>
            <a:pPr lvl="1"/>
            <a:r>
              <a:rPr lang="en-US" smtClean="0"/>
              <a:t>Single virtual networking</a:t>
            </a:r>
          </a:p>
          <a:p>
            <a:pPr lvl="1"/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Cluster Computer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Cluster middleware services and functions</a:t>
            </a:r>
          </a:p>
          <a:p>
            <a:pPr lvl="1"/>
            <a:r>
              <a:rPr lang="en-US" smtClean="0"/>
              <a:t>Single memory space</a:t>
            </a:r>
          </a:p>
          <a:p>
            <a:pPr lvl="1"/>
            <a:r>
              <a:rPr lang="en-US" smtClean="0"/>
              <a:t>Single job-management system</a:t>
            </a:r>
          </a:p>
          <a:p>
            <a:pPr lvl="1"/>
            <a:r>
              <a:rPr lang="en-US" smtClean="0"/>
              <a:t>Single user interface</a:t>
            </a:r>
          </a:p>
          <a:p>
            <a:pPr lvl="1"/>
            <a:r>
              <a:rPr lang="en-US" smtClean="0"/>
              <a:t>Single I/O space</a:t>
            </a:r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Cluster Computer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Cluster middleware services and functions</a:t>
            </a:r>
          </a:p>
          <a:p>
            <a:pPr lvl="1"/>
            <a:r>
              <a:rPr lang="en-US" smtClean="0"/>
              <a:t>Single process space</a:t>
            </a:r>
          </a:p>
          <a:p>
            <a:pPr lvl="1"/>
            <a:r>
              <a:rPr lang="en-US" smtClean="0"/>
              <a:t>Checkpointing</a:t>
            </a:r>
          </a:p>
          <a:p>
            <a:pPr lvl="1"/>
            <a:r>
              <a:rPr lang="en-US" smtClean="0"/>
              <a:t>Process migration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Client/Server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Basic software is an operating system running on the hardware platform</a:t>
            </a:r>
          </a:p>
          <a:p>
            <a:r>
              <a:rPr lang="en-US" smtClean="0"/>
              <a:t>Platforms and the operating systems of client and server may differ</a:t>
            </a:r>
          </a:p>
          <a:p>
            <a:r>
              <a:rPr lang="en-US" smtClean="0"/>
              <a:t>These lower-level differences are irrelevant as long as a client and server share the same communications protocols and support the same applications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Cluster Computer Architecture</a:t>
            </a:r>
            <a:endParaRPr lang="en-US" dirty="0"/>
          </a:p>
        </p:txBody>
      </p:sp>
      <p:pic>
        <p:nvPicPr>
          <p:cNvPr id="4" name="Content Placeholder 3" descr="Fig16_14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371601"/>
            <a:ext cx="8589781" cy="5375540"/>
          </a:xfrm>
        </p:spPr>
      </p:pic>
    </p:spTree>
  </p:cSld>
  <p:clrMapOvr>
    <a:masterClrMapping/>
  </p:clrMapOvr>
  <p:transition>
    <p:pull dir="rd"/>
  </p:transition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Clusters Compared to SMP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SMP is easier to manage and configure</a:t>
            </a:r>
          </a:p>
          <a:p>
            <a:r>
              <a:rPr lang="en-US" smtClean="0"/>
              <a:t>SMP takes up less space and draws less power</a:t>
            </a:r>
          </a:p>
          <a:p>
            <a:r>
              <a:rPr lang="en-US" smtClean="0"/>
              <a:t>SMP products are well established and stable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Clusters Compared to SMP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Clusters are better for incremental and absolute scalability</a:t>
            </a:r>
          </a:p>
          <a:p>
            <a:r>
              <a:rPr lang="en-US" smtClean="0"/>
              <a:t>Clusters are superior in terms of availability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Windows Cluster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Cluster Service</a:t>
            </a:r>
          </a:p>
          <a:p>
            <a:pPr lvl="1"/>
            <a:r>
              <a:rPr lang="en-US" dirty="0" smtClean="0"/>
              <a:t>Collection of software on each node that manages all cluster-specific activity</a:t>
            </a:r>
          </a:p>
          <a:p>
            <a:r>
              <a:rPr lang="en-US" dirty="0" smtClean="0"/>
              <a:t>Resource</a:t>
            </a:r>
          </a:p>
          <a:p>
            <a:pPr lvl="1"/>
            <a:r>
              <a:rPr lang="en-US" dirty="0" smtClean="0"/>
              <a:t>Item managed by the cluster service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Cluster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Online</a:t>
            </a:r>
          </a:p>
          <a:p>
            <a:pPr lvl="1"/>
            <a:r>
              <a:rPr lang="en-US" dirty="0" smtClean="0"/>
              <a:t>Online at node when it is providing service on that specific node</a:t>
            </a:r>
          </a:p>
          <a:p>
            <a:r>
              <a:rPr lang="en-US" dirty="0" smtClean="0"/>
              <a:t>Group</a:t>
            </a:r>
          </a:p>
          <a:p>
            <a:pPr lvl="1"/>
            <a:r>
              <a:rPr lang="en-US" dirty="0" smtClean="0"/>
              <a:t>Collection of resources managed as a single unit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Windows Cluster Server Block Diagram</a:t>
            </a:r>
            <a:endParaRPr lang="en-US" dirty="0"/>
          </a:p>
        </p:txBody>
      </p:sp>
      <p:pic>
        <p:nvPicPr>
          <p:cNvPr id="4" name="Content Placeholder 3" descr="Fig16_15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95400" y="1447800"/>
            <a:ext cx="6502977" cy="5298722"/>
          </a:xfrm>
        </p:spPr>
      </p:pic>
    </p:spTree>
  </p:cSld>
  <p:clrMapOvr>
    <a:masterClrMapping/>
  </p:clrMapOvr>
  <p:transition>
    <p:pull dir="rd"/>
  </p:transition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Sun Cluster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Major components</a:t>
            </a:r>
          </a:p>
          <a:p>
            <a:pPr lvl="1"/>
            <a:r>
              <a:rPr lang="en-US" smtClean="0"/>
              <a:t>Object and communication support</a:t>
            </a:r>
          </a:p>
          <a:p>
            <a:pPr lvl="1"/>
            <a:r>
              <a:rPr lang="en-US" smtClean="0"/>
              <a:t>Process management</a:t>
            </a:r>
          </a:p>
          <a:p>
            <a:pPr lvl="1"/>
            <a:r>
              <a:rPr lang="en-US" smtClean="0"/>
              <a:t>Networking</a:t>
            </a:r>
          </a:p>
          <a:p>
            <a:pPr lvl="1"/>
            <a:r>
              <a:rPr lang="en-US" smtClean="0"/>
              <a:t>Global distributed file system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Sun Cluster Structure</a:t>
            </a:r>
            <a:endParaRPr lang="en-US" dirty="0"/>
          </a:p>
        </p:txBody>
      </p:sp>
      <p:pic>
        <p:nvPicPr>
          <p:cNvPr id="4" name="Content Placeholder 3" descr="Fig16_16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5800" y="1295400"/>
            <a:ext cx="7826623" cy="5062537"/>
          </a:xfrm>
        </p:spPr>
      </p:pic>
    </p:spTree>
  </p:cSld>
  <p:clrMapOvr>
    <a:masterClrMapping/>
  </p:clrMapOvr>
  <p:transition>
    <p:pull dir="rd"/>
  </p:transition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Sun Cluster File System Extensions</a:t>
            </a:r>
            <a:endParaRPr lang="en-US" dirty="0"/>
          </a:p>
        </p:txBody>
      </p:sp>
      <p:pic>
        <p:nvPicPr>
          <p:cNvPr id="4" name="Content Placeholder 3" descr="Fig16_17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1447800"/>
            <a:ext cx="7950359" cy="4810125"/>
          </a:xfrm>
        </p:spPr>
      </p:pic>
    </p:spTree>
  </p:cSld>
  <p:clrMapOvr>
    <a:masterClrMapping/>
  </p:clrMapOvr>
  <p:transition>
    <p:pull dir="rd"/>
  </p:transition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Beowulf and Linux Clusters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Key features</a:t>
            </a:r>
          </a:p>
          <a:p>
            <a:pPr lvl="1"/>
            <a:r>
              <a:rPr lang="en-US" smtClean="0"/>
              <a:t>Mass market commodity components</a:t>
            </a:r>
          </a:p>
          <a:p>
            <a:pPr lvl="1"/>
            <a:r>
              <a:rPr lang="en-US" smtClean="0"/>
              <a:t>Dedicated processors (rather than scavenging cycles from idle workstations)</a:t>
            </a:r>
          </a:p>
          <a:p>
            <a:pPr lvl="1"/>
            <a:r>
              <a:rPr lang="en-US" smtClean="0"/>
              <a:t>A dedicated, private network (LAN or WAN or internetted combination)</a:t>
            </a:r>
          </a:p>
          <a:p>
            <a:pPr lvl="1"/>
            <a:r>
              <a:rPr lang="en-US" smtClean="0"/>
              <a:t>No custom components</a:t>
            </a:r>
          </a:p>
          <a:p>
            <a:pPr lvl="1"/>
            <a:r>
              <a:rPr lang="en-US" smtClean="0"/>
              <a:t>Easy replication from multiple vendors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Generic Client/Server Architecture</a:t>
            </a:r>
            <a:endParaRPr lang="en-US" dirty="0"/>
          </a:p>
        </p:txBody>
      </p:sp>
      <p:pic>
        <p:nvPicPr>
          <p:cNvPr id="4" name="Content Placeholder 3" descr="Fig16_02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29167" y="1600200"/>
            <a:ext cx="5485666" cy="4953000"/>
          </a:xfrm>
        </p:spPr>
      </p:pic>
    </p:spTree>
  </p:cSld>
  <p:clrMapOvr>
    <a:masterClrMapping/>
  </p:clrMapOvr>
  <p:transition>
    <p:pull dir="rd"/>
  </p:transition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Beowulf and Linux Clusters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Key features</a:t>
            </a:r>
          </a:p>
          <a:p>
            <a:pPr lvl="1"/>
            <a:r>
              <a:rPr lang="en-US" smtClean="0"/>
              <a:t>Scalable I/O</a:t>
            </a:r>
          </a:p>
          <a:p>
            <a:pPr lvl="1"/>
            <a:r>
              <a:rPr lang="en-US" smtClean="0"/>
              <a:t>A freely available software base</a:t>
            </a:r>
          </a:p>
          <a:p>
            <a:pPr lvl="1"/>
            <a:r>
              <a:rPr lang="en-US" smtClean="0"/>
              <a:t>Use freely available distribution computing tools with minimal changes</a:t>
            </a:r>
          </a:p>
          <a:p>
            <a:pPr lvl="1"/>
            <a:r>
              <a:rPr lang="en-US" smtClean="0"/>
              <a:t>Return of the design and improvements to the community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Generic Beowulf Configuration</a:t>
            </a:r>
            <a:endParaRPr lang="en-US" dirty="0"/>
          </a:p>
        </p:txBody>
      </p:sp>
      <p:pic>
        <p:nvPicPr>
          <p:cNvPr id="4" name="Content Placeholder 3" descr="Fig16_18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1" y="1447799"/>
            <a:ext cx="8655766" cy="5185097"/>
          </a:xfrm>
        </p:spPr>
      </p:pic>
    </p:spTree>
  </p:cSld>
  <p:clrMapOvr>
    <a:masterClrMapping/>
  </p:clrMapOvr>
  <p:transition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Client/Server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Bulk of applications software executes on the server</a:t>
            </a:r>
          </a:p>
          <a:p>
            <a:r>
              <a:rPr lang="en-US" smtClean="0"/>
              <a:t>Application logic is located at the client</a:t>
            </a:r>
          </a:p>
          <a:p>
            <a:r>
              <a:rPr lang="en-US" smtClean="0"/>
              <a:t>Presentation services in the client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Database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server is a database server</a:t>
            </a:r>
          </a:p>
          <a:p>
            <a:r>
              <a:rPr lang="en-US" smtClean="0"/>
              <a:t>Interaction between client and server is in the form of transactions</a:t>
            </a:r>
          </a:p>
          <a:p>
            <a:pPr lvl="1"/>
            <a:r>
              <a:rPr lang="en-US" smtClean="0"/>
              <a:t>the client makes a database request and receives a database response</a:t>
            </a:r>
          </a:p>
          <a:p>
            <a:r>
              <a:rPr lang="en-US" smtClean="0"/>
              <a:t>Server is responsible for maintaining the database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Client/Server Architecture for Database Applications</a:t>
            </a:r>
            <a:endParaRPr lang="en-US" dirty="0"/>
          </a:p>
        </p:txBody>
      </p:sp>
      <p:pic>
        <p:nvPicPr>
          <p:cNvPr id="4" name="Content Placeholder 3" descr="Fig16_03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5455" y="1600200"/>
            <a:ext cx="7673090" cy="4953000"/>
          </a:xfrm>
        </p:spPr>
      </p:pic>
    </p:spTree>
  </p:cSld>
  <p:clrMapOvr>
    <a:masterClrMapping/>
  </p:clrMapOvr>
  <p:transition>
    <p:pull dir="r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1278</Words>
  <Application>Microsoft Office PowerPoint</Application>
  <PresentationFormat>On-screen Show (4:3)</PresentationFormat>
  <Paragraphs>266</Paragraphs>
  <Slides>61</Slides>
  <Notes>61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61</vt:i4>
      </vt:variant>
    </vt:vector>
  </HeadingPairs>
  <TitlesOfParts>
    <vt:vector size="63" baseType="lpstr">
      <vt:lpstr>Office Theme</vt:lpstr>
      <vt:lpstr>Custom Design</vt:lpstr>
      <vt:lpstr>Chapter 16 Client/Server Computing</vt:lpstr>
      <vt:lpstr>Client/Server Computing</vt:lpstr>
      <vt:lpstr>Client/Server Terminology</vt:lpstr>
      <vt:lpstr>Generic Client/Server Environment</vt:lpstr>
      <vt:lpstr>Client/Server Applications</vt:lpstr>
      <vt:lpstr>Generic Client/Server Architecture</vt:lpstr>
      <vt:lpstr>Client/Server Applications</vt:lpstr>
      <vt:lpstr>Database Applications</vt:lpstr>
      <vt:lpstr>Client/Server Architecture for Database Applications</vt:lpstr>
      <vt:lpstr>Client/Server Database Usage</vt:lpstr>
      <vt:lpstr>Client/Server Database Usage</vt:lpstr>
      <vt:lpstr>Classes of Client/Server Applications</vt:lpstr>
      <vt:lpstr>Classes of Client/Server Applications</vt:lpstr>
      <vt:lpstr>Classes of Client/Server Applications</vt:lpstr>
      <vt:lpstr>Classes of Client/Server Applications</vt:lpstr>
      <vt:lpstr>Three-tier Client/Server Architecture</vt:lpstr>
      <vt:lpstr>Three-tier Client/Server Architecture</vt:lpstr>
      <vt:lpstr>File Cache Consistency</vt:lpstr>
      <vt:lpstr>Distributed File Cacheing in Sprite</vt:lpstr>
      <vt:lpstr>Middleware</vt:lpstr>
      <vt:lpstr>Role of Middleware in Client/Server Architecture</vt:lpstr>
      <vt:lpstr>Logical View of Middleware</vt:lpstr>
      <vt:lpstr>Distributed Message Passing</vt:lpstr>
      <vt:lpstr>Distributed Message Passing</vt:lpstr>
      <vt:lpstr>Distributed Message Passing</vt:lpstr>
      <vt:lpstr>Basic Message-Passing Primitives</vt:lpstr>
      <vt:lpstr>Reliability versus Unreliability</vt:lpstr>
      <vt:lpstr>Blocking versus Nonblocking</vt:lpstr>
      <vt:lpstr>Blocking versus Nonblocking</vt:lpstr>
      <vt:lpstr>Remote Procedure Calls</vt:lpstr>
      <vt:lpstr>Remote Procedure Call Mechanism</vt:lpstr>
      <vt:lpstr>Client/Server Binding</vt:lpstr>
      <vt:lpstr>Synchronous versus Asynchronous</vt:lpstr>
      <vt:lpstr>Object-Oriented Mechanisms</vt:lpstr>
      <vt:lpstr>Object-Oriented Mechanisms</vt:lpstr>
      <vt:lpstr>Clusters</vt:lpstr>
      <vt:lpstr>Clusters</vt:lpstr>
      <vt:lpstr>Cluster Configurations</vt:lpstr>
      <vt:lpstr>Clusters</vt:lpstr>
      <vt:lpstr>Cluster Configurations</vt:lpstr>
      <vt:lpstr>Clusters</vt:lpstr>
      <vt:lpstr>Clustering Methods: Benefits and Limitations</vt:lpstr>
      <vt:lpstr>Clustering Methods: Benefits and Limitations</vt:lpstr>
      <vt:lpstr>Operating System Design Issues</vt:lpstr>
      <vt:lpstr>Operating System Design Issues</vt:lpstr>
      <vt:lpstr>Operating System Design Issues</vt:lpstr>
      <vt:lpstr>Cluster Computer Architecture</vt:lpstr>
      <vt:lpstr>Cluster Computer Architecture</vt:lpstr>
      <vt:lpstr>Cluster Computer Architecture</vt:lpstr>
      <vt:lpstr>Cluster Computer Architecture</vt:lpstr>
      <vt:lpstr>Clusters Compared to SMP</vt:lpstr>
      <vt:lpstr>Clusters Compared to SMP</vt:lpstr>
      <vt:lpstr>Windows Cluster Server</vt:lpstr>
      <vt:lpstr>Windows Cluster Server</vt:lpstr>
      <vt:lpstr>Windows Cluster Server Block Diagram</vt:lpstr>
      <vt:lpstr>Sun Cluster</vt:lpstr>
      <vt:lpstr>Sun Cluster Structure</vt:lpstr>
      <vt:lpstr>Sun Cluster File System Extensions</vt:lpstr>
      <vt:lpstr>Beowulf and Linux Clusters</vt:lpstr>
      <vt:lpstr>Beowulf and Linux Clusters</vt:lpstr>
      <vt:lpstr>Generic Beowulf Configuration</vt:lpstr>
    </vt:vector>
  </TitlesOfParts>
  <Company/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2008-09-17T15:33:18Z</dcterms:created>
  <dcterms:modified xsi:type="dcterms:W3CDTF">2008-09-17T15:36:48Z</dcterms:modified>
</cp:coreProperties>
</file>