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notesSlides/notesSlide10.xml" ContentType="application/vnd.openxmlformats-officedocument.presentationml.notesSlide+xml"/>
  <Override PartName="/ppt/notesSlides/notesSlide24.xml" ContentType="application/vnd.openxmlformats-officedocument.presentationml.notesSlide+xml"/>
  <Override PartName="/ppt/slideLayouts/slideLayout19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8.xml" ContentType="application/vnd.openxmlformats-officedocument.presentationml.notesSlide+xml"/>
  <Override PartName="/ppt/theme/theme2.xml" ContentType="application/vnd.openxmlformats-officedocument.theme+xml"/>
  <Override PartName="/ppt/notesSlides/notesSlide27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9.xml" ContentType="application/vnd.openxmlformats-officedocument.presentationml.notes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notesSlides/notesSlide2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notesSlides/notesSlide20.xml" ContentType="application/vnd.openxmlformats-officedocument.presentationml.notesSlide+xml"/>
  <Default Extension="gif" ContentType="image/gif"/>
  <Override PartName="/ppt/slideLayouts/slideLayout12.xml" ContentType="application/vnd.openxmlformats-officedocument.presentationml.slideLayout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removePersonalInfoOnSave="1" saveSubsetFonts="1">
  <p:sldMasterIdLst>
    <p:sldMasterId id="2147483648" r:id="rId1"/>
    <p:sldMasterId id="2147483660" r:id="rId2"/>
  </p:sldMasterIdLst>
  <p:notesMasterIdLst>
    <p:notesMasterId r:id="rId3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45" d="100"/>
          <a:sy n="145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printerSettings" Target="printerSettings/printerSettings1.bin"/><Relationship Id="rId31" Type="http://schemas.openxmlformats.org/officeDocument/2006/relationships/slide" Target="slides/slide29.xml"/><Relationship Id="rId34" Type="http://schemas.openxmlformats.org/officeDocument/2006/relationships/notesMaster" Target="notesMasters/notesMaster1.xml"/><Relationship Id="rId39" Type="http://schemas.openxmlformats.org/officeDocument/2006/relationships/tableStyles" Target="tableStyles.xml"/><Relationship Id="rId7" Type="http://schemas.openxmlformats.org/officeDocument/2006/relationships/slide" Target="slides/slide5.xml"/><Relationship Id="rId3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0" Type="http://schemas.openxmlformats.org/officeDocument/2006/relationships/slide" Target="slides/slide8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9" Type="http://schemas.openxmlformats.org/officeDocument/2006/relationships/slide" Target="slides/slide7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7" Type="http://schemas.openxmlformats.org/officeDocument/2006/relationships/slide" Target="slides/slide25.xml"/><Relationship Id="rId14" Type="http://schemas.openxmlformats.org/officeDocument/2006/relationships/slide" Target="slides/slide12.xml"/><Relationship Id="rId23" Type="http://schemas.openxmlformats.org/officeDocument/2006/relationships/slide" Target="slides/slide21.xml"/><Relationship Id="rId4" Type="http://schemas.openxmlformats.org/officeDocument/2006/relationships/slide" Target="slides/slide2.xml"/><Relationship Id="rId28" Type="http://schemas.openxmlformats.org/officeDocument/2006/relationships/slide" Target="slides/slide26.xml"/><Relationship Id="rId26" Type="http://schemas.openxmlformats.org/officeDocument/2006/relationships/slide" Target="slides/slide24.xml"/><Relationship Id="rId30" Type="http://schemas.openxmlformats.org/officeDocument/2006/relationships/slide" Target="slides/slide28.xml"/><Relationship Id="rId11" Type="http://schemas.openxmlformats.org/officeDocument/2006/relationships/slide" Target="slides/slide9.xml"/><Relationship Id="rId29" Type="http://schemas.openxmlformats.org/officeDocument/2006/relationships/slide" Target="slides/slide27.xml"/><Relationship Id="rId6" Type="http://schemas.openxmlformats.org/officeDocument/2006/relationships/slide" Target="slides/slide4.xml"/><Relationship Id="rId16" Type="http://schemas.openxmlformats.org/officeDocument/2006/relationships/slide" Target="slides/slide14.xml"/><Relationship Id="rId33" Type="http://schemas.openxmlformats.org/officeDocument/2006/relationships/slide" Target="slides/slide3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9" Type="http://schemas.openxmlformats.org/officeDocument/2006/relationships/slide" Target="slides/slide17.xml"/><Relationship Id="rId38" Type="http://schemas.openxmlformats.org/officeDocument/2006/relationships/theme" Target="theme/theme1.xml"/><Relationship Id="rId20" Type="http://schemas.openxmlformats.org/officeDocument/2006/relationships/slide" Target="slides/slide18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118C455-DCBE-41F6-9A52-324D6BC54AEC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F781F4-099F-4112-9B1E-8A4E416391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D2D3F-B0F1-446B-B7CC-19B90EB0017B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A4F69-47FA-46CC-8030-E13D0EF9E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EB11F-C391-4BDD-82EB-6F3E13A9F9E1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0D068-AB96-40B8-9FAA-422862763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669FE-0345-4152-A335-E3D8B60CD5FA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040A0-6A5C-4BDA-AED7-03967CF04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CD45C-81C4-4E27-A18A-8835B7066D8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246AB-72DE-4829-A3EE-183283F17E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F4F1D-9F1B-4CA4-932E-311654E99826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7303-0E5B-4E24-BCA3-62F5881C1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E4233-E030-4D82-AE1D-06E871FCE686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17966-739A-4E4E-BEF8-5E9D65CA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5EE9E-C85E-43CC-91D6-50F7B4961BB7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75778-597E-43D2-A71E-341C60964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F8884-1DEA-4C84-A489-E724713CC95E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71189-8D0B-455A-87B2-3A89DCBF6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DFE5A-BFC9-454A-A87C-69BA4FE25A0F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D2254-A369-4EE7-927D-AE7136230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A6603-BAC9-4FFA-BE72-57B7C0EDA50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9E04E-7B9E-40CB-AECA-9BEEF7D4B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F2E53-C0F0-49CC-8B3F-6BA3D019B99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75EC1-C65E-447A-8CAE-CC74F7243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green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429625" y="5562600"/>
            <a:ext cx="7143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and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115050"/>
            <a:ext cx="11906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 userDrawn="1"/>
        </p:nvSpPr>
        <p:spPr>
          <a:xfrm>
            <a:off x="1171575" y="6124575"/>
            <a:ext cx="7286625" cy="219075"/>
          </a:xfrm>
          <a:custGeom>
            <a:avLst/>
            <a:gdLst>
              <a:gd name="connsiteX0" fmla="*/ 0 w 7286625"/>
              <a:gd name="connsiteY0" fmla="*/ 219075 h 219075"/>
              <a:gd name="connsiteX1" fmla="*/ 190500 w 7286625"/>
              <a:gd name="connsiteY1" fmla="*/ 180975 h 219075"/>
              <a:gd name="connsiteX2" fmla="*/ 2790825 w 7286625"/>
              <a:gd name="connsiteY2" fmla="*/ 171450 h 219075"/>
              <a:gd name="connsiteX3" fmla="*/ 2924175 w 7286625"/>
              <a:gd name="connsiteY3" fmla="*/ 152400 h 219075"/>
              <a:gd name="connsiteX4" fmla="*/ 3267075 w 7286625"/>
              <a:gd name="connsiteY4" fmla="*/ 133350 h 219075"/>
              <a:gd name="connsiteX5" fmla="*/ 3390900 w 7286625"/>
              <a:gd name="connsiteY5" fmla="*/ 123825 h 219075"/>
              <a:gd name="connsiteX6" fmla="*/ 3667125 w 7286625"/>
              <a:gd name="connsiteY6" fmla="*/ 85725 h 219075"/>
              <a:gd name="connsiteX7" fmla="*/ 3838575 w 7286625"/>
              <a:gd name="connsiteY7" fmla="*/ 76200 h 219075"/>
              <a:gd name="connsiteX8" fmla="*/ 4381500 w 7286625"/>
              <a:gd name="connsiteY8" fmla="*/ 47625 h 219075"/>
              <a:gd name="connsiteX9" fmla="*/ 4552950 w 7286625"/>
              <a:gd name="connsiteY9" fmla="*/ 38100 h 219075"/>
              <a:gd name="connsiteX10" fmla="*/ 4686300 w 7286625"/>
              <a:gd name="connsiteY10" fmla="*/ 28575 h 219075"/>
              <a:gd name="connsiteX11" fmla="*/ 5562600 w 7286625"/>
              <a:gd name="connsiteY11" fmla="*/ 0 h 219075"/>
              <a:gd name="connsiteX12" fmla="*/ 6486525 w 7286625"/>
              <a:gd name="connsiteY12" fmla="*/ 9525 h 219075"/>
              <a:gd name="connsiteX13" fmla="*/ 6581775 w 7286625"/>
              <a:gd name="connsiteY13" fmla="*/ 19050 h 219075"/>
              <a:gd name="connsiteX14" fmla="*/ 6715125 w 7286625"/>
              <a:gd name="connsiteY14" fmla="*/ 47625 h 219075"/>
              <a:gd name="connsiteX15" fmla="*/ 7210425 w 7286625"/>
              <a:gd name="connsiteY15" fmla="*/ 66675 h 219075"/>
              <a:gd name="connsiteX16" fmla="*/ 7286625 w 7286625"/>
              <a:gd name="connsiteY16" fmla="*/ 76200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286625" h="219075">
                <a:moveTo>
                  <a:pt x="0" y="219075"/>
                </a:moveTo>
                <a:cubicBezTo>
                  <a:pt x="67827" y="173857"/>
                  <a:pt x="45538" y="182475"/>
                  <a:pt x="190500" y="180975"/>
                </a:cubicBezTo>
                <a:lnTo>
                  <a:pt x="2790825" y="171450"/>
                </a:lnTo>
                <a:cubicBezTo>
                  <a:pt x="2835275" y="165100"/>
                  <a:pt x="2879529" y="157183"/>
                  <a:pt x="2924175" y="152400"/>
                </a:cubicBezTo>
                <a:cubicBezTo>
                  <a:pt x="3020054" y="142127"/>
                  <a:pt x="3181234" y="138255"/>
                  <a:pt x="3267075" y="133350"/>
                </a:cubicBezTo>
                <a:cubicBezTo>
                  <a:pt x="3308405" y="130988"/>
                  <a:pt x="3349625" y="127000"/>
                  <a:pt x="3390900" y="123825"/>
                </a:cubicBezTo>
                <a:cubicBezTo>
                  <a:pt x="3496096" y="104698"/>
                  <a:pt x="3551356" y="92157"/>
                  <a:pt x="3667125" y="85725"/>
                </a:cubicBezTo>
                <a:lnTo>
                  <a:pt x="3838575" y="76200"/>
                </a:lnTo>
                <a:cubicBezTo>
                  <a:pt x="4421283" y="38197"/>
                  <a:pt x="3784538" y="73028"/>
                  <a:pt x="4381500" y="47625"/>
                </a:cubicBezTo>
                <a:cubicBezTo>
                  <a:pt x="4438686" y="45192"/>
                  <a:pt x="4495823" y="41670"/>
                  <a:pt x="4552950" y="38100"/>
                </a:cubicBezTo>
                <a:cubicBezTo>
                  <a:pt x="4597426" y="35320"/>
                  <a:pt x="4641768" y="30255"/>
                  <a:pt x="4686300" y="28575"/>
                </a:cubicBezTo>
                <a:lnTo>
                  <a:pt x="5562600" y="0"/>
                </a:lnTo>
                <a:lnTo>
                  <a:pt x="6486525" y="9525"/>
                </a:lnTo>
                <a:cubicBezTo>
                  <a:pt x="6518428" y="10121"/>
                  <a:pt x="6550352" y="13505"/>
                  <a:pt x="6581775" y="19050"/>
                </a:cubicBezTo>
                <a:cubicBezTo>
                  <a:pt x="6696351" y="39269"/>
                  <a:pt x="6600009" y="39686"/>
                  <a:pt x="6715125" y="47625"/>
                </a:cubicBezTo>
                <a:cubicBezTo>
                  <a:pt x="6818795" y="54775"/>
                  <a:pt x="7128867" y="63956"/>
                  <a:pt x="7210425" y="66675"/>
                </a:cubicBezTo>
                <a:cubicBezTo>
                  <a:pt x="7254060" y="81220"/>
                  <a:pt x="7228960" y="76200"/>
                  <a:pt x="7286625" y="7620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9" descr="top.gif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rot="18850181">
            <a:off x="-155575" y="330200"/>
            <a:ext cx="20002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ln>
            <a:noFill/>
          </a:ln>
        </p:spPr>
        <p:txBody>
          <a:bodyPr/>
          <a:lstStyle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AA9AB-7925-475F-87E4-57F6EF092961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6BC3C-EF4C-4932-8208-7FBB5701A0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C3780-DD3C-46A5-8303-4579155A8DB3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BAF33-582B-4B0D-B27A-32E91EEEB0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C4502-BF88-49E9-A189-5718D68C95C9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35F4E-BD93-49E1-84D0-363BA3197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29AB0-274B-47BE-985F-46164E2F9B8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38FDB-2D8C-4804-B582-7DB90366B9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0B030-1580-4866-BCBB-5B9DCBDFAB68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7EB8B-B6EB-443D-9CB4-B019CEC8F4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F0F97-1060-4EBF-B543-874A8397FCDC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104A5-FF6A-4891-8FE3-D539A7A66E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8A180-20FC-43E6-ACF2-E4D2D7D4238C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12834-41A2-49E3-8762-B14EE3F5CF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42E86-E886-49FE-9E81-CBA74FDF21F4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A6F0D-A611-4358-861D-7B01E8303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854A5-A6D3-4FF2-A83D-4A92E35723B6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79F47-3AF0-4617-BC60-2E592392BB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CA2E3-A4EC-4D3C-A723-C30C7527518B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F8B95-FD24-4BC4-B430-69A3136D1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62B1BE-7229-4612-B077-302E9FB27D58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367C90-D8D8-4A11-9BC3-E7451ACC5E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40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ransition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1CF5B1-68BC-4F44-89BE-2F24F67B5729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9DAB5F-4C32-47E8-A254-E438E2D0D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ransition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transparent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0463" y="1676400"/>
            <a:ext cx="4046537" cy="423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Chapter 15</a:t>
            </a:r>
            <a:br>
              <a:rPr lang="en-US" smtClean="0"/>
            </a:br>
            <a:r>
              <a:rPr lang="en-US" smtClean="0"/>
              <a:t>Computer Security Techniques</a:t>
            </a:r>
            <a:endParaRPr lang="en-US" dirty="0" smtClean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Patricia Roy</a:t>
            </a:r>
            <a:br>
              <a:rPr lang="en-US" smtClean="0"/>
            </a:br>
            <a:r>
              <a:rPr lang="en-US" smtClean="0"/>
              <a:t>Manatee Community College, Venice, FL</a:t>
            </a:r>
            <a:br>
              <a:rPr lang="en-US" smtClean="0"/>
            </a:br>
            <a:r>
              <a:rPr lang="en-US" smtClean="0"/>
              <a:t>©2008, Prentice Hall</a:t>
            </a:r>
            <a:br>
              <a:rPr lang="en-US" smtClean="0"/>
            </a:br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1371600" y="1524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Operating Systems:</a:t>
            </a:r>
            <a:b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Internals and Design Principles, 6/E</a:t>
            </a:r>
            <a:b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William Stallings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Access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Discretionary access control</a:t>
            </a:r>
          </a:p>
          <a:p>
            <a:pPr lvl="1"/>
            <a:r>
              <a:rPr lang="en-US" smtClean="0"/>
              <a:t>Based on identity of requestor</a:t>
            </a:r>
          </a:p>
          <a:p>
            <a:r>
              <a:rPr lang="en-US" smtClean="0"/>
              <a:t>Mandatory access control</a:t>
            </a:r>
          </a:p>
          <a:p>
            <a:pPr lvl="1"/>
            <a:r>
              <a:rPr lang="en-US" smtClean="0"/>
              <a:t>Based on comparing security labels with security clearances</a:t>
            </a:r>
          </a:p>
          <a:p>
            <a:r>
              <a:rPr lang="en-US" smtClean="0"/>
              <a:t>Role-based access control</a:t>
            </a:r>
          </a:p>
          <a:p>
            <a:pPr lvl="1"/>
            <a:r>
              <a:rPr lang="en-US" smtClean="0"/>
              <a:t>Based on roles user has in system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543800" cy="1143000"/>
          </a:xfrm>
        </p:spPr>
        <p:txBody>
          <a:bodyPr/>
          <a:lstStyle/>
          <a:p>
            <a:r>
              <a:rPr lang="en-US" dirty="0" smtClean="0"/>
              <a:t>Extended Access Control Matrix</a:t>
            </a:r>
            <a:endParaRPr lang="en-US" dirty="0"/>
          </a:p>
        </p:txBody>
      </p:sp>
      <p:pic>
        <p:nvPicPr>
          <p:cNvPr id="4" name="Content Placeholder 3" descr="Fig15_04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9600" y="1828800"/>
            <a:ext cx="7843838" cy="3829189"/>
          </a:xfrm>
        </p:spPr>
      </p:pic>
    </p:spTree>
  </p:cSld>
  <p:clrMapOvr>
    <a:masterClrMapping/>
  </p:clrMapOvr>
  <p:transition>
    <p:pull dir="rd"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Organization of the Access Control Function</a:t>
            </a:r>
            <a:endParaRPr lang="en-US" dirty="0"/>
          </a:p>
        </p:txBody>
      </p:sp>
      <p:pic>
        <p:nvPicPr>
          <p:cNvPr id="4" name="Content Placeholder 3" descr="Fig15_05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14805" y="1524000"/>
            <a:ext cx="4834150" cy="5257800"/>
          </a:xfrm>
        </p:spPr>
      </p:pic>
    </p:spTree>
  </p:cSld>
  <p:clrMapOvr>
    <a:masterClrMapping/>
  </p:clrMapOvr>
  <p:transition>
    <p:pull dir="rd"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Users, Roles, and Resources</a:t>
            </a:r>
            <a:endParaRPr lang="en-US" dirty="0"/>
          </a:p>
        </p:txBody>
      </p:sp>
      <p:pic>
        <p:nvPicPr>
          <p:cNvPr id="4" name="Content Placeholder 3" descr="Fig15_06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92386" y="1179957"/>
            <a:ext cx="4994213" cy="5601843"/>
          </a:xfrm>
        </p:spPr>
      </p:pic>
    </p:spTree>
  </p:cSld>
  <p:clrMapOvr>
    <a:masterClrMapping/>
  </p:clrMapOvr>
  <p:transition>
    <p:pull dir="rd"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Access Control Matrix Representation of RBAC</a:t>
            </a:r>
            <a:endParaRPr lang="en-US" dirty="0"/>
          </a:p>
        </p:txBody>
      </p:sp>
      <p:pic>
        <p:nvPicPr>
          <p:cNvPr id="4" name="Content Placeholder 3" descr="Fig15_07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98695" y="1600200"/>
            <a:ext cx="3746609" cy="4953000"/>
          </a:xfrm>
        </p:spPr>
      </p:pic>
    </p:spTree>
  </p:cSld>
  <p:clrMapOvr>
    <a:masterClrMapping/>
  </p:clrMapOvr>
  <p:transition>
    <p:pull dir="rd"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Access Control Matrix Representation of RBAC</a:t>
            </a:r>
            <a:endParaRPr lang="en-US" dirty="0"/>
          </a:p>
        </p:txBody>
      </p:sp>
      <p:pic>
        <p:nvPicPr>
          <p:cNvPr id="4" name="Content Placeholder 3" descr="Fig15_07b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981200"/>
            <a:ext cx="8283611" cy="3467100"/>
          </a:xfrm>
        </p:spPr>
      </p:pic>
    </p:spTree>
  </p:cSld>
  <p:clrMapOvr>
    <a:masterClrMapping/>
  </p:clrMapOvr>
  <p:transition>
    <p:pull dir="rd"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Intrusion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Host-based</a:t>
            </a:r>
          </a:p>
          <a:p>
            <a:r>
              <a:rPr lang="en-US" smtClean="0"/>
              <a:t>Network-based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Intrusion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Sensors</a:t>
            </a:r>
          </a:p>
          <a:p>
            <a:pPr lvl="1"/>
            <a:r>
              <a:rPr lang="en-US" smtClean="0"/>
              <a:t>Collect data</a:t>
            </a:r>
          </a:p>
          <a:p>
            <a:r>
              <a:rPr lang="en-US" smtClean="0"/>
              <a:t>Analyzers</a:t>
            </a:r>
          </a:p>
          <a:p>
            <a:r>
              <a:rPr lang="en-US" smtClean="0"/>
              <a:t>User interface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Profiles of Behavior of Intruders and Authorized Users</a:t>
            </a:r>
            <a:endParaRPr lang="en-US" dirty="0"/>
          </a:p>
        </p:txBody>
      </p:sp>
      <p:pic>
        <p:nvPicPr>
          <p:cNvPr id="4" name="Content Placeholder 3" descr="Fig15_08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28916" y="1524000"/>
            <a:ext cx="6719684" cy="5257800"/>
          </a:xfrm>
        </p:spPr>
      </p:pic>
    </p:spTree>
  </p:cSld>
  <p:clrMapOvr>
    <a:masterClrMapping/>
  </p:clrMapOvr>
  <p:transition>
    <p:pull dir="rd"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Host-Based IDSs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Anomaly detection</a:t>
            </a:r>
          </a:p>
          <a:p>
            <a:pPr lvl="1"/>
            <a:r>
              <a:rPr lang="en-US" dirty="0" smtClean="0"/>
              <a:t>Collection of data relating to behavior of legitimated users over time</a:t>
            </a:r>
          </a:p>
          <a:p>
            <a:r>
              <a:rPr lang="en-US" dirty="0" smtClean="0"/>
              <a:t>Signature detection</a:t>
            </a:r>
          </a:p>
          <a:p>
            <a:pPr lvl="1"/>
            <a:r>
              <a:rPr lang="en-US" smtClean="0"/>
              <a:t>Define set of rules or attack </a:t>
            </a:r>
            <a:r>
              <a:rPr lang="en-US" smtClean="0"/>
              <a:t>patterns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Authentication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Basis for most type of access control and accountability</a:t>
            </a:r>
          </a:p>
          <a:p>
            <a:r>
              <a:rPr lang="en-US" dirty="0" smtClean="0"/>
              <a:t>Identification step</a:t>
            </a:r>
          </a:p>
          <a:p>
            <a:r>
              <a:rPr lang="en-US" dirty="0" smtClean="0"/>
              <a:t>Verification </a:t>
            </a:r>
            <a:r>
              <a:rPr lang="en-US" dirty="0" smtClean="0"/>
              <a:t>step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Audit Records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Native audit records</a:t>
            </a:r>
          </a:p>
          <a:p>
            <a:pPr lvl="1"/>
            <a:r>
              <a:rPr lang="en-US" smtClean="0"/>
              <a:t>Operating system accounting software</a:t>
            </a:r>
          </a:p>
          <a:p>
            <a:r>
              <a:rPr lang="en-US" smtClean="0"/>
              <a:t>Detection-specific audit records</a:t>
            </a:r>
          </a:p>
          <a:p>
            <a:pPr lvl="1"/>
            <a:r>
              <a:rPr lang="en-US" smtClean="0"/>
              <a:t>Generate audit records required by the IDS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Antivirus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Detection</a:t>
            </a:r>
          </a:p>
          <a:p>
            <a:r>
              <a:rPr lang="en-US" smtClean="0"/>
              <a:t>Identification</a:t>
            </a:r>
          </a:p>
          <a:p>
            <a:r>
              <a:rPr lang="en-US" smtClean="0"/>
              <a:t>Removal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Generic Decryption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CPU emulator</a:t>
            </a:r>
          </a:p>
          <a:p>
            <a:r>
              <a:rPr lang="en-US" smtClean="0"/>
              <a:t>Virus signature scanner</a:t>
            </a:r>
          </a:p>
          <a:p>
            <a:r>
              <a:rPr lang="en-US" smtClean="0"/>
              <a:t>Emulation control module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Digital Immune System</a:t>
            </a:r>
            <a:endParaRPr lang="en-US" dirty="0"/>
          </a:p>
        </p:txBody>
      </p:sp>
      <p:pic>
        <p:nvPicPr>
          <p:cNvPr id="4" name="Content Placeholder 3" descr="Fig15_09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1242" y="1175208"/>
            <a:ext cx="8467958" cy="5606591"/>
          </a:xfrm>
        </p:spPr>
      </p:pic>
    </p:spTree>
  </p:cSld>
  <p:clrMapOvr>
    <a:masterClrMapping/>
  </p:clrMapOvr>
  <p:transition>
    <p:pull dir="rd"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Behavior-Blocking Software Operation</a:t>
            </a:r>
            <a:endParaRPr lang="en-US" dirty="0"/>
          </a:p>
        </p:txBody>
      </p:sp>
      <p:pic>
        <p:nvPicPr>
          <p:cNvPr id="4" name="Content Placeholder 3" descr="Fig15_10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3400" y="1576953"/>
            <a:ext cx="8160221" cy="5204846"/>
          </a:xfrm>
        </p:spPr>
      </p:pic>
    </p:spTree>
  </p:cSld>
  <p:clrMapOvr>
    <a:masterClrMapping/>
  </p:clrMapOvr>
  <p:transition>
    <p:pull dir="rd"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Worm Countermeasures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Signature-based worm scan filters</a:t>
            </a:r>
          </a:p>
          <a:p>
            <a:r>
              <a:rPr lang="en-US" smtClean="0"/>
              <a:t>Filter-based worm containment</a:t>
            </a:r>
          </a:p>
          <a:p>
            <a:r>
              <a:rPr lang="en-US" smtClean="0"/>
              <a:t>Payload-classification-based worm containment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Worm Countermeasures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Threshold random walk scan detection</a:t>
            </a:r>
          </a:p>
          <a:p>
            <a:r>
              <a:rPr lang="en-US" smtClean="0"/>
              <a:t>Rate limiting</a:t>
            </a:r>
          </a:p>
          <a:p>
            <a:r>
              <a:rPr lang="en-US" smtClean="0"/>
              <a:t>Rate halting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Buffer Overflow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Compile-time defenses</a:t>
            </a:r>
          </a:p>
          <a:p>
            <a:r>
              <a:rPr lang="en-US" smtClean="0"/>
              <a:t>Stack protection mechanisms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Buffer Overflow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Run-time defenses</a:t>
            </a:r>
          </a:p>
          <a:p>
            <a:r>
              <a:rPr lang="en-US" smtClean="0"/>
              <a:t>Executable address space protection</a:t>
            </a:r>
          </a:p>
          <a:p>
            <a:r>
              <a:rPr lang="en-US" smtClean="0"/>
              <a:t>Address space randomization</a:t>
            </a:r>
          </a:p>
          <a:p>
            <a:r>
              <a:rPr lang="en-US" smtClean="0"/>
              <a:t>Guard pages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Windows Vista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Access control scheme	</a:t>
            </a:r>
          </a:p>
          <a:p>
            <a:pPr lvl="1"/>
            <a:r>
              <a:rPr lang="en-US" smtClean="0"/>
              <a:t>Access token</a:t>
            </a:r>
          </a:p>
          <a:p>
            <a:pPr lvl="1"/>
            <a:r>
              <a:rPr lang="en-US" smtClean="0"/>
              <a:t>Indicates privileges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467600" cy="1143000"/>
          </a:xfrm>
        </p:spPr>
        <p:txBody>
          <a:bodyPr/>
          <a:lstStyle/>
          <a:p>
            <a:r>
              <a:rPr lang="en-US" dirty="0" smtClean="0"/>
              <a:t>Password-Based Authentication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</a:t>
            </a:r>
          </a:p>
          <a:p>
            <a:pPr lvl="1"/>
            <a:r>
              <a:rPr lang="en-US" dirty="0" smtClean="0"/>
              <a:t>Determines if </a:t>
            </a:r>
            <a:r>
              <a:rPr lang="en-US" dirty="0" smtClean="0"/>
              <a:t>user </a:t>
            </a:r>
            <a:r>
              <a:rPr lang="en-US" dirty="0" smtClean="0"/>
              <a:t>authorized to access system</a:t>
            </a:r>
          </a:p>
          <a:p>
            <a:pPr lvl="1"/>
            <a:r>
              <a:rPr lang="en-US" dirty="0" smtClean="0"/>
              <a:t>Determines privileges</a:t>
            </a:r>
            <a:r>
              <a:rPr lang="en-US" dirty="0" smtClean="0"/>
              <a:t> of user</a:t>
            </a:r>
            <a:endParaRPr lang="en-US" dirty="0" smtClean="0"/>
          </a:p>
          <a:p>
            <a:pPr lvl="1"/>
            <a:r>
              <a:rPr lang="en-US" dirty="0" smtClean="0"/>
              <a:t>Discretionary access control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Windows Security Structures</a:t>
            </a:r>
            <a:endParaRPr lang="en-US" dirty="0"/>
          </a:p>
        </p:txBody>
      </p:sp>
      <p:pic>
        <p:nvPicPr>
          <p:cNvPr id="4" name="Content Placeholder 3" descr="Fig15_11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53349" y="1350916"/>
            <a:ext cx="7552451" cy="5278484"/>
          </a:xfrm>
        </p:spPr>
      </p:pic>
    </p:spTree>
  </p:cSld>
  <p:clrMapOvr>
    <a:masterClrMapping/>
  </p:clrMapOvr>
  <p:transition>
    <p:pull dir="rd"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Access Mask</a:t>
            </a:r>
            <a:endParaRPr lang="en-US" dirty="0"/>
          </a:p>
        </p:txBody>
      </p:sp>
      <p:pic>
        <p:nvPicPr>
          <p:cNvPr id="4" name="Content Placeholder 3" descr="Fig15_12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7671" y="1295400"/>
            <a:ext cx="7800320" cy="5486400"/>
          </a:xfrm>
        </p:spPr>
      </p:pic>
    </p:spTree>
  </p:cSld>
  <p:clrMapOvr>
    <a:masterClrMapping/>
  </p:clrMapOvr>
  <p:transition>
    <p:pull dir="rd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UNIX Password Scheme</a:t>
            </a:r>
            <a:endParaRPr lang="en-US" dirty="0"/>
          </a:p>
        </p:txBody>
      </p:sp>
      <p:pic>
        <p:nvPicPr>
          <p:cNvPr id="4" name="Content Placeholder 3" descr="Fig15_01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66800" y="1255806"/>
            <a:ext cx="7119938" cy="5068794"/>
          </a:xfrm>
        </p:spPr>
      </p:pic>
    </p:spTree>
  </p:cSld>
  <p:clrMapOvr>
    <a:masterClrMapping/>
  </p:clrMapOvr>
  <p:transition>
    <p:pull dir="rd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UNIX Password Scheme</a:t>
            </a:r>
            <a:endParaRPr lang="en-US" dirty="0"/>
          </a:p>
        </p:txBody>
      </p:sp>
      <p:pic>
        <p:nvPicPr>
          <p:cNvPr id="4" name="Content Placeholder 3" descr="Fig15_01b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90600" y="1199685"/>
            <a:ext cx="7629525" cy="5334465"/>
          </a:xfrm>
        </p:spPr>
      </p:pic>
    </p:spTree>
  </p:cSld>
  <p:clrMapOvr>
    <a:masterClrMapping/>
  </p:clrMapOvr>
  <p:transition>
    <p:pull dir="rd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Token-Based Authentication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 </a:t>
            </a:r>
            <a:r>
              <a:rPr lang="en-US" dirty="0" smtClean="0"/>
              <a:t>possesses </a:t>
            </a:r>
            <a:r>
              <a:rPr lang="en-US" dirty="0" smtClean="0"/>
              <a:t>object</a:t>
            </a:r>
          </a:p>
          <a:p>
            <a:r>
              <a:rPr lang="en-US" dirty="0" smtClean="0"/>
              <a:t>Memory cards</a:t>
            </a:r>
          </a:p>
          <a:p>
            <a:r>
              <a:rPr lang="en-US" dirty="0" smtClean="0"/>
              <a:t>Smart cards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Biometric Authentication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Facial characteristics</a:t>
            </a:r>
          </a:p>
          <a:p>
            <a:r>
              <a:rPr lang="en-US" smtClean="0"/>
              <a:t>Fingerprints</a:t>
            </a:r>
          </a:p>
          <a:p>
            <a:r>
              <a:rPr lang="en-US" smtClean="0"/>
              <a:t>Hand geometry</a:t>
            </a:r>
          </a:p>
          <a:p>
            <a:r>
              <a:rPr lang="en-US" smtClean="0"/>
              <a:t>Retinal pattern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Biometric Authentication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Iris</a:t>
            </a:r>
          </a:p>
          <a:p>
            <a:r>
              <a:rPr lang="en-US" smtClean="0"/>
              <a:t>Signature</a:t>
            </a:r>
          </a:p>
          <a:p>
            <a:r>
              <a:rPr lang="en-US" smtClean="0"/>
              <a:t>Voice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Cost versus Accuracy</a:t>
            </a:r>
            <a:endParaRPr lang="en-US" dirty="0"/>
          </a:p>
        </p:txBody>
      </p:sp>
      <p:pic>
        <p:nvPicPr>
          <p:cNvPr id="4" name="Content Placeholder 3" descr="Fig15_02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90662" y="1700212"/>
            <a:ext cx="6162675" cy="4752975"/>
          </a:xfrm>
        </p:spPr>
      </p:pic>
    </p:spTree>
  </p:cSld>
  <p:clrMapOvr>
    <a:masterClrMapping/>
  </p:clrMapOvr>
  <p:transition>
    <p:pull dir="rd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363</Words>
  <Application>Microsoft Office PowerPoint</Application>
  <PresentationFormat>On-screen Show (4:3)</PresentationFormat>
  <Paragraphs>123</Paragraphs>
  <Slides>31</Slides>
  <Notes>31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Office Theme</vt:lpstr>
      <vt:lpstr>Custom Design</vt:lpstr>
      <vt:lpstr>Chapter 15 Computer Security Techniques</vt:lpstr>
      <vt:lpstr>Authentication</vt:lpstr>
      <vt:lpstr>Password-Based Authentication</vt:lpstr>
      <vt:lpstr>UNIX Password Scheme</vt:lpstr>
      <vt:lpstr>UNIX Password Scheme</vt:lpstr>
      <vt:lpstr>Token-Based Authentication</vt:lpstr>
      <vt:lpstr>Biometric Authentication</vt:lpstr>
      <vt:lpstr>Biometric Authentication</vt:lpstr>
      <vt:lpstr>Cost versus Accuracy</vt:lpstr>
      <vt:lpstr>Access Control</vt:lpstr>
      <vt:lpstr>Extended Access Control Matrix</vt:lpstr>
      <vt:lpstr>Organization of the Access Control Function</vt:lpstr>
      <vt:lpstr>Users, Roles, and Resources</vt:lpstr>
      <vt:lpstr>Access Control Matrix Representation of RBAC</vt:lpstr>
      <vt:lpstr>Access Control Matrix Representation of RBAC</vt:lpstr>
      <vt:lpstr>Intrusion Detection</vt:lpstr>
      <vt:lpstr>Intrusion Detection</vt:lpstr>
      <vt:lpstr>Profiles of Behavior of Intruders and Authorized Users</vt:lpstr>
      <vt:lpstr>Host-Based IDSs</vt:lpstr>
      <vt:lpstr>Audit Records</vt:lpstr>
      <vt:lpstr>Antivirus Approaches</vt:lpstr>
      <vt:lpstr>Generic Decryption</vt:lpstr>
      <vt:lpstr>Digital Immune System</vt:lpstr>
      <vt:lpstr>Behavior-Blocking Software Operation</vt:lpstr>
      <vt:lpstr>Worm Countermeasures</vt:lpstr>
      <vt:lpstr>Worm Countermeasures</vt:lpstr>
      <vt:lpstr>Buffer Overflow</vt:lpstr>
      <vt:lpstr>Buffer Overflow</vt:lpstr>
      <vt:lpstr>Windows Vista Security</vt:lpstr>
      <vt:lpstr>Windows Security Structures</vt:lpstr>
      <vt:lpstr>Access Mask</vt:lpstr>
    </vt:vector>
  </TitlesOfParts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2008-09-17T02:12:56Z</dcterms:created>
  <dcterms:modified xsi:type="dcterms:W3CDTF">2008-09-17T02:14:59Z</dcterms:modified>
</cp:coreProperties>
</file>