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Default Extension="gif" ContentType="image/gif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90" r:id="rId33"/>
    <p:sldId id="286" r:id="rId34"/>
    <p:sldId id="287" r:id="rId35"/>
    <p:sldId id="288" r:id="rId36"/>
    <p:sldId id="289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7" Type="http://schemas.openxmlformats.org/officeDocument/2006/relationships/slide" Target="slides/slide5.xml"/><Relationship Id="rId36" Type="http://schemas.openxmlformats.org/officeDocument/2006/relationships/slide" Target="slides/slide34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42" Type="http://schemas.openxmlformats.org/officeDocument/2006/relationships/theme" Target="theme/theme1.xml"/><Relationship Id="rId29" Type="http://schemas.openxmlformats.org/officeDocument/2006/relationships/slide" Target="slides/slide27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14</a:t>
            </a:r>
            <a:br>
              <a:rPr lang="en-US" smtClean="0"/>
            </a:br>
            <a:r>
              <a:rPr lang="en-US" smtClean="0"/>
              <a:t>Computer Security Threats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Assets</a:t>
            </a:r>
            <a:endParaRPr lang="en-US" dirty="0"/>
          </a:p>
        </p:txBody>
      </p:sp>
      <p:pic>
        <p:nvPicPr>
          <p:cNvPr id="4" name="Content Placeholder 3" descr="Table14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38262" y="1371600"/>
            <a:ext cx="7427260" cy="4791075"/>
          </a:xfrm>
        </p:spPr>
      </p:pic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Masquerader</a:t>
            </a:r>
          </a:p>
          <a:p>
            <a:r>
              <a:rPr lang="en-US" smtClean="0"/>
              <a:t>Misfeasor</a:t>
            </a:r>
          </a:p>
          <a:p>
            <a:r>
              <a:rPr lang="en-US" smtClean="0"/>
              <a:t>Clandestine user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Intruders</a:t>
            </a:r>
            <a:endParaRPr lang="en-US" dirty="0"/>
          </a:p>
        </p:txBody>
      </p:sp>
      <p:pic>
        <p:nvPicPr>
          <p:cNvPr id="4" name="Content Placeholder 3" descr="Table14_03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0414" y="1981200"/>
            <a:ext cx="8628786" cy="2586037"/>
          </a:xfrm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Intruders</a:t>
            </a:r>
            <a:endParaRPr lang="en-US" dirty="0"/>
          </a:p>
        </p:txBody>
      </p:sp>
      <p:pic>
        <p:nvPicPr>
          <p:cNvPr id="4" name="Content Placeholder 3" descr="Table14_03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930" y="2133600"/>
            <a:ext cx="9025468" cy="2538413"/>
          </a:xfrm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Intruders</a:t>
            </a:r>
            <a:endParaRPr lang="en-US" dirty="0"/>
          </a:p>
        </p:txBody>
      </p:sp>
      <p:pic>
        <p:nvPicPr>
          <p:cNvPr id="4" name="Content Placeholder 3" descr="Table14_03c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391" y="1828800"/>
            <a:ext cx="8916209" cy="2800350"/>
          </a:xfrm>
        </p:spPr>
      </p:pic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Backdoor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Trapdoor</a:t>
            </a:r>
          </a:p>
          <a:p>
            <a:r>
              <a:rPr lang="en-US" dirty="0" smtClean="0"/>
              <a:t>Secret entry point</a:t>
            </a:r>
          </a:p>
          <a:p>
            <a:r>
              <a:rPr lang="en-US" dirty="0" smtClean="0"/>
              <a:t>Useful for</a:t>
            </a:r>
            <a:r>
              <a:rPr lang="en-US" dirty="0" smtClean="0"/>
              <a:t> debugging tool for programmers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 Bomb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Explodes when certain conditions are met</a:t>
            </a:r>
          </a:p>
          <a:p>
            <a:pPr lvl="1"/>
            <a:r>
              <a:rPr lang="en-US" smtClean="0"/>
              <a:t>Presence or absence of certain files</a:t>
            </a:r>
          </a:p>
          <a:p>
            <a:pPr lvl="1"/>
            <a:r>
              <a:rPr lang="en-US" smtClean="0"/>
              <a:t>Particular day of the week</a:t>
            </a:r>
          </a:p>
          <a:p>
            <a:pPr lvl="1"/>
            <a:r>
              <a:rPr lang="en-US" smtClean="0"/>
              <a:t>Particular user running application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Trojan Horse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Useful program that contains hidden code that when invoked performs some unwanted or harmful function</a:t>
            </a:r>
          </a:p>
          <a:p>
            <a:r>
              <a:rPr lang="en-US" smtClean="0"/>
              <a:t>Can be used to accomplish functions indirectly that an unauthorized user could not accomplish directly</a:t>
            </a:r>
          </a:p>
          <a:p>
            <a:pPr lvl="1"/>
            <a:r>
              <a:rPr lang="en-US" smtClean="0"/>
              <a:t>User may set file permission so everyone has access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Mobile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Transmitted from remote system to local system</a:t>
            </a:r>
          </a:p>
          <a:p>
            <a:r>
              <a:rPr lang="en-US" smtClean="0"/>
              <a:t>Executed on local system without the user’s explicit instruction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Multiple-Threat Malware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Multipartite virus infects in multiple ways</a:t>
            </a:r>
          </a:p>
          <a:p>
            <a:r>
              <a:rPr lang="en-US" smtClean="0"/>
              <a:t>Blended attack uses multiple methods</a:t>
            </a:r>
          </a:p>
          <a:p>
            <a:r>
              <a:rPr lang="en-US" smtClean="0"/>
              <a:t>Ex: Nimda has worm, virus, and mobile code characteristics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Computer Security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Confidentiality</a:t>
            </a:r>
          </a:p>
          <a:p>
            <a:pPr lvl="1"/>
            <a:r>
              <a:rPr lang="en-US" dirty="0" smtClean="0"/>
              <a:t>Data confidentiality</a:t>
            </a:r>
          </a:p>
          <a:p>
            <a:pPr lvl="1"/>
            <a:r>
              <a:rPr lang="en-US" dirty="0" smtClean="0"/>
              <a:t>Privacy</a:t>
            </a:r>
          </a:p>
          <a:p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Data integrity</a:t>
            </a:r>
          </a:p>
          <a:p>
            <a:pPr lvl="1"/>
            <a:r>
              <a:rPr lang="en-US" dirty="0" smtClean="0"/>
              <a:t>System integrity</a:t>
            </a:r>
          </a:p>
          <a:p>
            <a:r>
              <a:rPr lang="en-US" dirty="0" err="1" smtClean="0"/>
              <a:t>Availabilty</a:t>
            </a:r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Parts of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Infection mechanism</a:t>
            </a:r>
          </a:p>
          <a:p>
            <a:r>
              <a:rPr lang="en-US" smtClean="0"/>
              <a:t>Trigger</a:t>
            </a:r>
          </a:p>
          <a:p>
            <a:r>
              <a:rPr lang="en-US" smtClean="0"/>
              <a:t>Payload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 Stages</a:t>
            </a:r>
            <a:endParaRPr lang="en-US"/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Dormant phase</a:t>
            </a:r>
          </a:p>
          <a:p>
            <a:pPr lvl="1"/>
            <a:r>
              <a:rPr lang="en-US" smtClean="0"/>
              <a:t>Virus is idle</a:t>
            </a:r>
          </a:p>
          <a:p>
            <a:r>
              <a:rPr lang="en-US" smtClean="0"/>
              <a:t>Propagation phase</a:t>
            </a:r>
          </a:p>
          <a:p>
            <a:pPr lvl="1"/>
            <a:r>
              <a:rPr lang="en-US" smtClean="0"/>
              <a:t>Virus places an identical copy of itself into other programs or into certain system areas on the disk</a:t>
            </a: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0DDB12E8-41CC-46DD-A455-01ABF9EE7AA6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 Stages</a:t>
            </a:r>
            <a:endParaRPr lang="en-US" dirty="0"/>
          </a:p>
        </p:txBody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Triggering phase</a:t>
            </a:r>
          </a:p>
          <a:p>
            <a:pPr lvl="1"/>
            <a:r>
              <a:rPr lang="en-US" smtClean="0"/>
              <a:t>Virus is activated to perform the function for which it was intended</a:t>
            </a:r>
          </a:p>
          <a:p>
            <a:pPr lvl="1"/>
            <a:r>
              <a:rPr lang="en-US" smtClean="0"/>
              <a:t>Caused by a variety of system events</a:t>
            </a:r>
          </a:p>
          <a:p>
            <a:r>
              <a:rPr lang="en-US" smtClean="0"/>
              <a:t>Execution phase</a:t>
            </a:r>
          </a:p>
          <a:p>
            <a:pPr lvl="1"/>
            <a:r>
              <a:rPr lang="en-US" smtClean="0"/>
              <a:t>Function is performed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779FCFE9-861E-4354-91B0-BC97A78DD44F}" type="slidenum">
              <a:rPr lang="en-US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Virus</a:t>
            </a:r>
            <a:endParaRPr lang="en-US" dirty="0"/>
          </a:p>
        </p:txBody>
      </p:sp>
      <p:pic>
        <p:nvPicPr>
          <p:cNvPr id="4" name="Content Placeholder 3" descr="Fig14_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6087" y="1143000"/>
            <a:ext cx="5124917" cy="5410200"/>
          </a:xfrm>
        </p:spPr>
      </p:pic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Compression Virus</a:t>
            </a:r>
            <a:endParaRPr lang="en-US" dirty="0"/>
          </a:p>
        </p:txBody>
      </p:sp>
      <p:pic>
        <p:nvPicPr>
          <p:cNvPr id="4" name="Content Placeholder 3" descr="Fig14_0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3000" y="1447800"/>
            <a:ext cx="7354955" cy="4090987"/>
          </a:xfrm>
        </p:spPr>
      </p:pic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 Classification by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Boot sector infector</a:t>
            </a:r>
          </a:p>
          <a:p>
            <a:r>
              <a:rPr lang="en-US" smtClean="0"/>
              <a:t>File infector</a:t>
            </a:r>
          </a:p>
          <a:p>
            <a:r>
              <a:rPr lang="en-US" smtClean="0"/>
              <a:t>Macro virus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 Classification by Concealment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Encrypted virus</a:t>
            </a:r>
          </a:p>
          <a:p>
            <a:pPr lvl="1"/>
            <a:r>
              <a:rPr lang="en-US" smtClean="0"/>
              <a:t>Random encryption key encrypts remainder of virus</a:t>
            </a:r>
          </a:p>
          <a:p>
            <a:r>
              <a:rPr lang="en-US" smtClean="0"/>
              <a:t>Stealth virus</a:t>
            </a:r>
          </a:p>
          <a:p>
            <a:pPr lvl="1"/>
            <a:r>
              <a:rPr lang="en-US" smtClean="0"/>
              <a:t>Hides itself from detection of antivirus software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Virus Classification by Concealment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Polymorphic virus</a:t>
            </a:r>
          </a:p>
          <a:p>
            <a:pPr lvl="1"/>
            <a:r>
              <a:rPr lang="en-US" smtClean="0"/>
              <a:t>Mutates with every infection</a:t>
            </a:r>
          </a:p>
          <a:p>
            <a:r>
              <a:rPr lang="en-US" smtClean="0"/>
              <a:t>Metamorphic virus</a:t>
            </a:r>
          </a:p>
          <a:p>
            <a:pPr lvl="1"/>
            <a:r>
              <a:rPr lang="en-US" smtClean="0"/>
              <a:t>Mutates with every infection</a:t>
            </a:r>
          </a:p>
          <a:p>
            <a:pPr lvl="1"/>
            <a:r>
              <a:rPr lang="en-US" smtClean="0"/>
              <a:t>Rewrites itself completely after every iteration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Macro Viruses</a:t>
            </a:r>
            <a:endParaRPr lang="en-US"/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Platform independent</a:t>
            </a:r>
          </a:p>
          <a:p>
            <a:pPr lvl="1"/>
            <a:r>
              <a:rPr lang="en-US" smtClean="0"/>
              <a:t>Most infect Microsoft Word documents</a:t>
            </a:r>
          </a:p>
          <a:p>
            <a:r>
              <a:rPr lang="en-US" smtClean="0"/>
              <a:t>Infect documents, not executable portions of code</a:t>
            </a:r>
          </a:p>
          <a:p>
            <a:r>
              <a:rPr lang="en-US" smtClean="0"/>
              <a:t>Easily spread</a:t>
            </a:r>
          </a:p>
          <a:p>
            <a:r>
              <a:rPr lang="en-US" smtClean="0"/>
              <a:t>File system access controls are of limited use in preventing spread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512890D0-889D-4314-9936-CBD73A133177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E-Mail 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Attachment</a:t>
            </a:r>
          </a:p>
          <a:p>
            <a:r>
              <a:rPr lang="en-US" smtClean="0"/>
              <a:t>Open e-mail </a:t>
            </a:r>
          </a:p>
          <a:p>
            <a:r>
              <a:rPr lang="en-US" smtClean="0"/>
              <a:t>Uses e-mail software to replicate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Security Requirements Triad</a:t>
            </a:r>
            <a:endParaRPr lang="en-US" dirty="0"/>
          </a:p>
        </p:txBody>
      </p:sp>
      <p:pic>
        <p:nvPicPr>
          <p:cNvPr id="4" name="Content Placeholder 3" descr="Fig14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00197" y="1600200"/>
            <a:ext cx="4743605" cy="4953000"/>
          </a:xfrm>
        </p:spPr>
      </p:pic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Worms</a:t>
            </a:r>
            <a:endParaRPr lang="en-US" dirty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network connections to spread </a:t>
            </a:r>
            <a:r>
              <a:rPr lang="en-US" dirty="0" smtClean="0"/>
              <a:t>from </a:t>
            </a:r>
            <a:r>
              <a:rPr lang="en-US" dirty="0" smtClean="0"/>
              <a:t>system to system</a:t>
            </a:r>
          </a:p>
          <a:p>
            <a:r>
              <a:rPr lang="en-US" dirty="0" smtClean="0"/>
              <a:t>Electronic mail facility</a:t>
            </a:r>
          </a:p>
          <a:p>
            <a:pPr lvl="1"/>
            <a:r>
              <a:rPr lang="en-US" dirty="0" smtClean="0"/>
              <a:t>A worm mails a copy of itself to other systems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591DE19D-B100-4FAB-83BE-3342D4BB088B}" type="slidenum">
              <a:rPr lang="en-US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Remote execution capability</a:t>
            </a:r>
          </a:p>
          <a:p>
            <a:pPr lvl="1"/>
            <a:r>
              <a:rPr lang="en-US" dirty="0" smtClean="0"/>
              <a:t>A worm executes a copy of itself on another system</a:t>
            </a:r>
          </a:p>
          <a:p>
            <a:r>
              <a:rPr lang="en-US" dirty="0" smtClean="0"/>
              <a:t>Remote log-in capability</a:t>
            </a:r>
          </a:p>
          <a:p>
            <a:pPr lvl="1"/>
            <a:r>
              <a:rPr lang="en-US" dirty="0" smtClean="0"/>
              <a:t>A worm logs on to a remote system as a user and then uses commands to copy itself from one system to the other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Worm Propagation Model</a:t>
            </a:r>
            <a:endParaRPr lang="en-US" dirty="0"/>
          </a:p>
        </p:txBody>
      </p:sp>
      <p:pic>
        <p:nvPicPr>
          <p:cNvPr id="4" name="Content Placeholder 3" descr="Fig14_0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46522" y="1143000"/>
            <a:ext cx="6609506" cy="5410200"/>
          </a:xfrm>
        </p:spPr>
      </p:pic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Zombie or drone</a:t>
            </a:r>
          </a:p>
          <a:p>
            <a:r>
              <a:rPr lang="en-US" smtClean="0"/>
              <a:t>Program secretly takes of another Internet-attached computer</a:t>
            </a:r>
          </a:p>
          <a:p>
            <a:r>
              <a:rPr lang="en-US" smtClean="0"/>
              <a:t>Launch attacks that are difficult to trace to bot’s creator</a:t>
            </a:r>
          </a:p>
          <a:p>
            <a:r>
              <a:rPr lang="en-US" smtClean="0"/>
              <a:t>Collection of bots is a botnet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Rootkit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of programs installed on a system to maintain administrator (or root) access to that system</a:t>
            </a:r>
          </a:p>
          <a:p>
            <a:r>
              <a:rPr lang="en-US" dirty="0" smtClean="0"/>
              <a:t>Hides </a:t>
            </a:r>
            <a:r>
              <a:rPr lang="en-US" smtClean="0"/>
              <a:t>its </a:t>
            </a:r>
            <a:r>
              <a:rPr lang="en-US" smtClean="0"/>
              <a:t>existence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Call Table Modification by Rootkit</a:t>
            </a:r>
            <a:endParaRPr lang="en-US" dirty="0"/>
          </a:p>
        </p:txBody>
      </p:sp>
      <p:pic>
        <p:nvPicPr>
          <p:cNvPr id="4" name="Content Placeholder 3" descr="Fig14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4387" y="1449484"/>
            <a:ext cx="8329613" cy="4951316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Additional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Authenticity</a:t>
            </a:r>
          </a:p>
          <a:p>
            <a:r>
              <a:rPr lang="en-US" smtClean="0"/>
              <a:t>Accountability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  <a:endParaRPr lang="en-US" dirty="0"/>
          </a:p>
        </p:txBody>
      </p:sp>
      <p:pic>
        <p:nvPicPr>
          <p:cNvPr id="4" name="Content Placeholder 3" descr="Table14_0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4113" y="1981200"/>
            <a:ext cx="8345087" cy="2862263"/>
          </a:xfrm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  <a:endParaRPr lang="en-US" dirty="0"/>
          </a:p>
        </p:txBody>
      </p:sp>
      <p:pic>
        <p:nvPicPr>
          <p:cNvPr id="4" name="Content Placeholder 3" descr="Table14_01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" y="2528198"/>
            <a:ext cx="8986838" cy="1548501"/>
          </a:xfrm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  <a:endParaRPr lang="en-US" dirty="0"/>
          </a:p>
        </p:txBody>
      </p:sp>
      <p:pic>
        <p:nvPicPr>
          <p:cNvPr id="4" name="Content Placeholder 3" descr="Table14_01c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421" y="2514600"/>
            <a:ext cx="9002379" cy="1571625"/>
          </a:xfrm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Threats</a:t>
            </a:r>
            <a:endParaRPr lang="en-US" dirty="0"/>
          </a:p>
        </p:txBody>
      </p:sp>
      <p:pic>
        <p:nvPicPr>
          <p:cNvPr id="4" name="Content Placeholder 3" descr="Table14_01d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9322" y="2286000"/>
            <a:ext cx="8760023" cy="1714500"/>
          </a:xfrm>
        </p:spPr>
      </p:pic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 of System Security</a:t>
            </a:r>
            <a:endParaRPr lang="en-US" dirty="0"/>
          </a:p>
        </p:txBody>
      </p:sp>
      <p:pic>
        <p:nvPicPr>
          <p:cNvPr id="4" name="Content Placeholder 3" descr="Fig14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194" y="1254818"/>
            <a:ext cx="7010605" cy="5298382"/>
          </a:xfrm>
        </p:spPr>
      </p:pic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Office PowerPoint</Application>
  <PresentationFormat>On-screen Show (4:3)</PresentationFormat>
  <Paragraphs>149</Paragraphs>
  <Slides>35</Slides>
  <Notes>35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Custom Design</vt:lpstr>
      <vt:lpstr>Chapter 14 Computer Security Threats</vt:lpstr>
      <vt:lpstr>Computer Security</vt:lpstr>
      <vt:lpstr>The Security Requirements Triad</vt:lpstr>
      <vt:lpstr>Additional Concepts</vt:lpstr>
      <vt:lpstr>Threats</vt:lpstr>
      <vt:lpstr>Threats</vt:lpstr>
      <vt:lpstr>Threats</vt:lpstr>
      <vt:lpstr>Threats</vt:lpstr>
      <vt:lpstr>Scope of System Security</vt:lpstr>
      <vt:lpstr>Assets</vt:lpstr>
      <vt:lpstr>Intruders</vt:lpstr>
      <vt:lpstr>Intruders</vt:lpstr>
      <vt:lpstr>Intruders</vt:lpstr>
      <vt:lpstr>Intruders</vt:lpstr>
      <vt:lpstr>Backdoor</vt:lpstr>
      <vt:lpstr>Logic Bomb</vt:lpstr>
      <vt:lpstr>Trojan Horse</vt:lpstr>
      <vt:lpstr>Mobile Code</vt:lpstr>
      <vt:lpstr>Multiple-Threat Malware</vt:lpstr>
      <vt:lpstr>Parts of Virus</vt:lpstr>
      <vt:lpstr>Virus Stages</vt:lpstr>
      <vt:lpstr>Virus Stages</vt:lpstr>
      <vt:lpstr>Simple Virus</vt:lpstr>
      <vt:lpstr>Compression Virus</vt:lpstr>
      <vt:lpstr>Virus Classification by Target</vt:lpstr>
      <vt:lpstr>Virus Classification by Concealment Strategy</vt:lpstr>
      <vt:lpstr>Virus Classification by Concealment Strategy</vt:lpstr>
      <vt:lpstr>Macro Viruses</vt:lpstr>
      <vt:lpstr>E-Mail Viruses</vt:lpstr>
      <vt:lpstr>Worms</vt:lpstr>
      <vt:lpstr>Worms</vt:lpstr>
      <vt:lpstr>Worm Propagation Model</vt:lpstr>
      <vt:lpstr>Bots</vt:lpstr>
      <vt:lpstr>Rootkit</vt:lpstr>
      <vt:lpstr>System Call Table Modification by Rootkit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2008-09-17T02:01:25Z</dcterms:created>
  <dcterms:modified xsi:type="dcterms:W3CDTF">2008-09-17T02:12:15Z</dcterms:modified>
</cp:coreProperties>
</file>