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3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40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6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notesSlides/notesSlide33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  <p:sldMasterId id="2147483660" r:id="rId2"/>
  </p:sldMasterIdLst>
  <p:notesMasterIdLst>
    <p:notesMasterId r:id="rId4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6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6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7.xml"/><Relationship Id="rId7" Type="http://schemas.openxmlformats.org/officeDocument/2006/relationships/slide" Target="slides/slide5.xml"/><Relationship Id="rId43" Type="http://schemas.openxmlformats.org/officeDocument/2006/relationships/slide" Target="slides/slide41.xml"/><Relationship Id="rId25" Type="http://schemas.openxmlformats.org/officeDocument/2006/relationships/slide" Target="slides/slide23.xml"/><Relationship Id="rId10" Type="http://schemas.openxmlformats.org/officeDocument/2006/relationships/slide" Target="slides/slide8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27" Type="http://schemas.openxmlformats.org/officeDocument/2006/relationships/slide" Target="slides/slide25.xml"/><Relationship Id="rId14" Type="http://schemas.openxmlformats.org/officeDocument/2006/relationships/slide" Target="slides/slide12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45" Type="http://schemas.openxmlformats.org/officeDocument/2006/relationships/printerSettings" Target="printerSettings/printerSettings1.bin"/><Relationship Id="rId42" Type="http://schemas.openxmlformats.org/officeDocument/2006/relationships/slide" Target="slides/slide40.xml"/><Relationship Id="rId6" Type="http://schemas.openxmlformats.org/officeDocument/2006/relationships/slide" Target="slides/slide4.xml"/><Relationship Id="rId49" Type="http://schemas.openxmlformats.org/officeDocument/2006/relationships/tableStyles" Target="tableStyles.xml"/><Relationship Id="rId44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46" Type="http://schemas.openxmlformats.org/officeDocument/2006/relationships/presProps" Target="presProps.xml"/><Relationship Id="rId35" Type="http://schemas.openxmlformats.org/officeDocument/2006/relationships/slide" Target="slides/slide33.xml"/><Relationship Id="rId31" Type="http://schemas.openxmlformats.org/officeDocument/2006/relationships/slide" Target="slides/slide29.xml"/><Relationship Id="rId34" Type="http://schemas.openxmlformats.org/officeDocument/2006/relationships/slide" Target="slides/slide32.xml"/><Relationship Id="rId40" Type="http://schemas.openxmlformats.org/officeDocument/2006/relationships/slide" Target="slides/slide38.xml"/><Relationship Id="rId36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12" Type="http://schemas.openxmlformats.org/officeDocument/2006/relationships/slide" Target="slides/slide10.xml"/><Relationship Id="rId3" Type="http://schemas.openxmlformats.org/officeDocument/2006/relationships/slide" Target="slides/slide1.xml"/><Relationship Id="rId23" Type="http://schemas.openxmlformats.org/officeDocument/2006/relationships/slide" Target="slides/slide21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29" Type="http://schemas.openxmlformats.org/officeDocument/2006/relationships/slide" Target="slides/slide27.xml"/><Relationship Id="rId16" Type="http://schemas.openxmlformats.org/officeDocument/2006/relationships/slide" Target="slides/slide14.xml"/><Relationship Id="rId33" Type="http://schemas.openxmlformats.org/officeDocument/2006/relationships/slide" Target="slides/slide31.xml"/><Relationship Id="rId41" Type="http://schemas.openxmlformats.org/officeDocument/2006/relationships/slide" Target="slides/slide3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2" Type="http://schemas.openxmlformats.org/officeDocument/2006/relationships/slide" Target="slides/slide20.xml"/><Relationship Id="rId21" Type="http://schemas.openxmlformats.org/officeDocument/2006/relationships/slide" Target="slides/slide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C455-DCBE-41F6-9A52-324D6BC54AE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D3F-B0F1-446B-B7CC-19B90EB0017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F69-47FA-46CC-8030-E13D0EF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EB11F-C391-4BDD-82EB-6F3E13A9F9E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D068-AB96-40B8-9FAA-422862763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69FE-0345-4152-A335-E3D8B60CD5FA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40A0-6A5C-4BDA-AED7-03967CF0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D45C-81C4-4E27-A18A-8835B7066D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4F1D-9F1B-4CA4-932E-311654E9982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4233-E030-4D82-AE1D-06E871FCE68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EE9E-C85E-43CC-91D6-50F7B4961BB7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8884-1DEA-4C84-A489-E724713CC95E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FE5A-BFC9-454A-A87C-69BA4FE25A0F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6603-BAC9-4FFA-BE72-57B7C0EDA50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2E53-C0F0-49CC-8B3F-6BA3D019B99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en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5562600"/>
            <a:ext cx="714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and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15050"/>
            <a:ext cx="1190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 userDrawn="1"/>
        </p:nvSpPr>
        <p:spPr>
          <a:xfrm>
            <a:off x="1171575" y="6124575"/>
            <a:ext cx="7286625" cy="219075"/>
          </a:xfrm>
          <a:custGeom>
            <a:avLst/>
            <a:gdLst>
              <a:gd name="connsiteX0" fmla="*/ 0 w 7286625"/>
              <a:gd name="connsiteY0" fmla="*/ 219075 h 219075"/>
              <a:gd name="connsiteX1" fmla="*/ 190500 w 7286625"/>
              <a:gd name="connsiteY1" fmla="*/ 180975 h 219075"/>
              <a:gd name="connsiteX2" fmla="*/ 2790825 w 7286625"/>
              <a:gd name="connsiteY2" fmla="*/ 171450 h 219075"/>
              <a:gd name="connsiteX3" fmla="*/ 2924175 w 7286625"/>
              <a:gd name="connsiteY3" fmla="*/ 152400 h 219075"/>
              <a:gd name="connsiteX4" fmla="*/ 3267075 w 7286625"/>
              <a:gd name="connsiteY4" fmla="*/ 133350 h 219075"/>
              <a:gd name="connsiteX5" fmla="*/ 3390900 w 7286625"/>
              <a:gd name="connsiteY5" fmla="*/ 123825 h 219075"/>
              <a:gd name="connsiteX6" fmla="*/ 3667125 w 7286625"/>
              <a:gd name="connsiteY6" fmla="*/ 85725 h 219075"/>
              <a:gd name="connsiteX7" fmla="*/ 3838575 w 7286625"/>
              <a:gd name="connsiteY7" fmla="*/ 76200 h 219075"/>
              <a:gd name="connsiteX8" fmla="*/ 4381500 w 7286625"/>
              <a:gd name="connsiteY8" fmla="*/ 47625 h 219075"/>
              <a:gd name="connsiteX9" fmla="*/ 4552950 w 7286625"/>
              <a:gd name="connsiteY9" fmla="*/ 38100 h 219075"/>
              <a:gd name="connsiteX10" fmla="*/ 4686300 w 7286625"/>
              <a:gd name="connsiteY10" fmla="*/ 28575 h 219075"/>
              <a:gd name="connsiteX11" fmla="*/ 5562600 w 7286625"/>
              <a:gd name="connsiteY11" fmla="*/ 0 h 219075"/>
              <a:gd name="connsiteX12" fmla="*/ 6486525 w 7286625"/>
              <a:gd name="connsiteY12" fmla="*/ 9525 h 219075"/>
              <a:gd name="connsiteX13" fmla="*/ 6581775 w 7286625"/>
              <a:gd name="connsiteY13" fmla="*/ 19050 h 219075"/>
              <a:gd name="connsiteX14" fmla="*/ 6715125 w 7286625"/>
              <a:gd name="connsiteY14" fmla="*/ 47625 h 219075"/>
              <a:gd name="connsiteX15" fmla="*/ 7210425 w 7286625"/>
              <a:gd name="connsiteY15" fmla="*/ 66675 h 219075"/>
              <a:gd name="connsiteX16" fmla="*/ 7286625 w 7286625"/>
              <a:gd name="connsiteY16" fmla="*/ 7620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86625" h="219075">
                <a:moveTo>
                  <a:pt x="0" y="219075"/>
                </a:moveTo>
                <a:cubicBezTo>
                  <a:pt x="67827" y="173857"/>
                  <a:pt x="45538" y="182475"/>
                  <a:pt x="190500" y="180975"/>
                </a:cubicBezTo>
                <a:lnTo>
                  <a:pt x="2790825" y="171450"/>
                </a:lnTo>
                <a:cubicBezTo>
                  <a:pt x="2835275" y="165100"/>
                  <a:pt x="2879529" y="157183"/>
                  <a:pt x="2924175" y="152400"/>
                </a:cubicBezTo>
                <a:cubicBezTo>
                  <a:pt x="3020054" y="142127"/>
                  <a:pt x="3181234" y="138255"/>
                  <a:pt x="3267075" y="133350"/>
                </a:cubicBezTo>
                <a:cubicBezTo>
                  <a:pt x="3308405" y="130988"/>
                  <a:pt x="3349625" y="127000"/>
                  <a:pt x="3390900" y="123825"/>
                </a:cubicBezTo>
                <a:cubicBezTo>
                  <a:pt x="3496096" y="104698"/>
                  <a:pt x="3551356" y="92157"/>
                  <a:pt x="3667125" y="85725"/>
                </a:cubicBezTo>
                <a:lnTo>
                  <a:pt x="3838575" y="76200"/>
                </a:lnTo>
                <a:cubicBezTo>
                  <a:pt x="4421283" y="38197"/>
                  <a:pt x="3784538" y="73028"/>
                  <a:pt x="4381500" y="47625"/>
                </a:cubicBezTo>
                <a:cubicBezTo>
                  <a:pt x="4438686" y="45192"/>
                  <a:pt x="4495823" y="41670"/>
                  <a:pt x="4552950" y="38100"/>
                </a:cubicBezTo>
                <a:cubicBezTo>
                  <a:pt x="4597426" y="35320"/>
                  <a:pt x="4641768" y="30255"/>
                  <a:pt x="4686300" y="28575"/>
                </a:cubicBezTo>
                <a:lnTo>
                  <a:pt x="5562600" y="0"/>
                </a:lnTo>
                <a:lnTo>
                  <a:pt x="6486525" y="9525"/>
                </a:lnTo>
                <a:cubicBezTo>
                  <a:pt x="6518428" y="10121"/>
                  <a:pt x="6550352" y="13505"/>
                  <a:pt x="6581775" y="19050"/>
                </a:cubicBezTo>
                <a:cubicBezTo>
                  <a:pt x="6696351" y="39269"/>
                  <a:pt x="6600009" y="39686"/>
                  <a:pt x="6715125" y="47625"/>
                </a:cubicBezTo>
                <a:cubicBezTo>
                  <a:pt x="6818795" y="54775"/>
                  <a:pt x="7128867" y="63956"/>
                  <a:pt x="7210425" y="66675"/>
                </a:cubicBezTo>
                <a:cubicBezTo>
                  <a:pt x="7254060" y="81220"/>
                  <a:pt x="7228960" y="76200"/>
                  <a:pt x="7286625" y="7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top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8850181">
            <a:off x="-155575" y="330200"/>
            <a:ext cx="2000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noFill/>
          </a:ln>
        </p:spPr>
        <p:txBody>
          <a:bodyPr/>
          <a:lstStyle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A9AB-7925-475F-87E4-57F6EF09296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3780-DD3C-46A5-8303-4579155A8DB3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502-BF88-49E9-A189-5718D68C95C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9AB0-274B-47BE-985F-46164E2F9B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8FDB-2D8C-4804-B582-7DB90366B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B030-1580-4866-BCBB-5B9DCBDFAB6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EB8B-B6EB-443D-9CB4-B019CEC8F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0F97-1060-4EBF-B543-874A8397FCD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04A5-FF6A-4891-8FE3-D539A7A66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A180-20FC-43E6-ACF2-E4D2D7D4238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834-41A2-49E3-8762-B14EE3F5C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42E86-E886-49FE-9E81-CBA74FDF21F4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6F0D-A611-4358-861D-7B01E83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54A5-A6D3-4FF2-A83D-4A92E35723B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9F47-3AF0-4617-BC60-2E592392B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A2E3-A4EC-4D3C-A723-C30C7527518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8B95-FD24-4BC4-B430-69A3136D1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62B1BE-7229-4612-B077-302E9FB27D5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367C90-D8D8-4A11-9BC3-E7451ACC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0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1CF5B1-68BC-4F44-89BE-2F24F67B572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transpare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676400"/>
            <a:ext cx="4046537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13</a:t>
            </a:r>
            <a:br>
              <a:rPr lang="en-US" smtClean="0"/>
            </a:br>
            <a:r>
              <a:rPr lang="en-US" smtClean="0"/>
              <a:t>Embedded Systems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Patricia Roy</a:t>
            </a:r>
            <a:br>
              <a:rPr lang="en-US" smtClean="0"/>
            </a:br>
            <a:r>
              <a:rPr lang="en-US" smtClean="0"/>
              <a:t>Manatee Community College, Venice, FL</a:t>
            </a:r>
            <a:br>
              <a:rPr lang="en-US" smtClean="0"/>
            </a:br>
            <a:r>
              <a:rPr lang="en-US" smtClean="0"/>
              <a:t>©2008, Prentice Hall</a:t>
            </a:r>
            <a:br>
              <a:rPr lang="en-US" smtClean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371600" y="152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 Systems: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Internals and Design Principles, 6/E</a:t>
            </a:r>
            <a:b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William Stallings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eCos Configuration Tool</a:t>
            </a:r>
            <a:endParaRPr lang="en-US" dirty="0"/>
          </a:p>
        </p:txBody>
      </p:sp>
      <p:pic>
        <p:nvPicPr>
          <p:cNvPr id="6" name="Content Placeholder 5" descr="Fig13_0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34993" y="1219200"/>
            <a:ext cx="7590275" cy="5486400"/>
          </a:xfrm>
        </p:spPr>
      </p:pic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eCos Configuration Tool</a:t>
            </a:r>
            <a:endParaRPr lang="en-US" dirty="0"/>
          </a:p>
        </p:txBody>
      </p:sp>
      <p:pic>
        <p:nvPicPr>
          <p:cNvPr id="4" name="Content Placeholder 3" descr="Fig13_03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1" y="1219199"/>
            <a:ext cx="7489706" cy="5514497"/>
          </a:xfrm>
        </p:spPr>
      </p:pic>
    </p:spTree>
  </p:cSld>
  <p:clrMapOvr>
    <a:masterClrMapping/>
  </p:clrMapOvr>
  <p:transition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r>
              <a:rPr lang="en-US" dirty="0" smtClean="0"/>
              <a:t>Loading an </a:t>
            </a:r>
            <a:r>
              <a:rPr lang="en-US" dirty="0" err="1" smtClean="0"/>
              <a:t>eCos</a:t>
            </a:r>
            <a:r>
              <a:rPr lang="en-US" dirty="0" smtClean="0"/>
              <a:t> Configuration</a:t>
            </a:r>
            <a:endParaRPr lang="en-US" dirty="0"/>
          </a:p>
        </p:txBody>
      </p:sp>
      <p:pic>
        <p:nvPicPr>
          <p:cNvPr id="4" name="Content Placeholder 3" descr="Fig13_04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0" y="1524000"/>
            <a:ext cx="4321143" cy="5258259"/>
          </a:xfrm>
        </p:spPr>
      </p:pic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eCos Layered Structure</a:t>
            </a:r>
            <a:endParaRPr lang="en-US" dirty="0"/>
          </a:p>
        </p:txBody>
      </p:sp>
      <p:pic>
        <p:nvPicPr>
          <p:cNvPr id="4" name="Content Placeholder 3" descr="Fig13_0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33575" y="1828800"/>
            <a:ext cx="5276850" cy="4067175"/>
          </a:xfrm>
        </p:spPr>
      </p:pic>
    </p:spTree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Hardware Abstraction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Presents consistent API to upper layers</a:t>
            </a:r>
          </a:p>
          <a:p>
            <a:r>
              <a:rPr lang="en-US" smtClean="0"/>
              <a:t>Different for each hardware platform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HAL</a:t>
            </a:r>
            <a:endParaRPr lang="en-US" dirty="0"/>
          </a:p>
        </p:txBody>
      </p:sp>
      <p:pic>
        <p:nvPicPr>
          <p:cNvPr id="4" name="Content Placeholder 3" descr="Fig13_0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57400" y="1066799"/>
            <a:ext cx="4851993" cy="5691367"/>
          </a:xfrm>
        </p:spPr>
      </p:pic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HAL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Architecture</a:t>
            </a:r>
          </a:p>
          <a:p>
            <a:pPr lvl="1"/>
            <a:r>
              <a:rPr lang="en-US" smtClean="0"/>
              <a:t>Processor family type</a:t>
            </a:r>
          </a:p>
          <a:p>
            <a:r>
              <a:rPr lang="en-US" smtClean="0"/>
              <a:t>Variant</a:t>
            </a:r>
          </a:p>
          <a:p>
            <a:pPr lvl="1"/>
            <a:r>
              <a:rPr lang="en-US" smtClean="0"/>
              <a:t>Support features of specific processor</a:t>
            </a:r>
          </a:p>
          <a:p>
            <a:r>
              <a:rPr lang="en-US" smtClean="0"/>
              <a:t>Platform</a:t>
            </a:r>
          </a:p>
          <a:p>
            <a:pPr lvl="1"/>
            <a:r>
              <a:rPr lang="en-US" smtClean="0"/>
              <a:t>Support of tightly coupled peripherals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eCos 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Low interrupt latency</a:t>
            </a:r>
          </a:p>
          <a:p>
            <a:r>
              <a:rPr lang="en-US" smtClean="0"/>
              <a:t>Low task switching latency</a:t>
            </a:r>
          </a:p>
          <a:p>
            <a:r>
              <a:rPr lang="en-US" smtClean="0"/>
              <a:t>Small memory footprint</a:t>
            </a:r>
          </a:p>
          <a:p>
            <a:r>
              <a:rPr lang="en-US" smtClean="0"/>
              <a:t>Deterministic behavior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Not in eCos 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Memory allocation</a:t>
            </a:r>
          </a:p>
          <a:p>
            <a:r>
              <a:rPr lang="en-US" smtClean="0"/>
              <a:t>Device driver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eCos I/O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Framework for supporting device drivers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Embedded System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Hardware and software designed to perform a dedicated function</a:t>
            </a:r>
          </a:p>
          <a:p>
            <a:r>
              <a:rPr lang="en-US" smtClean="0"/>
              <a:t>Tightly coupled to their environmnet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eCos Scheduler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Bitmap scheduler</a:t>
            </a:r>
          </a:p>
          <a:p>
            <a:pPr lvl="1"/>
            <a:r>
              <a:rPr lang="en-US" smtClean="0"/>
              <a:t>Efficient for small number of threads active</a:t>
            </a:r>
          </a:p>
          <a:p>
            <a:pPr lvl="1"/>
            <a:r>
              <a:rPr lang="en-US" smtClean="0"/>
              <a:t>Each thread has different priority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Bitmap Scheduler</a:t>
            </a:r>
            <a:endParaRPr lang="en-US" dirty="0"/>
          </a:p>
        </p:txBody>
      </p:sp>
      <p:pic>
        <p:nvPicPr>
          <p:cNvPr id="4" name="Content Placeholder 3" descr="Fig13_07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74550" y="1143000"/>
            <a:ext cx="7823589" cy="5562600"/>
          </a:xfrm>
        </p:spPr>
      </p:pic>
    </p:spTree>
  </p:cSld>
  <p:clrMapOvr>
    <a:masterClrMapping/>
  </p:clrMapOvr>
  <p:transition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eCos Scheduler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Multilevel queue scheduler</a:t>
            </a:r>
          </a:p>
          <a:p>
            <a:pPr lvl="1"/>
            <a:r>
              <a:rPr lang="en-US" smtClean="0"/>
              <a:t>Appropriate when number of threads is dynamic</a:t>
            </a:r>
          </a:p>
          <a:p>
            <a:pPr lvl="1"/>
            <a:r>
              <a:rPr lang="en-US" smtClean="0"/>
              <a:t>Multiple threads at each priority</a:t>
            </a:r>
          </a:p>
          <a:p>
            <a:pPr lvl="1"/>
            <a:r>
              <a:rPr lang="en-US" smtClean="0"/>
              <a:t>Time slicing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Multilevel Queue Scheduler</a:t>
            </a:r>
            <a:endParaRPr lang="en-US" dirty="0"/>
          </a:p>
        </p:txBody>
      </p:sp>
      <p:pic>
        <p:nvPicPr>
          <p:cNvPr id="4" name="Content Placeholder 3" descr="Fig13_07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119787"/>
            <a:ext cx="8062220" cy="5606313"/>
          </a:xfrm>
        </p:spPr>
      </p:pic>
    </p:spTree>
  </p:cSld>
  <p:clrMapOvr>
    <a:masterClrMapping/>
  </p:clrMapOvr>
  <p:transition>
    <p:pull dir="rd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/>
          <a:lstStyle/>
          <a:p>
            <a:r>
              <a:rPr lang="en-US" dirty="0" err="1" smtClean="0"/>
              <a:t>eCos</a:t>
            </a:r>
            <a:r>
              <a:rPr lang="en-US" dirty="0" smtClean="0"/>
              <a:t> Thread 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Mutexes</a:t>
            </a:r>
          </a:p>
          <a:p>
            <a:r>
              <a:rPr lang="en-US" smtClean="0"/>
              <a:t>Semaphores</a:t>
            </a:r>
          </a:p>
          <a:p>
            <a:r>
              <a:rPr lang="en-US" smtClean="0"/>
              <a:t>Condition variables</a:t>
            </a:r>
            <a:endParaRPr lang="en-US" dirty="0" smtClean="0"/>
          </a:p>
        </p:txBody>
      </p:sp>
    </p:spTree>
  </p:cSld>
  <p:clrMapOvr>
    <a:masterClrMapping/>
  </p:clrMapOvr>
  <p:transition>
    <p:pull dir="rd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/>
          <a:lstStyle/>
          <a:p>
            <a:r>
              <a:rPr lang="en-US" dirty="0" err="1" smtClean="0"/>
              <a:t>eCos</a:t>
            </a:r>
            <a:r>
              <a:rPr lang="en-US" dirty="0" smtClean="0"/>
              <a:t> Thread 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Event flags</a:t>
            </a:r>
          </a:p>
          <a:p>
            <a:r>
              <a:rPr lang="en-US" smtClean="0"/>
              <a:t>Mailboxes</a:t>
            </a:r>
          </a:p>
          <a:p>
            <a:r>
              <a:rPr lang="en-US" smtClean="0"/>
              <a:t>Spinlocks</a:t>
            </a:r>
          </a:p>
          <a:p>
            <a:pPr lvl="1"/>
            <a:r>
              <a:rPr lang="en-US" smtClean="0"/>
              <a:t>Useful in SMP (symmetric multiprocessing)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Mutexes</a:t>
            </a:r>
            <a:endParaRPr lang="en-US" dirty="0"/>
          </a:p>
        </p:txBody>
      </p:sp>
      <p:pic>
        <p:nvPicPr>
          <p:cNvPr id="4" name="Content Placeholder 3" descr="Fig13_08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76400" y="1219200"/>
            <a:ext cx="6159304" cy="5638800"/>
          </a:xfrm>
        </p:spPr>
      </p:pic>
    </p:spTree>
  </p:cSld>
  <p:clrMapOvr>
    <a:masterClrMapping/>
  </p:clrMapOvr>
  <p:transition>
    <p:pull dir="rd"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Mutexes and Condition Variables</a:t>
            </a:r>
            <a:endParaRPr lang="en-US" dirty="0"/>
          </a:p>
        </p:txBody>
      </p:sp>
      <p:pic>
        <p:nvPicPr>
          <p:cNvPr id="4" name="Content Placeholder 3" descr="Fig13_09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70347" y="1447799"/>
            <a:ext cx="7264053" cy="5295083"/>
          </a:xfrm>
        </p:spPr>
      </p:pic>
    </p:spTree>
  </p:cSld>
  <p:clrMapOvr>
    <a:masterClrMapping/>
  </p:clrMapOvr>
  <p:transition>
    <p:pull dir="rd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Mutexes and Condition Variables</a:t>
            </a:r>
            <a:endParaRPr lang="en-US" dirty="0"/>
          </a:p>
        </p:txBody>
      </p:sp>
      <p:pic>
        <p:nvPicPr>
          <p:cNvPr id="4" name="Content Placeholder 3" descr="Fig13_09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000" y="2133600"/>
            <a:ext cx="7688873" cy="2514600"/>
          </a:xfrm>
        </p:spPr>
      </p:pic>
    </p:spTree>
  </p:cSld>
  <p:clrMapOvr>
    <a:masterClrMapping/>
  </p:clrMapOvr>
  <p:transition>
    <p:pull dir="rd"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TinyOS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400 bytes of code</a:t>
            </a:r>
          </a:p>
          <a:p>
            <a:r>
              <a:rPr lang="en-US" smtClean="0"/>
              <a:t>Not a real-time OS</a:t>
            </a:r>
          </a:p>
          <a:p>
            <a:r>
              <a:rPr lang="en-US" smtClean="0"/>
              <a:t>No kernel</a:t>
            </a:r>
          </a:p>
          <a:p>
            <a:r>
              <a:rPr lang="en-US" smtClean="0"/>
              <a:t>No memory protection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</a:t>
            </a:r>
            <a:endParaRPr lang="en-US" dirty="0"/>
          </a:p>
        </p:txBody>
      </p:sp>
      <p:pic>
        <p:nvPicPr>
          <p:cNvPr id="4" name="Content Placeholder 3" descr="Table13_01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905000"/>
            <a:ext cx="8077897" cy="3038475"/>
          </a:xfrm>
        </p:spPr>
      </p:pic>
    </p:spTree>
  </p:cSld>
  <p:clrMapOvr>
    <a:masterClrMapping/>
  </p:clrMapOvr>
  <p:transition>
    <p:pull dir="rd"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Tiny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Component-based OS</a:t>
            </a:r>
          </a:p>
          <a:p>
            <a:r>
              <a:rPr lang="en-US" smtClean="0"/>
              <a:t>No processes</a:t>
            </a:r>
          </a:p>
          <a:p>
            <a:r>
              <a:rPr lang="en-US" smtClean="0"/>
              <a:t>No memory allocation</a:t>
            </a:r>
          </a:p>
          <a:p>
            <a:r>
              <a:rPr lang="en-US" smtClean="0"/>
              <a:t>Interrupt and exception handling dependent on peripheral</a:t>
            </a:r>
          </a:p>
          <a:p>
            <a:r>
              <a:rPr lang="en-US" smtClean="0"/>
              <a:t>Nonblocking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Wireless Sensor Network Topology</a:t>
            </a:r>
            <a:endParaRPr lang="en-US" dirty="0"/>
          </a:p>
        </p:txBody>
      </p:sp>
      <p:pic>
        <p:nvPicPr>
          <p:cNvPr id="4" name="Content Placeholder 3" descr="Fig13_1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0200" y="1600200"/>
            <a:ext cx="5761462" cy="5114692"/>
          </a:xfrm>
        </p:spPr>
      </p:pic>
    </p:spTree>
  </p:cSld>
  <p:clrMapOvr>
    <a:masterClrMapping/>
  </p:clrMapOvr>
  <p:transition>
    <p:pull dir="rd"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TinyOS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Allow high concurrency</a:t>
            </a:r>
          </a:p>
          <a:p>
            <a:r>
              <a:rPr lang="en-US" smtClean="0"/>
              <a:t>Operate with limited resources</a:t>
            </a:r>
          </a:p>
          <a:p>
            <a:r>
              <a:rPr lang="en-US" smtClean="0"/>
              <a:t>Adapt to hardware evolution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TinyOS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Support a wide range of applications</a:t>
            </a:r>
          </a:p>
          <a:p>
            <a:r>
              <a:rPr lang="en-US" smtClean="0"/>
              <a:t>Support a diverse set of platforms</a:t>
            </a:r>
          </a:p>
          <a:p>
            <a:r>
              <a:rPr lang="en-US" smtClean="0"/>
              <a:t>Be robust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TinyOS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Single-hop networking</a:t>
            </a:r>
          </a:p>
          <a:p>
            <a:r>
              <a:rPr lang="en-US" smtClean="0"/>
              <a:t>Ad-hoc routing</a:t>
            </a:r>
          </a:p>
          <a:p>
            <a:r>
              <a:rPr lang="en-US" smtClean="0"/>
              <a:t>Power management</a:t>
            </a:r>
          </a:p>
          <a:p>
            <a:r>
              <a:rPr lang="en-US" smtClean="0"/>
              <a:t>Times</a:t>
            </a:r>
          </a:p>
          <a:p>
            <a:r>
              <a:rPr lang="en-US" smtClean="0"/>
              <a:t>Nonvolatile storage control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TimerM Component</a:t>
            </a:r>
            <a:endParaRPr lang="en-US" dirty="0"/>
          </a:p>
        </p:txBody>
      </p:sp>
      <p:pic>
        <p:nvPicPr>
          <p:cNvPr id="4" name="Content Placeholder 3" descr="Fig13_11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000" y="1905000"/>
            <a:ext cx="7615104" cy="2690812"/>
          </a:xfrm>
        </p:spPr>
      </p:pic>
    </p:spTree>
  </p:cSld>
  <p:clrMapOvr>
    <a:masterClrMapping/>
  </p:clrMapOvr>
  <p:transition>
    <p:pull dir="rd"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TimerM Configuration</a:t>
            </a:r>
            <a:endParaRPr lang="en-US" dirty="0"/>
          </a:p>
        </p:txBody>
      </p:sp>
      <p:pic>
        <p:nvPicPr>
          <p:cNvPr id="4" name="Content Placeholder 3" descr="Fig13_11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8736" y="1143000"/>
            <a:ext cx="7342323" cy="5715000"/>
          </a:xfrm>
        </p:spPr>
      </p:pic>
    </p:spTree>
  </p:cSld>
  <p:clrMapOvr>
    <a:masterClrMapping/>
  </p:clrMapOvr>
  <p:transition>
    <p:pull dir="rd"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TinyOS Scheduler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Operates across all components</a:t>
            </a:r>
          </a:p>
          <a:p>
            <a:r>
              <a:rPr lang="en-US" smtClean="0"/>
              <a:t>Only one task executes at one time</a:t>
            </a:r>
          </a:p>
          <a:p>
            <a:r>
              <a:rPr lang="en-US" smtClean="0"/>
              <a:t>Simple FIFO queue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TinyOS Appliction</a:t>
            </a:r>
            <a:endParaRPr lang="en-US" dirty="0"/>
          </a:p>
        </p:txBody>
      </p:sp>
      <p:pic>
        <p:nvPicPr>
          <p:cNvPr id="4" name="Content Placeholder 3" descr="Fig13_12a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0" y="1219200"/>
            <a:ext cx="7479111" cy="5410200"/>
          </a:xfrm>
        </p:spPr>
      </p:pic>
    </p:spTree>
  </p:cSld>
  <p:clrMapOvr>
    <a:masterClrMapping/>
  </p:clrMapOvr>
  <p:transition>
    <p:pull dir="rd"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TinyOS Appliction</a:t>
            </a:r>
            <a:endParaRPr lang="en-US" dirty="0"/>
          </a:p>
        </p:txBody>
      </p:sp>
      <p:pic>
        <p:nvPicPr>
          <p:cNvPr id="4" name="Content Placeholder 3" descr="Fig13_12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371600"/>
            <a:ext cx="8779040" cy="5086350"/>
          </a:xfrm>
        </p:spPr>
      </p:pic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</a:t>
            </a:r>
            <a:endParaRPr lang="en-US" dirty="0"/>
          </a:p>
        </p:txBody>
      </p:sp>
      <p:pic>
        <p:nvPicPr>
          <p:cNvPr id="4" name="Content Placeholder 3" descr="Table13_01b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2133600"/>
            <a:ext cx="8505596" cy="2709862"/>
          </a:xfrm>
        </p:spPr>
      </p:pic>
    </p:spTree>
  </p:cSld>
  <p:clrMapOvr>
    <a:masterClrMapping/>
  </p:clrMapOvr>
  <p:transition>
    <p:pull dir="rd"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TinyOS Resource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Dedicated</a:t>
            </a:r>
          </a:p>
          <a:p>
            <a:r>
              <a:rPr lang="en-US" smtClean="0"/>
              <a:t>Virtualized</a:t>
            </a:r>
          </a:p>
          <a:p>
            <a:r>
              <a:rPr lang="en-US" smtClean="0"/>
              <a:t>Shared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Shared Resource Configuration</a:t>
            </a:r>
            <a:endParaRPr lang="en-US" dirty="0"/>
          </a:p>
        </p:txBody>
      </p:sp>
      <p:pic>
        <p:nvPicPr>
          <p:cNvPr id="4" name="Content Placeholder 3" descr="Fig13_13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143000"/>
            <a:ext cx="7668541" cy="5410200"/>
          </a:xfrm>
        </p:spPr>
      </p:pic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Embedded System Organization</a:t>
            </a:r>
            <a:endParaRPr lang="en-US" dirty="0"/>
          </a:p>
        </p:txBody>
      </p:sp>
      <p:pic>
        <p:nvPicPr>
          <p:cNvPr id="4" name="Content Placeholder 3" descr="Fig13_0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28800" y="1600199"/>
            <a:ext cx="5263709" cy="5171803"/>
          </a:xfrm>
        </p:spPr>
      </p:pic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Embedded Operating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Real-time operation</a:t>
            </a:r>
          </a:p>
          <a:p>
            <a:r>
              <a:rPr lang="en-US" smtClean="0"/>
              <a:t>Reactive operation</a:t>
            </a:r>
          </a:p>
          <a:p>
            <a:pPr lvl="1"/>
            <a:r>
              <a:rPr lang="en-US" smtClean="0"/>
              <a:t>Respond to external events</a:t>
            </a:r>
          </a:p>
          <a:p>
            <a:r>
              <a:rPr lang="en-US" smtClean="0"/>
              <a:t>Configurability</a:t>
            </a:r>
          </a:p>
          <a:p>
            <a:pPr lvl="1"/>
            <a:r>
              <a:rPr lang="en-US" smtClean="0"/>
              <a:t>Large variation in systems so need flexible configuration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Embedded Operating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I/O device flexibility</a:t>
            </a:r>
          </a:p>
          <a:p>
            <a:r>
              <a:rPr lang="en-US" smtClean="0"/>
              <a:t>Streamlined protection mechanisms</a:t>
            </a:r>
          </a:p>
          <a:p>
            <a:r>
              <a:rPr lang="en-US" smtClean="0"/>
              <a:t>Direct use of interrupts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Adapting an Existing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Add real-time capability</a:t>
            </a:r>
          </a:p>
          <a:p>
            <a:r>
              <a:rPr lang="en-US" smtClean="0"/>
              <a:t>Streamlining operation</a:t>
            </a:r>
          </a:p>
          <a:p>
            <a:r>
              <a:rPr lang="en-US" smtClean="0"/>
              <a:t>Add necessary functionality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Embedded Configurable Operating Systems</a:t>
            </a:r>
          </a:p>
          <a:p>
            <a:r>
              <a:rPr lang="en-US" smtClean="0"/>
              <a:t>Open source</a:t>
            </a:r>
          </a:p>
          <a:p>
            <a:r>
              <a:rPr lang="en-US" smtClean="0"/>
              <a:t>Royalty-free</a:t>
            </a:r>
          </a:p>
          <a:p>
            <a:r>
              <a:rPr lang="en-US" smtClean="0"/>
              <a:t>Real-time OS</a:t>
            </a:r>
          </a:p>
          <a:p>
            <a:r>
              <a:rPr lang="en-US" smtClean="0"/>
              <a:t>Most widely used embedded OS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441</Words>
  <Application>Microsoft Office PowerPoint</Application>
  <PresentationFormat>On-screen Show (4:3)</PresentationFormat>
  <Paragraphs>158</Paragraphs>
  <Slides>41</Slides>
  <Notes>41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Office Theme</vt:lpstr>
      <vt:lpstr>Custom Design</vt:lpstr>
      <vt:lpstr>Chapter 13 Embedded Systems</vt:lpstr>
      <vt:lpstr>Embedded System</vt:lpstr>
      <vt:lpstr>Examples</vt:lpstr>
      <vt:lpstr>Examples</vt:lpstr>
      <vt:lpstr>Embedded System Organization</vt:lpstr>
      <vt:lpstr>Characteristics of Embedded Operating System</vt:lpstr>
      <vt:lpstr>Characteristics of Embedded Operating System</vt:lpstr>
      <vt:lpstr>Adapting an Existing OS</vt:lpstr>
      <vt:lpstr>eCos</vt:lpstr>
      <vt:lpstr>eCos Configuration Tool</vt:lpstr>
      <vt:lpstr>eCos Configuration Tool</vt:lpstr>
      <vt:lpstr>Loading an eCos Configuration</vt:lpstr>
      <vt:lpstr>eCos Layered Structure</vt:lpstr>
      <vt:lpstr>Hardware Abstraction Layer</vt:lpstr>
      <vt:lpstr>HAL</vt:lpstr>
      <vt:lpstr>HAL Modules</vt:lpstr>
      <vt:lpstr>eCos Kernel</vt:lpstr>
      <vt:lpstr>Not in eCos Kernel</vt:lpstr>
      <vt:lpstr>eCos I/O System</vt:lpstr>
      <vt:lpstr>eCos Scheduler</vt:lpstr>
      <vt:lpstr>Bitmap Scheduler</vt:lpstr>
      <vt:lpstr>eCos Scheduler</vt:lpstr>
      <vt:lpstr>Multilevel Queue Scheduler</vt:lpstr>
      <vt:lpstr>eCos Thread Synchronization</vt:lpstr>
      <vt:lpstr>eCos Thread Synchronization</vt:lpstr>
      <vt:lpstr>Mutexes</vt:lpstr>
      <vt:lpstr>Mutexes and Condition Variables</vt:lpstr>
      <vt:lpstr>Mutexes and Condition Variables</vt:lpstr>
      <vt:lpstr>TinyOS</vt:lpstr>
      <vt:lpstr>Tiny OS</vt:lpstr>
      <vt:lpstr>Wireless Sensor Network Topology</vt:lpstr>
      <vt:lpstr>TinyOS Goals</vt:lpstr>
      <vt:lpstr>TinyOS Goals</vt:lpstr>
      <vt:lpstr>TinyOS Components</vt:lpstr>
      <vt:lpstr>TimerM Component</vt:lpstr>
      <vt:lpstr>TimerM Configuration</vt:lpstr>
      <vt:lpstr>TinyOS Scheduler</vt:lpstr>
      <vt:lpstr>Example TinyOS Appliction</vt:lpstr>
      <vt:lpstr>Example TinyOS Appliction</vt:lpstr>
      <vt:lpstr>TinyOS Resource Interface</vt:lpstr>
      <vt:lpstr>Shared Resource Configuration</vt:lpstr>
    </vt:vector>
  </TitlesOfParts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2008-09-17T01:57:52Z</dcterms:created>
  <dcterms:modified xsi:type="dcterms:W3CDTF">2008-09-17T01:58:05Z</dcterms:modified>
</cp:coreProperties>
</file>