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Lst>
  <p:sldIdLst>
    <p:sldId id="256" r:id="rId2"/>
    <p:sldId id="339" r:id="rId3"/>
    <p:sldId id="340" r:id="rId4"/>
    <p:sldId id="341" r:id="rId5"/>
    <p:sldId id="342" r:id="rId6"/>
    <p:sldId id="275" r:id="rId7"/>
    <p:sldId id="274" r:id="rId8"/>
    <p:sldId id="343" r:id="rId9"/>
    <p:sldId id="358" r:id="rId10"/>
    <p:sldId id="359" r:id="rId11"/>
    <p:sldId id="360" r:id="rId12"/>
    <p:sldId id="338" r:id="rId13"/>
    <p:sldId id="361" r:id="rId14"/>
    <p:sldId id="344" r:id="rId15"/>
    <p:sldId id="345" r:id="rId16"/>
    <p:sldId id="346" r:id="rId17"/>
    <p:sldId id="257" r:id="rId18"/>
    <p:sldId id="322" r:id="rId19"/>
    <p:sldId id="323" r:id="rId20"/>
    <p:sldId id="324" r:id="rId21"/>
    <p:sldId id="325" r:id="rId22"/>
    <p:sldId id="326" r:id="rId23"/>
    <p:sldId id="327" r:id="rId24"/>
    <p:sldId id="328" r:id="rId25"/>
    <p:sldId id="329" r:id="rId26"/>
    <p:sldId id="335" r:id="rId27"/>
    <p:sldId id="330" r:id="rId28"/>
    <p:sldId id="331" r:id="rId29"/>
    <p:sldId id="332" r:id="rId30"/>
    <p:sldId id="333" r:id="rId31"/>
    <p:sldId id="334" r:id="rId32"/>
    <p:sldId id="258" r:id="rId33"/>
    <p:sldId id="277" r:id="rId34"/>
    <p:sldId id="278" r:id="rId35"/>
    <p:sldId id="259" r:id="rId36"/>
    <p:sldId id="261" r:id="rId37"/>
    <p:sldId id="262" r:id="rId38"/>
    <p:sldId id="264" r:id="rId39"/>
    <p:sldId id="265" r:id="rId40"/>
    <p:sldId id="266" r:id="rId41"/>
    <p:sldId id="267" r:id="rId42"/>
    <p:sldId id="268" r:id="rId43"/>
    <p:sldId id="269" r:id="rId44"/>
    <p:sldId id="271" r:id="rId45"/>
    <p:sldId id="272" r:id="rId46"/>
    <p:sldId id="273" r:id="rId47"/>
    <p:sldId id="263" r:id="rId48"/>
    <p:sldId id="270" r:id="rId49"/>
    <p:sldId id="279" r:id="rId50"/>
    <p:sldId id="298" r:id="rId51"/>
    <p:sldId id="299" r:id="rId52"/>
    <p:sldId id="314" r:id="rId53"/>
    <p:sldId id="300" r:id="rId54"/>
    <p:sldId id="302" r:id="rId55"/>
    <p:sldId id="303" r:id="rId56"/>
    <p:sldId id="304" r:id="rId57"/>
    <p:sldId id="337" r:id="rId58"/>
    <p:sldId id="318" r:id="rId59"/>
    <p:sldId id="306" r:id="rId60"/>
    <p:sldId id="362" r:id="rId61"/>
    <p:sldId id="366" r:id="rId62"/>
    <p:sldId id="367" r:id="rId63"/>
    <p:sldId id="368" r:id="rId64"/>
    <p:sldId id="369" r:id="rId65"/>
    <p:sldId id="370" r:id="rId66"/>
    <p:sldId id="371" r:id="rId67"/>
    <p:sldId id="307" r:id="rId68"/>
    <p:sldId id="308" r:id="rId69"/>
    <p:sldId id="309" r:id="rId70"/>
    <p:sldId id="310" r:id="rId71"/>
    <p:sldId id="319" r:id="rId72"/>
    <p:sldId id="320" r:id="rId73"/>
    <p:sldId id="363" r:id="rId74"/>
    <p:sldId id="364" r:id="rId75"/>
    <p:sldId id="365" r:id="rId76"/>
    <p:sldId id="321" r:id="rId77"/>
    <p:sldId id="315" r:id="rId78"/>
    <p:sldId id="316" r:id="rId79"/>
    <p:sldId id="336" r:id="rId80"/>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1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4"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7.wmf"/><Relationship Id="rId4"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942064-2773-4BEF-8062-E488D2FB0433}" type="datetimeFigureOut">
              <a:rPr lang="bg-BG"/>
              <a:pPr>
                <a:defRPr/>
              </a:pPr>
              <a:t>23.1.2014 г.</a:t>
            </a:fld>
            <a:endParaRPr lang="bg-BG"/>
          </a:p>
        </p:txBody>
      </p:sp>
      <p:sp>
        <p:nvSpPr>
          <p:cNvPr id="5" name="Footer Placeholder 2"/>
          <p:cNvSpPr>
            <a:spLocks noGrp="1"/>
          </p:cNvSpPr>
          <p:nvPr>
            <p:ph type="ftr" sz="quarter" idx="11"/>
          </p:nvPr>
        </p:nvSpPr>
        <p:spPr/>
        <p:txBody>
          <a:bodyPr/>
          <a:lstStyle>
            <a:lvl1pPr>
              <a:defRPr/>
            </a:lvl1pPr>
          </a:lstStyle>
          <a:p>
            <a:pPr>
              <a:defRPr/>
            </a:pPr>
            <a:endParaRPr lang="bg-BG"/>
          </a:p>
        </p:txBody>
      </p:sp>
      <p:sp>
        <p:nvSpPr>
          <p:cNvPr id="6" name="Slide Number Placeholder 22"/>
          <p:cNvSpPr>
            <a:spLocks noGrp="1"/>
          </p:cNvSpPr>
          <p:nvPr>
            <p:ph type="sldNum" sz="quarter" idx="12"/>
          </p:nvPr>
        </p:nvSpPr>
        <p:spPr/>
        <p:txBody>
          <a:bodyPr/>
          <a:lstStyle>
            <a:lvl1pPr>
              <a:defRPr/>
            </a:lvl1pPr>
          </a:lstStyle>
          <a:p>
            <a:pPr>
              <a:defRPr/>
            </a:pPr>
            <a:fld id="{07444144-CE2A-4E38-9F00-E99DD060FCD7}" type="slidenum">
              <a:rPr lang="bg-BG"/>
              <a:pPr>
                <a:defRPr/>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9005982-F685-482B-BB4D-E58CBAA573CB}" type="datetimeFigureOut">
              <a:rPr lang="bg-BG"/>
              <a:pPr>
                <a:defRPr/>
              </a:pPr>
              <a:t>23.1.2014 г.</a:t>
            </a:fld>
            <a:endParaRPr lang="bg-BG"/>
          </a:p>
        </p:txBody>
      </p:sp>
      <p:sp>
        <p:nvSpPr>
          <p:cNvPr id="5" name="Footer Placeholder 2"/>
          <p:cNvSpPr>
            <a:spLocks noGrp="1"/>
          </p:cNvSpPr>
          <p:nvPr>
            <p:ph type="ftr" sz="quarter" idx="11"/>
          </p:nvPr>
        </p:nvSpPr>
        <p:spPr/>
        <p:txBody>
          <a:bodyPr/>
          <a:lstStyle>
            <a:lvl1pPr>
              <a:defRPr/>
            </a:lvl1pPr>
          </a:lstStyle>
          <a:p>
            <a:pPr>
              <a:defRPr/>
            </a:pPr>
            <a:endParaRPr lang="bg-BG"/>
          </a:p>
        </p:txBody>
      </p:sp>
      <p:sp>
        <p:nvSpPr>
          <p:cNvPr id="6" name="Slide Number Placeholder 22"/>
          <p:cNvSpPr>
            <a:spLocks noGrp="1"/>
          </p:cNvSpPr>
          <p:nvPr>
            <p:ph type="sldNum" sz="quarter" idx="12"/>
          </p:nvPr>
        </p:nvSpPr>
        <p:spPr/>
        <p:txBody>
          <a:bodyPr/>
          <a:lstStyle>
            <a:lvl1pPr>
              <a:defRPr/>
            </a:lvl1pPr>
          </a:lstStyle>
          <a:p>
            <a:pPr>
              <a:defRPr/>
            </a:pPr>
            <a:fld id="{1CC85A49-C168-4954-A4DF-C6A36C2C858B}" type="slidenum">
              <a:rPr lang="bg-BG"/>
              <a:pPr>
                <a:defRPr/>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0E0E0BB-2797-460F-AC1B-15F2A53364FA}" type="datetimeFigureOut">
              <a:rPr lang="bg-BG"/>
              <a:pPr>
                <a:defRPr/>
              </a:pPr>
              <a:t>23.1.2014 г.</a:t>
            </a:fld>
            <a:endParaRPr lang="bg-BG"/>
          </a:p>
        </p:txBody>
      </p:sp>
      <p:sp>
        <p:nvSpPr>
          <p:cNvPr id="5" name="Footer Placeholder 2"/>
          <p:cNvSpPr>
            <a:spLocks noGrp="1"/>
          </p:cNvSpPr>
          <p:nvPr>
            <p:ph type="ftr" sz="quarter" idx="11"/>
          </p:nvPr>
        </p:nvSpPr>
        <p:spPr/>
        <p:txBody>
          <a:bodyPr/>
          <a:lstStyle>
            <a:lvl1pPr>
              <a:defRPr/>
            </a:lvl1pPr>
          </a:lstStyle>
          <a:p>
            <a:pPr>
              <a:defRPr/>
            </a:pPr>
            <a:endParaRPr lang="bg-BG"/>
          </a:p>
        </p:txBody>
      </p:sp>
      <p:sp>
        <p:nvSpPr>
          <p:cNvPr id="6" name="Slide Number Placeholder 22"/>
          <p:cNvSpPr>
            <a:spLocks noGrp="1"/>
          </p:cNvSpPr>
          <p:nvPr>
            <p:ph type="sldNum" sz="quarter" idx="12"/>
          </p:nvPr>
        </p:nvSpPr>
        <p:spPr/>
        <p:txBody>
          <a:bodyPr/>
          <a:lstStyle>
            <a:lvl1pPr>
              <a:defRPr/>
            </a:lvl1pPr>
          </a:lstStyle>
          <a:p>
            <a:pPr>
              <a:defRPr/>
            </a:pPr>
            <a:fld id="{99045CB3-1D1E-496D-9ED2-2493BF048695}" type="slidenum">
              <a:rPr lang="bg-BG"/>
              <a:pPr>
                <a:defRPr/>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B952BBE-6D0A-4D87-B64E-437D3828CA66}" type="datetimeFigureOut">
              <a:rPr lang="bg-BG"/>
              <a:pPr>
                <a:defRPr/>
              </a:pPr>
              <a:t>23.1.2014 г.</a:t>
            </a:fld>
            <a:endParaRPr lang="bg-BG"/>
          </a:p>
        </p:txBody>
      </p:sp>
      <p:sp>
        <p:nvSpPr>
          <p:cNvPr id="5" name="Footer Placeholder 2"/>
          <p:cNvSpPr>
            <a:spLocks noGrp="1"/>
          </p:cNvSpPr>
          <p:nvPr>
            <p:ph type="ftr" sz="quarter" idx="11"/>
          </p:nvPr>
        </p:nvSpPr>
        <p:spPr/>
        <p:txBody>
          <a:bodyPr/>
          <a:lstStyle>
            <a:lvl1pPr>
              <a:defRPr/>
            </a:lvl1pPr>
          </a:lstStyle>
          <a:p>
            <a:pPr>
              <a:defRPr/>
            </a:pPr>
            <a:endParaRPr lang="bg-BG"/>
          </a:p>
        </p:txBody>
      </p:sp>
      <p:sp>
        <p:nvSpPr>
          <p:cNvPr id="6" name="Slide Number Placeholder 22"/>
          <p:cNvSpPr>
            <a:spLocks noGrp="1"/>
          </p:cNvSpPr>
          <p:nvPr>
            <p:ph type="sldNum" sz="quarter" idx="12"/>
          </p:nvPr>
        </p:nvSpPr>
        <p:spPr/>
        <p:txBody>
          <a:bodyPr/>
          <a:lstStyle>
            <a:lvl1pPr>
              <a:defRPr/>
            </a:lvl1pPr>
          </a:lstStyle>
          <a:p>
            <a:pPr>
              <a:defRPr/>
            </a:pPr>
            <a:fld id="{52655B40-D70B-4960-A5F0-6B047863118C}" type="slidenum">
              <a:rPr lang="bg-BG"/>
              <a:pPr>
                <a:defRPr/>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FBD981-C127-45D7-B441-281A44DB2DB3}" type="datetimeFigureOut">
              <a:rPr lang="bg-BG"/>
              <a:pPr>
                <a:defRPr/>
              </a:pPr>
              <a:t>23.1.2014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E5C3C69A-17F8-40B2-B5C1-49C8FC02345E}" type="slidenum">
              <a:rPr lang="bg-BG"/>
              <a:pPr>
                <a:defRPr/>
              </a:pPr>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6410B357-D810-4928-A14C-54702B888EF9}" type="datetimeFigureOut">
              <a:rPr lang="bg-BG"/>
              <a:pPr>
                <a:defRPr/>
              </a:pPr>
              <a:t>23.1.2014 г.</a:t>
            </a:fld>
            <a:endParaRPr lang="bg-BG"/>
          </a:p>
        </p:txBody>
      </p:sp>
      <p:sp>
        <p:nvSpPr>
          <p:cNvPr id="6" name="Footer Placeholder 2"/>
          <p:cNvSpPr>
            <a:spLocks noGrp="1"/>
          </p:cNvSpPr>
          <p:nvPr>
            <p:ph type="ftr" sz="quarter" idx="11"/>
          </p:nvPr>
        </p:nvSpPr>
        <p:spPr/>
        <p:txBody>
          <a:bodyPr/>
          <a:lstStyle>
            <a:lvl1pPr>
              <a:defRPr/>
            </a:lvl1pPr>
          </a:lstStyle>
          <a:p>
            <a:pPr>
              <a:defRPr/>
            </a:pPr>
            <a:endParaRPr lang="bg-BG"/>
          </a:p>
        </p:txBody>
      </p:sp>
      <p:sp>
        <p:nvSpPr>
          <p:cNvPr id="7" name="Slide Number Placeholder 22"/>
          <p:cNvSpPr>
            <a:spLocks noGrp="1"/>
          </p:cNvSpPr>
          <p:nvPr>
            <p:ph type="sldNum" sz="quarter" idx="12"/>
          </p:nvPr>
        </p:nvSpPr>
        <p:spPr/>
        <p:txBody>
          <a:bodyPr/>
          <a:lstStyle>
            <a:lvl1pPr>
              <a:defRPr/>
            </a:lvl1pPr>
          </a:lstStyle>
          <a:p>
            <a:pPr>
              <a:defRPr/>
            </a:pPr>
            <a:fld id="{67A48515-1171-49E2-97F5-DBC0EB280116}" type="slidenum">
              <a:rPr lang="bg-BG"/>
              <a:pPr>
                <a:defRPr/>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99A14423-6F9D-412A-97BC-174D14DD7C29}" type="datetimeFigureOut">
              <a:rPr lang="bg-BG"/>
              <a:pPr>
                <a:defRPr/>
              </a:pPr>
              <a:t>23.1.2014 г.</a:t>
            </a:fld>
            <a:endParaRPr lang="bg-BG"/>
          </a:p>
        </p:txBody>
      </p:sp>
      <p:sp>
        <p:nvSpPr>
          <p:cNvPr id="8" name="Footer Placeholder 2"/>
          <p:cNvSpPr>
            <a:spLocks noGrp="1"/>
          </p:cNvSpPr>
          <p:nvPr>
            <p:ph type="ftr" sz="quarter" idx="11"/>
          </p:nvPr>
        </p:nvSpPr>
        <p:spPr/>
        <p:txBody>
          <a:bodyPr/>
          <a:lstStyle>
            <a:lvl1pPr>
              <a:defRPr/>
            </a:lvl1pPr>
          </a:lstStyle>
          <a:p>
            <a:pPr>
              <a:defRPr/>
            </a:pPr>
            <a:endParaRPr lang="bg-BG"/>
          </a:p>
        </p:txBody>
      </p:sp>
      <p:sp>
        <p:nvSpPr>
          <p:cNvPr id="9" name="Slide Number Placeholder 22"/>
          <p:cNvSpPr>
            <a:spLocks noGrp="1"/>
          </p:cNvSpPr>
          <p:nvPr>
            <p:ph type="sldNum" sz="quarter" idx="12"/>
          </p:nvPr>
        </p:nvSpPr>
        <p:spPr/>
        <p:txBody>
          <a:bodyPr/>
          <a:lstStyle>
            <a:lvl1pPr>
              <a:defRPr/>
            </a:lvl1pPr>
          </a:lstStyle>
          <a:p>
            <a:pPr>
              <a:defRPr/>
            </a:pPr>
            <a:fld id="{306142D1-42C9-4DF1-B1B9-57FE32B8CB09}" type="slidenum">
              <a:rPr lang="bg-BG"/>
              <a:pPr>
                <a:defRPr/>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A6B1E931-C746-4212-9B53-061846197597}" type="datetimeFigureOut">
              <a:rPr lang="bg-BG"/>
              <a:pPr>
                <a:defRPr/>
              </a:pPr>
              <a:t>23.1.2014 г.</a:t>
            </a:fld>
            <a:endParaRPr lang="bg-BG"/>
          </a:p>
        </p:txBody>
      </p:sp>
      <p:sp>
        <p:nvSpPr>
          <p:cNvPr id="4" name="Footer Placeholder 2"/>
          <p:cNvSpPr>
            <a:spLocks noGrp="1"/>
          </p:cNvSpPr>
          <p:nvPr>
            <p:ph type="ftr" sz="quarter" idx="11"/>
          </p:nvPr>
        </p:nvSpPr>
        <p:spPr/>
        <p:txBody>
          <a:bodyPr/>
          <a:lstStyle>
            <a:lvl1pPr>
              <a:defRPr/>
            </a:lvl1pPr>
          </a:lstStyle>
          <a:p>
            <a:pPr>
              <a:defRPr/>
            </a:pPr>
            <a:endParaRPr lang="bg-BG"/>
          </a:p>
        </p:txBody>
      </p:sp>
      <p:sp>
        <p:nvSpPr>
          <p:cNvPr id="5" name="Slide Number Placeholder 22"/>
          <p:cNvSpPr>
            <a:spLocks noGrp="1"/>
          </p:cNvSpPr>
          <p:nvPr>
            <p:ph type="sldNum" sz="quarter" idx="12"/>
          </p:nvPr>
        </p:nvSpPr>
        <p:spPr/>
        <p:txBody>
          <a:bodyPr/>
          <a:lstStyle>
            <a:lvl1pPr>
              <a:defRPr/>
            </a:lvl1pPr>
          </a:lstStyle>
          <a:p>
            <a:pPr>
              <a:defRPr/>
            </a:pPr>
            <a:fld id="{068943FD-C0FA-4B71-A77F-540AB510B5B4}" type="slidenum">
              <a:rPr lang="bg-BG"/>
              <a:pPr>
                <a:defRPr/>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33129BBE-2768-4D55-B9D2-2EE105C36173}" type="datetimeFigureOut">
              <a:rPr lang="bg-BG"/>
              <a:pPr>
                <a:defRPr/>
              </a:pPr>
              <a:t>23.1.2014 г.</a:t>
            </a:fld>
            <a:endParaRPr lang="bg-BG"/>
          </a:p>
        </p:txBody>
      </p:sp>
      <p:sp>
        <p:nvSpPr>
          <p:cNvPr id="3" name="Footer Placeholder 2"/>
          <p:cNvSpPr>
            <a:spLocks noGrp="1"/>
          </p:cNvSpPr>
          <p:nvPr>
            <p:ph type="ftr" sz="quarter" idx="11"/>
          </p:nvPr>
        </p:nvSpPr>
        <p:spPr/>
        <p:txBody>
          <a:bodyPr/>
          <a:lstStyle>
            <a:lvl1pPr>
              <a:defRPr/>
            </a:lvl1pPr>
          </a:lstStyle>
          <a:p>
            <a:pPr>
              <a:defRPr/>
            </a:pPr>
            <a:endParaRPr lang="bg-BG"/>
          </a:p>
        </p:txBody>
      </p:sp>
      <p:sp>
        <p:nvSpPr>
          <p:cNvPr id="4" name="Slide Number Placeholder 22"/>
          <p:cNvSpPr>
            <a:spLocks noGrp="1"/>
          </p:cNvSpPr>
          <p:nvPr>
            <p:ph type="sldNum" sz="quarter" idx="12"/>
          </p:nvPr>
        </p:nvSpPr>
        <p:spPr/>
        <p:txBody>
          <a:bodyPr/>
          <a:lstStyle>
            <a:lvl1pPr>
              <a:defRPr/>
            </a:lvl1pPr>
          </a:lstStyle>
          <a:p>
            <a:pPr>
              <a:defRPr/>
            </a:pPr>
            <a:fld id="{E72DD5FC-A8DB-4132-8EA5-5A3AB1239A54}" type="slidenum">
              <a:rPr lang="bg-BG"/>
              <a:pPr>
                <a:defRPr/>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AA56E125-CD4C-4751-AF9F-AE6D3CDBDD50}" type="datetimeFigureOut">
              <a:rPr lang="bg-BG"/>
              <a:pPr>
                <a:defRPr/>
              </a:pPr>
              <a:t>23.1.2014 г.</a:t>
            </a:fld>
            <a:endParaRPr lang="bg-BG"/>
          </a:p>
        </p:txBody>
      </p:sp>
      <p:sp>
        <p:nvSpPr>
          <p:cNvPr id="6" name="Footer Placeholder 2"/>
          <p:cNvSpPr>
            <a:spLocks noGrp="1"/>
          </p:cNvSpPr>
          <p:nvPr>
            <p:ph type="ftr" sz="quarter" idx="11"/>
          </p:nvPr>
        </p:nvSpPr>
        <p:spPr/>
        <p:txBody>
          <a:bodyPr/>
          <a:lstStyle>
            <a:lvl1pPr>
              <a:defRPr/>
            </a:lvl1pPr>
          </a:lstStyle>
          <a:p>
            <a:pPr>
              <a:defRPr/>
            </a:pPr>
            <a:endParaRPr lang="bg-BG"/>
          </a:p>
        </p:txBody>
      </p:sp>
      <p:sp>
        <p:nvSpPr>
          <p:cNvPr id="7" name="Slide Number Placeholder 22"/>
          <p:cNvSpPr>
            <a:spLocks noGrp="1"/>
          </p:cNvSpPr>
          <p:nvPr>
            <p:ph type="sldNum" sz="quarter" idx="12"/>
          </p:nvPr>
        </p:nvSpPr>
        <p:spPr/>
        <p:txBody>
          <a:bodyPr/>
          <a:lstStyle>
            <a:lvl1pPr>
              <a:defRPr/>
            </a:lvl1pPr>
          </a:lstStyle>
          <a:p>
            <a:pPr>
              <a:defRPr/>
            </a:pPr>
            <a:fld id="{9BB308FA-A572-498D-92D6-66BF88FC909A}" type="slidenum">
              <a:rPr lang="bg-BG"/>
              <a:pPr>
                <a:defRPr/>
              </a:pPr>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F21173BB-8AA9-4725-B3BA-9A89750B218E}" type="datetimeFigureOut">
              <a:rPr lang="bg-BG"/>
              <a:pPr>
                <a:defRPr/>
              </a:pPr>
              <a:t>23.1.2014 г.</a:t>
            </a:fld>
            <a:endParaRPr lang="bg-BG"/>
          </a:p>
        </p:txBody>
      </p:sp>
      <p:sp>
        <p:nvSpPr>
          <p:cNvPr id="6" name="Footer Placeholder 2"/>
          <p:cNvSpPr>
            <a:spLocks noGrp="1"/>
          </p:cNvSpPr>
          <p:nvPr>
            <p:ph type="ftr" sz="quarter" idx="11"/>
          </p:nvPr>
        </p:nvSpPr>
        <p:spPr/>
        <p:txBody>
          <a:bodyPr/>
          <a:lstStyle>
            <a:lvl1pPr>
              <a:defRPr/>
            </a:lvl1pPr>
          </a:lstStyle>
          <a:p>
            <a:pPr>
              <a:defRPr/>
            </a:pPr>
            <a:endParaRPr lang="bg-BG"/>
          </a:p>
        </p:txBody>
      </p:sp>
      <p:sp>
        <p:nvSpPr>
          <p:cNvPr id="7" name="Slide Number Placeholder 22"/>
          <p:cNvSpPr>
            <a:spLocks noGrp="1"/>
          </p:cNvSpPr>
          <p:nvPr>
            <p:ph type="sldNum" sz="quarter" idx="12"/>
          </p:nvPr>
        </p:nvSpPr>
        <p:spPr/>
        <p:txBody>
          <a:bodyPr/>
          <a:lstStyle>
            <a:lvl1pPr>
              <a:defRPr/>
            </a:lvl1pPr>
          </a:lstStyle>
          <a:p>
            <a:pPr>
              <a:defRPr/>
            </a:pPr>
            <a:fld id="{82AA902D-B63C-46BF-95BE-D7A469D21F16}" type="slidenum">
              <a:rPr lang="bg-BG"/>
              <a:pPr>
                <a:defRPr/>
              </a:pPr>
              <a:t>‹#›</a:t>
            </a:fld>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55299"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defRPr>
            </a:lvl1pPr>
          </a:lstStyle>
          <a:p>
            <a:pPr>
              <a:defRPr/>
            </a:pPr>
            <a:fld id="{3B778C02-CC53-48D9-BCD4-AC0F7238BEA6}" type="datetimeFigureOut">
              <a:rPr lang="bg-BG"/>
              <a:pPr>
                <a:defRPr/>
              </a:pPr>
              <a:t>23.1.2014 г.</a:t>
            </a:fld>
            <a:endParaRPr lang="bg-BG"/>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bg-BG"/>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defRPr>
            </a:lvl1pPr>
          </a:lstStyle>
          <a:p>
            <a:pPr>
              <a:defRPr/>
            </a:pPr>
            <a:fld id="{DA86E791-B728-4E56-BC5A-846FBA5E67BB}" type="slidenum">
              <a:rPr lang="bg-BG"/>
              <a:pPr>
                <a:defRPr/>
              </a:pPr>
              <a:t>‹#›</a:t>
            </a:fld>
            <a:endParaRPr lang="bg-BG"/>
          </a:p>
        </p:txBody>
      </p:sp>
    </p:spTree>
  </p:cSld>
  <p:clrMap bg1="dk1" tx1="lt1" bg2="dk2" tx2="lt2" accent1="accent1" accent2="accent2" accent3="accent3" accent4="accent4" accent5="accent5" accent6="accent6" hlink="hlink" folHlink="folHlink"/>
  <p:sldLayoutIdLst>
    <p:sldLayoutId id="2147484022" r:id="rId1"/>
    <p:sldLayoutId id="2147484023" r:id="rId2"/>
    <p:sldLayoutId id="214748403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Arial" charset="0"/>
        </a:defRPr>
      </a:lvl2pPr>
      <a:lvl3pPr algn="ctr" rtl="0" eaLnBrk="0" fontAlgn="base" hangingPunct="0">
        <a:spcBef>
          <a:spcPct val="0"/>
        </a:spcBef>
        <a:spcAft>
          <a:spcPct val="0"/>
        </a:spcAft>
        <a:defRPr sz="4100" b="1">
          <a:solidFill>
            <a:schemeClr val="tx1"/>
          </a:solidFill>
          <a:latin typeface="Arial" charset="0"/>
        </a:defRPr>
      </a:lvl3pPr>
      <a:lvl4pPr algn="ctr" rtl="0" eaLnBrk="0" fontAlgn="base" hangingPunct="0">
        <a:spcBef>
          <a:spcPct val="0"/>
        </a:spcBef>
        <a:spcAft>
          <a:spcPct val="0"/>
        </a:spcAft>
        <a:defRPr sz="4100" b="1">
          <a:solidFill>
            <a:schemeClr val="tx1"/>
          </a:solidFill>
          <a:latin typeface="Arial" charset="0"/>
        </a:defRPr>
      </a:lvl4pPr>
      <a:lvl5pPr algn="ctr" rtl="0" eaLnBrk="0" fontAlgn="base" hangingPunct="0">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www.seas.upenn.edu/~kassam/tcom370/n99_9.pdf" TargetMode="External"/><Relationship Id="rId3" Type="http://schemas.openxmlformats.org/officeDocument/2006/relationships/hyperlink" Target="http://www.obrazovanieto.com/index.php?option=com_content&amp;view=article&amp;id=268:--&amp;catid=46" TargetMode="External"/><Relationship Id="rId7" Type="http://schemas.openxmlformats.org/officeDocument/2006/relationships/hyperlink" Target="http://www.referati.org/predstavqne-i-kodirane-na-informaciqta-v-ks/38271/ref/p9" TargetMode="External"/><Relationship Id="rId2" Type="http://schemas.openxmlformats.org/officeDocument/2006/relationships/hyperlink" Target="http://bgconv.com/docs/index-131817.html" TargetMode="External"/><Relationship Id="rId1" Type="http://schemas.openxmlformats.org/officeDocument/2006/relationships/slideLayout" Target="../slideLayouts/slideLayout2.xml"/><Relationship Id="rId6" Type="http://schemas.openxmlformats.org/officeDocument/2006/relationships/hyperlink" Target="http://www.tu-utc.com/Webpages/E_learning/KP/Lection2.pdf" TargetMode="External"/><Relationship Id="rId5" Type="http://schemas.openxmlformats.org/officeDocument/2006/relationships/hyperlink" Target="http://www.referati.org/kodirane-na-informaciqta-klasifikaciq-na-kodovete-prosti-kodove/43664/ref" TargetMode="External"/><Relationship Id="rId4" Type="http://schemas.openxmlformats.org/officeDocument/2006/relationships/hyperlink" Target="http://valtecltd.eu/pdf/KMSU_1D.pdf" TargetMode="External"/><Relationship Id="rId9" Type="http://schemas.openxmlformats.org/officeDocument/2006/relationships/hyperlink" Target="http://www.csm.ornl.gov/~dunigan/crc.htm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1.bin"/><Relationship Id="rId7" Type="http://schemas.openxmlformats.org/officeDocument/2006/relationships/image" Target="../media/image9.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 Id="rId9" Type="http://schemas.openxmlformats.org/officeDocument/2006/relationships/image" Target="../media/image11.emf"/></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6.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oleObject" Target="../embeddings/oleObject5.bin"/><Relationship Id="rId4" Type="http://schemas.openxmlformats.org/officeDocument/2006/relationships/image" Target="../media/image17.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0.wmf"/><Relationship Id="rId5" Type="http://schemas.openxmlformats.org/officeDocument/2006/relationships/oleObject" Target="../embeddings/oleObject7.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9.bin"/></Relationships>
</file>

<file path=ppt/slides/_rels/slide44.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4.wmf"/><Relationship Id="rId5" Type="http://schemas.openxmlformats.org/officeDocument/2006/relationships/oleObject" Target="../embeddings/oleObject11.bin"/><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13.bin"/></Relationships>
</file>

<file path=ppt/slides/_rels/slide45.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15.bin"/><Relationship Id="rId10" Type="http://schemas.openxmlformats.org/officeDocument/2006/relationships/image" Target="../media/image26.wmf"/><Relationship Id="rId4" Type="http://schemas.openxmlformats.org/officeDocument/2006/relationships/image" Target="../media/image27.wmf"/><Relationship Id="rId9" Type="http://schemas.openxmlformats.org/officeDocument/2006/relationships/oleObject" Target="../embeddings/oleObject17.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30.w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62.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76672"/>
            <a:ext cx="8079432" cy="1672208"/>
          </a:xfrm>
        </p:spPr>
        <p:txBody>
          <a:bodyPr>
            <a:normAutofit fontScale="90000"/>
          </a:bodyPr>
          <a:lstStyle/>
          <a:p>
            <a:pPr eaLnBrk="1" fontAlgn="auto" hangingPunct="1">
              <a:spcAft>
                <a:spcPts val="0"/>
              </a:spcAft>
              <a:defRPr/>
            </a:pPr>
            <a:r>
              <a:rPr lang="bg-BG" dirty="0" smtClean="0"/>
              <a:t>КОдове за откриване и коригиране на грешки</a:t>
            </a:r>
            <a:endParaRPr lang="bg-BG" dirty="0"/>
          </a:p>
        </p:txBody>
      </p:sp>
      <p:sp>
        <p:nvSpPr>
          <p:cNvPr id="14338" name="Subtitle 2"/>
          <p:cNvSpPr>
            <a:spLocks noGrp="1"/>
          </p:cNvSpPr>
          <p:nvPr>
            <p:ph type="subTitle" idx="1"/>
          </p:nvPr>
        </p:nvSpPr>
        <p:spPr>
          <a:xfrm>
            <a:off x="1116013" y="5013325"/>
            <a:ext cx="7488237" cy="1584325"/>
          </a:xfrm>
        </p:spPr>
        <p:txBody>
          <a:bodyPr/>
          <a:lstStyle/>
          <a:p>
            <a:pPr algn="r" eaLnBrk="1" hangingPunct="1"/>
            <a:r>
              <a:rPr lang="bg-BG" dirty="0" smtClean="0"/>
              <a:t>Изготвили:</a:t>
            </a:r>
            <a:endParaRPr lang="en-US" dirty="0" smtClean="0"/>
          </a:p>
          <a:p>
            <a:pPr algn="r" eaLnBrk="1" hangingPunct="1"/>
            <a:r>
              <a:rPr lang="bg-BG" dirty="0" smtClean="0"/>
              <a:t>Н.Василев и Т.Цоцов</a:t>
            </a:r>
            <a:r>
              <a:rPr lang="en-US" dirty="0" smtClean="0"/>
              <a:t> </a:t>
            </a:r>
            <a:endParaRPr lang="bg-BG" dirty="0" smtClean="0"/>
          </a:p>
          <a:p>
            <a:pPr algn="r" eaLnBrk="1" hangingPunct="1"/>
            <a:r>
              <a:rPr lang="en-US" dirty="0" smtClean="0"/>
              <a:t>48</a:t>
            </a:r>
            <a:r>
              <a:rPr lang="bg-BG" dirty="0" smtClean="0"/>
              <a:t>гр.</a:t>
            </a:r>
            <a:r>
              <a:rPr lang="en-US" dirty="0" smtClean="0"/>
              <a:t>    </a:t>
            </a: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с куб</a:t>
            </a:r>
            <a:endParaRPr lang="bg-BG" dirty="0"/>
          </a:p>
        </p:txBody>
      </p:sp>
      <p:sp>
        <p:nvSpPr>
          <p:cNvPr id="22530" name="Content Placeholder 2"/>
          <p:cNvSpPr>
            <a:spLocks noGrp="1"/>
          </p:cNvSpPr>
          <p:nvPr>
            <p:ph idx="1"/>
          </p:nvPr>
        </p:nvSpPr>
        <p:spPr>
          <a:xfrm>
            <a:off x="457200" y="1600200"/>
            <a:ext cx="8229600" cy="2189163"/>
          </a:xfrm>
        </p:spPr>
        <p:txBody>
          <a:bodyPr/>
          <a:lstStyle/>
          <a:p>
            <a:pPr marL="136525" indent="0">
              <a:buNone/>
            </a:pPr>
            <a:r>
              <a:rPr lang="bg-BG" b="1" dirty="0"/>
              <a:t>Б) Dmin=2</a:t>
            </a:r>
            <a:r>
              <a:rPr lang="bg-BG" dirty="0"/>
              <a:t>. От възможните 8 кодови думи са използвани 4, подбрани така, че кодовото разстояние между две кои да е от тях да бъде 2. Този код има възможност за откриване на еднократна грешка, но не и за корекция.</a:t>
            </a:r>
          </a:p>
        </p:txBody>
      </p:sp>
      <p:pic>
        <p:nvPicPr>
          <p:cNvPr id="22532" name="Picture 3"/>
          <p:cNvPicPr>
            <a:picLocks noChangeAspect="1" noChangeArrowheads="1"/>
          </p:cNvPicPr>
          <p:nvPr/>
        </p:nvPicPr>
        <p:blipFill>
          <a:blip r:embed="rId2"/>
          <a:srcRect/>
          <a:stretch>
            <a:fillRect/>
          </a:stretch>
        </p:blipFill>
        <p:spPr bwMode="auto">
          <a:xfrm>
            <a:off x="3635896" y="4292600"/>
            <a:ext cx="2138363" cy="1944688"/>
          </a:xfrm>
          <a:prstGeom prst="rect">
            <a:avLst/>
          </a:prstGeom>
          <a:noFill/>
          <a:ln w="9525">
            <a:noFill/>
            <a:miter lim="800000"/>
            <a:headEnd/>
            <a:tailEnd/>
          </a:ln>
        </p:spPr>
      </p:pic>
    </p:spTree>
    <p:extLst>
      <p:ext uri="{BB962C8B-B14F-4D97-AF65-F5344CB8AC3E}">
        <p14:creationId xmlns:p14="http://schemas.microsoft.com/office/powerpoint/2010/main" val="211546291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с куб</a:t>
            </a:r>
            <a:endParaRPr lang="bg-BG" dirty="0"/>
          </a:p>
        </p:txBody>
      </p:sp>
      <p:sp>
        <p:nvSpPr>
          <p:cNvPr id="22530" name="Content Placeholder 2"/>
          <p:cNvSpPr>
            <a:spLocks noGrp="1"/>
          </p:cNvSpPr>
          <p:nvPr>
            <p:ph idx="1"/>
          </p:nvPr>
        </p:nvSpPr>
        <p:spPr>
          <a:xfrm>
            <a:off x="457200" y="1600200"/>
            <a:ext cx="8229600" cy="2116832"/>
          </a:xfrm>
        </p:spPr>
        <p:txBody>
          <a:bodyPr/>
          <a:lstStyle/>
          <a:p>
            <a:pPr marL="136525" indent="0">
              <a:buNone/>
            </a:pPr>
            <a:r>
              <a:rPr lang="bg-BG" b="1" dirty="0"/>
              <a:t>В</a:t>
            </a:r>
            <a:r>
              <a:rPr lang="bg-BG" b="1" dirty="0" smtClean="0"/>
              <a:t>) </a:t>
            </a:r>
            <a:r>
              <a:rPr lang="bg-BG" b="1" dirty="0"/>
              <a:t>Dmin=3. </a:t>
            </a:r>
            <a:r>
              <a:rPr lang="bg-BG" dirty="0"/>
              <a:t>От всички кодови комбинации са избрани 2. </a:t>
            </a:r>
            <a:r>
              <a:rPr lang="bg-BG" dirty="0" smtClean="0"/>
              <a:t>Условието </a:t>
            </a:r>
            <a:r>
              <a:rPr lang="bg-BG" dirty="0"/>
              <a:t>да бъде коригирана </a:t>
            </a:r>
            <a:r>
              <a:rPr lang="bg-BG" i="1" dirty="0"/>
              <a:t>t</a:t>
            </a:r>
            <a:r>
              <a:rPr lang="bg-BG" dirty="0"/>
              <a:t>-кратна грешка се дава чрез израза</a:t>
            </a:r>
            <a:r>
              <a:rPr lang="bg-BG" b="1" dirty="0"/>
              <a:t> </a:t>
            </a:r>
            <a:r>
              <a:rPr lang="bg-BG" b="1" i="1" dirty="0"/>
              <a:t>Dmin ≥ 2t+1</a:t>
            </a:r>
            <a:r>
              <a:rPr lang="bg-BG" i="1" dirty="0"/>
              <a:t>,</a:t>
            </a:r>
            <a:r>
              <a:rPr lang="bg-BG" dirty="0"/>
              <a:t> където t е кратността на грешката при корекция.</a:t>
            </a:r>
          </a:p>
          <a:p>
            <a:endParaRPr lang="bg-BG" dirty="0" smtClean="0"/>
          </a:p>
        </p:txBody>
      </p:sp>
      <p:pic>
        <p:nvPicPr>
          <p:cNvPr id="22533" name="Picture 4"/>
          <p:cNvPicPr>
            <a:picLocks noChangeAspect="1" noChangeArrowheads="1"/>
          </p:cNvPicPr>
          <p:nvPr/>
        </p:nvPicPr>
        <p:blipFill>
          <a:blip r:embed="rId2"/>
          <a:srcRect/>
          <a:stretch>
            <a:fillRect/>
          </a:stretch>
        </p:blipFill>
        <p:spPr bwMode="auto">
          <a:xfrm>
            <a:off x="6300192" y="4292600"/>
            <a:ext cx="2232025" cy="1944688"/>
          </a:xfrm>
          <a:prstGeom prst="rect">
            <a:avLst/>
          </a:prstGeom>
          <a:noFill/>
          <a:ln w="9525">
            <a:noFill/>
            <a:miter lim="800000"/>
            <a:headEnd/>
            <a:tailEnd/>
          </a:ln>
        </p:spPr>
      </p:pic>
      <p:sp>
        <p:nvSpPr>
          <p:cNvPr id="3" name="TextBox 2"/>
          <p:cNvSpPr txBox="1"/>
          <p:nvPr/>
        </p:nvSpPr>
        <p:spPr>
          <a:xfrm>
            <a:off x="611560" y="3342471"/>
            <a:ext cx="4968552" cy="2246769"/>
          </a:xfrm>
          <a:prstGeom prst="rect">
            <a:avLst/>
          </a:prstGeom>
          <a:noFill/>
        </p:spPr>
        <p:txBody>
          <a:bodyPr wrap="square" rtlCol="0">
            <a:spAutoFit/>
          </a:bodyPr>
          <a:lstStyle/>
          <a:p>
            <a:r>
              <a:rPr lang="bg-BG" sz="2800" dirty="0">
                <a:latin typeface="+mn-lt"/>
              </a:rPr>
              <a:t>Условието да бъде гарантирано откриването на t-кратна грешка се дава чрез израза </a:t>
            </a:r>
            <a:r>
              <a:rPr lang="bg-BG" sz="2800" b="1" i="1" dirty="0">
                <a:latin typeface="+mn-lt"/>
              </a:rPr>
              <a:t>Dmin ≥ t+1</a:t>
            </a:r>
            <a:r>
              <a:rPr lang="bg-BG" sz="2800" i="1" dirty="0">
                <a:latin typeface="+mn-lt"/>
              </a:rPr>
              <a:t>,</a:t>
            </a:r>
            <a:r>
              <a:rPr lang="bg-BG" sz="2800" dirty="0">
                <a:latin typeface="+mn-lt"/>
              </a:rPr>
              <a:t> където t е кратността на грешката при контрол.</a:t>
            </a:r>
          </a:p>
        </p:txBody>
      </p:sp>
    </p:spTree>
    <p:extLst>
      <p:ext uri="{BB962C8B-B14F-4D97-AF65-F5344CB8AC3E}">
        <p14:creationId xmlns:p14="http://schemas.microsoft.com/office/powerpoint/2010/main" val="304386020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457200" y="1052736"/>
            <a:ext cx="8229600" cy="1252538"/>
          </a:xfrm>
        </p:spPr>
        <p:txBody>
          <a:bodyPr/>
          <a:lstStyle/>
          <a:p>
            <a:pPr marL="136525" indent="0" eaLnBrk="1" hangingPunct="1">
              <a:buFont typeface="Wingdings 2" pitchFamily="18" charset="2"/>
              <a:buNone/>
            </a:pPr>
            <a:r>
              <a:rPr lang="bg-BG" dirty="0" smtClean="0"/>
              <a:t>Кодова дума, която има минимално кодово разстояние 3 може да поправя:</a:t>
            </a:r>
          </a:p>
          <a:p>
            <a:pPr marL="136525" indent="0" eaLnBrk="1" hangingPunct="1">
              <a:buFont typeface="Wingdings 2" pitchFamily="18" charset="2"/>
              <a:buNone/>
            </a:pPr>
            <a:endParaRPr lang="bg-BG" dirty="0" smtClean="0"/>
          </a:p>
        </p:txBody>
      </p:sp>
      <p:sp>
        <p:nvSpPr>
          <p:cNvPr id="20483" name="TextBox 3"/>
          <p:cNvSpPr txBox="1">
            <a:spLocks noChangeArrowheads="1"/>
          </p:cNvSpPr>
          <p:nvPr/>
        </p:nvSpPr>
        <p:spPr bwMode="auto">
          <a:xfrm>
            <a:off x="684213" y="3510444"/>
            <a:ext cx="5183187" cy="523220"/>
          </a:xfrm>
          <a:prstGeom prst="rect">
            <a:avLst/>
          </a:prstGeom>
          <a:noFill/>
          <a:ln w="9525">
            <a:noFill/>
            <a:miter lim="800000"/>
            <a:headEnd/>
            <a:tailEnd/>
          </a:ln>
        </p:spPr>
        <p:txBody>
          <a:bodyPr>
            <a:spAutoFit/>
          </a:bodyPr>
          <a:lstStyle/>
          <a:p>
            <a:r>
              <a:rPr lang="bg-BG" sz="2800" dirty="0">
                <a:latin typeface="Times New Roman" pitchFamily="18" charset="0"/>
              </a:rPr>
              <a:t>или да открива</a:t>
            </a:r>
          </a:p>
        </p:txBody>
      </p:sp>
      <p:pic>
        <p:nvPicPr>
          <p:cNvPr id="20484" name="Picture 4"/>
          <p:cNvPicPr>
            <a:picLocks noChangeAspect="1" noChangeArrowheads="1"/>
          </p:cNvPicPr>
          <p:nvPr/>
        </p:nvPicPr>
        <p:blipFill>
          <a:blip r:embed="rId2"/>
          <a:srcRect/>
          <a:stretch>
            <a:fillRect/>
          </a:stretch>
        </p:blipFill>
        <p:spPr bwMode="auto">
          <a:xfrm>
            <a:off x="2311400" y="4105499"/>
            <a:ext cx="4381500" cy="685800"/>
          </a:xfrm>
          <a:prstGeom prst="rect">
            <a:avLst/>
          </a:prstGeom>
          <a:noFill/>
          <a:ln w="9525">
            <a:noFill/>
            <a:miter lim="800000"/>
            <a:headEnd/>
            <a:tailEnd/>
          </a:ln>
        </p:spPr>
      </p:pic>
      <p:sp>
        <p:nvSpPr>
          <p:cNvPr id="20485" name="TextBox 5"/>
          <p:cNvSpPr txBox="1">
            <a:spLocks noChangeArrowheads="1"/>
          </p:cNvSpPr>
          <p:nvPr/>
        </p:nvSpPr>
        <p:spPr bwMode="auto">
          <a:xfrm>
            <a:off x="755576" y="5041776"/>
            <a:ext cx="7414466" cy="954107"/>
          </a:xfrm>
          <a:prstGeom prst="rect">
            <a:avLst/>
          </a:prstGeom>
          <a:noFill/>
          <a:ln w="9525">
            <a:noFill/>
            <a:miter lim="800000"/>
            <a:headEnd/>
            <a:tailEnd/>
          </a:ln>
        </p:spPr>
        <p:txBody>
          <a:bodyPr wrap="none">
            <a:spAutoFit/>
          </a:bodyPr>
          <a:lstStyle/>
          <a:p>
            <a:r>
              <a:rPr lang="bg-BG" sz="2800" dirty="0">
                <a:latin typeface="Times New Roman" pitchFamily="18" charset="0"/>
              </a:rPr>
              <a:t>н</a:t>
            </a:r>
            <a:r>
              <a:rPr lang="bg-BG" sz="2800" dirty="0" smtClean="0">
                <a:latin typeface="Times New Roman" pitchFamily="18" charset="0"/>
              </a:rPr>
              <a:t>о </a:t>
            </a:r>
            <a:r>
              <a:rPr lang="bg-BG" sz="2800" dirty="0">
                <a:latin typeface="Times New Roman" pitchFamily="18" charset="0"/>
              </a:rPr>
              <a:t>не може едновременно да поправя 1 </a:t>
            </a:r>
            <a:r>
              <a:rPr lang="bg-BG" sz="2800" dirty="0" smtClean="0">
                <a:latin typeface="Times New Roman" pitchFamily="18" charset="0"/>
              </a:rPr>
              <a:t>грешка</a:t>
            </a:r>
            <a:endParaRPr lang="en-US" sz="2800" dirty="0" smtClean="0">
              <a:latin typeface="Times New Roman" pitchFamily="18" charset="0"/>
            </a:endParaRPr>
          </a:p>
          <a:p>
            <a:r>
              <a:rPr lang="bg-BG" sz="2800" dirty="0" smtClean="0">
                <a:latin typeface="Times New Roman" pitchFamily="18" charset="0"/>
              </a:rPr>
              <a:t>и </a:t>
            </a:r>
            <a:r>
              <a:rPr lang="bg-BG" sz="2800" dirty="0">
                <a:latin typeface="Times New Roman" pitchFamily="18" charset="0"/>
              </a:rPr>
              <a:t>да открива 2 грешки.</a:t>
            </a:r>
          </a:p>
        </p:txBody>
      </p:sp>
      <p:pic>
        <p:nvPicPr>
          <p:cNvPr id="20486" name="Picture 5"/>
          <p:cNvPicPr>
            <a:picLocks noChangeAspect="1" noChangeArrowheads="1"/>
          </p:cNvPicPr>
          <p:nvPr/>
        </p:nvPicPr>
        <p:blipFill>
          <a:blip r:embed="rId3"/>
          <a:srcRect/>
          <a:stretch>
            <a:fillRect/>
          </a:stretch>
        </p:blipFill>
        <p:spPr bwMode="auto">
          <a:xfrm>
            <a:off x="2376488" y="2314799"/>
            <a:ext cx="4391025" cy="11334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Кодов излишък</a:t>
            </a:r>
            <a:endParaRPr lang="bg-BG" dirty="0"/>
          </a:p>
        </p:txBody>
      </p:sp>
      <p:sp>
        <p:nvSpPr>
          <p:cNvPr id="3" name="Content Placeholder 2"/>
          <p:cNvSpPr>
            <a:spLocks noGrp="1"/>
          </p:cNvSpPr>
          <p:nvPr>
            <p:ph idx="1"/>
          </p:nvPr>
        </p:nvSpPr>
        <p:spPr/>
        <p:txBody>
          <a:bodyPr/>
          <a:lstStyle/>
          <a:p>
            <a:pPr marL="136525" indent="0">
              <a:buNone/>
            </a:pPr>
            <a:r>
              <a:rPr lang="bg-BG" dirty="0" smtClean="0"/>
              <a:t>За да постигнем необходимото ни </a:t>
            </a:r>
            <a:r>
              <a:rPr lang="en-US" dirty="0" smtClean="0"/>
              <a:t>D</a:t>
            </a:r>
            <a:r>
              <a:rPr lang="en-US" baseline="-25000" dirty="0" smtClean="0"/>
              <a:t>min </a:t>
            </a:r>
            <a:r>
              <a:rPr lang="bg-BG" baseline="-25000" dirty="0" smtClean="0"/>
              <a:t> </a:t>
            </a:r>
            <a:r>
              <a:rPr lang="bg-BG" dirty="0" smtClean="0"/>
              <a:t>към предаваната кодова дума се добавят определен брой битове, наречени излишък. Техния брой и стойност се определят в зависимост от използвания код за контролиране</a:t>
            </a:r>
            <a:r>
              <a:rPr lang="en-US" dirty="0" smtClean="0"/>
              <a:t> </a:t>
            </a:r>
            <a:r>
              <a:rPr lang="bg-BG" dirty="0" smtClean="0"/>
              <a:t>или коригиране на грешки.</a:t>
            </a:r>
          </a:p>
        </p:txBody>
      </p:sp>
    </p:spTree>
    <p:extLst>
      <p:ext uri="{BB962C8B-B14F-4D97-AF65-F5344CB8AC3E}">
        <p14:creationId xmlns:p14="http://schemas.microsoft.com/office/powerpoint/2010/main" val="2464216535"/>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Контролиращи кодове</a:t>
            </a:r>
            <a:endParaRPr lang="bg-BG" dirty="0"/>
          </a:p>
        </p:txBody>
      </p:sp>
      <p:sp>
        <p:nvSpPr>
          <p:cNvPr id="23554" name="Content Placeholder 2"/>
          <p:cNvSpPr>
            <a:spLocks noGrp="1"/>
          </p:cNvSpPr>
          <p:nvPr>
            <p:ph idx="1"/>
          </p:nvPr>
        </p:nvSpPr>
        <p:spPr>
          <a:xfrm>
            <a:off x="457200" y="1600200"/>
            <a:ext cx="8229600" cy="3557588"/>
          </a:xfrm>
        </p:spPr>
        <p:txBody>
          <a:bodyPr/>
          <a:lstStyle/>
          <a:p>
            <a:pPr marL="136525" indent="0" eaLnBrk="1" hangingPunct="1">
              <a:buFont typeface="Wingdings 2" pitchFamily="18" charset="2"/>
              <a:buNone/>
            </a:pPr>
            <a:r>
              <a:rPr lang="bg-BG" dirty="0" smtClean="0"/>
              <a:t>Кодове за откриване на грешка, изискващи предаването на информацията по канала за връзка да бъде повторено, се наричат </a:t>
            </a:r>
            <a:r>
              <a:rPr lang="bg-BG" b="1" dirty="0" smtClean="0"/>
              <a:t>контролиращи кодове</a:t>
            </a:r>
            <a:r>
              <a:rPr lang="bg-BG" dirty="0" smtClean="0"/>
              <a:t>. Процесът по откриване на грешката и повторно предаване на информацията по канала за връзка в случай на грешка се нарича </a:t>
            </a:r>
            <a:r>
              <a:rPr lang="bg-BG" b="1" dirty="0" smtClean="0"/>
              <a:t>контрол на</a:t>
            </a:r>
            <a:endParaRPr lang="bg-BG" dirty="0" smtClean="0"/>
          </a:p>
          <a:p>
            <a:pPr marL="136525" indent="0" eaLnBrk="1" hangingPunct="1">
              <a:buFont typeface="Wingdings 2" pitchFamily="18" charset="2"/>
              <a:buNone/>
            </a:pPr>
            <a:r>
              <a:rPr lang="bg-BG" b="1" dirty="0" smtClean="0"/>
              <a:t>информацията</a:t>
            </a:r>
            <a:r>
              <a:rPr lang="bg-BG" dirty="0" smtClean="0"/>
              <a:t>.</a:t>
            </a:r>
          </a:p>
          <a:p>
            <a:pPr marL="136525" indent="0"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Коригиращи кодове</a:t>
            </a:r>
            <a:endParaRPr lang="bg-BG" dirty="0"/>
          </a:p>
        </p:txBody>
      </p:sp>
      <p:sp>
        <p:nvSpPr>
          <p:cNvPr id="24578" name="Content Placeholder 2"/>
          <p:cNvSpPr>
            <a:spLocks noGrp="1"/>
          </p:cNvSpPr>
          <p:nvPr>
            <p:ph idx="1"/>
          </p:nvPr>
        </p:nvSpPr>
        <p:spPr>
          <a:xfrm>
            <a:off x="457200" y="1600200"/>
            <a:ext cx="8229600" cy="3268663"/>
          </a:xfrm>
        </p:spPr>
        <p:txBody>
          <a:bodyPr/>
          <a:lstStyle/>
          <a:p>
            <a:pPr marL="136525" indent="0" eaLnBrk="1" hangingPunct="1">
              <a:buFont typeface="Wingdings 2" pitchFamily="18" charset="2"/>
              <a:buNone/>
            </a:pPr>
            <a:r>
              <a:rPr lang="bg-BG" dirty="0" smtClean="0"/>
              <a:t>Кодове, чрез които се коригира грешка се наричат </a:t>
            </a:r>
            <a:r>
              <a:rPr lang="bg-BG" b="1" dirty="0" smtClean="0"/>
              <a:t>коригиращи кодове</a:t>
            </a:r>
            <a:r>
              <a:rPr lang="bg-BG" dirty="0" smtClean="0"/>
              <a:t>. Това в общия случай се</a:t>
            </a:r>
          </a:p>
          <a:p>
            <a:pPr marL="136525" indent="0" eaLnBrk="1" hangingPunct="1">
              <a:buFont typeface="Wingdings 2" pitchFamily="18" charset="2"/>
              <a:buNone/>
            </a:pPr>
            <a:r>
              <a:rPr lang="bg-BG" dirty="0" smtClean="0"/>
              <a:t>извършва без да е необходимо повторно предаване на информацията по канала за връзка. Процесът по</a:t>
            </a:r>
          </a:p>
          <a:p>
            <a:pPr marL="136525" indent="0" eaLnBrk="1" hangingPunct="1">
              <a:buFont typeface="Wingdings 2" pitchFamily="18" charset="2"/>
              <a:buNone/>
            </a:pPr>
            <a:r>
              <a:rPr lang="bg-BG" dirty="0" smtClean="0"/>
              <a:t>откриване и корекция на грешката се нарича </a:t>
            </a:r>
            <a:r>
              <a:rPr lang="bg-BG" b="1" dirty="0" smtClean="0"/>
              <a:t>корекция на информацията</a:t>
            </a:r>
            <a:r>
              <a:rPr lang="bg-BG" dirty="0" smtClean="0"/>
              <a:t>.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Видове кодове </a:t>
            </a:r>
            <a:endParaRPr lang="bg-BG" dirty="0"/>
          </a:p>
        </p:txBody>
      </p:sp>
      <p:sp>
        <p:nvSpPr>
          <p:cNvPr id="63490" name="Content Placeholder 2"/>
          <p:cNvSpPr>
            <a:spLocks noGrp="1"/>
          </p:cNvSpPr>
          <p:nvPr>
            <p:ph idx="1"/>
          </p:nvPr>
        </p:nvSpPr>
        <p:spPr>
          <a:xfrm>
            <a:off x="457200" y="1600200"/>
            <a:ext cx="8229600" cy="4276725"/>
          </a:xfrm>
        </p:spPr>
        <p:txBody>
          <a:bodyPr/>
          <a:lstStyle/>
          <a:p>
            <a:pPr marL="136525" indent="0" eaLnBrk="1" hangingPunct="1">
              <a:buFont typeface="Wingdings 2" pitchFamily="18" charset="2"/>
              <a:buNone/>
            </a:pPr>
            <a:r>
              <a:rPr lang="bg-BG" dirty="0" smtClean="0"/>
              <a:t>Кодовете с излишък контролиращи и коригиращи, могат да се разделят на </a:t>
            </a:r>
            <a:r>
              <a:rPr lang="bg-BG" b="1" dirty="0" smtClean="0"/>
              <a:t>разделими</a:t>
            </a:r>
            <a:r>
              <a:rPr lang="bg-BG" dirty="0" smtClean="0"/>
              <a:t> и </a:t>
            </a:r>
            <a:r>
              <a:rPr lang="bg-BG" b="1" dirty="0" smtClean="0"/>
              <a:t>неразделими</a:t>
            </a:r>
            <a:r>
              <a:rPr lang="bg-BG" dirty="0" smtClean="0"/>
              <a:t>. Ако кодовата дума може да се раздели на две полета (части)</a:t>
            </a:r>
            <a:r>
              <a:rPr lang="bg-BG" b="1" dirty="0" smtClean="0"/>
              <a:t>информационно</a:t>
            </a:r>
            <a:r>
              <a:rPr lang="bg-BG" dirty="0" smtClean="0"/>
              <a:t> и </a:t>
            </a:r>
            <a:r>
              <a:rPr lang="bg-BG" b="1" dirty="0" smtClean="0"/>
              <a:t>контролно</a:t>
            </a:r>
            <a:r>
              <a:rPr lang="bg-BG" dirty="0" smtClean="0"/>
              <a:t>, като мястото на контролното поле е еднозначно определено, кодът е разделим</a:t>
            </a:r>
            <a:r>
              <a:rPr lang="en-US" dirty="0" smtClean="0"/>
              <a:t>(CRC </a:t>
            </a:r>
            <a:r>
              <a:rPr lang="bg-BG" dirty="0" smtClean="0"/>
              <a:t>и </a:t>
            </a:r>
            <a:r>
              <a:rPr lang="en-US" dirty="0" smtClean="0"/>
              <a:t>parity </a:t>
            </a:r>
            <a:r>
              <a:rPr lang="bg-BG" dirty="0" smtClean="0"/>
              <a:t>кодове</a:t>
            </a:r>
            <a:r>
              <a:rPr lang="en-US" dirty="0" smtClean="0"/>
              <a:t>)</a:t>
            </a:r>
            <a:r>
              <a:rPr lang="bg-BG" dirty="0" smtClean="0"/>
              <a:t>. Във всички други случаи, когато това условие не е изпълнено и разрядите на контролното поле са свързани с тези на информационното поле, кодът е неразделим</a:t>
            </a:r>
            <a:r>
              <a:rPr lang="en-US" dirty="0" smtClean="0"/>
              <a:t>(</a:t>
            </a:r>
            <a:r>
              <a:rPr lang="bg-BG" dirty="0" smtClean="0"/>
              <a:t>код на Хеминг</a:t>
            </a:r>
            <a:r>
              <a:rPr lang="en-US" dirty="0" smtClean="0"/>
              <a:t>)</a:t>
            </a:r>
            <a:r>
              <a:rPr lang="bg-BG" dirty="0" smtClean="0"/>
              <a:t>.</a:t>
            </a:r>
          </a:p>
          <a:p>
            <a:pPr marL="136525" indent="0"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Видове кодове</a:t>
            </a:r>
            <a:endParaRPr lang="bg-BG" dirty="0"/>
          </a:p>
        </p:txBody>
      </p:sp>
      <p:sp>
        <p:nvSpPr>
          <p:cNvPr id="3" name="Content Placeholder 2"/>
          <p:cNvSpPr>
            <a:spLocks noGrp="1"/>
          </p:cNvSpPr>
          <p:nvPr>
            <p:ph idx="1"/>
          </p:nvPr>
        </p:nvSpPr>
        <p:spPr>
          <a:xfrm>
            <a:off x="468313" y="2060575"/>
            <a:ext cx="8229600" cy="3671888"/>
          </a:xfrm>
        </p:spPr>
        <p:txBody>
          <a:bodyPr>
            <a:normAutofit lnSpcReduction="10000"/>
          </a:bodyPr>
          <a:lstStyle/>
          <a:p>
            <a:pPr marL="594360" indent="-457200" eaLnBrk="1" fontAlgn="auto" hangingPunct="1">
              <a:spcAft>
                <a:spcPts val="0"/>
              </a:spcAft>
              <a:buClr>
                <a:schemeClr val="tx1">
                  <a:shade val="95000"/>
                </a:schemeClr>
              </a:buClr>
              <a:buFont typeface="Book Antiqua" panose="02040602050305030304" pitchFamily="18" charset="0"/>
              <a:buChar char="-"/>
              <a:defRPr/>
            </a:pPr>
            <a:r>
              <a:rPr lang="bg-BG" dirty="0" smtClean="0"/>
              <a:t>Контрол по четност или нечетност</a:t>
            </a:r>
            <a:r>
              <a:rPr lang="en-US" dirty="0" smtClean="0"/>
              <a:t> –</a:t>
            </a:r>
            <a:r>
              <a:rPr lang="bg-BG" dirty="0" smtClean="0"/>
              <a:t>контролиращ</a:t>
            </a:r>
            <a:r>
              <a:rPr lang="en-US" dirty="0" smtClean="0"/>
              <a:t>(</a:t>
            </a:r>
            <a:r>
              <a:rPr lang="bg-BG" dirty="0" smtClean="0"/>
              <a:t>разделим</a:t>
            </a:r>
            <a:r>
              <a:rPr lang="en-US" dirty="0" smtClean="0"/>
              <a:t>)</a:t>
            </a:r>
            <a:endParaRPr lang="bg-BG" dirty="0" smtClean="0"/>
          </a:p>
          <a:p>
            <a:pPr marL="594360" indent="-457200" eaLnBrk="1" fontAlgn="auto" hangingPunct="1">
              <a:spcAft>
                <a:spcPts val="0"/>
              </a:spcAft>
              <a:buClr>
                <a:schemeClr val="tx1">
                  <a:shade val="95000"/>
                </a:schemeClr>
              </a:buClr>
              <a:buFont typeface="Book Antiqua" panose="02040602050305030304" pitchFamily="18" charset="0"/>
              <a:buChar char="-"/>
              <a:defRPr/>
            </a:pPr>
            <a:endParaRPr lang="bg-BG" dirty="0" smtClean="0"/>
          </a:p>
          <a:p>
            <a:pPr marL="594360" indent="-457200" eaLnBrk="1" fontAlgn="auto" hangingPunct="1">
              <a:spcAft>
                <a:spcPts val="0"/>
              </a:spcAft>
              <a:buClr>
                <a:schemeClr val="tx1">
                  <a:shade val="95000"/>
                </a:schemeClr>
              </a:buClr>
              <a:buFont typeface="Book Antiqua" panose="02040602050305030304" pitchFamily="18" charset="0"/>
              <a:buChar char="-"/>
              <a:defRPr/>
            </a:pPr>
            <a:r>
              <a:rPr lang="bg-BG" dirty="0" smtClean="0"/>
              <a:t>Код на Хеминг-контролиращ и коригиращ</a:t>
            </a:r>
            <a:r>
              <a:rPr lang="en-US" dirty="0" smtClean="0"/>
              <a:t>(</a:t>
            </a:r>
            <a:r>
              <a:rPr lang="bg-BG" dirty="0" smtClean="0"/>
              <a:t>неразделим</a:t>
            </a:r>
            <a:r>
              <a:rPr lang="en-US" dirty="0" smtClean="0"/>
              <a:t>)</a:t>
            </a:r>
            <a:endParaRPr lang="bg-BG" dirty="0" smtClean="0"/>
          </a:p>
          <a:p>
            <a:pPr marL="594360" indent="-457200" eaLnBrk="1" fontAlgn="auto" hangingPunct="1">
              <a:spcAft>
                <a:spcPts val="0"/>
              </a:spcAft>
              <a:buClr>
                <a:schemeClr val="tx1">
                  <a:shade val="95000"/>
                </a:schemeClr>
              </a:buClr>
              <a:buFont typeface="Book Antiqua" panose="02040602050305030304" pitchFamily="18" charset="0"/>
              <a:buChar char="-"/>
              <a:defRPr/>
            </a:pPr>
            <a:endParaRPr lang="bg-BG" dirty="0" smtClean="0"/>
          </a:p>
          <a:p>
            <a:pPr marL="594360" indent="-457200" eaLnBrk="1" fontAlgn="auto" hangingPunct="1">
              <a:spcAft>
                <a:spcPts val="0"/>
              </a:spcAft>
              <a:buClr>
                <a:schemeClr val="tx1">
                  <a:shade val="95000"/>
                </a:schemeClr>
              </a:buClr>
              <a:buFont typeface="Book Antiqua" panose="02040602050305030304" pitchFamily="18" charset="0"/>
              <a:buChar char="-"/>
              <a:defRPr/>
            </a:pPr>
            <a:r>
              <a:rPr lang="bg-BG" dirty="0" smtClean="0"/>
              <a:t>Циклични(полиномни) кодове – контролиращи и коригиращи</a:t>
            </a:r>
            <a:r>
              <a:rPr lang="en-US" dirty="0" smtClean="0"/>
              <a:t>(</a:t>
            </a:r>
            <a:r>
              <a:rPr lang="bg-BG" dirty="0" smtClean="0"/>
              <a:t>разделими</a:t>
            </a:r>
            <a:r>
              <a:rPr lang="en-US" dirty="0" smtClean="0"/>
              <a:t>)</a:t>
            </a: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Кодове по четност/нечетност-приложение</a:t>
            </a:r>
            <a:endParaRPr lang="bg-BG" dirty="0"/>
          </a:p>
        </p:txBody>
      </p:sp>
      <p:sp>
        <p:nvSpPr>
          <p:cNvPr id="3" name="Content Placeholder 2"/>
          <p:cNvSpPr>
            <a:spLocks noGrp="1"/>
          </p:cNvSpPr>
          <p:nvPr>
            <p:ph idx="1"/>
          </p:nvPr>
        </p:nvSpPr>
        <p:spPr/>
        <p:txBody>
          <a:bodyPr>
            <a:normAutofit fontScale="92500" lnSpcReduction="20000"/>
          </a:bodyPr>
          <a:lstStyle/>
          <a:p>
            <a:pPr marL="137160" indent="0" eaLnBrk="1" fontAlgn="auto" hangingPunct="1">
              <a:spcAft>
                <a:spcPts val="0"/>
              </a:spcAft>
              <a:buClr>
                <a:schemeClr val="tx1">
                  <a:shade val="95000"/>
                </a:schemeClr>
              </a:buClr>
              <a:buFont typeface="Wingdings 2"/>
              <a:buNone/>
              <a:defRPr/>
            </a:pPr>
            <a:r>
              <a:rPr lang="bg-BG" sz="3000" dirty="0"/>
              <a:t>Кодът по четност/нечетност се използва за контрол на</a:t>
            </a:r>
            <a:r>
              <a:rPr lang="bg-BG" sz="3000" dirty="0" smtClean="0"/>
              <a:t>:</a:t>
            </a:r>
          </a:p>
          <a:p>
            <a:pPr marL="137160" indent="0" eaLnBrk="1" fontAlgn="auto" hangingPunct="1">
              <a:spcAft>
                <a:spcPts val="0"/>
              </a:spcAft>
              <a:buClr>
                <a:schemeClr val="tx1">
                  <a:shade val="95000"/>
                </a:schemeClr>
              </a:buClr>
              <a:buFont typeface="Wingdings 2"/>
              <a:buNone/>
              <a:defRPr/>
            </a:pPr>
            <a:endParaRPr lang="bg-BG" sz="3000" dirty="0"/>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sz="3000" dirty="0"/>
              <a:t>адресните шини</a:t>
            </a:r>
            <a:r>
              <a:rPr lang="bg-BG" sz="3000" dirty="0" smtClean="0"/>
              <a:t>;</a:t>
            </a:r>
          </a:p>
          <a:p>
            <a:pPr marL="137160" indent="0" eaLnBrk="1" fontAlgn="auto" hangingPunct="1">
              <a:spcAft>
                <a:spcPts val="0"/>
              </a:spcAft>
              <a:buClr>
                <a:schemeClr val="tx1">
                  <a:shade val="95000"/>
                </a:schemeClr>
              </a:buClr>
              <a:buFont typeface="Wingdings 2"/>
              <a:buNone/>
              <a:defRPr/>
            </a:pPr>
            <a:endParaRPr lang="bg-BG" sz="3000" dirty="0"/>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sz="3000" dirty="0"/>
              <a:t>информационните шини</a:t>
            </a:r>
            <a:r>
              <a:rPr lang="bg-BG" sz="3000" dirty="0" smtClean="0"/>
              <a:t>;</a:t>
            </a:r>
          </a:p>
          <a:p>
            <a:pPr marL="594360" indent="-457200" eaLnBrk="1" fontAlgn="auto" hangingPunct="1">
              <a:spcAft>
                <a:spcPts val="0"/>
              </a:spcAft>
              <a:buClr>
                <a:schemeClr val="tx1">
                  <a:shade val="95000"/>
                </a:schemeClr>
              </a:buClr>
              <a:buFont typeface="Times New Roman" panose="02020603050405020304" pitchFamily="18" charset="0"/>
              <a:buChar char="-"/>
              <a:defRPr/>
            </a:pPr>
            <a:endParaRPr lang="bg-BG" sz="3000" dirty="0"/>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sz="3000" dirty="0"/>
              <a:t>при прехвърляне на информация </a:t>
            </a:r>
            <a:r>
              <a:rPr lang="bg-BG" sz="3000" dirty="0" smtClean="0"/>
              <a:t>между регистри;</a:t>
            </a:r>
          </a:p>
          <a:p>
            <a:pPr marL="594360" indent="-457200" eaLnBrk="1" fontAlgn="auto" hangingPunct="1">
              <a:spcAft>
                <a:spcPts val="0"/>
              </a:spcAft>
              <a:buClr>
                <a:schemeClr val="tx1">
                  <a:shade val="95000"/>
                </a:schemeClr>
              </a:buClr>
              <a:buFont typeface="Times New Roman" panose="02020603050405020304" pitchFamily="18" charset="0"/>
              <a:buChar char="-"/>
              <a:defRPr/>
            </a:pPr>
            <a:endParaRPr lang="bg-BG" sz="3000" dirty="0"/>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sz="3000" dirty="0"/>
              <a:t>при съхраняване на данни в оперативната памет;</a:t>
            </a:r>
          </a:p>
          <a:p>
            <a:pPr marL="594360" indent="-457200" eaLnBrk="1" fontAlgn="auto" hangingPunct="1">
              <a:spcAft>
                <a:spcPts val="0"/>
              </a:spcAft>
              <a:buClr>
                <a:schemeClr val="tx1">
                  <a:shade val="95000"/>
                </a:schemeClr>
              </a:buClr>
              <a:buFont typeface="Times New Roman" panose="02020603050405020304" pitchFamily="18" charset="0"/>
              <a:buChar char="-"/>
              <a:defRPr/>
            </a:pPr>
            <a:endParaRPr lang="bg-BG"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a:t>Кодове по четност/нечетност-приложение</a:t>
            </a:r>
          </a:p>
        </p:txBody>
      </p:sp>
      <p:sp>
        <p:nvSpPr>
          <p:cNvPr id="28674" name="Content Placeholder 2"/>
          <p:cNvSpPr>
            <a:spLocks noGrp="1"/>
          </p:cNvSpPr>
          <p:nvPr>
            <p:ph idx="1"/>
          </p:nvPr>
        </p:nvSpPr>
        <p:spPr>
          <a:xfrm>
            <a:off x="457200" y="2565400"/>
            <a:ext cx="8229600" cy="3743325"/>
          </a:xfrm>
        </p:spPr>
        <p:txBody>
          <a:bodyPr/>
          <a:lstStyle/>
          <a:p>
            <a:pPr marL="136525" indent="0" eaLnBrk="1" hangingPunct="1">
              <a:buFont typeface="Wingdings 2" pitchFamily="18" charset="2"/>
              <a:buNone/>
            </a:pPr>
            <a:r>
              <a:rPr lang="en-US" dirty="0" smtClean="0"/>
              <a:t>	</a:t>
            </a:r>
            <a:r>
              <a:rPr lang="bg-BG" dirty="0" smtClean="0"/>
              <a:t>Например в масово разпространеният процесор </a:t>
            </a:r>
            <a:r>
              <a:rPr lang="en-US" i="1" dirty="0" smtClean="0"/>
              <a:t>Pentium </a:t>
            </a:r>
            <a:r>
              <a:rPr lang="bg-BG" dirty="0" smtClean="0"/>
              <a:t>на фирмата </a:t>
            </a:r>
            <a:r>
              <a:rPr lang="en-US" i="1" dirty="0" smtClean="0"/>
              <a:t>Intel </a:t>
            </a:r>
            <a:r>
              <a:rPr lang="bg-BG" dirty="0" smtClean="0"/>
              <a:t>код по четност се използва за откриване на вътрешни грешки във кеш паметта за данни/команди</a:t>
            </a:r>
            <a:r>
              <a:rPr lang="en-US" dirty="0" smtClean="0"/>
              <a:t>.</a:t>
            </a:r>
            <a:endParaRPr lang="bg-BG" dirty="0" smtClean="0"/>
          </a:p>
          <a:p>
            <a:pPr marL="136525" indent="0"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Източници на информация</a:t>
            </a:r>
            <a:endParaRPr lang="bg-BG" dirty="0"/>
          </a:p>
        </p:txBody>
      </p:sp>
      <p:sp>
        <p:nvSpPr>
          <p:cNvPr id="15362" name="Content Placeholder 2"/>
          <p:cNvSpPr>
            <a:spLocks noGrp="1"/>
          </p:cNvSpPr>
          <p:nvPr>
            <p:ph idx="1"/>
          </p:nvPr>
        </p:nvSpPr>
        <p:spPr/>
        <p:txBody>
          <a:bodyPr/>
          <a:lstStyle/>
          <a:p>
            <a:pPr eaLnBrk="1" hangingPunct="1">
              <a:buFont typeface="Arial" charset="0"/>
              <a:buChar char="•"/>
            </a:pPr>
            <a:r>
              <a:rPr lang="en-US" sz="1200" dirty="0" smtClean="0">
                <a:hlinkClick r:id="rId2"/>
              </a:rPr>
              <a:t>http://bgconv.com/docs/index-131817.html</a:t>
            </a:r>
            <a:endParaRPr lang="en-US" sz="1200" dirty="0" smtClean="0">
              <a:hlinkClick r:id="rId3"/>
            </a:endParaRPr>
          </a:p>
          <a:p>
            <a:pPr eaLnBrk="1" hangingPunct="1">
              <a:buFont typeface="Arial" charset="0"/>
              <a:buChar char="•"/>
            </a:pPr>
            <a:r>
              <a:rPr lang="en-US" sz="1200" dirty="0" smtClean="0">
                <a:hlinkClick r:id="rId3"/>
              </a:rPr>
              <a:t>http://www.obrazovanieto.com/index.php?option=com_content&amp;view=article&amp;id=268:--&amp;catid=46</a:t>
            </a:r>
            <a:endParaRPr lang="bg-BG" sz="1200" dirty="0" smtClean="0"/>
          </a:p>
          <a:p>
            <a:pPr eaLnBrk="1" hangingPunct="1">
              <a:buFont typeface="Arial" charset="0"/>
              <a:buChar char="•"/>
            </a:pPr>
            <a:r>
              <a:rPr lang="en-US" sz="1200" dirty="0" smtClean="0">
                <a:hlinkClick r:id="rId4"/>
              </a:rPr>
              <a:t>http://valtecltd.eu/pdf/KMSU_1D.pdf</a:t>
            </a:r>
            <a:endParaRPr lang="en-US" sz="1200" dirty="0" smtClean="0"/>
          </a:p>
          <a:p>
            <a:pPr eaLnBrk="1" hangingPunct="1">
              <a:buFont typeface="Arial" charset="0"/>
              <a:buChar char="•"/>
            </a:pPr>
            <a:r>
              <a:rPr lang="en-US" sz="1200" dirty="0" smtClean="0">
                <a:hlinkClick r:id="rId5"/>
              </a:rPr>
              <a:t>http://www.referati.org/kodirane-na-informaciqta-klasifikaciq-na-kodovete-prosti-kodove/43664/ref</a:t>
            </a:r>
            <a:endParaRPr lang="en-US" sz="1200" dirty="0" smtClean="0"/>
          </a:p>
          <a:p>
            <a:pPr eaLnBrk="1" hangingPunct="1">
              <a:buFont typeface="Arial" charset="0"/>
              <a:buChar char="•"/>
            </a:pPr>
            <a:r>
              <a:rPr lang="en-US" sz="1200" dirty="0" smtClean="0">
                <a:hlinkClick r:id="rId6"/>
              </a:rPr>
              <a:t>http://www.tu-utc.com/Webpages/E_learning/KP/Lection2.pdf</a:t>
            </a:r>
            <a:endParaRPr lang="bg-BG" sz="1200" dirty="0" smtClean="0"/>
          </a:p>
          <a:p>
            <a:pPr eaLnBrk="1" hangingPunct="1">
              <a:buFont typeface="Arial" charset="0"/>
              <a:buChar char="•"/>
            </a:pPr>
            <a:r>
              <a:rPr lang="en-US" sz="1200" u="sng" dirty="0" smtClean="0">
                <a:hlinkClick r:id="rId7"/>
              </a:rPr>
              <a:t>http://www.referati.org/predstavqne-i-kodirane-na-informaciqta-v-ks/38271/ref/p9</a:t>
            </a:r>
            <a:endParaRPr lang="bg-BG" sz="1200" dirty="0" smtClean="0"/>
          </a:p>
          <a:p>
            <a:pPr eaLnBrk="1" hangingPunct="1">
              <a:buFont typeface="Arial" charset="0"/>
              <a:buChar char="•"/>
            </a:pPr>
            <a:r>
              <a:rPr lang="en-US" sz="1200" dirty="0" smtClean="0">
                <a:hlinkClick r:id="rId8"/>
              </a:rPr>
              <a:t>http://www.seas.upenn.edu/~kassam/tcom370/n99_9.pdf</a:t>
            </a:r>
            <a:endParaRPr lang="bg-BG" sz="1200" dirty="0" smtClean="0">
              <a:latin typeface="Book Antiqua" pitchFamily="18" charset="0"/>
            </a:endParaRPr>
          </a:p>
          <a:p>
            <a:pPr eaLnBrk="1" hangingPunct="1">
              <a:buFont typeface="Arial" charset="0"/>
              <a:buChar char="•"/>
            </a:pPr>
            <a:r>
              <a:rPr lang="bg-BG" sz="1200" dirty="0" smtClean="0">
                <a:latin typeface="Book Antiqua" pitchFamily="18" charset="0"/>
                <a:hlinkClick r:id="rId9"/>
              </a:rPr>
              <a:t>http://www.csm.ornl.gov/~dunigan/crc.html</a:t>
            </a:r>
            <a:r>
              <a:rPr lang="bg-BG" sz="1200" dirty="0" smtClean="0"/>
              <a:t>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Код по четност/нечетност</a:t>
            </a:r>
            <a:endParaRPr lang="bg-BG" dirty="0"/>
          </a:p>
        </p:txBody>
      </p:sp>
      <p:sp>
        <p:nvSpPr>
          <p:cNvPr id="29698" name="Content Placeholder 2"/>
          <p:cNvSpPr>
            <a:spLocks noGrp="1"/>
          </p:cNvSpPr>
          <p:nvPr>
            <p:ph idx="1"/>
          </p:nvPr>
        </p:nvSpPr>
        <p:spPr>
          <a:xfrm>
            <a:off x="457200" y="2420938"/>
            <a:ext cx="8229600" cy="3887787"/>
          </a:xfrm>
        </p:spPr>
        <p:txBody>
          <a:bodyPr/>
          <a:lstStyle/>
          <a:p>
            <a:pPr marL="136525" indent="0" eaLnBrk="1" hangingPunct="1">
              <a:buFont typeface="Wingdings 2" pitchFamily="18" charset="2"/>
              <a:buNone/>
            </a:pPr>
            <a:r>
              <a:rPr lang="en-US" dirty="0" smtClean="0"/>
              <a:t>	</a:t>
            </a:r>
            <a:r>
              <a:rPr lang="bg-BG" dirty="0" smtClean="0"/>
              <a:t>При контрола по четност/нечетност откриването на грешката се основава на нарушаване на четността на разрядите на думата. Това означава, че приетото кодиране изисква всички думи от кода да имат четен или нечетен брой единици. Нарушаването на това условие означава наличие на грешка.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a:t>Код по четност/нечетност</a:t>
            </a:r>
          </a:p>
        </p:txBody>
      </p:sp>
      <p:sp>
        <p:nvSpPr>
          <p:cNvPr id="65538" name="Content Placeholder 2"/>
          <p:cNvSpPr>
            <a:spLocks noGrp="1"/>
          </p:cNvSpPr>
          <p:nvPr>
            <p:ph idx="1"/>
          </p:nvPr>
        </p:nvSpPr>
        <p:spPr>
          <a:xfrm>
            <a:off x="457200" y="2420938"/>
            <a:ext cx="8229600" cy="4248150"/>
          </a:xfrm>
        </p:spPr>
        <p:txBody>
          <a:bodyPr/>
          <a:lstStyle/>
          <a:p>
            <a:pPr marL="136525" indent="0" eaLnBrk="1" hangingPunct="1">
              <a:buFont typeface="Wingdings 2" pitchFamily="18" charset="2"/>
              <a:buNone/>
            </a:pPr>
            <a:r>
              <a:rPr lang="en-US" dirty="0" smtClean="0"/>
              <a:t>	</a:t>
            </a:r>
            <a:r>
              <a:rPr lang="bg-BG" dirty="0" smtClean="0"/>
              <a:t>При контрола по четност/нечетност трябва да се формира кодова дума чрез добавяне на контролния бит и след това да се контролира спазването на условието за четност или нечетност на единиците в кодовата дума. Това се осъществява със схеми за четност или схеми за нечетност.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143000"/>
          </a:xfrm>
        </p:spPr>
        <p:txBody>
          <a:bodyPr/>
          <a:lstStyle/>
          <a:p>
            <a:pPr eaLnBrk="1" fontAlgn="auto" hangingPunct="1">
              <a:spcAft>
                <a:spcPts val="0"/>
              </a:spcAft>
              <a:defRPr/>
            </a:pPr>
            <a:r>
              <a:rPr lang="bg-BG" dirty="0"/>
              <a:t>Код по четност/нечетност</a:t>
            </a:r>
          </a:p>
        </p:txBody>
      </p:sp>
      <p:sp>
        <p:nvSpPr>
          <p:cNvPr id="67586" name="Content Placeholder 2"/>
          <p:cNvSpPr>
            <a:spLocks noGrp="1"/>
          </p:cNvSpPr>
          <p:nvPr>
            <p:ph idx="1"/>
          </p:nvPr>
        </p:nvSpPr>
        <p:spPr>
          <a:xfrm>
            <a:off x="457200" y="2420888"/>
            <a:ext cx="8229600" cy="4710113"/>
          </a:xfrm>
        </p:spPr>
        <p:txBody>
          <a:bodyPr/>
          <a:lstStyle/>
          <a:p>
            <a:pPr marL="136525" indent="0" eaLnBrk="1" hangingPunct="1">
              <a:buFont typeface="Wingdings 2" pitchFamily="18" charset="2"/>
              <a:buNone/>
            </a:pPr>
            <a:r>
              <a:rPr lang="en-US" i="1" dirty="0" smtClean="0"/>
              <a:t>	</a:t>
            </a:r>
            <a:r>
              <a:rPr lang="bg-BG" i="1" dirty="0" smtClean="0"/>
              <a:t>Схемите за четност </a:t>
            </a:r>
            <a:r>
              <a:rPr lang="bg-BG" dirty="0" smtClean="0"/>
              <a:t>дават на изхода си нула, ако броят на единиците на входа е четен, и единица – при нечетен брой единици на входа. </a:t>
            </a:r>
            <a:r>
              <a:rPr lang="bg-BG" i="1" dirty="0" smtClean="0"/>
              <a:t>Схемите за нечетност </a:t>
            </a:r>
            <a:r>
              <a:rPr lang="bg-BG" dirty="0" smtClean="0"/>
              <a:t>имат обратна стойност на изхода спрямо схемите за четност, т.е. при четен брой единици на входа на изхода се получава единица, а </a:t>
            </a:r>
            <a:r>
              <a:rPr lang="bg-BG" smtClean="0"/>
              <a:t>при нечетен </a:t>
            </a:r>
            <a:r>
              <a:rPr lang="bg-BG" dirty="0" smtClean="0"/>
              <a:t>брой </a:t>
            </a:r>
            <a:r>
              <a:rPr lang="ru-RU" dirty="0" smtClean="0"/>
              <a:t>–нула</a:t>
            </a:r>
            <a:r>
              <a:rPr lang="bg-BG" dirty="0" smtClean="0"/>
              <a:t>.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54" name="Content Placeholder 2"/>
          <p:cNvSpPr>
            <a:spLocks noGrp="1"/>
          </p:cNvSpPr>
          <p:nvPr>
            <p:ph idx="1"/>
          </p:nvPr>
        </p:nvSpPr>
        <p:spPr>
          <a:xfrm>
            <a:off x="468313" y="1960837"/>
            <a:ext cx="8229600" cy="1828205"/>
          </a:xfrm>
        </p:spPr>
        <p:txBody>
          <a:bodyPr/>
          <a:lstStyle/>
          <a:p>
            <a:pPr marL="136525" indent="0" eaLnBrk="1" hangingPunct="1">
              <a:buFont typeface="Wingdings 2" pitchFamily="18" charset="2"/>
              <a:buNone/>
            </a:pPr>
            <a:r>
              <a:rPr lang="en-US" b="1" i="1" dirty="0" smtClean="0"/>
              <a:t>	</a:t>
            </a:r>
            <a:r>
              <a:rPr lang="bg-BG" b="1" i="1" dirty="0" smtClean="0"/>
              <a:t>Елементарната схема </a:t>
            </a:r>
            <a:r>
              <a:rPr lang="bg-BG" dirty="0" smtClean="0"/>
              <a:t>определя четността на два разряда се синтезира с методите на Булевата</a:t>
            </a:r>
            <a:r>
              <a:rPr lang="en-US" dirty="0" smtClean="0"/>
              <a:t> </a:t>
            </a:r>
            <a:r>
              <a:rPr lang="bg-BG" dirty="0" smtClean="0"/>
              <a:t>алгебра, използвайки таблицата на истинност на</a:t>
            </a:r>
            <a:r>
              <a:rPr lang="en-US" dirty="0" smtClean="0"/>
              <a:t> </a:t>
            </a:r>
            <a:r>
              <a:rPr lang="bg-BG" dirty="0" smtClean="0"/>
              <a:t>функцията четност/нечетност. </a:t>
            </a:r>
          </a:p>
        </p:txBody>
      </p:sp>
      <p:sp>
        <p:nvSpPr>
          <p:cNvPr id="40381" name="Rectangle 4"/>
          <p:cNvSpPr>
            <a:spLocks noChangeArrowheads="1"/>
          </p:cNvSpPr>
          <p:nvPr/>
        </p:nvSpPr>
        <p:spPr bwMode="auto">
          <a:xfrm>
            <a:off x="0" y="144016"/>
            <a:ext cx="9144000" cy="0"/>
          </a:xfrm>
          <a:prstGeom prst="rect">
            <a:avLst/>
          </a:prstGeom>
          <a:noFill/>
          <a:ln w="9525">
            <a:noFill/>
            <a:miter lim="800000"/>
            <a:headEnd/>
            <a:tailEnd/>
          </a:ln>
        </p:spPr>
        <p:txBody>
          <a:bodyPr wrap="none" anchor="ctr">
            <a:spAutoFit/>
          </a:bodyPr>
          <a:lstStyle/>
          <a:p>
            <a:endParaRPr lang="bg-BG">
              <a:latin typeface="Times New Roman" pitchFamily="18" charset="0"/>
            </a:endParaRPr>
          </a:p>
        </p:txBody>
      </p:sp>
      <p:graphicFrame>
        <p:nvGraphicFramePr>
          <p:cNvPr id="40352" name="Object 416"/>
          <p:cNvGraphicFramePr>
            <a:graphicFrameLocks noChangeAspect="1"/>
          </p:cNvGraphicFramePr>
          <p:nvPr>
            <p:extLst>
              <p:ext uri="{D42A27DB-BD31-4B8C-83A1-F6EECF244321}">
                <p14:modId xmlns:p14="http://schemas.microsoft.com/office/powerpoint/2010/main" val="125685676"/>
              </p:ext>
            </p:extLst>
          </p:nvPr>
        </p:nvGraphicFramePr>
        <p:xfrm>
          <a:off x="3995935" y="5949280"/>
          <a:ext cx="1492547" cy="311405"/>
        </p:xfrm>
        <a:graphic>
          <a:graphicData uri="http://schemas.openxmlformats.org/presentationml/2006/ole">
            <mc:AlternateContent xmlns:mc="http://schemas.openxmlformats.org/markup-compatibility/2006">
              <mc:Choice xmlns:v="urn:schemas-microsoft-com:vml" Requires="v">
                <p:oleObj spid="_x0000_s40686" name="Equation" r:id="rId3" imgW="501979" imgH="181584" progId="">
                  <p:embed/>
                </p:oleObj>
              </mc:Choice>
              <mc:Fallback>
                <p:oleObj name="Equation" r:id="rId3" imgW="501979" imgH="181584" progId="">
                  <p:embed/>
                  <p:pic>
                    <p:nvPicPr>
                      <p:cNvPr id="0" name="Picture 4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5" y="5949280"/>
                        <a:ext cx="1492547" cy="311405"/>
                      </a:xfrm>
                      <a:prstGeom prst="rect">
                        <a:avLst/>
                      </a:prstGeom>
                      <a:solidFill>
                        <a:srgbClr val="FFFFFF"/>
                      </a:solidFill>
                    </p:spPr>
                  </p:pic>
                </p:oleObj>
              </mc:Fallback>
            </mc:AlternateContent>
          </a:graphicData>
        </a:graphic>
      </p:graphicFrame>
      <p:sp>
        <p:nvSpPr>
          <p:cNvPr id="40382" name="Rectangle 6"/>
          <p:cNvSpPr>
            <a:spLocks noChangeArrowheads="1"/>
          </p:cNvSpPr>
          <p:nvPr/>
        </p:nvSpPr>
        <p:spPr bwMode="auto">
          <a:xfrm>
            <a:off x="0" y="144016"/>
            <a:ext cx="9144000" cy="0"/>
          </a:xfrm>
          <a:prstGeom prst="rect">
            <a:avLst/>
          </a:prstGeom>
          <a:noFill/>
          <a:ln w="9525">
            <a:noFill/>
            <a:miter lim="800000"/>
            <a:headEnd/>
            <a:tailEnd/>
          </a:ln>
        </p:spPr>
        <p:txBody>
          <a:bodyPr wrap="none" anchor="ctr">
            <a:spAutoFit/>
          </a:bodyPr>
          <a:lstStyle/>
          <a:p>
            <a:endParaRPr lang="bg-BG">
              <a:latin typeface="Times New Roman" pitchFamily="18" charset="0"/>
            </a:endParaRPr>
          </a:p>
        </p:txBody>
      </p:sp>
      <p:graphicFrame>
        <p:nvGraphicFramePr>
          <p:cNvPr id="40353" name="Object 417"/>
          <p:cNvGraphicFramePr>
            <a:graphicFrameLocks noChangeAspect="1"/>
          </p:cNvGraphicFramePr>
          <p:nvPr>
            <p:extLst>
              <p:ext uri="{D42A27DB-BD31-4B8C-83A1-F6EECF244321}">
                <p14:modId xmlns:p14="http://schemas.microsoft.com/office/powerpoint/2010/main" val="3586386794"/>
              </p:ext>
            </p:extLst>
          </p:nvPr>
        </p:nvGraphicFramePr>
        <p:xfrm>
          <a:off x="6084888" y="5949950"/>
          <a:ext cx="1492250" cy="311150"/>
        </p:xfrm>
        <a:graphic>
          <a:graphicData uri="http://schemas.openxmlformats.org/presentationml/2006/ole">
            <mc:AlternateContent xmlns:mc="http://schemas.openxmlformats.org/markup-compatibility/2006">
              <mc:Choice xmlns:v="urn:schemas-microsoft-com:vml" Requires="v">
                <p:oleObj spid="_x0000_s40687" name="Equation" r:id="rId5" imgW="503008" imgH="220948" progId="Equation.DSMT4">
                  <p:embed/>
                </p:oleObj>
              </mc:Choice>
              <mc:Fallback>
                <p:oleObj name="Equation" r:id="rId5" imgW="503008" imgH="220948" progId="Equation.DSMT4">
                  <p:embed/>
                  <p:pic>
                    <p:nvPicPr>
                      <p:cNvPr id="0" name="Picture 4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888" y="5949950"/>
                        <a:ext cx="1492250" cy="311150"/>
                      </a:xfrm>
                      <a:prstGeom prst="rect">
                        <a:avLst/>
                      </a:prstGeom>
                      <a:solidFill>
                        <a:srgbClr val="FFFFFF"/>
                      </a:solidFill>
                    </p:spPr>
                  </p:pic>
                </p:oleObj>
              </mc:Fallback>
            </mc:AlternateContent>
          </a:graphicData>
        </a:graphic>
      </p:graphicFrame>
      <p:sp>
        <p:nvSpPr>
          <p:cNvPr id="11" name="Title 1"/>
          <p:cNvSpPr>
            <a:spLocks noGrp="1"/>
          </p:cNvSpPr>
          <p:nvPr>
            <p:ph type="title"/>
          </p:nvPr>
        </p:nvSpPr>
        <p:spPr>
          <a:xfrm>
            <a:off x="457200" y="404664"/>
            <a:ext cx="8229600" cy="1143000"/>
          </a:xfrm>
        </p:spPr>
        <p:txBody>
          <a:bodyPr>
            <a:normAutofit fontScale="90000"/>
          </a:bodyPr>
          <a:lstStyle/>
          <a:p>
            <a:r>
              <a:rPr lang="bg-BG" dirty="0">
                <a:effectLst/>
              </a:rPr>
              <a:t>Схеми за определяне на четността при предаване на информацията в паралелен код</a:t>
            </a:r>
          </a:p>
        </p:txBody>
      </p:sp>
      <p:pic>
        <p:nvPicPr>
          <p:cNvPr id="40531" name="Picture 5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95935" y="6384200"/>
            <a:ext cx="1952741" cy="362364"/>
          </a:xfrm>
          <a:prstGeom prst="rect">
            <a:avLst/>
          </a:prstGeom>
          <a:noFill/>
          <a:extLst>
            <a:ext uri="{909E8E84-426E-40DD-AFC4-6F175D3DCCD1}">
              <a14:hiddenFill xmlns:a14="http://schemas.microsoft.com/office/drawing/2010/main">
                <a:solidFill>
                  <a:srgbClr val="FFFFFF"/>
                </a:solidFill>
              </a14:hiddenFill>
            </a:ext>
          </a:extLst>
        </p:spPr>
      </p:pic>
      <p:pic>
        <p:nvPicPr>
          <p:cNvPr id="40532" name="Picture 59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84168" y="6384200"/>
            <a:ext cx="1872208" cy="362363"/>
          </a:xfrm>
          <a:prstGeom prst="rect">
            <a:avLst/>
          </a:prstGeom>
          <a:noFill/>
          <a:extLst>
            <a:ext uri="{909E8E84-426E-40DD-AFC4-6F175D3DCCD1}">
              <a14:hiddenFill xmlns:a14="http://schemas.microsoft.com/office/drawing/2010/main">
                <a:solidFill>
                  <a:srgbClr val="FFFFFF"/>
                </a:solidFill>
              </a14:hiddenFill>
            </a:ext>
          </a:extLst>
        </p:spPr>
      </p:pic>
      <p:pic>
        <p:nvPicPr>
          <p:cNvPr id="40542" name="Picture 60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19672" y="3861048"/>
            <a:ext cx="9906275"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6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Content Placeholder 2"/>
          <p:cNvSpPr>
            <a:spLocks noGrp="1"/>
          </p:cNvSpPr>
          <p:nvPr>
            <p:ph idx="1"/>
          </p:nvPr>
        </p:nvSpPr>
        <p:spPr>
          <a:xfrm>
            <a:off x="457200" y="765175"/>
            <a:ext cx="8229600" cy="1900238"/>
          </a:xfrm>
        </p:spPr>
        <p:txBody>
          <a:bodyPr/>
          <a:lstStyle/>
          <a:p>
            <a:pPr marL="136525" indent="0" eaLnBrk="1" hangingPunct="1">
              <a:buFont typeface="Wingdings 2" pitchFamily="18" charset="2"/>
              <a:buNone/>
            </a:pPr>
            <a:r>
              <a:rPr lang="en-US" dirty="0" smtClean="0"/>
              <a:t>	</a:t>
            </a:r>
            <a:r>
              <a:rPr lang="bg-BG" dirty="0" smtClean="0"/>
              <a:t>От дизюнктивната нормална форма на</a:t>
            </a:r>
            <a:r>
              <a:rPr lang="en-US" dirty="0" smtClean="0"/>
              <a:t> </a:t>
            </a:r>
            <a:r>
              <a:rPr lang="bg-BG" dirty="0" smtClean="0"/>
              <a:t>функциите четност/нечетност, която е и</a:t>
            </a:r>
            <a:r>
              <a:rPr lang="en-US" dirty="0" smtClean="0"/>
              <a:t> </a:t>
            </a:r>
            <a:r>
              <a:rPr lang="bg-BG" dirty="0" smtClean="0"/>
              <a:t>минималната форма на функцията се преминава</a:t>
            </a:r>
            <a:r>
              <a:rPr lang="en-US" dirty="0" smtClean="0"/>
              <a:t> </a:t>
            </a:r>
            <a:r>
              <a:rPr lang="bg-BG" dirty="0" smtClean="0"/>
              <a:t>към реализацията на логическата схема </a:t>
            </a:r>
          </a:p>
        </p:txBody>
      </p:sp>
      <p:pic>
        <p:nvPicPr>
          <p:cNvPr id="40962" name="Picture 3"/>
          <p:cNvPicPr>
            <a:picLocks noChangeAspect="1" noChangeArrowheads="1"/>
          </p:cNvPicPr>
          <p:nvPr/>
        </p:nvPicPr>
        <p:blipFill>
          <a:blip r:embed="rId2"/>
          <a:srcRect/>
          <a:stretch>
            <a:fillRect/>
          </a:stretch>
        </p:blipFill>
        <p:spPr bwMode="auto">
          <a:xfrm>
            <a:off x="2627313" y="3357563"/>
            <a:ext cx="4171950" cy="28384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2"/>
          <p:cNvSpPr>
            <a:spLocks noGrp="1"/>
          </p:cNvSpPr>
          <p:nvPr>
            <p:ph idx="1"/>
          </p:nvPr>
        </p:nvSpPr>
        <p:spPr>
          <a:xfrm>
            <a:off x="457200" y="836613"/>
            <a:ext cx="8229600" cy="1900237"/>
          </a:xfrm>
        </p:spPr>
        <p:txBody>
          <a:bodyPr/>
          <a:lstStyle/>
          <a:p>
            <a:pPr marL="136525" indent="0" eaLnBrk="1" hangingPunct="1">
              <a:buFont typeface="Wingdings 2" pitchFamily="18" charset="2"/>
              <a:buNone/>
            </a:pPr>
            <a:r>
              <a:rPr lang="en-US" dirty="0" smtClean="0"/>
              <a:t>	</a:t>
            </a:r>
            <a:r>
              <a:rPr lang="bg-BG" dirty="0" smtClean="0"/>
              <a:t>Условното  графично  изображение  на  елементарна  схема,  изпълняваща функциите четност и нечетност на два разряда е показана на следната фигура:</a:t>
            </a:r>
          </a:p>
        </p:txBody>
      </p:sp>
      <p:pic>
        <p:nvPicPr>
          <p:cNvPr id="41986" name="Picture 2"/>
          <p:cNvPicPr>
            <a:picLocks noChangeAspect="1" noChangeArrowheads="1"/>
          </p:cNvPicPr>
          <p:nvPr/>
        </p:nvPicPr>
        <p:blipFill>
          <a:blip r:embed="rId2"/>
          <a:srcRect/>
          <a:stretch>
            <a:fillRect/>
          </a:stretch>
        </p:blipFill>
        <p:spPr bwMode="auto">
          <a:xfrm>
            <a:off x="2843213" y="3689350"/>
            <a:ext cx="3313112" cy="25241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Content Placeholder 2"/>
          <p:cNvSpPr>
            <a:spLocks noGrp="1"/>
          </p:cNvSpPr>
          <p:nvPr>
            <p:ph idx="1"/>
          </p:nvPr>
        </p:nvSpPr>
        <p:spPr>
          <a:xfrm>
            <a:off x="457200" y="765175"/>
            <a:ext cx="8229600" cy="2044700"/>
          </a:xfrm>
        </p:spPr>
        <p:txBody>
          <a:bodyPr/>
          <a:lstStyle/>
          <a:p>
            <a:pPr marL="136525" indent="0" eaLnBrk="1" hangingPunct="1">
              <a:buFont typeface="Wingdings 2" pitchFamily="18" charset="2"/>
              <a:buNone/>
            </a:pPr>
            <a:r>
              <a:rPr lang="en-US" dirty="0" smtClean="0"/>
              <a:t>	</a:t>
            </a:r>
            <a:r>
              <a:rPr lang="bg-BG" dirty="0" smtClean="0"/>
              <a:t>При </a:t>
            </a:r>
            <a:r>
              <a:rPr lang="bg-BG" i="1" dirty="0" smtClean="0"/>
              <a:t>кодиране </a:t>
            </a:r>
            <a:r>
              <a:rPr lang="bg-BG" dirty="0" smtClean="0"/>
              <a:t>на входа на кодиращата схема (КС)  се подават само информационните разряди на думата, а изхода на КС се подава към контролният разряд. </a:t>
            </a:r>
          </a:p>
        </p:txBody>
      </p:sp>
      <p:pic>
        <p:nvPicPr>
          <p:cNvPr id="43010" name="Picture 2"/>
          <p:cNvPicPr>
            <a:picLocks noChangeAspect="1" noChangeArrowheads="1"/>
          </p:cNvPicPr>
          <p:nvPr/>
        </p:nvPicPr>
        <p:blipFill>
          <a:blip r:embed="rId2"/>
          <a:srcRect/>
          <a:stretch>
            <a:fillRect/>
          </a:stretch>
        </p:blipFill>
        <p:spPr bwMode="auto">
          <a:xfrm>
            <a:off x="1979613" y="3860800"/>
            <a:ext cx="5314950" cy="22098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Content Placeholder 2"/>
          <p:cNvSpPr>
            <a:spLocks noGrp="1"/>
          </p:cNvSpPr>
          <p:nvPr>
            <p:ph idx="1"/>
          </p:nvPr>
        </p:nvSpPr>
        <p:spPr>
          <a:xfrm>
            <a:off x="457200" y="549275"/>
            <a:ext cx="8229600" cy="2405063"/>
          </a:xfrm>
        </p:spPr>
        <p:txBody>
          <a:bodyPr/>
          <a:lstStyle/>
          <a:p>
            <a:pPr marL="136525" indent="0" eaLnBrk="1" hangingPunct="1">
              <a:buFont typeface="Wingdings 2" pitchFamily="18" charset="2"/>
              <a:buNone/>
            </a:pPr>
            <a:r>
              <a:rPr lang="en-US" dirty="0" smtClean="0"/>
              <a:t>	</a:t>
            </a:r>
            <a:r>
              <a:rPr lang="bg-BG" dirty="0" smtClean="0"/>
              <a:t>При </a:t>
            </a:r>
            <a:r>
              <a:rPr lang="bg-BG" i="1" dirty="0" smtClean="0"/>
              <a:t>декодиране </a:t>
            </a:r>
            <a:r>
              <a:rPr lang="bg-BG" dirty="0" smtClean="0"/>
              <a:t>се сравняват полученият от кодиращата схема бит с контролният бит и при несъвпадението</a:t>
            </a:r>
            <a:r>
              <a:rPr lang="bg-BG" i="1" dirty="0" smtClean="0"/>
              <a:t> </a:t>
            </a:r>
            <a:r>
              <a:rPr lang="bg-BG" dirty="0" smtClean="0"/>
              <a:t>им се сигнализира за грешка (при правилно приета информация тези битове трябва да са еднакви).</a:t>
            </a:r>
          </a:p>
          <a:p>
            <a:pPr marL="136525" indent="0" eaLnBrk="1" hangingPunct="1">
              <a:buFont typeface="Wingdings 2" pitchFamily="18" charset="2"/>
              <a:buNone/>
            </a:pPr>
            <a:endParaRPr lang="bg-BG" dirty="0" smtClean="0"/>
          </a:p>
        </p:txBody>
      </p:sp>
      <p:pic>
        <p:nvPicPr>
          <p:cNvPr id="44034" name="Picture 2"/>
          <p:cNvPicPr>
            <a:picLocks noChangeAspect="1" noChangeArrowheads="1"/>
          </p:cNvPicPr>
          <p:nvPr/>
        </p:nvPicPr>
        <p:blipFill>
          <a:blip r:embed="rId2"/>
          <a:srcRect/>
          <a:stretch>
            <a:fillRect/>
          </a:stretch>
        </p:blipFill>
        <p:spPr bwMode="auto">
          <a:xfrm>
            <a:off x="1835150" y="3644900"/>
            <a:ext cx="5314950" cy="25050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37160" indent="0" eaLnBrk="1" fontAlgn="auto" hangingPunct="1">
              <a:spcAft>
                <a:spcPts val="0"/>
              </a:spcAft>
              <a:buClr>
                <a:schemeClr val="tx1">
                  <a:shade val="95000"/>
                </a:schemeClr>
              </a:buClr>
              <a:buFont typeface="Wingdings 2"/>
              <a:buNone/>
              <a:defRPr/>
            </a:pPr>
            <a:r>
              <a:rPr lang="bg-BG" dirty="0" smtClean="0"/>
              <a:t>Схемата </a:t>
            </a:r>
            <a:r>
              <a:rPr lang="bg-BG" dirty="0"/>
              <a:t>за кодиране/декодиране може да се изгради като </a:t>
            </a:r>
            <a:r>
              <a:rPr lang="bg-BG" i="1" dirty="0"/>
              <a:t>последователна </a:t>
            </a:r>
            <a:r>
              <a:rPr lang="bg-BG" dirty="0"/>
              <a:t>или </a:t>
            </a:r>
            <a:r>
              <a:rPr lang="bg-BG" i="1" dirty="0"/>
              <a:t>пирамидална</a:t>
            </a:r>
            <a:r>
              <a:rPr lang="ru-RU" dirty="0" smtClean="0"/>
              <a:t>.</a:t>
            </a:r>
          </a:p>
          <a:p>
            <a:pPr marL="137160" indent="0" eaLnBrk="1" fontAlgn="auto" hangingPunct="1">
              <a:spcAft>
                <a:spcPts val="0"/>
              </a:spcAft>
              <a:buClr>
                <a:schemeClr val="tx1">
                  <a:shade val="95000"/>
                </a:schemeClr>
              </a:buClr>
              <a:buFont typeface="Wingdings 2"/>
              <a:buNone/>
              <a:defRPr/>
            </a:pPr>
            <a:endParaRPr lang="bg-BG" dirty="0"/>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dirty="0" smtClean="0"/>
              <a:t>Сложността </a:t>
            </a:r>
            <a:r>
              <a:rPr lang="bg-BG" dirty="0"/>
              <a:t>на последователната схема и закъснението за изработване на контролният бит са пропорционални на броя на информационните разряди.</a:t>
            </a:r>
          </a:p>
          <a:p>
            <a:pPr marL="137160" indent="0" eaLnBrk="1" fontAlgn="auto" hangingPunct="1">
              <a:spcAft>
                <a:spcPts val="0"/>
              </a:spcAft>
              <a:buClr>
                <a:schemeClr val="tx1">
                  <a:shade val="95000"/>
                </a:schemeClr>
              </a:buClr>
              <a:buFont typeface="Wingdings 2"/>
              <a:buNone/>
              <a:defRPr/>
            </a:pPr>
            <a:endParaRPr lang="bg-BG"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dirty="0" smtClean="0"/>
              <a:t>Пирамидалните </a:t>
            </a:r>
            <a:r>
              <a:rPr lang="bg-BG" dirty="0"/>
              <a:t>схеми са по-сложни, но с по-голямо бързодействие от последователните, тъй като закъснението за формиране на контролният бит се определя от броя на стъпалата, а техният брой е значително по-малък от броя на информационните разряди.</a:t>
            </a:r>
          </a:p>
          <a:p>
            <a:pPr marL="137160" indent="0" eaLnBrk="1" fontAlgn="auto" hangingPunct="1">
              <a:spcAft>
                <a:spcPts val="0"/>
              </a:spcAft>
              <a:buClr>
                <a:schemeClr val="tx1">
                  <a:shade val="95000"/>
                </a:schemeClr>
              </a:buClr>
              <a:buFont typeface="Wingdings 2"/>
              <a:buNone/>
              <a:defRPr/>
            </a:pPr>
            <a:endParaRPr lang="bg-BG"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Шумове </a:t>
            </a:r>
            <a:endParaRPr lang="bg-BG" dirty="0"/>
          </a:p>
        </p:txBody>
      </p:sp>
      <p:sp>
        <p:nvSpPr>
          <p:cNvPr id="16386" name="Content Placeholder 2"/>
          <p:cNvSpPr>
            <a:spLocks noGrp="1"/>
          </p:cNvSpPr>
          <p:nvPr>
            <p:ph idx="1"/>
          </p:nvPr>
        </p:nvSpPr>
        <p:spPr>
          <a:xfrm>
            <a:off x="457200" y="1600200"/>
            <a:ext cx="8229600" cy="3268663"/>
          </a:xfrm>
        </p:spPr>
        <p:txBody>
          <a:bodyPr/>
          <a:lstStyle/>
          <a:p>
            <a:pPr marL="136525" indent="0" eaLnBrk="1" hangingPunct="1">
              <a:buNone/>
            </a:pPr>
            <a:r>
              <a:rPr lang="bg-BG" dirty="0" smtClean="0"/>
              <a:t>При четенето, записа и предаването на информация има въздействия /шумове/, които изкривяват и</a:t>
            </a:r>
            <a:r>
              <a:rPr lang="en-US" dirty="0" smtClean="0">
                <a:latin typeface="Times New Roman" pitchFamily="18" charset="0"/>
              </a:rPr>
              <a:t> </a:t>
            </a:r>
            <a:r>
              <a:rPr lang="bg-BG" dirty="0" smtClean="0"/>
              <a:t>дори унищожават информацията. Шумовете са различни по произход и начин на въздействие: токови удари, електромагнитни въздействия, дефекти в носителя и др.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1</a:t>
            </a:r>
            <a:endParaRPr lang="bg-BG" dirty="0"/>
          </a:p>
        </p:txBody>
      </p:sp>
      <p:graphicFrame>
        <p:nvGraphicFramePr>
          <p:cNvPr id="4" name="Content Placeholder 3"/>
          <p:cNvGraphicFramePr>
            <a:graphicFrameLocks noGrp="1"/>
          </p:cNvGraphicFramePr>
          <p:nvPr>
            <p:ph idx="1"/>
          </p:nvPr>
        </p:nvGraphicFramePr>
        <p:xfrm>
          <a:off x="854075" y="1600200"/>
          <a:ext cx="7101633" cy="4735029"/>
        </p:xfrm>
        <a:graphic>
          <a:graphicData uri="http://schemas.openxmlformats.org/drawingml/2006/table">
            <a:tbl>
              <a:tblPr/>
              <a:tblGrid>
                <a:gridCol w="908945"/>
                <a:gridCol w="6192688"/>
              </a:tblGrid>
              <a:tr h="330423">
                <a:tc>
                  <a:txBody>
                    <a:bodyPr/>
                    <a:lstStyle/>
                    <a:p>
                      <a:pPr algn="ctr"/>
                      <a:r>
                        <a:rPr lang="bg-BG" dirty="0" smtClean="0"/>
                        <a:t>Тип</a:t>
                      </a:r>
                      <a:endParaRPr lang="bg-BG" dirty="0"/>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tx2">
                        <a:lumMod val="75000"/>
                      </a:schemeClr>
                    </a:solidFill>
                  </a:tcPr>
                </a:tc>
                <a:tc>
                  <a:txBody>
                    <a:bodyPr/>
                    <a:lstStyle/>
                    <a:p>
                      <a:pPr algn="ctr"/>
                      <a:r>
                        <a:rPr lang="bg-BG" sz="1600" dirty="0" smtClean="0">
                          <a:effectLst/>
                        </a:rPr>
                        <a:t>При</a:t>
                      </a:r>
                      <a:r>
                        <a:rPr lang="bg-BG" sz="1600" baseline="0" dirty="0" smtClean="0">
                          <a:effectLst/>
                        </a:rPr>
                        <a:t> успешно предаване </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tx2">
                        <a:lumMod val="75000"/>
                      </a:schemeClr>
                    </a:solidFill>
                  </a:tcPr>
                </a:tc>
              </a:tr>
              <a:tr h="2065143">
                <a:tc>
                  <a:txBody>
                    <a:bodyPr/>
                    <a:lstStyle/>
                    <a:p>
                      <a:pPr algn="ctr"/>
                      <a:r>
                        <a:rPr lang="bg-BG" sz="1600" dirty="0" smtClean="0">
                          <a:effectLst/>
                        </a:rPr>
                        <a:t>четен</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c>
                  <a:txBody>
                    <a:bodyPr/>
                    <a:lstStyle/>
                    <a:p>
                      <a:r>
                        <a:rPr lang="en-US" sz="1600" dirty="0">
                          <a:effectLst/>
                        </a:rPr>
                        <a:t>A </a:t>
                      </a:r>
                      <a:r>
                        <a:rPr lang="bg-BG" sz="1600" dirty="0" smtClean="0">
                          <a:effectLst/>
                        </a:rPr>
                        <a:t>иска</a:t>
                      </a:r>
                      <a:r>
                        <a:rPr lang="bg-BG" sz="1600" baseline="0" dirty="0" smtClean="0">
                          <a:effectLst/>
                        </a:rPr>
                        <a:t> да предаде</a:t>
                      </a:r>
                      <a:r>
                        <a:rPr lang="en-US" sz="1600" dirty="0" smtClean="0">
                          <a:effectLst/>
                        </a:rPr>
                        <a:t>: </a:t>
                      </a:r>
                      <a:r>
                        <a:rPr lang="en-US" sz="1600" dirty="0">
                          <a:effectLst/>
                        </a:rPr>
                        <a:t>1001</a:t>
                      </a:r>
                    </a:p>
                    <a:p>
                      <a:r>
                        <a:rPr lang="en-US" sz="1600" dirty="0">
                          <a:effectLst/>
                        </a:rPr>
                        <a:t>A </a:t>
                      </a:r>
                      <a:r>
                        <a:rPr lang="bg-BG" sz="1600" dirty="0" smtClean="0">
                          <a:effectLst/>
                        </a:rPr>
                        <a:t>изчислява</a:t>
                      </a:r>
                      <a:r>
                        <a:rPr lang="bg-BG" sz="1600" baseline="0" dirty="0" smtClean="0">
                          <a:effectLst/>
                        </a:rPr>
                        <a:t> стойността на контролния бит</a:t>
                      </a:r>
                      <a:r>
                        <a:rPr lang="en-US" sz="1600" dirty="0" smtClean="0">
                          <a:effectLst/>
                        </a:rPr>
                        <a:t>: </a:t>
                      </a:r>
                      <a:r>
                        <a:rPr lang="en-US" sz="1600" dirty="0">
                          <a:effectLst/>
                        </a:rPr>
                        <a:t>1^0^0^1 = 0</a:t>
                      </a:r>
                    </a:p>
                    <a:p>
                      <a:r>
                        <a:rPr lang="en-US" sz="1600" dirty="0">
                          <a:effectLst/>
                        </a:rPr>
                        <a:t>A </a:t>
                      </a:r>
                      <a:r>
                        <a:rPr lang="bg-BG" sz="1600" dirty="0" smtClean="0">
                          <a:effectLst/>
                        </a:rPr>
                        <a:t>добавя</a:t>
                      </a:r>
                      <a:r>
                        <a:rPr lang="bg-BG" sz="1600" baseline="0" dirty="0" smtClean="0">
                          <a:effectLst/>
                        </a:rPr>
                        <a:t> контролния бит и изпраща</a:t>
                      </a:r>
                      <a:r>
                        <a:rPr lang="en-US" sz="1600" dirty="0" smtClean="0">
                          <a:effectLst/>
                        </a:rPr>
                        <a:t>: </a:t>
                      </a:r>
                      <a:r>
                        <a:rPr lang="en-US" sz="1600" dirty="0">
                          <a:effectLst/>
                        </a:rPr>
                        <a:t>10010</a:t>
                      </a:r>
                    </a:p>
                    <a:p>
                      <a:r>
                        <a:rPr lang="en-US" sz="1600" dirty="0">
                          <a:effectLst/>
                        </a:rPr>
                        <a:t>B </a:t>
                      </a:r>
                      <a:r>
                        <a:rPr lang="bg-BG" sz="1600" dirty="0" smtClean="0">
                          <a:effectLst/>
                        </a:rPr>
                        <a:t>получава</a:t>
                      </a:r>
                      <a:r>
                        <a:rPr lang="en-US" sz="1600" dirty="0" smtClean="0">
                          <a:effectLst/>
                        </a:rPr>
                        <a:t>: </a:t>
                      </a:r>
                      <a:r>
                        <a:rPr lang="en-US" sz="1600" dirty="0">
                          <a:effectLst/>
                        </a:rPr>
                        <a:t>10010</a:t>
                      </a:r>
                    </a:p>
                    <a:p>
                      <a:r>
                        <a:rPr lang="en-US" sz="1600" dirty="0">
                          <a:effectLst/>
                        </a:rPr>
                        <a:t>B </a:t>
                      </a:r>
                      <a:r>
                        <a:rPr lang="bg-BG" sz="1600" dirty="0" smtClean="0">
                          <a:effectLst/>
                        </a:rPr>
                        <a:t>проверява</a:t>
                      </a:r>
                      <a:r>
                        <a:rPr lang="bg-BG" sz="1600" baseline="0" dirty="0" smtClean="0">
                          <a:effectLst/>
                        </a:rPr>
                        <a:t> дали броят на единиците е четен</a:t>
                      </a:r>
                      <a:r>
                        <a:rPr lang="en-US" sz="1600" dirty="0" smtClean="0">
                          <a:effectLst/>
                        </a:rPr>
                        <a:t>: </a:t>
                      </a:r>
                      <a:r>
                        <a:rPr lang="en-US" sz="1600" dirty="0">
                          <a:effectLst/>
                        </a:rPr>
                        <a:t>1^0^0^1^0 = 0</a:t>
                      </a:r>
                    </a:p>
                    <a:p>
                      <a:r>
                        <a:rPr lang="en-US" sz="1600" dirty="0" smtClean="0">
                          <a:effectLst/>
                        </a:rPr>
                        <a:t>B</a:t>
                      </a:r>
                      <a:r>
                        <a:rPr lang="bg-BG" sz="1600" baseline="0" dirty="0" smtClean="0">
                          <a:effectLst/>
                        </a:rPr>
                        <a:t> съобщава за коректно предадена информация</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r>
              <a:tr h="2312960">
                <a:tc>
                  <a:txBody>
                    <a:bodyPr/>
                    <a:lstStyle/>
                    <a:p>
                      <a:pPr algn="ctr"/>
                      <a:r>
                        <a:rPr lang="bg-BG" sz="1600" dirty="0" smtClean="0">
                          <a:effectLst/>
                        </a:rPr>
                        <a:t>нечетен</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c>
                  <a:txBody>
                    <a:bodyPr/>
                    <a:lstStyle/>
                    <a:p>
                      <a:r>
                        <a:rPr lang="en-US" sz="1600" dirty="0" smtClean="0">
                          <a:effectLst/>
                        </a:rPr>
                        <a:t>A </a:t>
                      </a:r>
                      <a:r>
                        <a:rPr lang="bg-BG" sz="1600" dirty="0" smtClean="0">
                          <a:effectLst/>
                        </a:rPr>
                        <a:t>иска</a:t>
                      </a:r>
                      <a:r>
                        <a:rPr lang="bg-BG" sz="1600" baseline="0" dirty="0" smtClean="0">
                          <a:effectLst/>
                        </a:rPr>
                        <a:t> да предаде</a:t>
                      </a:r>
                      <a:r>
                        <a:rPr lang="en-US" sz="1600" dirty="0" smtClean="0">
                          <a:effectLst/>
                        </a:rPr>
                        <a:t>: 1001</a:t>
                      </a:r>
                    </a:p>
                    <a:p>
                      <a:r>
                        <a:rPr lang="en-US" sz="1600" dirty="0" smtClean="0">
                          <a:effectLst/>
                        </a:rPr>
                        <a:t>A </a:t>
                      </a:r>
                      <a:r>
                        <a:rPr lang="bg-BG" sz="1600" dirty="0" smtClean="0">
                          <a:effectLst/>
                        </a:rPr>
                        <a:t>изчислява</a:t>
                      </a:r>
                      <a:r>
                        <a:rPr lang="bg-BG" sz="1600" baseline="0" dirty="0" smtClean="0">
                          <a:effectLst/>
                        </a:rPr>
                        <a:t> стойността на контролния бит</a:t>
                      </a:r>
                      <a:r>
                        <a:rPr lang="en-US" sz="1600" dirty="0" smtClean="0">
                          <a:effectLst/>
                        </a:rPr>
                        <a:t>: ~(1^0^0^1) = 1</a:t>
                      </a:r>
                    </a:p>
                    <a:p>
                      <a:r>
                        <a:rPr lang="en-US" sz="1600" dirty="0" smtClean="0">
                          <a:effectLst/>
                        </a:rPr>
                        <a:t>A </a:t>
                      </a:r>
                      <a:r>
                        <a:rPr lang="bg-BG" sz="1600" dirty="0" smtClean="0">
                          <a:effectLst/>
                        </a:rPr>
                        <a:t>добавя</a:t>
                      </a:r>
                      <a:r>
                        <a:rPr lang="bg-BG" sz="1600" baseline="0" dirty="0" smtClean="0">
                          <a:effectLst/>
                        </a:rPr>
                        <a:t> контролния бит и изпраща</a:t>
                      </a:r>
                      <a:r>
                        <a:rPr lang="en-US" sz="1600" dirty="0" smtClean="0">
                          <a:effectLst/>
                        </a:rPr>
                        <a:t>: 10011</a:t>
                      </a:r>
                    </a:p>
                    <a:p>
                      <a:r>
                        <a:rPr lang="en-US" sz="1600" dirty="0" smtClean="0">
                          <a:effectLst/>
                        </a:rPr>
                        <a:t>B </a:t>
                      </a:r>
                      <a:r>
                        <a:rPr lang="bg-BG" sz="1600" dirty="0" smtClean="0">
                          <a:effectLst/>
                        </a:rPr>
                        <a:t>получава:</a:t>
                      </a:r>
                      <a:r>
                        <a:rPr lang="en-US" sz="1600" dirty="0" smtClean="0">
                          <a:effectLst/>
                        </a:rPr>
                        <a:t> 10011</a:t>
                      </a:r>
                    </a:p>
                    <a:p>
                      <a:r>
                        <a:rPr lang="en-US" sz="1600" dirty="0" smtClean="0">
                          <a:effectLst/>
                        </a:rPr>
                        <a:t>B </a:t>
                      </a:r>
                      <a:r>
                        <a:rPr lang="bg-BG" sz="1600" dirty="0" smtClean="0">
                          <a:effectLst/>
                        </a:rPr>
                        <a:t>проверява</a:t>
                      </a:r>
                      <a:r>
                        <a:rPr lang="bg-BG" sz="1600" baseline="0" dirty="0" smtClean="0">
                          <a:effectLst/>
                        </a:rPr>
                        <a:t> дали броят на единиците е нечетен</a:t>
                      </a:r>
                      <a:r>
                        <a:rPr lang="en-US" sz="1600" dirty="0" smtClean="0">
                          <a:effectLst/>
                        </a:rPr>
                        <a:t>: 1^0^0^1^1 = 1</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effectLst/>
                        </a:rPr>
                        <a:t>B</a:t>
                      </a:r>
                      <a:r>
                        <a:rPr lang="bg-BG" sz="1600" baseline="0" dirty="0" smtClean="0">
                          <a:effectLst/>
                        </a:rPr>
                        <a:t> съобщава за коректно предадена информация</a:t>
                      </a:r>
                      <a:endParaRPr lang="en-US" sz="1600" dirty="0" smtClean="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r>
            </a:tbl>
          </a:graphicData>
        </a:graphic>
      </p:graphicFrame>
      <p:sp>
        <p:nvSpPr>
          <p:cNvPr id="47120" name="Rectangle 1"/>
          <p:cNvSpPr>
            <a:spLocks noChangeArrowheads="1"/>
          </p:cNvSpPr>
          <p:nvPr/>
        </p:nvSpPr>
        <p:spPr bwMode="auto">
          <a:xfrm>
            <a:off x="854075" y="1600200"/>
            <a:ext cx="9144000" cy="0"/>
          </a:xfrm>
          <a:prstGeom prst="rect">
            <a:avLst/>
          </a:prstGeom>
          <a:noFill/>
          <a:ln w="9525">
            <a:noFill/>
            <a:miter lim="800000"/>
            <a:headEnd/>
            <a:tailEnd/>
          </a:ln>
        </p:spPr>
        <p:txBody>
          <a:bodyPr wrap="none" anchor="ctr">
            <a:spAutoFit/>
          </a:bodyPr>
          <a:lstStyle/>
          <a:p>
            <a:r>
              <a:rPr lang="bg-BG" altLang="bg-BG">
                <a:cs typeface="Arial" charset="0"/>
              </a:rPr>
              <a:t/>
            </a:r>
            <a:br>
              <a:rPr lang="bg-BG" altLang="bg-BG">
                <a:cs typeface="Arial" charset="0"/>
              </a:rPr>
            </a:br>
            <a:endParaRPr lang="bg-BG" altLang="bg-BG">
              <a:cs typeface="Arial" charset="0"/>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2</a:t>
            </a:r>
            <a:endParaRPr lang="bg-B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64051845"/>
              </p:ext>
            </p:extLst>
          </p:nvPr>
        </p:nvGraphicFramePr>
        <p:xfrm>
          <a:off x="854075" y="1600200"/>
          <a:ext cx="7101633" cy="4735029"/>
        </p:xfrm>
        <a:graphic>
          <a:graphicData uri="http://schemas.openxmlformats.org/drawingml/2006/table">
            <a:tbl>
              <a:tblPr/>
              <a:tblGrid>
                <a:gridCol w="908945"/>
                <a:gridCol w="6192688"/>
              </a:tblGrid>
              <a:tr h="330423">
                <a:tc>
                  <a:txBody>
                    <a:bodyPr/>
                    <a:lstStyle/>
                    <a:p>
                      <a:pPr algn="ctr"/>
                      <a:r>
                        <a:rPr lang="bg-BG" dirty="0" smtClean="0"/>
                        <a:t>Тип</a:t>
                      </a:r>
                      <a:endParaRPr lang="bg-BG" dirty="0"/>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tx2">
                        <a:lumMod val="75000"/>
                      </a:schemeClr>
                    </a:solidFill>
                  </a:tcPr>
                </a:tc>
                <a:tc>
                  <a:txBody>
                    <a:bodyPr/>
                    <a:lstStyle/>
                    <a:p>
                      <a:pPr algn="ctr"/>
                      <a:r>
                        <a:rPr lang="bg-BG" sz="1600" dirty="0" smtClean="0">
                          <a:effectLst/>
                        </a:rPr>
                        <a:t>При</a:t>
                      </a:r>
                      <a:r>
                        <a:rPr lang="bg-BG" sz="1600" baseline="0" dirty="0" smtClean="0">
                          <a:effectLst/>
                        </a:rPr>
                        <a:t> неуспешно предаване </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tx2">
                        <a:lumMod val="75000"/>
                      </a:schemeClr>
                    </a:solidFill>
                  </a:tcPr>
                </a:tc>
              </a:tr>
              <a:tr h="2065143">
                <a:tc>
                  <a:txBody>
                    <a:bodyPr/>
                    <a:lstStyle/>
                    <a:p>
                      <a:pPr algn="ctr"/>
                      <a:r>
                        <a:rPr lang="bg-BG" sz="1600" dirty="0" smtClean="0">
                          <a:effectLst/>
                        </a:rPr>
                        <a:t>четен</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c>
                  <a:txBody>
                    <a:bodyPr/>
                    <a:lstStyle/>
                    <a:p>
                      <a:r>
                        <a:rPr lang="en-US" sz="1600" dirty="0">
                          <a:effectLst/>
                        </a:rPr>
                        <a:t>A </a:t>
                      </a:r>
                      <a:r>
                        <a:rPr lang="bg-BG" sz="1600" dirty="0" smtClean="0">
                          <a:effectLst/>
                        </a:rPr>
                        <a:t>иска</a:t>
                      </a:r>
                      <a:r>
                        <a:rPr lang="bg-BG" sz="1600" baseline="0" dirty="0" smtClean="0">
                          <a:effectLst/>
                        </a:rPr>
                        <a:t> да предаде</a:t>
                      </a:r>
                      <a:r>
                        <a:rPr lang="en-US" sz="1600" dirty="0" smtClean="0">
                          <a:effectLst/>
                        </a:rPr>
                        <a:t>: 1001</a:t>
                      </a:r>
                      <a:endParaRPr lang="en-US" sz="1600" dirty="0">
                        <a:effectLst/>
                      </a:endParaRPr>
                    </a:p>
                    <a:p>
                      <a:r>
                        <a:rPr lang="en-US" sz="1600" dirty="0">
                          <a:effectLst/>
                        </a:rPr>
                        <a:t>A </a:t>
                      </a:r>
                      <a:r>
                        <a:rPr lang="bg-BG" sz="1600" dirty="0" smtClean="0">
                          <a:effectLst/>
                        </a:rPr>
                        <a:t>изчислява</a:t>
                      </a:r>
                      <a:r>
                        <a:rPr lang="bg-BG" sz="1600" baseline="0" dirty="0" smtClean="0">
                          <a:effectLst/>
                        </a:rPr>
                        <a:t> стойността на контролния бит</a:t>
                      </a:r>
                      <a:r>
                        <a:rPr lang="en-US" sz="1600" dirty="0" smtClean="0">
                          <a:effectLst/>
                        </a:rPr>
                        <a:t>: 1^</a:t>
                      </a:r>
                      <a:r>
                        <a:rPr lang="bg-BG" sz="1600" dirty="0" smtClean="0">
                          <a:effectLst/>
                        </a:rPr>
                        <a:t>0</a:t>
                      </a:r>
                      <a:r>
                        <a:rPr lang="en-US" sz="1600" dirty="0" smtClean="0">
                          <a:effectLst/>
                        </a:rPr>
                        <a:t>^0^1 </a:t>
                      </a:r>
                      <a:r>
                        <a:rPr lang="en-US" sz="1600" dirty="0">
                          <a:effectLst/>
                        </a:rPr>
                        <a:t>= </a:t>
                      </a:r>
                      <a:r>
                        <a:rPr lang="bg-BG" sz="1600" dirty="0" smtClean="0">
                          <a:effectLst/>
                        </a:rPr>
                        <a:t>0</a:t>
                      </a:r>
                      <a:endParaRPr lang="en-US" sz="1600" dirty="0">
                        <a:effectLst/>
                      </a:endParaRPr>
                    </a:p>
                    <a:p>
                      <a:r>
                        <a:rPr lang="en-US" sz="1600" dirty="0">
                          <a:effectLst/>
                        </a:rPr>
                        <a:t>A </a:t>
                      </a:r>
                      <a:r>
                        <a:rPr lang="bg-BG" sz="1600" dirty="0" smtClean="0">
                          <a:effectLst/>
                        </a:rPr>
                        <a:t>добавя</a:t>
                      </a:r>
                      <a:r>
                        <a:rPr lang="bg-BG" sz="1600" baseline="0" dirty="0" smtClean="0">
                          <a:effectLst/>
                        </a:rPr>
                        <a:t> контролния бит и изпраща</a:t>
                      </a:r>
                      <a:r>
                        <a:rPr lang="en-US" sz="1600" dirty="0" smtClean="0">
                          <a:effectLst/>
                        </a:rPr>
                        <a:t>: 1</a:t>
                      </a:r>
                      <a:r>
                        <a:rPr lang="bg-BG" sz="1600" dirty="0" smtClean="0">
                          <a:effectLst/>
                        </a:rPr>
                        <a:t>0</a:t>
                      </a:r>
                      <a:r>
                        <a:rPr lang="en-US" sz="1600" dirty="0" smtClean="0">
                          <a:effectLst/>
                        </a:rPr>
                        <a:t>010</a:t>
                      </a:r>
                      <a:endParaRPr lang="bg-BG" sz="1600" dirty="0" smtClean="0">
                        <a:effectLst/>
                      </a:endParaRPr>
                    </a:p>
                    <a:p>
                      <a:r>
                        <a:rPr kumimoji="0" lang="en-US" sz="1600" b="1" i="0" kern="1200" dirty="0" smtClean="0">
                          <a:solidFill>
                            <a:schemeClr val="tx1"/>
                          </a:solidFill>
                          <a:effectLst/>
                          <a:latin typeface="+mn-lt"/>
                          <a:ea typeface="+mn-ea"/>
                          <a:cs typeface="+mn-cs"/>
                        </a:rPr>
                        <a:t>...TRANSMISSION ERROR...</a:t>
                      </a:r>
                      <a:endParaRPr lang="en-US" sz="1600" dirty="0">
                        <a:effectLst/>
                      </a:endParaRPr>
                    </a:p>
                    <a:p>
                      <a:r>
                        <a:rPr lang="en-US" sz="1600" dirty="0">
                          <a:effectLst/>
                        </a:rPr>
                        <a:t>B </a:t>
                      </a:r>
                      <a:r>
                        <a:rPr lang="bg-BG" sz="1600" dirty="0" smtClean="0">
                          <a:effectLst/>
                        </a:rPr>
                        <a:t>получава</a:t>
                      </a:r>
                      <a:r>
                        <a:rPr lang="en-US" sz="1600" dirty="0" smtClean="0">
                          <a:effectLst/>
                        </a:rPr>
                        <a:t>: </a:t>
                      </a:r>
                      <a:r>
                        <a:rPr lang="bg-BG" sz="1600" dirty="0" smtClean="0">
                          <a:effectLst/>
                        </a:rPr>
                        <a:t>1</a:t>
                      </a:r>
                      <a:r>
                        <a:rPr lang="bg-BG" sz="1600" b="1" u="sng" dirty="0" smtClean="0">
                          <a:solidFill>
                            <a:srgbClr val="800000"/>
                          </a:solidFill>
                          <a:effectLst/>
                        </a:rPr>
                        <a:t>1</a:t>
                      </a:r>
                      <a:r>
                        <a:rPr lang="en-US" sz="1600" dirty="0" smtClean="0">
                          <a:effectLst/>
                        </a:rPr>
                        <a:t>010</a:t>
                      </a:r>
                      <a:endParaRPr lang="en-US" sz="1600" dirty="0">
                        <a:effectLst/>
                      </a:endParaRPr>
                    </a:p>
                    <a:p>
                      <a:r>
                        <a:rPr lang="en-US" sz="1600" dirty="0">
                          <a:effectLst/>
                        </a:rPr>
                        <a:t>B </a:t>
                      </a:r>
                      <a:r>
                        <a:rPr lang="bg-BG" sz="1600" dirty="0" smtClean="0">
                          <a:effectLst/>
                        </a:rPr>
                        <a:t>проверява</a:t>
                      </a:r>
                      <a:r>
                        <a:rPr lang="bg-BG" sz="1600" baseline="0" dirty="0" smtClean="0">
                          <a:effectLst/>
                        </a:rPr>
                        <a:t> дали броят на единиците е четен</a:t>
                      </a:r>
                      <a:r>
                        <a:rPr lang="en-US" sz="1600" dirty="0" smtClean="0">
                          <a:effectLst/>
                        </a:rPr>
                        <a:t>: 1^</a:t>
                      </a:r>
                      <a:r>
                        <a:rPr lang="bg-BG" sz="1600" dirty="0" smtClean="0">
                          <a:effectLst/>
                        </a:rPr>
                        <a:t>1</a:t>
                      </a:r>
                      <a:r>
                        <a:rPr lang="en-US" sz="1600" dirty="0" smtClean="0">
                          <a:effectLst/>
                        </a:rPr>
                        <a:t>^0^1^0 </a:t>
                      </a:r>
                      <a:r>
                        <a:rPr lang="en-US" sz="1600" dirty="0">
                          <a:effectLst/>
                        </a:rPr>
                        <a:t>= </a:t>
                      </a:r>
                      <a:r>
                        <a:rPr lang="bg-BG" sz="1600" dirty="0" smtClean="0">
                          <a:effectLst/>
                        </a:rPr>
                        <a:t>1</a:t>
                      </a:r>
                      <a:endParaRPr lang="en-US" sz="1600" dirty="0">
                        <a:effectLst/>
                      </a:endParaRPr>
                    </a:p>
                    <a:p>
                      <a:r>
                        <a:rPr lang="en-US" sz="1600" dirty="0" smtClean="0">
                          <a:effectLst/>
                        </a:rPr>
                        <a:t>B</a:t>
                      </a:r>
                      <a:r>
                        <a:rPr lang="bg-BG" sz="1600" baseline="0" dirty="0" smtClean="0">
                          <a:effectLst/>
                        </a:rPr>
                        <a:t> съобщава за некоректно предадена информация.</a:t>
                      </a: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r>
              <a:tr h="2312960">
                <a:tc>
                  <a:txBody>
                    <a:bodyPr/>
                    <a:lstStyle/>
                    <a:p>
                      <a:pPr algn="ctr"/>
                      <a:endParaRPr lang="bg-BG" sz="1600" dirty="0" smtClean="0">
                        <a:effectLst/>
                      </a:endParaRPr>
                    </a:p>
                    <a:p>
                      <a:pPr algn="ctr"/>
                      <a:r>
                        <a:rPr lang="bg-BG" sz="1600" dirty="0" smtClean="0">
                          <a:effectLst/>
                        </a:rPr>
                        <a:t>нечетен</a:t>
                      </a:r>
                    </a:p>
                    <a:p>
                      <a:pPr algn="ctr"/>
                      <a:endParaRPr lang="en-US" sz="1600" dirty="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c>
                  <a:txBody>
                    <a:bodyPr/>
                    <a:lstStyle/>
                    <a:p>
                      <a:r>
                        <a:rPr lang="en-US" sz="1600" dirty="0" smtClean="0">
                          <a:effectLst/>
                        </a:rPr>
                        <a:t>A </a:t>
                      </a:r>
                      <a:r>
                        <a:rPr lang="bg-BG" sz="1600" dirty="0" smtClean="0">
                          <a:effectLst/>
                        </a:rPr>
                        <a:t>иска</a:t>
                      </a:r>
                      <a:r>
                        <a:rPr lang="bg-BG" sz="1600" baseline="0" dirty="0" smtClean="0">
                          <a:effectLst/>
                        </a:rPr>
                        <a:t> да предаде</a:t>
                      </a:r>
                      <a:r>
                        <a:rPr lang="en-US" sz="1600" dirty="0" smtClean="0">
                          <a:effectLst/>
                        </a:rPr>
                        <a:t>: 1001</a:t>
                      </a:r>
                    </a:p>
                    <a:p>
                      <a:r>
                        <a:rPr lang="en-US" sz="1600" dirty="0" smtClean="0">
                          <a:effectLst/>
                        </a:rPr>
                        <a:t>A </a:t>
                      </a:r>
                      <a:r>
                        <a:rPr lang="bg-BG" sz="1600" dirty="0" smtClean="0">
                          <a:effectLst/>
                        </a:rPr>
                        <a:t>изчислява</a:t>
                      </a:r>
                      <a:r>
                        <a:rPr lang="bg-BG" sz="1600" baseline="0" dirty="0" smtClean="0">
                          <a:effectLst/>
                        </a:rPr>
                        <a:t> стойността на контролния бит</a:t>
                      </a:r>
                      <a:r>
                        <a:rPr lang="en-US" sz="1600" dirty="0" smtClean="0">
                          <a:effectLst/>
                        </a:rPr>
                        <a:t>: ~(1^0^0^1) = 1</a:t>
                      </a:r>
                    </a:p>
                    <a:p>
                      <a:r>
                        <a:rPr lang="en-US" sz="1600" dirty="0" smtClean="0">
                          <a:effectLst/>
                        </a:rPr>
                        <a:t>A </a:t>
                      </a:r>
                      <a:r>
                        <a:rPr lang="bg-BG" sz="1600" dirty="0" smtClean="0">
                          <a:effectLst/>
                        </a:rPr>
                        <a:t>добавя</a:t>
                      </a:r>
                      <a:r>
                        <a:rPr lang="bg-BG" sz="1600" baseline="0" dirty="0" smtClean="0">
                          <a:effectLst/>
                        </a:rPr>
                        <a:t> контролния бит и изпраща</a:t>
                      </a:r>
                      <a:r>
                        <a:rPr lang="en-US" sz="1600" dirty="0" smtClean="0">
                          <a:effectLst/>
                        </a:rPr>
                        <a:t>: 10011</a:t>
                      </a:r>
                    </a:p>
                    <a:p>
                      <a:r>
                        <a:rPr lang="en-US" sz="1600" dirty="0" smtClean="0">
                          <a:effectLst/>
                        </a:rPr>
                        <a:t>B </a:t>
                      </a:r>
                      <a:r>
                        <a:rPr lang="bg-BG" sz="1600" dirty="0" smtClean="0">
                          <a:effectLst/>
                        </a:rPr>
                        <a:t>получава:</a:t>
                      </a:r>
                      <a:r>
                        <a:rPr lang="en-US" sz="1600" dirty="0" smtClean="0">
                          <a:effectLst/>
                        </a:rPr>
                        <a:t> 100</a:t>
                      </a:r>
                      <a:r>
                        <a:rPr lang="bg-BG" sz="1600" b="1" u="sng" dirty="0" smtClean="0">
                          <a:solidFill>
                            <a:srgbClr val="800000"/>
                          </a:solidFill>
                          <a:effectLst/>
                        </a:rPr>
                        <a:t>0</a:t>
                      </a:r>
                      <a:r>
                        <a:rPr lang="en-US" sz="1600" dirty="0" smtClean="0">
                          <a:effectLst/>
                        </a:rPr>
                        <a:t>1</a:t>
                      </a:r>
                    </a:p>
                    <a:p>
                      <a:r>
                        <a:rPr lang="en-US" sz="1600" dirty="0" smtClean="0">
                          <a:effectLst/>
                        </a:rPr>
                        <a:t>B </a:t>
                      </a:r>
                      <a:r>
                        <a:rPr lang="bg-BG" sz="1600" dirty="0" smtClean="0">
                          <a:effectLst/>
                        </a:rPr>
                        <a:t>проверява</a:t>
                      </a:r>
                      <a:r>
                        <a:rPr lang="bg-BG" sz="1600" baseline="0" dirty="0" smtClean="0">
                          <a:effectLst/>
                        </a:rPr>
                        <a:t> дали броят на единиците е нечетен</a:t>
                      </a:r>
                      <a:r>
                        <a:rPr lang="en-US" sz="1600" dirty="0" smtClean="0">
                          <a:effectLst/>
                        </a:rPr>
                        <a:t>: 1^0^0^</a:t>
                      </a:r>
                      <a:r>
                        <a:rPr lang="bg-BG" sz="1600" dirty="0" smtClean="0">
                          <a:effectLst/>
                        </a:rPr>
                        <a:t>0</a:t>
                      </a:r>
                      <a:r>
                        <a:rPr lang="en-US" sz="1600" dirty="0" smtClean="0">
                          <a:effectLst/>
                        </a:rPr>
                        <a:t>^1 = </a:t>
                      </a:r>
                      <a:r>
                        <a:rPr lang="bg-BG" sz="1600" dirty="0" smtClean="0">
                          <a:effectLst/>
                        </a:rPr>
                        <a:t>0</a:t>
                      </a:r>
                      <a:endParaRPr lang="en-US" sz="160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effectLst/>
                        </a:rPr>
                        <a:t>B</a:t>
                      </a:r>
                      <a:r>
                        <a:rPr lang="bg-BG" sz="1600" baseline="0" dirty="0" smtClean="0">
                          <a:effectLst/>
                        </a:rPr>
                        <a:t> съобщава за некоректно предадена информация</a:t>
                      </a:r>
                      <a:endParaRPr lang="en-US" sz="1600" dirty="0" smtClean="0">
                        <a:effectLst/>
                      </a:endParaRPr>
                    </a:p>
                  </a:txBody>
                  <a:tcPr marL="82606" marR="82606" marT="41303" marB="41303"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chemeClr val="bg1">
                        <a:lumMod val="50000"/>
                        <a:lumOff val="5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Код на Хеминг-приложение</a:t>
            </a:r>
            <a:endParaRPr lang="bg-BG" dirty="0"/>
          </a:p>
        </p:txBody>
      </p:sp>
      <p:sp>
        <p:nvSpPr>
          <p:cNvPr id="49154" name="Content Placeholder 2"/>
          <p:cNvSpPr>
            <a:spLocks noGrp="1"/>
          </p:cNvSpPr>
          <p:nvPr>
            <p:ph idx="1"/>
          </p:nvPr>
        </p:nvSpPr>
        <p:spPr>
          <a:xfrm>
            <a:off x="457200" y="1989138"/>
            <a:ext cx="8229600" cy="4319587"/>
          </a:xfrm>
        </p:spPr>
        <p:txBody>
          <a:bodyPr/>
          <a:lstStyle/>
          <a:p>
            <a:pPr eaLnBrk="1" hangingPunct="1">
              <a:buFont typeface="Wingdings 2" pitchFamily="18" charset="2"/>
              <a:buNone/>
            </a:pPr>
            <a:r>
              <a:rPr lang="bg-BG" dirty="0" smtClean="0"/>
              <a:t>Използва се за контрол и корекция на грешки в</a:t>
            </a:r>
            <a:endParaRPr lang="en-US" dirty="0" smtClean="0"/>
          </a:p>
          <a:p>
            <a:pPr eaLnBrk="1" hangingPunct="1">
              <a:buFont typeface="Wingdings 2" pitchFamily="18" charset="2"/>
              <a:buNone/>
            </a:pPr>
            <a:r>
              <a:rPr lang="bg-BG" dirty="0" smtClean="0"/>
              <a:t>запомнящия масив на ОП на компютрите.</a:t>
            </a:r>
          </a:p>
          <a:p>
            <a:pPr eaLnBrk="1" hangingPunct="1">
              <a:buFont typeface="Wingdings 2" pitchFamily="18" charset="2"/>
              <a:buNone/>
            </a:pPr>
            <a:endParaRPr lang="bg-BG" dirty="0" smtClean="0"/>
          </a:p>
          <a:p>
            <a:pPr eaLnBrk="1" hangingPunct="1">
              <a:buFont typeface="Wingdings 2" pitchFamily="18" charset="2"/>
              <a:buNone/>
            </a:pPr>
            <a:r>
              <a:rPr lang="bg-BG" b="1" i="1" dirty="0" smtClean="0"/>
              <a:t>При запис</a:t>
            </a:r>
            <a:r>
              <a:rPr lang="bg-BG" i="1" dirty="0" smtClean="0"/>
              <a:t> </a:t>
            </a:r>
            <a:r>
              <a:rPr lang="bg-BG" dirty="0" smtClean="0"/>
              <a:t>в масива информацията се кодира, т.е.</a:t>
            </a:r>
            <a:endParaRPr lang="en-US" dirty="0" smtClean="0"/>
          </a:p>
          <a:p>
            <a:pPr eaLnBrk="1" hangingPunct="1">
              <a:buFont typeface="Wingdings 2" pitchFamily="18" charset="2"/>
              <a:buNone/>
            </a:pPr>
            <a:r>
              <a:rPr lang="bg-BG" dirty="0" smtClean="0"/>
              <a:t>към нея се добавя </a:t>
            </a:r>
            <a:r>
              <a:rPr lang="en-US" b="1" dirty="0" smtClean="0"/>
              <a:t>k</a:t>
            </a:r>
            <a:r>
              <a:rPr lang="bg-BG" dirty="0" smtClean="0"/>
              <a:t>-разрядна контролна дума,</a:t>
            </a:r>
            <a:endParaRPr lang="en-US" dirty="0" smtClean="0"/>
          </a:p>
          <a:p>
            <a:pPr eaLnBrk="1" hangingPunct="1">
              <a:buFont typeface="Wingdings 2" pitchFamily="18" charset="2"/>
              <a:buNone/>
            </a:pPr>
            <a:r>
              <a:rPr lang="bg-BG" dirty="0" smtClean="0"/>
              <a:t>която се записва заедно с основната.</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Код на Хеминг</a:t>
            </a:r>
            <a:endParaRPr lang="bg-BG" dirty="0"/>
          </a:p>
        </p:txBody>
      </p:sp>
      <p:sp>
        <p:nvSpPr>
          <p:cNvPr id="50178" name="Content Placeholder 2"/>
          <p:cNvSpPr>
            <a:spLocks noGrp="1"/>
          </p:cNvSpPr>
          <p:nvPr>
            <p:ph idx="1"/>
          </p:nvPr>
        </p:nvSpPr>
        <p:spPr>
          <a:xfrm>
            <a:off x="457200" y="2060575"/>
            <a:ext cx="8229600" cy="4248150"/>
          </a:xfrm>
        </p:spPr>
        <p:txBody>
          <a:bodyPr/>
          <a:lstStyle/>
          <a:p>
            <a:pPr eaLnBrk="1" hangingPunct="1">
              <a:buFont typeface="Wingdings 2" pitchFamily="18" charset="2"/>
              <a:buNone/>
            </a:pPr>
            <a:r>
              <a:rPr lang="bg-BG" dirty="0" smtClean="0"/>
              <a:t>	Кодът на Хеминг се строи по такъв начин, че</a:t>
            </a:r>
          </a:p>
          <a:p>
            <a:pPr eaLnBrk="1" hangingPunct="1">
              <a:buFont typeface="Wingdings 2" pitchFamily="18" charset="2"/>
              <a:buNone/>
            </a:pPr>
            <a:r>
              <a:rPr lang="bg-BG" dirty="0" smtClean="0"/>
              <a:t>към началните информационни разряди се добавят</a:t>
            </a:r>
          </a:p>
          <a:p>
            <a:pPr eaLnBrk="1" hangingPunct="1">
              <a:buFont typeface="Wingdings 2" pitchFamily="18" charset="2"/>
              <a:buNone/>
            </a:pPr>
            <a:r>
              <a:rPr lang="bg-BG" dirty="0" smtClean="0"/>
              <a:t>известен брой контролни разряди, които се</a:t>
            </a:r>
          </a:p>
          <a:p>
            <a:pPr eaLnBrk="1" hangingPunct="1">
              <a:buFont typeface="Wingdings 2" pitchFamily="18" charset="2"/>
              <a:buNone/>
            </a:pPr>
            <a:r>
              <a:rPr lang="bg-BG" dirty="0" smtClean="0"/>
              <a:t>формират преди предаване на информацията на</a:t>
            </a:r>
          </a:p>
          <a:p>
            <a:pPr eaLnBrk="1" hangingPunct="1">
              <a:buFont typeface="Wingdings 2" pitchFamily="18" charset="2"/>
              <a:buNone/>
            </a:pPr>
            <a:r>
              <a:rPr lang="bg-BG" dirty="0" smtClean="0"/>
              <a:t>базата на определяне на четността на сумата на</a:t>
            </a:r>
          </a:p>
          <a:p>
            <a:pPr eaLnBrk="1" hangingPunct="1">
              <a:buFont typeface="Wingdings 2" pitchFamily="18" charset="2"/>
              <a:buNone/>
            </a:pPr>
            <a:r>
              <a:rPr lang="bg-BG" dirty="0" smtClean="0"/>
              <a:t>единиците в съответни групи информационни</a:t>
            </a:r>
          </a:p>
          <a:p>
            <a:pPr eaLnBrk="1" hangingPunct="1">
              <a:buFont typeface="Wingdings 2" pitchFamily="18" charset="2"/>
              <a:buNone/>
            </a:pPr>
            <a:r>
              <a:rPr lang="bg-BG" dirty="0" smtClean="0"/>
              <a:t>разряди.</a:t>
            </a:r>
          </a:p>
          <a:p>
            <a:pPr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Код на Хеминг</a:t>
            </a:r>
            <a:endParaRPr lang="bg-BG" dirty="0"/>
          </a:p>
        </p:txBody>
      </p:sp>
      <p:sp>
        <p:nvSpPr>
          <p:cNvPr id="51202" name="Content Placeholder 2"/>
          <p:cNvSpPr>
            <a:spLocks noGrp="1"/>
          </p:cNvSpPr>
          <p:nvPr>
            <p:ph idx="1"/>
          </p:nvPr>
        </p:nvSpPr>
        <p:spPr>
          <a:xfrm>
            <a:off x="457200" y="2708275"/>
            <a:ext cx="8229600" cy="3600450"/>
          </a:xfrm>
        </p:spPr>
        <p:txBody>
          <a:bodyPr/>
          <a:lstStyle/>
          <a:p>
            <a:pPr eaLnBrk="1" hangingPunct="1">
              <a:buFont typeface="Wingdings 2" pitchFamily="18" charset="2"/>
              <a:buNone/>
            </a:pPr>
            <a:r>
              <a:rPr lang="bg-BG" dirty="0" smtClean="0"/>
              <a:t>	След приемане на информацията контролната</a:t>
            </a:r>
          </a:p>
          <a:p>
            <a:pPr eaLnBrk="1" hangingPunct="1">
              <a:buFont typeface="Wingdings 2" pitchFamily="18" charset="2"/>
              <a:buNone/>
            </a:pPr>
            <a:r>
              <a:rPr lang="bg-BG" dirty="0" smtClean="0"/>
              <a:t>апаратура образува от получените информационни</a:t>
            </a:r>
          </a:p>
          <a:p>
            <a:pPr eaLnBrk="1" hangingPunct="1">
              <a:buFont typeface="Wingdings 2" pitchFamily="18" charset="2"/>
              <a:buNone/>
            </a:pPr>
            <a:r>
              <a:rPr lang="bg-BG" dirty="0" smtClean="0"/>
              <a:t>и контролни разряди т.нар. </a:t>
            </a:r>
            <a:r>
              <a:rPr lang="bg-BG" i="1" dirty="0" smtClean="0"/>
              <a:t>коригиращо число </a:t>
            </a:r>
            <a:r>
              <a:rPr lang="bg-BG" dirty="0" smtClean="0"/>
              <a:t>на</a:t>
            </a:r>
          </a:p>
          <a:p>
            <a:pPr eaLnBrk="1" hangingPunct="1">
              <a:buFont typeface="Wingdings 2" pitchFamily="18" charset="2"/>
              <a:buNone/>
            </a:pPr>
            <a:r>
              <a:rPr lang="bg-BG" dirty="0" smtClean="0"/>
              <a:t>базата на аналогично преброяване на единиците.</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Код на хеминг-коригиращо число</a:t>
            </a:r>
            <a:endParaRPr lang="bg-BG" dirty="0"/>
          </a:p>
        </p:txBody>
      </p:sp>
      <p:sp>
        <p:nvSpPr>
          <p:cNvPr id="52226" name="Content Placeholder 2"/>
          <p:cNvSpPr>
            <a:spLocks noGrp="1"/>
          </p:cNvSpPr>
          <p:nvPr>
            <p:ph idx="1"/>
          </p:nvPr>
        </p:nvSpPr>
        <p:spPr>
          <a:xfrm>
            <a:off x="457200" y="2492375"/>
            <a:ext cx="8229600" cy="3816350"/>
          </a:xfrm>
        </p:spPr>
        <p:txBody>
          <a:bodyPr/>
          <a:lstStyle/>
          <a:p>
            <a:pPr marL="136525" indent="0" eaLnBrk="1" hangingPunct="1">
              <a:buNone/>
            </a:pPr>
            <a:r>
              <a:rPr lang="bg-BG" b="1" dirty="0" smtClean="0"/>
              <a:t>- При липса на грешка</a:t>
            </a:r>
            <a:r>
              <a:rPr lang="bg-BG" dirty="0" smtClean="0"/>
              <a:t> коригиращото число е равно на нула. </a:t>
            </a:r>
          </a:p>
          <a:p>
            <a:pPr eaLnBrk="1" hangingPunct="1">
              <a:buFont typeface="Wingdings" pitchFamily="2" charset="2"/>
              <a:buChar char="ü"/>
            </a:pPr>
            <a:endParaRPr lang="bg-BG" dirty="0" smtClean="0"/>
          </a:p>
          <a:p>
            <a:pPr marL="136525" indent="0" eaLnBrk="1" hangingPunct="1">
              <a:buNone/>
            </a:pPr>
            <a:r>
              <a:rPr lang="bg-BG" b="1" dirty="0" smtClean="0"/>
              <a:t>- При грешка</a:t>
            </a:r>
            <a:r>
              <a:rPr lang="bg-BG" dirty="0" smtClean="0"/>
              <a:t> стойността му посочва мястото на грешката </a:t>
            </a:r>
            <a:r>
              <a:rPr lang="ru-RU" dirty="0" smtClean="0"/>
              <a:t>- </a:t>
            </a:r>
            <a:r>
              <a:rPr lang="bg-BG" dirty="0" smtClean="0"/>
              <a:t>двоичния номер на грешния разряд в думата.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Определяне броя на контролните разряди на коригиращото число</a:t>
            </a:r>
            <a:endParaRPr lang="bg-BG" dirty="0"/>
          </a:p>
        </p:txBody>
      </p:sp>
      <p:sp>
        <p:nvSpPr>
          <p:cNvPr id="53250" name="Content Placeholder 2"/>
          <p:cNvSpPr>
            <a:spLocks noGrp="1"/>
          </p:cNvSpPr>
          <p:nvPr>
            <p:ph idx="1"/>
          </p:nvPr>
        </p:nvSpPr>
        <p:spPr/>
        <p:txBody>
          <a:bodyPr/>
          <a:lstStyle/>
          <a:p>
            <a:pPr eaLnBrk="1" hangingPunct="1"/>
            <a:r>
              <a:rPr lang="en-US" dirty="0" smtClean="0"/>
              <a:t>n – </a:t>
            </a:r>
            <a:r>
              <a:rPr lang="bg-BG" dirty="0" smtClean="0"/>
              <a:t>дължина на кодовата дума</a:t>
            </a:r>
          </a:p>
          <a:p>
            <a:pPr eaLnBrk="1" hangingPunct="1"/>
            <a:endParaRPr lang="bg-BG" dirty="0" smtClean="0"/>
          </a:p>
          <a:p>
            <a:pPr eaLnBrk="1" hangingPunct="1"/>
            <a:r>
              <a:rPr lang="en-US" dirty="0" smtClean="0"/>
              <a:t>m – </a:t>
            </a:r>
            <a:r>
              <a:rPr lang="bg-BG" dirty="0" smtClean="0"/>
              <a:t>дължина на информационната дума</a:t>
            </a:r>
          </a:p>
          <a:p>
            <a:pPr eaLnBrk="1" hangingPunct="1"/>
            <a:endParaRPr lang="bg-BG" dirty="0" smtClean="0"/>
          </a:p>
          <a:p>
            <a:pPr eaLnBrk="1" hangingPunct="1"/>
            <a:r>
              <a:rPr lang="en-US" dirty="0" smtClean="0"/>
              <a:t>k – </a:t>
            </a:r>
            <a:r>
              <a:rPr lang="bg-BG" dirty="0" smtClean="0"/>
              <a:t>дължина на коригиращото число</a:t>
            </a:r>
            <a:r>
              <a:rPr lang="en-US" dirty="0" smtClean="0"/>
              <a:t>(</a:t>
            </a:r>
            <a:r>
              <a:rPr lang="bg-BG" dirty="0" smtClean="0"/>
              <a:t>бр. </a:t>
            </a:r>
            <a:r>
              <a:rPr lang="bg-BG" dirty="0"/>
              <a:t>к</a:t>
            </a:r>
            <a:r>
              <a:rPr lang="bg-BG" dirty="0" smtClean="0"/>
              <a:t>онтролни разряди на коригиращото число</a:t>
            </a:r>
            <a:r>
              <a:rPr lang="en-US" dirty="0" smtClean="0"/>
              <a:t>)</a:t>
            </a:r>
            <a:endParaRPr lang="bg-BG" dirty="0" smtClean="0"/>
          </a:p>
          <a:p>
            <a:pPr eaLnBrk="1" hangingPunct="1"/>
            <a:endParaRPr lang="bg-BG" dirty="0" smtClean="0"/>
          </a:p>
          <a:p>
            <a:pPr eaLnBrk="1" hangingPunct="1"/>
            <a:r>
              <a:rPr lang="en-US" dirty="0" smtClean="0"/>
              <a:t>k = n – m</a:t>
            </a:r>
            <a:endParaRPr lang="bg-BG" dirty="0" smtClean="0"/>
          </a:p>
          <a:p>
            <a:pPr eaLnBrk="1" hangingPunct="1"/>
            <a:endParaRPr lang="en-US" dirty="0" smtClean="0"/>
          </a:p>
          <a:p>
            <a:pPr eaLnBrk="1" hangingPunct="1"/>
            <a:r>
              <a:rPr lang="bg-BG" dirty="0" smtClean="0"/>
              <a:t>Условие:  </a:t>
            </a:r>
            <a:r>
              <a:rPr lang="bg-BG" b="1" i="1" dirty="0" smtClean="0"/>
              <a:t>2</a:t>
            </a:r>
            <a:r>
              <a:rPr lang="bg-BG" b="1" i="1" baseline="30000" dirty="0" smtClean="0"/>
              <a:t>к</a:t>
            </a:r>
            <a:r>
              <a:rPr lang="bg-BG" b="1" i="1" dirty="0" smtClean="0"/>
              <a:t> &gt;=п+</a:t>
            </a:r>
            <a:r>
              <a:rPr lang="ru-RU" b="1" i="1" dirty="0" smtClean="0"/>
              <a:t>1 и </a:t>
            </a:r>
            <a:r>
              <a:rPr lang="en-US" b="1" i="1" dirty="0" smtClean="0"/>
              <a:t>k</a:t>
            </a:r>
            <a:r>
              <a:rPr lang="bg-BG" b="1" i="1" dirty="0" smtClean="0"/>
              <a:t> да е миннимално !</a:t>
            </a:r>
            <a:endParaRPr lang="bg-BG" dirty="0" smtClean="0"/>
          </a:p>
          <a:p>
            <a:pPr eaLnBrk="1" hangingPunct="1"/>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Младши контролен разряд</a:t>
            </a:r>
            <a:endParaRPr lang="bg-BG" dirty="0"/>
          </a:p>
        </p:txBody>
      </p:sp>
      <p:sp>
        <p:nvSpPr>
          <p:cNvPr id="1220" name="Content Placeholder 2"/>
          <p:cNvSpPr>
            <a:spLocks noGrp="1"/>
          </p:cNvSpPr>
          <p:nvPr>
            <p:ph idx="1"/>
          </p:nvPr>
        </p:nvSpPr>
        <p:spPr>
          <a:xfrm>
            <a:off x="457200" y="1989138"/>
            <a:ext cx="8229600" cy="4319587"/>
          </a:xfrm>
        </p:spPr>
        <p:txBody>
          <a:bodyPr/>
          <a:lstStyle/>
          <a:p>
            <a:pPr eaLnBrk="1" hangingPunct="1">
              <a:buFont typeface="Wingdings 2" pitchFamily="18" charset="2"/>
              <a:buNone/>
            </a:pPr>
            <a:r>
              <a:rPr lang="bg-BG" dirty="0" smtClean="0"/>
              <a:t>  		Този контролен разряд се получава чрез сумиране по модул </a:t>
            </a:r>
            <a:r>
              <a:rPr lang="ru-RU" dirty="0" smtClean="0"/>
              <a:t>2</a:t>
            </a:r>
            <a:r>
              <a:rPr lang="bg-BG" dirty="0" smtClean="0"/>
              <a:t> на всички разряди на думата, поредните номера на които в двоичното си представяне имат единица в младшия разряд (това са всички нечетни номера).</a:t>
            </a:r>
            <a:endParaRPr lang="en-US" dirty="0" smtClean="0"/>
          </a:p>
          <a:p>
            <a:pPr eaLnBrk="1" hangingPunct="1">
              <a:buFont typeface="Wingdings 2" pitchFamily="18" charset="2"/>
              <a:buNone/>
            </a:pPr>
            <a:endParaRPr lang="en-US"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p:txBody>
      </p:sp>
      <p:graphicFrame>
        <p:nvGraphicFramePr>
          <p:cNvPr id="1218" name="Object 194"/>
          <p:cNvGraphicFramePr>
            <a:graphicFrameLocks noChangeAspect="1"/>
          </p:cNvGraphicFramePr>
          <p:nvPr/>
        </p:nvGraphicFramePr>
        <p:xfrm>
          <a:off x="1116013" y="4868863"/>
          <a:ext cx="3816350" cy="576262"/>
        </p:xfrm>
        <a:graphic>
          <a:graphicData uri="http://schemas.openxmlformats.org/presentationml/2006/ole">
            <mc:AlternateContent xmlns:mc="http://schemas.openxmlformats.org/markup-compatibility/2006">
              <mc:Choice xmlns:v="urn:schemas-microsoft-com:vml" Requires="v">
                <p:oleObj spid="_x0000_s1348" name="Equation" r:id="rId3" imgW="1574800" imgH="228600" progId="Equation.3">
                  <p:embed/>
                </p:oleObj>
              </mc:Choice>
              <mc:Fallback>
                <p:oleObj name="Equation" r:id="rId3" imgW="1574800" imgH="228600" progId="Equation.3">
                  <p:embed/>
                  <p:pic>
                    <p:nvPicPr>
                      <p:cNvPr id="0" name="Picture 1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4868863"/>
                        <a:ext cx="38163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Останалите контролни разряди</a:t>
            </a:r>
            <a:endParaRPr lang="bg-BG" dirty="0"/>
          </a:p>
        </p:txBody>
      </p:sp>
      <p:sp>
        <p:nvSpPr>
          <p:cNvPr id="2437" name="Content Placeholder 2"/>
          <p:cNvSpPr>
            <a:spLocks noGrp="1"/>
          </p:cNvSpPr>
          <p:nvPr>
            <p:ph idx="1"/>
          </p:nvPr>
        </p:nvSpPr>
        <p:spPr>
          <a:xfrm>
            <a:off x="457200" y="1773238"/>
            <a:ext cx="8229600" cy="4535487"/>
          </a:xfrm>
        </p:spPr>
        <p:txBody>
          <a:bodyPr/>
          <a:lstStyle/>
          <a:p>
            <a:pPr eaLnBrk="1" hangingPunct="1">
              <a:buFont typeface="Wingdings 2" pitchFamily="18" charset="2"/>
              <a:buNone/>
            </a:pPr>
            <a:r>
              <a:rPr lang="bg-BG" dirty="0" smtClean="0"/>
              <a:t>		Аналогично на младшия контролен за </a:t>
            </a:r>
            <a:r>
              <a:rPr lang="en-US" dirty="0" smtClean="0"/>
              <a:t>i-</a:t>
            </a:r>
            <a:r>
              <a:rPr lang="bg-BG" dirty="0" smtClean="0"/>
              <a:t>я контролен разряд взимаме сума по модул 2 на всички разряди на думата, поредните номера на които в двоичното си представяне имат единица в </a:t>
            </a:r>
            <a:r>
              <a:rPr lang="en-US" dirty="0" smtClean="0"/>
              <a:t>i-</a:t>
            </a:r>
            <a:r>
              <a:rPr lang="bg-BG" dirty="0" smtClean="0"/>
              <a:t>я разряд от дясно-наляво.</a:t>
            </a:r>
          </a:p>
          <a:p>
            <a:pPr eaLnBrk="1" hangingPunct="1">
              <a:buFont typeface="Wingdings 2" pitchFamily="18" charset="2"/>
              <a:buNone/>
            </a:pPr>
            <a:endParaRPr lang="bg-BG" dirty="0" smtClean="0"/>
          </a:p>
          <a:p>
            <a:pPr eaLnBrk="1" hangingPunct="1">
              <a:buFont typeface="Wingdings 2" pitchFamily="18" charset="2"/>
              <a:buNone/>
            </a:pPr>
            <a:r>
              <a:rPr lang="bg-BG" dirty="0" smtClean="0"/>
              <a:t>	</a:t>
            </a:r>
          </a:p>
        </p:txBody>
      </p:sp>
      <p:graphicFrame>
        <p:nvGraphicFramePr>
          <p:cNvPr id="2434" name="Object 386"/>
          <p:cNvGraphicFramePr>
            <a:graphicFrameLocks noChangeAspect="1"/>
          </p:cNvGraphicFramePr>
          <p:nvPr/>
        </p:nvGraphicFramePr>
        <p:xfrm>
          <a:off x="1116013" y="4581525"/>
          <a:ext cx="2376487" cy="503238"/>
        </p:xfrm>
        <a:graphic>
          <a:graphicData uri="http://schemas.openxmlformats.org/presentationml/2006/ole">
            <mc:AlternateContent xmlns:mc="http://schemas.openxmlformats.org/markup-compatibility/2006">
              <mc:Choice xmlns:v="urn:schemas-microsoft-com:vml" Requires="v">
                <p:oleObj spid="_x0000_s2694" name="Equation" r:id="rId3" imgW="1612900" imgH="228600" progId="Equation.3">
                  <p:embed/>
                </p:oleObj>
              </mc:Choice>
              <mc:Fallback>
                <p:oleObj name="Equation" r:id="rId3" imgW="1612900" imgH="228600" progId="Equation.3">
                  <p:embed/>
                  <p:pic>
                    <p:nvPicPr>
                      <p:cNvPr id="0" name="Picture 3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4581525"/>
                        <a:ext cx="2376487"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35" name="Object 387"/>
          <p:cNvGraphicFramePr>
            <a:graphicFrameLocks noChangeAspect="1"/>
          </p:cNvGraphicFramePr>
          <p:nvPr/>
        </p:nvGraphicFramePr>
        <p:xfrm>
          <a:off x="1116013" y="5661025"/>
          <a:ext cx="2376487" cy="504825"/>
        </p:xfrm>
        <a:graphic>
          <a:graphicData uri="http://schemas.openxmlformats.org/presentationml/2006/ole">
            <mc:AlternateContent xmlns:mc="http://schemas.openxmlformats.org/markup-compatibility/2006">
              <mc:Choice xmlns:v="urn:schemas-microsoft-com:vml" Requires="v">
                <p:oleObj spid="_x0000_s2695" name="Equation" r:id="rId5" imgW="1651000" imgH="228600" progId="Equation.3">
                  <p:embed/>
                </p:oleObj>
              </mc:Choice>
              <mc:Fallback>
                <p:oleObj name="Equation" r:id="rId5" imgW="1651000" imgH="228600" progId="Equation.3">
                  <p:embed/>
                  <p:pic>
                    <p:nvPicPr>
                      <p:cNvPr id="0" name="Picture 3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013" y="5661025"/>
                        <a:ext cx="2376487"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Записване на коригиращото число</a:t>
            </a:r>
            <a:endParaRPr lang="bg-BG" dirty="0"/>
          </a:p>
        </p:txBody>
      </p:sp>
      <p:sp>
        <p:nvSpPr>
          <p:cNvPr id="58370" name="Content Placeholder 2"/>
          <p:cNvSpPr>
            <a:spLocks noGrp="1"/>
          </p:cNvSpPr>
          <p:nvPr>
            <p:ph idx="1"/>
          </p:nvPr>
        </p:nvSpPr>
        <p:spPr/>
        <p:txBody>
          <a:bodyPr/>
          <a:lstStyle/>
          <a:p>
            <a:pPr eaLnBrk="1" hangingPunct="1">
              <a:buFont typeface="Wingdings 2" pitchFamily="18" charset="2"/>
              <a:buNone/>
            </a:pPr>
            <a:r>
              <a:rPr lang="bg-BG" i="1" dirty="0" smtClean="0"/>
              <a:t>	</a:t>
            </a:r>
          </a:p>
          <a:p>
            <a:pPr eaLnBrk="1" hangingPunct="1">
              <a:buFont typeface="Wingdings 2" pitchFamily="18" charset="2"/>
              <a:buNone/>
            </a:pPr>
            <a:r>
              <a:rPr lang="bg-BG" i="1" dirty="0" smtClean="0"/>
              <a:t>	</a:t>
            </a:r>
            <a:r>
              <a:rPr lang="en-US" i="1" dirty="0" smtClean="0"/>
              <a:t>E</a:t>
            </a:r>
            <a:r>
              <a:rPr lang="ru-RU" i="1" dirty="0" smtClean="0"/>
              <a:t> = </a:t>
            </a:r>
            <a:r>
              <a:rPr lang="en-US" i="1" dirty="0" smtClean="0"/>
              <a:t>E</a:t>
            </a:r>
            <a:r>
              <a:rPr lang="en-US" i="1" baseline="-25000" dirty="0" smtClean="0"/>
              <a:t>k </a:t>
            </a:r>
            <a:r>
              <a:rPr lang="ru-RU" i="1" baseline="-25000" dirty="0" smtClean="0"/>
              <a:t>.</a:t>
            </a:r>
            <a:r>
              <a:rPr lang="en-US" i="1" dirty="0" smtClean="0"/>
              <a:t>E</a:t>
            </a:r>
            <a:r>
              <a:rPr lang="en-US" i="1" baseline="-25000" dirty="0" smtClean="0"/>
              <a:t>k</a:t>
            </a:r>
            <a:r>
              <a:rPr lang="ru-RU" i="1" baseline="-25000" dirty="0" smtClean="0"/>
              <a:t>-1</a:t>
            </a:r>
            <a:r>
              <a:rPr lang="ru-RU" i="1" dirty="0" smtClean="0"/>
              <a:t>...</a:t>
            </a:r>
            <a:r>
              <a:rPr lang="en-US" i="1" dirty="0" smtClean="0"/>
              <a:t>E</a:t>
            </a:r>
            <a:r>
              <a:rPr lang="ru-RU" i="1" baseline="-25000" dirty="0" smtClean="0"/>
              <a:t>3 .</a:t>
            </a:r>
            <a:r>
              <a:rPr lang="en-US" i="1" dirty="0" smtClean="0"/>
              <a:t>E</a:t>
            </a:r>
            <a:r>
              <a:rPr lang="ru-RU" i="1" baseline="-25000" dirty="0" smtClean="0"/>
              <a:t>2 .</a:t>
            </a:r>
            <a:r>
              <a:rPr lang="en-US" i="1" dirty="0" smtClean="0"/>
              <a:t>E</a:t>
            </a:r>
            <a:r>
              <a:rPr lang="ru-RU" i="1" baseline="-25000" dirty="0" smtClean="0"/>
              <a:t>1</a:t>
            </a:r>
            <a:r>
              <a:rPr lang="ru-RU" i="1" dirty="0" smtClean="0"/>
              <a:t> – коригиращо число</a:t>
            </a:r>
            <a:endParaRPr lang="bg-BG" dirty="0" smtClean="0"/>
          </a:p>
          <a:p>
            <a:pPr eaLnBrk="1" hangingPunct="1">
              <a:buFont typeface="Wingdings 2" pitchFamily="18" charset="2"/>
              <a:buNone/>
            </a:pPr>
            <a:endParaRPr lang="bg-BG" dirty="0" smtClean="0"/>
          </a:p>
          <a:p>
            <a:pPr eaLnBrk="1" hangingPunct="1">
              <a:buFont typeface="Wingdings 2" pitchFamily="18" charset="2"/>
              <a:buNone/>
            </a:pPr>
            <a:r>
              <a:rPr lang="bg-BG" dirty="0" smtClean="0"/>
              <a:t>	Когато </a:t>
            </a:r>
            <a:r>
              <a:rPr lang="bg-BG" b="1" i="1" dirty="0" smtClean="0"/>
              <a:t>Е</a:t>
            </a:r>
            <a:r>
              <a:rPr lang="ru-RU" b="1" i="1" dirty="0" smtClean="0"/>
              <a:t>=</a:t>
            </a:r>
            <a:r>
              <a:rPr lang="ru-RU" b="1" dirty="0" smtClean="0"/>
              <a:t>0</a:t>
            </a:r>
            <a:r>
              <a:rPr lang="ru-RU" i="1" dirty="0" smtClean="0"/>
              <a:t>, </a:t>
            </a:r>
            <a:r>
              <a:rPr lang="bg-BG" dirty="0" smtClean="0"/>
              <a:t>при предаването не е била открита грешка. При наличие на грешка няма да бъдат равни на нула онези негови разряди (суми) </a:t>
            </a:r>
            <a:r>
              <a:rPr lang="en-US" b="1" i="1" dirty="0" smtClean="0"/>
              <a:t>E</a:t>
            </a:r>
            <a:r>
              <a:rPr lang="en-US" b="1" i="1" baseline="-25000" dirty="0" smtClean="0"/>
              <a:t>i</a:t>
            </a:r>
            <a:r>
              <a:rPr lang="en-US" i="1" baseline="-25000" dirty="0" smtClean="0"/>
              <a:t> </a:t>
            </a:r>
            <a:r>
              <a:rPr lang="ru-RU" i="1" dirty="0" smtClean="0"/>
              <a:t>, </a:t>
            </a:r>
            <a:r>
              <a:rPr lang="bg-BG" dirty="0" smtClean="0"/>
              <a:t>в образуването на които е участвал грешният разряд.</a:t>
            </a:r>
          </a:p>
          <a:p>
            <a:pPr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Шумове</a:t>
            </a:r>
            <a:endParaRPr lang="bg-BG" dirty="0"/>
          </a:p>
        </p:txBody>
      </p:sp>
      <p:sp>
        <p:nvSpPr>
          <p:cNvPr id="3" name="Content Placeholder 2"/>
          <p:cNvSpPr>
            <a:spLocks noGrp="1"/>
          </p:cNvSpPr>
          <p:nvPr>
            <p:ph idx="1"/>
          </p:nvPr>
        </p:nvSpPr>
        <p:spPr/>
        <p:txBody>
          <a:bodyPr>
            <a:normAutofit/>
          </a:bodyPr>
          <a:lstStyle/>
          <a:p>
            <a:pPr marL="137160" indent="0" eaLnBrk="1" fontAlgn="auto" hangingPunct="1">
              <a:spcAft>
                <a:spcPts val="0"/>
              </a:spcAft>
              <a:buClr>
                <a:schemeClr val="tx1">
                  <a:shade val="95000"/>
                </a:schemeClr>
              </a:buClr>
              <a:buFont typeface="Wingdings 2"/>
              <a:buNone/>
              <a:defRPr/>
            </a:pPr>
            <a:r>
              <a:rPr lang="bg-BG" b="1" dirty="0"/>
              <a:t>Шумовете </a:t>
            </a:r>
            <a:r>
              <a:rPr lang="bg-BG" dirty="0"/>
              <a:t>могат да се класифицират </a:t>
            </a:r>
            <a:r>
              <a:rPr lang="bg-BG" dirty="0" smtClean="0"/>
              <a:t>в две </a:t>
            </a:r>
            <a:r>
              <a:rPr lang="bg-BG" dirty="0"/>
              <a:t>групи:</a:t>
            </a:r>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dirty="0" smtClean="0"/>
              <a:t> </a:t>
            </a:r>
            <a:r>
              <a:rPr lang="bg-BG" b="1" dirty="0"/>
              <a:t>детерминирани / определени</a:t>
            </a:r>
            <a:r>
              <a:rPr lang="bg-BG" dirty="0"/>
              <a:t>/. Отстраняват се чрез методи, които се залагат в апаратурите за </a:t>
            </a:r>
            <a:r>
              <a:rPr lang="bg-BG" dirty="0" smtClean="0"/>
              <a:t>запис и </a:t>
            </a:r>
            <a:r>
              <a:rPr lang="bg-BG" dirty="0"/>
              <a:t>четене т.е. хардуерно;</a:t>
            </a:r>
          </a:p>
          <a:p>
            <a:pPr marL="594360" indent="-457200" eaLnBrk="1" fontAlgn="auto" hangingPunct="1">
              <a:spcAft>
                <a:spcPts val="0"/>
              </a:spcAft>
              <a:buClr>
                <a:schemeClr val="tx1">
                  <a:shade val="95000"/>
                </a:schemeClr>
              </a:buClr>
              <a:buFont typeface="Times New Roman" panose="02020603050405020304" pitchFamily="18" charset="0"/>
              <a:buChar char="-"/>
              <a:defRPr/>
            </a:pPr>
            <a:r>
              <a:rPr lang="bg-BG" dirty="0" smtClean="0"/>
              <a:t> </a:t>
            </a:r>
            <a:r>
              <a:rPr lang="bg-BG" b="1" dirty="0"/>
              <a:t>случайни</a:t>
            </a:r>
            <a:r>
              <a:rPr lang="bg-BG" dirty="0"/>
              <a:t>. Появяването им има вероятностен характер. По принцип са неотстраними хардуерно. </a:t>
            </a:r>
            <a:r>
              <a:rPr lang="bg-BG" dirty="0" smtClean="0"/>
              <a:t>За отстраняването </a:t>
            </a:r>
            <a:r>
              <a:rPr lang="bg-BG" dirty="0"/>
              <a:t>им се използва специално кодиране на информацията.</a:t>
            </a:r>
          </a:p>
          <a:p>
            <a:pPr marL="594360" indent="-457200" eaLnBrk="1" fontAlgn="auto" hangingPunct="1">
              <a:spcAft>
                <a:spcPts val="0"/>
              </a:spcAft>
              <a:buClr>
                <a:schemeClr val="tx1">
                  <a:shade val="95000"/>
                </a:schemeClr>
              </a:buClr>
              <a:buFont typeface="Times New Roman" panose="02020603050405020304" pitchFamily="18" charset="0"/>
              <a:buChar char="-"/>
              <a:defRPr/>
            </a:pPr>
            <a:endParaRPr lang="bg-BG"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Разположение на контролните разряди в кодираната дума </a:t>
            </a:r>
            <a:endParaRPr lang="bg-BG" dirty="0"/>
          </a:p>
        </p:txBody>
      </p:sp>
      <p:sp>
        <p:nvSpPr>
          <p:cNvPr id="59394" name="Content Placeholder 2"/>
          <p:cNvSpPr>
            <a:spLocks noGrp="1"/>
          </p:cNvSpPr>
          <p:nvPr>
            <p:ph idx="1"/>
          </p:nvPr>
        </p:nvSpPr>
        <p:spPr>
          <a:xfrm>
            <a:off x="457200" y="2636838"/>
            <a:ext cx="8229600" cy="3671887"/>
          </a:xfrm>
        </p:spPr>
        <p:txBody>
          <a:bodyPr/>
          <a:lstStyle/>
          <a:p>
            <a:pPr eaLnBrk="1" hangingPunct="1">
              <a:buFont typeface="Wingdings 2" pitchFamily="18" charset="2"/>
              <a:buNone/>
            </a:pPr>
            <a:r>
              <a:rPr lang="bg-BG" dirty="0" smtClean="0"/>
              <a:t>		</a:t>
            </a:r>
            <a:r>
              <a:rPr lang="en-US" dirty="0" smtClean="0"/>
              <a:t>i-</a:t>
            </a:r>
            <a:r>
              <a:rPr lang="bg-BG" dirty="0" smtClean="0"/>
              <a:t>ят разряд се разполага на позицията отговаряща на позицията с номер 2 на степен </a:t>
            </a:r>
            <a:r>
              <a:rPr lang="en-US" dirty="0" smtClean="0"/>
              <a:t>i-1.</a:t>
            </a:r>
          </a:p>
          <a:p>
            <a:pPr eaLnBrk="1" hangingPunct="1">
              <a:buFont typeface="Wingdings 2" pitchFamily="18" charset="2"/>
              <a:buNone/>
            </a:pPr>
            <a:r>
              <a:rPr lang="bg-BG" dirty="0" smtClean="0"/>
              <a:t>	Тоест 2-та най-мадши бита ще бъдат разположени съответно на 1-ва и 2-ра позиция,</a:t>
            </a:r>
          </a:p>
          <a:p>
            <a:pPr eaLnBrk="1" hangingPunct="1">
              <a:buFont typeface="Wingdings 2" pitchFamily="18" charset="2"/>
              <a:buNone/>
            </a:pPr>
            <a:r>
              <a:rPr lang="bg-BG" dirty="0" smtClean="0"/>
              <a:t>	Останалите ще бъдат на 8-ма , 16-та , 32-ра и т.н.</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a:t>
            </a:r>
            <a:endParaRPr lang="bg-BG" dirty="0"/>
          </a:p>
        </p:txBody>
      </p:sp>
      <p:sp>
        <p:nvSpPr>
          <p:cNvPr id="3" name="Content Placeholder 2"/>
          <p:cNvSpPr>
            <a:spLocks noGrp="1"/>
          </p:cNvSpPr>
          <p:nvPr>
            <p:ph idx="1"/>
          </p:nvPr>
        </p:nvSpPr>
        <p:spPr>
          <a:xfrm>
            <a:off x="457200" y="1916113"/>
            <a:ext cx="8229600" cy="4826000"/>
          </a:xfrm>
        </p:spPr>
        <p:txBody>
          <a:bodyPr>
            <a:normAutofit fontScale="92500" lnSpcReduction="20000"/>
          </a:bodyPr>
          <a:lstStyle/>
          <a:p>
            <a:pPr marL="548640" indent="-411480" eaLnBrk="1" fontAlgn="auto" hangingPunct="1">
              <a:spcAft>
                <a:spcPts val="0"/>
              </a:spcAft>
              <a:buClr>
                <a:schemeClr val="tx1">
                  <a:shade val="95000"/>
                </a:schemeClr>
              </a:buClr>
              <a:buFont typeface="Wingdings 2"/>
              <a:buNone/>
              <a:defRPr/>
            </a:pPr>
            <a:r>
              <a:rPr lang="en-US" dirty="0" smtClean="0"/>
              <a:t>	</a:t>
            </a:r>
            <a:r>
              <a:rPr lang="bg-BG" sz="3000" dirty="0" smtClean="0"/>
              <a:t>Да се кодира с код на Хеминг съобщението </a:t>
            </a:r>
            <a:r>
              <a:rPr lang="en-US" sz="3000" i="1" dirty="0" smtClean="0"/>
              <a:t>A</a:t>
            </a:r>
            <a:r>
              <a:rPr lang="bg-BG" sz="3000" i="1" dirty="0" smtClean="0"/>
              <a:t>=</a:t>
            </a:r>
            <a:r>
              <a:rPr lang="en-US" sz="3000" dirty="0" smtClean="0"/>
              <a:t>0110101</a:t>
            </a:r>
            <a:r>
              <a:rPr lang="ru-RU" sz="3000" i="1" dirty="0" smtClean="0"/>
              <a:t>.</a:t>
            </a:r>
            <a:endParaRPr lang="en-US" sz="3000" i="1" dirty="0" smtClean="0"/>
          </a:p>
          <a:p>
            <a:pPr marL="548640" indent="-411480" eaLnBrk="1" fontAlgn="auto" hangingPunct="1">
              <a:spcAft>
                <a:spcPts val="0"/>
              </a:spcAft>
              <a:buClr>
                <a:schemeClr val="tx1">
                  <a:shade val="95000"/>
                </a:schemeClr>
              </a:buClr>
              <a:buFont typeface="Wingdings 2"/>
              <a:buNone/>
              <a:defRPr/>
            </a:pPr>
            <a:endParaRPr lang="ru-RU" sz="3000" i="1" dirty="0" smtClean="0"/>
          </a:p>
          <a:p>
            <a:pPr marL="548640" indent="-411480" eaLnBrk="1" fontAlgn="auto" hangingPunct="1">
              <a:spcAft>
                <a:spcPts val="0"/>
              </a:spcAft>
              <a:buClr>
                <a:schemeClr val="tx1">
                  <a:shade val="95000"/>
                </a:schemeClr>
              </a:buClr>
              <a:buFont typeface="Wingdings 2"/>
              <a:buNone/>
              <a:defRPr/>
            </a:pPr>
            <a:r>
              <a:rPr lang="en-US" sz="3000" dirty="0" smtClean="0"/>
              <a:t>	</a:t>
            </a:r>
            <a:r>
              <a:rPr lang="bg-BG" sz="3000" dirty="0" smtClean="0"/>
              <a:t>Входното съобщение е от вида </a:t>
            </a:r>
            <a:r>
              <a:rPr lang="en-US" sz="3000" i="1" dirty="0" smtClean="0"/>
              <a:t>b</a:t>
            </a:r>
            <a:r>
              <a:rPr lang="bg-BG" sz="3000" dirty="0" smtClean="0"/>
              <a:t>7</a:t>
            </a:r>
            <a:r>
              <a:rPr lang="bg-BG" sz="3000" i="1" dirty="0" smtClean="0"/>
              <a:t> </a:t>
            </a:r>
            <a:r>
              <a:rPr lang="en-US" sz="3000" i="1" dirty="0" smtClean="0"/>
              <a:t>b</a:t>
            </a:r>
            <a:r>
              <a:rPr lang="bg-BG" sz="3000" dirty="0" smtClean="0"/>
              <a:t>6</a:t>
            </a:r>
            <a:r>
              <a:rPr lang="bg-BG" sz="3000" i="1" dirty="0" smtClean="0"/>
              <a:t> </a:t>
            </a:r>
            <a:r>
              <a:rPr lang="en-US" sz="3000" i="1" dirty="0" smtClean="0"/>
              <a:t>b</a:t>
            </a:r>
            <a:r>
              <a:rPr lang="bg-BG" sz="3000" dirty="0" smtClean="0"/>
              <a:t>5</a:t>
            </a:r>
            <a:r>
              <a:rPr lang="bg-BG" sz="3000" i="1" dirty="0" smtClean="0"/>
              <a:t> </a:t>
            </a:r>
            <a:r>
              <a:rPr lang="en-US" sz="3000" i="1" dirty="0" smtClean="0"/>
              <a:t>b</a:t>
            </a:r>
            <a:r>
              <a:rPr lang="bg-BG" sz="3000" dirty="0" smtClean="0"/>
              <a:t>4</a:t>
            </a:r>
            <a:r>
              <a:rPr lang="bg-BG" sz="3000" i="1" dirty="0" smtClean="0"/>
              <a:t> </a:t>
            </a:r>
            <a:r>
              <a:rPr lang="en-US" sz="3000" i="1" dirty="0" smtClean="0"/>
              <a:t>b</a:t>
            </a:r>
            <a:r>
              <a:rPr lang="bg-BG" sz="3000" dirty="0" smtClean="0"/>
              <a:t>3</a:t>
            </a:r>
            <a:r>
              <a:rPr lang="bg-BG" sz="3000" i="1" dirty="0" smtClean="0"/>
              <a:t> </a:t>
            </a:r>
            <a:r>
              <a:rPr lang="en-US" sz="3000" i="1" dirty="0" smtClean="0"/>
              <a:t>b</a:t>
            </a:r>
            <a:r>
              <a:rPr lang="bg-BG" sz="3000" dirty="0" smtClean="0"/>
              <a:t>2</a:t>
            </a:r>
            <a:r>
              <a:rPr lang="bg-BG" sz="3000" i="1" dirty="0" smtClean="0"/>
              <a:t> </a:t>
            </a:r>
            <a:r>
              <a:rPr lang="en-US" sz="3000" i="1" dirty="0" smtClean="0"/>
              <a:t>b</a:t>
            </a:r>
            <a:r>
              <a:rPr lang="bg-BG" sz="3000" dirty="0" smtClean="0"/>
              <a:t>1</a:t>
            </a:r>
            <a:r>
              <a:rPr lang="bg-BG" sz="3000" i="1" dirty="0" smtClean="0"/>
              <a:t> </a:t>
            </a:r>
            <a:r>
              <a:rPr lang="bg-BG" sz="3000" dirty="0" smtClean="0"/>
              <a:t>и разрядността му е </a:t>
            </a:r>
            <a:r>
              <a:rPr lang="bg-BG" sz="3000" b="1" i="1" dirty="0" smtClean="0"/>
              <a:t>т</a:t>
            </a:r>
            <a:r>
              <a:rPr lang="ru-RU" sz="3000" b="1" i="1" dirty="0" smtClean="0"/>
              <a:t>=</a:t>
            </a:r>
            <a:r>
              <a:rPr lang="ru-RU" sz="3000" b="1" dirty="0" smtClean="0"/>
              <a:t>7.</a:t>
            </a:r>
            <a:endParaRPr lang="en-US" sz="3000" b="1" dirty="0" smtClean="0"/>
          </a:p>
          <a:p>
            <a:pPr marL="548640" indent="-411480" eaLnBrk="1" fontAlgn="auto" hangingPunct="1">
              <a:spcAft>
                <a:spcPts val="0"/>
              </a:spcAft>
              <a:buClr>
                <a:schemeClr val="tx1">
                  <a:shade val="95000"/>
                </a:schemeClr>
              </a:buClr>
              <a:buFont typeface="Wingdings 2"/>
              <a:buNone/>
              <a:defRPr/>
            </a:pPr>
            <a:endParaRPr lang="ru-RU" sz="3000" b="1" dirty="0" smtClean="0"/>
          </a:p>
          <a:p>
            <a:pPr marL="548640" indent="-411480" eaLnBrk="1" fontAlgn="auto" hangingPunct="1">
              <a:spcAft>
                <a:spcPts val="0"/>
              </a:spcAft>
              <a:buClr>
                <a:schemeClr val="tx1">
                  <a:shade val="95000"/>
                </a:schemeClr>
              </a:buClr>
              <a:buFont typeface="Wingdings 2"/>
              <a:buNone/>
              <a:defRPr/>
            </a:pPr>
            <a:r>
              <a:rPr lang="en-US" sz="3000" dirty="0" smtClean="0"/>
              <a:t>	</a:t>
            </a:r>
            <a:r>
              <a:rPr lang="bg-BG" sz="3000" dirty="0" smtClean="0"/>
              <a:t>Определя  се  минималният  необходим   брой   контролни   разряди   </a:t>
            </a:r>
            <a:r>
              <a:rPr lang="en-US" sz="3000" b="1" i="1" dirty="0" smtClean="0"/>
              <a:t>k</a:t>
            </a:r>
            <a:r>
              <a:rPr lang="bg-BG" sz="3000" i="1" dirty="0" smtClean="0"/>
              <a:t>.</a:t>
            </a:r>
            <a:r>
              <a:rPr lang="bg-BG" sz="3000" dirty="0" smtClean="0"/>
              <a:t> От условието</a:t>
            </a:r>
            <a:endParaRPr lang="en-US" sz="3000" dirty="0" smtClean="0"/>
          </a:p>
          <a:p>
            <a:pPr marL="548640" indent="-411480" eaLnBrk="1" fontAlgn="auto" hangingPunct="1">
              <a:spcAft>
                <a:spcPts val="0"/>
              </a:spcAft>
              <a:buClr>
                <a:schemeClr val="tx1">
                  <a:shade val="95000"/>
                </a:schemeClr>
              </a:buClr>
              <a:buFont typeface="Wingdings 2"/>
              <a:buNone/>
              <a:defRPr/>
            </a:pPr>
            <a:r>
              <a:rPr lang="en-US" sz="3000" dirty="0" smtClean="0"/>
              <a:t>	</a:t>
            </a:r>
            <a:r>
              <a:rPr lang="bg-BG" sz="3000" dirty="0" smtClean="0"/>
              <a:t> </a:t>
            </a:r>
            <a:r>
              <a:rPr lang="ru-RU" sz="3000" dirty="0" smtClean="0"/>
              <a:t>2</a:t>
            </a:r>
            <a:r>
              <a:rPr lang="en-US" sz="3000" baseline="30000" dirty="0" smtClean="0"/>
              <a:t>k</a:t>
            </a:r>
            <a:r>
              <a:rPr lang="en-US" sz="3000" dirty="0" smtClean="0"/>
              <a:t> &gt;=m</a:t>
            </a:r>
            <a:r>
              <a:rPr lang="ru-RU" sz="3000" dirty="0" smtClean="0"/>
              <a:t> + </a:t>
            </a:r>
            <a:r>
              <a:rPr lang="bg-BG" sz="3000" dirty="0" smtClean="0"/>
              <a:t>к </a:t>
            </a:r>
            <a:r>
              <a:rPr lang="ru-RU" sz="3000" dirty="0" smtClean="0"/>
              <a:t>+1 </a:t>
            </a:r>
            <a:r>
              <a:rPr lang="bg-BG" sz="3000" dirty="0" smtClean="0"/>
              <a:t>следва </a:t>
            </a:r>
            <a:r>
              <a:rPr lang="en-US" sz="3000" b="1" i="1" dirty="0" smtClean="0"/>
              <a:t>k</a:t>
            </a:r>
            <a:r>
              <a:rPr lang="ru-RU" sz="3000" b="1" i="1" dirty="0" smtClean="0"/>
              <a:t>=</a:t>
            </a:r>
            <a:r>
              <a:rPr lang="ru-RU" sz="3000" b="1" dirty="0" smtClean="0"/>
              <a:t>4</a:t>
            </a:r>
            <a:r>
              <a:rPr lang="ru-RU" sz="3000" i="1" dirty="0" smtClean="0"/>
              <a:t>.</a:t>
            </a:r>
            <a:endParaRPr lang="bg-BG" sz="3000" dirty="0" smtClean="0"/>
          </a:p>
          <a:p>
            <a:pPr marL="548640" indent="-411480" eaLnBrk="1" fontAlgn="auto" hangingPunct="1">
              <a:spcAft>
                <a:spcPts val="0"/>
              </a:spcAft>
              <a:buClr>
                <a:schemeClr val="tx1">
                  <a:shade val="95000"/>
                </a:schemeClr>
              </a:buClr>
              <a:buFont typeface="Wingdings 2"/>
              <a:buNone/>
              <a:defRPr/>
            </a:pPr>
            <a:endParaRPr lang="ru-RU" b="1" dirty="0" smtClean="0"/>
          </a:p>
          <a:p>
            <a:pPr marL="548640" indent="-411480" eaLnBrk="1" fontAlgn="auto" hangingPunct="1">
              <a:spcAft>
                <a:spcPts val="0"/>
              </a:spcAft>
              <a:buClr>
                <a:schemeClr val="tx1">
                  <a:shade val="95000"/>
                </a:schemeClr>
              </a:buClr>
              <a:buFont typeface="Wingdings 2"/>
              <a:buNone/>
              <a:defRPr/>
            </a:pPr>
            <a:r>
              <a:rPr lang="ru-RU" dirty="0" smtClean="0"/>
              <a:t> </a:t>
            </a:r>
            <a:endParaRPr lang="bg-BG"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395288" y="260350"/>
            <a:ext cx="8229600" cy="6048375"/>
          </a:xfrm>
        </p:spPr>
        <p:txBody>
          <a:bodyPr/>
          <a:lstStyle/>
          <a:p>
            <a:pPr eaLnBrk="1" hangingPunct="1">
              <a:buFont typeface="Wingdings 2" pitchFamily="18" charset="2"/>
              <a:buNone/>
            </a:pPr>
            <a:r>
              <a:rPr lang="bg-BG" dirty="0" smtClean="0"/>
              <a:t>	Новото съобщение ще е от вида:</a:t>
            </a:r>
          </a:p>
          <a:p>
            <a:pPr eaLnBrk="1" hangingPunct="1">
              <a:buFont typeface="Wingdings 2" pitchFamily="18" charset="2"/>
              <a:buNone/>
            </a:pPr>
            <a:endParaRPr lang="en-US" dirty="0" smtClean="0"/>
          </a:p>
          <a:p>
            <a:pPr eaLnBrk="1" hangingPunct="1">
              <a:buFont typeface="Wingdings 2" pitchFamily="18" charset="2"/>
              <a:buNone/>
            </a:pPr>
            <a:endParaRPr lang="en-US" dirty="0" smtClean="0"/>
          </a:p>
          <a:p>
            <a:pPr eaLnBrk="1" hangingPunct="1">
              <a:buFont typeface="Wingdings 2" pitchFamily="18" charset="2"/>
              <a:buNone/>
            </a:pPr>
            <a:endParaRPr lang="en-US" dirty="0" smtClean="0"/>
          </a:p>
          <a:p>
            <a:pPr eaLnBrk="1" hangingPunct="1">
              <a:buFont typeface="Wingdings 2" pitchFamily="18" charset="2"/>
              <a:buNone/>
            </a:pPr>
            <a:r>
              <a:rPr lang="bg-BG" dirty="0" smtClean="0"/>
              <a:t>	Ако направим таблица на двоичните стойности на числата от 1 до 11 можем да определим проверяваните разряди:</a:t>
            </a:r>
          </a:p>
          <a:p>
            <a:pPr eaLnBrk="1" hangingPunct="1">
              <a:buFont typeface="Wingdings 2" pitchFamily="18" charset="2"/>
              <a:buNone/>
            </a:pPr>
            <a:r>
              <a:rPr lang="bg-BG" dirty="0" smtClean="0"/>
              <a:t>	</a:t>
            </a:r>
          </a:p>
          <a:p>
            <a:pPr eaLnBrk="1" hangingPunct="1">
              <a:buFont typeface="Wingdings 2" pitchFamily="18" charset="2"/>
              <a:buNone/>
            </a:pPr>
            <a:r>
              <a:rPr lang="bg-BG" dirty="0" smtClean="0"/>
              <a:t>	 	</a:t>
            </a:r>
            <a:endParaRPr lang="en-US" dirty="0" smtClean="0"/>
          </a:p>
        </p:txBody>
      </p:sp>
      <p:graphicFrame>
        <p:nvGraphicFramePr>
          <p:cNvPr id="11" name="Table 10"/>
          <p:cNvGraphicFramePr>
            <a:graphicFrameLocks noGrp="1"/>
          </p:cNvGraphicFramePr>
          <p:nvPr/>
        </p:nvGraphicFramePr>
        <p:xfrm>
          <a:off x="1042988" y="1052513"/>
          <a:ext cx="7560839" cy="1112520"/>
        </p:xfrm>
        <a:graphic>
          <a:graphicData uri="http://schemas.openxmlformats.org/drawingml/2006/table">
            <a:tbl>
              <a:tblPr firstRow="1" bandRow="1">
                <a:tableStyleId>{5C22544A-7EE6-4342-B048-85BDC9FD1C3A}</a:tableStyleId>
              </a:tblPr>
              <a:tblGrid>
                <a:gridCol w="687349"/>
                <a:gridCol w="687349"/>
                <a:gridCol w="687349"/>
                <a:gridCol w="687349"/>
                <a:gridCol w="687349"/>
                <a:gridCol w="687349"/>
                <a:gridCol w="687349"/>
                <a:gridCol w="687349"/>
                <a:gridCol w="687349"/>
                <a:gridCol w="687349"/>
                <a:gridCol w="687349"/>
              </a:tblGrid>
              <a:tr h="370840">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7</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4</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bg-BG" dirty="0" smtClean="0">
                          <a:latin typeface="Times New Roman" panose="02020603050405020304" pitchFamily="18" charset="0"/>
                          <a:cs typeface="Times New Roman" panose="02020603050405020304" pitchFamily="18" charset="0"/>
                        </a:rPr>
                        <a:t>з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r>
                        <a:rPr lang="bg-BG" baseline="-25000"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bg-BG"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a</a:t>
                      </a:r>
                      <a:r>
                        <a:rPr lang="ru-RU" baseline="-25000" dirty="0" smtClean="0">
                          <a:latin typeface="Times New Roman" panose="02020603050405020304" pitchFamily="18" charset="0"/>
                          <a:cs typeface="Times New Roman" panose="02020603050405020304" pitchFamily="18" charset="0"/>
                        </a:rPr>
                        <a:t>1</a:t>
                      </a:r>
                      <a:r>
                        <a:rPr lang="en-US" baseline="-25000" dirty="0" smtClean="0">
                          <a:latin typeface="Times New Roman" panose="02020603050405020304" pitchFamily="18" charset="0"/>
                          <a:cs typeface="Times New Roman" panose="02020603050405020304" pitchFamily="18" charset="0"/>
                        </a:rPr>
                        <a:t>1</a:t>
                      </a:r>
                      <a:r>
                        <a:rPr lang="ru-RU"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a</a:t>
                      </a:r>
                      <a:r>
                        <a:rPr lang="en-US" baseline="-25000" dirty="0" smtClean="0">
                          <a:latin typeface="Times New Roman" panose="02020603050405020304" pitchFamily="18" charset="0"/>
                          <a:cs typeface="Times New Roman" panose="02020603050405020304" pitchFamily="18" charset="0"/>
                        </a:rPr>
                        <a:t>10</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9</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8</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7</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bg-BG"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3</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2</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ru-RU"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bl>
          </a:graphicData>
        </a:graphic>
      </p:graphicFrame>
      <p:graphicFrame>
        <p:nvGraphicFramePr>
          <p:cNvPr id="5" name="Table 4"/>
          <p:cNvGraphicFramePr>
            <a:graphicFrameLocks noGrp="1"/>
          </p:cNvGraphicFramePr>
          <p:nvPr/>
        </p:nvGraphicFramePr>
        <p:xfrm>
          <a:off x="323850" y="4441825"/>
          <a:ext cx="8496940" cy="1878533"/>
        </p:xfrm>
        <a:graphic>
          <a:graphicData uri="http://schemas.openxmlformats.org/drawingml/2006/table">
            <a:tbl>
              <a:tblPr firstRow="1" bandRow="1">
                <a:tableStyleId>{5C22544A-7EE6-4342-B048-85BDC9FD1C3A}</a:tableStyleId>
              </a:tblPr>
              <a:tblGrid>
                <a:gridCol w="1820776"/>
                <a:gridCol w="606924"/>
                <a:gridCol w="606924"/>
                <a:gridCol w="606924"/>
                <a:gridCol w="606924"/>
                <a:gridCol w="606924"/>
                <a:gridCol w="606924"/>
                <a:gridCol w="606924"/>
                <a:gridCol w="606924"/>
                <a:gridCol w="606924"/>
                <a:gridCol w="606924"/>
                <a:gridCol w="606924"/>
              </a:tblGrid>
              <a:tr h="8548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bg-BG" dirty="0" smtClean="0"/>
                        <a:t>цифри от разряда</a:t>
                      </a:r>
                    </a:p>
                    <a:p>
                      <a:endParaRPr lang="bg-BG" dirty="0"/>
                    </a:p>
                  </a:txBody>
                  <a:tcPr/>
                </a:tc>
                <a:tc>
                  <a:txBody>
                    <a:bodyPr/>
                    <a:lstStyle/>
                    <a:p>
                      <a:r>
                        <a:rPr lang="en-US" dirty="0" smtClean="0"/>
                        <a:t>b</a:t>
                      </a:r>
                      <a:r>
                        <a:rPr lang="en-US" baseline="-25000" dirty="0" smtClean="0"/>
                        <a:t>7</a:t>
                      </a:r>
                      <a:endParaRPr lang="bg-BG" dirty="0"/>
                    </a:p>
                  </a:txBody>
                  <a:tcPr/>
                </a:tc>
                <a:tc>
                  <a:txBody>
                    <a:bodyPr/>
                    <a:lstStyle/>
                    <a:p>
                      <a:r>
                        <a:rPr lang="en-US" dirty="0" smtClean="0"/>
                        <a:t>b</a:t>
                      </a:r>
                      <a:r>
                        <a:rPr lang="en-US" baseline="-25000" dirty="0" smtClean="0"/>
                        <a:t>6</a:t>
                      </a:r>
                      <a:endParaRPr lang="bg-BG" dirty="0"/>
                    </a:p>
                  </a:txBody>
                  <a:tcPr/>
                </a:tc>
                <a:tc>
                  <a:txBody>
                    <a:bodyPr/>
                    <a:lstStyle/>
                    <a:p>
                      <a:r>
                        <a:rPr lang="en-US" dirty="0" smtClean="0"/>
                        <a:t>b</a:t>
                      </a:r>
                      <a:r>
                        <a:rPr lang="en-US" baseline="-25000" dirty="0" smtClean="0"/>
                        <a:t>5</a:t>
                      </a:r>
                      <a:r>
                        <a:rPr lang="bg-BG" dirty="0" smtClean="0"/>
                        <a:t> </a:t>
                      </a:r>
                      <a:endParaRPr lang="bg-BG" dirty="0"/>
                    </a:p>
                  </a:txBody>
                  <a:tcPr/>
                </a:tc>
                <a:tc>
                  <a:txBody>
                    <a:bodyPr/>
                    <a:lstStyle/>
                    <a:p>
                      <a:r>
                        <a:rPr lang="en-US" dirty="0" smtClean="0"/>
                        <a:t>k</a:t>
                      </a:r>
                      <a:r>
                        <a:rPr lang="en-US" baseline="-25000" dirty="0" smtClean="0"/>
                        <a:t>4</a:t>
                      </a:r>
                      <a:r>
                        <a:rPr lang="bg-BG" dirty="0" smtClean="0"/>
                        <a:t> </a:t>
                      </a:r>
                      <a:endParaRPr lang="bg-BG" dirty="0"/>
                    </a:p>
                  </a:txBody>
                  <a:tcPr/>
                </a:tc>
                <a:tc>
                  <a:txBody>
                    <a:bodyPr/>
                    <a:lstStyle/>
                    <a:p>
                      <a:r>
                        <a:rPr lang="en-US" dirty="0" smtClean="0"/>
                        <a:t>b</a:t>
                      </a:r>
                      <a:r>
                        <a:rPr lang="en-US" baseline="-25000" dirty="0" smtClean="0"/>
                        <a:t>4</a:t>
                      </a:r>
                      <a:endParaRPr lang="bg-BG" dirty="0"/>
                    </a:p>
                  </a:txBody>
                  <a:tcPr/>
                </a:tc>
                <a:tc>
                  <a:txBody>
                    <a:bodyPr/>
                    <a:lstStyle/>
                    <a:p>
                      <a:r>
                        <a:rPr lang="en-US" dirty="0" smtClean="0"/>
                        <a:t>b</a:t>
                      </a:r>
                      <a:r>
                        <a:rPr lang="bg-BG" dirty="0" smtClean="0"/>
                        <a:t>з </a:t>
                      </a:r>
                      <a:endParaRPr lang="bg-BG" dirty="0"/>
                    </a:p>
                  </a:txBody>
                  <a:tcPr/>
                </a:tc>
                <a:tc>
                  <a:txBody>
                    <a:bodyPr/>
                    <a:lstStyle/>
                    <a:p>
                      <a:r>
                        <a:rPr lang="en-US" dirty="0" smtClean="0"/>
                        <a:t>b</a:t>
                      </a:r>
                      <a:r>
                        <a:rPr lang="en-US" baseline="-25000" dirty="0" smtClean="0"/>
                        <a:t>2</a:t>
                      </a:r>
                      <a:endParaRPr lang="bg-BG" dirty="0"/>
                    </a:p>
                  </a:txBody>
                  <a:tcPr/>
                </a:tc>
                <a:tc>
                  <a:txBody>
                    <a:bodyPr/>
                    <a:lstStyle/>
                    <a:p>
                      <a:r>
                        <a:rPr lang="en-US" dirty="0" smtClean="0"/>
                        <a:t>k</a:t>
                      </a:r>
                      <a:r>
                        <a:rPr lang="en-US" baseline="-25000" dirty="0" smtClean="0"/>
                        <a:t>3</a:t>
                      </a:r>
                      <a:endParaRPr lang="bg-BG" dirty="0"/>
                    </a:p>
                  </a:txBody>
                  <a:tcPr/>
                </a:tc>
                <a:tc>
                  <a:txBody>
                    <a:bodyPr/>
                    <a:lstStyle/>
                    <a:p>
                      <a:r>
                        <a:rPr lang="en-US" dirty="0" smtClean="0"/>
                        <a:t>b</a:t>
                      </a:r>
                      <a:r>
                        <a:rPr lang="en-US" baseline="-25000" dirty="0" smtClean="0"/>
                        <a:t>1</a:t>
                      </a:r>
                      <a:endParaRPr lang="bg-BG" dirty="0"/>
                    </a:p>
                  </a:txBody>
                  <a:tcPr/>
                </a:tc>
                <a:tc>
                  <a:txBody>
                    <a:bodyPr/>
                    <a:lstStyle/>
                    <a:p>
                      <a:r>
                        <a:rPr lang="en-US" dirty="0" smtClean="0"/>
                        <a:t>k</a:t>
                      </a:r>
                      <a:r>
                        <a:rPr lang="en-US" baseline="-25000" dirty="0" smtClean="0"/>
                        <a:t>2</a:t>
                      </a:r>
                      <a:endParaRPr lang="bg-BG" dirty="0"/>
                    </a:p>
                  </a:txBody>
                  <a:tcPr/>
                </a:tc>
                <a:tc>
                  <a:txBody>
                    <a:bodyPr/>
                    <a:lstStyle/>
                    <a:p>
                      <a:r>
                        <a:rPr lang="en-US" dirty="0" smtClean="0"/>
                        <a:t>k</a:t>
                      </a:r>
                      <a:r>
                        <a:rPr lang="en-US" baseline="-25000" dirty="0" smtClean="0"/>
                        <a:t>1</a:t>
                      </a:r>
                      <a:r>
                        <a:rPr lang="bg-BG" baseline="-25000" dirty="0" smtClean="0"/>
                        <a:t> </a:t>
                      </a:r>
                      <a:endParaRPr lang="bg-BG" dirty="0"/>
                    </a:p>
                  </a:txBody>
                  <a:tcPr/>
                </a:tc>
              </a:tr>
              <a:tr h="598373">
                <a:tc>
                  <a:txBody>
                    <a:bodyPr/>
                    <a:lstStyle/>
                    <a:p>
                      <a:r>
                        <a:rPr lang="bg-BG" dirty="0" smtClean="0"/>
                        <a:t>двоично</a:t>
                      </a:r>
                      <a:endParaRPr lang="bg-BG" dirty="0"/>
                    </a:p>
                  </a:txBody>
                  <a:tcPr/>
                </a:tc>
                <a:tc>
                  <a:txBody>
                    <a:bodyPr/>
                    <a:lstStyle/>
                    <a:p>
                      <a:r>
                        <a:rPr lang="bg-BG" sz="1600" dirty="0" smtClean="0"/>
                        <a:t>1011</a:t>
                      </a:r>
                      <a:endParaRPr lang="bg-BG" sz="1600" dirty="0"/>
                    </a:p>
                  </a:txBody>
                  <a:tcPr/>
                </a:tc>
                <a:tc>
                  <a:txBody>
                    <a:bodyPr/>
                    <a:lstStyle/>
                    <a:p>
                      <a:r>
                        <a:rPr lang="en-US" sz="1600" dirty="0" smtClean="0"/>
                        <a:t>1</a:t>
                      </a:r>
                      <a:r>
                        <a:rPr lang="bg-BG" sz="1600" dirty="0" smtClean="0"/>
                        <a:t>010</a:t>
                      </a:r>
                      <a:endParaRPr lang="bg-BG" sz="1600" dirty="0"/>
                    </a:p>
                  </a:txBody>
                  <a:tcPr/>
                </a:tc>
                <a:tc>
                  <a:txBody>
                    <a:bodyPr/>
                    <a:lstStyle/>
                    <a:p>
                      <a:r>
                        <a:rPr lang="en-US" sz="1600" dirty="0" smtClean="0"/>
                        <a:t>1</a:t>
                      </a:r>
                      <a:r>
                        <a:rPr lang="bg-BG" sz="1600" dirty="0" smtClean="0"/>
                        <a:t>001</a:t>
                      </a:r>
                      <a:endParaRPr lang="bg-BG" sz="1600" dirty="0"/>
                    </a:p>
                  </a:txBody>
                  <a:tcPr/>
                </a:tc>
                <a:tc>
                  <a:txBody>
                    <a:bodyPr/>
                    <a:lstStyle/>
                    <a:p>
                      <a:r>
                        <a:rPr lang="bg-BG" sz="1600" dirty="0" smtClean="0"/>
                        <a:t>1000 </a:t>
                      </a:r>
                      <a:endParaRPr lang="bg-BG" sz="1600" dirty="0"/>
                    </a:p>
                  </a:txBody>
                  <a:tcPr/>
                </a:tc>
                <a:tc>
                  <a:txBody>
                    <a:bodyPr/>
                    <a:lstStyle/>
                    <a:p>
                      <a:r>
                        <a:rPr lang="bg-BG" sz="1600" dirty="0" smtClean="0"/>
                        <a:t>0111</a:t>
                      </a:r>
                      <a:endParaRPr lang="bg-BG" sz="1600" dirty="0"/>
                    </a:p>
                  </a:txBody>
                  <a:tcPr/>
                </a:tc>
                <a:tc>
                  <a:txBody>
                    <a:bodyPr/>
                    <a:lstStyle/>
                    <a:p>
                      <a:r>
                        <a:rPr lang="bg-BG" sz="1600" dirty="0" smtClean="0"/>
                        <a:t>0110</a:t>
                      </a:r>
                      <a:endParaRPr lang="bg-BG" sz="1600" dirty="0"/>
                    </a:p>
                  </a:txBody>
                  <a:tcPr/>
                </a:tc>
                <a:tc>
                  <a:txBody>
                    <a:bodyPr/>
                    <a:lstStyle/>
                    <a:p>
                      <a:r>
                        <a:rPr lang="bg-BG" sz="1600" dirty="0" smtClean="0"/>
                        <a:t>0101</a:t>
                      </a:r>
                      <a:endParaRPr lang="bg-BG"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bg-BG" sz="1600" dirty="0" smtClean="0"/>
                        <a:t>0100</a:t>
                      </a:r>
                    </a:p>
                  </a:txBody>
                  <a:tcPr/>
                </a:tc>
                <a:tc>
                  <a:txBody>
                    <a:bodyPr/>
                    <a:lstStyle/>
                    <a:p>
                      <a:r>
                        <a:rPr lang="bg-BG" sz="1600" dirty="0" smtClean="0"/>
                        <a:t>0011</a:t>
                      </a:r>
                      <a:endParaRPr lang="bg-BG"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bg-BG" sz="1600" dirty="0" smtClean="0"/>
                        <a:t>0010</a:t>
                      </a:r>
                    </a:p>
                  </a:txBody>
                  <a:tcPr/>
                </a:tc>
                <a:tc>
                  <a:txBody>
                    <a:bodyPr/>
                    <a:lstStyle/>
                    <a:p>
                      <a:r>
                        <a:rPr lang="bg-BG" sz="1600" dirty="0" smtClean="0"/>
                        <a:t>0001</a:t>
                      </a:r>
                      <a:endParaRPr lang="bg-BG" sz="1600" dirty="0"/>
                    </a:p>
                  </a:txBody>
                  <a:tcPr/>
                </a:tc>
              </a:tr>
              <a:tr h="341928">
                <a:tc>
                  <a:txBody>
                    <a:bodyPr/>
                    <a:lstStyle/>
                    <a:p>
                      <a:r>
                        <a:rPr lang="bg-BG" dirty="0" smtClean="0"/>
                        <a:t>десетично</a:t>
                      </a:r>
                      <a:endParaRPr lang="bg-BG" dirty="0"/>
                    </a:p>
                  </a:txBody>
                  <a:tcPr/>
                </a:tc>
                <a:tc>
                  <a:txBody>
                    <a:bodyPr/>
                    <a:lstStyle/>
                    <a:p>
                      <a:r>
                        <a:rPr lang="ru-RU" dirty="0" smtClean="0"/>
                        <a:t> 11</a:t>
                      </a:r>
                      <a:endParaRPr lang="bg-BG" dirty="0"/>
                    </a:p>
                  </a:txBody>
                  <a:tcPr/>
                </a:tc>
                <a:tc>
                  <a:txBody>
                    <a:bodyPr/>
                    <a:lstStyle/>
                    <a:p>
                      <a:r>
                        <a:rPr lang="bg-BG" dirty="0" smtClean="0"/>
                        <a:t>10</a:t>
                      </a:r>
                      <a:endParaRPr lang="bg-BG" dirty="0"/>
                    </a:p>
                  </a:txBody>
                  <a:tcPr/>
                </a:tc>
                <a:tc>
                  <a:txBody>
                    <a:bodyPr/>
                    <a:lstStyle/>
                    <a:p>
                      <a:r>
                        <a:rPr lang="bg-BG" dirty="0" smtClean="0"/>
                        <a:t>9 </a:t>
                      </a:r>
                      <a:endParaRPr lang="bg-BG" dirty="0"/>
                    </a:p>
                  </a:txBody>
                  <a:tcPr/>
                </a:tc>
                <a:tc>
                  <a:txBody>
                    <a:bodyPr/>
                    <a:lstStyle/>
                    <a:p>
                      <a:r>
                        <a:rPr lang="bg-BG" dirty="0" smtClean="0"/>
                        <a:t>8 </a:t>
                      </a:r>
                      <a:endParaRPr lang="bg-BG" dirty="0"/>
                    </a:p>
                  </a:txBody>
                  <a:tcPr/>
                </a:tc>
                <a:tc>
                  <a:txBody>
                    <a:bodyPr/>
                    <a:lstStyle/>
                    <a:p>
                      <a:r>
                        <a:rPr lang="bg-BG" dirty="0" smtClean="0"/>
                        <a:t>7 </a:t>
                      </a:r>
                      <a:endParaRPr lang="bg-BG" dirty="0"/>
                    </a:p>
                  </a:txBody>
                  <a:tcPr/>
                </a:tc>
                <a:tc>
                  <a:txBody>
                    <a:bodyPr/>
                    <a:lstStyle/>
                    <a:p>
                      <a:r>
                        <a:rPr lang="bg-BG" dirty="0" smtClean="0"/>
                        <a:t>6</a:t>
                      </a:r>
                      <a:endParaRPr lang="bg-BG" dirty="0"/>
                    </a:p>
                  </a:txBody>
                  <a:tcPr/>
                </a:tc>
                <a:tc>
                  <a:txBody>
                    <a:bodyPr/>
                    <a:lstStyle/>
                    <a:p>
                      <a:r>
                        <a:rPr lang="bg-BG" dirty="0" smtClean="0"/>
                        <a:t>5 </a:t>
                      </a:r>
                      <a:endParaRPr lang="bg-BG" dirty="0"/>
                    </a:p>
                  </a:txBody>
                  <a:tcPr/>
                </a:tc>
                <a:tc>
                  <a:txBody>
                    <a:bodyPr/>
                    <a:lstStyle/>
                    <a:p>
                      <a:r>
                        <a:rPr lang="bg-BG" dirty="0" smtClean="0"/>
                        <a:t>4 </a:t>
                      </a:r>
                      <a:endParaRPr lang="bg-BG" dirty="0"/>
                    </a:p>
                  </a:txBody>
                  <a:tcPr/>
                </a:tc>
                <a:tc>
                  <a:txBody>
                    <a:bodyPr/>
                    <a:lstStyle/>
                    <a:p>
                      <a:r>
                        <a:rPr lang="bg-BG" dirty="0" smtClean="0"/>
                        <a:t>3 </a:t>
                      </a:r>
                      <a:endParaRPr lang="bg-BG" dirty="0"/>
                    </a:p>
                  </a:txBody>
                  <a:tcPr/>
                </a:tc>
                <a:tc>
                  <a:txBody>
                    <a:bodyPr/>
                    <a:lstStyle/>
                    <a:p>
                      <a:r>
                        <a:rPr lang="bg-BG" dirty="0" smtClean="0"/>
                        <a:t>2 </a:t>
                      </a:r>
                      <a:endParaRPr lang="bg-BG" dirty="0"/>
                    </a:p>
                  </a:txBody>
                  <a:tcPr/>
                </a:tc>
                <a:tc>
                  <a:txBody>
                    <a:bodyPr/>
                    <a:lstStyle/>
                    <a:p>
                      <a:r>
                        <a:rPr lang="bg-BG" dirty="0" smtClean="0"/>
                        <a:t>1</a:t>
                      </a:r>
                      <a:endParaRPr lang="bg-BG"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4" name="Content Placeholder 2"/>
          <p:cNvSpPr>
            <a:spLocks noGrp="1"/>
          </p:cNvSpPr>
          <p:nvPr>
            <p:ph idx="1"/>
          </p:nvPr>
        </p:nvSpPr>
        <p:spPr>
          <a:xfrm>
            <a:off x="457200" y="476250"/>
            <a:ext cx="8229600" cy="5832475"/>
          </a:xfrm>
        </p:spPr>
        <p:txBody>
          <a:bodyPr/>
          <a:lstStyle/>
          <a:p>
            <a:pPr eaLnBrk="1" hangingPunct="1">
              <a:buFont typeface="Wingdings 2" pitchFamily="18" charset="2"/>
              <a:buNone/>
            </a:pPr>
            <a:r>
              <a:rPr lang="bg-BG" dirty="0" smtClean="0"/>
              <a:t>Определят се контролните разряди:</a:t>
            </a:r>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r>
              <a:rPr lang="bg-BG" dirty="0" smtClean="0"/>
              <a:t>Заместваме к-та в таблицата:</a:t>
            </a:r>
          </a:p>
          <a:p>
            <a:pPr eaLnBrk="1" hangingPunct="1">
              <a:buFont typeface="Wingdings 2" pitchFamily="18" charset="2"/>
              <a:buNone/>
            </a:pPr>
            <a:endParaRPr lang="bg-BG" dirty="0" smtClean="0"/>
          </a:p>
        </p:txBody>
      </p:sp>
      <p:graphicFrame>
        <p:nvGraphicFramePr>
          <p:cNvPr id="26370" name="Object 770"/>
          <p:cNvGraphicFramePr>
            <a:graphicFrameLocks noChangeAspect="1"/>
          </p:cNvGraphicFramePr>
          <p:nvPr/>
        </p:nvGraphicFramePr>
        <p:xfrm>
          <a:off x="684213" y="1236663"/>
          <a:ext cx="4656137" cy="360362"/>
        </p:xfrm>
        <a:graphic>
          <a:graphicData uri="http://schemas.openxmlformats.org/presentationml/2006/ole">
            <mc:AlternateContent xmlns:mc="http://schemas.openxmlformats.org/markup-compatibility/2006">
              <mc:Choice xmlns:v="urn:schemas-microsoft-com:vml" Requires="v">
                <p:oleObj spid="_x0000_s41226" name="Equation" r:id="rId3" imgW="3048000" imgH="228600" progId="Equation.3">
                  <p:embed/>
                </p:oleObj>
              </mc:Choice>
              <mc:Fallback>
                <p:oleObj name="Equation" r:id="rId3" imgW="3048000" imgH="228600" progId="Equation.3">
                  <p:embed/>
                  <p:pic>
                    <p:nvPicPr>
                      <p:cNvPr id="0" name="Picture 7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1236663"/>
                        <a:ext cx="4656137"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371" name="Object 771"/>
          <p:cNvGraphicFramePr>
            <a:graphicFrameLocks noChangeAspect="1"/>
          </p:cNvGraphicFramePr>
          <p:nvPr/>
        </p:nvGraphicFramePr>
        <p:xfrm>
          <a:off x="684213" y="1597025"/>
          <a:ext cx="4751387" cy="358775"/>
        </p:xfrm>
        <a:graphic>
          <a:graphicData uri="http://schemas.openxmlformats.org/presentationml/2006/ole">
            <mc:AlternateContent xmlns:mc="http://schemas.openxmlformats.org/markup-compatibility/2006">
              <mc:Choice xmlns:v="urn:schemas-microsoft-com:vml" Requires="v">
                <p:oleObj spid="_x0000_s41227" name="Equation" r:id="rId5" imgW="3048000" imgH="228600" progId="Equation.3">
                  <p:embed/>
                </p:oleObj>
              </mc:Choice>
              <mc:Fallback>
                <p:oleObj name="Equation" r:id="rId5" imgW="3048000" imgH="228600" progId="Equation.3">
                  <p:embed/>
                  <p:pic>
                    <p:nvPicPr>
                      <p:cNvPr id="0" name="Picture 7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1597025"/>
                        <a:ext cx="4751387" cy="35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372" name="Object 772"/>
          <p:cNvGraphicFramePr>
            <a:graphicFrameLocks noChangeAspect="1"/>
          </p:cNvGraphicFramePr>
          <p:nvPr/>
        </p:nvGraphicFramePr>
        <p:xfrm>
          <a:off x="684213" y="1955800"/>
          <a:ext cx="3467100" cy="360363"/>
        </p:xfrm>
        <a:graphic>
          <a:graphicData uri="http://schemas.openxmlformats.org/presentationml/2006/ole">
            <mc:AlternateContent xmlns:mc="http://schemas.openxmlformats.org/markup-compatibility/2006">
              <mc:Choice xmlns:v="urn:schemas-microsoft-com:vml" Requires="v">
                <p:oleObj spid="_x0000_s41228" name="Equation" r:id="rId7" imgW="1943100" imgH="228600" progId="Equation.3">
                  <p:embed/>
                </p:oleObj>
              </mc:Choice>
              <mc:Fallback>
                <p:oleObj name="Equation" r:id="rId7" imgW="1943100" imgH="228600" progId="Equation.3">
                  <p:embed/>
                  <p:pic>
                    <p:nvPicPr>
                      <p:cNvPr id="0" name="Picture 7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213" y="1955800"/>
                        <a:ext cx="3467100"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373" name="Object 773"/>
          <p:cNvGraphicFramePr>
            <a:graphicFrameLocks noChangeAspect="1"/>
          </p:cNvGraphicFramePr>
          <p:nvPr/>
        </p:nvGraphicFramePr>
        <p:xfrm>
          <a:off x="684213" y="2316163"/>
          <a:ext cx="3527425" cy="360362"/>
        </p:xfrm>
        <a:graphic>
          <a:graphicData uri="http://schemas.openxmlformats.org/presentationml/2006/ole">
            <mc:AlternateContent xmlns:mc="http://schemas.openxmlformats.org/markup-compatibility/2006">
              <mc:Choice xmlns:v="urn:schemas-microsoft-com:vml" Requires="v">
                <p:oleObj spid="_x0000_s41229" name="Equation" r:id="rId9" imgW="2057400" imgH="228600" progId="Equation.3">
                  <p:embed/>
                </p:oleObj>
              </mc:Choice>
              <mc:Fallback>
                <p:oleObj name="Equation" r:id="rId9" imgW="2057400" imgH="228600" progId="Equation.3">
                  <p:embed/>
                  <p:pic>
                    <p:nvPicPr>
                      <p:cNvPr id="0" name="Picture 77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213" y="2316163"/>
                        <a:ext cx="3527425"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Table 7"/>
          <p:cNvGraphicFramePr>
            <a:graphicFrameLocks noGrp="1"/>
          </p:cNvGraphicFramePr>
          <p:nvPr/>
        </p:nvGraphicFramePr>
        <p:xfrm>
          <a:off x="684213" y="4260850"/>
          <a:ext cx="7560839" cy="1112520"/>
        </p:xfrm>
        <a:graphic>
          <a:graphicData uri="http://schemas.openxmlformats.org/drawingml/2006/table">
            <a:tbl>
              <a:tblPr firstRow="1" bandRow="1">
                <a:tableStyleId>{5C22544A-7EE6-4342-B048-85BDC9FD1C3A}</a:tableStyleId>
              </a:tblPr>
              <a:tblGrid>
                <a:gridCol w="687349"/>
                <a:gridCol w="687349"/>
                <a:gridCol w="687349"/>
                <a:gridCol w="687349"/>
                <a:gridCol w="687349"/>
                <a:gridCol w="687349"/>
                <a:gridCol w="687349"/>
                <a:gridCol w="687349"/>
                <a:gridCol w="687349"/>
                <a:gridCol w="687349"/>
                <a:gridCol w="687349"/>
              </a:tblGrid>
              <a:tr h="370840">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7</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4</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bg-BG" dirty="0" smtClean="0">
                          <a:latin typeface="Times New Roman" panose="02020603050405020304" pitchFamily="18" charset="0"/>
                          <a:cs typeface="Times New Roman" panose="02020603050405020304" pitchFamily="18" charset="0"/>
                        </a:rPr>
                        <a:t>з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r>
                        <a:rPr lang="bg-BG" baseline="-25000"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bg-BG" baseline="0" dirty="0" smtClean="0">
                          <a:latin typeface="Times New Roman" panose="02020603050405020304" pitchFamily="18" charset="0"/>
                          <a:cs typeface="Times New Roman" panose="02020603050405020304" pitchFamily="18" charset="0"/>
                        </a:rPr>
                        <a:t>1</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1</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baseline="0"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a</a:t>
                      </a:r>
                      <a:r>
                        <a:rPr lang="ru-RU" baseline="-25000" dirty="0" smtClean="0">
                          <a:latin typeface="Times New Roman" panose="02020603050405020304" pitchFamily="18" charset="0"/>
                          <a:cs typeface="Times New Roman" panose="02020603050405020304" pitchFamily="18" charset="0"/>
                        </a:rPr>
                        <a:t>1</a:t>
                      </a:r>
                      <a:r>
                        <a:rPr lang="en-US" baseline="-25000" dirty="0" smtClean="0">
                          <a:latin typeface="Times New Roman" panose="02020603050405020304" pitchFamily="18" charset="0"/>
                          <a:cs typeface="Times New Roman" panose="02020603050405020304" pitchFamily="18" charset="0"/>
                        </a:rPr>
                        <a:t>1</a:t>
                      </a:r>
                      <a:r>
                        <a:rPr lang="ru-RU"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a</a:t>
                      </a:r>
                      <a:r>
                        <a:rPr lang="en-US" baseline="-25000" dirty="0" smtClean="0">
                          <a:latin typeface="Times New Roman" panose="02020603050405020304" pitchFamily="18" charset="0"/>
                          <a:cs typeface="Times New Roman" panose="02020603050405020304" pitchFamily="18" charset="0"/>
                        </a:rPr>
                        <a:t>10</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9</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8</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7</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bg-BG"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3</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2</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ru-RU"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Декодиране</a:t>
            </a:r>
            <a:endParaRPr lang="bg-BG" dirty="0"/>
          </a:p>
        </p:txBody>
      </p:sp>
      <p:sp>
        <p:nvSpPr>
          <p:cNvPr id="31495" name="Content Placeholder 4"/>
          <p:cNvSpPr>
            <a:spLocks noGrp="1"/>
          </p:cNvSpPr>
          <p:nvPr>
            <p:ph idx="1"/>
          </p:nvPr>
        </p:nvSpPr>
        <p:spPr/>
        <p:txBody>
          <a:bodyPr/>
          <a:lstStyle/>
          <a:p>
            <a:pPr eaLnBrk="1" hangingPunct="1">
              <a:buFont typeface="Wingdings 2" pitchFamily="18" charset="2"/>
              <a:buNone/>
            </a:pPr>
            <a:r>
              <a:rPr lang="bg-BG" dirty="0" smtClean="0"/>
              <a:t>При вярно получено кодирано съобщение:</a:t>
            </a:r>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r>
              <a:rPr lang="bg-BG" dirty="0" smtClean="0"/>
              <a:t>Коригиращото число е Е=Е</a:t>
            </a:r>
            <a:r>
              <a:rPr lang="bg-BG" baseline="-25000" dirty="0" smtClean="0"/>
              <a:t>4</a:t>
            </a:r>
            <a:r>
              <a:rPr lang="bg-BG" dirty="0" smtClean="0"/>
              <a:t> Е</a:t>
            </a:r>
            <a:r>
              <a:rPr lang="bg-BG" baseline="-25000" dirty="0" smtClean="0"/>
              <a:t>3</a:t>
            </a:r>
            <a:r>
              <a:rPr lang="bg-BG" dirty="0" smtClean="0"/>
              <a:t> Е</a:t>
            </a:r>
            <a:r>
              <a:rPr lang="bg-BG" baseline="-25000" dirty="0" smtClean="0"/>
              <a:t>2</a:t>
            </a:r>
            <a:r>
              <a:rPr lang="bg-BG" dirty="0" smtClean="0"/>
              <a:t> Е</a:t>
            </a:r>
            <a:r>
              <a:rPr lang="bg-BG" baseline="-25000" dirty="0" smtClean="0"/>
              <a:t>1</a:t>
            </a:r>
            <a:r>
              <a:rPr lang="bg-BG" dirty="0" smtClean="0"/>
              <a:t>=0000  </a:t>
            </a:r>
            <a:r>
              <a:rPr lang="ru-RU" i="1" dirty="0" smtClean="0"/>
              <a:t>, </a:t>
            </a:r>
            <a:r>
              <a:rPr lang="bg-BG" dirty="0" smtClean="0"/>
              <a:t>което</a:t>
            </a:r>
          </a:p>
          <a:p>
            <a:pPr eaLnBrk="1" hangingPunct="1">
              <a:buFont typeface="Wingdings 2" pitchFamily="18" charset="2"/>
              <a:buNone/>
            </a:pPr>
            <a:r>
              <a:rPr lang="bg-BG" dirty="0" smtClean="0"/>
              <a:t>показва, че няма грешка.</a:t>
            </a:r>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p:txBody>
      </p:sp>
      <p:graphicFrame>
        <p:nvGraphicFramePr>
          <p:cNvPr id="31490" name="Object 770"/>
          <p:cNvGraphicFramePr>
            <a:graphicFrameLocks noChangeAspect="1"/>
          </p:cNvGraphicFramePr>
          <p:nvPr/>
        </p:nvGraphicFramePr>
        <p:xfrm>
          <a:off x="755650" y="3429000"/>
          <a:ext cx="3670300" cy="287338"/>
        </p:xfrm>
        <a:graphic>
          <a:graphicData uri="http://schemas.openxmlformats.org/presentationml/2006/ole">
            <mc:AlternateContent xmlns:mc="http://schemas.openxmlformats.org/markup-compatibility/2006">
              <mc:Choice xmlns:v="urn:schemas-microsoft-com:vml" Requires="v">
                <p:oleObj spid="_x0000_s42250" name="Equation" r:id="rId3" imgW="3670300" imgH="228600" progId="Equation.3">
                  <p:embed/>
                </p:oleObj>
              </mc:Choice>
              <mc:Fallback>
                <p:oleObj name="Equation" r:id="rId3" imgW="3670300" imgH="228600" progId="Equation.3">
                  <p:embed/>
                  <p:pic>
                    <p:nvPicPr>
                      <p:cNvPr id="0" name="Picture 7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429000"/>
                        <a:ext cx="367030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Table 7"/>
          <p:cNvGraphicFramePr>
            <a:graphicFrameLocks noGrp="1"/>
          </p:cNvGraphicFramePr>
          <p:nvPr/>
        </p:nvGraphicFramePr>
        <p:xfrm>
          <a:off x="755650" y="2276475"/>
          <a:ext cx="6096002" cy="741680"/>
        </p:xfrm>
        <a:graphic>
          <a:graphicData uri="http://schemas.openxmlformats.org/drawingml/2006/table">
            <a:tbl>
              <a:tblPr firstRow="1" bandRow="1">
                <a:tableStyleId>{5C22544A-7EE6-4342-B048-85BDC9FD1C3A}</a:tableStyleId>
              </a:tblPr>
              <a:tblGrid>
                <a:gridCol w="554182"/>
                <a:gridCol w="554182"/>
                <a:gridCol w="554182"/>
                <a:gridCol w="554182"/>
                <a:gridCol w="554182"/>
                <a:gridCol w="554182"/>
                <a:gridCol w="554182"/>
                <a:gridCol w="554182"/>
                <a:gridCol w="554182"/>
                <a:gridCol w="554182"/>
                <a:gridCol w="554182"/>
              </a:tblGrid>
              <a:tr h="370840">
                <a:tc>
                  <a:txBody>
                    <a:bodyPr/>
                    <a:lstStyle/>
                    <a:p>
                      <a:r>
                        <a:rPr kumimoji="0" lang="bg-BG" sz="1800" b="1" kern="1200" baseline="0" dirty="0" smtClean="0">
                          <a:solidFill>
                            <a:schemeClr val="lt1"/>
                          </a:solidFill>
                          <a:latin typeface="+mn-lt"/>
                          <a:ea typeface="+mn-ea"/>
                          <a:cs typeface="+mn-cs"/>
                        </a:rPr>
                        <a:t>а</a:t>
                      </a:r>
                      <a:r>
                        <a:rPr kumimoji="0" lang="ru-RU" sz="1800" b="1" kern="1200" baseline="-25000" dirty="0" smtClean="0">
                          <a:solidFill>
                            <a:schemeClr val="lt1"/>
                          </a:solidFill>
                          <a:latin typeface="+mn-lt"/>
                          <a:ea typeface="+mn-ea"/>
                          <a:cs typeface="+mn-cs"/>
                        </a:rPr>
                        <a:t>11</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10</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9</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8</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7</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6</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5</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4</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3</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2</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1</a:t>
                      </a:r>
                      <a:endParaRPr lang="bg-BG" dirty="0"/>
                    </a:p>
                  </a:txBody>
                  <a:tcPr/>
                </a:tc>
              </a:tr>
              <a:tr h="370840">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t>0</a:t>
                      </a:r>
                      <a:endParaRPr lang="bg-BG" dirty="0"/>
                    </a:p>
                  </a:txBody>
                  <a:tcPr/>
                </a:tc>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t>0</a:t>
                      </a:r>
                      <a:endParaRPr lang="bg-BG" dirty="0"/>
                    </a:p>
                  </a:txBody>
                  <a:tcPr/>
                </a:tc>
              </a:tr>
            </a:tbl>
          </a:graphicData>
        </a:graphic>
      </p:graphicFrame>
      <p:graphicFrame>
        <p:nvGraphicFramePr>
          <p:cNvPr id="31491" name="Object 771"/>
          <p:cNvGraphicFramePr>
            <a:graphicFrameLocks noChangeAspect="1"/>
          </p:cNvGraphicFramePr>
          <p:nvPr/>
        </p:nvGraphicFramePr>
        <p:xfrm>
          <a:off x="755650" y="3789363"/>
          <a:ext cx="3695700" cy="287337"/>
        </p:xfrm>
        <a:graphic>
          <a:graphicData uri="http://schemas.openxmlformats.org/presentationml/2006/ole">
            <mc:AlternateContent xmlns:mc="http://schemas.openxmlformats.org/markup-compatibility/2006">
              <mc:Choice xmlns:v="urn:schemas-microsoft-com:vml" Requires="v">
                <p:oleObj spid="_x0000_s42251" name="Equation" r:id="rId5" imgW="3695700" imgH="228600" progId="Equation.3">
                  <p:embed/>
                </p:oleObj>
              </mc:Choice>
              <mc:Fallback>
                <p:oleObj name="Equation" r:id="rId5" imgW="3695700" imgH="228600" progId="Equation.3">
                  <p:embed/>
                  <p:pic>
                    <p:nvPicPr>
                      <p:cNvPr id="0" name="Picture 7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3789363"/>
                        <a:ext cx="369570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492" name="Object 772"/>
          <p:cNvGraphicFramePr>
            <a:graphicFrameLocks noChangeAspect="1"/>
          </p:cNvGraphicFramePr>
          <p:nvPr/>
        </p:nvGraphicFramePr>
        <p:xfrm>
          <a:off x="755650" y="4149725"/>
          <a:ext cx="2736850" cy="287338"/>
        </p:xfrm>
        <a:graphic>
          <a:graphicData uri="http://schemas.openxmlformats.org/presentationml/2006/ole">
            <mc:AlternateContent xmlns:mc="http://schemas.openxmlformats.org/markup-compatibility/2006">
              <mc:Choice xmlns:v="urn:schemas-microsoft-com:vml" Requires="v">
                <p:oleObj spid="_x0000_s42252" name="Equation" r:id="rId7" imgW="2565400" imgH="228600" progId="Equation.3">
                  <p:embed/>
                </p:oleObj>
              </mc:Choice>
              <mc:Fallback>
                <p:oleObj name="Equation" r:id="rId7" imgW="2565400" imgH="228600" progId="Equation.3">
                  <p:embed/>
                  <p:pic>
                    <p:nvPicPr>
                      <p:cNvPr id="0" name="Picture 7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4149725"/>
                        <a:ext cx="27368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493" name="Object 773"/>
          <p:cNvGraphicFramePr>
            <a:graphicFrameLocks noChangeAspect="1"/>
          </p:cNvGraphicFramePr>
          <p:nvPr/>
        </p:nvGraphicFramePr>
        <p:xfrm>
          <a:off x="755650" y="4508500"/>
          <a:ext cx="2628900" cy="288925"/>
        </p:xfrm>
        <a:graphic>
          <a:graphicData uri="http://schemas.openxmlformats.org/presentationml/2006/ole">
            <mc:AlternateContent xmlns:mc="http://schemas.openxmlformats.org/markup-compatibility/2006">
              <mc:Choice xmlns:v="urn:schemas-microsoft-com:vml" Requires="v">
                <p:oleObj spid="_x0000_s42253" name="Equation" r:id="rId9" imgW="2628900" imgH="228600" progId="Equation.3">
                  <p:embed/>
                </p:oleObj>
              </mc:Choice>
              <mc:Fallback>
                <p:oleObj name="Equation" r:id="rId9" imgW="2628900" imgH="228600" progId="Equation.3">
                  <p:embed/>
                  <p:pic>
                    <p:nvPicPr>
                      <p:cNvPr id="0" name="Picture 77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650" y="4508500"/>
                        <a:ext cx="2628900"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Декодиране</a:t>
            </a:r>
            <a:endParaRPr lang="bg-BG" dirty="0"/>
          </a:p>
        </p:txBody>
      </p:sp>
      <p:sp>
        <p:nvSpPr>
          <p:cNvPr id="32519" name="Content Placeholder 2"/>
          <p:cNvSpPr>
            <a:spLocks noGrp="1"/>
          </p:cNvSpPr>
          <p:nvPr>
            <p:ph idx="1"/>
          </p:nvPr>
        </p:nvSpPr>
        <p:spPr/>
        <p:txBody>
          <a:bodyPr/>
          <a:lstStyle/>
          <a:p>
            <a:pPr eaLnBrk="1" hangingPunct="1">
              <a:buFont typeface="Wingdings 2" pitchFamily="18" charset="2"/>
              <a:buNone/>
            </a:pPr>
            <a:r>
              <a:rPr lang="bg-BG" dirty="0" smtClean="0"/>
              <a:t>При грешка</a:t>
            </a:r>
            <a:r>
              <a:rPr lang="bg-BG" i="1" dirty="0" smtClean="0"/>
              <a:t> </a:t>
            </a:r>
            <a:r>
              <a:rPr lang="bg-BG" dirty="0" smtClean="0"/>
              <a:t>в най-младшия разряд получената</a:t>
            </a:r>
          </a:p>
          <a:p>
            <a:pPr eaLnBrk="1" hangingPunct="1">
              <a:buFont typeface="Wingdings 2" pitchFamily="18" charset="2"/>
              <a:buNone/>
            </a:pPr>
            <a:r>
              <a:rPr lang="bg-BG" dirty="0" smtClean="0"/>
              <a:t>кодирана дума ще е с </a:t>
            </a:r>
            <a:r>
              <a:rPr lang="en-US" b="1" dirty="0" smtClean="0">
                <a:solidFill>
                  <a:srgbClr val="FFFFFF"/>
                </a:solidFill>
              </a:rPr>
              <a:t>a</a:t>
            </a:r>
            <a:r>
              <a:rPr lang="ru-RU" b="1" baseline="-25000" dirty="0" smtClean="0">
                <a:solidFill>
                  <a:srgbClr val="FFFFFF"/>
                </a:solidFill>
              </a:rPr>
              <a:t>1</a:t>
            </a:r>
            <a:r>
              <a:rPr lang="ru-RU" b="1" dirty="0" smtClean="0">
                <a:solidFill>
                  <a:srgbClr val="FFFFFF"/>
                </a:solidFill>
              </a:rPr>
              <a:t>=1.</a:t>
            </a: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r>
              <a:rPr lang="bg-BG" dirty="0" smtClean="0"/>
              <a:t>Коригиращото число е Е=Е</a:t>
            </a:r>
            <a:r>
              <a:rPr lang="bg-BG" baseline="-25000" dirty="0" smtClean="0"/>
              <a:t>4</a:t>
            </a:r>
            <a:r>
              <a:rPr lang="bg-BG" dirty="0" smtClean="0"/>
              <a:t> Е</a:t>
            </a:r>
            <a:r>
              <a:rPr lang="bg-BG" baseline="-25000" dirty="0" smtClean="0"/>
              <a:t>3</a:t>
            </a:r>
            <a:r>
              <a:rPr lang="bg-BG" dirty="0" smtClean="0"/>
              <a:t> Е</a:t>
            </a:r>
            <a:r>
              <a:rPr lang="bg-BG" baseline="-25000" dirty="0" smtClean="0"/>
              <a:t>2</a:t>
            </a:r>
            <a:r>
              <a:rPr lang="bg-BG" dirty="0" smtClean="0"/>
              <a:t> Е</a:t>
            </a:r>
            <a:r>
              <a:rPr lang="bg-BG" baseline="-25000" dirty="0" smtClean="0"/>
              <a:t>1</a:t>
            </a:r>
            <a:r>
              <a:rPr lang="bg-BG" dirty="0" smtClean="0"/>
              <a:t>=0001  </a:t>
            </a:r>
            <a:r>
              <a:rPr lang="ru-RU" i="1" dirty="0" smtClean="0"/>
              <a:t>, </a:t>
            </a:r>
            <a:r>
              <a:rPr lang="bg-BG" dirty="0" smtClean="0"/>
              <a:t>което</a:t>
            </a:r>
          </a:p>
          <a:p>
            <a:pPr eaLnBrk="1" hangingPunct="1">
              <a:buFont typeface="Wingdings 2" pitchFamily="18" charset="2"/>
              <a:buNone/>
            </a:pPr>
            <a:r>
              <a:rPr lang="bg-BG" dirty="0" smtClean="0"/>
              <a:t>показва, че грешка има при разряд </a:t>
            </a:r>
            <a:r>
              <a:rPr lang="en-US" b="1" dirty="0" smtClean="0">
                <a:solidFill>
                  <a:srgbClr val="FFFFFF"/>
                </a:solidFill>
              </a:rPr>
              <a:t>a</a:t>
            </a:r>
            <a:r>
              <a:rPr lang="ru-RU" b="1" baseline="-25000" dirty="0" smtClean="0">
                <a:solidFill>
                  <a:srgbClr val="FFFFFF"/>
                </a:solidFill>
              </a:rPr>
              <a:t>1</a:t>
            </a:r>
            <a:r>
              <a:rPr lang="bg-BG" dirty="0" smtClean="0"/>
              <a:t>.</a:t>
            </a: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ru-RU" b="1" dirty="0" smtClean="0">
              <a:solidFill>
                <a:srgbClr val="FFFFFF"/>
              </a:solidFill>
            </a:endParaRPr>
          </a:p>
          <a:p>
            <a:pPr eaLnBrk="1" hangingPunct="1">
              <a:buFont typeface="Wingdings 2" pitchFamily="18" charset="2"/>
              <a:buNone/>
            </a:pPr>
            <a:endParaRPr lang="bg-BG" dirty="0" smtClean="0"/>
          </a:p>
          <a:p>
            <a:pPr eaLnBrk="1" hangingPunct="1">
              <a:buFont typeface="Wingdings 2" pitchFamily="18" charset="2"/>
              <a:buNone/>
            </a:pPr>
            <a:endParaRPr lang="bg-BG" dirty="0" smtClean="0"/>
          </a:p>
        </p:txBody>
      </p:sp>
      <p:graphicFrame>
        <p:nvGraphicFramePr>
          <p:cNvPr id="4" name="Table 3"/>
          <p:cNvGraphicFramePr>
            <a:graphicFrameLocks noGrp="1"/>
          </p:cNvGraphicFramePr>
          <p:nvPr/>
        </p:nvGraphicFramePr>
        <p:xfrm>
          <a:off x="755650" y="2708275"/>
          <a:ext cx="6096002" cy="741680"/>
        </p:xfrm>
        <a:graphic>
          <a:graphicData uri="http://schemas.openxmlformats.org/drawingml/2006/table">
            <a:tbl>
              <a:tblPr firstRow="1" bandRow="1">
                <a:tableStyleId>{5C22544A-7EE6-4342-B048-85BDC9FD1C3A}</a:tableStyleId>
              </a:tblPr>
              <a:tblGrid>
                <a:gridCol w="554182"/>
                <a:gridCol w="554182"/>
                <a:gridCol w="554182"/>
                <a:gridCol w="554182"/>
                <a:gridCol w="554182"/>
                <a:gridCol w="554182"/>
                <a:gridCol w="554182"/>
                <a:gridCol w="554182"/>
                <a:gridCol w="554182"/>
                <a:gridCol w="554182"/>
                <a:gridCol w="554182"/>
              </a:tblGrid>
              <a:tr h="370840">
                <a:tc>
                  <a:txBody>
                    <a:bodyPr/>
                    <a:lstStyle/>
                    <a:p>
                      <a:r>
                        <a:rPr kumimoji="0" lang="bg-BG" sz="1800" b="1" kern="1200" baseline="0" dirty="0" smtClean="0">
                          <a:solidFill>
                            <a:schemeClr val="lt1"/>
                          </a:solidFill>
                          <a:latin typeface="+mn-lt"/>
                          <a:ea typeface="+mn-ea"/>
                          <a:cs typeface="+mn-cs"/>
                        </a:rPr>
                        <a:t>а</a:t>
                      </a:r>
                      <a:r>
                        <a:rPr kumimoji="0" lang="ru-RU" sz="1800" b="1" kern="1200" baseline="-25000" dirty="0" smtClean="0">
                          <a:solidFill>
                            <a:schemeClr val="lt1"/>
                          </a:solidFill>
                          <a:latin typeface="+mn-lt"/>
                          <a:ea typeface="+mn-ea"/>
                          <a:cs typeface="+mn-cs"/>
                        </a:rPr>
                        <a:t>11</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10</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9</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8</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7</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6</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5</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4</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3</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2</a:t>
                      </a:r>
                      <a:endParaRPr lang="bg-BG" dirty="0"/>
                    </a:p>
                  </a:txBody>
                  <a:tcPr/>
                </a:tc>
                <a:tc>
                  <a:txBody>
                    <a:bodyPr/>
                    <a:lstStyle/>
                    <a:p>
                      <a:r>
                        <a:rPr kumimoji="0" lang="en-US" sz="1800" b="1" kern="1200" dirty="0" smtClean="0">
                          <a:solidFill>
                            <a:schemeClr val="lt1"/>
                          </a:solidFill>
                          <a:latin typeface="+mn-lt"/>
                          <a:ea typeface="+mn-ea"/>
                          <a:cs typeface="+mn-cs"/>
                        </a:rPr>
                        <a:t>a</a:t>
                      </a:r>
                      <a:r>
                        <a:rPr kumimoji="0" lang="ru-RU" sz="1800" b="1" kern="1200" baseline="-25000" dirty="0" smtClean="0">
                          <a:solidFill>
                            <a:schemeClr val="lt1"/>
                          </a:solidFill>
                          <a:latin typeface="+mn-lt"/>
                          <a:ea typeface="+mn-ea"/>
                          <a:cs typeface="+mn-cs"/>
                        </a:rPr>
                        <a:t>1</a:t>
                      </a:r>
                      <a:endParaRPr lang="bg-BG" dirty="0"/>
                    </a:p>
                  </a:txBody>
                  <a:tcPr/>
                </a:tc>
              </a:tr>
              <a:tr h="370840">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t>0</a:t>
                      </a:r>
                      <a:endParaRPr lang="bg-BG" dirty="0"/>
                    </a:p>
                  </a:txBody>
                  <a:tcPr/>
                </a:tc>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0</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t>1</a:t>
                      </a:r>
                      <a:endParaRPr lang="bg-BG" dirty="0"/>
                    </a:p>
                  </a:txBody>
                  <a:tcPr/>
                </a:tc>
                <a:tc>
                  <a:txBody>
                    <a:bodyPr/>
                    <a:lstStyle/>
                    <a:p>
                      <a:r>
                        <a:rPr lang="bg-BG" dirty="0" smtClean="0">
                          <a:solidFill>
                            <a:srgbClr val="FF0000"/>
                          </a:solidFill>
                        </a:rPr>
                        <a:t>1</a:t>
                      </a:r>
                      <a:endParaRPr lang="bg-BG" dirty="0">
                        <a:solidFill>
                          <a:srgbClr val="FF0000"/>
                        </a:solidFill>
                      </a:endParaRPr>
                    </a:p>
                  </a:txBody>
                  <a:tcPr/>
                </a:tc>
              </a:tr>
            </a:tbl>
          </a:graphicData>
        </a:graphic>
      </p:graphicFrame>
      <p:graphicFrame>
        <p:nvGraphicFramePr>
          <p:cNvPr id="32514" name="Object 770"/>
          <p:cNvGraphicFramePr>
            <a:graphicFrameLocks noChangeAspect="1"/>
          </p:cNvGraphicFramePr>
          <p:nvPr/>
        </p:nvGraphicFramePr>
        <p:xfrm>
          <a:off x="819150" y="3644900"/>
          <a:ext cx="3543300" cy="287338"/>
        </p:xfrm>
        <a:graphic>
          <a:graphicData uri="http://schemas.openxmlformats.org/presentationml/2006/ole">
            <mc:AlternateContent xmlns:mc="http://schemas.openxmlformats.org/markup-compatibility/2006">
              <mc:Choice xmlns:v="urn:schemas-microsoft-com:vml" Requires="v">
                <p:oleObj spid="_x0000_s43274" name="Equation" r:id="rId3" imgW="3543300" imgH="228600" progId="Equation.3">
                  <p:embed/>
                </p:oleObj>
              </mc:Choice>
              <mc:Fallback>
                <p:oleObj name="Equation" r:id="rId3" imgW="3543300" imgH="228600" progId="Equation.3">
                  <p:embed/>
                  <p:pic>
                    <p:nvPicPr>
                      <p:cNvPr id="0" name="Picture 7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3644900"/>
                        <a:ext cx="354330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515" name="Object 771"/>
          <p:cNvGraphicFramePr>
            <a:graphicFrameLocks noChangeAspect="1"/>
          </p:cNvGraphicFramePr>
          <p:nvPr/>
        </p:nvGraphicFramePr>
        <p:xfrm>
          <a:off x="827088" y="4005263"/>
          <a:ext cx="3695700" cy="287337"/>
        </p:xfrm>
        <a:graphic>
          <a:graphicData uri="http://schemas.openxmlformats.org/presentationml/2006/ole">
            <mc:AlternateContent xmlns:mc="http://schemas.openxmlformats.org/markup-compatibility/2006">
              <mc:Choice xmlns:v="urn:schemas-microsoft-com:vml" Requires="v">
                <p:oleObj spid="_x0000_s43275" name="Equation" r:id="rId5" imgW="3695700" imgH="228600" progId="Equation.3">
                  <p:embed/>
                </p:oleObj>
              </mc:Choice>
              <mc:Fallback>
                <p:oleObj name="Equation" r:id="rId5" imgW="3695700" imgH="228600" progId="Equation.3">
                  <p:embed/>
                  <p:pic>
                    <p:nvPicPr>
                      <p:cNvPr id="0" name="Picture 7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088" y="4005263"/>
                        <a:ext cx="369570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516" name="Object 772"/>
          <p:cNvGraphicFramePr>
            <a:graphicFrameLocks noChangeAspect="1"/>
          </p:cNvGraphicFramePr>
          <p:nvPr/>
        </p:nvGraphicFramePr>
        <p:xfrm>
          <a:off x="827088" y="4365625"/>
          <a:ext cx="2736850" cy="287338"/>
        </p:xfrm>
        <a:graphic>
          <a:graphicData uri="http://schemas.openxmlformats.org/presentationml/2006/ole">
            <mc:AlternateContent xmlns:mc="http://schemas.openxmlformats.org/markup-compatibility/2006">
              <mc:Choice xmlns:v="urn:schemas-microsoft-com:vml" Requires="v">
                <p:oleObj spid="_x0000_s43276" name="Equation" r:id="rId7" imgW="2565400" imgH="228600" progId="Equation.3">
                  <p:embed/>
                </p:oleObj>
              </mc:Choice>
              <mc:Fallback>
                <p:oleObj name="Equation" r:id="rId7" imgW="2565400" imgH="228600" progId="Equation.3">
                  <p:embed/>
                  <p:pic>
                    <p:nvPicPr>
                      <p:cNvPr id="0" name="Picture 7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088" y="4365625"/>
                        <a:ext cx="273685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517" name="Object 773"/>
          <p:cNvGraphicFramePr>
            <a:graphicFrameLocks noChangeAspect="1"/>
          </p:cNvGraphicFramePr>
          <p:nvPr/>
        </p:nvGraphicFramePr>
        <p:xfrm>
          <a:off x="827088" y="4724400"/>
          <a:ext cx="2628900" cy="288925"/>
        </p:xfrm>
        <a:graphic>
          <a:graphicData uri="http://schemas.openxmlformats.org/presentationml/2006/ole">
            <mc:AlternateContent xmlns:mc="http://schemas.openxmlformats.org/markup-compatibility/2006">
              <mc:Choice xmlns:v="urn:schemas-microsoft-com:vml" Requires="v">
                <p:oleObj spid="_x0000_s43277" name="Equation" r:id="rId9" imgW="2628900" imgH="228600" progId="Equation.3">
                  <p:embed/>
                </p:oleObj>
              </mc:Choice>
              <mc:Fallback>
                <p:oleObj name="Equation" r:id="rId9" imgW="2628900" imgH="228600" progId="Equation.3">
                  <p:embed/>
                  <p:pic>
                    <p:nvPicPr>
                      <p:cNvPr id="0" name="Picture 77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088" y="4724400"/>
                        <a:ext cx="2628900"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Content Placeholder 2"/>
          <p:cNvSpPr>
            <a:spLocks noGrp="1"/>
          </p:cNvSpPr>
          <p:nvPr>
            <p:ph idx="1"/>
          </p:nvPr>
        </p:nvSpPr>
        <p:spPr>
          <a:xfrm>
            <a:off x="457200" y="1600200"/>
            <a:ext cx="8229600" cy="1252538"/>
          </a:xfrm>
        </p:spPr>
        <p:txBody>
          <a:bodyPr/>
          <a:lstStyle/>
          <a:p>
            <a:pPr eaLnBrk="1" hangingPunct="1">
              <a:buFont typeface="Wingdings 2" pitchFamily="18" charset="2"/>
              <a:buNone/>
            </a:pPr>
            <a:r>
              <a:rPr lang="bg-BG" dirty="0" smtClean="0"/>
              <a:t>Откритата грешка трябва да бъде коригирана като </a:t>
            </a:r>
          </a:p>
          <a:p>
            <a:pPr eaLnBrk="1" hangingPunct="1">
              <a:buFont typeface="Wingdings 2" pitchFamily="18" charset="2"/>
              <a:buNone/>
            </a:pPr>
            <a:r>
              <a:rPr lang="bg-BG" dirty="0" smtClean="0"/>
              <a:t>се инвертира разряда </a:t>
            </a:r>
            <a:r>
              <a:rPr lang="en-US" b="1" dirty="0" smtClean="0">
                <a:solidFill>
                  <a:srgbClr val="FFFFFF"/>
                </a:solidFill>
              </a:rPr>
              <a:t>a</a:t>
            </a:r>
            <a:r>
              <a:rPr lang="ru-RU" b="1" baseline="-25000" dirty="0" smtClean="0">
                <a:solidFill>
                  <a:srgbClr val="FFFFFF"/>
                </a:solidFill>
              </a:rPr>
              <a:t>1.</a:t>
            </a:r>
          </a:p>
          <a:p>
            <a:pPr eaLnBrk="1" hangingPunct="1">
              <a:buFont typeface="Wingdings 2" pitchFamily="18" charset="2"/>
              <a:buNone/>
            </a:pPr>
            <a:endParaRPr lang="bg-BG" dirty="0" smtClean="0"/>
          </a:p>
        </p:txBody>
      </p:sp>
      <p:sp>
        <p:nvSpPr>
          <p:cNvPr id="4" name="Isosceles Triangle 3"/>
          <p:cNvSpPr/>
          <p:nvPr/>
        </p:nvSpPr>
        <p:spPr>
          <a:xfrm rot="5400000">
            <a:off x="3203848" y="3537012"/>
            <a:ext cx="2520280" cy="1728192"/>
          </a:xfrm>
          <a:prstGeom prst="triangle">
            <a:avLst/>
          </a:prstGeom>
          <a:ln>
            <a:solidFill>
              <a:schemeClr val="bg2">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002">
            <a:schemeClr val="dk1"/>
          </a:fillRef>
          <a:effectRef idx="0">
            <a:schemeClr val="accent1"/>
          </a:effectRef>
          <a:fontRef idx="minor">
            <a:schemeClr val="lt1"/>
          </a:fontRef>
        </p:style>
        <p:txBody>
          <a:bodyPr anchor="ctr"/>
          <a:lstStyle/>
          <a:p>
            <a:pPr algn="ctr" fontAlgn="auto">
              <a:spcBef>
                <a:spcPts val="0"/>
              </a:spcBef>
              <a:spcAft>
                <a:spcPts val="0"/>
              </a:spcAft>
              <a:defRPr/>
            </a:pPr>
            <a:endParaRPr lang="bg-BG"/>
          </a:p>
        </p:txBody>
      </p:sp>
      <p:sp>
        <p:nvSpPr>
          <p:cNvPr id="5" name="Oval 4"/>
          <p:cNvSpPr/>
          <p:nvPr/>
        </p:nvSpPr>
        <p:spPr>
          <a:xfrm flipH="1">
            <a:off x="5328084" y="4221088"/>
            <a:ext cx="324036" cy="360040"/>
          </a:xfrm>
          <a:prstGeom prst="ellipse">
            <a:avLst/>
          </a:prstGeom>
          <a:ln>
            <a:solidFill>
              <a:schemeClr val="bg2">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002">
            <a:schemeClr val="dk1"/>
          </a:fillRef>
          <a:effectRef idx="0">
            <a:schemeClr val="accent1"/>
          </a:effectRef>
          <a:fontRef idx="minor">
            <a:schemeClr val="lt1"/>
          </a:fontRef>
        </p:style>
        <p:txBody>
          <a:bodyPr anchor="ctr"/>
          <a:lstStyle/>
          <a:p>
            <a:pPr algn="ctr" fontAlgn="auto">
              <a:spcBef>
                <a:spcPts val="0"/>
              </a:spcBef>
              <a:spcAft>
                <a:spcPts val="0"/>
              </a:spcAft>
              <a:defRPr/>
            </a:pPr>
            <a:endParaRPr lang="bg-BG"/>
          </a:p>
        </p:txBody>
      </p:sp>
      <p:sp>
        <p:nvSpPr>
          <p:cNvPr id="8" name="Minus 7"/>
          <p:cNvSpPr/>
          <p:nvPr/>
        </p:nvSpPr>
        <p:spPr>
          <a:xfrm>
            <a:off x="5338080" y="4239090"/>
            <a:ext cx="2304256" cy="324036"/>
          </a:xfrm>
          <a:prstGeom prst="mathMinus">
            <a:avLst/>
          </a:prstGeom>
          <a:ln>
            <a:solidFill>
              <a:schemeClr val="bg2">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002">
            <a:schemeClr val="dk1"/>
          </a:fillRef>
          <a:effectRef idx="0">
            <a:schemeClr val="accent1"/>
          </a:effectRef>
          <a:fontRef idx="minor">
            <a:schemeClr val="lt1"/>
          </a:fontRef>
        </p:style>
        <p:txBody>
          <a:bodyPr anchor="ctr"/>
          <a:lstStyle/>
          <a:p>
            <a:pPr algn="ctr" fontAlgn="auto">
              <a:spcBef>
                <a:spcPts val="0"/>
              </a:spcBef>
              <a:spcAft>
                <a:spcPts val="0"/>
              </a:spcAft>
              <a:defRPr/>
            </a:pPr>
            <a:endParaRPr lang="bg-BG"/>
          </a:p>
        </p:txBody>
      </p:sp>
      <p:sp>
        <p:nvSpPr>
          <p:cNvPr id="9" name="Minus 8"/>
          <p:cNvSpPr/>
          <p:nvPr/>
        </p:nvSpPr>
        <p:spPr>
          <a:xfrm>
            <a:off x="1547664" y="4293096"/>
            <a:ext cx="2376264" cy="324036"/>
          </a:xfrm>
          <a:prstGeom prst="mathMinus">
            <a:avLst/>
          </a:prstGeom>
          <a:ln>
            <a:solidFill>
              <a:schemeClr val="bg2">
                <a:lumMod val="75000"/>
              </a:schemeClr>
            </a:solidFill>
          </a:ln>
          <a:effectLst>
            <a:outerShdw blurRad="76200" dir="18900000" sy="23000" kx="-1200000" algn="bl" rotWithShape="0">
              <a:prstClr val="black">
                <a:alpha val="20000"/>
              </a:prstClr>
            </a:outerShdw>
          </a:effectLst>
        </p:spPr>
        <p:style>
          <a:lnRef idx="2">
            <a:schemeClr val="accent1">
              <a:shade val="50000"/>
            </a:schemeClr>
          </a:lnRef>
          <a:fillRef idx="1002">
            <a:schemeClr val="dk1"/>
          </a:fillRef>
          <a:effectRef idx="0">
            <a:schemeClr val="accent1"/>
          </a:effectRef>
          <a:fontRef idx="minor">
            <a:schemeClr val="lt1"/>
          </a:fontRef>
        </p:style>
        <p:txBody>
          <a:bodyPr anchor="ctr"/>
          <a:lstStyle/>
          <a:p>
            <a:pPr algn="ctr" fontAlgn="auto">
              <a:spcBef>
                <a:spcPts val="0"/>
              </a:spcBef>
              <a:spcAft>
                <a:spcPts val="0"/>
              </a:spcAft>
              <a:defRPr/>
            </a:pPr>
            <a:endParaRPr lang="bg-BG"/>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По-лесен метод за кодиране по Хеминг</a:t>
            </a:r>
            <a:endParaRPr lang="bg-BG" dirty="0"/>
          </a:p>
        </p:txBody>
      </p:sp>
      <p:pic>
        <p:nvPicPr>
          <p:cNvPr id="69634" name="Content Placeholder 3" descr="Hamming3.gif"/>
          <p:cNvPicPr>
            <a:picLocks noGrp="1" noChangeAspect="1"/>
          </p:cNvPicPr>
          <p:nvPr>
            <p:ph idx="1"/>
          </p:nvPr>
        </p:nvPicPr>
        <p:blipFill>
          <a:blip r:embed="rId2"/>
          <a:srcRect/>
          <a:stretch>
            <a:fillRect/>
          </a:stretch>
        </p:blipFill>
        <p:spPr>
          <a:xfrm>
            <a:off x="1414463" y="1682750"/>
            <a:ext cx="6315075" cy="4543425"/>
          </a:xfr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По-лесен метод за декодиране по Хеминг</a:t>
            </a:r>
            <a:endParaRPr lang="bg-BG" dirty="0"/>
          </a:p>
        </p:txBody>
      </p:sp>
      <p:pic>
        <p:nvPicPr>
          <p:cNvPr id="70658" name="Content Placeholder 5" descr="Hamming5.gif"/>
          <p:cNvPicPr>
            <a:picLocks noGrp="1" noChangeAspect="1"/>
          </p:cNvPicPr>
          <p:nvPr>
            <p:ph idx="1"/>
          </p:nvPr>
        </p:nvPicPr>
        <p:blipFill>
          <a:blip r:embed="rId2"/>
          <a:srcRect/>
          <a:stretch>
            <a:fillRect/>
          </a:stretch>
        </p:blipFill>
        <p:spPr>
          <a:xfrm>
            <a:off x="1404938" y="1978025"/>
            <a:ext cx="6334125" cy="3952875"/>
          </a:xfrm>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Задача </a:t>
            </a:r>
            <a:endParaRPr lang="bg-BG" dirty="0"/>
          </a:p>
        </p:txBody>
      </p:sp>
      <p:sp>
        <p:nvSpPr>
          <p:cNvPr id="71682" name="Content Placeholder 2"/>
          <p:cNvSpPr>
            <a:spLocks noGrp="1"/>
          </p:cNvSpPr>
          <p:nvPr>
            <p:ph idx="1"/>
          </p:nvPr>
        </p:nvSpPr>
        <p:spPr/>
        <p:txBody>
          <a:bodyPr/>
          <a:lstStyle/>
          <a:p>
            <a:pPr eaLnBrk="1" hangingPunct="1">
              <a:buFont typeface="Wingdings 2" pitchFamily="18" charset="2"/>
              <a:buNone/>
            </a:pPr>
            <a:r>
              <a:rPr lang="bg-BG" dirty="0" smtClean="0"/>
              <a:t>Да се кодира думата от  примера, но с по-лесния</a:t>
            </a:r>
          </a:p>
          <a:p>
            <a:pPr eaLnBrk="1" hangingPunct="1">
              <a:buFont typeface="Wingdings 2" pitchFamily="18" charset="2"/>
              <a:buNone/>
            </a:pPr>
            <a:r>
              <a:rPr lang="bg-BG" dirty="0" smtClean="0"/>
              <a:t>метод.</a:t>
            </a:r>
          </a:p>
          <a:p>
            <a:pPr eaLnBrk="1" hangingPunct="1">
              <a:buFont typeface="Wingdings 2" pitchFamily="18" charset="2"/>
              <a:buNone/>
            </a:pPr>
            <a:endParaRPr lang="bg-BG" dirty="0" smtClean="0"/>
          </a:p>
          <a:p>
            <a:pPr eaLnBrk="1" hangingPunct="1">
              <a:buFont typeface="Wingdings 2" pitchFamily="18" charset="2"/>
              <a:buNone/>
            </a:pPr>
            <a:r>
              <a:rPr lang="en-US" i="1" dirty="0" smtClean="0"/>
              <a:t>A</a:t>
            </a:r>
            <a:r>
              <a:rPr lang="bg-BG" i="1" dirty="0" smtClean="0"/>
              <a:t>=</a:t>
            </a:r>
            <a:r>
              <a:rPr lang="en-US" dirty="0" smtClean="0"/>
              <a:t>0110101</a:t>
            </a:r>
            <a:endParaRPr lang="bg-BG" dirty="0" smtClean="0"/>
          </a:p>
          <a:p>
            <a:pPr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Откриване на грешки</a:t>
            </a:r>
            <a:endParaRPr lang="bg-BG" dirty="0"/>
          </a:p>
        </p:txBody>
      </p:sp>
      <p:sp>
        <p:nvSpPr>
          <p:cNvPr id="18434" name="Content Placeholder 2"/>
          <p:cNvSpPr>
            <a:spLocks noGrp="1"/>
          </p:cNvSpPr>
          <p:nvPr>
            <p:ph idx="1"/>
          </p:nvPr>
        </p:nvSpPr>
        <p:spPr/>
        <p:txBody>
          <a:bodyPr/>
          <a:lstStyle/>
          <a:p>
            <a:pPr marL="136525" indent="0" eaLnBrk="1" hangingPunct="1">
              <a:buFont typeface="Wingdings 2" pitchFamily="18" charset="2"/>
              <a:buNone/>
            </a:pPr>
            <a:r>
              <a:rPr lang="bg-BG" dirty="0" smtClean="0"/>
              <a:t>Откриването на грешки се гради върху идеята, от всички кодови комбинации в даден код да се използват само една част. Използваните кодови комбинации се наричат разрешени, а</a:t>
            </a:r>
          </a:p>
          <a:p>
            <a:pPr marL="136525" indent="0" eaLnBrk="1" hangingPunct="1">
              <a:buFont typeface="Wingdings 2" pitchFamily="18" charset="2"/>
              <a:buNone/>
            </a:pPr>
            <a:r>
              <a:rPr lang="bg-BG" dirty="0" smtClean="0"/>
              <a:t>неизползваните – забранени. Грешката се открива ако в резултат на шумовото въздействие от разрешена кодова комбинация се получи забранена.</a:t>
            </a:r>
          </a:p>
          <a:p>
            <a:pPr marL="136525" indent="0"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Решение</a:t>
            </a:r>
            <a:endParaRPr lang="bg-BG" dirty="0"/>
          </a:p>
        </p:txBody>
      </p:sp>
      <p:sp>
        <p:nvSpPr>
          <p:cNvPr id="72706" name="Content Placeholder 2"/>
          <p:cNvSpPr>
            <a:spLocks noGrp="1"/>
          </p:cNvSpPr>
          <p:nvPr>
            <p:ph idx="1"/>
          </p:nvPr>
        </p:nvSpPr>
        <p:spPr>
          <a:xfrm>
            <a:off x="6804025" y="3284538"/>
            <a:ext cx="2232025" cy="2592387"/>
          </a:xfrm>
        </p:spPr>
        <p:txBody>
          <a:bodyPr/>
          <a:lstStyle/>
          <a:p>
            <a:pPr marL="136525" indent="0" eaLnBrk="1" hangingPunct="1">
              <a:buFont typeface="Wingdings 2" pitchFamily="18" charset="2"/>
              <a:buNone/>
            </a:pPr>
            <a:r>
              <a:rPr lang="bg-BG" sz="1800" smtClean="0"/>
              <a:t>10 = 1</a:t>
            </a:r>
            <a:r>
              <a:rPr lang="en-US" sz="1800" smtClean="0"/>
              <a:t> </a:t>
            </a:r>
            <a:r>
              <a:rPr lang="bg-BG" sz="1800" smtClean="0"/>
              <a:t>0</a:t>
            </a:r>
            <a:r>
              <a:rPr lang="en-US" sz="1800" smtClean="0"/>
              <a:t> </a:t>
            </a:r>
            <a:r>
              <a:rPr lang="bg-BG" sz="1800" smtClean="0"/>
              <a:t>1</a:t>
            </a:r>
            <a:r>
              <a:rPr lang="en-US" sz="1800" smtClean="0"/>
              <a:t> </a:t>
            </a:r>
            <a:r>
              <a:rPr lang="bg-BG" sz="1800" smtClean="0"/>
              <a:t>0</a:t>
            </a:r>
          </a:p>
          <a:p>
            <a:pPr marL="136525" indent="0" eaLnBrk="1" hangingPunct="1">
              <a:buFont typeface="Wingdings 2" pitchFamily="18" charset="2"/>
              <a:buNone/>
            </a:pPr>
            <a:r>
              <a:rPr lang="bg-BG" sz="1800" smtClean="0"/>
              <a:t>  9 = 1</a:t>
            </a:r>
            <a:r>
              <a:rPr lang="en-US" sz="1800" smtClean="0"/>
              <a:t> </a:t>
            </a:r>
            <a:r>
              <a:rPr lang="bg-BG" sz="1800" smtClean="0"/>
              <a:t>0</a:t>
            </a:r>
            <a:r>
              <a:rPr lang="en-US" sz="1800" smtClean="0"/>
              <a:t> </a:t>
            </a:r>
            <a:r>
              <a:rPr lang="bg-BG" sz="1800" smtClean="0"/>
              <a:t>0</a:t>
            </a:r>
            <a:r>
              <a:rPr lang="en-US" sz="1800" smtClean="0"/>
              <a:t> </a:t>
            </a:r>
            <a:r>
              <a:rPr lang="bg-BG" sz="1800" smtClean="0"/>
              <a:t>1</a:t>
            </a:r>
          </a:p>
          <a:p>
            <a:pPr marL="136525" indent="0" eaLnBrk="1" hangingPunct="1">
              <a:buFont typeface="Wingdings 2" pitchFamily="18" charset="2"/>
              <a:buNone/>
            </a:pPr>
            <a:r>
              <a:rPr lang="bg-BG" sz="1800" smtClean="0"/>
              <a:t>  6 = 0</a:t>
            </a:r>
            <a:r>
              <a:rPr lang="en-US" sz="1800" smtClean="0"/>
              <a:t> </a:t>
            </a:r>
            <a:r>
              <a:rPr lang="bg-BG" sz="1800" smtClean="0"/>
              <a:t>1</a:t>
            </a:r>
            <a:r>
              <a:rPr lang="en-US" sz="1800" smtClean="0"/>
              <a:t> </a:t>
            </a:r>
            <a:r>
              <a:rPr lang="bg-BG" sz="1800" smtClean="0"/>
              <a:t>1</a:t>
            </a:r>
            <a:r>
              <a:rPr lang="en-US" sz="1800" smtClean="0"/>
              <a:t> </a:t>
            </a:r>
            <a:r>
              <a:rPr lang="bg-BG" sz="1800" smtClean="0"/>
              <a:t>0</a:t>
            </a:r>
          </a:p>
          <a:p>
            <a:pPr marL="136525" indent="0" eaLnBrk="1" hangingPunct="1">
              <a:buFont typeface="Wingdings 2" pitchFamily="18" charset="2"/>
              <a:buNone/>
            </a:pPr>
            <a:r>
              <a:rPr lang="bg-BG" sz="1800" u="sng" smtClean="0"/>
              <a:t>  3 = 0</a:t>
            </a:r>
            <a:r>
              <a:rPr lang="en-US" sz="1800" u="sng" smtClean="0"/>
              <a:t> </a:t>
            </a:r>
            <a:r>
              <a:rPr lang="bg-BG" sz="1800" u="sng" smtClean="0"/>
              <a:t>0</a:t>
            </a:r>
            <a:r>
              <a:rPr lang="en-US" sz="1800" u="sng" smtClean="0"/>
              <a:t> </a:t>
            </a:r>
            <a:r>
              <a:rPr lang="bg-BG" sz="1800" u="sng" smtClean="0"/>
              <a:t>1</a:t>
            </a:r>
            <a:r>
              <a:rPr lang="en-US" sz="1800" u="sng" smtClean="0"/>
              <a:t> </a:t>
            </a:r>
            <a:r>
              <a:rPr lang="bg-BG" sz="1800" u="sng" smtClean="0"/>
              <a:t>1    </a:t>
            </a:r>
            <a:r>
              <a:rPr lang="en-US" sz="1800" u="sng" smtClean="0"/>
              <a:t>XOR</a:t>
            </a:r>
            <a:endParaRPr lang="en-US" sz="1800" smtClean="0"/>
          </a:p>
          <a:p>
            <a:pPr marL="136525" indent="0" eaLnBrk="1" hangingPunct="1">
              <a:buFont typeface="Wingdings 2" pitchFamily="18" charset="2"/>
              <a:buNone/>
            </a:pPr>
            <a:r>
              <a:rPr lang="en-US" sz="1800" smtClean="0"/>
              <a:t>        0 1 1 0</a:t>
            </a:r>
          </a:p>
        </p:txBody>
      </p:sp>
      <p:graphicFrame>
        <p:nvGraphicFramePr>
          <p:cNvPr id="4" name="Table 3"/>
          <p:cNvGraphicFramePr>
            <a:graphicFrameLocks noGrp="1"/>
          </p:cNvGraphicFramePr>
          <p:nvPr/>
        </p:nvGraphicFramePr>
        <p:xfrm>
          <a:off x="827088" y="1773238"/>
          <a:ext cx="7560839" cy="1112520"/>
        </p:xfrm>
        <a:graphic>
          <a:graphicData uri="http://schemas.openxmlformats.org/drawingml/2006/table">
            <a:tbl>
              <a:tblPr firstRow="1" bandRow="1">
                <a:tableStyleId>{5C22544A-7EE6-4342-B048-85BDC9FD1C3A}</a:tableStyleId>
              </a:tblPr>
              <a:tblGrid>
                <a:gridCol w="687349"/>
                <a:gridCol w="687349"/>
                <a:gridCol w="687349"/>
                <a:gridCol w="687349"/>
                <a:gridCol w="687349"/>
                <a:gridCol w="687349"/>
                <a:gridCol w="687349"/>
                <a:gridCol w="687349"/>
                <a:gridCol w="687349"/>
                <a:gridCol w="687349"/>
                <a:gridCol w="687349"/>
              </a:tblGrid>
              <a:tr h="370840">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7</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4</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bg-BG" dirty="0" smtClean="0">
                          <a:latin typeface="Times New Roman" panose="02020603050405020304" pitchFamily="18" charset="0"/>
                          <a:cs typeface="Times New Roman" panose="02020603050405020304" pitchFamily="18" charset="0"/>
                        </a:rPr>
                        <a:t>з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r>
                        <a:rPr lang="bg-BG" baseline="-25000"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bg-BG"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a</a:t>
                      </a:r>
                      <a:r>
                        <a:rPr lang="ru-RU" baseline="-25000" dirty="0" smtClean="0">
                          <a:latin typeface="Times New Roman" panose="02020603050405020304" pitchFamily="18" charset="0"/>
                          <a:cs typeface="Times New Roman" panose="02020603050405020304" pitchFamily="18" charset="0"/>
                        </a:rPr>
                        <a:t>1</a:t>
                      </a:r>
                      <a:r>
                        <a:rPr lang="en-US" baseline="-25000" dirty="0" smtClean="0">
                          <a:latin typeface="Times New Roman" panose="02020603050405020304" pitchFamily="18" charset="0"/>
                          <a:cs typeface="Times New Roman" panose="02020603050405020304" pitchFamily="18" charset="0"/>
                        </a:rPr>
                        <a:t>1</a:t>
                      </a:r>
                      <a:r>
                        <a:rPr lang="ru-RU"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a</a:t>
                      </a:r>
                      <a:r>
                        <a:rPr lang="en-US" baseline="-25000" dirty="0" smtClean="0">
                          <a:latin typeface="Times New Roman" panose="02020603050405020304" pitchFamily="18" charset="0"/>
                          <a:cs typeface="Times New Roman" panose="02020603050405020304" pitchFamily="18" charset="0"/>
                        </a:rPr>
                        <a:t>10</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9</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8</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7</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bg-BG"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3</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2</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ru-RU"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bl>
          </a:graphicData>
        </a:graphic>
      </p:graphicFrame>
      <p:cxnSp>
        <p:nvCxnSpPr>
          <p:cNvPr id="6" name="Elbow Connector 5"/>
          <p:cNvCxnSpPr/>
          <p:nvPr/>
        </p:nvCxnSpPr>
        <p:spPr>
          <a:xfrm>
            <a:off x="1835150" y="2924175"/>
            <a:ext cx="5113338" cy="576263"/>
          </a:xfrm>
          <a:prstGeom prst="bentConnector3">
            <a:avLst>
              <a:gd name="adj1" fmla="val -178"/>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a:off x="2484438" y="2924175"/>
            <a:ext cx="4464050" cy="865188"/>
          </a:xfrm>
          <a:prstGeom prst="bentConnector3">
            <a:avLst>
              <a:gd name="adj1" fmla="val -635"/>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a:off x="4572000" y="2924175"/>
            <a:ext cx="2376488" cy="1225550"/>
          </a:xfrm>
          <a:prstGeom prst="bentConnector3">
            <a:avLst>
              <a:gd name="adj1" fmla="val -238"/>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88125" y="2924175"/>
            <a:ext cx="0" cy="15128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588125" y="4437063"/>
            <a:ext cx="360363"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0" name="Table 49"/>
          <p:cNvGraphicFramePr>
            <a:graphicFrameLocks noGrp="1"/>
          </p:cNvGraphicFramePr>
          <p:nvPr/>
        </p:nvGraphicFramePr>
        <p:xfrm>
          <a:off x="792163" y="5484813"/>
          <a:ext cx="7560839" cy="1112520"/>
        </p:xfrm>
        <a:graphic>
          <a:graphicData uri="http://schemas.openxmlformats.org/drawingml/2006/table">
            <a:tbl>
              <a:tblPr firstRow="1" bandRow="1">
                <a:tableStyleId>{5C22544A-7EE6-4342-B048-85BDC9FD1C3A}</a:tableStyleId>
              </a:tblPr>
              <a:tblGrid>
                <a:gridCol w="687349"/>
                <a:gridCol w="687349"/>
                <a:gridCol w="687349"/>
                <a:gridCol w="687349"/>
                <a:gridCol w="687349"/>
                <a:gridCol w="687349"/>
                <a:gridCol w="687349"/>
                <a:gridCol w="687349"/>
                <a:gridCol w="687349"/>
                <a:gridCol w="687349"/>
                <a:gridCol w="687349"/>
              </a:tblGrid>
              <a:tr h="370840">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7</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4</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bg-BG" dirty="0" smtClean="0">
                          <a:latin typeface="Times New Roman" panose="02020603050405020304" pitchFamily="18" charset="0"/>
                          <a:cs typeface="Times New Roman" panose="02020603050405020304" pitchFamily="18" charset="0"/>
                        </a:rPr>
                        <a:t>з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3</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b</a:t>
                      </a:r>
                      <a:r>
                        <a:rPr lang="en-US"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2</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k</a:t>
                      </a:r>
                      <a:r>
                        <a:rPr lang="en-US" baseline="-25000" dirty="0" smtClean="0">
                          <a:latin typeface="Times New Roman" panose="02020603050405020304" pitchFamily="18" charset="0"/>
                          <a:cs typeface="Times New Roman" panose="02020603050405020304" pitchFamily="18" charset="0"/>
                        </a:rPr>
                        <a:t>1</a:t>
                      </a:r>
                      <a:r>
                        <a:rPr lang="bg-BG" baseline="-25000"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bg-BG" baseline="0" dirty="0" smtClean="0">
                          <a:latin typeface="Times New Roman" panose="02020603050405020304" pitchFamily="18" charset="0"/>
                          <a:cs typeface="Times New Roman" panose="02020603050405020304" pitchFamily="18" charset="0"/>
                        </a:rPr>
                        <a:t>1</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1</a:t>
                      </a:r>
                      <a:endParaRPr lang="bg-BG" dirty="0" smtClean="0">
                        <a:latin typeface="Times New Roman" panose="02020603050405020304" pitchFamily="18" charset="0"/>
                        <a:cs typeface="Times New Roman" panose="02020603050405020304" pitchFamily="18" charset="0"/>
                      </a:endParaRPr>
                    </a:p>
                  </a:txBody>
                  <a:tcPr/>
                </a:tc>
                <a:tc>
                  <a:txBody>
                    <a:bodyPr/>
                    <a:lstStyle/>
                    <a:p>
                      <a:r>
                        <a:rPr lang="en-US" baseline="0" dirty="0" smtClean="0">
                          <a:latin typeface="Times New Roman" panose="02020603050405020304" pitchFamily="18" charset="0"/>
                          <a:cs typeface="Times New Roman" panose="02020603050405020304" pitchFamily="18" charset="0"/>
                        </a:rPr>
                        <a:t>0</a:t>
                      </a:r>
                      <a:endParaRPr lang="bg-BG" dirty="0">
                        <a:latin typeface="Times New Roman" panose="02020603050405020304" pitchFamily="18" charset="0"/>
                        <a:cs typeface="Times New Roman" panose="02020603050405020304" pitchFamily="18" charset="0"/>
                      </a:endParaRPr>
                    </a:p>
                  </a:txBody>
                  <a:tcPr/>
                </a:tc>
              </a:tr>
              <a:tr h="370840">
                <a:tc>
                  <a:txBody>
                    <a:bodyPr/>
                    <a:lstStyle/>
                    <a:p>
                      <a:r>
                        <a:rPr lang="en-US" dirty="0" smtClean="0">
                          <a:latin typeface="Times New Roman" panose="02020603050405020304" pitchFamily="18" charset="0"/>
                          <a:cs typeface="Times New Roman" panose="02020603050405020304" pitchFamily="18" charset="0"/>
                        </a:rPr>
                        <a:t>a</a:t>
                      </a:r>
                      <a:r>
                        <a:rPr lang="ru-RU" baseline="-25000" dirty="0" smtClean="0">
                          <a:latin typeface="Times New Roman" panose="02020603050405020304" pitchFamily="18" charset="0"/>
                          <a:cs typeface="Times New Roman" panose="02020603050405020304" pitchFamily="18" charset="0"/>
                        </a:rPr>
                        <a:t>1</a:t>
                      </a:r>
                      <a:r>
                        <a:rPr lang="en-US" baseline="-25000" dirty="0" smtClean="0">
                          <a:latin typeface="Times New Roman" panose="02020603050405020304" pitchFamily="18" charset="0"/>
                          <a:cs typeface="Times New Roman" panose="02020603050405020304" pitchFamily="18" charset="0"/>
                        </a:rPr>
                        <a:t>1</a:t>
                      </a:r>
                      <a:r>
                        <a:rPr lang="ru-RU"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en-US" dirty="0" smtClean="0">
                          <a:latin typeface="Times New Roman" panose="02020603050405020304" pitchFamily="18" charset="0"/>
                          <a:cs typeface="Times New Roman" panose="02020603050405020304" pitchFamily="18" charset="0"/>
                        </a:rPr>
                        <a:t>a</a:t>
                      </a:r>
                      <a:r>
                        <a:rPr lang="en-US" baseline="-25000" dirty="0" smtClean="0">
                          <a:latin typeface="Times New Roman" panose="02020603050405020304" pitchFamily="18" charset="0"/>
                          <a:cs typeface="Times New Roman" panose="02020603050405020304" pitchFamily="18" charset="0"/>
                        </a:rPr>
                        <a:t>10</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9</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8</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7</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bg-BG" baseline="-25000" dirty="0" smtClean="0">
                          <a:latin typeface="Times New Roman" panose="02020603050405020304" pitchFamily="18" charset="0"/>
                          <a:cs typeface="Times New Roman" panose="02020603050405020304" pitchFamily="18" charset="0"/>
                        </a:rPr>
                        <a:t>6</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5</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4</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3</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en-US" baseline="-25000" dirty="0" smtClean="0">
                          <a:latin typeface="Times New Roman" panose="02020603050405020304" pitchFamily="18" charset="0"/>
                          <a:cs typeface="Times New Roman" panose="02020603050405020304" pitchFamily="18" charset="0"/>
                        </a:rPr>
                        <a:t>2</a:t>
                      </a:r>
                      <a:r>
                        <a:rPr lang="bg-BG" dirty="0" smtClean="0">
                          <a:latin typeface="Times New Roman" panose="02020603050405020304" pitchFamily="18" charset="0"/>
                          <a:cs typeface="Times New Roman" panose="02020603050405020304" pitchFamily="18" charset="0"/>
                        </a:rPr>
                        <a:t> </a:t>
                      </a:r>
                      <a:endParaRPr lang="bg-BG" dirty="0">
                        <a:latin typeface="Times New Roman" panose="02020603050405020304" pitchFamily="18" charset="0"/>
                        <a:cs typeface="Times New Roman" panose="02020603050405020304" pitchFamily="18" charset="0"/>
                      </a:endParaRPr>
                    </a:p>
                  </a:txBody>
                  <a:tcPr/>
                </a:tc>
                <a:tc>
                  <a:txBody>
                    <a:bodyPr/>
                    <a:lstStyle/>
                    <a:p>
                      <a:r>
                        <a:rPr lang="bg-BG" dirty="0" smtClean="0">
                          <a:latin typeface="Times New Roman" panose="02020603050405020304" pitchFamily="18" charset="0"/>
                          <a:cs typeface="Times New Roman" panose="02020603050405020304" pitchFamily="18" charset="0"/>
                        </a:rPr>
                        <a:t>а</a:t>
                      </a:r>
                      <a:r>
                        <a:rPr lang="ru-RU" baseline="-25000" dirty="0" smtClean="0">
                          <a:latin typeface="Times New Roman" panose="02020603050405020304" pitchFamily="18" charset="0"/>
                          <a:cs typeface="Times New Roman" panose="02020603050405020304" pitchFamily="18" charset="0"/>
                        </a:rPr>
                        <a:t>1</a:t>
                      </a:r>
                      <a:endParaRPr lang="bg-BG" dirty="0">
                        <a:latin typeface="Times New Roman" panose="02020603050405020304" pitchFamily="18" charset="0"/>
                        <a:cs typeface="Times New Roman" panose="02020603050405020304" pitchFamily="18" charset="0"/>
                      </a:endParaRPr>
                    </a:p>
                  </a:txBody>
                  <a:tcPr/>
                </a:tc>
              </a:tr>
            </a:tbl>
          </a:graphicData>
        </a:graphic>
      </p:graphicFrame>
      <p:cxnSp>
        <p:nvCxnSpPr>
          <p:cNvPr id="52" name="Elbow Connector 51"/>
          <p:cNvCxnSpPr/>
          <p:nvPr/>
        </p:nvCxnSpPr>
        <p:spPr>
          <a:xfrm rot="16200000" flipH="1">
            <a:off x="7812882" y="5156994"/>
            <a:ext cx="576262" cy="0"/>
          </a:xfrm>
          <a:prstGeom prst="bentConnector3">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5400000">
            <a:off x="7380288" y="4868863"/>
            <a:ext cx="576262" cy="576262"/>
          </a:xfrm>
          <a:prstGeom prst="bentConnector3">
            <a:avLst>
              <a:gd name="adj1" fmla="val 50000"/>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667625" y="4868863"/>
            <a:ext cx="0" cy="1079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5867400" y="4976813"/>
            <a:ext cx="1800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5867400" y="4976813"/>
            <a:ext cx="0" cy="4572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3132138" y="4797425"/>
            <a:ext cx="4248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3132138" y="4797425"/>
            <a:ext cx="0" cy="63658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27088" y="404813"/>
            <a:ext cx="7772400" cy="1470025"/>
          </a:xfrm>
        </p:spPr>
        <p:txBody>
          <a:bodyPr/>
          <a:lstStyle/>
          <a:p>
            <a:pPr eaLnBrk="1" fontAlgn="auto" hangingPunct="1">
              <a:spcAft>
                <a:spcPts val="0"/>
              </a:spcAft>
              <a:defRPr/>
            </a:pPr>
            <a:r>
              <a:rPr lang="en-US" altLang="bg-BG" cap="none" dirty="0" smtClean="0"/>
              <a:t>CRC(</a:t>
            </a:r>
            <a:r>
              <a:rPr lang="bg-BG" altLang="bg-BG" cap="none" dirty="0" smtClean="0"/>
              <a:t>циклични</a:t>
            </a:r>
            <a:r>
              <a:rPr lang="en-US" altLang="bg-BG" cap="none" dirty="0" smtClean="0"/>
              <a:t>)</a:t>
            </a:r>
            <a:r>
              <a:rPr lang="bg-BG" altLang="bg-BG" cap="none" dirty="0" smtClean="0"/>
              <a:t> кодове</a:t>
            </a:r>
          </a:p>
        </p:txBody>
      </p:sp>
      <p:sp>
        <p:nvSpPr>
          <p:cNvPr id="73730" name="Rectangle 3"/>
          <p:cNvSpPr>
            <a:spLocks noGrp="1" noChangeArrowheads="1"/>
          </p:cNvSpPr>
          <p:nvPr>
            <p:ph type="subTitle" idx="1"/>
          </p:nvPr>
        </p:nvSpPr>
        <p:spPr>
          <a:xfrm>
            <a:off x="971550" y="2636838"/>
            <a:ext cx="6800850" cy="3001962"/>
          </a:xfrm>
        </p:spPr>
        <p:txBody>
          <a:bodyPr/>
          <a:lstStyle/>
          <a:p>
            <a:pPr algn="l" eaLnBrk="1" hangingPunct="1">
              <a:lnSpc>
                <a:spcPct val="80000"/>
              </a:lnSpc>
            </a:pPr>
            <a:r>
              <a:rPr lang="bg-BG" altLang="bg-BG" dirty="0" smtClean="0"/>
              <a:t>	Поради това, че грешките в индустриалните мрежи обекновено са групирани в пакети, внимание заслужават и методите за циклично кодиране на информацията, предназначени за откриване и коригиране на групови грешки.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827088" y="333375"/>
            <a:ext cx="7772400" cy="1470025"/>
          </a:xfrm>
        </p:spPr>
        <p:txBody>
          <a:bodyPr/>
          <a:lstStyle/>
          <a:p>
            <a:pPr eaLnBrk="1" fontAlgn="auto" hangingPunct="1">
              <a:spcAft>
                <a:spcPts val="0"/>
              </a:spcAft>
              <a:defRPr/>
            </a:pPr>
            <a:r>
              <a:rPr lang="en-US" altLang="bg-BG" cap="none" dirty="0" smtClean="0"/>
              <a:t>CRC</a:t>
            </a:r>
            <a:r>
              <a:rPr lang="bg-BG" altLang="bg-BG" cap="none" dirty="0" smtClean="0"/>
              <a:t> кодове-приложение</a:t>
            </a:r>
          </a:p>
        </p:txBody>
      </p:sp>
      <p:sp>
        <p:nvSpPr>
          <p:cNvPr id="74754" name="Rectangle 3"/>
          <p:cNvSpPr>
            <a:spLocks noGrp="1" noChangeArrowheads="1"/>
          </p:cNvSpPr>
          <p:nvPr>
            <p:ph type="subTitle" idx="1"/>
          </p:nvPr>
        </p:nvSpPr>
        <p:spPr>
          <a:xfrm>
            <a:off x="900113" y="2636838"/>
            <a:ext cx="7488237" cy="3001962"/>
          </a:xfrm>
        </p:spPr>
        <p:txBody>
          <a:bodyPr/>
          <a:lstStyle/>
          <a:p>
            <a:pPr algn="l" eaLnBrk="1" hangingPunct="1">
              <a:lnSpc>
                <a:spcPct val="80000"/>
              </a:lnSpc>
            </a:pPr>
            <a:r>
              <a:rPr lang="bg-BG" dirty="0" smtClean="0"/>
              <a:t>	Цикличните кодове, наричани още контролни циклични кодове се използват за откриване на грешки при предаване на цифрови сигнали в компютърните мрежи</a:t>
            </a:r>
            <a:r>
              <a:rPr lang="en-US" dirty="0" smtClean="0"/>
              <a:t>(</a:t>
            </a:r>
            <a:r>
              <a:rPr lang="bg-BG" i="1" dirty="0" smtClean="0"/>
              <a:t>"Х25 </a:t>
            </a:r>
            <a:r>
              <a:rPr lang="bg-BG" dirty="0" smtClean="0"/>
              <a:t>стандарт“</a:t>
            </a:r>
            <a:r>
              <a:rPr lang="en-US" dirty="0" smtClean="0"/>
              <a:t>,</a:t>
            </a:r>
            <a:r>
              <a:rPr lang="ru-RU" i="1" dirty="0" smtClean="0"/>
              <a:t> "</a:t>
            </a:r>
            <a:r>
              <a:rPr lang="en-US" i="1" dirty="0" smtClean="0"/>
              <a:t>Ethernet </a:t>
            </a:r>
            <a:r>
              <a:rPr lang="bg-BG" dirty="0" smtClean="0"/>
              <a:t>стандарт“</a:t>
            </a:r>
            <a:r>
              <a:rPr lang="en-US" dirty="0" smtClean="0"/>
              <a:t>),</a:t>
            </a:r>
            <a:r>
              <a:rPr lang="bg-BG" dirty="0" smtClean="0"/>
              <a:t> модемните протоколи, магнитните дискове и ленти и при </a:t>
            </a:r>
            <a:r>
              <a:rPr lang="en-US" dirty="0" smtClean="0"/>
              <a:t>OSI </a:t>
            </a:r>
            <a:r>
              <a:rPr lang="bg-BG" dirty="0" smtClean="0"/>
              <a:t>модела. </a:t>
            </a:r>
            <a:endParaRPr lang="bg-BG" altLang="bg-BG" i="1"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827088" y="404813"/>
            <a:ext cx="7772400" cy="1470025"/>
          </a:xfrm>
        </p:spPr>
        <p:txBody>
          <a:bodyPr/>
          <a:lstStyle/>
          <a:p>
            <a:pPr eaLnBrk="1" fontAlgn="auto" hangingPunct="1">
              <a:spcAft>
                <a:spcPts val="0"/>
              </a:spcAft>
              <a:defRPr/>
            </a:pPr>
            <a:r>
              <a:rPr lang="bg-BG" altLang="bg-BG" cap="none" dirty="0" smtClean="0"/>
              <a:t>Основни свойства на </a:t>
            </a:r>
            <a:r>
              <a:rPr lang="en-US" altLang="bg-BG" cap="none" dirty="0" smtClean="0"/>
              <a:t>CRC</a:t>
            </a:r>
            <a:endParaRPr lang="bg-BG" altLang="bg-BG" cap="none" dirty="0" smtClean="0"/>
          </a:p>
        </p:txBody>
      </p:sp>
      <p:sp>
        <p:nvSpPr>
          <p:cNvPr id="3075" name="Rectangle 3"/>
          <p:cNvSpPr>
            <a:spLocks noGrp="1" noChangeArrowheads="1"/>
          </p:cNvSpPr>
          <p:nvPr>
            <p:ph type="subTitle" idx="1"/>
          </p:nvPr>
        </p:nvSpPr>
        <p:spPr>
          <a:xfrm>
            <a:off x="684213" y="2133600"/>
            <a:ext cx="7775575" cy="4032250"/>
          </a:xfrm>
        </p:spPr>
        <p:txBody>
          <a:bodyPr>
            <a:normAutofit fontScale="92500" lnSpcReduction="10000"/>
          </a:bodyPr>
          <a:lstStyle/>
          <a:p>
            <a:pPr algn="l" eaLnBrk="1" fontAlgn="auto" hangingPunct="1">
              <a:lnSpc>
                <a:spcPct val="80000"/>
              </a:lnSpc>
              <a:spcAft>
                <a:spcPts val="0"/>
              </a:spcAft>
              <a:buClr>
                <a:schemeClr val="tx1">
                  <a:shade val="95000"/>
                </a:schemeClr>
              </a:buClr>
              <a:defRPr/>
            </a:pPr>
            <a:r>
              <a:rPr lang="bg-BG" altLang="bg-BG" sz="3000" dirty="0" smtClean="0"/>
              <a:t>- Възможност за откриване на единични и групови грешки при равномерно разпределение и при пакети от грешни комбинации;</a:t>
            </a:r>
          </a:p>
          <a:p>
            <a:pPr algn="l" eaLnBrk="1" fontAlgn="auto" hangingPunct="1">
              <a:lnSpc>
                <a:spcPct val="80000"/>
              </a:lnSpc>
              <a:spcAft>
                <a:spcPts val="0"/>
              </a:spcAft>
              <a:buClr>
                <a:schemeClr val="tx1">
                  <a:shade val="95000"/>
                </a:schemeClr>
              </a:buClr>
              <a:buFontTx/>
              <a:buChar char="•"/>
              <a:defRPr/>
            </a:pPr>
            <a:endParaRPr lang="bg-BG" altLang="bg-BG" sz="3000" dirty="0" smtClean="0"/>
          </a:p>
          <a:p>
            <a:pPr algn="l" eaLnBrk="1" fontAlgn="auto" hangingPunct="1">
              <a:lnSpc>
                <a:spcPct val="80000"/>
              </a:lnSpc>
              <a:spcAft>
                <a:spcPts val="0"/>
              </a:spcAft>
              <a:buClr>
                <a:schemeClr val="tx1">
                  <a:shade val="95000"/>
                </a:schemeClr>
              </a:buClr>
              <a:defRPr/>
            </a:pPr>
            <a:r>
              <a:rPr lang="bg-BG" altLang="bg-BG" sz="3000" dirty="0" smtClean="0"/>
              <a:t>- Ако дължината на образуващия полином е </a:t>
            </a:r>
            <a:r>
              <a:rPr lang="en-US" altLang="bg-BG" sz="3000" dirty="0" smtClean="0"/>
              <a:t>r </a:t>
            </a:r>
            <a:r>
              <a:rPr lang="bg-BG" altLang="bg-BG" sz="3000" dirty="0" smtClean="0"/>
              <a:t>бита, вероятността за откриване на комбинация от грешки е 1</a:t>
            </a:r>
            <a:r>
              <a:rPr lang="en-US" altLang="bg-BG" sz="3000" dirty="0" smtClean="0"/>
              <a:t>/2</a:t>
            </a:r>
            <a:r>
              <a:rPr lang="en-US" altLang="bg-BG" sz="3000" baseline="30000" dirty="0" smtClean="0"/>
              <a:t>r</a:t>
            </a:r>
            <a:endParaRPr lang="bg-BG" altLang="bg-BG" sz="3000" baseline="30000" dirty="0" smtClean="0"/>
          </a:p>
          <a:p>
            <a:pPr algn="l" eaLnBrk="1" fontAlgn="auto" hangingPunct="1">
              <a:lnSpc>
                <a:spcPct val="80000"/>
              </a:lnSpc>
              <a:spcAft>
                <a:spcPts val="0"/>
              </a:spcAft>
              <a:buClr>
                <a:schemeClr val="tx1">
                  <a:shade val="95000"/>
                </a:schemeClr>
              </a:buClr>
              <a:buFont typeface="Wingdings 2"/>
              <a:buNone/>
              <a:defRPr/>
            </a:pPr>
            <a:endParaRPr lang="bg-BG" altLang="bg-BG" sz="3000" baseline="30000" dirty="0" smtClean="0"/>
          </a:p>
          <a:p>
            <a:pPr algn="l" eaLnBrk="1" fontAlgn="auto" hangingPunct="1">
              <a:lnSpc>
                <a:spcPct val="80000"/>
              </a:lnSpc>
              <a:spcAft>
                <a:spcPts val="0"/>
              </a:spcAft>
              <a:buClr>
                <a:schemeClr val="tx1">
                  <a:shade val="95000"/>
                </a:schemeClr>
              </a:buClr>
              <a:defRPr/>
            </a:pPr>
            <a:r>
              <a:rPr lang="bg-BG" altLang="bg-BG" sz="3000" dirty="0" smtClean="0"/>
              <a:t>- Кодирането и декодирането на информация е малко, особено при дълги информационни последователности</a:t>
            </a:r>
            <a:r>
              <a:rPr lang="en-US" altLang="bg-BG" sz="3000" dirty="0" smtClean="0"/>
              <a:t>(</a:t>
            </a:r>
            <a:r>
              <a:rPr lang="bg-BG" altLang="bg-BG" sz="3000" dirty="0" smtClean="0"/>
              <a:t>пакети</a:t>
            </a:r>
            <a:r>
              <a:rPr lang="en-US" altLang="bg-BG" sz="3000" dirty="0" smtClean="0"/>
              <a:t>);</a:t>
            </a:r>
          </a:p>
          <a:p>
            <a:pPr eaLnBrk="1" fontAlgn="auto" hangingPunct="1">
              <a:lnSpc>
                <a:spcPct val="80000"/>
              </a:lnSpc>
              <a:spcAft>
                <a:spcPts val="0"/>
              </a:spcAft>
              <a:buClr>
                <a:schemeClr val="tx1">
                  <a:shade val="95000"/>
                </a:schemeClr>
              </a:buClr>
              <a:buFont typeface="Wingdings 2"/>
              <a:buNone/>
              <a:defRPr/>
            </a:pPr>
            <a:endParaRPr lang="bg-BG" altLang="bg-BG" sz="2400" i="1" baseline="30000"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3568" y="404813"/>
            <a:ext cx="7772400" cy="1223987"/>
          </a:xfrm>
        </p:spPr>
        <p:txBody>
          <a:bodyPr/>
          <a:lstStyle/>
          <a:p>
            <a:pPr eaLnBrk="1" fontAlgn="auto" hangingPunct="1">
              <a:spcAft>
                <a:spcPts val="0"/>
              </a:spcAft>
              <a:defRPr/>
            </a:pPr>
            <a:r>
              <a:rPr lang="bg-BG" altLang="bg-BG" cap="none" dirty="0" smtClean="0"/>
              <a:t>Видове </a:t>
            </a:r>
            <a:r>
              <a:rPr lang="en-US" altLang="bg-BG" cap="none" dirty="0" smtClean="0"/>
              <a:t>CRC:</a:t>
            </a:r>
            <a:endParaRPr lang="bg-BG" altLang="bg-BG" cap="none" dirty="0"/>
          </a:p>
        </p:txBody>
      </p:sp>
      <p:sp>
        <p:nvSpPr>
          <p:cNvPr id="76802" name="Rectangle 3"/>
          <p:cNvSpPr>
            <a:spLocks noGrp="1" noChangeArrowheads="1"/>
          </p:cNvSpPr>
          <p:nvPr>
            <p:ph type="subTitle" idx="1"/>
          </p:nvPr>
        </p:nvSpPr>
        <p:spPr>
          <a:xfrm>
            <a:off x="468313" y="2349500"/>
            <a:ext cx="8064500" cy="3505200"/>
          </a:xfrm>
        </p:spPr>
        <p:txBody>
          <a:bodyPr/>
          <a:lstStyle/>
          <a:p>
            <a:pPr marL="342900" indent="-342900" algn="l" eaLnBrk="1" hangingPunct="1">
              <a:buFontTx/>
              <a:buChar char="-"/>
            </a:pPr>
            <a:r>
              <a:rPr lang="bg-BG" altLang="bg-BG" b="1" i="1" dirty="0" smtClean="0"/>
              <a:t>систематични</a:t>
            </a:r>
            <a:r>
              <a:rPr lang="bg-BG" altLang="bg-BG" i="1" dirty="0" smtClean="0"/>
              <a:t> </a:t>
            </a:r>
            <a:r>
              <a:rPr lang="bg-BG" altLang="bg-BG" dirty="0" smtClean="0"/>
              <a:t> - информационните и контролните разряди са разположени по строго определена система и винаги заемат строго определени места в кодовата комбинация;</a:t>
            </a:r>
          </a:p>
          <a:p>
            <a:pPr marL="342900" indent="-342900" algn="l" eaLnBrk="1" hangingPunct="1">
              <a:buFontTx/>
              <a:buChar char="-"/>
            </a:pPr>
            <a:r>
              <a:rPr lang="bg-BG" altLang="bg-BG" b="1" i="1" dirty="0" smtClean="0"/>
              <a:t>равномерни</a:t>
            </a:r>
            <a:r>
              <a:rPr lang="bg-BG" altLang="bg-BG" i="1" dirty="0" smtClean="0"/>
              <a:t> </a:t>
            </a:r>
            <a:r>
              <a:rPr lang="bg-BG" altLang="bg-BG" dirty="0" smtClean="0"/>
              <a:t>- всички комбинации на кода имат еднаква дължина;</a:t>
            </a:r>
            <a:endParaRPr lang="bg-BG" altLang="bg-BG" i="1"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4213" y="806847"/>
            <a:ext cx="7772400" cy="1470025"/>
          </a:xfrm>
        </p:spPr>
        <p:txBody>
          <a:bodyPr/>
          <a:lstStyle/>
          <a:p>
            <a:pPr eaLnBrk="1" fontAlgn="auto" hangingPunct="1">
              <a:spcAft>
                <a:spcPts val="0"/>
              </a:spcAft>
              <a:defRPr/>
            </a:pPr>
            <a:r>
              <a:rPr lang="bg-BG" altLang="zh-CN" dirty="0" smtClean="0"/>
              <a:t>Построяване на цикличен код</a:t>
            </a:r>
            <a:endParaRPr lang="bg-BG" altLang="bg-BG" dirty="0" smtClean="0"/>
          </a:p>
        </p:txBody>
      </p:sp>
      <p:sp>
        <p:nvSpPr>
          <p:cNvPr id="77826" name="Rectangle 3"/>
          <p:cNvSpPr>
            <a:spLocks noGrp="1" noChangeArrowheads="1"/>
          </p:cNvSpPr>
          <p:nvPr>
            <p:ph type="subTitle" idx="1"/>
          </p:nvPr>
        </p:nvSpPr>
        <p:spPr>
          <a:xfrm>
            <a:off x="755650" y="2732088"/>
            <a:ext cx="7848600" cy="3360737"/>
          </a:xfrm>
        </p:spPr>
        <p:txBody>
          <a:bodyPr/>
          <a:lstStyle/>
          <a:p>
            <a:pPr algn="l" eaLnBrk="1" hangingPunct="1">
              <a:lnSpc>
                <a:spcPct val="80000"/>
              </a:lnSpc>
            </a:pPr>
            <a:r>
              <a:rPr lang="bg-BG" altLang="zh-CN" dirty="0" smtClean="0">
                <a:cs typeface="宋体"/>
              </a:rPr>
              <a:t>	Идеята на построяването на цикличните кодове се основава на</a:t>
            </a:r>
            <a:r>
              <a:rPr lang="ru-RU" altLang="zh-CN" dirty="0" smtClean="0">
                <a:cs typeface="宋体"/>
              </a:rPr>
              <a:t> </a:t>
            </a:r>
            <a:r>
              <a:rPr lang="bg-BG" altLang="zh-CN" dirty="0" smtClean="0">
                <a:cs typeface="宋体"/>
              </a:rPr>
              <a:t>използването на неразложими в полето на двоичните числа полиноми (делят се без остатък само сами на себе си и на единица). Те се използват в качеството на образуващи. Изходното съобщение с дължина </a:t>
            </a:r>
            <a:r>
              <a:rPr lang="bg-BG" altLang="zh-CN" b="1" i="1" dirty="0" smtClean="0">
                <a:cs typeface="宋体"/>
              </a:rPr>
              <a:t>т</a:t>
            </a:r>
            <a:r>
              <a:rPr lang="bg-BG" altLang="zh-CN" i="1" dirty="0" smtClean="0">
                <a:cs typeface="宋体"/>
              </a:rPr>
              <a:t> </a:t>
            </a:r>
            <a:r>
              <a:rPr lang="bg-BG" altLang="zh-CN" dirty="0" smtClean="0">
                <a:cs typeface="宋体"/>
              </a:rPr>
              <a:t>бита се представя като системен полином </a:t>
            </a:r>
            <a:r>
              <a:rPr lang="bg-BG" altLang="zh-CN" b="1" i="1" dirty="0" smtClean="0">
                <a:cs typeface="宋体"/>
              </a:rPr>
              <a:t>Р(х)</a:t>
            </a:r>
            <a:r>
              <a:rPr lang="bg-BG" altLang="zh-CN" i="1" dirty="0" smtClean="0">
                <a:cs typeface="宋体"/>
              </a:rPr>
              <a:t> </a:t>
            </a:r>
            <a:r>
              <a:rPr lang="bg-BG" altLang="zh-CN" dirty="0" smtClean="0">
                <a:cs typeface="宋体"/>
              </a:rPr>
              <a:t>от степен (</a:t>
            </a:r>
            <a:r>
              <a:rPr lang="en-US" altLang="zh-CN" b="1" dirty="0" smtClean="0">
                <a:cs typeface="宋体"/>
              </a:rPr>
              <a:t>m</a:t>
            </a:r>
            <a:r>
              <a:rPr lang="bg-BG" altLang="zh-CN" b="1" dirty="0" smtClean="0">
                <a:cs typeface="宋体"/>
              </a:rPr>
              <a:t>-1</a:t>
            </a:r>
            <a:r>
              <a:rPr lang="bg-BG" altLang="zh-CN" dirty="0" smtClean="0">
                <a:cs typeface="宋体"/>
              </a:rPr>
              <a:t>)</a:t>
            </a:r>
            <a:r>
              <a:rPr lang="bg-BG" altLang="zh-CN" i="1" dirty="0" smtClean="0">
                <a:cs typeface="宋体"/>
              </a:rPr>
              <a:t> </a:t>
            </a:r>
            <a:r>
              <a:rPr lang="bg-BG" altLang="zh-CN" dirty="0" smtClean="0">
                <a:cs typeface="宋体"/>
              </a:rPr>
              <a:t>спрямо някаква фиктивна променлива </a:t>
            </a:r>
            <a:r>
              <a:rPr lang="bg-BG" altLang="zh-CN" b="1" i="1" dirty="0" smtClean="0">
                <a:cs typeface="宋体"/>
              </a:rPr>
              <a:t>х</a:t>
            </a:r>
            <a:r>
              <a:rPr lang="bg-BG" altLang="zh-CN" i="1" dirty="0" smtClean="0">
                <a:cs typeface="宋体"/>
              </a:rPr>
              <a:t>.</a:t>
            </a:r>
            <a:endParaRPr lang="bg-BG" altLang="bg-BG" i="1"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p:cNvSpPr>
            <a:spLocks noGrp="1" noChangeArrowheads="1"/>
          </p:cNvSpPr>
          <p:nvPr>
            <p:ph type="subTitle" idx="1"/>
          </p:nvPr>
        </p:nvSpPr>
        <p:spPr>
          <a:xfrm>
            <a:off x="611188" y="2133600"/>
            <a:ext cx="7921625" cy="3167063"/>
          </a:xfrm>
        </p:spPr>
        <p:txBody>
          <a:bodyPr/>
          <a:lstStyle/>
          <a:p>
            <a:pPr algn="l" eaLnBrk="1" hangingPunct="1">
              <a:lnSpc>
                <a:spcPct val="80000"/>
              </a:lnSpc>
            </a:pPr>
            <a:r>
              <a:rPr lang="bg-BG" altLang="zh-CN" dirty="0" smtClean="0">
                <a:cs typeface="宋体"/>
              </a:rPr>
              <a:t>	В зависимост от изискванията към кода (да открива грешки или да открива и отстранява грешките) се определя броя на допълнителните контролни разряди </a:t>
            </a:r>
            <a:r>
              <a:rPr lang="en-US" altLang="zh-CN" b="1" i="1" dirty="0" smtClean="0">
                <a:cs typeface="宋体"/>
              </a:rPr>
              <a:t>k</a:t>
            </a:r>
            <a:r>
              <a:rPr lang="bg-BG" altLang="zh-CN" i="1" dirty="0" smtClean="0">
                <a:cs typeface="宋体"/>
              </a:rPr>
              <a:t>, </a:t>
            </a:r>
            <a:r>
              <a:rPr lang="bg-BG" altLang="zh-CN" dirty="0" smtClean="0">
                <a:cs typeface="宋体"/>
              </a:rPr>
              <a:t>които ще се формират. Ако кодът ще открива грешки, трябва да се осигури минимално </a:t>
            </a:r>
            <a:r>
              <a:rPr lang="bg-BG" altLang="zh-CN" b="1" dirty="0" smtClean="0">
                <a:cs typeface="宋体"/>
              </a:rPr>
              <a:t>кодово разстояние </a:t>
            </a:r>
            <a:r>
              <a:rPr lang="en-US" altLang="zh-CN" dirty="0" smtClean="0">
                <a:cs typeface="宋体"/>
              </a:rPr>
              <a:t>d</a:t>
            </a:r>
            <a:r>
              <a:rPr lang="en-US" altLang="zh-CN" baseline="-25000" dirty="0" smtClean="0">
                <a:cs typeface="宋体"/>
              </a:rPr>
              <a:t>min</a:t>
            </a:r>
            <a:r>
              <a:rPr lang="en-US" altLang="zh-CN" dirty="0" smtClean="0">
                <a:cs typeface="宋体"/>
              </a:rPr>
              <a:t>≥r+1</a:t>
            </a:r>
            <a:r>
              <a:rPr lang="bg-BG" altLang="zh-CN" dirty="0" smtClean="0">
                <a:cs typeface="宋体"/>
              </a:rPr>
              <a:t> (</a:t>
            </a:r>
            <a:r>
              <a:rPr lang="en-US" altLang="zh-CN" dirty="0" smtClean="0">
                <a:cs typeface="宋体"/>
              </a:rPr>
              <a:t>r </a:t>
            </a:r>
            <a:r>
              <a:rPr lang="ru-RU" altLang="zh-CN" dirty="0" smtClean="0">
                <a:cs typeface="宋体"/>
              </a:rPr>
              <a:t>- </a:t>
            </a:r>
            <a:r>
              <a:rPr lang="bg-BG" altLang="zh-CN" dirty="0" smtClean="0">
                <a:cs typeface="宋体"/>
              </a:rPr>
              <a:t>кратност на грешката), а ако ще открива и коригира грешки: </a:t>
            </a:r>
            <a:r>
              <a:rPr lang="en-US" altLang="zh-CN" dirty="0" smtClean="0">
                <a:cs typeface="宋体"/>
              </a:rPr>
              <a:t>d</a:t>
            </a:r>
            <a:r>
              <a:rPr lang="en-US" altLang="zh-CN" baseline="-25000" dirty="0" smtClean="0">
                <a:cs typeface="宋体"/>
              </a:rPr>
              <a:t>min</a:t>
            </a:r>
            <a:r>
              <a:rPr lang="en-US" altLang="zh-CN" dirty="0" smtClean="0">
                <a:cs typeface="宋体"/>
              </a:rPr>
              <a:t>≥</a:t>
            </a:r>
            <a:r>
              <a:rPr lang="ru-RU" altLang="zh-CN" dirty="0" smtClean="0">
                <a:cs typeface="宋体"/>
              </a:rPr>
              <a:t>2</a:t>
            </a:r>
            <a:r>
              <a:rPr lang="en-US" altLang="zh-CN" dirty="0" smtClean="0">
                <a:cs typeface="宋体"/>
              </a:rPr>
              <a:t>r </a:t>
            </a:r>
            <a:r>
              <a:rPr lang="ru-RU" altLang="zh-CN" dirty="0" smtClean="0">
                <a:cs typeface="宋体"/>
              </a:rPr>
              <a:t>+1.</a:t>
            </a:r>
            <a:endParaRPr lang="bg-BG" altLang="zh-CN" dirty="0" smtClean="0">
              <a:cs typeface="宋体"/>
            </a:endParaRPr>
          </a:p>
        </p:txBody>
      </p:sp>
      <p:sp>
        <p:nvSpPr>
          <p:cNvPr id="78850"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78851" name="Rectangle 7"/>
          <p:cNvSpPr>
            <a:spLocks noChangeArrowheads="1"/>
          </p:cNvSpPr>
          <p:nvPr/>
        </p:nvSpPr>
        <p:spPr bwMode="auto">
          <a:xfrm>
            <a:off x="152400" y="15240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type="subTitle" idx="1"/>
          </p:nvPr>
        </p:nvSpPr>
        <p:spPr>
          <a:xfrm>
            <a:off x="1187450" y="2420938"/>
            <a:ext cx="7632700" cy="3001962"/>
          </a:xfrm>
        </p:spPr>
        <p:txBody>
          <a:bodyPr/>
          <a:lstStyle/>
          <a:p>
            <a:pPr algn="l" eaLnBrk="1" hangingPunct="1">
              <a:lnSpc>
                <a:spcPct val="80000"/>
              </a:lnSpc>
            </a:pPr>
            <a:r>
              <a:rPr lang="bg-BG" altLang="zh-CN" dirty="0" smtClean="0">
                <a:cs typeface="宋体"/>
              </a:rPr>
              <a:t>	За предавателя и приемника предварително е установен образуващият полином </a:t>
            </a:r>
            <a:r>
              <a:rPr lang="en-US" altLang="zh-CN" dirty="0" smtClean="0">
                <a:cs typeface="宋体"/>
              </a:rPr>
              <a:t>G</a:t>
            </a:r>
            <a:r>
              <a:rPr lang="ru-RU" altLang="zh-CN" dirty="0" smtClean="0">
                <a:cs typeface="宋体"/>
              </a:rPr>
              <a:t>(</a:t>
            </a:r>
            <a:r>
              <a:rPr lang="en-US" altLang="zh-CN" dirty="0" smtClean="0">
                <a:cs typeface="宋体"/>
              </a:rPr>
              <a:t>x</a:t>
            </a:r>
            <a:r>
              <a:rPr lang="ru-RU" altLang="zh-CN" dirty="0" smtClean="0">
                <a:cs typeface="宋体"/>
              </a:rPr>
              <a:t>) </a:t>
            </a:r>
            <a:r>
              <a:rPr lang="en-US" altLang="zh-CN" dirty="0" smtClean="0">
                <a:cs typeface="宋体"/>
              </a:rPr>
              <a:t>(</a:t>
            </a:r>
            <a:r>
              <a:rPr lang="ru-RU" altLang="zh-CN" dirty="0" smtClean="0">
                <a:cs typeface="宋体"/>
              </a:rPr>
              <a:t>неразложим</a:t>
            </a:r>
            <a:r>
              <a:rPr lang="en-US" altLang="zh-CN" dirty="0" smtClean="0">
                <a:cs typeface="宋体"/>
              </a:rPr>
              <a:t>)</a:t>
            </a:r>
            <a:r>
              <a:rPr lang="ru-RU" altLang="zh-CN" dirty="0" smtClean="0">
                <a:cs typeface="宋体"/>
              </a:rPr>
              <a:t>, чиято степен се определя от броя на контролните разряди </a:t>
            </a:r>
            <a:r>
              <a:rPr lang="en-US" altLang="zh-CN" dirty="0" smtClean="0">
                <a:cs typeface="宋体"/>
              </a:rPr>
              <a:t>k.</a:t>
            </a:r>
            <a:endParaRPr lang="bg-BG" alt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86" name="Content Placeholder 2"/>
          <p:cNvSpPr>
            <a:spLocks noGrp="1"/>
          </p:cNvSpPr>
          <p:nvPr>
            <p:ph idx="1"/>
          </p:nvPr>
        </p:nvSpPr>
        <p:spPr>
          <a:xfrm>
            <a:off x="468313" y="1412380"/>
            <a:ext cx="8229600" cy="3600796"/>
          </a:xfrm>
        </p:spPr>
        <p:txBody>
          <a:bodyPr/>
          <a:lstStyle/>
          <a:p>
            <a:pPr marL="136525" indent="0" eaLnBrk="1" hangingPunct="1">
              <a:buFont typeface="Wingdings 2" pitchFamily="18" charset="2"/>
              <a:buNone/>
            </a:pPr>
            <a:r>
              <a:rPr lang="bg-BG" altLang="zh-CN" dirty="0" smtClean="0">
                <a:solidFill>
                  <a:schemeClr val="bg1"/>
                </a:solidFill>
                <a:cs typeface="宋体"/>
              </a:rPr>
              <a:t>	</a:t>
            </a:r>
            <a:r>
              <a:rPr lang="bg-BG" altLang="zh-CN" dirty="0" smtClean="0">
                <a:cs typeface="宋体"/>
              </a:rPr>
              <a:t>изходното съобщение </a:t>
            </a:r>
            <a:r>
              <a:rPr lang="bg-BG" altLang="zh-CN" b="1" i="1" dirty="0" smtClean="0">
                <a:cs typeface="宋体"/>
              </a:rPr>
              <a:t>Р(х)</a:t>
            </a:r>
            <a:r>
              <a:rPr lang="bg-BG" altLang="zh-CN" i="1" dirty="0" smtClean="0">
                <a:cs typeface="宋体"/>
              </a:rPr>
              <a:t> </a:t>
            </a:r>
            <a:r>
              <a:rPr lang="bg-BG" altLang="zh-CN" dirty="0" smtClean="0">
                <a:cs typeface="宋体"/>
              </a:rPr>
              <a:t>се измества </a:t>
            </a:r>
            <a:r>
              <a:rPr lang="en-US" altLang="zh-CN" b="1" i="1" dirty="0" smtClean="0">
                <a:cs typeface="宋体"/>
              </a:rPr>
              <a:t>k</a:t>
            </a:r>
            <a:r>
              <a:rPr lang="en-US" altLang="zh-CN" i="1" dirty="0" smtClean="0">
                <a:cs typeface="宋体"/>
              </a:rPr>
              <a:t> </a:t>
            </a:r>
            <a:r>
              <a:rPr lang="bg-BG" altLang="zh-CN" dirty="0" smtClean="0">
                <a:cs typeface="宋体"/>
              </a:rPr>
              <a:t>разряда наляво, т.е. умножава се с едночлен </a:t>
            </a:r>
            <a:r>
              <a:rPr lang="bg-BG" altLang="zh-CN" b="1" i="1" dirty="0" smtClean="0">
                <a:cs typeface="宋体"/>
              </a:rPr>
              <a:t>х</a:t>
            </a:r>
            <a:r>
              <a:rPr lang="en-US" altLang="zh-CN" b="1" i="1" baseline="30000" dirty="0" smtClean="0">
                <a:cs typeface="宋体"/>
              </a:rPr>
              <a:t>k</a:t>
            </a:r>
            <a:r>
              <a:rPr lang="bg-BG" altLang="zh-CN" i="1" dirty="0" smtClean="0">
                <a:cs typeface="宋体"/>
              </a:rPr>
              <a:t>, </a:t>
            </a:r>
            <a:r>
              <a:rPr lang="bg-BG" altLang="zh-CN" dirty="0" smtClean="0">
                <a:cs typeface="宋体"/>
              </a:rPr>
              <a:t>а на мястото на освободените </a:t>
            </a:r>
            <a:r>
              <a:rPr lang="en-US" altLang="zh-CN" b="1" i="1" dirty="0" smtClean="0">
                <a:cs typeface="宋体"/>
              </a:rPr>
              <a:t>k </a:t>
            </a:r>
            <a:r>
              <a:rPr lang="bg-BG" altLang="zh-CN" dirty="0" smtClean="0">
                <a:cs typeface="宋体"/>
              </a:rPr>
              <a:t>бита се записва остатъкът </a:t>
            </a:r>
            <a:r>
              <a:rPr lang="en-US" altLang="zh-CN" b="1" i="1" dirty="0" smtClean="0">
                <a:cs typeface="宋体"/>
              </a:rPr>
              <a:t>R</a:t>
            </a:r>
            <a:r>
              <a:rPr lang="ru-RU" altLang="zh-CN" b="1" i="1" dirty="0" smtClean="0">
                <a:cs typeface="宋体"/>
              </a:rPr>
              <a:t>(</a:t>
            </a:r>
            <a:r>
              <a:rPr lang="en-US" altLang="zh-CN" b="1" i="1" dirty="0" smtClean="0">
                <a:cs typeface="宋体"/>
              </a:rPr>
              <a:t>x</a:t>
            </a:r>
            <a:r>
              <a:rPr lang="ru-RU" altLang="zh-CN" b="1" i="1" dirty="0" smtClean="0">
                <a:cs typeface="宋体"/>
              </a:rPr>
              <a:t>)</a:t>
            </a:r>
            <a:r>
              <a:rPr lang="ru-RU" altLang="zh-CN" i="1" dirty="0" smtClean="0">
                <a:cs typeface="宋体"/>
              </a:rPr>
              <a:t> </a:t>
            </a:r>
            <a:r>
              <a:rPr lang="bg-BG" altLang="zh-CN" dirty="0" smtClean="0">
                <a:cs typeface="宋体"/>
              </a:rPr>
              <a:t>от делението на </a:t>
            </a:r>
            <a:r>
              <a:rPr lang="en-US" altLang="zh-CN" b="1" dirty="0" smtClean="0">
                <a:cs typeface="宋体"/>
              </a:rPr>
              <a:t>P</a:t>
            </a:r>
            <a:r>
              <a:rPr lang="ru-RU" altLang="zh-CN" b="1" dirty="0" smtClean="0">
                <a:cs typeface="宋体"/>
              </a:rPr>
              <a:t>(</a:t>
            </a:r>
            <a:r>
              <a:rPr lang="en-US" altLang="zh-CN" b="1" dirty="0" smtClean="0">
                <a:cs typeface="宋体"/>
              </a:rPr>
              <a:t>x</a:t>
            </a:r>
            <a:r>
              <a:rPr lang="ru-RU" altLang="zh-CN" b="1" dirty="0" smtClean="0">
                <a:cs typeface="宋体"/>
              </a:rPr>
              <a:t>).</a:t>
            </a:r>
            <a:r>
              <a:rPr lang="en-US" altLang="zh-CN" b="1" dirty="0" smtClean="0">
                <a:cs typeface="宋体"/>
              </a:rPr>
              <a:t>x</a:t>
            </a:r>
            <a:r>
              <a:rPr lang="en-US" altLang="zh-CN" b="1" baseline="30000" dirty="0" smtClean="0">
                <a:cs typeface="宋体"/>
              </a:rPr>
              <a:t>k</a:t>
            </a:r>
            <a:r>
              <a:rPr lang="en-US" altLang="zh-CN" b="1" i="1" dirty="0" smtClean="0">
                <a:cs typeface="宋体"/>
              </a:rPr>
              <a:t> </a:t>
            </a:r>
            <a:r>
              <a:rPr lang="en-US" altLang="zh-CN" i="1" dirty="0" smtClean="0">
                <a:cs typeface="宋体"/>
              </a:rPr>
              <a:t> </a:t>
            </a:r>
            <a:r>
              <a:rPr lang="en-US" altLang="zh-CN" dirty="0" smtClean="0">
                <a:cs typeface="宋体"/>
              </a:rPr>
              <a:t>c </a:t>
            </a:r>
            <a:r>
              <a:rPr lang="en-US" altLang="zh-CN" b="1" dirty="0" smtClean="0">
                <a:cs typeface="宋体"/>
              </a:rPr>
              <a:t>G</a:t>
            </a:r>
            <a:r>
              <a:rPr lang="ru-RU" altLang="zh-CN" b="1" dirty="0" smtClean="0">
                <a:cs typeface="宋体"/>
              </a:rPr>
              <a:t>(</a:t>
            </a:r>
            <a:r>
              <a:rPr lang="en-US" altLang="zh-CN" b="1" dirty="0" smtClean="0">
                <a:cs typeface="宋体"/>
              </a:rPr>
              <a:t>x</a:t>
            </a:r>
            <a:r>
              <a:rPr lang="ru-RU" altLang="zh-CN" b="1" dirty="0" smtClean="0">
                <a:cs typeface="宋体"/>
              </a:rPr>
              <a:t>)</a:t>
            </a:r>
            <a:r>
              <a:rPr lang="ru-RU" altLang="zh-CN" i="1" dirty="0" smtClean="0">
                <a:cs typeface="宋体"/>
              </a:rPr>
              <a:t>. </a:t>
            </a:r>
            <a:r>
              <a:rPr lang="bg-BG" altLang="zh-CN" dirty="0" smtClean="0">
                <a:cs typeface="宋体"/>
              </a:rPr>
              <a:t>Така полученият полином </a:t>
            </a:r>
            <a:r>
              <a:rPr lang="en-US" altLang="zh-CN" b="1" i="1" dirty="0" smtClean="0">
                <a:cs typeface="宋体"/>
              </a:rPr>
              <a:t>F</a:t>
            </a:r>
            <a:r>
              <a:rPr lang="ru-RU" altLang="zh-CN" b="1" i="1" dirty="0" smtClean="0">
                <a:cs typeface="宋体"/>
              </a:rPr>
              <a:t>(</a:t>
            </a:r>
            <a:r>
              <a:rPr lang="en-US" altLang="zh-CN" b="1" i="1" dirty="0" smtClean="0">
                <a:cs typeface="宋体"/>
              </a:rPr>
              <a:t>x</a:t>
            </a:r>
            <a:r>
              <a:rPr lang="ru-RU" altLang="zh-CN" b="1" i="1" dirty="0" smtClean="0">
                <a:cs typeface="宋体"/>
              </a:rPr>
              <a:t>)</a:t>
            </a:r>
            <a:r>
              <a:rPr lang="ru-RU" altLang="zh-CN" i="1" dirty="0" smtClean="0">
                <a:cs typeface="宋体"/>
              </a:rPr>
              <a:t> </a:t>
            </a:r>
            <a:r>
              <a:rPr lang="bg-BG" altLang="zh-CN" dirty="0" smtClean="0">
                <a:cs typeface="宋体"/>
              </a:rPr>
              <a:t>се дели на </a:t>
            </a:r>
            <a:r>
              <a:rPr lang="en-US" altLang="zh-CN" b="1" i="1" dirty="0" smtClean="0">
                <a:cs typeface="宋体"/>
              </a:rPr>
              <a:t>G</a:t>
            </a:r>
            <a:r>
              <a:rPr lang="ru-RU" altLang="zh-CN" b="1" i="1" dirty="0" smtClean="0">
                <a:cs typeface="宋体"/>
              </a:rPr>
              <a:t>(</a:t>
            </a:r>
            <a:r>
              <a:rPr lang="en-US" altLang="zh-CN" b="1" i="1" dirty="0" smtClean="0">
                <a:cs typeface="宋体"/>
              </a:rPr>
              <a:t>x</a:t>
            </a:r>
            <a:r>
              <a:rPr lang="ru-RU" altLang="zh-CN" b="1" i="1" dirty="0" smtClean="0">
                <a:cs typeface="宋体"/>
              </a:rPr>
              <a:t>)</a:t>
            </a:r>
            <a:r>
              <a:rPr lang="ru-RU" altLang="zh-CN" i="1" dirty="0" smtClean="0">
                <a:cs typeface="宋体"/>
              </a:rPr>
              <a:t> </a:t>
            </a:r>
            <a:r>
              <a:rPr lang="bg-BG" altLang="zh-CN" dirty="0" smtClean="0">
                <a:cs typeface="宋体"/>
              </a:rPr>
              <a:t>без остатък:</a:t>
            </a:r>
            <a:endParaRPr lang="bg-BG" altLang="bg-BG" dirty="0" smtClean="0"/>
          </a:p>
          <a:p>
            <a:pPr marL="136525" indent="0" eaLnBrk="1" hangingPunct="1">
              <a:buFont typeface="Wingdings 2" pitchFamily="18" charset="2"/>
              <a:buNone/>
            </a:pPr>
            <a:endParaRPr lang="bg-BG" dirty="0" smtClean="0"/>
          </a:p>
        </p:txBody>
      </p:sp>
      <p:graphicFrame>
        <p:nvGraphicFramePr>
          <p:cNvPr id="39085" name="Object 173"/>
          <p:cNvGraphicFramePr>
            <a:graphicFrameLocks noChangeAspect="1"/>
          </p:cNvGraphicFramePr>
          <p:nvPr>
            <p:extLst>
              <p:ext uri="{D42A27DB-BD31-4B8C-83A1-F6EECF244321}">
                <p14:modId xmlns:p14="http://schemas.microsoft.com/office/powerpoint/2010/main" val="2777352031"/>
              </p:ext>
            </p:extLst>
          </p:nvPr>
        </p:nvGraphicFramePr>
        <p:xfrm>
          <a:off x="2843213" y="4221088"/>
          <a:ext cx="2952750" cy="792162"/>
        </p:xfrm>
        <a:graphic>
          <a:graphicData uri="http://schemas.openxmlformats.org/presentationml/2006/ole">
            <mc:AlternateContent xmlns:mc="http://schemas.openxmlformats.org/markup-compatibility/2006">
              <mc:Choice xmlns:v="urn:schemas-microsoft-com:vml" Requires="v">
                <p:oleObj spid="_x0000_s39215" name="Equation" r:id="rId3" imgW="10462" imgH="452588" progId="Equation.3">
                  <p:embed/>
                </p:oleObj>
              </mc:Choice>
              <mc:Fallback>
                <p:oleObj name="Equation" r:id="rId3" imgW="10462" imgH="452588" progId="Equation.3">
                  <p:embed/>
                  <p:pic>
                    <p:nvPicPr>
                      <p:cNvPr id="0" name="Picture 1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4221088"/>
                        <a:ext cx="2952750" cy="792162"/>
                      </a:xfrm>
                      <a:prstGeom prst="rect">
                        <a:avLst/>
                      </a:prstGeom>
                      <a:solidFill>
                        <a:srgbClr val="FFFFFF"/>
                      </a:solidFill>
                    </p:spPr>
                  </p:pic>
                </p:oleObj>
              </mc:Fallback>
            </mc:AlternateContent>
          </a:graphicData>
        </a:graphic>
      </p:graphicFrame>
      <p:sp>
        <p:nvSpPr>
          <p:cNvPr id="39087" name="TextBox 4"/>
          <p:cNvSpPr txBox="1">
            <a:spLocks noChangeArrowheads="1"/>
          </p:cNvSpPr>
          <p:nvPr/>
        </p:nvSpPr>
        <p:spPr bwMode="auto">
          <a:xfrm>
            <a:off x="684213" y="5499249"/>
            <a:ext cx="6767512" cy="954087"/>
          </a:xfrm>
          <a:prstGeom prst="rect">
            <a:avLst/>
          </a:prstGeom>
          <a:noFill/>
          <a:ln w="9525">
            <a:noFill/>
            <a:miter lim="800000"/>
            <a:headEnd/>
            <a:tailEnd/>
          </a:ln>
        </p:spPr>
        <p:txBody>
          <a:bodyPr>
            <a:spAutoFit/>
          </a:bodyPr>
          <a:lstStyle/>
          <a:p>
            <a:r>
              <a:rPr lang="bg-BG" altLang="zh-CN" sz="2800" dirty="0">
                <a:latin typeface="Times New Roman" pitchFamily="18" charset="0"/>
                <a:cs typeface="宋体"/>
              </a:rPr>
              <a:t>където </a:t>
            </a:r>
            <a:r>
              <a:rPr lang="en-US" altLang="zh-CN" sz="2800" dirty="0">
                <a:latin typeface="Book Antiqua" pitchFamily="18" charset="0"/>
                <a:cs typeface="宋体"/>
              </a:rPr>
              <a:t>Q(x) </a:t>
            </a:r>
            <a:r>
              <a:rPr lang="bg-BG" altLang="zh-CN" sz="2800" dirty="0">
                <a:latin typeface="Times New Roman" pitchFamily="18" charset="0"/>
                <a:cs typeface="宋体"/>
              </a:rPr>
              <a:t>е частното от деленето.</a:t>
            </a:r>
            <a:endParaRPr lang="en-US" altLang="zh-CN" sz="2800" dirty="0">
              <a:latin typeface="Book Antiqua" pitchFamily="18" charset="0"/>
              <a:cs typeface="宋体"/>
            </a:endParaRPr>
          </a:p>
          <a:p>
            <a:endParaRPr lang="bg-BG" sz="2800" dirty="0">
              <a:latin typeface="Times New Roman" pitchFamily="18" charset="0"/>
            </a:endParaRPr>
          </a:p>
        </p:txBody>
      </p:sp>
      <p:sp>
        <p:nvSpPr>
          <p:cNvPr id="5" name="Rectangle 2"/>
          <p:cNvSpPr txBox="1">
            <a:spLocks noChangeArrowheads="1"/>
          </p:cNvSpPr>
          <p:nvPr/>
        </p:nvSpPr>
        <p:spPr>
          <a:xfrm>
            <a:off x="539750" y="333375"/>
            <a:ext cx="7772400" cy="1079401"/>
          </a:xfrm>
          <a:prstGeom prst="rect">
            <a:avLst/>
          </a:prstGeom>
        </p:spPr>
        <p:txBody>
          <a:bodyPr vert="horz" anchor="ctr">
            <a:normAutofit fontScale="92500" lnSpcReduction="20000"/>
            <a:scene3d>
              <a:camera prst="orthographicFront"/>
              <a:lightRig rig="soft" dir="t">
                <a:rot lat="0" lon="0" rev="16800000"/>
              </a:lightRig>
            </a:scene3d>
            <a:sp3d prstMaterial="softEdge">
              <a:bevelT w="38100" h="38100"/>
            </a:sp3d>
          </a:bodyPr>
          <a:lst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Arial" charset="0"/>
              </a:defRPr>
            </a:lvl2pPr>
            <a:lvl3pPr algn="ctr" rtl="0" eaLnBrk="0" fontAlgn="base" hangingPunct="0">
              <a:spcBef>
                <a:spcPct val="0"/>
              </a:spcBef>
              <a:spcAft>
                <a:spcPct val="0"/>
              </a:spcAft>
              <a:defRPr sz="4100" b="1">
                <a:solidFill>
                  <a:schemeClr val="tx1"/>
                </a:solidFill>
                <a:latin typeface="Arial" charset="0"/>
              </a:defRPr>
            </a:lvl3pPr>
            <a:lvl4pPr algn="ctr" rtl="0" eaLnBrk="0" fontAlgn="base" hangingPunct="0">
              <a:spcBef>
                <a:spcPct val="0"/>
              </a:spcBef>
              <a:spcAft>
                <a:spcPct val="0"/>
              </a:spcAft>
              <a:defRPr sz="4100" b="1">
                <a:solidFill>
                  <a:schemeClr val="tx1"/>
                </a:solidFill>
                <a:latin typeface="Arial" charset="0"/>
              </a:defRPr>
            </a:lvl4pPr>
            <a:lvl5pPr algn="ctr" rtl="0" eaLnBrk="0" fontAlgn="base" hangingPunct="0">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a:lstStyle>
          <a:p>
            <a:pPr eaLnBrk="1" fontAlgn="auto" hangingPunct="1">
              <a:spcAft>
                <a:spcPts val="0"/>
              </a:spcAft>
              <a:defRPr/>
            </a:pPr>
            <a:r>
              <a:rPr lang="ru-RU" altLang="bg-BG" dirty="0"/>
              <a:t>За формирането на кодов полином F(x) </a:t>
            </a:r>
            <a:endParaRPr lang="bg-BG" alt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3"/>
          <p:cNvSpPr>
            <a:spLocks noGrp="1" noChangeArrowheads="1"/>
          </p:cNvSpPr>
          <p:nvPr>
            <p:ph type="subTitle" idx="1"/>
          </p:nvPr>
        </p:nvSpPr>
        <p:spPr>
          <a:xfrm>
            <a:off x="1371600" y="2300288"/>
            <a:ext cx="6400800" cy="3649662"/>
          </a:xfrm>
        </p:spPr>
        <p:txBody>
          <a:bodyPr/>
          <a:lstStyle/>
          <a:p>
            <a:pPr eaLnBrk="1" hangingPunct="1">
              <a:lnSpc>
                <a:spcPct val="80000"/>
              </a:lnSpc>
            </a:pPr>
            <a:r>
              <a:rPr lang="bg-BG" altLang="zh-CN" b="1" dirty="0" smtClean="0">
                <a:cs typeface="宋体"/>
              </a:rPr>
              <a:t>Контролът на предаваното съобщение </a:t>
            </a:r>
            <a:r>
              <a:rPr lang="en-US" altLang="zh-CN" b="1" i="1" dirty="0" smtClean="0">
                <a:cs typeface="宋体"/>
              </a:rPr>
              <a:t>F</a:t>
            </a:r>
            <a:r>
              <a:rPr lang="ru-RU" altLang="zh-CN" b="1" i="1" dirty="0" smtClean="0">
                <a:cs typeface="宋体"/>
              </a:rPr>
              <a:t>(</a:t>
            </a:r>
            <a:r>
              <a:rPr lang="en-US" altLang="zh-CN" b="1" i="1" dirty="0" smtClean="0">
                <a:cs typeface="宋体"/>
              </a:rPr>
              <a:t>x</a:t>
            </a:r>
            <a:r>
              <a:rPr lang="ru-RU" altLang="zh-CN" b="1" i="1" dirty="0" smtClean="0">
                <a:cs typeface="宋体"/>
              </a:rPr>
              <a:t>)</a:t>
            </a:r>
            <a:r>
              <a:rPr lang="ru-RU" altLang="zh-CN" i="1" dirty="0" smtClean="0">
                <a:cs typeface="宋体"/>
              </a:rPr>
              <a:t> </a:t>
            </a:r>
            <a:r>
              <a:rPr lang="ru-RU" altLang="zh-CN" dirty="0" smtClean="0">
                <a:cs typeface="宋体"/>
              </a:rPr>
              <a:t>в мястото на получаване</a:t>
            </a:r>
            <a:r>
              <a:rPr lang="bg-BG" altLang="zh-CN" dirty="0" smtClean="0">
                <a:cs typeface="宋体"/>
              </a:rPr>
              <a:t> се състои в неговото делене на образуващия полином </a:t>
            </a:r>
            <a:r>
              <a:rPr lang="en-US" altLang="zh-CN" b="1" i="1" dirty="0" smtClean="0">
                <a:cs typeface="宋体"/>
              </a:rPr>
              <a:t>G</a:t>
            </a:r>
            <a:r>
              <a:rPr lang="ru-RU" altLang="zh-CN" b="1" i="1" dirty="0" smtClean="0">
                <a:cs typeface="宋体"/>
              </a:rPr>
              <a:t>(</a:t>
            </a:r>
            <a:r>
              <a:rPr lang="en-US" altLang="zh-CN" b="1" i="1" dirty="0" smtClean="0">
                <a:cs typeface="宋体"/>
              </a:rPr>
              <a:t>x</a:t>
            </a:r>
            <a:r>
              <a:rPr lang="ru-RU" altLang="zh-CN" b="1" i="1" dirty="0" smtClean="0">
                <a:cs typeface="宋体"/>
              </a:rPr>
              <a:t>)</a:t>
            </a:r>
            <a:r>
              <a:rPr lang="ru-RU" altLang="zh-CN" dirty="0" smtClean="0">
                <a:cs typeface="宋体"/>
              </a:rPr>
              <a:t> от степен </a:t>
            </a:r>
            <a:r>
              <a:rPr lang="ru-RU" altLang="zh-CN" b="1" i="1" dirty="0" smtClean="0">
                <a:cs typeface="宋体"/>
              </a:rPr>
              <a:t>k</a:t>
            </a:r>
            <a:r>
              <a:rPr lang="ru-RU" altLang="zh-CN" dirty="0" smtClean="0">
                <a:cs typeface="宋体"/>
              </a:rPr>
              <a:t> и получаване на </a:t>
            </a:r>
            <a:r>
              <a:rPr lang="ru-RU" altLang="zh-CN" b="1" dirty="0" smtClean="0">
                <a:cs typeface="宋体"/>
              </a:rPr>
              <a:t>нулев остатък от делението</a:t>
            </a:r>
            <a:r>
              <a:rPr lang="ru-RU" altLang="zh-CN" b="1" i="1" dirty="0" smtClean="0">
                <a:cs typeface="宋体"/>
              </a:rPr>
              <a:t>.</a:t>
            </a:r>
            <a:endParaRPr lang="bg-BG" altLang="bg-BG" b="1" i="1"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Кодово разстояние</a:t>
            </a:r>
            <a:endParaRPr lang="bg-BG" dirty="0"/>
          </a:p>
        </p:txBody>
      </p:sp>
      <p:sp>
        <p:nvSpPr>
          <p:cNvPr id="21506" name="Content Placeholder 2"/>
          <p:cNvSpPr>
            <a:spLocks noGrp="1"/>
          </p:cNvSpPr>
          <p:nvPr>
            <p:ph idx="1"/>
          </p:nvPr>
        </p:nvSpPr>
        <p:spPr/>
        <p:txBody>
          <a:bodyPr/>
          <a:lstStyle/>
          <a:p>
            <a:pPr eaLnBrk="1" hangingPunct="1">
              <a:buNone/>
            </a:pPr>
            <a:r>
              <a:rPr lang="ru-RU" dirty="0"/>
              <a:t>Най-разпространената мярка за разстояние </a:t>
            </a:r>
            <a:r>
              <a:rPr lang="ru-RU" dirty="0" smtClean="0"/>
              <a:t>между</a:t>
            </a:r>
          </a:p>
          <a:p>
            <a:pPr eaLnBrk="1" hangingPunct="1">
              <a:buNone/>
            </a:pPr>
            <a:r>
              <a:rPr lang="ru-RU" dirty="0" smtClean="0"/>
              <a:t>кодови </a:t>
            </a:r>
            <a:r>
              <a:rPr lang="ru-RU" dirty="0"/>
              <a:t>думи е кодово разстояние по Хеминг, </a:t>
            </a:r>
            <a:r>
              <a:rPr lang="ru-RU" dirty="0" smtClean="0"/>
              <a:t>което</a:t>
            </a:r>
          </a:p>
          <a:p>
            <a:pPr eaLnBrk="1" hangingPunct="1">
              <a:buNone/>
            </a:pPr>
            <a:r>
              <a:rPr lang="ru-RU" dirty="0" smtClean="0"/>
              <a:t>се </a:t>
            </a:r>
            <a:r>
              <a:rPr lang="ru-RU" dirty="0"/>
              <a:t>дефинира като разлика в съдържанието </a:t>
            </a:r>
            <a:r>
              <a:rPr lang="ru-RU" dirty="0" smtClean="0"/>
              <a:t>на</a:t>
            </a:r>
          </a:p>
          <a:p>
            <a:pPr eaLnBrk="1" hangingPunct="1">
              <a:buNone/>
            </a:pPr>
            <a:r>
              <a:rPr lang="ru-RU" dirty="0" smtClean="0"/>
              <a:t>разредите </a:t>
            </a:r>
            <a:r>
              <a:rPr lang="ru-RU" dirty="0"/>
              <a:t>на две кодови </a:t>
            </a:r>
            <a:r>
              <a:rPr lang="ru-RU" dirty="0" smtClean="0"/>
              <a:t>думи. </a:t>
            </a:r>
            <a:endParaRPr lang="bg-BG" dirty="0" smtClean="0"/>
          </a:p>
          <a:p>
            <a:pPr eaLnBrk="1" hangingPunct="1">
              <a:buFont typeface="Wingdings 2" pitchFamily="18" charset="2"/>
              <a:buNone/>
            </a:pPr>
            <a:endParaRPr lang="bg-BG" dirty="0"/>
          </a:p>
          <a:p>
            <a:pPr eaLnBrk="1" hangingPunct="1">
              <a:buFont typeface="Wingdings 2" pitchFamily="18" charset="2"/>
              <a:buNone/>
            </a:pPr>
            <a:r>
              <a:rPr lang="bg-BG" dirty="0" smtClean="0"/>
              <a:t>Пример:</a:t>
            </a:r>
          </a:p>
          <a:p>
            <a:pPr eaLnBrk="1" hangingPunct="1">
              <a:buFont typeface="Wingdings 2" pitchFamily="18" charset="2"/>
              <a:buNone/>
            </a:pPr>
            <a:endParaRPr lang="bg-BG" dirty="0" smtClean="0"/>
          </a:p>
          <a:p>
            <a:pPr eaLnBrk="1" hangingPunct="1">
              <a:buFont typeface="Wingdings 2" pitchFamily="18" charset="2"/>
              <a:buNone/>
            </a:pPr>
            <a:r>
              <a:rPr lang="ru-RU" dirty="0" smtClean="0"/>
              <a:t>Нека </a:t>
            </a:r>
            <a:r>
              <a:rPr lang="ru-RU" i="1" dirty="0" smtClean="0"/>
              <a:t>u=11010, а v=1</a:t>
            </a:r>
            <a:r>
              <a:rPr lang="ru-RU" b="1" i="1" dirty="0" smtClean="0"/>
              <a:t>0001 – вижда се, че разлика има в три разреда т. е. D(u, v)=3.</a:t>
            </a:r>
          </a:p>
          <a:p>
            <a:pPr eaLnBrk="1" hangingPunct="1">
              <a:buFont typeface="Wingdings 2" pitchFamily="18" charset="2"/>
              <a:buNone/>
            </a:pPr>
            <a:endParaRPr lang="ru-RU" b="1" i="1" dirty="0" smtClean="0"/>
          </a:p>
          <a:p>
            <a:pPr eaLnBrk="1" hangingPunct="1">
              <a:buFont typeface="Wingdings 2" pitchFamily="18" charset="2"/>
              <a:buNone/>
            </a:pPr>
            <a:endParaRPr lang="bg-BG" dirty="0" smtClean="0"/>
          </a:p>
          <a:p>
            <a:pPr eaLnBrk="1" hangingPunct="1">
              <a:buFont typeface="Wingdings 2" pitchFamily="18" charset="2"/>
              <a:buNone/>
            </a:pP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CRC </a:t>
            </a:r>
            <a:r>
              <a:rPr lang="bg-BG" dirty="0" smtClean="0"/>
              <a:t>аритметика</a:t>
            </a:r>
            <a:endParaRPr lang="bg-BG" dirty="0"/>
          </a:p>
        </p:txBody>
      </p:sp>
      <p:sp>
        <p:nvSpPr>
          <p:cNvPr id="3" name="Content Placeholder 2"/>
          <p:cNvSpPr>
            <a:spLocks noGrp="1"/>
          </p:cNvSpPr>
          <p:nvPr>
            <p:ph idx="1"/>
          </p:nvPr>
        </p:nvSpPr>
        <p:spPr/>
        <p:txBody>
          <a:bodyPr/>
          <a:lstStyle/>
          <a:p>
            <a:pPr marL="136525" indent="0">
              <a:buNone/>
            </a:pPr>
            <a:r>
              <a:rPr lang="bg-BG" dirty="0"/>
              <a:t>Това е специален вид полиномна аритметика, при която коефициентите на полиномите могат да са само 0 или 1 и операциите се изпълняват с употребата на сумиране по модул-2, т.е. бинарна аритметика без преноси. Основните операции при </a:t>
            </a:r>
            <a:r>
              <a:rPr lang="en-US" dirty="0"/>
              <a:t>CRC </a:t>
            </a:r>
            <a:r>
              <a:rPr lang="bg-BG" dirty="0"/>
              <a:t>аритметиката са сумиране, извеждане, делене и умножение.</a:t>
            </a:r>
          </a:p>
          <a:p>
            <a:endParaRPr lang="bg-BG" dirty="0"/>
          </a:p>
        </p:txBody>
      </p:sp>
    </p:spTree>
    <p:extLst>
      <p:ext uri="{BB962C8B-B14F-4D97-AF65-F5344CB8AC3E}">
        <p14:creationId xmlns:p14="http://schemas.microsoft.com/office/powerpoint/2010/main" val="2183037132"/>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Събиране и изваждане</a:t>
            </a:r>
            <a:endParaRPr lang="bg-BG" dirty="0"/>
          </a:p>
        </p:txBody>
      </p:sp>
      <p:sp>
        <p:nvSpPr>
          <p:cNvPr id="3" name="Content Placeholder 2"/>
          <p:cNvSpPr>
            <a:spLocks noGrp="1"/>
          </p:cNvSpPr>
          <p:nvPr>
            <p:ph idx="1"/>
          </p:nvPr>
        </p:nvSpPr>
        <p:spPr>
          <a:xfrm>
            <a:off x="457200" y="1600201"/>
            <a:ext cx="8229600" cy="2404864"/>
          </a:xfrm>
        </p:spPr>
        <p:txBody>
          <a:bodyPr/>
          <a:lstStyle/>
          <a:p>
            <a:pPr marL="136525" indent="0">
              <a:buNone/>
            </a:pPr>
            <a:r>
              <a:rPr lang="bg-BG" dirty="0" smtClean="0"/>
              <a:t>Добавянето или изваждането </a:t>
            </a:r>
            <a:r>
              <a:rPr lang="bg-BG" dirty="0"/>
              <a:t>на две числа при </a:t>
            </a:r>
            <a:r>
              <a:rPr lang="en-US" dirty="0"/>
              <a:t>CRC </a:t>
            </a:r>
            <a:r>
              <a:rPr lang="bg-BG" dirty="0"/>
              <a:t>аритметиката е същото както добавянето на числа при обикновената двоична аритметика, с изключение на това че преносите и заемите не се зачитат. </a:t>
            </a:r>
            <a:r>
              <a:rPr lang="bg-BG" dirty="0" smtClean="0"/>
              <a:t>Долните са еквивалентни.</a:t>
            </a:r>
            <a:endParaRPr lang="bg-BG" dirty="0"/>
          </a:p>
          <a:p>
            <a:endParaRPr lang="bg-BG" dirty="0"/>
          </a:p>
        </p:txBody>
      </p:sp>
      <p:pic>
        <p:nvPicPr>
          <p:cNvPr id="440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777" y="4509120"/>
            <a:ext cx="1926389" cy="125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6327" y="4509120"/>
            <a:ext cx="2074264" cy="125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4" y="4518421"/>
            <a:ext cx="2017912" cy="1239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173376"/>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Умножение</a:t>
            </a:r>
            <a:endParaRPr lang="bg-BG" dirty="0"/>
          </a:p>
        </p:txBody>
      </p:sp>
      <p:sp>
        <p:nvSpPr>
          <p:cNvPr id="3" name="Content Placeholder 2"/>
          <p:cNvSpPr>
            <a:spLocks noGrp="1"/>
          </p:cNvSpPr>
          <p:nvPr>
            <p:ph idx="1"/>
          </p:nvPr>
        </p:nvSpPr>
        <p:spPr>
          <a:xfrm>
            <a:off x="457200" y="1600201"/>
            <a:ext cx="8229600" cy="1540767"/>
          </a:xfrm>
        </p:spPr>
        <p:txBody>
          <a:bodyPr/>
          <a:lstStyle/>
          <a:p>
            <a:pPr marL="136525" indent="0">
              <a:buNone/>
            </a:pPr>
            <a:r>
              <a:rPr lang="ru-RU" dirty="0" smtClean="0"/>
              <a:t>То </a:t>
            </a:r>
            <a:r>
              <a:rPr lang="ru-RU" dirty="0"/>
              <a:t>не се различава от обикновеното умножение на числа, с изключение на това, че се използва сума по </a:t>
            </a:r>
            <a:r>
              <a:rPr lang="ru-RU" dirty="0" smtClean="0"/>
              <a:t>модул-2 вместо обикновено сумиране.</a:t>
            </a:r>
            <a:endParaRPr lang="bg-BG" dirty="0"/>
          </a:p>
          <a:p>
            <a:pPr marL="136525" indent="0">
              <a:buNone/>
            </a:pPr>
            <a:endParaRPr lang="bg-BG"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603" y="3689446"/>
            <a:ext cx="8220869" cy="257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173376"/>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Деление</a:t>
            </a:r>
            <a:endParaRPr lang="bg-BG" dirty="0"/>
          </a:p>
        </p:txBody>
      </p:sp>
      <p:sp>
        <p:nvSpPr>
          <p:cNvPr id="3" name="Content Placeholder 2"/>
          <p:cNvSpPr>
            <a:spLocks noGrp="1"/>
          </p:cNvSpPr>
          <p:nvPr>
            <p:ph idx="1"/>
          </p:nvPr>
        </p:nvSpPr>
        <p:spPr>
          <a:xfrm>
            <a:off x="457200" y="1600201"/>
            <a:ext cx="8229600" cy="3377564"/>
          </a:xfrm>
        </p:spPr>
        <p:txBody>
          <a:bodyPr/>
          <a:lstStyle/>
          <a:p>
            <a:pPr marL="136525" indent="0">
              <a:buNone/>
            </a:pPr>
            <a:r>
              <a:rPr lang="bg-BG" dirty="0"/>
              <a:t>Деленето не се различава от обикновеното делене на числа, при което от делимото правим последователни изваждания на делителя, но в случая използваме </a:t>
            </a:r>
            <a:r>
              <a:rPr lang="en-US" dirty="0"/>
              <a:t>CRC </a:t>
            </a:r>
            <a:r>
              <a:rPr lang="bg-BG" dirty="0"/>
              <a:t>изваждане, което е сума по модул-2 както разгледахме в предходните </a:t>
            </a:r>
            <a:r>
              <a:rPr lang="bg-BG" dirty="0" smtClean="0"/>
              <a:t>слайдове.</a:t>
            </a:r>
            <a:r>
              <a:rPr lang="bg-BG" dirty="0"/>
              <a:t> Проблем се появява, когато искаме да разберем дали дадено двоично число се съдържа в друго. </a:t>
            </a:r>
            <a:r>
              <a:rPr lang="bg-BG" dirty="0" smtClean="0"/>
              <a:t> </a:t>
            </a:r>
            <a:endParaRPr lang="bg-BG" dirty="0"/>
          </a:p>
        </p:txBody>
      </p:sp>
    </p:spTree>
    <p:extLst>
      <p:ext uri="{BB962C8B-B14F-4D97-AF65-F5344CB8AC3E}">
        <p14:creationId xmlns:p14="http://schemas.microsoft.com/office/powerpoint/2010/main" val="2790364303"/>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Деление</a:t>
            </a:r>
            <a:endParaRPr lang="bg-BG" dirty="0"/>
          </a:p>
        </p:txBody>
      </p:sp>
      <p:sp>
        <p:nvSpPr>
          <p:cNvPr id="3" name="Content Placeholder 2"/>
          <p:cNvSpPr>
            <a:spLocks noGrp="1"/>
          </p:cNvSpPr>
          <p:nvPr>
            <p:ph idx="1"/>
          </p:nvPr>
        </p:nvSpPr>
        <p:spPr>
          <a:xfrm>
            <a:off x="457200" y="1412776"/>
            <a:ext cx="8229600" cy="2764903"/>
          </a:xfrm>
        </p:spPr>
        <p:txBody>
          <a:bodyPr/>
          <a:lstStyle/>
          <a:p>
            <a:pPr marL="136525" indent="0">
              <a:buNone/>
            </a:pPr>
            <a:r>
              <a:rPr lang="bg-BG" dirty="0"/>
              <a:t>Правилото при </a:t>
            </a:r>
            <a:r>
              <a:rPr lang="en-US" dirty="0"/>
              <a:t>CRC </a:t>
            </a:r>
            <a:r>
              <a:rPr lang="bg-BG" dirty="0"/>
              <a:t>аритметиката е</a:t>
            </a:r>
            <a:r>
              <a:rPr lang="ru-RU" dirty="0"/>
              <a:t> – </a:t>
            </a:r>
            <a:r>
              <a:rPr lang="en-US" dirty="0"/>
              <a:t>X </a:t>
            </a:r>
            <a:r>
              <a:rPr lang="bg-BG" dirty="0"/>
              <a:t>е по-голямо или равно на </a:t>
            </a:r>
            <a:r>
              <a:rPr lang="en-US" dirty="0"/>
              <a:t>Y </a:t>
            </a:r>
            <a:r>
              <a:rPr lang="bg-BG" dirty="0"/>
              <a:t>съответно ако позицията на най-старшия бит със стойност 1-ца на </a:t>
            </a:r>
            <a:r>
              <a:rPr lang="en-US" dirty="0"/>
              <a:t>X </a:t>
            </a:r>
            <a:r>
              <a:rPr lang="bg-BG" dirty="0"/>
              <a:t>е по-голяма или равна на позицията на най-старшия бит със стойност 1-ца на </a:t>
            </a:r>
            <a:r>
              <a:rPr lang="en-US" dirty="0" smtClean="0"/>
              <a:t>Y</a:t>
            </a:r>
            <a:r>
              <a:rPr lang="bg-BG" dirty="0" smtClean="0"/>
              <a:t>.</a:t>
            </a:r>
          </a:p>
          <a:p>
            <a:pPr marL="136525" indent="0">
              <a:buNone/>
            </a:pPr>
            <a:r>
              <a:rPr lang="bg-BG" dirty="0" smtClean="0"/>
              <a:t>Пример:</a:t>
            </a:r>
            <a:endParaRPr lang="bg-BG" dirty="0"/>
          </a:p>
        </p:txBody>
      </p:sp>
      <p:pic>
        <p:nvPicPr>
          <p:cNvPr id="4608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221088"/>
            <a:ext cx="4795420" cy="1567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3568" y="6021288"/>
            <a:ext cx="3960440" cy="523220"/>
          </a:xfrm>
          <a:prstGeom prst="rect">
            <a:avLst/>
          </a:prstGeom>
          <a:noFill/>
        </p:spPr>
        <p:txBody>
          <a:bodyPr wrap="square" rtlCol="0">
            <a:spAutoFit/>
          </a:bodyPr>
          <a:lstStyle/>
          <a:p>
            <a:r>
              <a:rPr lang="bg-BG" sz="2800" dirty="0" smtClean="0">
                <a:latin typeface="+mn-lt"/>
              </a:rPr>
              <a:t>В случая имаме </a:t>
            </a:r>
            <a:r>
              <a:rPr lang="en-US" sz="2800" dirty="0" smtClean="0">
                <a:latin typeface="+mn-lt"/>
              </a:rPr>
              <a:t>Y&gt;X</a:t>
            </a:r>
            <a:endParaRPr lang="bg-BG" sz="2800" dirty="0">
              <a:latin typeface="+mn-lt"/>
            </a:endParaRPr>
          </a:p>
        </p:txBody>
      </p:sp>
    </p:spTree>
    <p:extLst>
      <p:ext uri="{BB962C8B-B14F-4D97-AF65-F5344CB8AC3E}">
        <p14:creationId xmlns:p14="http://schemas.microsoft.com/office/powerpoint/2010/main" val="45127639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76064"/>
          </a:xfrm>
        </p:spPr>
        <p:txBody>
          <a:bodyPr/>
          <a:lstStyle/>
          <a:p>
            <a:pPr marL="136525" indent="0">
              <a:buNone/>
            </a:pPr>
            <a:r>
              <a:rPr lang="bg-BG" dirty="0" smtClean="0"/>
              <a:t>Пример:</a:t>
            </a:r>
            <a:endParaRPr lang="bg-BG" dirty="0"/>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908720"/>
            <a:ext cx="5152405" cy="573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412681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457200" y="1600200"/>
            <a:ext cx="8229600" cy="4056495"/>
          </a:xfrm>
          <a:prstGeom prst="rect">
            <a:avLst/>
          </a:prstGeom>
          <a:noFill/>
        </p:spPr>
        <p:txBody>
          <a:bodyPr wrap="square" rtlCol="0">
            <a:spAutoFit/>
          </a:bodyPr>
          <a:lstStyle/>
          <a:p>
            <a:pPr marL="136525" indent="0">
              <a:buNone/>
            </a:pPr>
            <a:r>
              <a:rPr lang="bg-BG" sz="2800" dirty="0" smtClean="0">
                <a:latin typeface="+mn-lt"/>
              </a:rPr>
              <a:t>Когато 10011 не се съдържа в съответното двоично число – сумираме по модул-2  последното с 00000, за да запазим числото и след това да свалим от делимото поредния бит. </a:t>
            </a:r>
            <a:r>
              <a:rPr lang="bg-BG" sz="2800" dirty="0">
                <a:latin typeface="+mn-lt"/>
              </a:rPr>
              <a:t>В долните примери за по-кратко изпускаме това сумиране с 00000</a:t>
            </a:r>
            <a:r>
              <a:rPr lang="bg-BG" sz="2800" dirty="0" smtClean="0">
                <a:latin typeface="+mn-lt"/>
              </a:rPr>
              <a:t>. </a:t>
            </a:r>
          </a:p>
          <a:p>
            <a:pPr marL="136525" indent="0">
              <a:buNone/>
            </a:pPr>
            <a:r>
              <a:rPr lang="bg-BG" dirty="0"/>
              <a:t>	</a:t>
            </a:r>
            <a:r>
              <a:rPr lang="bg-BG" b="1" dirty="0"/>
              <a:t>В </a:t>
            </a:r>
            <a:r>
              <a:rPr lang="bg-BG" b="1" dirty="0" smtClean="0"/>
              <a:t>следващите слайдове отнасящи </a:t>
            </a:r>
            <a:r>
              <a:rPr lang="bg-BG" b="1" dirty="0"/>
              <a:t>се за </a:t>
            </a:r>
            <a:r>
              <a:rPr lang="en-US" b="1" dirty="0"/>
              <a:t>CRC </a:t>
            </a:r>
            <a:r>
              <a:rPr lang="bg-BG" b="1" dirty="0"/>
              <a:t>кодове ще използваме този тип аритметика и операциите сумиране, изваждане, умножение и деление ще действат по описания </a:t>
            </a:r>
            <a:r>
              <a:rPr lang="bg-BG" b="1" dirty="0" smtClean="0"/>
              <a:t>начин</a:t>
            </a:r>
            <a:r>
              <a:rPr lang="bg-BG" b="1" dirty="0"/>
              <a:t>.</a:t>
            </a:r>
            <a:endParaRPr lang="bg-BG" sz="2800" dirty="0">
              <a:latin typeface="+mn-lt"/>
            </a:endParaRPr>
          </a:p>
        </p:txBody>
      </p:sp>
    </p:spTree>
    <p:extLst>
      <p:ext uri="{BB962C8B-B14F-4D97-AF65-F5344CB8AC3E}">
        <p14:creationId xmlns:p14="http://schemas.microsoft.com/office/powerpoint/2010/main" val="1368042352"/>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539750" y="333375"/>
            <a:ext cx="7772400" cy="1470025"/>
          </a:xfrm>
        </p:spPr>
        <p:txBody>
          <a:bodyPr/>
          <a:lstStyle/>
          <a:p>
            <a:pPr eaLnBrk="1" fontAlgn="auto" hangingPunct="1">
              <a:spcAft>
                <a:spcPts val="0"/>
              </a:spcAft>
              <a:defRPr/>
            </a:pPr>
            <a:r>
              <a:rPr lang="bg-BG" altLang="bg-BG" dirty="0" smtClean="0"/>
              <a:t>Пример 1</a:t>
            </a:r>
          </a:p>
        </p:txBody>
      </p:sp>
      <p:sp>
        <p:nvSpPr>
          <p:cNvPr id="10243" name="Rectangle 3"/>
          <p:cNvSpPr>
            <a:spLocks noGrp="1" noChangeArrowheads="1"/>
          </p:cNvSpPr>
          <p:nvPr>
            <p:ph type="subTitle" idx="1"/>
          </p:nvPr>
        </p:nvSpPr>
        <p:spPr>
          <a:xfrm>
            <a:off x="1042988" y="2349500"/>
            <a:ext cx="7561262" cy="3384550"/>
          </a:xfrm>
        </p:spPr>
        <p:txBody>
          <a:bodyPr>
            <a:normAutofit/>
          </a:bodyPr>
          <a:lstStyle/>
          <a:p>
            <a:pPr algn="l" eaLnBrk="1" hangingPunct="1">
              <a:lnSpc>
                <a:spcPct val="70000"/>
              </a:lnSpc>
            </a:pPr>
            <a:r>
              <a:rPr lang="bg-BG" altLang="zh-CN" dirty="0" smtClean="0">
                <a:cs typeface="宋体"/>
              </a:rPr>
              <a:t>	Дадено е числото </a:t>
            </a:r>
            <a:r>
              <a:rPr lang="en-US" altLang="zh-CN" i="1" dirty="0" smtClean="0">
                <a:cs typeface="宋体"/>
              </a:rPr>
              <a:t>P</a:t>
            </a:r>
            <a:r>
              <a:rPr lang="bg-BG" altLang="zh-CN" i="1" dirty="0" smtClean="0">
                <a:cs typeface="宋体"/>
              </a:rPr>
              <a:t>(x)</a:t>
            </a:r>
            <a:r>
              <a:rPr lang="ru-RU" altLang="zh-CN" i="1" dirty="0" smtClean="0">
                <a:cs typeface="宋体"/>
              </a:rPr>
              <a:t>=</a:t>
            </a:r>
            <a:r>
              <a:rPr lang="bg-BG" altLang="zh-CN" dirty="0" smtClean="0">
                <a:cs typeface="宋体"/>
              </a:rPr>
              <a:t>1101. Определя се минималният брой на контролните разряди </a:t>
            </a:r>
            <a:r>
              <a:rPr lang="bg-BG" altLang="zh-CN" b="1" i="1" dirty="0" smtClean="0">
                <a:cs typeface="宋体"/>
              </a:rPr>
              <a:t>k</a:t>
            </a:r>
            <a:r>
              <a:rPr lang="bg-BG" altLang="zh-CN" b="1" dirty="0" smtClean="0">
                <a:cs typeface="宋体"/>
              </a:rPr>
              <a:t> </a:t>
            </a:r>
            <a:r>
              <a:rPr lang="bg-BG" altLang="zh-CN" dirty="0" smtClean="0">
                <a:cs typeface="宋体"/>
              </a:rPr>
              <a:t>от 2</a:t>
            </a:r>
            <a:r>
              <a:rPr lang="en-US" altLang="zh-CN" baseline="30000" dirty="0" smtClean="0">
                <a:cs typeface="宋体"/>
              </a:rPr>
              <a:t>k</a:t>
            </a:r>
            <a:r>
              <a:rPr lang="en-US" altLang="zh-CN" dirty="0" smtClean="0">
                <a:cs typeface="Arial" charset="0"/>
              </a:rPr>
              <a:t>≥n+1</a:t>
            </a:r>
            <a:r>
              <a:rPr lang="bg-BG" altLang="zh-CN" dirty="0" smtClean="0">
                <a:cs typeface="宋体"/>
              </a:rPr>
              <a:t>: k=3.</a:t>
            </a:r>
            <a:endParaRPr lang="en-US" altLang="zh-CN" dirty="0" smtClean="0">
              <a:cs typeface="宋体"/>
            </a:endParaRPr>
          </a:p>
          <a:p>
            <a:pPr algn="l" eaLnBrk="1" hangingPunct="1">
              <a:lnSpc>
                <a:spcPct val="70000"/>
              </a:lnSpc>
            </a:pPr>
            <a:r>
              <a:rPr lang="ru-RU" altLang="zh-CN" dirty="0" smtClean="0">
                <a:cs typeface="宋体"/>
              </a:rPr>
              <a:t>Формира</a:t>
            </a:r>
            <a:r>
              <a:rPr lang="bg-BG" altLang="zh-CN" dirty="0" smtClean="0">
                <a:cs typeface="宋体"/>
              </a:rPr>
              <a:t>не на</a:t>
            </a:r>
            <a:r>
              <a:rPr lang="ru-RU" altLang="zh-CN" dirty="0" smtClean="0">
                <a:cs typeface="宋体"/>
              </a:rPr>
              <a:t> кодов полином F(x): </a:t>
            </a:r>
          </a:p>
          <a:p>
            <a:pPr algn="l" eaLnBrk="1" hangingPunct="1">
              <a:lnSpc>
                <a:spcPct val="70000"/>
              </a:lnSpc>
            </a:pPr>
            <a:r>
              <a:rPr lang="ru-RU" altLang="zh-CN" dirty="0" smtClean="0">
                <a:cs typeface="宋体"/>
              </a:rPr>
              <a:t>- </a:t>
            </a:r>
            <a:r>
              <a:rPr lang="bg-BG" altLang="zh-CN" dirty="0" smtClean="0">
                <a:cs typeface="宋体"/>
              </a:rPr>
              <a:t>изходното съобщение се измества k=3 разряда наляво: </a:t>
            </a:r>
            <a:r>
              <a:rPr lang="en-US" altLang="zh-CN" dirty="0" smtClean="0">
                <a:cs typeface="宋体"/>
              </a:rPr>
              <a:t>1101000</a:t>
            </a:r>
            <a:r>
              <a:rPr lang="bg-BG" altLang="zh-CN" dirty="0" smtClean="0">
                <a:cs typeface="宋体"/>
              </a:rPr>
              <a:t>;</a:t>
            </a:r>
          </a:p>
          <a:p>
            <a:pPr algn="l" eaLnBrk="1" hangingPunct="1">
              <a:lnSpc>
                <a:spcPct val="70000"/>
              </a:lnSpc>
            </a:pPr>
            <a:r>
              <a:rPr lang="bg-BG" altLang="zh-CN" dirty="0" smtClean="0">
                <a:cs typeface="宋体"/>
              </a:rPr>
              <a:t>- </a:t>
            </a:r>
            <a:r>
              <a:rPr lang="en-US" altLang="zh-CN" dirty="0" smtClean="0">
                <a:cs typeface="宋体"/>
              </a:rPr>
              <a:t>1101000</a:t>
            </a:r>
            <a:r>
              <a:rPr lang="bg-BG" altLang="zh-CN" dirty="0" smtClean="0">
                <a:cs typeface="宋体"/>
              </a:rPr>
              <a:t> се дели на неразложим полином от трета степен, например  </a:t>
            </a:r>
            <a:r>
              <a:rPr lang="en-US" altLang="zh-CN" dirty="0" smtClean="0">
                <a:cs typeface="宋体"/>
              </a:rPr>
              <a:t>G</a:t>
            </a:r>
            <a:r>
              <a:rPr lang="bg-BG" altLang="zh-CN" dirty="0" smtClean="0">
                <a:cs typeface="宋体"/>
              </a:rPr>
              <a:t>(</a:t>
            </a:r>
            <a:r>
              <a:rPr lang="en-US" altLang="zh-CN" dirty="0" smtClean="0">
                <a:cs typeface="宋体"/>
              </a:rPr>
              <a:t>x</a:t>
            </a:r>
            <a:r>
              <a:rPr lang="bg-BG" altLang="zh-CN" dirty="0" smtClean="0">
                <a:cs typeface="宋体"/>
              </a:rPr>
              <a:t>)</a:t>
            </a:r>
            <a:r>
              <a:rPr lang="en-US" altLang="zh-CN" dirty="0" smtClean="0">
                <a:cs typeface="宋体"/>
              </a:rPr>
              <a:t>=1011(1.2</a:t>
            </a:r>
            <a:r>
              <a:rPr lang="en-US" altLang="zh-CN" baseline="30000" dirty="0" smtClean="0">
                <a:cs typeface="宋体"/>
              </a:rPr>
              <a:t>3</a:t>
            </a:r>
            <a:r>
              <a:rPr lang="en-US" altLang="zh-CN" dirty="0" smtClean="0">
                <a:cs typeface="宋体"/>
              </a:rPr>
              <a:t>+0.2</a:t>
            </a:r>
            <a:r>
              <a:rPr lang="en-US" altLang="zh-CN" baseline="30000" dirty="0" smtClean="0">
                <a:cs typeface="宋体"/>
              </a:rPr>
              <a:t>2</a:t>
            </a:r>
            <a:r>
              <a:rPr lang="en-US" altLang="zh-CN" dirty="0" smtClean="0">
                <a:cs typeface="宋体"/>
              </a:rPr>
              <a:t>+1.2+1)</a:t>
            </a:r>
            <a:r>
              <a:rPr lang="bg-BG" altLang="zh-CN" dirty="0" smtClean="0">
                <a:cs typeface="宋体"/>
              </a:rPr>
              <a:t>: </a:t>
            </a:r>
            <a:endParaRPr lang="bg-BG" alt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46"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37047" name="TextBox 7"/>
          <p:cNvSpPr txBox="1">
            <a:spLocks noChangeArrowheads="1"/>
          </p:cNvSpPr>
          <p:nvPr/>
        </p:nvSpPr>
        <p:spPr bwMode="auto">
          <a:xfrm>
            <a:off x="4932363" y="1041400"/>
            <a:ext cx="3743325" cy="3540125"/>
          </a:xfrm>
          <a:prstGeom prst="rect">
            <a:avLst/>
          </a:prstGeom>
          <a:noFill/>
          <a:ln w="9525">
            <a:noFill/>
            <a:miter lim="800000"/>
            <a:headEnd/>
            <a:tailEnd/>
          </a:ln>
        </p:spPr>
        <p:txBody>
          <a:bodyPr>
            <a:spAutoFit/>
          </a:bodyPr>
          <a:lstStyle/>
          <a:p>
            <a:r>
              <a:rPr lang="bg-BG" altLang="bg-BG" sz="2800" dirty="0">
                <a:latin typeface="+mn-lt"/>
              </a:rPr>
              <a:t>Получава се остатък </a:t>
            </a:r>
            <a:r>
              <a:rPr lang="bg-BG" altLang="bg-BG" sz="2800" b="1" dirty="0">
                <a:latin typeface="+mn-lt"/>
              </a:rPr>
              <a:t>001</a:t>
            </a:r>
            <a:r>
              <a:rPr lang="bg-BG" altLang="bg-BG" sz="2800" dirty="0">
                <a:latin typeface="+mn-lt"/>
              </a:rPr>
              <a:t>, който се добавя на мястото на освободените три бита, и се получава полиномът</a:t>
            </a:r>
            <a:r>
              <a:rPr lang="en-US" altLang="bg-BG" sz="2800" dirty="0">
                <a:latin typeface="+mn-lt"/>
              </a:rPr>
              <a:t> F(x)=1101001</a:t>
            </a:r>
            <a:r>
              <a:rPr lang="bg-BG" altLang="bg-BG" sz="2800" dirty="0">
                <a:latin typeface="+mn-lt"/>
              </a:rPr>
              <a:t>, който се изпраща.</a:t>
            </a:r>
          </a:p>
        </p:txBody>
      </p:sp>
      <p:pic>
        <p:nvPicPr>
          <p:cNvPr id="37126" name="Picture 2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686" y="836712"/>
            <a:ext cx="3995314"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70"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38071" name="TextBox 7"/>
          <p:cNvSpPr txBox="1">
            <a:spLocks noChangeArrowheads="1"/>
          </p:cNvSpPr>
          <p:nvPr/>
        </p:nvSpPr>
        <p:spPr bwMode="auto">
          <a:xfrm>
            <a:off x="4716463" y="1044575"/>
            <a:ext cx="3959225" cy="3539430"/>
          </a:xfrm>
          <a:prstGeom prst="rect">
            <a:avLst/>
          </a:prstGeom>
          <a:noFill/>
          <a:ln w="9525">
            <a:noFill/>
            <a:miter lim="800000"/>
            <a:headEnd/>
            <a:tailEnd/>
          </a:ln>
        </p:spPr>
        <p:txBody>
          <a:bodyPr>
            <a:spAutoFit/>
          </a:bodyPr>
          <a:lstStyle/>
          <a:p>
            <a:r>
              <a:rPr lang="bg-BG" altLang="bg-BG" sz="2800" dirty="0">
                <a:solidFill>
                  <a:srgbClr val="000000"/>
                </a:solidFill>
                <a:latin typeface="+mn-lt"/>
              </a:rPr>
              <a:t> </a:t>
            </a:r>
            <a:r>
              <a:rPr lang="bg-BG" altLang="bg-BG" sz="2800" dirty="0">
                <a:latin typeface="+mn-lt"/>
              </a:rPr>
              <a:t>Контролът на предаденото съобщение се състои в неговото делене на образуващия полином, като остатъкът трябва да е нулев при вярно предаване на съобщението.</a:t>
            </a:r>
          </a:p>
        </p:txBody>
      </p:sp>
      <p:sp>
        <p:nvSpPr>
          <p:cNvPr id="38072"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pic>
        <p:nvPicPr>
          <p:cNvPr id="38147" name="Picture 2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832181"/>
            <a:ext cx="3683347" cy="4829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bg-BG" dirty="0" smtClean="0"/>
              <a:t>Минимално кодово разстояние</a:t>
            </a:r>
            <a:endParaRPr lang="bg-BG" dirty="0"/>
          </a:p>
        </p:txBody>
      </p:sp>
      <p:sp>
        <p:nvSpPr>
          <p:cNvPr id="19458" name="Content Placeholder 2"/>
          <p:cNvSpPr>
            <a:spLocks noGrp="1"/>
          </p:cNvSpPr>
          <p:nvPr>
            <p:ph idx="1"/>
          </p:nvPr>
        </p:nvSpPr>
        <p:spPr>
          <a:xfrm>
            <a:off x="457200" y="2247900"/>
            <a:ext cx="8229600" cy="3557588"/>
          </a:xfrm>
        </p:spPr>
        <p:txBody>
          <a:bodyPr/>
          <a:lstStyle/>
          <a:p>
            <a:pPr eaLnBrk="1" hangingPunct="1">
              <a:buFont typeface="Wingdings 2" pitchFamily="18" charset="2"/>
              <a:buNone/>
            </a:pPr>
            <a:r>
              <a:rPr lang="en-US" b="1" dirty="0" smtClean="0"/>
              <a:t>	</a:t>
            </a:r>
            <a:r>
              <a:rPr lang="ru-RU" b="1" dirty="0" smtClean="0"/>
              <a:t>Най-малката разлика в разредите на две</a:t>
            </a:r>
            <a:endParaRPr lang="en-US" b="1" dirty="0" smtClean="0"/>
          </a:p>
          <a:p>
            <a:pPr eaLnBrk="1" hangingPunct="1">
              <a:buFont typeface="Wingdings 2" pitchFamily="18" charset="2"/>
              <a:buNone/>
            </a:pPr>
            <a:r>
              <a:rPr lang="ru-RU" b="1" dirty="0" smtClean="0"/>
              <a:t>кодови</a:t>
            </a:r>
            <a:r>
              <a:rPr lang="en-US" b="1" dirty="0" smtClean="0"/>
              <a:t> </a:t>
            </a:r>
            <a:r>
              <a:rPr lang="ru-RU" b="1" dirty="0" smtClean="0"/>
              <a:t>думи (два кодови вектора) за цялото</a:t>
            </a:r>
            <a:endParaRPr lang="en-US" b="1" dirty="0" smtClean="0"/>
          </a:p>
          <a:p>
            <a:pPr eaLnBrk="1" hangingPunct="1">
              <a:buFont typeface="Wingdings 2" pitchFamily="18" charset="2"/>
              <a:buNone/>
            </a:pPr>
            <a:r>
              <a:rPr lang="bg-BG" b="1" dirty="0" smtClean="0"/>
              <a:t>к</a:t>
            </a:r>
            <a:r>
              <a:rPr lang="ru-RU" b="1" dirty="0" smtClean="0"/>
              <a:t>одово</a:t>
            </a:r>
            <a:r>
              <a:rPr lang="en-US" b="1" dirty="0" smtClean="0"/>
              <a:t> </a:t>
            </a:r>
            <a:r>
              <a:rPr lang="ru-RU" b="1" dirty="0" smtClean="0"/>
              <a:t>пространство се дефинира като</a:t>
            </a:r>
          </a:p>
          <a:p>
            <a:pPr eaLnBrk="1" hangingPunct="1">
              <a:buFont typeface="Wingdings 2" pitchFamily="18" charset="2"/>
              <a:buNone/>
            </a:pPr>
            <a:r>
              <a:rPr lang="ru-RU" b="1" dirty="0" smtClean="0"/>
              <a:t>минимално кодово разстояние по Хеминг –</a:t>
            </a:r>
          </a:p>
          <a:p>
            <a:pPr eaLnBrk="1" hangingPunct="1">
              <a:buFont typeface="Wingdings 2" pitchFamily="18" charset="2"/>
              <a:buNone/>
            </a:pPr>
            <a:r>
              <a:rPr lang="ru-RU" b="1" i="1" dirty="0" smtClean="0"/>
              <a:t>D</a:t>
            </a:r>
            <a:r>
              <a:rPr lang="ru-RU" b="1" i="1" baseline="-25000" dirty="0" smtClean="0"/>
              <a:t>min</a:t>
            </a:r>
            <a:r>
              <a:rPr lang="ru-RU" b="1" i="1" dirty="0" smtClean="0"/>
              <a:t>. Този параметър показва ефикасността на</a:t>
            </a:r>
          </a:p>
          <a:p>
            <a:pPr eaLnBrk="1" hangingPunct="1">
              <a:buFont typeface="Wingdings 2" pitchFamily="18" charset="2"/>
              <a:buNone/>
            </a:pPr>
            <a:r>
              <a:rPr lang="ru-RU" b="1" i="1" dirty="0" smtClean="0"/>
              <a:t>кода за откриване и коригиране на грешки.</a:t>
            </a:r>
            <a:endParaRPr 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86018" name="TextBox 7"/>
          <p:cNvSpPr txBox="1">
            <a:spLocks noChangeArrowheads="1"/>
          </p:cNvSpPr>
          <p:nvPr/>
        </p:nvSpPr>
        <p:spPr bwMode="auto">
          <a:xfrm>
            <a:off x="827088" y="2276475"/>
            <a:ext cx="7848600" cy="4093428"/>
          </a:xfrm>
          <a:prstGeom prst="rect">
            <a:avLst/>
          </a:prstGeom>
          <a:noFill/>
          <a:ln w="9525">
            <a:noFill/>
            <a:miter lim="800000"/>
            <a:headEnd/>
            <a:tailEnd/>
          </a:ln>
        </p:spPr>
        <p:txBody>
          <a:bodyPr>
            <a:spAutoFit/>
          </a:bodyPr>
          <a:lstStyle/>
          <a:p>
            <a:r>
              <a:rPr lang="bg-BG" altLang="bg-BG" sz="2800" dirty="0">
                <a:latin typeface="+mn-lt"/>
              </a:rPr>
              <a:t>1) Приетата кодова комбинация </a:t>
            </a:r>
            <a:r>
              <a:rPr lang="ru-RU" altLang="bg-BG" sz="2800" b="1" i="1" dirty="0">
                <a:latin typeface="+mn-lt"/>
              </a:rPr>
              <a:t>F(x)</a:t>
            </a:r>
            <a:r>
              <a:rPr lang="ru-RU" altLang="bg-BG" sz="2800" dirty="0">
                <a:latin typeface="+mn-lt"/>
              </a:rPr>
              <a:t> </a:t>
            </a:r>
            <a:r>
              <a:rPr lang="bg-BG" altLang="bg-BG" sz="2800" dirty="0">
                <a:latin typeface="+mn-lt"/>
              </a:rPr>
              <a:t>се дели на образуващия (пораждащия) полином</a:t>
            </a:r>
            <a:r>
              <a:rPr lang="bg-BG" altLang="bg-BG" sz="2800" b="1" i="1" dirty="0">
                <a:latin typeface="+mn-lt"/>
              </a:rPr>
              <a:t> </a:t>
            </a:r>
            <a:r>
              <a:rPr lang="en-US" altLang="bg-BG" sz="2800" b="1" i="1" dirty="0">
                <a:latin typeface="+mn-lt"/>
              </a:rPr>
              <a:t>G</a:t>
            </a:r>
            <a:r>
              <a:rPr lang="ru-RU" altLang="bg-BG" sz="2800" b="1" i="1" dirty="0">
                <a:latin typeface="+mn-lt"/>
              </a:rPr>
              <a:t>(</a:t>
            </a:r>
            <a:r>
              <a:rPr lang="en-US" altLang="bg-BG" sz="2800" b="1" i="1" dirty="0">
                <a:latin typeface="+mn-lt"/>
              </a:rPr>
              <a:t>x</a:t>
            </a:r>
            <a:r>
              <a:rPr lang="ru-RU" altLang="bg-BG" sz="2800" b="1" i="1" dirty="0">
                <a:latin typeface="+mn-lt"/>
              </a:rPr>
              <a:t>)</a:t>
            </a:r>
            <a:r>
              <a:rPr lang="bg-BG" altLang="bg-BG" sz="2800" dirty="0">
                <a:latin typeface="+mn-lt"/>
              </a:rPr>
              <a:t>.</a:t>
            </a:r>
          </a:p>
          <a:p>
            <a:r>
              <a:rPr lang="bg-BG" altLang="bg-BG" sz="2800" dirty="0">
                <a:latin typeface="+mn-lt"/>
              </a:rPr>
              <a:t>2) Определя се количеството (брой) на единиците в остатъка (т.е. определя се неговото тегло)</a:t>
            </a:r>
            <a:r>
              <a:rPr lang="en-US" altLang="bg-BG" sz="2800" dirty="0">
                <a:latin typeface="+mn-lt"/>
              </a:rPr>
              <a:t> </a:t>
            </a:r>
            <a:r>
              <a:rPr lang="el-GR" altLang="bg-BG" sz="2800" dirty="0">
                <a:latin typeface="+mn-lt"/>
              </a:rPr>
              <a:t>ω</a:t>
            </a:r>
            <a:r>
              <a:rPr lang="bg-BG" altLang="bg-BG" sz="2800" dirty="0">
                <a:latin typeface="+mn-lt"/>
              </a:rPr>
              <a:t> . Ако</a:t>
            </a:r>
            <a:r>
              <a:rPr lang="en-US" altLang="bg-BG" sz="2800" dirty="0">
                <a:latin typeface="+mn-lt"/>
              </a:rPr>
              <a:t> </a:t>
            </a:r>
            <a:r>
              <a:rPr lang="el-GR" altLang="bg-BG" sz="2800" dirty="0">
                <a:latin typeface="+mn-lt"/>
              </a:rPr>
              <a:t>ω≤</a:t>
            </a:r>
            <a:r>
              <a:rPr lang="en-US" altLang="bg-BG" sz="2800" dirty="0">
                <a:latin typeface="+mn-lt"/>
              </a:rPr>
              <a:t>r</a:t>
            </a:r>
            <a:r>
              <a:rPr lang="bg-BG" altLang="bg-BG" sz="2800" dirty="0">
                <a:latin typeface="+mn-lt"/>
              </a:rPr>
              <a:t> </a:t>
            </a:r>
            <a:r>
              <a:rPr lang="ru-RU" altLang="bg-BG" sz="2800" dirty="0">
                <a:latin typeface="+mn-lt"/>
              </a:rPr>
              <a:t>, </a:t>
            </a:r>
            <a:r>
              <a:rPr lang="bg-BG" altLang="bg-BG" sz="2800" dirty="0">
                <a:latin typeface="+mn-lt"/>
              </a:rPr>
              <a:t>където </a:t>
            </a:r>
            <a:r>
              <a:rPr lang="en-US" altLang="bg-BG" sz="2800" dirty="0">
                <a:latin typeface="+mn-lt"/>
              </a:rPr>
              <a:t>r</a:t>
            </a:r>
            <a:r>
              <a:rPr lang="bg-BG" altLang="bg-BG" sz="2800" dirty="0">
                <a:latin typeface="+mn-lt"/>
              </a:rPr>
              <a:t> е броят грешки, който може да поправи съответният код, то приетата комбинация се сумира по модул 2 с остатъка и се получава вярната комбинация. </a:t>
            </a:r>
          </a:p>
          <a:p>
            <a:endParaRPr lang="bg-BG" altLang="bg-BG" dirty="0">
              <a:solidFill>
                <a:srgbClr val="000000"/>
              </a:solidFill>
            </a:endParaRPr>
          </a:p>
          <a:p>
            <a:endParaRPr lang="bg-BG" altLang="bg-BG" dirty="0">
              <a:solidFill>
                <a:srgbClr val="000000"/>
              </a:solidFill>
            </a:endParaRPr>
          </a:p>
        </p:txBody>
      </p:sp>
      <p:sp>
        <p:nvSpPr>
          <p:cNvPr id="8601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6" name="Rectangle 2"/>
          <p:cNvSpPr txBox="1">
            <a:spLocks noChangeArrowheads="1"/>
          </p:cNvSpPr>
          <p:nvPr/>
        </p:nvSpPr>
        <p:spPr>
          <a:xfrm>
            <a:off x="539750" y="548680"/>
            <a:ext cx="7772400" cy="1080120"/>
          </a:xfrm>
          <a:prstGeom prst="rect">
            <a:avLst/>
          </a:prstGeom>
        </p:spPr>
        <p:txBody>
          <a:bodyPr lIns="45720" tIns="0" rIns="45720" bIns="0" anchor="b">
            <a:normAutofit/>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pPr fontAlgn="auto">
              <a:spcAft>
                <a:spcPts val="0"/>
              </a:spcAft>
              <a:defRPr/>
            </a:pPr>
            <a:r>
              <a:rPr lang="bg-BG" altLang="bg-BG" cap="none" dirty="0" smtClean="0"/>
              <a:t>Корекция на грешките</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Content Placeholder 2"/>
          <p:cNvSpPr>
            <a:spLocks noGrp="1"/>
          </p:cNvSpPr>
          <p:nvPr>
            <p:ph idx="1"/>
          </p:nvPr>
        </p:nvSpPr>
        <p:spPr>
          <a:xfrm>
            <a:off x="457200" y="1887538"/>
            <a:ext cx="8229600" cy="4710112"/>
          </a:xfrm>
        </p:spPr>
        <p:txBody>
          <a:bodyPr/>
          <a:lstStyle/>
          <a:p>
            <a:pPr eaLnBrk="1" hangingPunct="1">
              <a:spcBef>
                <a:spcPct val="0"/>
              </a:spcBef>
              <a:buFont typeface="Wingdings 2" pitchFamily="18" charset="2"/>
              <a:buNone/>
            </a:pPr>
            <a:r>
              <a:rPr lang="bg-BG" altLang="bg-BG" dirty="0" smtClean="0"/>
              <a:t>Ако </a:t>
            </a:r>
            <a:r>
              <a:rPr lang="el-GR" altLang="bg-BG" dirty="0" smtClean="0"/>
              <a:t>ω</a:t>
            </a:r>
            <a:r>
              <a:rPr lang="en-US" altLang="bg-BG" dirty="0" smtClean="0"/>
              <a:t>&gt;r</a:t>
            </a:r>
            <a:r>
              <a:rPr lang="bg-BG" altLang="bg-BG" dirty="0" smtClean="0"/>
              <a:t> се извършват следните операции:</a:t>
            </a:r>
          </a:p>
          <a:p>
            <a:pPr eaLnBrk="1" hangingPunct="1">
              <a:spcBef>
                <a:spcPct val="0"/>
              </a:spcBef>
              <a:buFont typeface="Wingdings 2" pitchFamily="18" charset="2"/>
              <a:buNone/>
            </a:pPr>
            <a:r>
              <a:rPr lang="bg-BG" altLang="bg-BG" dirty="0" smtClean="0"/>
              <a:t>3) Прави се циклично преместване на приетата</a:t>
            </a:r>
          </a:p>
          <a:p>
            <a:pPr eaLnBrk="1" hangingPunct="1">
              <a:spcBef>
                <a:spcPct val="0"/>
              </a:spcBef>
              <a:buFont typeface="Wingdings 2" pitchFamily="18" charset="2"/>
              <a:buNone/>
            </a:pPr>
            <a:r>
              <a:rPr lang="bg-BG" altLang="bg-BG" dirty="0" smtClean="0"/>
              <a:t>комбинация на един разряд </a:t>
            </a:r>
            <a:r>
              <a:rPr lang="bg-BG" altLang="bg-BG" b="1" dirty="0" smtClean="0"/>
              <a:t>вляво</a:t>
            </a:r>
            <a:r>
              <a:rPr lang="bg-BG" altLang="bg-BG" dirty="0" smtClean="0"/>
              <a:t>. Получената</a:t>
            </a:r>
          </a:p>
          <a:p>
            <a:pPr eaLnBrk="1" hangingPunct="1">
              <a:spcBef>
                <a:spcPct val="0"/>
              </a:spcBef>
              <a:buFont typeface="Wingdings 2" pitchFamily="18" charset="2"/>
              <a:buNone/>
            </a:pPr>
            <a:r>
              <a:rPr lang="bg-BG" altLang="bg-BG" dirty="0" smtClean="0"/>
              <a:t>комбинация се дели на </a:t>
            </a:r>
            <a:r>
              <a:rPr lang="en-US" altLang="bg-BG" b="1" i="1" dirty="0" smtClean="0"/>
              <a:t>G</a:t>
            </a:r>
            <a:r>
              <a:rPr lang="ru-RU" altLang="bg-BG" b="1" i="1" dirty="0" smtClean="0"/>
              <a:t>(</a:t>
            </a:r>
            <a:r>
              <a:rPr lang="en-US" altLang="bg-BG" b="1" i="1" dirty="0" smtClean="0"/>
              <a:t>x</a:t>
            </a:r>
            <a:r>
              <a:rPr lang="ru-RU" altLang="bg-BG" b="1" i="1" dirty="0" smtClean="0"/>
              <a:t>)</a:t>
            </a:r>
            <a:r>
              <a:rPr lang="bg-BG" altLang="bg-BG" dirty="0" smtClean="0"/>
              <a:t>. Ако остатъкът има</a:t>
            </a:r>
          </a:p>
          <a:p>
            <a:pPr eaLnBrk="1" hangingPunct="1">
              <a:spcBef>
                <a:spcPct val="0"/>
              </a:spcBef>
              <a:buFont typeface="Wingdings 2" pitchFamily="18" charset="2"/>
              <a:buNone/>
            </a:pPr>
            <a:r>
              <a:rPr lang="bg-BG" altLang="bg-BG" dirty="0" smtClean="0"/>
              <a:t>тегло </a:t>
            </a:r>
            <a:r>
              <a:rPr lang="el-GR" altLang="bg-BG" dirty="0" smtClean="0"/>
              <a:t>ω≤</a:t>
            </a:r>
            <a:r>
              <a:rPr lang="en-US" altLang="bg-BG" dirty="0" smtClean="0"/>
              <a:t>r</a:t>
            </a:r>
            <a:r>
              <a:rPr lang="bg-BG" altLang="bg-BG" dirty="0" smtClean="0"/>
              <a:t>, то делимото се сумира с остатъка и се</a:t>
            </a:r>
          </a:p>
          <a:p>
            <a:pPr eaLnBrk="1" hangingPunct="1">
              <a:spcBef>
                <a:spcPct val="0"/>
              </a:spcBef>
              <a:buFont typeface="Wingdings 2" pitchFamily="18" charset="2"/>
              <a:buNone/>
            </a:pPr>
            <a:r>
              <a:rPr lang="bg-BG" altLang="bg-BG" dirty="0" smtClean="0"/>
              <a:t>прави циклично преместване на сумата на един</a:t>
            </a:r>
          </a:p>
          <a:p>
            <a:pPr eaLnBrk="1" hangingPunct="1">
              <a:spcBef>
                <a:spcPct val="0"/>
              </a:spcBef>
              <a:buFont typeface="Wingdings 2" pitchFamily="18" charset="2"/>
              <a:buNone/>
            </a:pPr>
            <a:r>
              <a:rPr lang="bg-BG" altLang="bg-BG" dirty="0" smtClean="0"/>
              <a:t>разряд </a:t>
            </a:r>
            <a:r>
              <a:rPr lang="bg-BG" altLang="bg-BG" b="1" dirty="0" smtClean="0"/>
              <a:t>надясно</a:t>
            </a:r>
            <a:r>
              <a:rPr lang="bg-BG" altLang="bg-BG" dirty="0" smtClean="0"/>
              <a:t>. Получава се вярната комбинация.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88066" name="TextBox 7"/>
          <p:cNvSpPr txBox="1">
            <a:spLocks noChangeArrowheads="1"/>
          </p:cNvSpPr>
          <p:nvPr/>
        </p:nvSpPr>
        <p:spPr bwMode="auto">
          <a:xfrm>
            <a:off x="827088" y="993775"/>
            <a:ext cx="7848600" cy="4956175"/>
          </a:xfrm>
          <a:prstGeom prst="rect">
            <a:avLst/>
          </a:prstGeom>
          <a:noFill/>
          <a:ln w="9525">
            <a:noFill/>
            <a:miter lim="800000"/>
            <a:headEnd/>
            <a:tailEnd/>
          </a:ln>
        </p:spPr>
        <p:txBody>
          <a:bodyPr>
            <a:spAutoFit/>
          </a:bodyPr>
          <a:lstStyle/>
          <a:p>
            <a:pPr eaLnBrk="0" hangingPunct="0"/>
            <a:r>
              <a:rPr lang="bg-BG" altLang="bg-BG" sz="2800" dirty="0">
                <a:latin typeface="+mn-lt"/>
              </a:rPr>
              <a:t>Ако след първото циклично преместване</a:t>
            </a:r>
          </a:p>
          <a:p>
            <a:pPr eaLnBrk="0" hangingPunct="0"/>
            <a:r>
              <a:rPr lang="bg-BG" altLang="bg-BG" sz="2800" dirty="0">
                <a:latin typeface="+mn-lt"/>
              </a:rPr>
              <a:t>остатъкът от делението с </a:t>
            </a:r>
            <a:r>
              <a:rPr lang="en-US" altLang="bg-BG" sz="2800" b="1" i="1" dirty="0">
                <a:latin typeface="+mn-lt"/>
              </a:rPr>
              <a:t>G</a:t>
            </a:r>
            <a:r>
              <a:rPr lang="ru-RU" altLang="bg-BG" sz="2800" b="1" i="1" dirty="0">
                <a:latin typeface="+mn-lt"/>
              </a:rPr>
              <a:t>(</a:t>
            </a:r>
            <a:r>
              <a:rPr lang="en-US" altLang="bg-BG" sz="2800" b="1" i="1" dirty="0">
                <a:latin typeface="+mn-lt"/>
              </a:rPr>
              <a:t>x</a:t>
            </a:r>
            <a:r>
              <a:rPr lang="ru-RU" altLang="bg-BG" sz="2800" b="1" i="1" dirty="0">
                <a:latin typeface="+mn-lt"/>
              </a:rPr>
              <a:t>)</a:t>
            </a:r>
            <a:r>
              <a:rPr lang="bg-BG" altLang="bg-BG" sz="2800" dirty="0">
                <a:latin typeface="+mn-lt"/>
              </a:rPr>
              <a:t> има тегло </a:t>
            </a:r>
            <a:r>
              <a:rPr lang="el-GR" altLang="bg-BG" sz="2800" dirty="0">
                <a:latin typeface="+mn-lt"/>
              </a:rPr>
              <a:t>ω</a:t>
            </a:r>
            <a:r>
              <a:rPr lang="en-US" altLang="bg-BG" sz="2800" dirty="0">
                <a:latin typeface="+mn-lt"/>
              </a:rPr>
              <a:t>&gt;r</a:t>
            </a:r>
            <a:r>
              <a:rPr lang="bg-BG" altLang="bg-BG" sz="2800" dirty="0">
                <a:latin typeface="+mn-lt"/>
              </a:rPr>
              <a:t> , то операция 3 се повтаря, дотогава, докато </a:t>
            </a:r>
            <a:r>
              <a:rPr lang="el-GR" altLang="bg-BG" sz="2800" dirty="0">
                <a:latin typeface="+mn-lt"/>
              </a:rPr>
              <a:t>ω≤</a:t>
            </a:r>
            <a:r>
              <a:rPr lang="en-US" altLang="bg-BG" sz="2800" dirty="0">
                <a:latin typeface="+mn-lt"/>
              </a:rPr>
              <a:t>r</a:t>
            </a:r>
            <a:r>
              <a:rPr lang="bg-BG" altLang="bg-BG" sz="2800" dirty="0">
                <a:latin typeface="+mn-lt"/>
              </a:rPr>
              <a:t>. Когато се достигне до</a:t>
            </a:r>
            <a:r>
              <a:rPr lang="en-US" altLang="bg-BG" sz="2800" dirty="0">
                <a:latin typeface="+mn-lt"/>
              </a:rPr>
              <a:t> </a:t>
            </a:r>
            <a:r>
              <a:rPr lang="el-GR" altLang="bg-BG" sz="2800" dirty="0">
                <a:latin typeface="+mn-lt"/>
              </a:rPr>
              <a:t>ω≤</a:t>
            </a:r>
            <a:r>
              <a:rPr lang="en-US" altLang="bg-BG" sz="2800" dirty="0">
                <a:latin typeface="+mn-lt"/>
              </a:rPr>
              <a:t>r</a:t>
            </a:r>
            <a:r>
              <a:rPr lang="bg-BG" altLang="bg-BG" sz="2800" dirty="0">
                <a:latin typeface="+mn-lt"/>
              </a:rPr>
              <a:t>,</a:t>
            </a:r>
          </a:p>
          <a:p>
            <a:pPr eaLnBrk="0" hangingPunct="0"/>
            <a:r>
              <a:rPr lang="bg-BG" altLang="bg-BG" sz="2800" dirty="0">
                <a:latin typeface="+mn-lt"/>
              </a:rPr>
              <a:t>комбинацията, получена в резултат на последното циклично преместване, се сумира с остатъка от делението с </a:t>
            </a:r>
            <a:r>
              <a:rPr lang="en-US" altLang="bg-BG" sz="2800" b="1" i="1" dirty="0">
                <a:latin typeface="+mn-lt"/>
              </a:rPr>
              <a:t>G</a:t>
            </a:r>
            <a:r>
              <a:rPr lang="ru-RU" altLang="bg-BG" sz="2800" b="1" i="1" dirty="0">
                <a:latin typeface="+mn-lt"/>
              </a:rPr>
              <a:t>(</a:t>
            </a:r>
            <a:r>
              <a:rPr lang="en-US" altLang="bg-BG" sz="2800" b="1" i="1" dirty="0">
                <a:latin typeface="+mn-lt"/>
              </a:rPr>
              <a:t>x</a:t>
            </a:r>
            <a:r>
              <a:rPr lang="ru-RU" altLang="bg-BG" sz="2800" b="1" i="1" dirty="0">
                <a:latin typeface="+mn-lt"/>
              </a:rPr>
              <a:t>)</a:t>
            </a:r>
            <a:r>
              <a:rPr lang="bg-BG" altLang="bg-BG" sz="2800" dirty="0">
                <a:latin typeface="+mn-lt"/>
              </a:rPr>
              <a:t>, а</a:t>
            </a:r>
          </a:p>
          <a:p>
            <a:pPr eaLnBrk="0" hangingPunct="0"/>
            <a:r>
              <a:rPr lang="bg-BG" altLang="bg-BG" sz="2800" dirty="0">
                <a:latin typeface="+mn-lt"/>
              </a:rPr>
              <a:t>полученият резултат се премества толкова разряди </a:t>
            </a:r>
            <a:r>
              <a:rPr lang="bg-BG" altLang="bg-BG" sz="2800" b="1" dirty="0">
                <a:latin typeface="+mn-lt"/>
              </a:rPr>
              <a:t>надясно</a:t>
            </a:r>
            <a:r>
              <a:rPr lang="bg-BG" altLang="bg-BG" sz="2800" dirty="0">
                <a:latin typeface="+mn-lt"/>
              </a:rPr>
              <a:t>, колкото пъти е била изпълнявана т.3.</a:t>
            </a:r>
            <a:endParaRPr lang="bg-BG" sz="2800" dirty="0">
              <a:latin typeface="+mn-lt"/>
            </a:endParaRPr>
          </a:p>
          <a:p>
            <a:endParaRPr lang="bg-BG" altLang="bg-BG" dirty="0">
              <a:solidFill>
                <a:srgbClr val="000000"/>
              </a:solidFill>
            </a:endParaRPr>
          </a:p>
          <a:p>
            <a:endParaRPr lang="bg-BG" altLang="bg-BG" dirty="0">
              <a:solidFill>
                <a:srgbClr val="000000"/>
              </a:solidFill>
            </a:endParaRPr>
          </a:p>
        </p:txBody>
      </p:sp>
      <p:sp>
        <p:nvSpPr>
          <p:cNvPr id="8806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89090"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89091" name="TextBox 1"/>
          <p:cNvSpPr txBox="1">
            <a:spLocks noChangeArrowheads="1"/>
          </p:cNvSpPr>
          <p:nvPr/>
        </p:nvSpPr>
        <p:spPr bwMode="auto">
          <a:xfrm>
            <a:off x="1258888" y="260648"/>
            <a:ext cx="7129462" cy="2985433"/>
          </a:xfrm>
          <a:prstGeom prst="rect">
            <a:avLst/>
          </a:prstGeom>
          <a:noFill/>
          <a:ln w="9525">
            <a:noFill/>
            <a:miter lim="800000"/>
            <a:headEnd/>
            <a:tailEnd/>
          </a:ln>
        </p:spPr>
        <p:txBody>
          <a:bodyPr>
            <a:spAutoFit/>
          </a:bodyPr>
          <a:lstStyle/>
          <a:p>
            <a:r>
              <a:rPr lang="bg-BG" altLang="bg-BG" sz="2800" dirty="0">
                <a:solidFill>
                  <a:srgbClr val="000000"/>
                </a:solidFill>
                <a:latin typeface="+mn-lt"/>
              </a:rPr>
              <a:t>	</a:t>
            </a:r>
            <a:r>
              <a:rPr lang="bg-BG" altLang="bg-BG" sz="2800" dirty="0">
                <a:latin typeface="+mn-lt"/>
              </a:rPr>
              <a:t>Нека 1001110 е кодова комбинация на цикличен код, поправящ 1 грешка (</a:t>
            </a:r>
            <a:r>
              <a:rPr lang="bg-BG" altLang="bg-BG" sz="2800" b="1" i="1" dirty="0">
                <a:latin typeface="+mn-lt"/>
              </a:rPr>
              <a:t>r</a:t>
            </a:r>
            <a:r>
              <a:rPr lang="ru-RU" altLang="bg-BG" sz="2800" dirty="0">
                <a:latin typeface="+mn-lt"/>
              </a:rPr>
              <a:t>=1), </a:t>
            </a:r>
            <a:r>
              <a:rPr lang="bg-BG" altLang="bg-BG" sz="2800" dirty="0">
                <a:latin typeface="+mn-lt"/>
              </a:rPr>
              <a:t>а пораждащия полином е</a:t>
            </a:r>
            <a:r>
              <a:rPr lang="en-US" altLang="bg-BG" sz="2800" dirty="0">
                <a:latin typeface="+mn-lt"/>
              </a:rPr>
              <a:t> G(x)=x</a:t>
            </a:r>
            <a:r>
              <a:rPr lang="en-US" altLang="bg-BG" sz="2800" baseline="30000" dirty="0">
                <a:latin typeface="+mn-lt"/>
              </a:rPr>
              <a:t>3</a:t>
            </a:r>
            <a:r>
              <a:rPr lang="en-US" altLang="bg-BG" sz="2800" dirty="0">
                <a:latin typeface="+mn-lt"/>
              </a:rPr>
              <a:t>+x+1</a:t>
            </a:r>
            <a:r>
              <a:rPr lang="bg-BG" altLang="bg-BG" sz="2800" dirty="0">
                <a:latin typeface="+mn-lt"/>
              </a:rPr>
              <a:t> </a:t>
            </a:r>
            <a:r>
              <a:rPr lang="ru-RU" altLang="bg-BG" sz="2800" dirty="0">
                <a:latin typeface="+mn-lt"/>
              </a:rPr>
              <a:t> (1011</a:t>
            </a:r>
            <a:r>
              <a:rPr lang="ru-RU" altLang="bg-BG" sz="2800" baseline="-25000" dirty="0">
                <a:latin typeface="+mn-lt"/>
              </a:rPr>
              <a:t>2</a:t>
            </a:r>
            <a:r>
              <a:rPr lang="ru-RU" altLang="bg-BG" sz="2800" dirty="0">
                <a:latin typeface="+mn-lt"/>
              </a:rPr>
              <a:t>). </a:t>
            </a:r>
            <a:r>
              <a:rPr lang="bg-BG" altLang="bg-BG" sz="2800" dirty="0">
                <a:latin typeface="+mn-lt"/>
              </a:rPr>
              <a:t>Нека приетата комбинация има вида 100</a:t>
            </a:r>
            <a:r>
              <a:rPr lang="bg-BG" altLang="bg-BG" sz="2800" b="1" u="sng" dirty="0">
                <a:latin typeface="+mn-lt"/>
              </a:rPr>
              <a:t>0</a:t>
            </a:r>
            <a:r>
              <a:rPr lang="bg-BG" altLang="bg-BG" sz="2800" dirty="0">
                <a:latin typeface="+mn-lt"/>
              </a:rPr>
              <a:t>110. За да се коригира грешката се постъпва по следния начин.</a:t>
            </a:r>
          </a:p>
          <a:p>
            <a:endParaRPr lang="bg-BG" altLang="bg-BG" sz="2000" dirty="0"/>
          </a:p>
        </p:txBody>
      </p:sp>
      <p:pic>
        <p:nvPicPr>
          <p:cNvPr id="89092" name="Picture 4"/>
          <p:cNvPicPr>
            <a:picLocks noChangeAspect="1" noChangeArrowheads="1"/>
          </p:cNvPicPr>
          <p:nvPr/>
        </p:nvPicPr>
        <p:blipFill>
          <a:blip r:embed="rId2"/>
          <a:srcRect/>
          <a:stretch>
            <a:fillRect/>
          </a:stretch>
        </p:blipFill>
        <p:spPr bwMode="auto">
          <a:xfrm>
            <a:off x="1319213" y="3019127"/>
            <a:ext cx="5095875" cy="1562100"/>
          </a:xfrm>
          <a:prstGeom prst="rect">
            <a:avLst/>
          </a:prstGeom>
          <a:noFill/>
          <a:ln w="9525">
            <a:noFill/>
            <a:miter lim="800000"/>
            <a:headEnd/>
            <a:tailEnd/>
          </a:ln>
        </p:spPr>
      </p:pic>
      <p:pic>
        <p:nvPicPr>
          <p:cNvPr id="89093" name="Picture 5"/>
          <p:cNvPicPr>
            <a:picLocks noChangeAspect="1" noChangeArrowheads="1"/>
          </p:cNvPicPr>
          <p:nvPr/>
        </p:nvPicPr>
        <p:blipFill>
          <a:blip r:embed="rId3"/>
          <a:srcRect/>
          <a:stretch>
            <a:fillRect/>
          </a:stretch>
        </p:blipFill>
        <p:spPr bwMode="auto">
          <a:xfrm>
            <a:off x="1319213" y="4606627"/>
            <a:ext cx="2466975" cy="1990725"/>
          </a:xfrm>
          <a:prstGeom prst="rect">
            <a:avLst/>
          </a:prstGeom>
          <a:noFill/>
          <a:ln w="9525">
            <a:noFill/>
            <a:miter lim="800000"/>
            <a:headEnd/>
            <a:tailEnd/>
          </a:ln>
        </p:spPr>
      </p:pic>
    </p:spTree>
    <p:extLst>
      <p:ext uri="{BB962C8B-B14F-4D97-AF65-F5344CB8AC3E}">
        <p14:creationId xmlns:p14="http://schemas.microsoft.com/office/powerpoint/2010/main" val="345181641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109570"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109571" name="TextBox 1"/>
          <p:cNvSpPr txBox="1">
            <a:spLocks noChangeArrowheads="1"/>
          </p:cNvSpPr>
          <p:nvPr/>
        </p:nvSpPr>
        <p:spPr bwMode="auto">
          <a:xfrm>
            <a:off x="1144588" y="3933056"/>
            <a:ext cx="7172325" cy="2092881"/>
          </a:xfrm>
          <a:prstGeom prst="rect">
            <a:avLst/>
          </a:prstGeom>
          <a:noFill/>
          <a:ln w="9525">
            <a:noFill/>
            <a:miter lim="800000"/>
            <a:headEnd/>
            <a:tailEnd/>
          </a:ln>
        </p:spPr>
        <p:txBody>
          <a:bodyPr>
            <a:spAutoFit/>
          </a:bodyPr>
          <a:lstStyle/>
          <a:p>
            <a:r>
              <a:rPr lang="bg-BG" altLang="bg-BG" sz="2800" dirty="0">
                <a:latin typeface="+mn-lt"/>
              </a:rPr>
              <a:t>Тъй като </a:t>
            </a:r>
            <a:r>
              <a:rPr lang="el-GR" altLang="bg-BG" sz="2800" dirty="0">
                <a:latin typeface="+mn-lt"/>
              </a:rPr>
              <a:t>ω≤</a:t>
            </a:r>
            <a:r>
              <a:rPr lang="en-US" altLang="bg-BG" sz="2800" dirty="0">
                <a:latin typeface="+mn-lt"/>
              </a:rPr>
              <a:t>r  </a:t>
            </a:r>
            <a:r>
              <a:rPr lang="bg-BG" altLang="bg-BG" sz="2800" dirty="0">
                <a:latin typeface="+mn-lt"/>
              </a:rPr>
              <a:t>комбинацията, получена в резултат на последното (четвъртото) циклично преместване, се сумира с остатъка от делението с </a:t>
            </a:r>
            <a:r>
              <a:rPr lang="en-US" altLang="bg-BG" sz="2800" b="1" i="1" dirty="0">
                <a:latin typeface="+mn-lt"/>
              </a:rPr>
              <a:t>G</a:t>
            </a:r>
            <a:r>
              <a:rPr lang="ru-RU" altLang="bg-BG" sz="2800" b="1" i="1" dirty="0">
                <a:latin typeface="+mn-lt"/>
              </a:rPr>
              <a:t>(</a:t>
            </a:r>
            <a:r>
              <a:rPr lang="en-US" altLang="bg-BG" sz="2800" b="1" i="1" dirty="0">
                <a:latin typeface="+mn-lt"/>
              </a:rPr>
              <a:t>x</a:t>
            </a:r>
            <a:r>
              <a:rPr lang="ru-RU" altLang="bg-BG" sz="2800" b="1" i="1" dirty="0">
                <a:latin typeface="+mn-lt"/>
              </a:rPr>
              <a:t>)</a:t>
            </a:r>
            <a:r>
              <a:rPr lang="ru-RU" altLang="bg-BG" sz="2800" dirty="0">
                <a:latin typeface="+mn-lt"/>
              </a:rPr>
              <a:t>:</a:t>
            </a:r>
            <a:endParaRPr lang="bg-BG" altLang="bg-BG" sz="2800" dirty="0">
              <a:latin typeface="+mn-lt"/>
            </a:endParaRPr>
          </a:p>
          <a:p>
            <a:endParaRPr lang="bg-BG" altLang="bg-BG" dirty="0">
              <a:solidFill>
                <a:srgbClr val="000000"/>
              </a:solidFill>
            </a:endParaRPr>
          </a:p>
        </p:txBody>
      </p:sp>
      <p:pic>
        <p:nvPicPr>
          <p:cNvPr id="109572" name="Picture 2"/>
          <p:cNvPicPr>
            <a:picLocks noChangeAspect="1" noChangeArrowheads="1"/>
          </p:cNvPicPr>
          <p:nvPr/>
        </p:nvPicPr>
        <p:blipFill>
          <a:blip r:embed="rId2"/>
          <a:srcRect/>
          <a:stretch>
            <a:fillRect/>
          </a:stretch>
        </p:blipFill>
        <p:spPr bwMode="auto">
          <a:xfrm>
            <a:off x="1144588" y="260648"/>
            <a:ext cx="2857500" cy="3552825"/>
          </a:xfrm>
          <a:prstGeom prst="rect">
            <a:avLst/>
          </a:prstGeom>
          <a:noFill/>
          <a:ln w="9525">
            <a:noFill/>
            <a:miter lim="800000"/>
            <a:headEnd/>
            <a:tailEnd/>
          </a:ln>
        </p:spPr>
      </p:pic>
      <p:pic>
        <p:nvPicPr>
          <p:cNvPr id="109573" name="Picture 3"/>
          <p:cNvPicPr>
            <a:picLocks noChangeAspect="1" noChangeArrowheads="1"/>
          </p:cNvPicPr>
          <p:nvPr/>
        </p:nvPicPr>
        <p:blipFill>
          <a:blip r:embed="rId3"/>
          <a:srcRect/>
          <a:stretch>
            <a:fillRect/>
          </a:stretch>
        </p:blipFill>
        <p:spPr bwMode="auto">
          <a:xfrm>
            <a:off x="1187624" y="5796111"/>
            <a:ext cx="1524000" cy="657225"/>
          </a:xfrm>
          <a:prstGeom prst="rect">
            <a:avLst/>
          </a:prstGeom>
          <a:noFill/>
          <a:ln w="9525">
            <a:noFill/>
            <a:miter lim="800000"/>
            <a:headEnd/>
            <a:tailEnd/>
          </a:ln>
        </p:spPr>
      </p:pic>
    </p:spTree>
    <p:extLst>
      <p:ext uri="{BB962C8B-B14F-4D97-AF65-F5344CB8AC3E}">
        <p14:creationId xmlns:p14="http://schemas.microsoft.com/office/powerpoint/2010/main" val="164276824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11059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bg-BG" altLang="bg-BG">
              <a:solidFill>
                <a:srgbClr val="000000"/>
              </a:solidFill>
            </a:endParaRPr>
          </a:p>
        </p:txBody>
      </p:sp>
      <p:sp>
        <p:nvSpPr>
          <p:cNvPr id="110595" name="TextBox 1"/>
          <p:cNvSpPr txBox="1">
            <a:spLocks noChangeArrowheads="1"/>
          </p:cNvSpPr>
          <p:nvPr/>
        </p:nvSpPr>
        <p:spPr bwMode="auto">
          <a:xfrm>
            <a:off x="804863" y="765175"/>
            <a:ext cx="6359525" cy="1815882"/>
          </a:xfrm>
          <a:prstGeom prst="rect">
            <a:avLst/>
          </a:prstGeom>
          <a:noFill/>
          <a:ln w="9525">
            <a:noFill/>
            <a:miter lim="800000"/>
            <a:headEnd/>
            <a:tailEnd/>
          </a:ln>
        </p:spPr>
        <p:txBody>
          <a:bodyPr>
            <a:spAutoFit/>
          </a:bodyPr>
          <a:lstStyle/>
          <a:p>
            <a:r>
              <a:rPr lang="bg-BG" altLang="bg-BG" sz="2800" dirty="0">
                <a:latin typeface="+mn-lt"/>
              </a:rPr>
              <a:t>Тъй като са направени 4 премествания наляво, сега се правят 4 премествания надясно, т.е.:</a:t>
            </a:r>
          </a:p>
          <a:p>
            <a:endParaRPr lang="bg-BG" altLang="bg-BG" sz="2800" dirty="0">
              <a:solidFill>
                <a:srgbClr val="000000"/>
              </a:solidFill>
              <a:latin typeface="+mn-lt"/>
            </a:endParaRPr>
          </a:p>
        </p:txBody>
      </p:sp>
      <p:pic>
        <p:nvPicPr>
          <p:cNvPr id="110596" name="Picture 2"/>
          <p:cNvPicPr>
            <a:picLocks noChangeAspect="1" noChangeArrowheads="1"/>
          </p:cNvPicPr>
          <p:nvPr/>
        </p:nvPicPr>
        <p:blipFill>
          <a:blip r:embed="rId2"/>
          <a:srcRect/>
          <a:stretch>
            <a:fillRect/>
          </a:stretch>
        </p:blipFill>
        <p:spPr bwMode="auto">
          <a:xfrm>
            <a:off x="949052" y="2408312"/>
            <a:ext cx="4991100" cy="228600"/>
          </a:xfrm>
          <a:prstGeom prst="rect">
            <a:avLst/>
          </a:prstGeom>
          <a:noFill/>
          <a:ln w="9525">
            <a:noFill/>
            <a:miter lim="800000"/>
            <a:headEnd/>
            <a:tailEnd/>
          </a:ln>
        </p:spPr>
      </p:pic>
      <p:sp>
        <p:nvSpPr>
          <p:cNvPr id="110597" name="TextBox 7"/>
          <p:cNvSpPr txBox="1">
            <a:spLocks noChangeArrowheads="1"/>
          </p:cNvSpPr>
          <p:nvPr/>
        </p:nvSpPr>
        <p:spPr bwMode="auto">
          <a:xfrm>
            <a:off x="827584" y="2854895"/>
            <a:ext cx="6799981" cy="954107"/>
          </a:xfrm>
          <a:prstGeom prst="rect">
            <a:avLst/>
          </a:prstGeom>
          <a:noFill/>
          <a:ln w="9525">
            <a:noFill/>
            <a:miter lim="800000"/>
            <a:headEnd/>
            <a:tailEnd/>
          </a:ln>
        </p:spPr>
        <p:txBody>
          <a:bodyPr wrap="square">
            <a:spAutoFit/>
          </a:bodyPr>
          <a:lstStyle/>
          <a:p>
            <a:r>
              <a:rPr lang="bg-BG" altLang="bg-BG" sz="2800" dirty="0">
                <a:latin typeface="+mn-lt"/>
              </a:rPr>
              <a:t>с което се получава вярната комбинация.</a:t>
            </a:r>
          </a:p>
          <a:p>
            <a:endParaRPr lang="bg-BG" altLang="bg-BG" sz="2800" dirty="0">
              <a:latin typeface="+mn-lt"/>
            </a:endParaRPr>
          </a:p>
        </p:txBody>
      </p:sp>
    </p:spTree>
    <p:extLst>
      <p:ext uri="{BB962C8B-B14F-4D97-AF65-F5344CB8AC3E}">
        <p14:creationId xmlns:p14="http://schemas.microsoft.com/office/powerpoint/2010/main" val="166864724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16100"/>
            <a:ext cx="8229600" cy="4708525"/>
          </a:xfrm>
        </p:spPr>
        <p:txBody>
          <a:bodyPr>
            <a:normAutofit lnSpcReduction="10000"/>
          </a:bodyPr>
          <a:lstStyle/>
          <a:p>
            <a:pPr marL="137160" indent="0" eaLnBrk="1" hangingPunct="1">
              <a:spcBef>
                <a:spcPct val="0"/>
              </a:spcBef>
              <a:buClr>
                <a:schemeClr val="tx1">
                  <a:shade val="95000"/>
                </a:schemeClr>
              </a:buClr>
              <a:buFont typeface="Wingdings 2"/>
              <a:buNone/>
              <a:defRPr/>
            </a:pPr>
            <a:r>
              <a:rPr lang="bg-BG" altLang="bg-BG" dirty="0" smtClean="0">
                <a:solidFill>
                  <a:srgbClr val="000000"/>
                </a:solidFill>
              </a:rPr>
              <a:t>	</a:t>
            </a:r>
            <a:r>
              <a:rPr lang="bg-BG" altLang="bg-BG" dirty="0" smtClean="0"/>
              <a:t>Като </a:t>
            </a:r>
            <a:r>
              <a:rPr lang="bg-BG" altLang="bg-BG" dirty="0"/>
              <a:t>разрешени се избират само тези кодови комбинации, чиито съответстващи полиноми се делят точно на някакъв определен полином </a:t>
            </a:r>
            <a:r>
              <a:rPr lang="en-US" altLang="bg-BG" b="1" i="1" dirty="0"/>
              <a:t>G</a:t>
            </a:r>
            <a:r>
              <a:rPr lang="ru-RU" altLang="bg-BG" b="1" i="1" dirty="0"/>
              <a:t>(</a:t>
            </a:r>
            <a:r>
              <a:rPr lang="en-US" altLang="bg-BG" b="1" i="1" dirty="0"/>
              <a:t>x</a:t>
            </a:r>
            <a:r>
              <a:rPr lang="ru-RU" altLang="bg-BG" b="1" i="1" dirty="0"/>
              <a:t>)</a:t>
            </a:r>
            <a:r>
              <a:rPr lang="bg-BG" altLang="bg-BG" dirty="0"/>
              <a:t>. Ако при сеанса на свръзка се приеме неправилно някое съобщение, то след деление в декодера на съответния му полином с полинома </a:t>
            </a:r>
            <a:r>
              <a:rPr lang="en-US" altLang="bg-BG" b="1" i="1" dirty="0"/>
              <a:t>G</a:t>
            </a:r>
            <a:r>
              <a:rPr lang="ru-RU" altLang="bg-BG" b="1" i="1" dirty="0"/>
              <a:t>(</a:t>
            </a:r>
            <a:r>
              <a:rPr lang="en-US" altLang="bg-BG" b="1" i="1" dirty="0"/>
              <a:t>x</a:t>
            </a:r>
            <a:r>
              <a:rPr lang="ru-RU" altLang="bg-BG" b="1" i="1" dirty="0"/>
              <a:t>)</a:t>
            </a:r>
            <a:r>
              <a:rPr lang="bg-BG" altLang="bg-BG" dirty="0"/>
              <a:t>, ще се получи остатък, който сигнализира за грешка. </a:t>
            </a:r>
            <a:r>
              <a:rPr lang="bg-BG" altLang="bg-BG" b="1" dirty="0"/>
              <a:t> </a:t>
            </a:r>
            <a:endParaRPr lang="bg-BG" altLang="bg-BG" dirty="0"/>
          </a:p>
          <a:p>
            <a:pPr marL="137160" indent="0" eaLnBrk="1" hangingPunct="1">
              <a:spcBef>
                <a:spcPct val="0"/>
              </a:spcBef>
              <a:buClr>
                <a:schemeClr val="tx1">
                  <a:shade val="95000"/>
                </a:schemeClr>
              </a:buClr>
              <a:buFont typeface="Wingdings 2"/>
              <a:buNone/>
              <a:defRPr/>
            </a:pPr>
            <a:endParaRPr lang="bg-BG" altLang="bg-BG" dirty="0" smtClean="0"/>
          </a:p>
          <a:p>
            <a:pPr marL="137160" indent="0" eaLnBrk="1" hangingPunct="1">
              <a:spcBef>
                <a:spcPct val="0"/>
              </a:spcBef>
              <a:buClr>
                <a:schemeClr val="tx1">
                  <a:shade val="95000"/>
                </a:schemeClr>
              </a:buClr>
              <a:buFont typeface="Wingdings 2"/>
              <a:buNone/>
              <a:defRPr/>
            </a:pPr>
            <a:r>
              <a:rPr lang="bg-BG" altLang="bg-BG" dirty="0" smtClean="0"/>
              <a:t>	За делението на полиноми обикновено се използват структури от двоични изместващи регистри с обратни връзки.</a:t>
            </a:r>
          </a:p>
          <a:p>
            <a:pPr marL="548640" indent="-411480" eaLnBrk="1" fontAlgn="auto" hangingPunct="1">
              <a:spcAft>
                <a:spcPts val="0"/>
              </a:spcAft>
              <a:buClr>
                <a:schemeClr val="tx1">
                  <a:shade val="95000"/>
                </a:schemeClr>
              </a:buClr>
              <a:buFont typeface="Wingdings 2"/>
              <a:buChar char=""/>
              <a:defRPr/>
            </a:pPr>
            <a:endParaRPr lang="bg-BG" dirty="0"/>
          </a:p>
        </p:txBody>
      </p:sp>
      <p:sp>
        <p:nvSpPr>
          <p:cNvPr id="6" name="Rectangle 2"/>
          <p:cNvSpPr txBox="1">
            <a:spLocks noChangeArrowheads="1"/>
          </p:cNvSpPr>
          <p:nvPr/>
        </p:nvSpPr>
        <p:spPr>
          <a:xfrm>
            <a:off x="684213" y="260350"/>
            <a:ext cx="8229600" cy="1828800"/>
          </a:xfrm>
          <a:prstGeom prst="rect">
            <a:avLst/>
          </a:prstGeom>
        </p:spPr>
        <p:txBody>
          <a:bodyPr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fontAlgn="auto">
              <a:spcAft>
                <a:spcPts val="0"/>
              </a:spcAft>
              <a:defRPr/>
            </a:pPr>
            <a:endParaRPr lang="bg-BG" altLang="bg-BG" dirty="0" smtClean="0"/>
          </a:p>
        </p:txBody>
      </p:sp>
      <p:sp>
        <p:nvSpPr>
          <p:cNvPr id="7" name="Rectangle 2"/>
          <p:cNvSpPr txBox="1">
            <a:spLocks noChangeArrowheads="1"/>
          </p:cNvSpPr>
          <p:nvPr/>
        </p:nvSpPr>
        <p:spPr>
          <a:xfrm>
            <a:off x="422030" y="188640"/>
            <a:ext cx="8229600" cy="1828800"/>
          </a:xfrm>
          <a:prstGeom prst="rect">
            <a:avLst/>
          </a:prstGeom>
        </p:spPr>
        <p:txBody>
          <a:bodyPr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fontAlgn="auto">
              <a:spcAft>
                <a:spcPts val="0"/>
              </a:spcAft>
              <a:defRPr/>
            </a:pPr>
            <a:r>
              <a:rPr lang="bg-BG" altLang="bg-BG" dirty="0" smtClean="0"/>
              <a:t>Общ принцип на цикличните кодове</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395536" y="692696"/>
            <a:ext cx="8229600" cy="1828800"/>
          </a:xfrm>
        </p:spPr>
        <p:txBody>
          <a:bodyPr/>
          <a:lstStyle/>
          <a:p>
            <a:pPr eaLnBrk="1" fontAlgn="auto" hangingPunct="1">
              <a:spcAft>
                <a:spcPts val="0"/>
              </a:spcAft>
              <a:defRPr/>
            </a:pPr>
            <a:r>
              <a:rPr lang="bg-BG" altLang="bg-BG" cap="none" dirty="0" smtClean="0"/>
              <a:t>Недостатъци на </a:t>
            </a:r>
            <a:r>
              <a:rPr lang="en-US" altLang="bg-BG" cap="none" dirty="0" smtClean="0"/>
              <a:t>CRC</a:t>
            </a:r>
            <a:endParaRPr lang="bg-BG" altLang="bg-BG" cap="none" dirty="0" smtClean="0"/>
          </a:p>
        </p:txBody>
      </p:sp>
      <p:sp>
        <p:nvSpPr>
          <p:cNvPr id="101378" name="Rectangle 3"/>
          <p:cNvSpPr>
            <a:spLocks noGrp="1" noChangeArrowheads="1"/>
          </p:cNvSpPr>
          <p:nvPr>
            <p:ph type="subTitle" idx="1"/>
          </p:nvPr>
        </p:nvSpPr>
        <p:spPr>
          <a:xfrm>
            <a:off x="1331913" y="3068638"/>
            <a:ext cx="6985000" cy="1990725"/>
          </a:xfrm>
        </p:spPr>
        <p:txBody>
          <a:bodyPr/>
          <a:lstStyle/>
          <a:p>
            <a:pPr algn="l" eaLnBrk="1" hangingPunct="1">
              <a:lnSpc>
                <a:spcPct val="90000"/>
              </a:lnSpc>
            </a:pPr>
            <a:r>
              <a:rPr lang="ru-RU" altLang="bg-BG" dirty="0" smtClean="0"/>
              <a:t>	CRC не е подходящ за защита срещу умишлено промяна на данни, и  при тях е възможно да се получи </a:t>
            </a:r>
            <a:r>
              <a:rPr lang="en-US" altLang="bg-BG" dirty="0" smtClean="0"/>
              <a:t>“data overflow“</a:t>
            </a:r>
            <a:r>
              <a:rPr lang="ru-RU" altLang="bg-BG" dirty="0" smtClean="0"/>
              <a:t>.</a:t>
            </a:r>
            <a:endParaRPr lang="bg-BG" altLang="bg-BG" dirty="0" smtClean="0"/>
          </a:p>
          <a:p>
            <a:pPr algn="l" eaLnBrk="1" hangingPunct="1">
              <a:lnSpc>
                <a:spcPct val="90000"/>
              </a:lnSpc>
            </a:pPr>
            <a:endParaRPr lang="bg-BG" alt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422030" y="620688"/>
            <a:ext cx="8229600" cy="1828800"/>
          </a:xfrm>
        </p:spPr>
        <p:txBody>
          <a:bodyPr/>
          <a:lstStyle/>
          <a:p>
            <a:pPr eaLnBrk="1" fontAlgn="auto" hangingPunct="1">
              <a:spcAft>
                <a:spcPts val="0"/>
              </a:spcAft>
              <a:defRPr/>
            </a:pPr>
            <a:r>
              <a:rPr lang="bg-BG" altLang="bg-BG" cap="none" dirty="0" smtClean="0"/>
              <a:t>Предимства на </a:t>
            </a:r>
            <a:r>
              <a:rPr lang="en-US" altLang="bg-BG" cap="none" dirty="0" smtClean="0"/>
              <a:t>CRC</a:t>
            </a:r>
            <a:endParaRPr lang="bg-BG" altLang="bg-BG" cap="none" dirty="0" smtClean="0"/>
          </a:p>
        </p:txBody>
      </p:sp>
      <p:sp>
        <p:nvSpPr>
          <p:cNvPr id="102402" name="Rectangle 3"/>
          <p:cNvSpPr>
            <a:spLocks noGrp="1" noChangeArrowheads="1"/>
          </p:cNvSpPr>
          <p:nvPr>
            <p:ph type="subTitle" idx="1"/>
          </p:nvPr>
        </p:nvSpPr>
        <p:spPr>
          <a:xfrm>
            <a:off x="1371600" y="2900362"/>
            <a:ext cx="6400800" cy="2400845"/>
          </a:xfrm>
        </p:spPr>
        <p:txBody>
          <a:bodyPr/>
          <a:lstStyle/>
          <a:p>
            <a:pPr algn="l" eaLnBrk="1" hangingPunct="1">
              <a:lnSpc>
                <a:spcPct val="80000"/>
              </a:lnSpc>
              <a:buFontTx/>
              <a:buChar char="•"/>
            </a:pPr>
            <a:r>
              <a:rPr lang="bg-BG" altLang="bg-BG" dirty="0" smtClean="0"/>
              <a:t> Лесни за реализиране в цифровите схеми;</a:t>
            </a:r>
            <a:endParaRPr lang="en-US" altLang="bg-BG" dirty="0" smtClean="0"/>
          </a:p>
          <a:p>
            <a:pPr algn="l" eaLnBrk="1" hangingPunct="1">
              <a:lnSpc>
                <a:spcPct val="80000"/>
              </a:lnSpc>
              <a:buFontTx/>
              <a:buChar char="•"/>
            </a:pPr>
            <a:r>
              <a:rPr lang="ru-RU" altLang="bg-BG" dirty="0" smtClean="0"/>
              <a:t> Математическият анализ на </a:t>
            </a:r>
            <a:r>
              <a:rPr lang="en-US" altLang="bg-BG" dirty="0" smtClean="0"/>
              <a:t>CRC</a:t>
            </a:r>
            <a:r>
              <a:rPr lang="ru-RU" altLang="bg-BG" dirty="0" smtClean="0"/>
              <a:t> е лесен и е добър за откриване на често срещани грешки свързани с шума при предаване на данни.</a:t>
            </a:r>
            <a:endParaRPr lang="en-US" altLang="bg-BG" dirty="0" smtClean="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pPr eaLnBrk="1" fontAlgn="auto" hangingPunct="1">
              <a:spcAft>
                <a:spcPts val="0"/>
              </a:spcAft>
              <a:defRPr/>
            </a:pPr>
            <a:r>
              <a:rPr lang="bg-BG" dirty="0" smtClean="0">
                <a:latin typeface="Segoe UI Light" panose="020B0502040204020203" pitchFamily="34" charset="0"/>
              </a:rPr>
              <a:t>Блгодарим Ви за вниманието!</a:t>
            </a:r>
            <a:endParaRPr lang="bg-BG" dirty="0">
              <a:latin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с куб</a:t>
            </a:r>
            <a:endParaRPr lang="bg-BG" dirty="0"/>
          </a:p>
        </p:txBody>
      </p:sp>
      <p:sp>
        <p:nvSpPr>
          <p:cNvPr id="22530" name="Content Placeholder 2"/>
          <p:cNvSpPr>
            <a:spLocks noGrp="1"/>
          </p:cNvSpPr>
          <p:nvPr>
            <p:ph idx="1"/>
          </p:nvPr>
        </p:nvSpPr>
        <p:spPr>
          <a:xfrm>
            <a:off x="457200" y="1600200"/>
            <a:ext cx="8229600" cy="2189163"/>
          </a:xfrm>
        </p:spPr>
        <p:txBody>
          <a:bodyPr/>
          <a:lstStyle/>
          <a:p>
            <a:pPr marL="136525" indent="0" eaLnBrk="1" hangingPunct="1">
              <a:buFont typeface="Wingdings 2" pitchFamily="18" charset="2"/>
              <a:buNone/>
            </a:pPr>
            <a:r>
              <a:rPr lang="bg-BG" dirty="0" smtClean="0"/>
              <a:t>Един от начините за представяне на кодовите думи е обемния, при който на всяка дума се съпоставя точка от “n” мерното пространство. Кодовите думи са разположени във върховете на куб.</a:t>
            </a:r>
            <a:r>
              <a:rPr lang="en-US" dirty="0" smtClean="0"/>
              <a:t> </a:t>
            </a:r>
            <a:endParaRPr lang="bg-BG" dirty="0" smtClean="0"/>
          </a:p>
          <a:p>
            <a:pPr marL="136525" indent="0" eaLnBrk="1" hangingPunct="1">
              <a:buFont typeface="Wingdings 2" pitchFamily="18" charset="2"/>
              <a:buNone/>
            </a:pPr>
            <a:endParaRPr lang="bg-BG" dirty="0" smtClean="0"/>
          </a:p>
        </p:txBody>
      </p:sp>
      <p:pic>
        <p:nvPicPr>
          <p:cNvPr id="22531" name="Picture 2"/>
          <p:cNvPicPr>
            <a:picLocks noChangeAspect="1" noChangeArrowheads="1"/>
          </p:cNvPicPr>
          <p:nvPr/>
        </p:nvPicPr>
        <p:blipFill>
          <a:blip r:embed="rId2"/>
          <a:srcRect/>
          <a:stretch>
            <a:fillRect/>
          </a:stretch>
        </p:blipFill>
        <p:spPr bwMode="auto">
          <a:xfrm>
            <a:off x="827584" y="4292600"/>
            <a:ext cx="2260600" cy="1944688"/>
          </a:xfrm>
          <a:prstGeom prst="rect">
            <a:avLst/>
          </a:prstGeom>
          <a:noFill/>
          <a:ln w="9525">
            <a:noFill/>
            <a:miter lim="800000"/>
            <a:headEnd/>
            <a:tailEnd/>
          </a:ln>
        </p:spPr>
      </p:pic>
      <p:pic>
        <p:nvPicPr>
          <p:cNvPr id="22532" name="Picture 3"/>
          <p:cNvPicPr>
            <a:picLocks noChangeAspect="1" noChangeArrowheads="1"/>
          </p:cNvPicPr>
          <p:nvPr/>
        </p:nvPicPr>
        <p:blipFill>
          <a:blip r:embed="rId3"/>
          <a:srcRect/>
          <a:stretch>
            <a:fillRect/>
          </a:stretch>
        </p:blipFill>
        <p:spPr bwMode="auto">
          <a:xfrm>
            <a:off x="3635896" y="4292600"/>
            <a:ext cx="2138363" cy="1944688"/>
          </a:xfrm>
          <a:prstGeom prst="rect">
            <a:avLst/>
          </a:prstGeom>
          <a:noFill/>
          <a:ln w="9525">
            <a:noFill/>
            <a:miter lim="800000"/>
            <a:headEnd/>
            <a:tailEnd/>
          </a:ln>
        </p:spPr>
      </p:pic>
      <p:pic>
        <p:nvPicPr>
          <p:cNvPr id="22533" name="Picture 4"/>
          <p:cNvPicPr>
            <a:picLocks noChangeAspect="1" noChangeArrowheads="1"/>
          </p:cNvPicPr>
          <p:nvPr/>
        </p:nvPicPr>
        <p:blipFill>
          <a:blip r:embed="rId4"/>
          <a:srcRect/>
          <a:stretch>
            <a:fillRect/>
          </a:stretch>
        </p:blipFill>
        <p:spPr bwMode="auto">
          <a:xfrm>
            <a:off x="6300192" y="4292600"/>
            <a:ext cx="2232025" cy="19446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bg-BG" dirty="0" smtClean="0"/>
              <a:t>Пример с куб</a:t>
            </a:r>
            <a:endParaRPr lang="bg-BG" dirty="0"/>
          </a:p>
        </p:txBody>
      </p:sp>
      <p:sp>
        <p:nvSpPr>
          <p:cNvPr id="22530" name="Content Placeholder 2"/>
          <p:cNvSpPr>
            <a:spLocks noGrp="1"/>
          </p:cNvSpPr>
          <p:nvPr>
            <p:ph idx="1"/>
          </p:nvPr>
        </p:nvSpPr>
        <p:spPr>
          <a:xfrm>
            <a:off x="457200" y="1600200"/>
            <a:ext cx="8229600" cy="2189163"/>
          </a:xfrm>
        </p:spPr>
        <p:txBody>
          <a:bodyPr/>
          <a:lstStyle/>
          <a:p>
            <a:pPr marL="136525" indent="0" eaLnBrk="1" hangingPunct="1">
              <a:buNone/>
            </a:pPr>
            <a:r>
              <a:rPr lang="bg-BG" b="1" dirty="0"/>
              <a:t>А) Dmin=1</a:t>
            </a:r>
            <a:r>
              <a:rPr lang="bg-BG" dirty="0"/>
              <a:t>. Този код няма никаква възможност за откриване на грешка, защото при всяка грешка ще се попадне в друга разрешена комбинация.</a:t>
            </a:r>
          </a:p>
          <a:p>
            <a:pPr marL="136525" indent="0" eaLnBrk="1" hangingPunct="1">
              <a:buFont typeface="Wingdings 2" pitchFamily="18" charset="2"/>
              <a:buNone/>
            </a:pPr>
            <a:endParaRPr lang="bg-BG" dirty="0" smtClean="0"/>
          </a:p>
        </p:txBody>
      </p:sp>
      <p:pic>
        <p:nvPicPr>
          <p:cNvPr id="22531" name="Picture 2"/>
          <p:cNvPicPr>
            <a:picLocks noChangeAspect="1" noChangeArrowheads="1"/>
          </p:cNvPicPr>
          <p:nvPr/>
        </p:nvPicPr>
        <p:blipFill>
          <a:blip r:embed="rId2"/>
          <a:srcRect/>
          <a:stretch>
            <a:fillRect/>
          </a:stretch>
        </p:blipFill>
        <p:spPr bwMode="auto">
          <a:xfrm>
            <a:off x="827584" y="4292600"/>
            <a:ext cx="2260600" cy="1944688"/>
          </a:xfrm>
          <a:prstGeom prst="rect">
            <a:avLst/>
          </a:prstGeom>
          <a:noFill/>
          <a:ln w="9525">
            <a:noFill/>
            <a:miter lim="800000"/>
            <a:headEnd/>
            <a:tailEnd/>
          </a:ln>
        </p:spPr>
      </p:pic>
    </p:spTree>
    <p:extLst>
      <p:ext uri="{BB962C8B-B14F-4D97-AF65-F5344CB8AC3E}">
        <p14:creationId xmlns:p14="http://schemas.microsoft.com/office/powerpoint/2010/main" val="149313976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2053</TotalTime>
  <Words>2364</Words>
  <Application>Microsoft Office PowerPoint</Application>
  <PresentationFormat>On-screen Show (4:3)</PresentationFormat>
  <Paragraphs>532</Paragraphs>
  <Slides>79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79</vt:i4>
      </vt:variant>
    </vt:vector>
  </HeadingPairs>
  <TitlesOfParts>
    <vt:vector size="81" baseType="lpstr">
      <vt:lpstr>Apex</vt:lpstr>
      <vt:lpstr>Equation</vt:lpstr>
      <vt:lpstr>КОдове за откриване и коригиране на грешки</vt:lpstr>
      <vt:lpstr>Източници на информация</vt:lpstr>
      <vt:lpstr>Шумове </vt:lpstr>
      <vt:lpstr>Шумове</vt:lpstr>
      <vt:lpstr>Откриване на грешки</vt:lpstr>
      <vt:lpstr>Кодово разстояние</vt:lpstr>
      <vt:lpstr>Минимално кодово разстояние</vt:lpstr>
      <vt:lpstr>Пример с куб</vt:lpstr>
      <vt:lpstr>Пример с куб</vt:lpstr>
      <vt:lpstr>Пример с куб</vt:lpstr>
      <vt:lpstr>Пример с куб</vt:lpstr>
      <vt:lpstr>PowerPoint Presentation</vt:lpstr>
      <vt:lpstr>Кодов излишък</vt:lpstr>
      <vt:lpstr>Контролиращи кодове</vt:lpstr>
      <vt:lpstr>Коригиращи кодове</vt:lpstr>
      <vt:lpstr>Видове кодове </vt:lpstr>
      <vt:lpstr>Видове кодове</vt:lpstr>
      <vt:lpstr>Кодове по четност/нечетност-приложение</vt:lpstr>
      <vt:lpstr>Кодове по четност/нечетност-приложение</vt:lpstr>
      <vt:lpstr>Код по четност/нечетност</vt:lpstr>
      <vt:lpstr>Код по четност/нечетност</vt:lpstr>
      <vt:lpstr>Код по четност/нечетност</vt:lpstr>
      <vt:lpstr>Схеми за определяне на четността при предаване на информацията в паралелен код</vt:lpstr>
      <vt:lpstr>PowerPoint Presentation</vt:lpstr>
      <vt:lpstr>PowerPoint Presentation</vt:lpstr>
      <vt:lpstr>PowerPoint Presentation</vt:lpstr>
      <vt:lpstr>PowerPoint Presentation</vt:lpstr>
      <vt:lpstr>PowerPoint Presentation</vt:lpstr>
      <vt:lpstr>PowerPoint Presentation</vt:lpstr>
      <vt:lpstr>Пример 1</vt:lpstr>
      <vt:lpstr>Пример 2</vt:lpstr>
      <vt:lpstr>Код на Хеминг-приложение</vt:lpstr>
      <vt:lpstr>Код на Хеминг</vt:lpstr>
      <vt:lpstr>Код на Хеминг</vt:lpstr>
      <vt:lpstr>Код на хеминг-коригиращо число</vt:lpstr>
      <vt:lpstr>Определяне броя на контролните разряди на коригиращото число</vt:lpstr>
      <vt:lpstr>Младши контролен разряд</vt:lpstr>
      <vt:lpstr>Останалите контролни разряди</vt:lpstr>
      <vt:lpstr>Записване на коригиращото число</vt:lpstr>
      <vt:lpstr>Разположение на контролните разряди в кодираната дума </vt:lpstr>
      <vt:lpstr>Пример</vt:lpstr>
      <vt:lpstr>PowerPoint Presentation</vt:lpstr>
      <vt:lpstr>PowerPoint Presentation</vt:lpstr>
      <vt:lpstr>Декодиране</vt:lpstr>
      <vt:lpstr>Декодиране</vt:lpstr>
      <vt:lpstr>PowerPoint Presentation</vt:lpstr>
      <vt:lpstr>По-лесен метод за кодиране по Хеминг</vt:lpstr>
      <vt:lpstr>По-лесен метод за декодиране по Хеминг</vt:lpstr>
      <vt:lpstr>Задача </vt:lpstr>
      <vt:lpstr>Решение</vt:lpstr>
      <vt:lpstr>CRC(циклични) кодове</vt:lpstr>
      <vt:lpstr>CRC кодове-приложение</vt:lpstr>
      <vt:lpstr>Основни свойства на CRC</vt:lpstr>
      <vt:lpstr>Видове CRC:</vt:lpstr>
      <vt:lpstr>Построяване на цикличен код</vt:lpstr>
      <vt:lpstr>PowerPoint Presentation</vt:lpstr>
      <vt:lpstr>PowerPoint Presentation</vt:lpstr>
      <vt:lpstr>PowerPoint Presentation</vt:lpstr>
      <vt:lpstr>PowerPoint Presentation</vt:lpstr>
      <vt:lpstr>CRC аритметика</vt:lpstr>
      <vt:lpstr>Събиране и изваждане</vt:lpstr>
      <vt:lpstr>Умножение</vt:lpstr>
      <vt:lpstr>Деление</vt:lpstr>
      <vt:lpstr>Деление</vt:lpstr>
      <vt:lpstr>PowerPoint Presentation</vt:lpstr>
      <vt:lpstr>PowerPoint Presentation</vt:lpstr>
      <vt:lpstr>Пример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Недостатъци на CRC</vt:lpstr>
      <vt:lpstr>Предимства на CRC</vt:lpstr>
      <vt:lpstr>Блгодарим Ви за вниманието!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ceca62</dc:creator>
  <cp:lastModifiedBy>NIKI</cp:lastModifiedBy>
  <cp:revision>324</cp:revision>
  <dcterms:created xsi:type="dcterms:W3CDTF">2013-11-08T08:19:01Z</dcterms:created>
  <dcterms:modified xsi:type="dcterms:W3CDTF">2014-01-23T00:51:30Z</dcterms:modified>
</cp:coreProperties>
</file>