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4"/>
  </p:notesMasterIdLst>
  <p:handoutMasterIdLst>
    <p:handoutMasterId r:id="rId45"/>
  </p:handoutMasterIdLst>
  <p:sldIdLst>
    <p:sldId id="324" r:id="rId2"/>
    <p:sldId id="326" r:id="rId3"/>
    <p:sldId id="327" r:id="rId4"/>
    <p:sldId id="328" r:id="rId5"/>
    <p:sldId id="329" r:id="rId6"/>
    <p:sldId id="360" r:id="rId7"/>
    <p:sldId id="359" r:id="rId8"/>
    <p:sldId id="330" r:id="rId9"/>
    <p:sldId id="331" r:id="rId10"/>
    <p:sldId id="332" r:id="rId11"/>
    <p:sldId id="333" r:id="rId12"/>
    <p:sldId id="353" r:id="rId13"/>
    <p:sldId id="334" r:id="rId14"/>
    <p:sldId id="335" r:id="rId15"/>
    <p:sldId id="336" r:id="rId16"/>
    <p:sldId id="337" r:id="rId17"/>
    <p:sldId id="361" r:id="rId18"/>
    <p:sldId id="338" r:id="rId19"/>
    <p:sldId id="354" r:id="rId20"/>
    <p:sldId id="340" r:id="rId21"/>
    <p:sldId id="341" r:id="rId22"/>
    <p:sldId id="355" r:id="rId23"/>
    <p:sldId id="362" r:id="rId24"/>
    <p:sldId id="342" r:id="rId25"/>
    <p:sldId id="343" r:id="rId26"/>
    <p:sldId id="363" r:id="rId27"/>
    <p:sldId id="356" r:id="rId28"/>
    <p:sldId id="344" r:id="rId29"/>
    <p:sldId id="357" r:id="rId30"/>
    <p:sldId id="345" r:id="rId31"/>
    <p:sldId id="365" r:id="rId32"/>
    <p:sldId id="364" r:id="rId33"/>
    <p:sldId id="346" r:id="rId34"/>
    <p:sldId id="366" r:id="rId35"/>
    <p:sldId id="348" r:id="rId36"/>
    <p:sldId id="350" r:id="rId37"/>
    <p:sldId id="351" r:id="rId38"/>
    <p:sldId id="367" r:id="rId39"/>
    <p:sldId id="368" r:id="rId40"/>
    <p:sldId id="370" r:id="rId41"/>
    <p:sldId id="369" r:id="rId42"/>
    <p:sldId id="352" r:id="rId43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228"/>
    <a:srgbClr val="6E792B"/>
    <a:srgbClr val="76822E"/>
    <a:srgbClr val="4F571F"/>
    <a:srgbClr val="6F6A07"/>
    <a:srgbClr val="827C08"/>
    <a:srgbClr val="A29B0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61" autoAdjust="0"/>
  </p:normalViewPr>
  <p:slideViewPr>
    <p:cSldViewPr snapToObjects="1">
      <p:cViewPr>
        <p:scale>
          <a:sx n="70" d="100"/>
          <a:sy n="70" d="100"/>
        </p:scale>
        <p:origin x="-1386" y="-78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.xml"/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07D7F957-1493-49AF-B09B-31AA12C3D6D2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4241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A4CC7DD6-9323-4589-8E84-4BA50B33DD2F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633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98B30F-94F3-4705-8F9A-999EF1569D84}" type="slidenum">
              <a:rPr lang="en-CA"/>
              <a:pPr/>
              <a:t>1</a:t>
            </a:fld>
            <a:endParaRPr lang="en-CA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FC97CB-377B-4616-9223-93B50D4FF175}" type="slidenum">
              <a:rPr lang="en-CA"/>
              <a:pPr/>
              <a:t>10</a:t>
            </a:fld>
            <a:endParaRPr lang="en-CA"/>
          </a:p>
        </p:txBody>
      </p:sp>
      <p:sp>
        <p:nvSpPr>
          <p:cNvPr id="6809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09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2625-F7D8-43C8-A1C7-1A0D1C7BEF3D}" type="slidenum">
              <a:rPr lang="en-CA"/>
              <a:pPr/>
              <a:t>11</a:t>
            </a:fld>
            <a:endParaRPr lang="en-CA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9B1FBC-8676-490B-B7C0-9C78DE1FFE30}" type="slidenum">
              <a:rPr lang="en-CA"/>
              <a:pPr/>
              <a:t>12</a:t>
            </a:fld>
            <a:endParaRPr lang="en-CA"/>
          </a:p>
        </p:txBody>
      </p:sp>
      <p:sp>
        <p:nvSpPr>
          <p:cNvPr id="7342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E9A0A6-0965-44AD-8A7C-F25B002B2A57}" type="slidenum">
              <a:rPr lang="en-CA"/>
              <a:pPr/>
              <a:t>13</a:t>
            </a:fld>
            <a:endParaRPr lang="en-CA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3DBD3-CF00-4732-B834-09B3A702B8B5}" type="slidenum">
              <a:rPr lang="en-CA"/>
              <a:pPr/>
              <a:t>14</a:t>
            </a:fld>
            <a:endParaRPr lang="en-CA"/>
          </a:p>
        </p:txBody>
      </p:sp>
      <p:sp>
        <p:nvSpPr>
          <p:cNvPr id="6871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D620F-D1BE-4595-B61C-F2A6579D3784}" type="slidenum">
              <a:rPr lang="en-CA"/>
              <a:pPr/>
              <a:t>15</a:t>
            </a:fld>
            <a:endParaRPr lang="en-CA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A064E-4A9B-475D-AA28-B0E37636A3C0}" type="slidenum">
              <a:rPr lang="en-CA"/>
              <a:pPr/>
              <a:t>16</a:t>
            </a:fld>
            <a:endParaRPr lang="en-CA"/>
          </a:p>
        </p:txBody>
      </p:sp>
      <p:sp>
        <p:nvSpPr>
          <p:cNvPr id="6912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12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550E96-CC43-46FF-AED9-CAF60AA457F9}" type="slidenum">
              <a:rPr lang="en-CA"/>
              <a:pPr/>
              <a:t>17</a:t>
            </a:fld>
            <a:endParaRPr lang="en-CA"/>
          </a:p>
        </p:txBody>
      </p:sp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8486EE-8301-4537-9F74-D559996F4E03}" type="slidenum">
              <a:rPr lang="en-CA"/>
              <a:pPr/>
              <a:t>18</a:t>
            </a:fld>
            <a:endParaRPr lang="en-CA"/>
          </a:p>
        </p:txBody>
      </p:sp>
      <p:sp>
        <p:nvSpPr>
          <p:cNvPr id="6932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32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DDDF5-C1D9-4988-B353-6BEA4470DE3F}" type="slidenum">
              <a:rPr lang="en-CA"/>
              <a:pPr/>
              <a:t>19</a:t>
            </a:fld>
            <a:endParaRPr lang="en-CA"/>
          </a:p>
        </p:txBody>
      </p:sp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A854E0-2D32-4EF5-8423-B79A1C76EE6B}" type="slidenum">
              <a:rPr lang="en-CA"/>
              <a:pPr/>
              <a:t>2</a:t>
            </a:fld>
            <a:endParaRPr lang="en-CA"/>
          </a:p>
        </p:txBody>
      </p:sp>
      <p:sp>
        <p:nvSpPr>
          <p:cNvPr id="6686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86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E28FD6-88C1-4F21-8C90-61D9AFCBF82B}" type="slidenum">
              <a:rPr lang="en-CA"/>
              <a:pPr/>
              <a:t>20</a:t>
            </a:fld>
            <a:endParaRPr lang="en-CA"/>
          </a:p>
        </p:txBody>
      </p:sp>
      <p:sp>
        <p:nvSpPr>
          <p:cNvPr id="69734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13438A-FA73-4DBF-93F1-362F85701816}" type="slidenum">
              <a:rPr lang="en-CA"/>
              <a:pPr/>
              <a:t>21</a:t>
            </a:fld>
            <a:endParaRPr lang="en-CA"/>
          </a:p>
        </p:txBody>
      </p:sp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2D565-8B45-45CD-AC69-801E944B9BE1}" type="slidenum">
              <a:rPr lang="en-CA"/>
              <a:pPr/>
              <a:t>22</a:t>
            </a:fld>
            <a:endParaRPr lang="en-CA"/>
          </a:p>
        </p:txBody>
      </p:sp>
      <p:sp>
        <p:nvSpPr>
          <p:cNvPr id="7403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00532-28D6-48D2-9D25-45680AD5F270}" type="slidenum">
              <a:rPr lang="en-CA"/>
              <a:pPr/>
              <a:t>23</a:t>
            </a:fld>
            <a:endParaRPr lang="en-CA"/>
          </a:p>
        </p:txBody>
      </p:sp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979CDE-F996-4BDA-A1A9-170CFBF3A976}" type="slidenum">
              <a:rPr lang="en-CA"/>
              <a:pPr/>
              <a:t>24</a:t>
            </a:fld>
            <a:endParaRPr lang="en-CA"/>
          </a:p>
        </p:txBody>
      </p:sp>
      <p:sp>
        <p:nvSpPr>
          <p:cNvPr id="7014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BBAC5D-BC1A-4428-AB00-0854190C9EF3}" type="slidenum">
              <a:rPr lang="en-CA"/>
              <a:pPr/>
              <a:t>25</a:t>
            </a:fld>
            <a:endParaRPr lang="en-CA"/>
          </a:p>
        </p:txBody>
      </p:sp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40EDAF-D71C-478C-AA84-E0B2E082A8CD}" type="slidenum">
              <a:rPr lang="en-CA"/>
              <a:pPr/>
              <a:t>26</a:t>
            </a:fld>
            <a:endParaRPr lang="en-CA"/>
          </a:p>
        </p:txBody>
      </p:sp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D827A3-F107-46BD-8650-CAD0E63CCF02}" type="slidenum">
              <a:rPr lang="en-CA"/>
              <a:pPr/>
              <a:t>27</a:t>
            </a:fld>
            <a:endParaRPr lang="en-CA"/>
          </a:p>
        </p:txBody>
      </p:sp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F8FCF-ACFF-497E-A19D-BD907AF9D63E}" type="slidenum">
              <a:rPr lang="en-CA"/>
              <a:pPr/>
              <a:t>28</a:t>
            </a:fld>
            <a:endParaRPr lang="en-CA"/>
          </a:p>
        </p:txBody>
      </p:sp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64AC9B-284B-42E0-A768-3EB758545012}" type="slidenum">
              <a:rPr lang="en-CA"/>
              <a:pPr/>
              <a:t>29</a:t>
            </a:fld>
            <a:endParaRPr lang="en-CA"/>
          </a:p>
        </p:txBody>
      </p:sp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CC9D9-B4C9-4348-9C87-41BC7B35E750}" type="slidenum">
              <a:rPr lang="en-CA"/>
              <a:pPr/>
              <a:t>3</a:t>
            </a:fld>
            <a:endParaRPr lang="en-CA"/>
          </a:p>
        </p:txBody>
      </p:sp>
      <p:sp>
        <p:nvSpPr>
          <p:cNvPr id="67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0695F3-5291-4378-88DA-6142D1CC7EAF}" type="slidenum">
              <a:rPr lang="en-CA"/>
              <a:pPr/>
              <a:t>30</a:t>
            </a:fld>
            <a:endParaRPr lang="en-CA"/>
          </a:p>
        </p:txBody>
      </p:sp>
      <p:sp>
        <p:nvSpPr>
          <p:cNvPr id="70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F17BCA-0C92-4001-BEEF-CE6181D10C56}" type="slidenum">
              <a:rPr lang="en-CA"/>
              <a:pPr/>
              <a:t>31</a:t>
            </a:fld>
            <a:endParaRPr lang="en-CA"/>
          </a:p>
        </p:txBody>
      </p:sp>
      <p:sp>
        <p:nvSpPr>
          <p:cNvPr id="76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56D316-3A6F-4B83-B83C-DEA4A16DD203}" type="slidenum">
              <a:rPr lang="en-CA"/>
              <a:pPr/>
              <a:t>32</a:t>
            </a:fld>
            <a:endParaRPr lang="en-CA"/>
          </a:p>
        </p:txBody>
      </p:sp>
      <p:sp>
        <p:nvSpPr>
          <p:cNvPr id="76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32623E-BB26-4C26-A72F-CF7A7BC0C236}" type="slidenum">
              <a:rPr lang="en-CA"/>
              <a:pPr/>
              <a:t>33</a:t>
            </a:fld>
            <a:endParaRPr lang="en-CA"/>
          </a:p>
        </p:txBody>
      </p:sp>
      <p:sp>
        <p:nvSpPr>
          <p:cNvPr id="70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5E3D3-71E9-4841-86A9-2D75F51142D2}" type="slidenum">
              <a:rPr lang="en-CA"/>
              <a:pPr/>
              <a:t>35</a:t>
            </a:fld>
            <a:endParaRPr lang="en-CA"/>
          </a:p>
        </p:txBody>
      </p:sp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F64B13-FBFC-4C35-8D90-E4D51D7331D5}" type="slidenum">
              <a:rPr lang="en-CA"/>
              <a:pPr/>
              <a:t>36</a:t>
            </a:fld>
            <a:endParaRPr lang="en-CA"/>
          </a:p>
        </p:txBody>
      </p:sp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A46354-0BE3-4854-B6AC-7A3336B35713}" type="slidenum">
              <a:rPr lang="en-CA"/>
              <a:pPr/>
              <a:t>37</a:t>
            </a:fld>
            <a:endParaRPr lang="en-CA"/>
          </a:p>
        </p:txBody>
      </p:sp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1F5FE7-5C10-48BF-A227-07BD52D4773A}" type="slidenum">
              <a:rPr lang="en-CA"/>
              <a:pPr/>
              <a:t>41</a:t>
            </a:fld>
            <a:endParaRPr lang="en-CA"/>
          </a:p>
        </p:txBody>
      </p:sp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C5E0A-C493-453E-BB48-020ACC55C65F}" type="slidenum">
              <a:rPr lang="en-CA"/>
              <a:pPr/>
              <a:t>42</a:t>
            </a:fld>
            <a:endParaRPr lang="en-CA"/>
          </a:p>
        </p:txBody>
      </p:sp>
      <p:sp>
        <p:nvSpPr>
          <p:cNvPr id="72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0EA24-CF6A-48C7-8F24-3D86CB45D3EC}" type="slidenum">
              <a:rPr lang="en-CA"/>
              <a:pPr/>
              <a:t>4</a:t>
            </a:fld>
            <a:endParaRPr lang="en-CA"/>
          </a:p>
        </p:txBody>
      </p:sp>
      <p:sp>
        <p:nvSpPr>
          <p:cNvPr id="6727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FBA857-9352-44A4-916A-746927EDA961}" type="slidenum">
              <a:rPr lang="en-CA"/>
              <a:pPr/>
              <a:t>5</a:t>
            </a:fld>
            <a:endParaRPr lang="en-CA"/>
          </a:p>
        </p:txBody>
      </p:sp>
      <p:sp>
        <p:nvSpPr>
          <p:cNvPr id="67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DAC4CC-3A81-4FE8-AA26-DF8C7E6A1B5C}" type="slidenum">
              <a:rPr lang="en-CA"/>
              <a:pPr/>
              <a:t>6</a:t>
            </a:fld>
            <a:endParaRPr lang="en-CA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D202C5-5EED-4DB3-975A-B6817A3FB5DE}" type="slidenum">
              <a:rPr lang="en-CA"/>
              <a:pPr/>
              <a:t>7</a:t>
            </a:fld>
            <a:endParaRPr lang="en-CA"/>
          </a:p>
        </p:txBody>
      </p:sp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A4874E-AB77-4C7F-B4B7-0BFE58A25DE6}" type="slidenum">
              <a:rPr lang="en-CA"/>
              <a:pPr/>
              <a:t>8</a:t>
            </a:fld>
            <a:endParaRPr lang="en-CA"/>
          </a:p>
        </p:txBody>
      </p:sp>
      <p:sp>
        <p:nvSpPr>
          <p:cNvPr id="6768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68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C678A8-7194-4D46-A6DF-F37052C5C136}" type="slidenum">
              <a:rPr lang="en-CA"/>
              <a:pPr/>
              <a:t>9</a:t>
            </a:fld>
            <a:endParaRPr lang="en-CA"/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2007 Ramez Elmasri and Shamkant B. Navathe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47CC8FF7-40A4-40F0-8FAD-EE9D51A782A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42B26F27-C73E-49B9-925A-3EF78D667F88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87CF5FBB-3B83-4BB9-AA5A-4A4CAADC1306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F87BD7A5-CE3E-4445-BC92-81840FFDB516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91E5EBBF-B33F-4CA8-B59F-BAED7B9C8088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B6DFB3DC-2157-4330-9127-24E09927C221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B20B6CBB-99FF-4909-8BA3-77ADBC5E307D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B4501E32-2247-47BD-B189-EE0E8665724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A742AA5D-4060-474E-9E56-B6EE200A060E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January 16,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5- </a:t>
            </a:r>
            <a:fld id="{3CEB6D06-258C-4574-A9D0-5193DE14A843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January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5- </a:t>
            </a:r>
            <a:fld id="{6017DA89-1D1D-4835-B8E2-FE2C2E22A7F4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Лекция 6</a:t>
            </a:r>
            <a:endParaRPr lang="en-US" dirty="0"/>
          </a:p>
        </p:txBody>
      </p:sp>
      <p:sp>
        <p:nvSpPr>
          <p:cNvPr id="573443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Релационен модел на данните и ограничения върху релационни БД (РБД)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Формална дефиниция </a:t>
            </a:r>
            <a:r>
              <a:rPr lang="en-US" dirty="0" smtClean="0"/>
              <a:t>- </a:t>
            </a:r>
            <a:r>
              <a:rPr lang="en-US" dirty="0"/>
              <a:t>Domain</a:t>
            </a:r>
          </a:p>
        </p:txBody>
      </p:sp>
      <p:sp>
        <p:nvSpPr>
          <p:cNvPr id="67994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domain</a:t>
            </a:r>
            <a:r>
              <a:rPr lang="en-US" sz="2000" dirty="0" smtClean="0"/>
              <a:t> </a:t>
            </a:r>
            <a:r>
              <a:rPr lang="bg-BG" sz="2000" dirty="0" smtClean="0"/>
              <a:t>има логическа дефиниция: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bg-BG" sz="1900" dirty="0" smtClean="0"/>
              <a:t>Пример</a:t>
            </a:r>
            <a:r>
              <a:rPr lang="en-US" sz="1900" dirty="0" smtClean="0"/>
              <a:t>: “</a:t>
            </a:r>
            <a:r>
              <a:rPr lang="en-US" sz="1900" dirty="0" err="1" smtClean="0"/>
              <a:t>USA_phone_numbers</a:t>
            </a:r>
            <a:r>
              <a:rPr lang="en-US" sz="1900" dirty="0" smtClean="0"/>
              <a:t>” </a:t>
            </a:r>
            <a:r>
              <a:rPr lang="bg-BG" sz="1900" dirty="0" smtClean="0"/>
              <a:t>е множество от 10-цифрени телефонни номера, валидни в </a:t>
            </a:r>
            <a:r>
              <a:rPr lang="en-US" sz="1900" dirty="0" smtClean="0"/>
              <a:t>U.S.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domain </a:t>
            </a:r>
            <a:r>
              <a:rPr lang="bg-BG" sz="2000" dirty="0" smtClean="0"/>
              <a:t>има тип на данните, т.е. формално е дефиниран за тях</a:t>
            </a:r>
            <a:r>
              <a:rPr lang="en-US" sz="2000" dirty="0" smtClean="0"/>
              <a:t>.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1900" dirty="0" err="1" smtClean="0"/>
              <a:t>USA_phone_numbers</a:t>
            </a:r>
            <a:r>
              <a:rPr lang="en-US" sz="1900" dirty="0" smtClean="0"/>
              <a:t> </a:t>
            </a:r>
            <a:r>
              <a:rPr lang="bg-BG" sz="1900" dirty="0" smtClean="0"/>
              <a:t>може да има следния формат</a:t>
            </a:r>
            <a:r>
              <a:rPr lang="en-US" sz="1900" dirty="0" smtClean="0"/>
              <a:t>: </a:t>
            </a:r>
            <a:r>
              <a:rPr lang="en-US" sz="1900" dirty="0"/>
              <a:t>(</a:t>
            </a:r>
            <a:r>
              <a:rPr lang="en-US" sz="1900" dirty="0" err="1"/>
              <a:t>ddd</a:t>
            </a:r>
            <a:r>
              <a:rPr lang="en-US" sz="1900" dirty="0"/>
              <a:t>)</a:t>
            </a:r>
            <a:r>
              <a:rPr lang="en-US" sz="1900" dirty="0" err="1"/>
              <a:t>ddd-dddd</a:t>
            </a:r>
            <a:r>
              <a:rPr lang="en-US" sz="1900" dirty="0"/>
              <a:t> </a:t>
            </a:r>
            <a:r>
              <a:rPr lang="bg-BG" sz="1900" dirty="0" smtClean="0"/>
              <a:t>където всяко </a:t>
            </a:r>
            <a:r>
              <a:rPr lang="en-US" sz="1900" dirty="0" smtClean="0"/>
              <a:t>d </a:t>
            </a:r>
            <a:r>
              <a:rPr lang="bg-BG" sz="1900" dirty="0" smtClean="0"/>
              <a:t>е десетична цифра</a:t>
            </a:r>
            <a:r>
              <a:rPr lang="en-US" sz="1900" dirty="0" smtClean="0"/>
              <a:t>.</a:t>
            </a:r>
            <a:endParaRPr lang="en-US" sz="1900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Датоите имат различен формат като</a:t>
            </a:r>
            <a:r>
              <a:rPr lang="en-US" sz="2000" dirty="0" smtClean="0"/>
              <a:t> </a:t>
            </a:r>
            <a:r>
              <a:rPr lang="en-US" sz="2000" dirty="0" err="1" smtClean="0"/>
              <a:t>yyyy</a:t>
            </a:r>
            <a:r>
              <a:rPr lang="en-US" sz="2000" dirty="0" smtClean="0"/>
              <a:t>-mm-</a:t>
            </a:r>
            <a:r>
              <a:rPr lang="en-US" sz="2000" dirty="0" err="1" smtClean="0"/>
              <a:t>dd</a:t>
            </a:r>
            <a:r>
              <a:rPr lang="en-US" sz="2000" dirty="0" smtClean="0"/>
              <a:t> </a:t>
            </a:r>
            <a:r>
              <a:rPr lang="bg-BG" sz="2000" dirty="0" smtClean="0"/>
              <a:t>или </a:t>
            </a:r>
            <a:r>
              <a:rPr lang="en-US" sz="2000" dirty="0" err="1" smtClean="0"/>
              <a:t>dd</a:t>
            </a:r>
            <a:r>
              <a:rPr lang="bg-BG" sz="2000" dirty="0" smtClean="0"/>
              <a:t>.</a:t>
            </a:r>
            <a:r>
              <a:rPr lang="en-US" dirty="0"/>
              <a:t>m</a:t>
            </a:r>
            <a:r>
              <a:rPr lang="en-US" sz="2000" dirty="0" smtClean="0"/>
              <a:t>m</a:t>
            </a:r>
            <a:r>
              <a:rPr lang="bg-BG" sz="2000" dirty="0" smtClean="0"/>
              <a:t>.</a:t>
            </a:r>
            <a:r>
              <a:rPr lang="en-US" sz="2000" dirty="0" err="1" smtClean="0"/>
              <a:t>yyyy</a:t>
            </a:r>
            <a:r>
              <a:rPr lang="en-US" sz="2000" dirty="0" smtClean="0"/>
              <a:t> </a:t>
            </a:r>
            <a:r>
              <a:rPr lang="bg-BG" sz="2000" dirty="0" smtClean="0"/>
              <a:t>и т.н.</a:t>
            </a:r>
            <a:endParaRPr lang="en-US" sz="2000" dirty="0"/>
          </a:p>
          <a:p>
            <a:pPr lvl="2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bg-BG" sz="2000" dirty="0" smtClean="0"/>
              <a:t>Името на атрибута показва ролята, която играе </a:t>
            </a:r>
            <a:r>
              <a:rPr lang="en-US" sz="2000" dirty="0" smtClean="0"/>
              <a:t>domain </a:t>
            </a:r>
            <a:r>
              <a:rPr lang="bg-BG" sz="2000" dirty="0" smtClean="0"/>
              <a:t>в</a:t>
            </a:r>
            <a:r>
              <a:rPr lang="en-US" sz="2000" dirty="0" smtClean="0"/>
              <a:t> </a:t>
            </a:r>
            <a:r>
              <a:rPr lang="bg-BG" sz="2000" dirty="0" smtClean="0"/>
              <a:t>релацията</a:t>
            </a:r>
            <a:r>
              <a:rPr lang="en-US" sz="2000" dirty="0" smtClean="0"/>
              <a:t>: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Ползва се за интерпретация на значението на данните според атрибута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bg-BG" sz="1900" dirty="0" smtClean="0"/>
              <a:t>Пример</a:t>
            </a:r>
            <a:r>
              <a:rPr lang="en-US" sz="1900" dirty="0" smtClean="0"/>
              <a:t>: domain </a:t>
            </a:r>
            <a:r>
              <a:rPr lang="en-US" sz="1900" dirty="0"/>
              <a:t>Date </a:t>
            </a:r>
            <a:r>
              <a:rPr lang="bg-BG" sz="1900" dirty="0" smtClean="0"/>
              <a:t>може да се ползва за дефиниране на 2 атрибута, наречени </a:t>
            </a:r>
            <a:r>
              <a:rPr lang="en-US" sz="1900" dirty="0" smtClean="0"/>
              <a:t>“</a:t>
            </a:r>
            <a:r>
              <a:rPr lang="en-US" sz="1900" dirty="0"/>
              <a:t>Invoice-date” </a:t>
            </a:r>
            <a:r>
              <a:rPr lang="bg-BG" sz="1900" dirty="0" smtClean="0"/>
              <a:t>и </a:t>
            </a:r>
            <a:r>
              <a:rPr lang="en-US" sz="1900" dirty="0" smtClean="0"/>
              <a:t>“Payment-date</a:t>
            </a:r>
            <a:r>
              <a:rPr lang="en-US" sz="1900" dirty="0"/>
              <a:t>” </a:t>
            </a:r>
            <a:r>
              <a:rPr lang="bg-BG" sz="1900" dirty="0" smtClean="0"/>
              <a:t>с различно значение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D634F430-DAD7-473C-80AE-1EFEFA3A5492}" type="slidenum">
              <a:rPr lang="en-US"/>
              <a:pPr/>
              <a:t>10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Формална дефиниция </a:t>
            </a:r>
            <a:r>
              <a:rPr lang="en-US" dirty="0" smtClean="0"/>
              <a:t>- </a:t>
            </a:r>
            <a:r>
              <a:rPr lang="en-US" dirty="0"/>
              <a:t>State</a:t>
            </a:r>
          </a:p>
        </p:txBody>
      </p:sp>
      <p:sp>
        <p:nvSpPr>
          <p:cNvPr id="68198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relation </a:t>
            </a:r>
            <a:r>
              <a:rPr lang="en-US" b="1" dirty="0"/>
              <a:t>state</a:t>
            </a:r>
            <a:r>
              <a:rPr lang="en-US" dirty="0"/>
              <a:t> </a:t>
            </a:r>
            <a:r>
              <a:rPr lang="bg-BG" dirty="0" smtClean="0"/>
              <a:t>(състояние на релацията) е подмножесто от Декартовото произведение на </a:t>
            </a:r>
            <a:r>
              <a:rPr lang="en-US" dirty="0" smtClean="0"/>
              <a:t>domains </a:t>
            </a:r>
            <a:r>
              <a:rPr lang="bg-BG" dirty="0" smtClean="0"/>
              <a:t>на атрибутите на релацията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Всеки </a:t>
            </a:r>
            <a:r>
              <a:rPr lang="en-US" dirty="0" smtClean="0"/>
              <a:t>domain </a:t>
            </a:r>
            <a:r>
              <a:rPr lang="bg-BG" dirty="0" smtClean="0"/>
              <a:t>съдържа множество от всички възможни стойности на атрибутите, които има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Пример</a:t>
            </a:r>
            <a:r>
              <a:rPr lang="en-US" dirty="0" smtClean="0"/>
              <a:t>: </a:t>
            </a:r>
            <a:r>
              <a:rPr lang="bg-BG" dirty="0" smtClean="0"/>
              <a:t>атрибутът </a:t>
            </a:r>
            <a:r>
              <a:rPr lang="en-US" dirty="0" err="1" smtClean="0"/>
              <a:t>Cust</a:t>
            </a:r>
            <a:r>
              <a:rPr lang="en-US" dirty="0" smtClean="0"/>
              <a:t>-name </a:t>
            </a:r>
            <a:r>
              <a:rPr lang="bg-BG" dirty="0" smtClean="0"/>
              <a:t>е дефиниран над </a:t>
            </a:r>
            <a:r>
              <a:rPr lang="en-US" dirty="0" smtClean="0"/>
              <a:t>domain </a:t>
            </a:r>
            <a:r>
              <a:rPr lang="bg-BG" dirty="0" smtClean="0"/>
              <a:t>от низове с маь дължина 25 символа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err="1"/>
              <a:t>dom</a:t>
            </a:r>
            <a:r>
              <a:rPr lang="en-US" dirty="0"/>
              <a:t>(</a:t>
            </a:r>
            <a:r>
              <a:rPr lang="en-US" dirty="0" err="1"/>
              <a:t>Cust</a:t>
            </a:r>
            <a:r>
              <a:rPr lang="en-US" dirty="0"/>
              <a:t>-name) </a:t>
            </a:r>
            <a:r>
              <a:rPr lang="bg-BG" dirty="0" smtClean="0"/>
              <a:t>е </a:t>
            </a:r>
            <a:r>
              <a:rPr lang="en-US" dirty="0" err="1" smtClean="0"/>
              <a:t>varchar</a:t>
            </a:r>
            <a:r>
              <a:rPr lang="en-US" dirty="0" smtClean="0"/>
              <a:t>(25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Ролята на тези низове в релацията </a:t>
            </a:r>
            <a:r>
              <a:rPr lang="en-US" dirty="0" smtClean="0"/>
              <a:t>CUSTOMER </a:t>
            </a:r>
            <a:r>
              <a:rPr lang="bg-BG" dirty="0" smtClean="0"/>
              <a:t>е да задава </a:t>
            </a:r>
            <a:r>
              <a:rPr lang="bg-BG" i="1" dirty="0" smtClean="0"/>
              <a:t>име на клиента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AEDEC493-BF27-434F-BF53-6ECB368D3E9A}" type="slidenum">
              <a:rPr lang="en-US"/>
              <a:pPr/>
              <a:t>11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Формална дефиниция </a:t>
            </a:r>
            <a:r>
              <a:rPr lang="en-US" dirty="0" smtClean="0"/>
              <a:t>- </a:t>
            </a:r>
            <a:r>
              <a:rPr lang="bg-BG" dirty="0" smtClean="0"/>
              <a:t>обобщение</a:t>
            </a:r>
            <a:endParaRPr lang="en-US" dirty="0"/>
          </a:p>
        </p:txBody>
      </p:sp>
      <p:sp>
        <p:nvSpPr>
          <p:cNvPr id="73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Формално</a:t>
            </a:r>
            <a:r>
              <a:rPr lang="en-US" sz="2400" dirty="0" smtClean="0"/>
              <a:t>,</a:t>
            </a:r>
            <a:endParaRPr lang="en-US" sz="2400" dirty="0"/>
          </a:p>
          <a:p>
            <a:pPr lvl="1"/>
            <a:r>
              <a:rPr lang="bg-BG" sz="2200" dirty="0" smtClean="0"/>
              <a:t>За дадена </a:t>
            </a:r>
            <a:r>
              <a:rPr lang="en-US" sz="2200" dirty="0" smtClean="0"/>
              <a:t>R(A1</a:t>
            </a:r>
            <a:r>
              <a:rPr lang="en-US" sz="2200" dirty="0"/>
              <a:t>, A2, .........., An)</a:t>
            </a:r>
          </a:p>
          <a:p>
            <a:pPr lvl="1"/>
            <a:r>
              <a:rPr lang="en-US" sz="2200" dirty="0"/>
              <a:t> 	r(R) </a:t>
            </a:r>
            <a:r>
              <a:rPr lang="en-US" sz="2200" dirty="0">
                <a:sym typeface="Symbol" pitchFamily="1" charset="2"/>
              </a:rPr>
              <a:t></a:t>
            </a:r>
            <a:r>
              <a:rPr lang="en-US" sz="2200" dirty="0"/>
              <a:t> </a:t>
            </a:r>
            <a:r>
              <a:rPr lang="en-US" sz="2200" dirty="0" err="1"/>
              <a:t>dom</a:t>
            </a:r>
            <a:r>
              <a:rPr lang="en-US" sz="2200" dirty="0"/>
              <a:t> (A1) X </a:t>
            </a:r>
            <a:r>
              <a:rPr lang="en-US" sz="2200" dirty="0" err="1"/>
              <a:t>dom</a:t>
            </a:r>
            <a:r>
              <a:rPr lang="en-US" sz="2200" dirty="0"/>
              <a:t> (A2) X ....X </a:t>
            </a:r>
            <a:r>
              <a:rPr lang="en-US" sz="2200" dirty="0" err="1"/>
              <a:t>dom</a:t>
            </a:r>
            <a:r>
              <a:rPr lang="en-US" sz="2200" dirty="0"/>
              <a:t>(An)</a:t>
            </a:r>
          </a:p>
          <a:p>
            <a:r>
              <a:rPr lang="en-US" sz="2400" dirty="0"/>
              <a:t>R(A1, A2, …, An) </a:t>
            </a:r>
            <a:r>
              <a:rPr lang="bg-BG" sz="2400" dirty="0" smtClean="0"/>
              <a:t>е </a:t>
            </a:r>
            <a:r>
              <a:rPr lang="bg-BG" sz="2400" b="1" dirty="0" smtClean="0"/>
              <a:t>схема </a:t>
            </a:r>
            <a:r>
              <a:rPr lang="bg-BG" sz="2400" dirty="0" smtClean="0"/>
              <a:t>на релацията</a:t>
            </a:r>
            <a:endParaRPr lang="en-US" sz="2400" dirty="0"/>
          </a:p>
          <a:p>
            <a:r>
              <a:rPr lang="en-US" sz="2400" dirty="0"/>
              <a:t>R </a:t>
            </a:r>
            <a:r>
              <a:rPr lang="bg-BG" sz="2400" dirty="0" smtClean="0"/>
              <a:t>е </a:t>
            </a:r>
            <a:r>
              <a:rPr lang="bg-BG" sz="2400" b="1" dirty="0" smtClean="0"/>
              <a:t>име </a:t>
            </a:r>
            <a:r>
              <a:rPr lang="bg-BG" sz="2400" dirty="0" smtClean="0"/>
              <a:t>на релацията</a:t>
            </a:r>
            <a:endParaRPr lang="en-US" sz="2400" dirty="0"/>
          </a:p>
          <a:p>
            <a:r>
              <a:rPr lang="en-US" sz="2400" dirty="0"/>
              <a:t>A1, A2, …, An </a:t>
            </a:r>
            <a:r>
              <a:rPr lang="bg-BG" sz="2400" dirty="0" smtClean="0"/>
              <a:t>са </a:t>
            </a:r>
            <a:r>
              <a:rPr lang="bg-BG" sz="2400" b="1" dirty="0" smtClean="0"/>
              <a:t>атрибути </a:t>
            </a:r>
            <a:r>
              <a:rPr lang="bg-BG" sz="2400" dirty="0" smtClean="0"/>
              <a:t>на релацията</a:t>
            </a:r>
            <a:endParaRPr lang="en-US" sz="2400" dirty="0"/>
          </a:p>
          <a:p>
            <a:r>
              <a:rPr lang="en-US" sz="2400" dirty="0"/>
              <a:t>r(R):  </a:t>
            </a:r>
            <a:r>
              <a:rPr lang="bg-BG" sz="2400" dirty="0" smtClean="0"/>
              <a:t>конкретно </a:t>
            </a:r>
            <a:r>
              <a:rPr lang="bg-BG" sz="2400" b="1" dirty="0" smtClean="0"/>
              <a:t>състояние </a:t>
            </a:r>
            <a:r>
              <a:rPr lang="en-US" sz="2400" dirty="0" smtClean="0"/>
              <a:t>("</a:t>
            </a:r>
            <a:r>
              <a:rPr lang="en-US" sz="2400" dirty="0"/>
              <a:t>value" </a:t>
            </a:r>
            <a:r>
              <a:rPr lang="bg-BG" sz="2400" dirty="0" smtClean="0"/>
              <a:t>или </a:t>
            </a:r>
            <a:r>
              <a:rPr lang="en-US" sz="2400" dirty="0" smtClean="0"/>
              <a:t>“population</a:t>
            </a:r>
            <a:r>
              <a:rPr lang="en-US" sz="2400" dirty="0"/>
              <a:t>”) </a:t>
            </a:r>
            <a:r>
              <a:rPr lang="bg-BG" sz="2400" dirty="0" smtClean="0"/>
              <a:t>на релацията</a:t>
            </a:r>
            <a:r>
              <a:rPr lang="en-US" sz="2400" dirty="0" smtClean="0"/>
              <a:t> </a:t>
            </a:r>
            <a:r>
              <a:rPr lang="en-US" sz="2400" dirty="0"/>
              <a:t>R – </a:t>
            </a:r>
            <a:r>
              <a:rPr lang="bg-BG" sz="2400" dirty="0" smtClean="0"/>
              <a:t>това е </a:t>
            </a:r>
            <a:r>
              <a:rPr lang="en-US" sz="2400" i="1" dirty="0" smtClean="0"/>
              <a:t>set </a:t>
            </a:r>
            <a:r>
              <a:rPr lang="en-US" sz="2400" i="1" dirty="0"/>
              <a:t>of tuples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bg-BG" sz="2400" dirty="0" smtClean="0"/>
              <a:t>редове</a:t>
            </a:r>
            <a:r>
              <a:rPr lang="en-US" sz="2400" dirty="0" smtClean="0"/>
              <a:t>)</a:t>
            </a:r>
            <a:endParaRPr lang="en-US" sz="2400" dirty="0"/>
          </a:p>
          <a:p>
            <a:pPr lvl="1"/>
            <a:r>
              <a:rPr lang="en-US" sz="2200" dirty="0"/>
              <a:t>r(R) = {t1, t2, …, </a:t>
            </a:r>
            <a:r>
              <a:rPr lang="en-US" sz="2200" dirty="0" err="1"/>
              <a:t>tn</a:t>
            </a:r>
            <a:r>
              <a:rPr lang="en-US" sz="2200" dirty="0"/>
              <a:t>} </a:t>
            </a:r>
            <a:r>
              <a:rPr lang="bg-BG" sz="2200" dirty="0" smtClean="0"/>
              <a:t>където всяко </a:t>
            </a:r>
            <a:r>
              <a:rPr lang="en-US" sz="2200" dirty="0" err="1" smtClean="0"/>
              <a:t>ti</a:t>
            </a:r>
            <a:r>
              <a:rPr lang="en-US" sz="2200" dirty="0" smtClean="0"/>
              <a:t> </a:t>
            </a:r>
            <a:r>
              <a:rPr lang="bg-BG" sz="2200" dirty="0" smtClean="0"/>
              <a:t>е </a:t>
            </a:r>
            <a:r>
              <a:rPr lang="en-US" sz="2200" dirty="0" smtClean="0"/>
              <a:t>n-tuple</a:t>
            </a:r>
            <a:endParaRPr lang="en-US" sz="2200" dirty="0"/>
          </a:p>
          <a:p>
            <a:pPr lvl="1"/>
            <a:r>
              <a:rPr lang="en-US" sz="2200" dirty="0" err="1"/>
              <a:t>ti</a:t>
            </a:r>
            <a:r>
              <a:rPr lang="en-US" sz="2200" dirty="0"/>
              <a:t> = &lt;v1, v2, …, </a:t>
            </a:r>
            <a:r>
              <a:rPr lang="en-US" sz="2200" dirty="0" err="1"/>
              <a:t>vn</a:t>
            </a:r>
            <a:r>
              <a:rPr lang="en-US" sz="2200" dirty="0"/>
              <a:t>&gt; </a:t>
            </a:r>
            <a:r>
              <a:rPr lang="bg-BG" sz="2200" dirty="0" smtClean="0"/>
              <a:t>къдеро всяко </a:t>
            </a:r>
            <a:r>
              <a:rPr lang="en-US" sz="2200" dirty="0" err="1" smtClean="0"/>
              <a:t>vj</a:t>
            </a:r>
            <a:r>
              <a:rPr lang="en-US" sz="2200" dirty="0" smtClean="0"/>
              <a:t> </a:t>
            </a:r>
            <a:r>
              <a:rPr lang="bg-BG" sz="2200" i="1" dirty="0" smtClean="0"/>
              <a:t>е елемент от</a:t>
            </a:r>
            <a:r>
              <a:rPr lang="en-US" sz="2200" dirty="0" smtClean="0"/>
              <a:t> </a:t>
            </a:r>
            <a:r>
              <a:rPr lang="en-US" sz="2200" dirty="0" err="1"/>
              <a:t>dom</a:t>
            </a:r>
            <a:r>
              <a:rPr lang="en-US" sz="2200" dirty="0"/>
              <a:t>(</a:t>
            </a:r>
            <a:r>
              <a:rPr lang="en-US" sz="2200" dirty="0" err="1"/>
              <a:t>Aj</a:t>
            </a:r>
            <a:r>
              <a:rPr lang="en-US" sz="22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0EC72C18-6161-4FFD-B495-EB6912E9C303}" type="slidenum">
              <a:rPr lang="en-US"/>
              <a:pPr/>
              <a:t>12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Формална дефиниция </a:t>
            </a:r>
            <a:r>
              <a:rPr lang="en-US" dirty="0" smtClean="0"/>
              <a:t>- </a:t>
            </a:r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68403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sz="2400" dirty="0" smtClean="0"/>
              <a:t>Нека </a:t>
            </a:r>
            <a:r>
              <a:rPr lang="en-US" sz="2400" dirty="0" smtClean="0"/>
              <a:t>R(A1</a:t>
            </a:r>
            <a:r>
              <a:rPr lang="en-US" sz="2400" dirty="0"/>
              <a:t>, A2) </a:t>
            </a:r>
            <a:r>
              <a:rPr lang="bg-BG" sz="2400" dirty="0" smtClean="0"/>
              <a:t>е схема на релацията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Нека </a:t>
            </a:r>
            <a:r>
              <a:rPr lang="en-US" sz="2200" dirty="0" err="1" smtClean="0"/>
              <a:t>dom</a:t>
            </a:r>
            <a:r>
              <a:rPr lang="en-US" sz="2200" dirty="0" smtClean="0"/>
              <a:t>(A1</a:t>
            </a:r>
            <a:r>
              <a:rPr lang="en-US" sz="2200" dirty="0"/>
              <a:t>) = {0,1}</a:t>
            </a:r>
          </a:p>
          <a:p>
            <a:pPr lvl="1"/>
            <a:r>
              <a:rPr lang="bg-BG" sz="2200" dirty="0" smtClean="0"/>
              <a:t>Нека </a:t>
            </a:r>
            <a:r>
              <a:rPr lang="en-US" sz="2200" dirty="0" err="1" smtClean="0"/>
              <a:t>dom</a:t>
            </a:r>
            <a:r>
              <a:rPr lang="en-US" sz="2200" dirty="0" smtClean="0"/>
              <a:t>(A2</a:t>
            </a:r>
            <a:r>
              <a:rPr lang="en-US" sz="2200" dirty="0"/>
              <a:t>) =  {</a:t>
            </a:r>
            <a:r>
              <a:rPr lang="en-US" sz="2200" dirty="0" err="1"/>
              <a:t>a,b,c</a:t>
            </a:r>
            <a:r>
              <a:rPr lang="en-US" sz="2200" dirty="0"/>
              <a:t>}</a:t>
            </a:r>
          </a:p>
          <a:p>
            <a:r>
              <a:rPr lang="bg-BG" sz="2400" dirty="0" smtClean="0"/>
              <a:t>тогава</a:t>
            </a:r>
            <a:r>
              <a:rPr lang="en-US" sz="2400" dirty="0" smtClean="0"/>
              <a:t>: </a:t>
            </a:r>
            <a:r>
              <a:rPr lang="en-US" sz="2400" dirty="0" err="1"/>
              <a:t>dom</a:t>
            </a:r>
            <a:r>
              <a:rPr lang="en-US" sz="2400" dirty="0"/>
              <a:t>(A1) X </a:t>
            </a:r>
            <a:r>
              <a:rPr lang="en-US" sz="2400" dirty="0" err="1"/>
              <a:t>dom</a:t>
            </a:r>
            <a:r>
              <a:rPr lang="en-US" sz="2400" dirty="0"/>
              <a:t>(A2) </a:t>
            </a:r>
            <a:r>
              <a:rPr lang="bg-BG" sz="2400" dirty="0" smtClean="0"/>
              <a:t>е всички възможни комбинации от вида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{&lt;0,a&gt; , &lt;0,b&gt; , &lt;0,c&gt;, &lt;1,a&gt;, &lt;1,b&gt;, &lt;1,c&gt; } </a:t>
            </a:r>
          </a:p>
          <a:p>
            <a:pPr lvl="1">
              <a:buFont typeface="Wingdings" pitchFamily="2" charset="2"/>
              <a:buNone/>
            </a:pPr>
            <a:endParaRPr lang="en-US" sz="2200" dirty="0"/>
          </a:p>
          <a:p>
            <a:r>
              <a:rPr lang="bg-BG" sz="2400" dirty="0" smtClean="0"/>
              <a:t>Състоянието на релацията</a:t>
            </a:r>
            <a:r>
              <a:rPr lang="en-US" sz="2400" dirty="0" smtClean="0"/>
              <a:t> </a:t>
            </a:r>
            <a:r>
              <a:rPr lang="en-US" sz="2400" dirty="0"/>
              <a:t>r(R) </a:t>
            </a:r>
            <a:r>
              <a:rPr lang="en-US" sz="2400" dirty="0">
                <a:sym typeface="Symbol" pitchFamily="1" charset="2"/>
              </a:rPr>
              <a:t></a:t>
            </a:r>
            <a:r>
              <a:rPr lang="en-US" sz="2400" dirty="0"/>
              <a:t> </a:t>
            </a:r>
            <a:r>
              <a:rPr lang="en-US" sz="2400" dirty="0" err="1"/>
              <a:t>dom</a:t>
            </a:r>
            <a:r>
              <a:rPr lang="en-US" sz="2400" dirty="0"/>
              <a:t>(A1) X </a:t>
            </a:r>
            <a:r>
              <a:rPr lang="en-US" sz="2400" dirty="0" err="1"/>
              <a:t>dom</a:t>
            </a:r>
            <a:r>
              <a:rPr lang="en-US" sz="2400" dirty="0"/>
              <a:t>(A2)</a:t>
            </a:r>
          </a:p>
          <a:p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en-US" sz="2400" dirty="0"/>
              <a:t>r(R) </a:t>
            </a:r>
            <a:r>
              <a:rPr lang="bg-BG" sz="2400" dirty="0" smtClean="0"/>
              <a:t>може да е </a:t>
            </a:r>
            <a:r>
              <a:rPr lang="en-US" sz="2400" dirty="0" smtClean="0"/>
              <a:t>{&lt;</a:t>
            </a:r>
            <a:r>
              <a:rPr lang="en-US" sz="2400" dirty="0"/>
              <a:t>0,a&gt; , &lt;0,b&gt; , &lt;1,c&gt; }</a:t>
            </a:r>
          </a:p>
          <a:p>
            <a:pPr lvl="1"/>
            <a:r>
              <a:rPr lang="en-US" sz="2200" dirty="0" smtClean="0"/>
              <a:t>T</a:t>
            </a:r>
            <a:r>
              <a:rPr lang="bg-BG" sz="2200" dirty="0" smtClean="0"/>
              <a:t>ова е едно от възможните състояния</a:t>
            </a:r>
            <a:r>
              <a:rPr lang="en-US" sz="2200" dirty="0" smtClean="0"/>
              <a:t> (“population</a:t>
            </a:r>
            <a:r>
              <a:rPr lang="en-US" sz="2200" dirty="0"/>
              <a:t>” </a:t>
            </a:r>
            <a:r>
              <a:rPr lang="bg-BG" sz="2200" dirty="0" smtClean="0"/>
              <a:t>или </a:t>
            </a:r>
            <a:r>
              <a:rPr lang="en-US" sz="2200" dirty="0" smtClean="0"/>
              <a:t>“extension</a:t>
            </a:r>
            <a:r>
              <a:rPr lang="en-US" sz="2200" dirty="0"/>
              <a:t>”) r </a:t>
            </a:r>
            <a:r>
              <a:rPr lang="bg-BG" sz="2200" dirty="0" smtClean="0"/>
              <a:t>на релацията </a:t>
            </a:r>
            <a:r>
              <a:rPr lang="en-US" sz="2200" dirty="0" smtClean="0"/>
              <a:t>R</a:t>
            </a:r>
            <a:r>
              <a:rPr lang="en-US" sz="2200" dirty="0"/>
              <a:t>, </a:t>
            </a:r>
            <a:r>
              <a:rPr lang="bg-BG" sz="2200" dirty="0" smtClean="0"/>
              <a:t>дефинирана над </a:t>
            </a:r>
            <a:r>
              <a:rPr lang="en-US" sz="2200" dirty="0" smtClean="0"/>
              <a:t>A1 </a:t>
            </a:r>
            <a:r>
              <a:rPr lang="bg-BG" sz="2200" dirty="0" smtClean="0"/>
              <a:t>и </a:t>
            </a:r>
            <a:r>
              <a:rPr lang="en-US" sz="2200" dirty="0" smtClean="0"/>
              <a:t>A2</a:t>
            </a:r>
            <a:r>
              <a:rPr lang="en-US" sz="2200" dirty="0"/>
              <a:t>.</a:t>
            </a:r>
          </a:p>
          <a:p>
            <a:pPr lvl="1"/>
            <a:r>
              <a:rPr lang="bg-BG" sz="2200" dirty="0" smtClean="0"/>
              <a:t>Тя има три </a:t>
            </a:r>
            <a:r>
              <a:rPr lang="en-US" sz="2200" dirty="0" smtClean="0"/>
              <a:t>2-tuples</a:t>
            </a:r>
            <a:r>
              <a:rPr lang="en-US" sz="2200" dirty="0"/>
              <a:t>: &lt;0,a&gt; , &lt;0,b&gt; , &lt;1,c&gt;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9B0CAE1B-5202-456A-B8A0-4EEDFD9ED619}" type="slidenum">
              <a:rPr lang="en-US"/>
              <a:pPr/>
              <a:t>13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Дефиниции - обобщение</a:t>
            </a:r>
            <a:endParaRPr lang="en-US" dirty="0"/>
          </a:p>
        </p:txBody>
      </p:sp>
      <p:sp>
        <p:nvSpPr>
          <p:cNvPr id="41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7EC98BBD-E60A-4260-B9B6-01299335036E}" type="slidenum">
              <a:rPr lang="en-US"/>
              <a:pPr/>
              <a:t>14</a:t>
            </a:fld>
            <a:endParaRPr lang="en-CA"/>
          </a:p>
        </p:txBody>
      </p:sp>
      <p:graphicFrame>
        <p:nvGraphicFramePr>
          <p:cNvPr id="686130" name="Group 50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749746986"/>
              </p:ext>
            </p:extLst>
          </p:nvPr>
        </p:nvGraphicFramePr>
        <p:xfrm>
          <a:off x="762000" y="1505803"/>
          <a:ext cx="8050213" cy="5326380"/>
        </p:xfrm>
        <a:graphic>
          <a:graphicData uri="http://schemas.openxmlformats.org/drawingml/2006/table">
            <a:tbl>
              <a:tblPr/>
              <a:tblGrid>
                <a:gridCol w="3438525"/>
                <a:gridCol w="1111250"/>
                <a:gridCol w="3500438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" charset="0"/>
                        </a:rPr>
                        <a:t>Неформални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" charset="0"/>
                        </a:rPr>
                        <a:t>Формални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" charset="0"/>
                        </a:rPr>
                        <a:t>таблица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Times New Roman" pitchFamily="1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" charset="0"/>
                        </a:rPr>
                        <a:t>релация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Заглавие на колона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атрибут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Всички възможни стойности на колона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ред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Tuple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Дефиниция на таблица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Схема на релация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Попълване на таблица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33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bg-BG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Състояние на релация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 – релация </a:t>
            </a:r>
            <a:r>
              <a:rPr lang="en-US" dirty="0" smtClean="0"/>
              <a:t>STUDENT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FB9DA00E-1754-4244-B68F-C23549BE131F}" type="slidenum">
              <a:rPr lang="en-US"/>
              <a:pPr/>
              <a:t>15</a:t>
            </a:fld>
            <a:endParaRPr lang="en-CA"/>
          </a:p>
        </p:txBody>
      </p:sp>
      <p:sp>
        <p:nvSpPr>
          <p:cNvPr id="688133" name="Rectangle 5"/>
          <p:cNvSpPr>
            <a:spLocks noChangeArrowheads="1"/>
          </p:cNvSpPr>
          <p:nvPr/>
        </p:nvSpPr>
        <p:spPr bwMode="auto">
          <a:xfrm>
            <a:off x="8886825" y="61595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 New Roman" pitchFamily="1" charset="0"/>
            </a:endParaRPr>
          </a:p>
        </p:txBody>
      </p:sp>
      <p:pic>
        <p:nvPicPr>
          <p:cNvPr id="688136" name="Picture 8" descr="fig05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19325"/>
            <a:ext cx="8589963" cy="31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Характеристики на релациите</a:t>
            </a:r>
            <a:endParaRPr lang="en-US" dirty="0"/>
          </a:p>
        </p:txBody>
      </p:sp>
      <p:sp>
        <p:nvSpPr>
          <p:cNvPr id="6901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Подреденост на </a:t>
            </a:r>
            <a:r>
              <a:rPr lang="en-US" dirty="0" smtClean="0"/>
              <a:t>tuples</a:t>
            </a:r>
            <a:r>
              <a:rPr lang="bg-BG" dirty="0" smtClean="0"/>
              <a:t> в релацията </a:t>
            </a:r>
            <a:r>
              <a:rPr lang="en-US" dirty="0" smtClean="0"/>
              <a:t>r(R</a:t>
            </a:r>
            <a:r>
              <a:rPr lang="en-US" dirty="0"/>
              <a:t>):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tuples </a:t>
            </a:r>
            <a:r>
              <a:rPr lang="bg-BG" sz="2800" i="1" dirty="0" smtClean="0"/>
              <a:t>не се считат за подредени</a:t>
            </a:r>
            <a:r>
              <a:rPr lang="bg-BG" sz="2800" dirty="0" smtClean="0"/>
              <a:t>, дори да се представят в таблична форма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bg-BG" dirty="0" smtClean="0"/>
              <a:t>Подреденост на атрибутите в релационната схема </a:t>
            </a:r>
            <a:r>
              <a:rPr lang="en-US" dirty="0" smtClean="0"/>
              <a:t>R </a:t>
            </a:r>
            <a:r>
              <a:rPr lang="bg-BG" dirty="0" smtClean="0"/>
              <a:t>(и на стойностите във всеки </a:t>
            </a:r>
            <a:r>
              <a:rPr lang="en-US" dirty="0" smtClean="0"/>
              <a:t>tuple</a:t>
            </a:r>
            <a:r>
              <a:rPr lang="en-US" dirty="0"/>
              <a:t>):</a:t>
            </a:r>
          </a:p>
          <a:p>
            <a:pPr lvl="1">
              <a:lnSpc>
                <a:spcPct val="90000"/>
              </a:lnSpc>
            </a:pPr>
            <a:r>
              <a:rPr lang="bg-BG" sz="2800" dirty="0" smtClean="0"/>
              <a:t>Ще считаме, че атрибутите в</a:t>
            </a:r>
            <a:r>
              <a:rPr lang="en-US" sz="2800" dirty="0" smtClean="0"/>
              <a:t> </a:t>
            </a:r>
            <a:r>
              <a:rPr lang="en-US" sz="2800" dirty="0"/>
              <a:t>R(A1, A2, ..., An) </a:t>
            </a:r>
            <a:r>
              <a:rPr lang="bg-BG" sz="2800" dirty="0" smtClean="0"/>
              <a:t>и стойностите в</a:t>
            </a:r>
            <a:r>
              <a:rPr lang="en-US" sz="2800" dirty="0" smtClean="0"/>
              <a:t> </a:t>
            </a:r>
            <a:r>
              <a:rPr lang="en-US" sz="2800" dirty="0"/>
              <a:t>t=&lt;v1, v2, ..., </a:t>
            </a:r>
            <a:r>
              <a:rPr lang="en-US" sz="2800" dirty="0" err="1"/>
              <a:t>vn</a:t>
            </a:r>
            <a:r>
              <a:rPr lang="en-US" sz="2800" dirty="0"/>
              <a:t>&gt; </a:t>
            </a:r>
            <a:r>
              <a:rPr lang="bg-BG" sz="2800" dirty="0" smtClean="0"/>
              <a:t>са подредени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431B5F6D-DDAA-4C8C-9780-72C99F996E39}" type="slidenum">
              <a:rPr lang="en-US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Същото състояние като на предходния пример </a:t>
            </a:r>
            <a:r>
              <a:rPr lang="en-US" dirty="0" smtClean="0"/>
              <a:t>(</a:t>
            </a:r>
            <a:r>
              <a:rPr lang="bg-BG" dirty="0" smtClean="0"/>
              <a:t>но с различен ред на </a:t>
            </a:r>
            <a:r>
              <a:rPr lang="en-US" dirty="0" smtClean="0"/>
              <a:t>tuples</a:t>
            </a:r>
            <a:r>
              <a:rPr lang="en-US" dirty="0"/>
              <a:t>)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8FB6BCC1-EE86-4D94-9471-3CB5C6E440FC}" type="slidenum">
              <a:rPr lang="en-US"/>
              <a:pPr/>
              <a:t>17</a:t>
            </a:fld>
            <a:endParaRPr lang="en-CA"/>
          </a:p>
        </p:txBody>
      </p:sp>
      <p:pic>
        <p:nvPicPr>
          <p:cNvPr id="753669" name="Picture 5" descr="fig05_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44750"/>
            <a:ext cx="8450263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Характеристики на релациите</a:t>
            </a:r>
            <a:endParaRPr lang="en-US" dirty="0"/>
          </a:p>
        </p:txBody>
      </p:sp>
      <p:sp>
        <p:nvSpPr>
          <p:cNvPr id="6922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Стойностите в </a:t>
            </a:r>
            <a:r>
              <a:rPr lang="en-US" dirty="0" smtClean="0"/>
              <a:t>tuple</a:t>
            </a:r>
            <a:r>
              <a:rPr lang="en-US" dirty="0"/>
              <a:t>:</a:t>
            </a:r>
          </a:p>
          <a:p>
            <a:pPr lvl="1"/>
            <a:r>
              <a:rPr lang="bg-BG" dirty="0" smtClean="0"/>
              <a:t>Всички стойности са </a:t>
            </a:r>
            <a:r>
              <a:rPr lang="en-US" dirty="0" smtClean="0"/>
              <a:t>atomic (</a:t>
            </a:r>
            <a:r>
              <a:rPr lang="bg-BG" dirty="0" smtClean="0"/>
              <a:t>атомарни, неделими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bg-BG" dirty="0" smtClean="0"/>
              <a:t>Всяка стойност в </a:t>
            </a:r>
            <a:r>
              <a:rPr lang="en-US" dirty="0" smtClean="0"/>
              <a:t>tuple</a:t>
            </a:r>
            <a:r>
              <a:rPr lang="bg-BG" dirty="0" smtClean="0"/>
              <a:t> трябва да бъде от </a:t>
            </a:r>
            <a:r>
              <a:rPr lang="en-US" dirty="0" smtClean="0"/>
              <a:t>domain </a:t>
            </a:r>
            <a:r>
              <a:rPr lang="bg-BG" dirty="0" smtClean="0"/>
              <a:t>на атрибута за съответната колоната</a:t>
            </a:r>
            <a:endParaRPr lang="en-US" dirty="0"/>
          </a:p>
          <a:p>
            <a:pPr lvl="2"/>
            <a:r>
              <a:rPr lang="bg-BG" dirty="0" smtClean="0"/>
              <a:t>Ако </a:t>
            </a:r>
            <a:r>
              <a:rPr lang="en-US" dirty="0" smtClean="0"/>
              <a:t>t </a:t>
            </a:r>
            <a:r>
              <a:rPr lang="en-US" dirty="0"/>
              <a:t>= &lt;v1, v2, …, </a:t>
            </a:r>
            <a:r>
              <a:rPr lang="en-US" dirty="0" err="1"/>
              <a:t>vn</a:t>
            </a:r>
            <a:r>
              <a:rPr lang="en-US" dirty="0"/>
              <a:t>&gt; </a:t>
            </a:r>
            <a:r>
              <a:rPr lang="bg-BG" dirty="0" smtClean="0"/>
              <a:t>е</a:t>
            </a:r>
            <a:r>
              <a:rPr lang="en-US" dirty="0" smtClean="0"/>
              <a:t> </a:t>
            </a:r>
            <a:r>
              <a:rPr lang="en-US" dirty="0"/>
              <a:t>tuple </a:t>
            </a:r>
            <a:r>
              <a:rPr lang="en-US" dirty="0" smtClean="0"/>
              <a:t>(</a:t>
            </a:r>
            <a:r>
              <a:rPr lang="bg-BG" dirty="0" smtClean="0"/>
              <a:t>ред</a:t>
            </a:r>
            <a:r>
              <a:rPr lang="en-US" dirty="0" smtClean="0"/>
              <a:t>) </a:t>
            </a:r>
            <a:r>
              <a:rPr lang="bg-BG" dirty="0" smtClean="0"/>
              <a:t>в състоянието </a:t>
            </a:r>
            <a:r>
              <a:rPr lang="en-US" dirty="0"/>
              <a:t>r </a:t>
            </a:r>
            <a:r>
              <a:rPr lang="bg-BG" dirty="0" smtClean="0"/>
              <a:t>на релацията </a:t>
            </a:r>
            <a:r>
              <a:rPr lang="en-US" dirty="0" smtClean="0"/>
              <a:t>R(A1</a:t>
            </a:r>
            <a:r>
              <a:rPr lang="en-US" dirty="0"/>
              <a:t>, A2, …, An)</a:t>
            </a:r>
          </a:p>
          <a:p>
            <a:pPr lvl="2"/>
            <a:r>
              <a:rPr lang="bg-BG" dirty="0" smtClean="0"/>
              <a:t>То всяко </a:t>
            </a:r>
            <a:r>
              <a:rPr lang="en-US" i="1" dirty="0" smtClean="0"/>
              <a:t>vi</a:t>
            </a:r>
            <a:r>
              <a:rPr lang="en-US" dirty="0" smtClean="0"/>
              <a:t> </a:t>
            </a:r>
            <a:r>
              <a:rPr lang="bg-BG" dirty="0" smtClean="0"/>
              <a:t>трябва да бъде стоност от </a:t>
            </a:r>
            <a:r>
              <a:rPr lang="en-US" i="1" dirty="0" err="1" smtClean="0"/>
              <a:t>dom</a:t>
            </a:r>
            <a:r>
              <a:rPr lang="en-US" i="1" dirty="0" smtClean="0"/>
              <a:t>(Ai</a:t>
            </a:r>
            <a:r>
              <a:rPr lang="en-US" i="1" dirty="0"/>
              <a:t>)</a:t>
            </a:r>
          </a:p>
          <a:p>
            <a:pPr lvl="2"/>
            <a:endParaRPr lang="en-US" dirty="0"/>
          </a:p>
          <a:p>
            <a:pPr lvl="1"/>
            <a:r>
              <a:rPr lang="bg-BG" dirty="0" smtClean="0"/>
              <a:t>Специална стойност </a:t>
            </a:r>
            <a:r>
              <a:rPr lang="en-US" b="1" dirty="0" smtClean="0"/>
              <a:t>null</a:t>
            </a:r>
            <a:r>
              <a:rPr lang="en-US" dirty="0" smtClean="0"/>
              <a:t> </a:t>
            </a:r>
            <a:r>
              <a:rPr lang="bg-BG" dirty="0" smtClean="0"/>
              <a:t>се ползва за представяне на непознати данни или неприложими за </a:t>
            </a:r>
            <a:r>
              <a:rPr lang="en-US" dirty="0" smtClean="0"/>
              <a:t>tuples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9EA7ADAA-8D1E-45FD-AEAE-E857FBC2C3CB}" type="slidenum">
              <a:rPr lang="en-US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Характеристики на релациите</a:t>
            </a:r>
            <a:endParaRPr lang="en-US" dirty="0"/>
          </a:p>
        </p:txBody>
      </p:sp>
      <p:sp>
        <p:nvSpPr>
          <p:cNvPr id="73626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Нотация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Означаваме </a:t>
            </a:r>
            <a:r>
              <a:rPr lang="bg-BG" b="1" dirty="0" smtClean="0"/>
              <a:t>компонентните стойности </a:t>
            </a:r>
            <a:r>
              <a:rPr lang="bg-BG" dirty="0" smtClean="0"/>
              <a:t>на </a:t>
            </a:r>
            <a:r>
              <a:rPr lang="en-US" dirty="0" smtClean="0"/>
              <a:t>tuple </a:t>
            </a:r>
            <a:r>
              <a:rPr lang="en-US" dirty="0"/>
              <a:t>t </a:t>
            </a:r>
            <a:r>
              <a:rPr lang="bg-BG" dirty="0" smtClean="0"/>
              <a:t>с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dirty="0"/>
              <a:t>t[Ai] </a:t>
            </a:r>
            <a:r>
              <a:rPr lang="bg-BG" dirty="0" smtClean="0"/>
              <a:t>или</a:t>
            </a:r>
            <a:r>
              <a:rPr lang="en-US" dirty="0" smtClean="0"/>
              <a:t> </a:t>
            </a:r>
            <a:r>
              <a:rPr lang="en-US" dirty="0" err="1"/>
              <a:t>t.Ai</a:t>
            </a:r>
            <a:endParaRPr lang="en-US" dirty="0"/>
          </a:p>
          <a:p>
            <a:pPr lvl="2"/>
            <a:r>
              <a:rPr lang="bg-BG" dirty="0" smtClean="0"/>
              <a:t>Това е стойност </a:t>
            </a:r>
            <a:r>
              <a:rPr lang="en-US" dirty="0" smtClean="0"/>
              <a:t>vi </a:t>
            </a:r>
            <a:r>
              <a:rPr lang="bg-BG" dirty="0" smtClean="0"/>
              <a:t>на атрибут </a:t>
            </a:r>
            <a:r>
              <a:rPr lang="en-US" dirty="0" smtClean="0"/>
              <a:t>Ai </a:t>
            </a:r>
            <a:r>
              <a:rPr lang="bg-BG" dirty="0" smtClean="0"/>
              <a:t>за </a:t>
            </a:r>
            <a:r>
              <a:rPr lang="en-US" dirty="0" smtClean="0"/>
              <a:t>tuple </a:t>
            </a:r>
            <a:r>
              <a:rPr lang="en-US" dirty="0"/>
              <a:t>t</a:t>
            </a:r>
          </a:p>
          <a:p>
            <a:pPr lvl="1"/>
            <a:r>
              <a:rPr lang="bg-BG" dirty="0" smtClean="0"/>
              <a:t>Аналогично</a:t>
            </a:r>
            <a:r>
              <a:rPr lang="en-US" dirty="0" smtClean="0"/>
              <a:t>, </a:t>
            </a:r>
            <a:r>
              <a:rPr lang="en-US" dirty="0"/>
              <a:t>t[Au, Av, ..., Aw] </a:t>
            </a:r>
            <a:r>
              <a:rPr lang="bg-BG" dirty="0" smtClean="0"/>
              <a:t>означава </a:t>
            </a:r>
            <a:r>
              <a:rPr lang="en-US" dirty="0" err="1" smtClean="0"/>
              <a:t>subtuple</a:t>
            </a:r>
            <a:r>
              <a:rPr lang="en-US" dirty="0" smtClean="0"/>
              <a:t> </a:t>
            </a:r>
            <a:r>
              <a:rPr lang="bg-BG" dirty="0" smtClean="0"/>
              <a:t>на </a:t>
            </a:r>
            <a:r>
              <a:rPr lang="en-US" dirty="0" smtClean="0"/>
              <a:t>t</a:t>
            </a:r>
            <a:r>
              <a:rPr lang="bg-BG" dirty="0" smtClean="0"/>
              <a:t>, съдържащ</a:t>
            </a:r>
            <a:r>
              <a:rPr lang="en-US" dirty="0" smtClean="0"/>
              <a:t> </a:t>
            </a:r>
            <a:r>
              <a:rPr lang="bg-BG" dirty="0" smtClean="0"/>
              <a:t>стойностите на атрибутите </a:t>
            </a:r>
            <a:r>
              <a:rPr lang="en-US" dirty="0" smtClean="0"/>
              <a:t>Au</a:t>
            </a:r>
            <a:r>
              <a:rPr lang="en-US" dirty="0"/>
              <a:t>, Av, ..., Aw, </a:t>
            </a:r>
            <a:r>
              <a:rPr lang="bg-BG" dirty="0" smtClean="0"/>
              <a:t>съответстващи в </a:t>
            </a:r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42B52CAC-D44C-42DF-9CD0-69A55C029215}" type="slidenum">
              <a:rPr lang="en-US"/>
              <a:pPr/>
              <a:t>19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Структура на лекцията</a:t>
            </a:r>
            <a:endParaRPr lang="en-US" dirty="0"/>
          </a:p>
        </p:txBody>
      </p:sp>
      <p:sp>
        <p:nvSpPr>
          <p:cNvPr id="6676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Концепции на релационния модел</a:t>
            </a:r>
            <a:endParaRPr lang="en-US" dirty="0"/>
          </a:p>
          <a:p>
            <a:r>
              <a:rPr lang="bg-BG" dirty="0" smtClean="0"/>
              <a:t>Ограничения върху релационния модел и схема на РБД</a:t>
            </a:r>
            <a:endParaRPr lang="en-US" dirty="0"/>
          </a:p>
          <a:p>
            <a:r>
              <a:rPr lang="bg-BG" dirty="0" smtClean="0"/>
              <a:t>Операции </a:t>
            </a:r>
            <a:r>
              <a:rPr lang="en-US" dirty="0" smtClean="0"/>
              <a:t>Update </a:t>
            </a:r>
            <a:r>
              <a:rPr lang="bg-BG" dirty="0" smtClean="0"/>
              <a:t>и нарушаване на ограниченията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C5C6729E-397F-443F-924F-8EE4603E0399}" type="slidenum">
              <a:rPr lang="en-US"/>
              <a:pPr/>
              <a:t>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Integrity Constraints</a:t>
            </a:r>
          </a:p>
        </p:txBody>
      </p:sp>
      <p:sp>
        <p:nvSpPr>
          <p:cNvPr id="69632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Ограниченията са </a:t>
            </a:r>
            <a:r>
              <a:rPr lang="en-US" sz="2400" b="1" dirty="0" smtClean="0"/>
              <a:t>conditions</a:t>
            </a:r>
            <a:r>
              <a:rPr lang="en-US" sz="2400" dirty="0" smtClean="0"/>
              <a:t> </a:t>
            </a:r>
            <a:r>
              <a:rPr lang="bg-BG" sz="2400" dirty="0" smtClean="0"/>
              <a:t>които могат да се разпространят върху </a:t>
            </a:r>
            <a:r>
              <a:rPr lang="en-US" sz="2400" dirty="0" smtClean="0"/>
              <a:t> </a:t>
            </a:r>
            <a:r>
              <a:rPr lang="en-US" sz="2400" b="1" dirty="0"/>
              <a:t>all</a:t>
            </a:r>
            <a:r>
              <a:rPr lang="en-US" sz="2400" dirty="0"/>
              <a:t>  valid relation states.</a:t>
            </a:r>
          </a:p>
          <a:p>
            <a:r>
              <a:rPr lang="en-US" sz="2400" dirty="0"/>
              <a:t>There are three </a:t>
            </a:r>
            <a:r>
              <a:rPr lang="en-US" sz="2400" i="1" dirty="0"/>
              <a:t>main types</a:t>
            </a:r>
            <a:r>
              <a:rPr lang="en-US" sz="2400" dirty="0"/>
              <a:t> of constraints in the relational model:</a:t>
            </a:r>
          </a:p>
          <a:p>
            <a:pPr lvl="1"/>
            <a:r>
              <a:rPr lang="en-US" sz="2200" b="1" dirty="0"/>
              <a:t>Key</a:t>
            </a:r>
            <a:r>
              <a:rPr lang="en-US" sz="2200" dirty="0"/>
              <a:t> constraints</a:t>
            </a:r>
          </a:p>
          <a:p>
            <a:pPr lvl="1"/>
            <a:r>
              <a:rPr lang="en-US" sz="2200" b="1" dirty="0"/>
              <a:t>Entity</a:t>
            </a:r>
            <a:r>
              <a:rPr lang="en-US" sz="2200" dirty="0"/>
              <a:t> </a:t>
            </a:r>
            <a:r>
              <a:rPr lang="en-US" sz="2200" b="1" dirty="0"/>
              <a:t>integrity</a:t>
            </a:r>
            <a:r>
              <a:rPr lang="en-US" sz="2200" dirty="0"/>
              <a:t> constraints</a:t>
            </a:r>
          </a:p>
          <a:p>
            <a:pPr lvl="1"/>
            <a:r>
              <a:rPr lang="en-US" sz="2200" b="1" dirty="0"/>
              <a:t>Referential integrity</a:t>
            </a:r>
            <a:r>
              <a:rPr lang="en-US" sz="2200" dirty="0"/>
              <a:t> constraints</a:t>
            </a:r>
          </a:p>
          <a:p>
            <a:r>
              <a:rPr lang="en-US" sz="2400" dirty="0"/>
              <a:t>Another implicit constraint is the </a:t>
            </a:r>
            <a:r>
              <a:rPr lang="en-US" sz="2400" b="1" dirty="0"/>
              <a:t>domain</a:t>
            </a:r>
            <a:r>
              <a:rPr lang="en-US" sz="2400" dirty="0"/>
              <a:t> constraint</a:t>
            </a:r>
          </a:p>
          <a:p>
            <a:pPr lvl="1"/>
            <a:r>
              <a:rPr lang="en-US" sz="2200" dirty="0"/>
              <a:t>Every value in a tuple must be from the </a:t>
            </a:r>
            <a:r>
              <a:rPr lang="en-US" sz="2200" i="1" dirty="0"/>
              <a:t>domain of its attribute</a:t>
            </a:r>
            <a:r>
              <a:rPr lang="en-US" sz="2200" dirty="0"/>
              <a:t> (or it could be </a:t>
            </a:r>
            <a:r>
              <a:rPr lang="en-US" sz="2200" b="1" dirty="0"/>
              <a:t>null</a:t>
            </a:r>
            <a:r>
              <a:rPr lang="en-US" sz="2200" dirty="0"/>
              <a:t>, if allowed for that attribute)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6204B056-2826-44D3-A1F2-B3207514C67F}" type="slidenum">
              <a:rPr lang="en-US"/>
              <a:pPr/>
              <a:t>20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</a:t>
            </a:r>
            <a:r>
              <a:rPr lang="en-US" dirty="0" smtClean="0"/>
              <a:t>Constraints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69837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Superkey</a:t>
            </a:r>
            <a:r>
              <a:rPr lang="en-US" sz="2400" dirty="0"/>
              <a:t> </a:t>
            </a:r>
            <a:r>
              <a:rPr lang="bg-BG" sz="2400" dirty="0" smtClean="0"/>
              <a:t>на</a:t>
            </a:r>
            <a:r>
              <a:rPr lang="en-US" sz="2400" dirty="0" smtClean="0"/>
              <a:t> </a:t>
            </a:r>
            <a:r>
              <a:rPr lang="en-US" sz="2400" dirty="0"/>
              <a:t>R: </a:t>
            </a:r>
          </a:p>
          <a:p>
            <a:pPr lvl="1"/>
            <a:r>
              <a:rPr lang="bg-BG" sz="2200" dirty="0" smtClean="0"/>
              <a:t>Е множество от атрибути </a:t>
            </a:r>
            <a:r>
              <a:rPr lang="en-US" sz="2200" dirty="0" smtClean="0"/>
              <a:t>SK </a:t>
            </a:r>
            <a:r>
              <a:rPr lang="bg-BG" sz="2200" dirty="0" smtClean="0"/>
              <a:t>на </a:t>
            </a:r>
            <a:r>
              <a:rPr lang="en-US" sz="2200" dirty="0" smtClean="0"/>
              <a:t>R </a:t>
            </a:r>
            <a:r>
              <a:rPr lang="bg-BG" sz="2200" dirty="0" smtClean="0"/>
              <a:t>със следното условие</a:t>
            </a:r>
            <a:r>
              <a:rPr lang="en-US" sz="2200" dirty="0" smtClean="0"/>
              <a:t>:</a:t>
            </a:r>
            <a:endParaRPr lang="en-US" sz="2200" dirty="0"/>
          </a:p>
          <a:p>
            <a:pPr lvl="2"/>
            <a:r>
              <a:rPr lang="bg-BG" sz="2000" dirty="0" smtClean="0"/>
              <a:t>Няма два </a:t>
            </a:r>
            <a:r>
              <a:rPr lang="en-US" sz="2000" dirty="0" smtClean="0"/>
              <a:t>tuples </a:t>
            </a:r>
            <a:r>
              <a:rPr lang="bg-BG" sz="2000" dirty="0" smtClean="0"/>
              <a:t>в кое и да е валидно състояние на релацията </a:t>
            </a:r>
            <a:r>
              <a:rPr lang="en-US" sz="2000" dirty="0" smtClean="0"/>
              <a:t>r(R</a:t>
            </a:r>
            <a:r>
              <a:rPr lang="en-US" sz="2000" dirty="0"/>
              <a:t>) </a:t>
            </a:r>
            <a:r>
              <a:rPr lang="bg-BG" sz="2000" dirty="0" smtClean="0"/>
              <a:t>с еднаква стойност за </a:t>
            </a:r>
            <a:r>
              <a:rPr lang="en-US" sz="2000" dirty="0" smtClean="0"/>
              <a:t>SK</a:t>
            </a:r>
            <a:endParaRPr lang="en-US" sz="2000" dirty="0"/>
          </a:p>
          <a:p>
            <a:pPr lvl="2"/>
            <a:r>
              <a:rPr lang="bg-BG" sz="2000" dirty="0" smtClean="0"/>
              <a:t>Т.е. за произволни ралични </a:t>
            </a:r>
            <a:r>
              <a:rPr lang="en-US" sz="2000" dirty="0" smtClean="0"/>
              <a:t>tuples </a:t>
            </a:r>
            <a:r>
              <a:rPr lang="en-US" sz="2000" dirty="0"/>
              <a:t>t1 </a:t>
            </a:r>
            <a:r>
              <a:rPr lang="bg-BG" sz="2000" dirty="0" smtClean="0"/>
              <a:t>и </a:t>
            </a:r>
            <a:r>
              <a:rPr lang="en-US" sz="2000" dirty="0" smtClean="0"/>
              <a:t>t2 </a:t>
            </a:r>
            <a:r>
              <a:rPr lang="bg-BG" sz="2000" dirty="0" smtClean="0"/>
              <a:t>в </a:t>
            </a:r>
            <a:r>
              <a:rPr lang="en-US" sz="2000" dirty="0" smtClean="0"/>
              <a:t>r(R</a:t>
            </a:r>
            <a:r>
              <a:rPr lang="en-US" sz="2000" dirty="0"/>
              <a:t>), t1[SK] </a:t>
            </a:r>
            <a:r>
              <a:rPr lang="en-US" sz="2000" dirty="0">
                <a:sym typeface="Symbol" pitchFamily="1" charset="2"/>
              </a:rPr>
              <a:t></a:t>
            </a:r>
            <a:r>
              <a:rPr lang="en-US" sz="2000" dirty="0"/>
              <a:t> t2[SK]</a:t>
            </a:r>
          </a:p>
          <a:p>
            <a:pPr lvl="2"/>
            <a:r>
              <a:rPr lang="bg-BG" sz="2000" dirty="0" smtClean="0"/>
              <a:t>Това условие е в сила за </a:t>
            </a:r>
            <a:r>
              <a:rPr lang="bg-BG" sz="2000" i="1" dirty="0" smtClean="0"/>
              <a:t>произволно валидно състояние</a:t>
            </a:r>
            <a:r>
              <a:rPr lang="en-US" sz="2000" i="1" dirty="0" smtClean="0"/>
              <a:t> </a:t>
            </a:r>
            <a:r>
              <a:rPr lang="bg-BG" sz="2000" i="1" dirty="0" smtClean="0"/>
              <a:t> </a:t>
            </a:r>
            <a:r>
              <a:rPr lang="en-US" sz="2000" dirty="0" smtClean="0"/>
              <a:t>r(R</a:t>
            </a:r>
            <a:r>
              <a:rPr lang="en-US" sz="2000" dirty="0"/>
              <a:t>)</a:t>
            </a:r>
          </a:p>
          <a:p>
            <a:r>
              <a:rPr lang="en-US" sz="2400" b="1" dirty="0"/>
              <a:t>Key</a:t>
            </a:r>
            <a:r>
              <a:rPr lang="en-US" sz="2400" dirty="0"/>
              <a:t> </a:t>
            </a:r>
            <a:r>
              <a:rPr lang="bg-BG" sz="2400" dirty="0" smtClean="0"/>
              <a:t>на </a:t>
            </a:r>
            <a:r>
              <a:rPr lang="en-US" sz="2400" dirty="0" smtClean="0"/>
              <a:t>R</a:t>
            </a:r>
            <a:r>
              <a:rPr lang="en-US" sz="2400" dirty="0"/>
              <a:t>:</a:t>
            </a:r>
          </a:p>
          <a:p>
            <a:pPr lvl="1"/>
            <a:r>
              <a:rPr lang="bg-BG" sz="2200" dirty="0" smtClean="0"/>
              <a:t>Един „минимален“ суперключ</a:t>
            </a:r>
            <a:endParaRPr lang="en-US" sz="2200" dirty="0"/>
          </a:p>
          <a:p>
            <a:pPr lvl="1"/>
            <a:r>
              <a:rPr lang="bg-BG" sz="2200" dirty="0" smtClean="0"/>
              <a:t>Т.е. Ключът е суперключ </a:t>
            </a:r>
            <a:r>
              <a:rPr lang="en-US" sz="2200" dirty="0" smtClean="0"/>
              <a:t>K</a:t>
            </a:r>
            <a:r>
              <a:rPr lang="bg-BG" sz="2200" dirty="0" smtClean="0"/>
              <a:t>, такъв че премахването на който и да е атрибут от </a:t>
            </a:r>
            <a:r>
              <a:rPr lang="en-US" sz="2200" dirty="0" smtClean="0"/>
              <a:t>K </a:t>
            </a:r>
            <a:r>
              <a:rPr lang="bg-BG" sz="2200" dirty="0" smtClean="0"/>
              <a:t>множество атрибути престава да играе ролята на суперключ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04896356-931A-4C8B-9145-B7E474834EE4}" type="slidenum">
              <a:rPr lang="en-US"/>
              <a:pPr/>
              <a:t>21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Constraints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39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bg-BG" sz="2400" dirty="0" smtClean="0"/>
              <a:t>Нека е дадена релационната схема </a:t>
            </a:r>
            <a:r>
              <a:rPr lang="en-US" sz="2400" dirty="0" smtClean="0"/>
              <a:t>CAR:</a:t>
            </a:r>
            <a:endParaRPr lang="en-US" sz="2400" dirty="0"/>
          </a:p>
          <a:p>
            <a:pPr lvl="1"/>
            <a:r>
              <a:rPr lang="en-US" sz="2200" dirty="0"/>
              <a:t>CAR(State, </a:t>
            </a:r>
            <a:r>
              <a:rPr lang="en-US" sz="2200" dirty="0" err="1"/>
              <a:t>Reg</a:t>
            </a:r>
            <a:r>
              <a:rPr lang="en-US" sz="2200" dirty="0"/>
              <a:t>#, </a:t>
            </a:r>
            <a:r>
              <a:rPr lang="en-US" sz="2200" dirty="0" err="1"/>
              <a:t>SerialNo</a:t>
            </a:r>
            <a:r>
              <a:rPr lang="en-US" sz="2200" dirty="0"/>
              <a:t>, Make, Model, Year)</a:t>
            </a:r>
          </a:p>
          <a:p>
            <a:pPr lvl="1"/>
            <a:r>
              <a:rPr lang="en-US" sz="2200" dirty="0"/>
              <a:t>CAR </a:t>
            </a:r>
            <a:r>
              <a:rPr lang="bg-BG" sz="2200" dirty="0" smtClean="0"/>
              <a:t>има 2 ключа</a:t>
            </a:r>
            <a:r>
              <a:rPr lang="en-US" sz="2200" dirty="0" smtClean="0"/>
              <a:t>:</a:t>
            </a:r>
            <a:endParaRPr lang="en-US" sz="2200" dirty="0"/>
          </a:p>
          <a:p>
            <a:pPr lvl="2"/>
            <a:r>
              <a:rPr lang="en-US" sz="2000" dirty="0"/>
              <a:t>Key1 = {State, </a:t>
            </a:r>
            <a:r>
              <a:rPr lang="en-US" sz="2000" dirty="0" err="1"/>
              <a:t>Reg</a:t>
            </a:r>
            <a:r>
              <a:rPr lang="en-US" sz="2000" dirty="0"/>
              <a:t>#}</a:t>
            </a:r>
          </a:p>
          <a:p>
            <a:pPr lvl="2"/>
            <a:r>
              <a:rPr lang="en-US" sz="2000" dirty="0"/>
              <a:t>Key2 = {</a:t>
            </a:r>
            <a:r>
              <a:rPr lang="en-US" sz="2000" dirty="0" err="1"/>
              <a:t>SerialNo</a:t>
            </a:r>
            <a:r>
              <a:rPr lang="en-US" sz="2000" dirty="0"/>
              <a:t>}</a:t>
            </a:r>
          </a:p>
          <a:p>
            <a:pPr lvl="1"/>
            <a:r>
              <a:rPr lang="bg-BG" sz="2200" dirty="0" smtClean="0"/>
              <a:t>И двата са суперключове на </a:t>
            </a:r>
            <a:r>
              <a:rPr lang="en-US" sz="2200" dirty="0" smtClean="0"/>
              <a:t>CAR</a:t>
            </a:r>
            <a:endParaRPr lang="en-US" sz="2200" dirty="0"/>
          </a:p>
          <a:p>
            <a:pPr lvl="1"/>
            <a:r>
              <a:rPr lang="en-US" sz="2200" dirty="0"/>
              <a:t>{</a:t>
            </a:r>
            <a:r>
              <a:rPr lang="en-US" sz="2200" dirty="0" err="1"/>
              <a:t>SerialNo</a:t>
            </a:r>
            <a:r>
              <a:rPr lang="en-US" sz="2200" dirty="0"/>
              <a:t>, Make} </a:t>
            </a:r>
            <a:r>
              <a:rPr lang="bg-BG" sz="2200" dirty="0" smtClean="0"/>
              <a:t>е суперключ, но </a:t>
            </a:r>
            <a:r>
              <a:rPr lang="bg-BG" sz="2200" i="1" dirty="0" smtClean="0"/>
              <a:t>не е</a:t>
            </a:r>
            <a:r>
              <a:rPr lang="bg-BG" sz="2200" dirty="0" smtClean="0"/>
              <a:t> ключ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bg-BG" dirty="0" smtClean="0"/>
              <a:t>Правила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Всеки ключ е</a:t>
            </a:r>
            <a:r>
              <a:rPr lang="en-US" sz="2200" dirty="0" smtClean="0"/>
              <a:t> </a:t>
            </a:r>
            <a:r>
              <a:rPr lang="bg-BG" sz="2200" i="1" dirty="0" smtClean="0"/>
              <a:t>суперключ </a:t>
            </a:r>
            <a:r>
              <a:rPr lang="en-US" sz="2200" dirty="0" smtClean="0"/>
              <a:t>(</a:t>
            </a:r>
            <a:r>
              <a:rPr lang="bg-BG" sz="2200" dirty="0" smtClean="0"/>
              <a:t>но не и обратното</a:t>
            </a:r>
            <a:r>
              <a:rPr lang="en-US" sz="2200" dirty="0" smtClean="0"/>
              <a:t>)</a:t>
            </a:r>
            <a:endParaRPr lang="en-US" sz="2200" dirty="0"/>
          </a:p>
          <a:p>
            <a:pPr lvl="1"/>
            <a:r>
              <a:rPr lang="bg-BG" sz="2200" dirty="0" smtClean="0"/>
              <a:t>Всяко множество от атрибути, което </a:t>
            </a:r>
            <a:r>
              <a:rPr lang="bg-BG" sz="2200" i="1" dirty="0" smtClean="0"/>
              <a:t>включва ключ </a:t>
            </a:r>
            <a:r>
              <a:rPr lang="bg-BG" sz="2200" dirty="0" smtClean="0"/>
              <a:t>е</a:t>
            </a:r>
            <a:r>
              <a:rPr lang="en-US" sz="2200" dirty="0" smtClean="0"/>
              <a:t> </a:t>
            </a:r>
            <a:r>
              <a:rPr lang="en-US" sz="2200" i="1" dirty="0" err="1"/>
              <a:t>superkey</a:t>
            </a:r>
            <a:endParaRPr lang="en-US" sz="2200" i="1" dirty="0"/>
          </a:p>
          <a:p>
            <a:pPr lvl="1"/>
            <a:r>
              <a:rPr lang="bg-BG" sz="2200" i="1" dirty="0" smtClean="0"/>
              <a:t>Минималният</a:t>
            </a:r>
            <a:r>
              <a:rPr lang="bg-BG" sz="2200" dirty="0" smtClean="0"/>
              <a:t> суперключ е и ключ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78770A28-A37D-423E-A955-9A007176D612}" type="slidenum">
              <a:rPr lang="en-US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Constraints </a:t>
            </a:r>
            <a:r>
              <a:rPr lang="en-US" dirty="0" smtClean="0"/>
              <a:t>(</a:t>
            </a:r>
            <a:r>
              <a:rPr lang="bg-BG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557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bg-BG" sz="2400" dirty="0" smtClean="0"/>
              <a:t>Ако релацията има </a:t>
            </a:r>
            <a:r>
              <a:rPr lang="bg-BG" sz="2400" b="1" dirty="0" smtClean="0"/>
              <a:t>множество кандидат ключове</a:t>
            </a:r>
            <a:r>
              <a:rPr lang="bg-BG" sz="2400" dirty="0" smtClean="0"/>
              <a:t>, един от тях се избира (произволно) за </a:t>
            </a:r>
            <a:r>
              <a:rPr lang="en-US" sz="2400" b="1" dirty="0" smtClean="0"/>
              <a:t>primary </a:t>
            </a:r>
            <a:r>
              <a:rPr lang="en-US" sz="2400" b="1" dirty="0"/>
              <a:t>key</a:t>
            </a:r>
            <a:r>
              <a:rPr lang="en-US" sz="2400" dirty="0"/>
              <a:t>. </a:t>
            </a:r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Атрибутите на първичният ключ се </a:t>
            </a:r>
            <a:r>
              <a:rPr lang="bg-BG" sz="2200" u="sng" dirty="0" smtClean="0"/>
              <a:t>подчертават</a:t>
            </a:r>
            <a:r>
              <a:rPr lang="en-US" sz="2200" dirty="0" smtClean="0"/>
              <a:t>.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bg-BG" dirty="0"/>
              <a:t>Н</a:t>
            </a:r>
            <a:r>
              <a:rPr lang="bg-BG" sz="2400" dirty="0" smtClean="0"/>
              <a:t>ека е дадена релационната схема </a:t>
            </a:r>
            <a:r>
              <a:rPr lang="en-US" sz="2400" dirty="0" smtClean="0"/>
              <a:t>CAR: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CAR(State, </a:t>
            </a:r>
            <a:r>
              <a:rPr lang="en-US" sz="2200" dirty="0" err="1"/>
              <a:t>Reg</a:t>
            </a:r>
            <a:r>
              <a:rPr lang="en-US" sz="2200" dirty="0"/>
              <a:t>#, </a:t>
            </a:r>
            <a:r>
              <a:rPr lang="en-US" sz="2200" u="sng" dirty="0" err="1"/>
              <a:t>SerialNo</a:t>
            </a:r>
            <a:r>
              <a:rPr lang="en-US" sz="2200" dirty="0"/>
              <a:t>, Make, Model, Year)</a:t>
            </a:r>
          </a:p>
          <a:p>
            <a:pPr lvl="1">
              <a:lnSpc>
                <a:spcPct val="80000"/>
              </a:lnSpc>
            </a:pPr>
            <a:r>
              <a:rPr lang="bg-BG" sz="2200" dirty="0"/>
              <a:t>И</a:t>
            </a:r>
            <a:r>
              <a:rPr lang="bg-BG" sz="2200" dirty="0" smtClean="0"/>
              <a:t>збираме </a:t>
            </a:r>
            <a:r>
              <a:rPr lang="en-US" sz="2200" dirty="0" err="1" smtClean="0"/>
              <a:t>SerialNo</a:t>
            </a:r>
            <a:r>
              <a:rPr lang="en-US" sz="2200" dirty="0" smtClean="0"/>
              <a:t> </a:t>
            </a:r>
            <a:r>
              <a:rPr lang="bg-BG" sz="2200" dirty="0" smtClean="0"/>
              <a:t>за първичен ключ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Стойността на първичния ключ се ползва за</a:t>
            </a:r>
            <a:r>
              <a:rPr lang="bg-BG" sz="2400" i="1" dirty="0" smtClean="0"/>
              <a:t> уникална идентификация</a:t>
            </a:r>
            <a:r>
              <a:rPr lang="bg-BG" sz="2400" dirty="0" smtClean="0"/>
              <a:t> на всеки </a:t>
            </a:r>
            <a:r>
              <a:rPr lang="en-US" sz="2400" dirty="0" smtClean="0"/>
              <a:t>tuple </a:t>
            </a:r>
            <a:r>
              <a:rPr lang="bg-BG" sz="2400" dirty="0" smtClean="0"/>
              <a:t>в релацията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Идентифицира </a:t>
            </a:r>
            <a:r>
              <a:rPr lang="en-US" sz="2200" dirty="0" smtClean="0"/>
              <a:t>tuple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Използва се и за </a:t>
            </a:r>
            <a:r>
              <a:rPr lang="bg-BG" sz="2400" i="1" dirty="0" smtClean="0"/>
              <a:t>референция</a:t>
            </a:r>
            <a:r>
              <a:rPr lang="bg-BG" sz="2400" dirty="0" smtClean="0"/>
              <a:t> на</a:t>
            </a:r>
            <a:r>
              <a:rPr lang="en-US" sz="2400" dirty="0" smtClean="0"/>
              <a:t> </a:t>
            </a:r>
            <a:r>
              <a:rPr lang="en-US" sz="2400" dirty="0"/>
              <a:t>tuple </a:t>
            </a:r>
            <a:r>
              <a:rPr lang="bg-BG" sz="2400" dirty="0" smtClean="0"/>
              <a:t>от друг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Общо правило</a:t>
            </a:r>
            <a:r>
              <a:rPr lang="en-US" sz="2200" dirty="0" smtClean="0"/>
              <a:t>: </a:t>
            </a:r>
            <a:r>
              <a:rPr lang="bg-BG" sz="2200" dirty="0" smtClean="0"/>
              <a:t>За първичен ключ се избира най-късия кандидат ключ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Тъй като изборът е субективен е възможно понякога да има изключения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2AED2CBE-600F-40A3-986B-CF50B6BF9048}" type="slidenum">
              <a:rPr lang="en-US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23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Таблица </a:t>
            </a:r>
            <a:r>
              <a:rPr lang="en-US" sz="3200" dirty="0" smtClean="0"/>
              <a:t>CAR </a:t>
            </a:r>
            <a:r>
              <a:rPr lang="bg-BG" sz="3200" dirty="0" smtClean="0"/>
              <a:t>има 2 кандидат ключа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err="1"/>
              <a:t>LicenseNumber</a:t>
            </a:r>
            <a:r>
              <a:rPr lang="en-US" sz="3200" dirty="0"/>
              <a:t> </a:t>
            </a:r>
            <a:r>
              <a:rPr lang="bg-BG" sz="3200" dirty="0" smtClean="0"/>
              <a:t>е избран за </a:t>
            </a:r>
            <a:r>
              <a:rPr lang="en-US" sz="3200" dirty="0" smtClean="0"/>
              <a:t>Primary </a:t>
            </a:r>
            <a:r>
              <a:rPr lang="en-US" sz="3200" dirty="0"/>
              <a:t>Key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809DCB6A-35C1-41BF-8C84-7E30B205B88C}" type="slidenum">
              <a:rPr lang="en-US"/>
              <a:pPr/>
              <a:t>24</a:t>
            </a:fld>
            <a:endParaRPr lang="en-CA"/>
          </a:p>
        </p:txBody>
      </p:sp>
      <p:pic>
        <p:nvPicPr>
          <p:cNvPr id="700425" name="Picture 9" descr="fig05_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59050"/>
            <a:ext cx="84137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Relational Database Schema</a:t>
            </a:r>
          </a:p>
        </p:txBody>
      </p:sp>
      <p:sp>
        <p:nvSpPr>
          <p:cNvPr id="7024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Relational Database Schema:</a:t>
            </a:r>
          </a:p>
          <a:p>
            <a:pPr lvl="1"/>
            <a:r>
              <a:rPr lang="bg-BG" dirty="0" smtClean="0"/>
              <a:t>Множество релационни схеми </a:t>
            </a:r>
            <a:r>
              <a:rPr lang="en-US" dirty="0" smtClean="0"/>
              <a:t>S</a:t>
            </a:r>
            <a:r>
              <a:rPr lang="bg-BG" dirty="0" smtClean="0"/>
              <a:t>, които принадлежат към една и съща БД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S </a:t>
            </a:r>
            <a:r>
              <a:rPr lang="bg-BG" dirty="0" smtClean="0"/>
              <a:t>е името на цялата</a:t>
            </a:r>
            <a:r>
              <a:rPr lang="en-US" dirty="0" smtClean="0"/>
              <a:t> </a:t>
            </a:r>
            <a:r>
              <a:rPr lang="en-US" b="1" dirty="0"/>
              <a:t>database schema</a:t>
            </a:r>
          </a:p>
          <a:p>
            <a:pPr lvl="1"/>
            <a:r>
              <a:rPr lang="en-US" dirty="0"/>
              <a:t>S = {R1, R2, ..., </a:t>
            </a:r>
            <a:r>
              <a:rPr lang="en-US" dirty="0" err="1"/>
              <a:t>Rn</a:t>
            </a:r>
            <a:r>
              <a:rPr lang="en-US" dirty="0"/>
              <a:t>}</a:t>
            </a:r>
          </a:p>
          <a:p>
            <a:pPr lvl="1"/>
            <a:r>
              <a:rPr lang="en-US" dirty="0"/>
              <a:t>R1, R2, …, </a:t>
            </a:r>
            <a:r>
              <a:rPr lang="en-US" dirty="0" err="1"/>
              <a:t>Rn</a:t>
            </a:r>
            <a:r>
              <a:rPr lang="en-US" dirty="0"/>
              <a:t> </a:t>
            </a:r>
            <a:r>
              <a:rPr lang="bg-BG" dirty="0" smtClean="0"/>
              <a:t>са имена на </a:t>
            </a:r>
            <a:r>
              <a:rPr lang="bg-BG" b="1" dirty="0" smtClean="0"/>
              <a:t>индивидуални релационни схеми </a:t>
            </a:r>
            <a:r>
              <a:rPr lang="bg-BG" dirty="0" smtClean="0"/>
              <a:t>в БД 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AED3B9A2-C2BD-4AC8-A376-8496DECCDF31}" type="slidenum">
              <a:rPr lang="en-US"/>
              <a:pPr/>
              <a:t>25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49841347-A4DC-4040-83A3-A84733B464E5}" type="slidenum">
              <a:rPr lang="en-US"/>
              <a:pPr/>
              <a:t>26</a:t>
            </a:fld>
            <a:endParaRPr lang="en-CA"/>
          </a:p>
        </p:txBody>
      </p:sp>
      <p:pic>
        <p:nvPicPr>
          <p:cNvPr id="757765" name="Picture 5" descr="fig05_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8074025" cy="490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766" name="Text Box 6" descr="Pink tissue paper"/>
          <p:cNvSpPr txBox="1">
            <a:spLocks noChangeArrowheads="1"/>
          </p:cNvSpPr>
          <p:nvPr/>
        </p:nvSpPr>
        <p:spPr bwMode="auto">
          <a:xfrm>
            <a:off x="381000" y="762000"/>
            <a:ext cx="693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800000"/>
                </a:solidFill>
              </a:rPr>
              <a:t>COMPANY Database Schema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Entity Integrity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Entity Integrity:</a:t>
            </a:r>
          </a:p>
          <a:p>
            <a:pPr lvl="1"/>
            <a:r>
              <a:rPr lang="bg-BG" sz="2400" i="1" dirty="0" smtClean="0"/>
              <a:t>Атрибутите на първичния ключ </a:t>
            </a:r>
            <a:r>
              <a:rPr lang="en-US" sz="2400" dirty="0" smtClean="0"/>
              <a:t>PK </a:t>
            </a:r>
            <a:r>
              <a:rPr lang="bg-BG" sz="2400" dirty="0" smtClean="0"/>
              <a:t>на всяка релационна схема</a:t>
            </a:r>
            <a:r>
              <a:rPr lang="en-US" sz="2400" dirty="0" smtClean="0"/>
              <a:t> </a:t>
            </a:r>
            <a:r>
              <a:rPr lang="en-US" sz="2400" dirty="0"/>
              <a:t>R </a:t>
            </a:r>
            <a:r>
              <a:rPr lang="bg-BG" sz="2400" dirty="0" smtClean="0"/>
              <a:t>в </a:t>
            </a:r>
            <a:r>
              <a:rPr lang="en-US" sz="2400" dirty="0" smtClean="0"/>
              <a:t>S </a:t>
            </a:r>
            <a:r>
              <a:rPr lang="bg-BG" sz="2400" dirty="0" smtClean="0"/>
              <a:t>нямат стойности </a:t>
            </a:r>
            <a:r>
              <a:rPr lang="en-US" sz="2400" dirty="0" smtClean="0"/>
              <a:t>null </a:t>
            </a:r>
            <a:r>
              <a:rPr lang="bg-BG" sz="2400" dirty="0" smtClean="0"/>
              <a:t>за който и да е</a:t>
            </a:r>
            <a:r>
              <a:rPr lang="en-US" sz="2400" dirty="0" smtClean="0"/>
              <a:t> </a:t>
            </a:r>
            <a:r>
              <a:rPr lang="en-US" sz="2400" dirty="0"/>
              <a:t>tuple </a:t>
            </a:r>
            <a:r>
              <a:rPr lang="bg-BG" sz="2400" dirty="0" smtClean="0"/>
              <a:t>на </a:t>
            </a:r>
            <a:r>
              <a:rPr lang="en-US" sz="2400" dirty="0" smtClean="0"/>
              <a:t>r(R</a:t>
            </a:r>
            <a:r>
              <a:rPr lang="en-US" sz="2400" dirty="0"/>
              <a:t>).</a:t>
            </a:r>
          </a:p>
          <a:p>
            <a:pPr lvl="2"/>
            <a:r>
              <a:rPr lang="bg-BG" sz="2000" dirty="0" smtClean="0"/>
              <a:t>Това изискване се налага, защото стойностите на първичния клщч се ползват за </a:t>
            </a:r>
            <a:r>
              <a:rPr lang="bg-BG" sz="2000" i="1" dirty="0" smtClean="0"/>
              <a:t>идентификация</a:t>
            </a:r>
            <a:r>
              <a:rPr lang="bg-BG" sz="2000" dirty="0" smtClean="0"/>
              <a:t> на всеки </a:t>
            </a:r>
            <a:r>
              <a:rPr lang="en-US" sz="2000" dirty="0" smtClean="0"/>
              <a:t>tuples</a:t>
            </a:r>
            <a:r>
              <a:rPr lang="en-US" sz="2000" dirty="0"/>
              <a:t>.</a:t>
            </a:r>
          </a:p>
          <a:p>
            <a:pPr lvl="2"/>
            <a:r>
              <a:rPr lang="en-US" sz="2000" dirty="0"/>
              <a:t>t[PK] </a:t>
            </a:r>
            <a:r>
              <a:rPr lang="en-US" sz="2000" dirty="0">
                <a:sym typeface="Symbol" pitchFamily="1" charset="2"/>
              </a:rPr>
              <a:t></a:t>
            </a:r>
            <a:r>
              <a:rPr lang="en-US" sz="2000" dirty="0"/>
              <a:t> null </a:t>
            </a:r>
            <a:r>
              <a:rPr lang="bg-BG" sz="2000" dirty="0" smtClean="0"/>
              <a:t>за всеки </a:t>
            </a:r>
            <a:r>
              <a:rPr lang="en-US" sz="2000" dirty="0" smtClean="0"/>
              <a:t>t </a:t>
            </a:r>
            <a:r>
              <a:rPr lang="bg-BG" sz="2000" dirty="0" smtClean="0"/>
              <a:t>в </a:t>
            </a:r>
            <a:r>
              <a:rPr lang="en-US" sz="2000" dirty="0" smtClean="0"/>
              <a:t>r(R</a:t>
            </a:r>
            <a:r>
              <a:rPr lang="en-US" sz="2000" dirty="0"/>
              <a:t>)</a:t>
            </a:r>
          </a:p>
          <a:p>
            <a:pPr lvl="2"/>
            <a:r>
              <a:rPr lang="bg-BG" sz="2000" dirty="0" smtClean="0"/>
              <a:t>Ако </a:t>
            </a:r>
            <a:r>
              <a:rPr lang="en-US" sz="2000" dirty="0" smtClean="0"/>
              <a:t>PK </a:t>
            </a:r>
            <a:r>
              <a:rPr lang="bg-BG" sz="2000" dirty="0" smtClean="0"/>
              <a:t>има множество атрибути, нито един от тях не може да има стойност </a:t>
            </a:r>
            <a:r>
              <a:rPr lang="en-US" sz="2000" dirty="0" smtClean="0"/>
              <a:t>null</a:t>
            </a:r>
            <a:endParaRPr lang="en-US" sz="2000" dirty="0"/>
          </a:p>
          <a:p>
            <a:pPr lvl="1"/>
            <a:r>
              <a:rPr lang="bg-BG" sz="2400" dirty="0" smtClean="0"/>
              <a:t>Останалите атрибути на </a:t>
            </a:r>
            <a:r>
              <a:rPr lang="en-US" sz="2400" dirty="0" smtClean="0"/>
              <a:t>R </a:t>
            </a:r>
            <a:r>
              <a:rPr lang="bg-BG" sz="2400" dirty="0" smtClean="0"/>
              <a:t>могат да нямат стойност </a:t>
            </a:r>
            <a:r>
              <a:rPr lang="en-US" sz="2400" dirty="0" smtClean="0"/>
              <a:t>null</a:t>
            </a:r>
            <a:r>
              <a:rPr lang="bg-BG" sz="2400" dirty="0" smtClean="0"/>
              <a:t>, независимо че не са първичен ключ (пример: атрибут име)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r>
              <a:rPr lang="bg-BG" dirty="0" smtClean="0"/>
              <a:t>5</a:t>
            </a:r>
            <a:r>
              <a:rPr lang="en-US" dirty="0" smtClean="0"/>
              <a:t>- </a:t>
            </a:r>
            <a:fld id="{6123B36E-607F-4A72-B79E-20F4DD0D6CAC}" type="slidenum">
              <a:rPr lang="en-US"/>
              <a:pPr/>
              <a:t>27</a:t>
            </a:fld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Referential Integrity</a:t>
            </a:r>
          </a:p>
        </p:txBody>
      </p:sp>
      <p:sp>
        <p:nvSpPr>
          <p:cNvPr id="70451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Ограничение, касаещо </a:t>
            </a:r>
            <a:r>
              <a:rPr lang="bg-BG" b="1" dirty="0" smtClean="0"/>
              <a:t>две</a:t>
            </a:r>
            <a:r>
              <a:rPr lang="bg-BG" dirty="0" smtClean="0"/>
              <a:t> релации</a:t>
            </a:r>
            <a:endParaRPr lang="en-US" dirty="0" smtClean="0"/>
          </a:p>
          <a:p>
            <a:pPr lvl="1"/>
            <a:r>
              <a:rPr lang="bg-BG" dirty="0" smtClean="0"/>
              <a:t>Предходното ограничение касаеше една релация</a:t>
            </a:r>
            <a:r>
              <a:rPr lang="en-US" dirty="0" smtClean="0"/>
              <a:t>.</a:t>
            </a:r>
          </a:p>
          <a:p>
            <a:r>
              <a:rPr lang="bg-BG" dirty="0" smtClean="0"/>
              <a:t>Използва се за задаване на </a:t>
            </a:r>
            <a:r>
              <a:rPr lang="bg-BG" b="1" dirty="0" smtClean="0"/>
              <a:t>връзка</a:t>
            </a:r>
            <a:r>
              <a:rPr lang="bg-BG" dirty="0" smtClean="0"/>
              <a:t> между </a:t>
            </a:r>
            <a:r>
              <a:rPr lang="en-US" dirty="0" smtClean="0"/>
              <a:t>tuples </a:t>
            </a:r>
            <a:r>
              <a:rPr lang="bg-BG" dirty="0" smtClean="0"/>
              <a:t>в две релации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bg-BG" b="1" dirty="0" smtClean="0"/>
              <a:t>Референсираща </a:t>
            </a:r>
            <a:r>
              <a:rPr lang="bg-BG" dirty="0" smtClean="0"/>
              <a:t>и </a:t>
            </a:r>
            <a:r>
              <a:rPr lang="bg-BG" b="1" dirty="0" smtClean="0"/>
              <a:t>реферирана релации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066E2A85-7B1C-469C-9FAE-9CD286095EEF}" type="slidenum">
              <a:rPr lang="en-US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Referential Integrity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Tuples </a:t>
            </a:r>
            <a:r>
              <a:rPr lang="bg-BG" dirty="0" smtClean="0"/>
              <a:t>в </a:t>
            </a:r>
            <a:r>
              <a:rPr lang="bg-BG" b="1" dirty="0" smtClean="0"/>
              <a:t>референсиращата релация </a:t>
            </a:r>
            <a:r>
              <a:rPr lang="en-US" dirty="0" smtClean="0"/>
              <a:t>R1 </a:t>
            </a:r>
            <a:r>
              <a:rPr lang="bg-BG" dirty="0" smtClean="0"/>
              <a:t>има атрибути</a:t>
            </a:r>
            <a:r>
              <a:rPr lang="en-US" dirty="0" smtClean="0"/>
              <a:t> </a:t>
            </a:r>
            <a:r>
              <a:rPr lang="en-US" dirty="0"/>
              <a:t>FK </a:t>
            </a:r>
            <a:r>
              <a:rPr lang="en-US" dirty="0" smtClean="0"/>
              <a:t>(</a:t>
            </a:r>
            <a:r>
              <a:rPr lang="en-US" b="1" dirty="0" smtClean="0"/>
              <a:t>foreign </a:t>
            </a:r>
            <a:r>
              <a:rPr lang="en-US" b="1" dirty="0"/>
              <a:t>key</a:t>
            </a:r>
            <a:r>
              <a:rPr lang="en-US" dirty="0"/>
              <a:t> </a:t>
            </a:r>
            <a:r>
              <a:rPr lang="bg-BG" dirty="0" smtClean="0"/>
              <a:t>атибути</a:t>
            </a:r>
            <a:r>
              <a:rPr lang="en-US" dirty="0" smtClean="0"/>
              <a:t>)</a:t>
            </a:r>
            <a:r>
              <a:rPr lang="bg-BG" dirty="0" smtClean="0"/>
              <a:t>, които реферират атрибутите на първичния ключ</a:t>
            </a:r>
            <a:r>
              <a:rPr lang="en-US" dirty="0" smtClean="0"/>
              <a:t> </a:t>
            </a:r>
            <a:r>
              <a:rPr lang="en-US" dirty="0"/>
              <a:t>PK </a:t>
            </a:r>
            <a:r>
              <a:rPr lang="bg-BG" dirty="0" smtClean="0"/>
              <a:t>в </a:t>
            </a:r>
            <a:r>
              <a:rPr lang="bg-BG" b="1" dirty="0" smtClean="0"/>
              <a:t>реферираната релация </a:t>
            </a:r>
            <a:r>
              <a:rPr lang="en-US" dirty="0" smtClean="0"/>
              <a:t>R2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tuple </a:t>
            </a:r>
            <a:r>
              <a:rPr lang="en-US" dirty="0"/>
              <a:t>t1 </a:t>
            </a:r>
            <a:r>
              <a:rPr lang="bg-BG" dirty="0" smtClean="0"/>
              <a:t>в </a:t>
            </a:r>
            <a:r>
              <a:rPr lang="en-US" dirty="0" smtClean="0"/>
              <a:t>R1 </a:t>
            </a:r>
            <a:r>
              <a:rPr lang="bg-BG" dirty="0" smtClean="0"/>
              <a:t>е </a:t>
            </a:r>
            <a:r>
              <a:rPr lang="bg-BG" b="1" dirty="0" smtClean="0"/>
              <a:t>референция на </a:t>
            </a:r>
            <a:r>
              <a:rPr lang="en-US" dirty="0" smtClean="0"/>
              <a:t>tuple t2 </a:t>
            </a:r>
            <a:r>
              <a:rPr lang="bg-BG" dirty="0" smtClean="0"/>
              <a:t>в </a:t>
            </a:r>
            <a:r>
              <a:rPr lang="en-US" dirty="0" smtClean="0"/>
              <a:t>R2</a:t>
            </a:r>
            <a:r>
              <a:rPr lang="bg-BG" dirty="0" smtClean="0"/>
              <a:t>. ако</a:t>
            </a:r>
            <a:r>
              <a:rPr lang="en-US" dirty="0" smtClean="0"/>
              <a:t> t1[FK] = t2[PK].</a:t>
            </a:r>
          </a:p>
          <a:p>
            <a:r>
              <a:rPr lang="bg-BG" dirty="0" smtClean="0"/>
              <a:t>Референтната цялост се изобразява в схемата на БД с дъга от </a:t>
            </a:r>
            <a:r>
              <a:rPr lang="en-US" dirty="0" smtClean="0"/>
              <a:t>R1.FK </a:t>
            </a:r>
            <a:r>
              <a:rPr lang="bg-BG" dirty="0" smtClean="0"/>
              <a:t>към </a:t>
            </a:r>
            <a:r>
              <a:rPr lang="en-US" dirty="0" smtClean="0"/>
              <a:t>R2.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9EA0E26B-2C93-4BC5-A7F9-5F2A1A3C008F}" type="slidenum">
              <a:rPr lang="en-US"/>
              <a:pPr/>
              <a:t>29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Концепции на релационния модел</a:t>
            </a:r>
            <a:endParaRPr lang="en-US" dirty="0"/>
          </a:p>
        </p:txBody>
      </p:sp>
      <p:sp>
        <p:nvSpPr>
          <p:cNvPr id="6697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Релационният модел на данните е бзиран на концепцията </a:t>
            </a:r>
            <a:r>
              <a:rPr lang="en-US" sz="2400" i="1" dirty="0" smtClean="0"/>
              <a:t>Relation</a:t>
            </a:r>
            <a:endParaRPr lang="en-US" sz="2400" i="1" dirty="0"/>
          </a:p>
          <a:p>
            <a:pPr lvl="1"/>
            <a:r>
              <a:rPr lang="bg-BG" sz="2200" dirty="0" smtClean="0"/>
              <a:t>Силата на релационния похдо към управлението на данните произтича от фундамента, който полага теорията на релациите</a:t>
            </a:r>
            <a:endParaRPr lang="en-US" sz="2200" dirty="0"/>
          </a:p>
          <a:p>
            <a:r>
              <a:rPr lang="bg-BG" sz="2400" dirty="0" smtClean="0"/>
              <a:t>Лекцията е посветена на </a:t>
            </a:r>
            <a:r>
              <a:rPr lang="en-US" sz="2400" i="1" dirty="0" smtClean="0"/>
              <a:t>formal </a:t>
            </a:r>
            <a:r>
              <a:rPr lang="en-US" sz="2400" i="1" dirty="0"/>
              <a:t>relational </a:t>
            </a:r>
            <a:r>
              <a:rPr lang="en-US" sz="2400" i="1" dirty="0" smtClean="0"/>
              <a:t>model</a:t>
            </a:r>
            <a:endParaRPr lang="en-US" sz="2400" dirty="0" smtClean="0"/>
          </a:p>
          <a:p>
            <a:r>
              <a:rPr lang="bg-BG" sz="2400" dirty="0" smtClean="0"/>
              <a:t>На практика съществува </a:t>
            </a:r>
            <a:r>
              <a:rPr lang="en-US" sz="2400" i="1" dirty="0" smtClean="0"/>
              <a:t>standard model</a:t>
            </a:r>
            <a:r>
              <a:rPr lang="bg-BG" sz="2400" i="1" dirty="0" smtClean="0"/>
              <a:t>,</a:t>
            </a:r>
            <a:r>
              <a:rPr lang="en-US" sz="2400" dirty="0" smtClean="0"/>
              <a:t> </a:t>
            </a:r>
            <a:r>
              <a:rPr lang="bg-BG" sz="2400" dirty="0" smtClean="0"/>
              <a:t>базиран на </a:t>
            </a:r>
            <a:r>
              <a:rPr lang="en-US" sz="2400" dirty="0" smtClean="0"/>
              <a:t>SQL</a:t>
            </a:r>
            <a:r>
              <a:rPr lang="bg-BG" sz="2400" dirty="0" smtClean="0"/>
              <a:t> – ще бъде разгледан в лекции 8 и 9</a:t>
            </a:r>
            <a:endParaRPr lang="en-US" sz="2400" dirty="0" smtClean="0"/>
          </a:p>
          <a:p>
            <a:r>
              <a:rPr lang="bg-BG" sz="2400" u="sng" dirty="0" smtClean="0"/>
              <a:t>Съществуват множество важни разлики между </a:t>
            </a:r>
            <a:r>
              <a:rPr lang="en-US" sz="2400" i="1" dirty="0" smtClean="0"/>
              <a:t>formal</a:t>
            </a:r>
            <a:r>
              <a:rPr lang="en-US" sz="2400" dirty="0" smtClean="0"/>
              <a:t> model </a:t>
            </a:r>
            <a:r>
              <a:rPr lang="bg-BG" sz="2400" dirty="0" smtClean="0"/>
              <a:t>и </a:t>
            </a:r>
            <a:r>
              <a:rPr lang="en-US" sz="2400" i="1" dirty="0" smtClean="0"/>
              <a:t>practical</a:t>
            </a:r>
            <a:r>
              <a:rPr lang="en-US" sz="2400" dirty="0" smtClean="0"/>
              <a:t> model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8A905260-DBD0-4A8D-B5A2-1F486130A8BB}" type="slidenum">
              <a:rPr lang="en-US"/>
              <a:pPr/>
              <a:t>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Referential Integrity </a:t>
            </a:r>
            <a:r>
              <a:rPr lang="en-US" dirty="0" smtClean="0"/>
              <a:t>(foreign </a:t>
            </a:r>
            <a:r>
              <a:rPr lang="en-US" dirty="0"/>
              <a:t>key) </a:t>
            </a:r>
            <a:br>
              <a:rPr lang="en-US" dirty="0"/>
            </a:br>
            <a:r>
              <a:rPr lang="en-US" dirty="0"/>
              <a:t>Constraint</a:t>
            </a:r>
          </a:p>
        </p:txBody>
      </p:sp>
      <p:sp>
        <p:nvSpPr>
          <p:cNvPr id="7065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Дефиниция на ограничението:</a:t>
            </a:r>
            <a:endParaRPr lang="en-US" dirty="0"/>
          </a:p>
          <a:p>
            <a:pPr lvl="1"/>
            <a:r>
              <a:rPr lang="bg-BG" dirty="0" smtClean="0"/>
              <a:t>Стойността на колоната (колоните) „външен ключ“ (</a:t>
            </a:r>
            <a:r>
              <a:rPr lang="en-US" dirty="0" smtClean="0"/>
              <a:t>foreign key</a:t>
            </a:r>
            <a:r>
              <a:rPr lang="bg-BG" dirty="0" smtClean="0"/>
              <a:t>)</a:t>
            </a:r>
            <a:r>
              <a:rPr lang="en-US" dirty="0" smtClean="0"/>
              <a:t> FK </a:t>
            </a:r>
            <a:r>
              <a:rPr lang="bg-BG" dirty="0" smtClean="0"/>
              <a:t>на </a:t>
            </a:r>
            <a:r>
              <a:rPr lang="bg-BG" b="1" dirty="0" smtClean="0"/>
              <a:t>референсиращата релация</a:t>
            </a:r>
            <a:r>
              <a:rPr lang="en-US" dirty="0" smtClean="0"/>
              <a:t> </a:t>
            </a:r>
            <a:r>
              <a:rPr lang="en-US" dirty="0"/>
              <a:t>R1 </a:t>
            </a:r>
            <a:r>
              <a:rPr lang="bg-BG" dirty="0" smtClean="0"/>
              <a:t>може да бъде </a:t>
            </a:r>
            <a:r>
              <a:rPr lang="bg-BG" b="1" dirty="0" smtClean="0"/>
              <a:t>една от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dirty="0"/>
              <a:t>(1) </a:t>
            </a:r>
            <a:r>
              <a:rPr lang="bg-BG" dirty="0" smtClean="0"/>
              <a:t>стойност на съществуващ първичен ключ </a:t>
            </a:r>
            <a:r>
              <a:rPr lang="en-US" dirty="0" smtClean="0"/>
              <a:t>PK </a:t>
            </a:r>
            <a:r>
              <a:rPr lang="bg-BG" dirty="0" smtClean="0"/>
              <a:t>в </a:t>
            </a:r>
            <a:r>
              <a:rPr lang="bg-BG" b="1" dirty="0" smtClean="0"/>
              <a:t>реферираната релация </a:t>
            </a:r>
            <a:r>
              <a:rPr lang="en-US" dirty="0" smtClean="0"/>
              <a:t>R2</a:t>
            </a:r>
            <a:r>
              <a:rPr lang="en-US" dirty="0"/>
              <a:t>, </a:t>
            </a:r>
            <a:r>
              <a:rPr lang="bg-BG" u="sng" dirty="0" smtClean="0"/>
              <a:t>или</a:t>
            </a:r>
            <a:endParaRPr lang="en-US" u="sng" dirty="0"/>
          </a:p>
          <a:p>
            <a:pPr lvl="2"/>
            <a:r>
              <a:rPr lang="en-US" dirty="0"/>
              <a:t>(2) </a:t>
            </a:r>
            <a:r>
              <a:rPr lang="en-US" b="1" dirty="0" smtClean="0"/>
              <a:t>null</a:t>
            </a:r>
            <a:r>
              <a:rPr lang="en-US" dirty="0"/>
              <a:t>.</a:t>
            </a:r>
          </a:p>
          <a:p>
            <a:r>
              <a:rPr lang="bg-BG" dirty="0" smtClean="0"/>
              <a:t>При</a:t>
            </a:r>
            <a:r>
              <a:rPr lang="en-US" dirty="0" smtClean="0"/>
              <a:t> </a:t>
            </a:r>
            <a:r>
              <a:rPr lang="en-US" dirty="0"/>
              <a:t>(2</a:t>
            </a:r>
            <a:r>
              <a:rPr lang="en-US" dirty="0" smtClean="0"/>
              <a:t>) FK </a:t>
            </a:r>
            <a:r>
              <a:rPr lang="bg-BG" dirty="0" smtClean="0"/>
              <a:t>в </a:t>
            </a:r>
            <a:r>
              <a:rPr lang="en-US" dirty="0" smtClean="0"/>
              <a:t>R1 </a:t>
            </a:r>
            <a:r>
              <a:rPr lang="bg-BG" b="1" dirty="0" smtClean="0"/>
              <a:t>не трябва </a:t>
            </a:r>
            <a:r>
              <a:rPr lang="bg-BG" dirty="0" smtClean="0"/>
              <a:t>да бъде част от първичния ключ на </a:t>
            </a:r>
            <a:r>
              <a:rPr lang="en-US" dirty="0" smtClean="0"/>
              <a:t>R1.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8CDE09FC-B4D9-429B-A9EE-2601D4B296FD}" type="slidenum">
              <a:rPr lang="en-US"/>
              <a:pPr/>
              <a:t>30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5905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Изобразяване на релационната схема на БД и нейните ограничения</a:t>
            </a:r>
            <a:endParaRPr lang="en-US" dirty="0"/>
          </a:p>
        </p:txBody>
      </p:sp>
      <p:sp>
        <p:nvSpPr>
          <p:cNvPr id="7618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Всяка релационна схема може да бъде показана ако ред от имена на атрибути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Името на релацията се пише над атрибутите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Атрибутът (атрибутите) „първичен ключ“ се подчертават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Ограниченията от външен ключ (референтна цялост) се изобразяват като линия(със стрелка) от атрибутите на външния ключ към реферираната таблица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За яснота може </a:t>
            </a:r>
            <a:r>
              <a:rPr lang="bg-BG" sz="2200" dirty="0" smtClean="0"/>
              <a:t>да сочи и към първичния ключ на рефериращата релация</a:t>
            </a: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DB3F67DF-826C-4E53-AB08-418FE1D8FFB3}" type="slidenum">
              <a:rPr lang="en-US"/>
              <a:pPr/>
              <a:t>31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1CAC8CCE-375A-470D-8F4A-51282FBC8266}" type="slidenum">
              <a:rPr lang="en-US"/>
              <a:pPr/>
              <a:t>32</a:t>
            </a:fld>
            <a:endParaRPr lang="en-CA"/>
          </a:p>
        </p:txBody>
      </p:sp>
      <p:pic>
        <p:nvPicPr>
          <p:cNvPr id="759813" name="Picture 5" descr="fig05_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92263"/>
            <a:ext cx="6477000" cy="480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9814" name="Text Box 6" descr="Pink tissue paper"/>
          <p:cNvSpPr txBox="1">
            <a:spLocks noChangeArrowheads="1"/>
          </p:cNvSpPr>
          <p:nvPr/>
        </p:nvSpPr>
        <p:spPr bwMode="auto">
          <a:xfrm>
            <a:off x="457200" y="7620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Referential Integrity Constraints </a:t>
            </a:r>
            <a:r>
              <a:rPr lang="bg-BG" dirty="0" smtClean="0">
                <a:solidFill>
                  <a:srgbClr val="800000"/>
                </a:solidFill>
              </a:rPr>
              <a:t>за БД </a:t>
            </a:r>
            <a:r>
              <a:rPr lang="en-US" dirty="0" smtClean="0">
                <a:solidFill>
                  <a:srgbClr val="800000"/>
                </a:solidFill>
              </a:rPr>
              <a:t>COMPANY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Други видове ограничения</a:t>
            </a:r>
            <a:endParaRPr lang="en-US" dirty="0"/>
          </a:p>
        </p:txBody>
      </p:sp>
      <p:sp>
        <p:nvSpPr>
          <p:cNvPr id="7086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Semantic Integrity Constraints:</a:t>
            </a:r>
          </a:p>
          <a:p>
            <a:pPr lvl="1"/>
            <a:r>
              <a:rPr lang="bg-BG" dirty="0" smtClean="0"/>
              <a:t>Басира се на семантиката на приложението и не може да бъде изразено от модела</a:t>
            </a:r>
            <a:endParaRPr lang="en-US" dirty="0"/>
          </a:p>
          <a:p>
            <a:pPr lvl="1"/>
            <a:r>
              <a:rPr lang="bg-BG" dirty="0" smtClean="0"/>
              <a:t>Пример</a:t>
            </a:r>
            <a:r>
              <a:rPr lang="en-US" dirty="0" smtClean="0"/>
              <a:t>: “</a:t>
            </a:r>
            <a:r>
              <a:rPr lang="bg-BG" dirty="0" smtClean="0"/>
              <a:t>мах брой часове, които един служител може да положи по всички проекти, по които работи е 56 ч. седмично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bg-BG" b="1" dirty="0" smtClean="0"/>
              <a:t>Език за задаване на ограничени</a:t>
            </a:r>
            <a:r>
              <a:rPr lang="bg-BG" dirty="0" smtClean="0"/>
              <a:t>я може да бъде използван в този случай</a:t>
            </a:r>
            <a:endParaRPr lang="en-US" dirty="0"/>
          </a:p>
          <a:p>
            <a:r>
              <a:rPr lang="en-US" dirty="0"/>
              <a:t>SQL-99 </a:t>
            </a:r>
            <a:r>
              <a:rPr lang="bg-BG" dirty="0" smtClean="0"/>
              <a:t>позволява използване на</a:t>
            </a:r>
            <a:r>
              <a:rPr lang="en-US" dirty="0" smtClean="0"/>
              <a:t> </a:t>
            </a:r>
            <a:r>
              <a:rPr lang="en-US" dirty="0"/>
              <a:t>triggers </a:t>
            </a:r>
            <a:r>
              <a:rPr lang="bg-BG" dirty="0" smtClean="0"/>
              <a:t>и </a:t>
            </a:r>
            <a:r>
              <a:rPr lang="en-US" b="1" dirty="0" smtClean="0"/>
              <a:t>ASSERTIONS</a:t>
            </a:r>
            <a:r>
              <a:rPr lang="en-US" dirty="0" smtClean="0"/>
              <a:t> </a:t>
            </a:r>
            <a:r>
              <a:rPr lang="bg-BG" dirty="0" smtClean="0"/>
              <a:t>за тези цели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2246A2F5-12AC-4462-B84E-ED711AAB8F99}" type="slidenum">
              <a:rPr lang="en-US"/>
              <a:pPr/>
              <a:t>33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Популярни състояния на БД</a:t>
            </a:r>
            <a:endParaRPr lang="en-US" dirty="0"/>
          </a:p>
        </p:txBody>
      </p:sp>
      <p:sp>
        <p:nvSpPr>
          <p:cNvPr id="76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Всяка </a:t>
            </a:r>
            <a:r>
              <a:rPr lang="bg-BG" sz="2400" i="1" dirty="0" smtClean="0"/>
              <a:t>релация</a:t>
            </a:r>
            <a:r>
              <a:rPr lang="bg-BG" sz="2400" dirty="0" smtClean="0"/>
              <a:t> може да има множество </a:t>
            </a:r>
            <a:r>
              <a:rPr lang="en-US" sz="2400" dirty="0" smtClean="0"/>
              <a:t>tuples </a:t>
            </a:r>
            <a:r>
              <a:rPr lang="bg-BG" sz="2400" dirty="0" smtClean="0"/>
              <a:t>като всеки от тях има свое състояние</a:t>
            </a:r>
            <a:endParaRPr lang="en-US" sz="2400" dirty="0"/>
          </a:p>
          <a:p>
            <a:r>
              <a:rPr lang="bg-BG" sz="2400" i="1" dirty="0" smtClean="0"/>
              <a:t>Състояние на РБД</a:t>
            </a:r>
            <a:r>
              <a:rPr lang="bg-BG" sz="2400" dirty="0" smtClean="0"/>
              <a:t> е обединение на всички индивидуални релационни състояния</a:t>
            </a:r>
            <a:endParaRPr lang="en-US" sz="2400" dirty="0"/>
          </a:p>
          <a:p>
            <a:r>
              <a:rPr lang="bg-BG" sz="2400" dirty="0" smtClean="0"/>
              <a:t>При промяна на БД, се сменя състоянието</a:t>
            </a:r>
            <a:endParaRPr lang="en-US" sz="2400" dirty="0"/>
          </a:p>
          <a:p>
            <a:r>
              <a:rPr lang="bg-BG" sz="2400" dirty="0" smtClean="0"/>
              <a:t>Основни операции при промяна на БД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en-US" sz="2200" dirty="0"/>
              <a:t>INSERT </a:t>
            </a:r>
            <a:r>
              <a:rPr lang="bg-BG" sz="2200" dirty="0" smtClean="0"/>
              <a:t>– добавя нов </a:t>
            </a:r>
            <a:r>
              <a:rPr lang="en-US" sz="2200" dirty="0" smtClean="0"/>
              <a:t>tuple </a:t>
            </a:r>
            <a:r>
              <a:rPr lang="bg-BG" sz="2200" dirty="0" smtClean="0"/>
              <a:t>в релацията</a:t>
            </a:r>
            <a:endParaRPr lang="en-US" sz="2200" dirty="0"/>
          </a:p>
          <a:p>
            <a:pPr lvl="1"/>
            <a:r>
              <a:rPr lang="en-US" sz="2200" dirty="0"/>
              <a:t>DELETE </a:t>
            </a:r>
            <a:r>
              <a:rPr lang="bg-BG" sz="2200" dirty="0" smtClean="0"/>
              <a:t>– изтрива съществуващ </a:t>
            </a:r>
            <a:r>
              <a:rPr lang="en-US" sz="2200" dirty="0" smtClean="0"/>
              <a:t>tuple </a:t>
            </a:r>
            <a:r>
              <a:rPr lang="bg-BG" sz="2200" dirty="0" smtClean="0"/>
              <a:t>от релацията</a:t>
            </a:r>
            <a:endParaRPr lang="en-US" sz="2200" dirty="0"/>
          </a:p>
          <a:p>
            <a:pPr lvl="1"/>
            <a:r>
              <a:rPr lang="en-US" sz="2200" dirty="0"/>
              <a:t>MODIFY </a:t>
            </a:r>
            <a:r>
              <a:rPr lang="bg-BG" sz="2200" dirty="0" smtClean="0"/>
              <a:t>– променя атрибут на съществуващ </a:t>
            </a:r>
            <a:r>
              <a:rPr lang="en-US" sz="2200" dirty="0" smtClean="0"/>
              <a:t>tuple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C740684C-54ED-4FB2-A9C9-9F5C9661EB34}" type="slidenum">
              <a:rPr lang="en-US"/>
              <a:pPr/>
              <a:t>34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820512A0-4E70-4971-8847-F713C11D08AC}" type="slidenum">
              <a:rPr lang="en-US"/>
              <a:pPr/>
              <a:t>35</a:t>
            </a:fld>
            <a:endParaRPr lang="en-CA"/>
          </a:p>
        </p:txBody>
      </p:sp>
      <p:pic>
        <p:nvPicPr>
          <p:cNvPr id="712713" name="Picture 9" descr="fig05_0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3948113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2714" name="Text Box 10" descr="Pink tissue paper"/>
          <p:cNvSpPr txBox="1">
            <a:spLocks noChangeArrowheads="1"/>
          </p:cNvSpPr>
          <p:nvPr/>
        </p:nvSpPr>
        <p:spPr bwMode="auto">
          <a:xfrm>
            <a:off x="381000" y="8382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800000"/>
                </a:solidFill>
              </a:rPr>
              <a:t>Populated database state for COMPANY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4" name="Rectangle 102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 </a:t>
            </a:r>
            <a:r>
              <a:rPr lang="bg-BG" dirty="0" smtClean="0"/>
              <a:t>операции върху релациите</a:t>
            </a:r>
            <a:endParaRPr lang="en-US" dirty="0"/>
          </a:p>
        </p:txBody>
      </p:sp>
      <p:sp>
        <p:nvSpPr>
          <p:cNvPr id="716805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a tuple.</a:t>
            </a:r>
          </a:p>
          <a:p>
            <a:r>
              <a:rPr lang="en-US" dirty="0"/>
              <a:t>DELETE a tuple.</a:t>
            </a:r>
          </a:p>
          <a:p>
            <a:r>
              <a:rPr lang="en-US" dirty="0"/>
              <a:t>MODIFY a tuple.</a:t>
            </a:r>
          </a:p>
          <a:p>
            <a:r>
              <a:rPr lang="bg-BG" dirty="0" smtClean="0"/>
              <a:t>Ограниченията за запазване на цялостта на БД не трябва да се нарушават при операциите </a:t>
            </a:r>
            <a:r>
              <a:rPr lang="en-US" dirty="0" smtClean="0"/>
              <a:t>update.</a:t>
            </a:r>
            <a:endParaRPr lang="en-US" dirty="0"/>
          </a:p>
          <a:p>
            <a:r>
              <a:rPr lang="bg-BG" dirty="0" smtClean="0"/>
              <a:t>Множество </a:t>
            </a:r>
            <a:r>
              <a:rPr lang="en-US" dirty="0" smtClean="0"/>
              <a:t>update </a:t>
            </a:r>
            <a:r>
              <a:rPr lang="bg-BG" dirty="0" smtClean="0"/>
              <a:t>операции могат да се групират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Updates </a:t>
            </a:r>
            <a:r>
              <a:rPr lang="bg-BG" dirty="0" smtClean="0"/>
              <a:t>може </a:t>
            </a:r>
            <a:r>
              <a:rPr lang="bg-BG" b="1" dirty="0" smtClean="0"/>
              <a:t>да предизвика автоматично </a:t>
            </a:r>
            <a:r>
              <a:rPr lang="bg-BG" dirty="0" smtClean="0"/>
              <a:t>други </a:t>
            </a:r>
            <a:r>
              <a:rPr lang="en-US" dirty="0" smtClean="0"/>
              <a:t>updates. </a:t>
            </a:r>
            <a:r>
              <a:rPr lang="bg-BG" dirty="0" smtClean="0"/>
              <a:t>Това се налага за поддържане на цялостта на БД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08D4222C-746F-41CC-ADF5-EDEBDC75AAE5}" type="slidenum">
              <a:rPr lang="en-US"/>
              <a:pPr/>
              <a:t>36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bg-BG" dirty="0"/>
              <a:t>операции върху релациите</a:t>
            </a:r>
            <a:endParaRPr lang="en-US" dirty="0"/>
          </a:p>
        </p:txBody>
      </p:sp>
      <p:sp>
        <p:nvSpPr>
          <p:cNvPr id="7188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 случай на нарушение на цялостта, се поемат действия от вида:</a:t>
            </a:r>
            <a:endParaRPr lang="en-US" dirty="0"/>
          </a:p>
          <a:p>
            <a:pPr lvl="1"/>
            <a:r>
              <a:rPr lang="en-US" dirty="0"/>
              <a:t>Cancel </a:t>
            </a:r>
            <a:r>
              <a:rPr lang="bg-BG" dirty="0" smtClean="0"/>
              <a:t>на операцията, предизвикваща нарушение на цялостта</a:t>
            </a:r>
            <a:r>
              <a:rPr lang="en-US" dirty="0" smtClean="0"/>
              <a:t> </a:t>
            </a:r>
            <a:r>
              <a:rPr lang="en-US" dirty="0"/>
              <a:t>(RESTRICT </a:t>
            </a:r>
            <a:r>
              <a:rPr lang="bg-BG" dirty="0" smtClean="0"/>
              <a:t>или </a:t>
            </a:r>
            <a:r>
              <a:rPr lang="en-US" dirty="0" smtClean="0"/>
              <a:t>REJECT </a:t>
            </a:r>
            <a:r>
              <a:rPr lang="bg-BG" dirty="0" smtClean="0"/>
              <a:t>опция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bg-BG" dirty="0" smtClean="0"/>
              <a:t>Изпълнение на операцията, като се информира потребителя задължително за проблема</a:t>
            </a:r>
            <a:endParaRPr lang="en-US" dirty="0"/>
          </a:p>
          <a:p>
            <a:pPr lvl="1"/>
            <a:r>
              <a:rPr lang="en-US" dirty="0"/>
              <a:t>Trigger </a:t>
            </a:r>
            <a:r>
              <a:rPr lang="bg-BG" dirty="0" smtClean="0"/>
              <a:t>допълнителни</a:t>
            </a:r>
            <a:r>
              <a:rPr lang="en-US" dirty="0" smtClean="0"/>
              <a:t> updates</a:t>
            </a:r>
            <a:r>
              <a:rPr lang="bg-BG" dirty="0" smtClean="0"/>
              <a:t>, за да оправи нарушението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CASCADE, </a:t>
            </a:r>
            <a:r>
              <a:rPr lang="en-US" dirty="0"/>
              <a:t>SET NULL </a:t>
            </a:r>
            <a:r>
              <a:rPr lang="bg-BG" dirty="0" smtClean="0"/>
              <a:t>опции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bg-BG" dirty="0" smtClean="0"/>
              <a:t>Изпълнение на потребителски дефинирана пподпрограма за коригиране на грешката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6A3808EF-D9D5-4AE1-868E-EE9F6AE52F70}" type="slidenum">
              <a:rPr lang="en-US"/>
              <a:pPr/>
              <a:t>37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64024" y="347472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Възможни нарушения за всяка операция</a:t>
            </a:r>
            <a:endParaRPr lang="en-US" dirty="0"/>
          </a:p>
        </p:txBody>
      </p:sp>
      <p:sp>
        <p:nvSpPr>
          <p:cNvPr id="764931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INSERT </a:t>
            </a:r>
            <a:r>
              <a:rPr lang="bg-BG" sz="2400" dirty="0" smtClean="0"/>
              <a:t>може да наруши следните ограничения:</a:t>
            </a:r>
            <a:endParaRPr lang="en-US" sz="2400" dirty="0"/>
          </a:p>
          <a:p>
            <a:pPr lvl="1"/>
            <a:r>
              <a:rPr lang="en-US" sz="2200" dirty="0"/>
              <a:t>Domain constraint:</a:t>
            </a:r>
          </a:p>
          <a:p>
            <a:pPr lvl="2"/>
            <a:r>
              <a:rPr lang="bg-BG" sz="2000" dirty="0" smtClean="0"/>
              <a:t>Ако някоя от стойностите на </a:t>
            </a:r>
            <a:r>
              <a:rPr lang="bg-BG" sz="2000" dirty="0"/>
              <a:t>атрибутите в новия</a:t>
            </a:r>
            <a:r>
              <a:rPr lang="en-US" sz="2000" dirty="0"/>
              <a:t> tuple </a:t>
            </a:r>
            <a:r>
              <a:rPr lang="bg-BG" sz="2000" dirty="0" smtClean="0"/>
              <a:t>не е от зададен, за атрибута, </a:t>
            </a:r>
            <a:r>
              <a:rPr lang="en-US" sz="2000" dirty="0" smtClean="0"/>
              <a:t>domain</a:t>
            </a:r>
            <a:endParaRPr lang="en-US" sz="2000" dirty="0"/>
          </a:p>
          <a:p>
            <a:pPr lvl="1"/>
            <a:r>
              <a:rPr lang="en-US" sz="2200" dirty="0"/>
              <a:t>Key constraint:</a:t>
            </a:r>
          </a:p>
          <a:p>
            <a:pPr lvl="2"/>
            <a:r>
              <a:rPr lang="bg-BG" sz="2000" dirty="0" smtClean="0"/>
              <a:t>Ако стойността на ключовия атрибут в новия</a:t>
            </a:r>
            <a:r>
              <a:rPr lang="en-US" sz="2000" dirty="0" smtClean="0"/>
              <a:t> </a:t>
            </a:r>
            <a:r>
              <a:rPr lang="en-US" sz="2000" dirty="0"/>
              <a:t>tuple </a:t>
            </a:r>
            <a:r>
              <a:rPr lang="bg-BG" sz="2000" dirty="0" smtClean="0"/>
              <a:t>вече съществува в друг </a:t>
            </a:r>
            <a:r>
              <a:rPr lang="en-US" sz="2000" dirty="0" smtClean="0"/>
              <a:t>tuple </a:t>
            </a:r>
            <a:r>
              <a:rPr lang="bg-BG" sz="2000" dirty="0" smtClean="0"/>
              <a:t>на релацията</a:t>
            </a:r>
            <a:endParaRPr lang="en-US" sz="2000" dirty="0"/>
          </a:p>
          <a:p>
            <a:pPr lvl="1"/>
            <a:r>
              <a:rPr lang="en-US" sz="2200" dirty="0"/>
              <a:t>Referential integrity:</a:t>
            </a:r>
          </a:p>
          <a:p>
            <a:pPr lvl="2"/>
            <a:r>
              <a:rPr lang="bg-BG" sz="2000" dirty="0"/>
              <a:t>Ако стойността на външния ключ в новия</a:t>
            </a:r>
            <a:r>
              <a:rPr lang="en-US" sz="2000" dirty="0"/>
              <a:t> tuple </a:t>
            </a:r>
            <a:r>
              <a:rPr lang="bg-BG" sz="2000" dirty="0" smtClean="0"/>
              <a:t>реферира несъществуваща стойност на първичния ключ в реферираната релация</a:t>
            </a:r>
            <a:endParaRPr lang="en-US" sz="2000" dirty="0"/>
          </a:p>
          <a:p>
            <a:pPr lvl="1"/>
            <a:r>
              <a:rPr lang="en-US" sz="2200" dirty="0"/>
              <a:t>Entity integrity:</a:t>
            </a:r>
          </a:p>
          <a:p>
            <a:pPr lvl="2"/>
            <a:r>
              <a:rPr lang="bg-BG" sz="2000" dirty="0"/>
              <a:t>Ако стойността на първичния ключ в новия</a:t>
            </a:r>
            <a:r>
              <a:rPr lang="en-US" sz="2000" dirty="0"/>
              <a:t> tuple </a:t>
            </a:r>
            <a:r>
              <a:rPr lang="bg-BG" sz="2000" dirty="0" smtClean="0"/>
              <a:t>е</a:t>
            </a:r>
            <a:r>
              <a:rPr lang="en-US" sz="2000" dirty="0" smtClean="0"/>
              <a:t> null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AA004D31-11CB-4448-A3FB-D9AA21F2A9C0}" type="slidenum">
              <a:rPr lang="en-US"/>
              <a:pPr/>
              <a:t>38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75397" y="348609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Възможни нарушения за всяка операция</a:t>
            </a:r>
            <a:endParaRPr lang="en-US" dirty="0"/>
          </a:p>
        </p:txBody>
      </p:sp>
      <p:sp>
        <p:nvSpPr>
          <p:cNvPr id="76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DELETE </a:t>
            </a:r>
            <a:r>
              <a:rPr lang="bg-BG" sz="2400" dirty="0" smtClean="0"/>
              <a:t>може да наруши само</a:t>
            </a:r>
            <a:r>
              <a:rPr lang="en-US" sz="2400" dirty="0" smtClean="0"/>
              <a:t> </a:t>
            </a:r>
            <a:r>
              <a:rPr lang="en-US" sz="2400" dirty="0"/>
              <a:t>referential integrity:</a:t>
            </a:r>
          </a:p>
          <a:p>
            <a:pPr lvl="1"/>
            <a:r>
              <a:rPr lang="bg-BG" sz="2200" dirty="0" smtClean="0"/>
              <a:t>Ако стойността на първичния ключ на изтривания </a:t>
            </a:r>
            <a:r>
              <a:rPr lang="en-US" sz="2200" dirty="0" smtClean="0"/>
              <a:t>tuple</a:t>
            </a:r>
            <a:r>
              <a:rPr lang="bg-BG" sz="2200" dirty="0" smtClean="0"/>
              <a:t> се реферира от други </a:t>
            </a:r>
            <a:r>
              <a:rPr lang="en-US" sz="2200" dirty="0" smtClean="0"/>
              <a:t>tuples </a:t>
            </a:r>
            <a:r>
              <a:rPr lang="bg-BG" sz="2200" dirty="0" smtClean="0"/>
              <a:t>в БД</a:t>
            </a:r>
            <a:endParaRPr lang="en-US" sz="2200" dirty="0"/>
          </a:p>
          <a:p>
            <a:pPr lvl="2"/>
            <a:r>
              <a:rPr lang="bg-BG" sz="2000" dirty="0" smtClean="0"/>
              <a:t>Може да се спре със няколко действия</a:t>
            </a:r>
            <a:r>
              <a:rPr lang="en-US" sz="2000" dirty="0" smtClean="0"/>
              <a:t>: </a:t>
            </a:r>
            <a:r>
              <a:rPr lang="en-US" sz="2000" dirty="0"/>
              <a:t>RESTRICT, CASCADE, SET </a:t>
            </a:r>
            <a:r>
              <a:rPr lang="en-US" sz="2000" dirty="0" smtClean="0"/>
              <a:t>NULL</a:t>
            </a:r>
          </a:p>
          <a:p>
            <a:pPr lvl="3"/>
            <a:r>
              <a:rPr lang="en-US" sz="1800" dirty="0" smtClean="0"/>
              <a:t>RESTRICT </a:t>
            </a:r>
            <a:r>
              <a:rPr lang="bg-BG" sz="1800" dirty="0" smtClean="0"/>
              <a:t>опция</a:t>
            </a:r>
            <a:r>
              <a:rPr lang="en-US" sz="1800" dirty="0" smtClean="0"/>
              <a:t>: </a:t>
            </a:r>
            <a:r>
              <a:rPr lang="bg-BG" sz="1800" dirty="0" smtClean="0"/>
              <a:t>забранява изтриването</a:t>
            </a:r>
            <a:endParaRPr lang="en-US" sz="1800" dirty="0" smtClean="0"/>
          </a:p>
          <a:p>
            <a:pPr lvl="3"/>
            <a:r>
              <a:rPr lang="en-US" sz="1800" dirty="0" smtClean="0"/>
              <a:t>CASCADE </a:t>
            </a:r>
            <a:r>
              <a:rPr lang="bg-BG" sz="1800" dirty="0" smtClean="0"/>
              <a:t>опция</a:t>
            </a:r>
            <a:r>
              <a:rPr lang="en-US" sz="1800" dirty="0" smtClean="0"/>
              <a:t>: </a:t>
            </a:r>
            <a:r>
              <a:rPr lang="bg-BG" sz="1800" dirty="0" smtClean="0"/>
              <a:t>предизвиква задаване на нова стойност на външния ключ в рефериращите </a:t>
            </a:r>
            <a:r>
              <a:rPr lang="en-US" sz="1800" dirty="0" smtClean="0"/>
              <a:t>tuples</a:t>
            </a:r>
            <a:endParaRPr lang="en-US" sz="1800" dirty="0"/>
          </a:p>
          <a:p>
            <a:pPr lvl="3"/>
            <a:r>
              <a:rPr lang="en-US" sz="1800" dirty="0"/>
              <a:t>SET NULL </a:t>
            </a:r>
            <a:r>
              <a:rPr lang="bg-BG" sz="1800" dirty="0" smtClean="0"/>
              <a:t>опция</a:t>
            </a:r>
            <a:r>
              <a:rPr lang="en-US" sz="1800" dirty="0" smtClean="0"/>
              <a:t>: </a:t>
            </a:r>
            <a:r>
              <a:rPr lang="bg-BG" sz="1800" dirty="0" smtClean="0"/>
              <a:t>задава стойност </a:t>
            </a:r>
            <a:r>
              <a:rPr lang="en-US" sz="1800" dirty="0" smtClean="0"/>
              <a:t>NULL</a:t>
            </a:r>
            <a:r>
              <a:rPr lang="bg-BG" sz="1800" dirty="0" smtClean="0"/>
              <a:t> на външния ключ на рефериращите </a:t>
            </a:r>
            <a:r>
              <a:rPr lang="en-US" sz="1800" dirty="0" smtClean="0"/>
              <a:t>tuples</a:t>
            </a:r>
            <a:endParaRPr lang="en-US" sz="1800" dirty="0"/>
          </a:p>
          <a:p>
            <a:pPr lvl="1"/>
            <a:r>
              <a:rPr lang="bg-BG" sz="2200" dirty="0" smtClean="0"/>
              <a:t>При дизайна на БД трябва да се зададе една от посочените опции за всеки външен ключ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1751BE69-7898-4ED2-B145-21ABA10013C7}" type="slidenum">
              <a:rPr lang="en-US"/>
              <a:pPr/>
              <a:t>39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Концепции на релационния модел</a:t>
            </a:r>
            <a:endParaRPr lang="en-US" dirty="0"/>
          </a:p>
        </p:txBody>
      </p:sp>
      <p:sp>
        <p:nvSpPr>
          <p:cNvPr id="67175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 </a:t>
            </a:r>
            <a:r>
              <a:rPr lang="bg-BG" dirty="0" smtClean="0"/>
              <a:t>е математическа концепция, основана на теорията на множествата</a:t>
            </a:r>
            <a:endParaRPr lang="en-US" dirty="0"/>
          </a:p>
          <a:p>
            <a:r>
              <a:rPr lang="bg-BG" dirty="0" smtClean="0"/>
              <a:t>Моделът е предложен за пъри път от </a:t>
            </a:r>
            <a:r>
              <a:rPr lang="en-US" dirty="0" smtClean="0"/>
              <a:t>Dr</a:t>
            </a:r>
            <a:r>
              <a:rPr lang="en-US" dirty="0"/>
              <a:t>. E.F. </a:t>
            </a:r>
            <a:r>
              <a:rPr lang="en-US" dirty="0" err="1"/>
              <a:t>Codd</a:t>
            </a:r>
            <a:r>
              <a:rPr lang="en-US" dirty="0"/>
              <a:t> </a:t>
            </a:r>
            <a:r>
              <a:rPr lang="bg-BG" dirty="0" smtClean="0"/>
              <a:t>от </a:t>
            </a:r>
            <a:r>
              <a:rPr lang="en-US" dirty="0" smtClean="0"/>
              <a:t>IBM </a:t>
            </a:r>
            <a:r>
              <a:rPr lang="en-US" dirty="0"/>
              <a:t>Research </a:t>
            </a:r>
            <a:r>
              <a:rPr lang="bg-BG" dirty="0" smtClean="0"/>
              <a:t>през </a:t>
            </a:r>
            <a:r>
              <a:rPr lang="en-US" dirty="0" smtClean="0"/>
              <a:t>1970 </a:t>
            </a:r>
            <a:r>
              <a:rPr lang="bg-BG" dirty="0" smtClean="0"/>
              <a:t>в статията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"A Relational Model for Large Shared Data Banks," Communications of the ACM, June 1970</a:t>
            </a:r>
          </a:p>
          <a:p>
            <a:r>
              <a:rPr lang="bg-BG" dirty="0" smtClean="0"/>
              <a:t>Тази статия довежда до революция в управлението на БД и с нея </a:t>
            </a:r>
            <a:r>
              <a:rPr lang="en-US" dirty="0" smtClean="0"/>
              <a:t>Dr</a:t>
            </a:r>
            <a:r>
              <a:rPr lang="en-US" dirty="0"/>
              <a:t>. </a:t>
            </a:r>
            <a:r>
              <a:rPr lang="en-US" dirty="0" err="1"/>
              <a:t>Codd</a:t>
            </a:r>
            <a:r>
              <a:rPr lang="en-US" dirty="0"/>
              <a:t> </a:t>
            </a:r>
            <a:r>
              <a:rPr lang="bg-BG" dirty="0" smtClean="0"/>
              <a:t>печели </a:t>
            </a:r>
            <a:r>
              <a:rPr lang="en-US" dirty="0" smtClean="0"/>
              <a:t>ACM </a:t>
            </a:r>
            <a:r>
              <a:rPr lang="en-US" dirty="0"/>
              <a:t>Turing Award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6ED25BF6-B2AA-4B6F-B5B9-C91883ED4735}" type="slidenum">
              <a:rPr lang="en-US"/>
              <a:pPr/>
              <a:t>4</a:t>
            </a:fld>
            <a:endParaRPr lang="en-CA"/>
          </a:p>
        </p:txBody>
      </p:sp>
      <p:sp>
        <p:nvSpPr>
          <p:cNvPr id="671747" name="Rectangle 3"/>
          <p:cNvSpPr>
            <a:spLocks noChangeArrowheads="1"/>
          </p:cNvSpPr>
          <p:nvPr/>
        </p:nvSpPr>
        <p:spPr bwMode="auto">
          <a:xfrm>
            <a:off x="1600200" y="1133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41278" y="348609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Възможни нарушения за всяка операция</a:t>
            </a:r>
            <a:endParaRPr lang="en-US" dirty="0"/>
          </a:p>
        </p:txBody>
      </p:sp>
      <p:sp>
        <p:nvSpPr>
          <p:cNvPr id="76902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UPDATE </a:t>
            </a:r>
            <a:r>
              <a:rPr lang="bg-BG" sz="2400" dirty="0" smtClean="0"/>
              <a:t>може да наруши ограничението по област и </a:t>
            </a:r>
            <a:r>
              <a:rPr lang="en-US" sz="2400" dirty="0" smtClean="0"/>
              <a:t>NOT </a:t>
            </a:r>
            <a:r>
              <a:rPr lang="en-US" sz="2400" dirty="0"/>
              <a:t>NULL </a:t>
            </a:r>
            <a:r>
              <a:rPr lang="bg-BG" sz="2400" dirty="0" smtClean="0"/>
              <a:t>ограничение за атрибута, който се променя</a:t>
            </a:r>
            <a:endParaRPr lang="en-US" sz="2400" dirty="0"/>
          </a:p>
          <a:p>
            <a:r>
              <a:rPr lang="bg-BG" sz="2400" dirty="0" smtClean="0"/>
              <a:t>Всяко от останалите ограничения може също да се наруши, като това зависи от актуализирания атрибут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Актуализация на първичен ключ</a:t>
            </a:r>
            <a:r>
              <a:rPr lang="en-US" sz="2200" dirty="0" smtClean="0"/>
              <a:t> </a:t>
            </a:r>
            <a:r>
              <a:rPr lang="en-US" sz="2200" dirty="0"/>
              <a:t>(PK):</a:t>
            </a:r>
          </a:p>
          <a:p>
            <a:pPr lvl="2"/>
            <a:r>
              <a:rPr lang="bg-BG" sz="2000" dirty="0" smtClean="0"/>
              <a:t>Подобно на </a:t>
            </a:r>
            <a:r>
              <a:rPr lang="en-US" sz="2000" dirty="0" smtClean="0"/>
              <a:t>DELETE</a:t>
            </a:r>
            <a:r>
              <a:rPr lang="bg-BG" sz="2000" dirty="0" smtClean="0"/>
              <a:t>,</a:t>
            </a:r>
            <a:r>
              <a:rPr lang="en-US" sz="2000" dirty="0" smtClean="0"/>
              <a:t> </a:t>
            </a:r>
            <a:r>
              <a:rPr lang="bg-BG" sz="2000" dirty="0" smtClean="0"/>
              <a:t>последван от </a:t>
            </a:r>
            <a:r>
              <a:rPr lang="en-US" sz="2000" dirty="0" smtClean="0"/>
              <a:t>INSERT</a:t>
            </a:r>
            <a:endParaRPr lang="en-US" sz="2000" dirty="0"/>
          </a:p>
          <a:p>
            <a:pPr lvl="2"/>
            <a:r>
              <a:rPr lang="bg-BG" sz="2000" dirty="0" smtClean="0"/>
              <a:t>Трябва да се зададат подобни, на </a:t>
            </a:r>
            <a:r>
              <a:rPr lang="en-US" sz="2000" dirty="0" smtClean="0"/>
              <a:t>DELETE</a:t>
            </a:r>
            <a:r>
              <a:rPr lang="bg-BG" sz="2000" dirty="0" smtClean="0"/>
              <a:t>, </a:t>
            </a:r>
            <a:r>
              <a:rPr lang="bg-BG" sz="2000" dirty="0" smtClean="0"/>
              <a:t>опции</a:t>
            </a:r>
            <a:endParaRPr lang="en-US" sz="2000" dirty="0"/>
          </a:p>
          <a:p>
            <a:pPr lvl="1"/>
            <a:r>
              <a:rPr lang="bg-BG" sz="2200" dirty="0" smtClean="0"/>
              <a:t>Актуализация на външен ключ</a:t>
            </a:r>
            <a:r>
              <a:rPr lang="en-US" sz="2200" dirty="0" smtClean="0"/>
              <a:t> </a:t>
            </a:r>
            <a:r>
              <a:rPr lang="en-US" sz="2200" dirty="0"/>
              <a:t>(FK):</a:t>
            </a:r>
          </a:p>
          <a:p>
            <a:pPr lvl="2"/>
            <a:r>
              <a:rPr lang="bg-BG" sz="2000" dirty="0" smtClean="0"/>
              <a:t>Може да наруши референтната цялост</a:t>
            </a:r>
            <a:endParaRPr lang="en-US" sz="2000" dirty="0"/>
          </a:p>
          <a:p>
            <a:pPr lvl="1"/>
            <a:r>
              <a:rPr lang="bg-BG" sz="2200" dirty="0" smtClean="0"/>
              <a:t>Актуализация на обикновен атрибут</a:t>
            </a:r>
            <a:r>
              <a:rPr lang="en-US" sz="2200" dirty="0" smtClean="0"/>
              <a:t> (</a:t>
            </a:r>
            <a:r>
              <a:rPr lang="bg-BG" sz="2200" dirty="0" smtClean="0"/>
              <a:t>не </a:t>
            </a:r>
            <a:r>
              <a:rPr lang="en-US" sz="2200" dirty="0" smtClean="0"/>
              <a:t>PK </a:t>
            </a:r>
            <a:r>
              <a:rPr lang="bg-BG" sz="2200" dirty="0" smtClean="0"/>
              <a:t>и не </a:t>
            </a:r>
            <a:r>
              <a:rPr lang="en-US" sz="2200" dirty="0" smtClean="0"/>
              <a:t>FK</a:t>
            </a:r>
            <a:r>
              <a:rPr lang="en-US" sz="2200" dirty="0"/>
              <a:t>):</a:t>
            </a:r>
          </a:p>
          <a:p>
            <a:pPr lvl="2"/>
            <a:r>
              <a:rPr lang="bg-BG" sz="2000" dirty="0" smtClean="0"/>
              <a:t>Може да наруши само ограниченията по област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DA556F63-F11C-4D5F-ACC6-2CA507634F84}" type="slidenum">
              <a:rPr lang="en-US"/>
              <a:pPr/>
              <a:t>40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</a:t>
            </a:r>
            <a:endParaRPr lang="en-US" dirty="0"/>
          </a:p>
        </p:txBody>
      </p:sp>
      <p:sp>
        <p:nvSpPr>
          <p:cNvPr id="76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Концепции на релационния модел</a:t>
            </a:r>
            <a:endParaRPr lang="en-US" sz="2400" dirty="0"/>
          </a:p>
          <a:p>
            <a:pPr lvl="1"/>
            <a:r>
              <a:rPr lang="bg-BG" sz="2200" dirty="0" smtClean="0"/>
              <a:t>Дефиниции</a:t>
            </a:r>
            <a:endParaRPr lang="en-US" sz="2200" dirty="0"/>
          </a:p>
          <a:p>
            <a:pPr lvl="1"/>
            <a:r>
              <a:rPr lang="bg-BG" sz="2200" dirty="0" smtClean="0"/>
              <a:t>Характеристики на релациите</a:t>
            </a:r>
            <a:endParaRPr lang="en-US" sz="2200" dirty="0"/>
          </a:p>
          <a:p>
            <a:r>
              <a:rPr lang="bg-BG" sz="2400" dirty="0" smtClean="0"/>
              <a:t>Ограничения върху релационните модели и релационни схеми на БД</a:t>
            </a:r>
            <a:endParaRPr lang="en-US" sz="2400" dirty="0"/>
          </a:p>
          <a:p>
            <a:pPr lvl="1"/>
            <a:r>
              <a:rPr lang="en-US" sz="2200" dirty="0"/>
              <a:t>Domain </a:t>
            </a:r>
            <a:r>
              <a:rPr lang="en-US" sz="2200" dirty="0" smtClean="0"/>
              <a:t>constraints</a:t>
            </a:r>
            <a:endParaRPr lang="en-US" sz="2200" dirty="0"/>
          </a:p>
          <a:p>
            <a:pPr lvl="1"/>
            <a:r>
              <a:rPr lang="en-US" sz="2200" dirty="0"/>
              <a:t>Key constraints</a:t>
            </a:r>
          </a:p>
          <a:p>
            <a:pPr lvl="1"/>
            <a:r>
              <a:rPr lang="en-US" sz="2200" dirty="0"/>
              <a:t>Entity integrity</a:t>
            </a:r>
          </a:p>
          <a:p>
            <a:pPr lvl="1"/>
            <a:r>
              <a:rPr lang="en-US" sz="2200" dirty="0"/>
              <a:t>Referential integrity</a:t>
            </a:r>
          </a:p>
          <a:p>
            <a:r>
              <a:rPr lang="bg-BG" dirty="0" smtClean="0"/>
              <a:t>Операции върху РБД и нарушение на ограниченията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B8EC2B83-419B-46B5-9E6F-DBE0CC71A59C}" type="slidenum">
              <a:rPr lang="en-US"/>
              <a:pPr/>
              <a:t>41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Домашна работа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C48051F7-D01A-404F-9D36-1FD0B49AAEF7}" type="slidenum">
              <a:rPr lang="en-US"/>
              <a:pPr/>
              <a:t>42</a:t>
            </a:fld>
            <a:endParaRPr lang="en-CA"/>
          </a:p>
        </p:txBody>
      </p:sp>
      <p:sp>
        <p:nvSpPr>
          <p:cNvPr id="720899" name="Text Box 3"/>
          <p:cNvSpPr txBox="1">
            <a:spLocks noChangeArrowheads="1"/>
          </p:cNvSpPr>
          <p:nvPr/>
        </p:nvSpPr>
        <p:spPr bwMode="auto">
          <a:xfrm>
            <a:off x="228600" y="1606550"/>
            <a:ext cx="8534400" cy="3785652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-BG" sz="2000" dirty="0" smtClean="0">
                <a:solidFill>
                  <a:schemeClr val="tx2"/>
                </a:solidFill>
                <a:latin typeface="Times New Roman" pitchFamily="1" charset="0"/>
              </a:rPr>
              <a:t>Нека са дадени следните релации на БД, които се ползват за избор на курсове от студентите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" charset="0"/>
              </a:rPr>
              <a:t>:</a:t>
            </a:r>
            <a:endParaRPr lang="en-US" sz="2000" dirty="0">
              <a:solidFill>
                <a:schemeClr val="tx2"/>
              </a:solidFill>
              <a:latin typeface="Times New Roman" pitchFamily="1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STUDENT(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SSN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Name, Major, </a:t>
            </a:r>
            <a:r>
              <a:rPr lang="en-US" sz="2000" dirty="0" err="1">
                <a:solidFill>
                  <a:schemeClr val="tx2"/>
                </a:solidFill>
                <a:latin typeface="Times New Roman" pitchFamily="1" charset="0"/>
              </a:rPr>
              <a:t>Bdate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COURSE(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Course#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dirty="0" err="1">
                <a:solidFill>
                  <a:schemeClr val="tx2"/>
                </a:solidFill>
                <a:latin typeface="Times New Roman" pitchFamily="1" charset="0"/>
              </a:rPr>
              <a:t>Cname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dirty="0" err="1">
                <a:solidFill>
                  <a:schemeClr val="tx2"/>
                </a:solidFill>
                <a:latin typeface="Times New Roman" pitchFamily="1" charset="0"/>
              </a:rPr>
              <a:t>Dept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ENROLL(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SSN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Course#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Quarter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Grade)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BOOK_ADOPTION(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Course#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u="sng" dirty="0">
                <a:solidFill>
                  <a:schemeClr val="tx2"/>
                </a:solidFill>
                <a:latin typeface="Times New Roman" pitchFamily="1" charset="0"/>
              </a:rPr>
              <a:t>Quarter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dirty="0" err="1">
                <a:solidFill>
                  <a:schemeClr val="tx2"/>
                </a:solidFill>
                <a:latin typeface="Times New Roman" pitchFamily="1" charset="0"/>
              </a:rPr>
              <a:t>Book_ISBN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TEXT(</a:t>
            </a:r>
            <a:r>
              <a:rPr lang="en-US" sz="2000" u="sng" dirty="0" err="1">
                <a:solidFill>
                  <a:schemeClr val="tx2"/>
                </a:solidFill>
                <a:latin typeface="Times New Roman" pitchFamily="1" charset="0"/>
              </a:rPr>
              <a:t>Book_ISBN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</a:t>
            </a:r>
            <a:r>
              <a:rPr lang="en-US" sz="2000" dirty="0" err="1">
                <a:solidFill>
                  <a:schemeClr val="tx2"/>
                </a:solidFill>
                <a:latin typeface="Times New Roman" pitchFamily="1" charset="0"/>
              </a:rPr>
              <a:t>Book_Title</a:t>
            </a:r>
            <a:r>
              <a:rPr lang="en-US" sz="2000" dirty="0">
                <a:solidFill>
                  <a:schemeClr val="tx2"/>
                </a:solidFill>
                <a:latin typeface="Times New Roman" pitchFamily="1" charset="0"/>
              </a:rPr>
              <a:t>, Publisher, Author)</a:t>
            </a:r>
          </a:p>
          <a:p>
            <a:pPr>
              <a:spcBef>
                <a:spcPct val="50000"/>
              </a:spcBef>
            </a:pPr>
            <a:r>
              <a:rPr lang="bg-BG" sz="2000" b="1" dirty="0" smtClean="0">
                <a:solidFill>
                  <a:schemeClr val="tx2"/>
                </a:solidFill>
                <a:latin typeface="Times New Roman" pitchFamily="1" charset="0"/>
              </a:rPr>
              <a:t>Направете диаграма на релационната схема на БД като изобразите  в нея външните ключове</a:t>
            </a:r>
            <a:r>
              <a:rPr lang="en-US" sz="2000" b="1" dirty="0" smtClean="0">
                <a:solidFill>
                  <a:schemeClr val="tx2"/>
                </a:solidFill>
                <a:latin typeface="Times New Roman" pitchFamily="1" charset="0"/>
              </a:rPr>
              <a:t>.</a:t>
            </a:r>
            <a:r>
              <a:rPr lang="bg-BG" sz="2000" b="1" dirty="0" smtClean="0">
                <a:solidFill>
                  <a:schemeClr val="tx2"/>
                </a:solidFill>
                <a:latin typeface="Times New Roman" pitchFamily="1" charset="0"/>
              </a:rPr>
              <a:t> </a:t>
            </a:r>
            <a:endParaRPr lang="en-US" sz="2000" b="1" dirty="0">
              <a:solidFill>
                <a:schemeClr val="tx2"/>
              </a:solidFill>
              <a:latin typeface="Times New Roman" pitchFamily="1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Неформална дефиниция</a:t>
            </a:r>
            <a:endParaRPr lang="en-US" dirty="0"/>
          </a:p>
        </p:txBody>
      </p:sp>
      <p:sp>
        <p:nvSpPr>
          <p:cNvPr id="67379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bg-BG" sz="2300" dirty="0" smtClean="0"/>
              <a:t>Неформално, </a:t>
            </a:r>
            <a:r>
              <a:rPr lang="en-US" sz="2300" b="1" dirty="0" smtClean="0"/>
              <a:t>relation</a:t>
            </a:r>
            <a:r>
              <a:rPr lang="en-US" sz="2300" dirty="0" smtClean="0"/>
              <a:t> </a:t>
            </a:r>
            <a:r>
              <a:rPr lang="bg-BG" sz="2300" dirty="0" smtClean="0"/>
              <a:t>изглежда като</a:t>
            </a:r>
            <a:r>
              <a:rPr lang="en-US" sz="2300" dirty="0" smtClean="0"/>
              <a:t> </a:t>
            </a:r>
            <a:r>
              <a:rPr lang="en-US" sz="2300" b="1" dirty="0"/>
              <a:t>table</a:t>
            </a:r>
            <a:r>
              <a:rPr lang="en-US" sz="2300" dirty="0"/>
              <a:t> of values.</a:t>
            </a:r>
          </a:p>
          <a:p>
            <a:pPr>
              <a:lnSpc>
                <a:spcPct val="80000"/>
              </a:lnSpc>
            </a:pPr>
            <a:endParaRPr lang="en-US" sz="2300" dirty="0"/>
          </a:p>
          <a:p>
            <a:pPr>
              <a:lnSpc>
                <a:spcPct val="80000"/>
              </a:lnSpc>
            </a:pPr>
            <a:r>
              <a:rPr lang="bg-BG" sz="2300" dirty="0" smtClean="0"/>
              <a:t>Релацията обикновено съдържа </a:t>
            </a:r>
            <a:r>
              <a:rPr lang="bg-BG" sz="2300" b="1" dirty="0" smtClean="0"/>
              <a:t>множество редове </a:t>
            </a:r>
            <a:r>
              <a:rPr lang="bg-BG" sz="2300" dirty="0" smtClean="0"/>
              <a:t>(</a:t>
            </a:r>
            <a:r>
              <a:rPr lang="en-US" sz="2300" b="1" dirty="0" smtClean="0"/>
              <a:t>set </a:t>
            </a:r>
            <a:r>
              <a:rPr lang="en-US" sz="2300" b="1" dirty="0"/>
              <a:t>of </a:t>
            </a:r>
            <a:r>
              <a:rPr lang="en-US" sz="2300" b="1" dirty="0" smtClean="0"/>
              <a:t>rows</a:t>
            </a:r>
            <a:r>
              <a:rPr lang="bg-BG" sz="2300" b="1" dirty="0" smtClean="0"/>
              <a:t>)</a:t>
            </a:r>
            <a:r>
              <a:rPr lang="en-US" sz="2300" dirty="0" smtClean="0"/>
              <a:t>.</a:t>
            </a:r>
            <a:endParaRPr lang="en-US" sz="2300" dirty="0"/>
          </a:p>
          <a:p>
            <a:pPr>
              <a:lnSpc>
                <a:spcPct val="80000"/>
              </a:lnSpc>
            </a:pPr>
            <a:endParaRPr lang="en-US" sz="2300" dirty="0"/>
          </a:p>
          <a:p>
            <a:pPr>
              <a:lnSpc>
                <a:spcPct val="80000"/>
              </a:lnSpc>
            </a:pPr>
            <a:r>
              <a:rPr lang="bg-BG" sz="2300" dirty="0" smtClean="0"/>
              <a:t>Данните във всеки ред представят факти, които съответстват на </a:t>
            </a:r>
            <a:r>
              <a:rPr lang="en-US" sz="2300" dirty="0" smtClean="0"/>
              <a:t>real-world </a:t>
            </a:r>
            <a:r>
              <a:rPr lang="en-US" sz="2300" b="1" dirty="0"/>
              <a:t>entity</a:t>
            </a:r>
            <a:r>
              <a:rPr lang="en-US" sz="2300" dirty="0"/>
              <a:t> </a:t>
            </a:r>
            <a:r>
              <a:rPr lang="bg-BG" sz="2300" dirty="0" smtClean="0"/>
              <a:t>или </a:t>
            </a:r>
            <a:r>
              <a:rPr lang="en-US" sz="2300" b="1" dirty="0" smtClean="0"/>
              <a:t>relationship</a:t>
            </a:r>
            <a:endParaRPr lang="en-US" sz="2300" dirty="0"/>
          </a:p>
          <a:p>
            <a:pPr lvl="1">
              <a:lnSpc>
                <a:spcPct val="80000"/>
              </a:lnSpc>
            </a:pPr>
            <a:r>
              <a:rPr lang="bg-BG" sz="2300" dirty="0" smtClean="0"/>
              <a:t>Във формалния модел редовете се наричат </a:t>
            </a:r>
            <a:r>
              <a:rPr lang="en-US" sz="2100" b="1" dirty="0" smtClean="0"/>
              <a:t>tuples</a:t>
            </a:r>
            <a:endParaRPr lang="en-US" sz="2100" b="1" dirty="0"/>
          </a:p>
          <a:p>
            <a:pPr lvl="1">
              <a:lnSpc>
                <a:spcPct val="80000"/>
              </a:lnSpc>
            </a:pPr>
            <a:endParaRPr lang="en-US" sz="2100" dirty="0"/>
          </a:p>
          <a:p>
            <a:pPr>
              <a:lnSpc>
                <a:spcPct val="80000"/>
              </a:lnSpc>
            </a:pPr>
            <a:r>
              <a:rPr lang="bg-BG" sz="2300" dirty="0" smtClean="0"/>
              <a:t>Всяка </a:t>
            </a:r>
            <a:r>
              <a:rPr lang="bg-BG" sz="2300" b="1" dirty="0" smtClean="0"/>
              <a:t>колона</a:t>
            </a:r>
            <a:r>
              <a:rPr lang="bg-BG" sz="2300" dirty="0" smtClean="0"/>
              <a:t> (</a:t>
            </a:r>
            <a:r>
              <a:rPr lang="en-US" sz="2300" b="1" dirty="0" smtClean="0"/>
              <a:t>column</a:t>
            </a:r>
            <a:r>
              <a:rPr lang="bg-BG" sz="2300" b="1" dirty="0" smtClean="0"/>
              <a:t>)</a:t>
            </a:r>
            <a:r>
              <a:rPr lang="en-US" sz="2300" dirty="0" smtClean="0"/>
              <a:t> </a:t>
            </a:r>
            <a:r>
              <a:rPr lang="bg-BG" sz="2300" dirty="0" smtClean="0"/>
              <a:t>има заглавие, което идентифицира значението на данните в колоната</a:t>
            </a:r>
            <a:endParaRPr lang="en-US" sz="2300" dirty="0"/>
          </a:p>
          <a:p>
            <a:pPr lvl="1">
              <a:lnSpc>
                <a:spcPct val="80000"/>
              </a:lnSpc>
            </a:pPr>
            <a:r>
              <a:rPr lang="bg-BG" sz="2100" dirty="0" smtClean="0"/>
              <a:t>Във формалният модел</a:t>
            </a:r>
            <a:r>
              <a:rPr lang="bg-BG" sz="2100" dirty="0"/>
              <a:t> </a:t>
            </a:r>
            <a:r>
              <a:rPr lang="bg-BG" sz="2100" dirty="0" smtClean="0"/>
              <a:t>заглавието на колоната се нарича </a:t>
            </a:r>
            <a:r>
              <a:rPr lang="bg-BG" sz="2100" b="1" dirty="0" smtClean="0"/>
              <a:t>име на атрибут</a:t>
            </a:r>
            <a:r>
              <a:rPr lang="en-US" sz="2100" b="1" dirty="0" smtClean="0"/>
              <a:t> </a:t>
            </a:r>
            <a:r>
              <a:rPr lang="bg-BG" sz="2100" dirty="0" smtClean="0"/>
              <a:t>/</a:t>
            </a:r>
            <a:r>
              <a:rPr lang="en-US" sz="2100" b="1" dirty="0" smtClean="0"/>
              <a:t>attribute </a:t>
            </a:r>
            <a:r>
              <a:rPr lang="en-US" sz="2100" b="1" dirty="0"/>
              <a:t>name</a:t>
            </a:r>
            <a:r>
              <a:rPr lang="en-US" sz="2100" dirty="0"/>
              <a:t> </a:t>
            </a:r>
            <a:r>
              <a:rPr lang="en-US" sz="2100" dirty="0" smtClean="0"/>
              <a:t>(</a:t>
            </a:r>
            <a:r>
              <a:rPr lang="bg-BG" sz="2100" dirty="0" smtClean="0"/>
              <a:t>или само </a:t>
            </a:r>
            <a:r>
              <a:rPr lang="en-US" sz="2100" b="1" dirty="0" smtClean="0"/>
              <a:t>attribute</a:t>
            </a:r>
            <a:r>
              <a:rPr lang="en-US" sz="2100" dirty="0" smtClean="0"/>
              <a:t>)</a:t>
            </a:r>
            <a:r>
              <a:rPr lang="bg-BG" sz="2100" dirty="0" smtClean="0"/>
              <a:t>/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0140239C-CDC2-4338-A99F-CAD23D0C5C99}" type="slidenum">
              <a:rPr lang="en-US"/>
              <a:pPr/>
              <a:t>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Релация - пример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D763EC96-88F9-4A0E-B3C8-B1E676948B5F}" type="slidenum">
              <a:rPr lang="en-US"/>
              <a:pPr/>
              <a:t>6</a:t>
            </a:fld>
            <a:endParaRPr lang="en-CA"/>
          </a:p>
        </p:txBody>
      </p:sp>
      <p:sp>
        <p:nvSpPr>
          <p:cNvPr id="751621" name="Rectangle 5"/>
          <p:cNvSpPr>
            <a:spLocks noChangeArrowheads="1"/>
          </p:cNvSpPr>
          <p:nvPr/>
        </p:nvSpPr>
        <p:spPr bwMode="auto">
          <a:xfrm>
            <a:off x="8886825" y="61595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 New Roman" pitchFamily="1" charset="0"/>
            </a:endParaRPr>
          </a:p>
        </p:txBody>
      </p:sp>
      <p:pic>
        <p:nvPicPr>
          <p:cNvPr id="751622" name="Picture 6" descr="fig05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95525"/>
            <a:ext cx="8489950" cy="307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Неформална дефиниция</a:t>
            </a:r>
            <a:endParaRPr lang="en-US" dirty="0"/>
          </a:p>
        </p:txBody>
      </p:sp>
      <p:sp>
        <p:nvSpPr>
          <p:cNvPr id="7495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of a Relation:</a:t>
            </a:r>
          </a:p>
          <a:p>
            <a:pPr lvl="1"/>
            <a:r>
              <a:rPr lang="bg-BG" sz="2500" dirty="0" smtClean="0"/>
              <a:t>Всеки ред има стойност на данна или множество данни, който уникално идентифицира този ред на таблицата</a:t>
            </a:r>
            <a:endParaRPr lang="en-US" sz="2500" dirty="0"/>
          </a:p>
          <a:p>
            <a:pPr lvl="2"/>
            <a:r>
              <a:rPr lang="bg-BG" sz="2300" dirty="0" smtClean="0"/>
              <a:t>Нарича се </a:t>
            </a:r>
            <a:r>
              <a:rPr lang="bg-BG" sz="2300" i="1" dirty="0" smtClean="0"/>
              <a:t>ключ</a:t>
            </a:r>
            <a:endParaRPr lang="en-US" sz="2300" i="1" dirty="0"/>
          </a:p>
          <a:p>
            <a:pPr lvl="1"/>
            <a:r>
              <a:rPr lang="bg-BG" sz="2500" dirty="0" smtClean="0"/>
              <a:t>В таблицата </a:t>
            </a:r>
            <a:r>
              <a:rPr lang="en-US" sz="2500" dirty="0" smtClean="0"/>
              <a:t>STUDENT</a:t>
            </a:r>
            <a:r>
              <a:rPr lang="bg-BG" sz="2500" dirty="0" smtClean="0"/>
              <a:t> ключът е </a:t>
            </a:r>
            <a:r>
              <a:rPr lang="en-US" sz="2500" dirty="0" smtClean="0"/>
              <a:t>SSN</a:t>
            </a:r>
            <a:endParaRPr lang="en-US" sz="2500" dirty="0"/>
          </a:p>
          <a:p>
            <a:pPr lvl="1"/>
            <a:endParaRPr lang="en-US" sz="2500" dirty="0"/>
          </a:p>
          <a:p>
            <a:pPr lvl="1"/>
            <a:r>
              <a:rPr lang="bg-BG" sz="2500" dirty="0" smtClean="0"/>
              <a:t>Понякога </a:t>
            </a:r>
            <a:r>
              <a:rPr lang="en-US" sz="2500" dirty="0" smtClean="0"/>
              <a:t>row-ids </a:t>
            </a:r>
            <a:r>
              <a:rPr lang="bg-BG" sz="2500" dirty="0" smtClean="0"/>
              <a:t>или последователни номера са нарочени за ключове за идентификация на редове в таблица</a:t>
            </a:r>
            <a:endParaRPr lang="en-US" sz="2500" dirty="0"/>
          </a:p>
          <a:p>
            <a:pPr lvl="2"/>
            <a:r>
              <a:rPr lang="bg-BG" sz="2300" dirty="0" smtClean="0"/>
              <a:t>Наричат </a:t>
            </a:r>
            <a:r>
              <a:rPr lang="en-US" sz="2300" i="1" dirty="0" smtClean="0"/>
              <a:t>artificial </a:t>
            </a:r>
            <a:r>
              <a:rPr lang="en-US" sz="2300" i="1" dirty="0"/>
              <a:t>key</a:t>
            </a:r>
            <a:r>
              <a:rPr lang="en-US" sz="2300" dirty="0"/>
              <a:t> </a:t>
            </a:r>
            <a:r>
              <a:rPr lang="bg-BG" sz="2300" dirty="0" smtClean="0"/>
              <a:t>или </a:t>
            </a:r>
            <a:r>
              <a:rPr lang="en-US" sz="2300" i="1" dirty="0" smtClean="0"/>
              <a:t>surrogate </a:t>
            </a:r>
            <a:r>
              <a:rPr lang="en-US" sz="2300" i="1" dirty="0"/>
              <a:t>key</a:t>
            </a:r>
          </a:p>
          <a:p>
            <a:pPr lvl="1">
              <a:buFont typeface="Wingdings" pitchFamily="2" charset="2"/>
              <a:buNone/>
            </a:pPr>
            <a:endParaRPr 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21CA50F9-EC95-4000-8297-5B028125B3E9}" type="slidenum">
              <a:rPr lang="en-US"/>
              <a:pPr/>
              <a:t>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Формална дефиниция - схема</a:t>
            </a:r>
            <a:endParaRPr lang="en-US" dirty="0"/>
          </a:p>
        </p:txBody>
      </p:sp>
      <p:sp>
        <p:nvSpPr>
          <p:cNvPr id="67584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Schema</a:t>
            </a:r>
            <a:r>
              <a:rPr lang="en-US" sz="2400" dirty="0" smtClean="0"/>
              <a:t> (</a:t>
            </a:r>
            <a:r>
              <a:rPr lang="bg-BG" sz="2400" dirty="0" smtClean="0"/>
              <a:t>или описание</a:t>
            </a:r>
            <a:r>
              <a:rPr lang="en-US" sz="2400" dirty="0" smtClean="0"/>
              <a:t>) </a:t>
            </a:r>
            <a:r>
              <a:rPr lang="bg-BG" sz="2400" dirty="0" smtClean="0"/>
              <a:t>на релация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Означава се чрез</a:t>
            </a:r>
            <a:r>
              <a:rPr lang="en-US" sz="2200" dirty="0" smtClean="0"/>
              <a:t> </a:t>
            </a:r>
            <a:r>
              <a:rPr lang="en-US" sz="2200" dirty="0"/>
              <a:t>R(A1, A2, .....An)</a:t>
            </a:r>
          </a:p>
          <a:p>
            <a:pPr lvl="1"/>
            <a:r>
              <a:rPr lang="en-US" sz="2200" dirty="0"/>
              <a:t>R </a:t>
            </a:r>
            <a:r>
              <a:rPr lang="bg-BG" sz="2200" dirty="0" smtClean="0"/>
              <a:t>е </a:t>
            </a:r>
            <a:r>
              <a:rPr lang="en-US" sz="2200" b="1" dirty="0" smtClean="0"/>
              <a:t>name</a:t>
            </a:r>
            <a:r>
              <a:rPr lang="en-US" sz="2200" dirty="0" smtClean="0"/>
              <a:t> </a:t>
            </a:r>
            <a:r>
              <a:rPr lang="bg-BG" sz="2200" dirty="0" smtClean="0"/>
              <a:t>на релацията</a:t>
            </a:r>
            <a:endParaRPr lang="en-US" sz="2200" dirty="0"/>
          </a:p>
          <a:p>
            <a:pPr lvl="1"/>
            <a:r>
              <a:rPr lang="en-US" sz="2200" b="1" dirty="0" smtClean="0"/>
              <a:t>attributes</a:t>
            </a:r>
            <a:r>
              <a:rPr lang="en-US" sz="2200" dirty="0" smtClean="0"/>
              <a:t> </a:t>
            </a:r>
            <a:r>
              <a:rPr lang="bg-BG" sz="2200" dirty="0" smtClean="0"/>
              <a:t>на релацията са </a:t>
            </a:r>
            <a:r>
              <a:rPr lang="en-US" sz="2200" dirty="0" smtClean="0"/>
              <a:t>A1</a:t>
            </a:r>
            <a:r>
              <a:rPr lang="en-US" sz="2200" dirty="0"/>
              <a:t>, A2, ..., An</a:t>
            </a:r>
          </a:p>
          <a:p>
            <a:r>
              <a:rPr lang="bg-BG" sz="2400" dirty="0" smtClean="0"/>
              <a:t>Пример</a:t>
            </a:r>
            <a:r>
              <a:rPr lang="en-US" sz="2400" dirty="0" smtClean="0"/>
              <a:t>:</a:t>
            </a: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US" sz="2400" dirty="0"/>
              <a:t>	CUSTOMER (</a:t>
            </a:r>
            <a:r>
              <a:rPr lang="en-US" sz="2400" dirty="0" err="1"/>
              <a:t>Cust</a:t>
            </a:r>
            <a:r>
              <a:rPr lang="en-US" sz="2400" dirty="0"/>
              <a:t>-id, </a:t>
            </a:r>
            <a:r>
              <a:rPr lang="en-US" sz="2400" dirty="0" err="1"/>
              <a:t>Cust</a:t>
            </a:r>
            <a:r>
              <a:rPr lang="en-US" sz="2400" dirty="0"/>
              <a:t>-name, Address, Phone#)</a:t>
            </a:r>
          </a:p>
          <a:p>
            <a:pPr lvl="1"/>
            <a:r>
              <a:rPr lang="en-US" sz="2200" dirty="0"/>
              <a:t>CUSTOMER </a:t>
            </a:r>
            <a:r>
              <a:rPr lang="bg-BG" sz="2200" dirty="0" smtClean="0"/>
              <a:t>е името на релацията</a:t>
            </a:r>
            <a:endParaRPr lang="en-US" sz="2200" dirty="0"/>
          </a:p>
          <a:p>
            <a:pPr lvl="1"/>
            <a:r>
              <a:rPr lang="bg-BG" sz="2200" dirty="0" smtClean="0"/>
              <a:t>Релацията е дефинирана за 4 атрибута</a:t>
            </a:r>
            <a:r>
              <a:rPr lang="en-US" sz="2200" dirty="0" smtClean="0"/>
              <a:t>: </a:t>
            </a:r>
            <a:r>
              <a:rPr lang="en-US" sz="2200" dirty="0" err="1"/>
              <a:t>Cust</a:t>
            </a:r>
            <a:r>
              <a:rPr lang="en-US" sz="2200" dirty="0"/>
              <a:t>-id, </a:t>
            </a:r>
            <a:r>
              <a:rPr lang="en-US" sz="2200" dirty="0" err="1"/>
              <a:t>Cust</a:t>
            </a:r>
            <a:r>
              <a:rPr lang="en-US" sz="2200" dirty="0"/>
              <a:t>-name, Address, Phone#</a:t>
            </a:r>
          </a:p>
          <a:p>
            <a:r>
              <a:rPr lang="bg-BG" sz="2400" dirty="0" smtClean="0"/>
              <a:t>Всеки атрибут има </a:t>
            </a:r>
            <a:r>
              <a:rPr lang="bg-BG" sz="2400" b="1" dirty="0" smtClean="0"/>
              <a:t>област</a:t>
            </a:r>
            <a:r>
              <a:rPr lang="bg-BG" sz="2400" dirty="0" smtClean="0"/>
              <a:t> (</a:t>
            </a:r>
            <a:r>
              <a:rPr lang="en-US" sz="2400" b="1" dirty="0" smtClean="0"/>
              <a:t>domain</a:t>
            </a:r>
            <a:r>
              <a:rPr lang="bg-BG" sz="2400" b="1" dirty="0" smtClean="0"/>
              <a:t>)</a:t>
            </a:r>
            <a:r>
              <a:rPr lang="en-US" sz="2400" dirty="0" smtClean="0"/>
              <a:t> </a:t>
            </a:r>
            <a:r>
              <a:rPr lang="bg-BG" sz="2400" dirty="0" smtClean="0"/>
              <a:t>или множество от валидни стойности</a:t>
            </a:r>
            <a:r>
              <a:rPr lang="en-US" sz="2400" dirty="0" smtClean="0"/>
              <a:t>. </a:t>
            </a:r>
            <a:endParaRPr lang="en-US" sz="2400" dirty="0"/>
          </a:p>
          <a:p>
            <a:pPr lvl="1"/>
            <a:r>
              <a:rPr lang="bg-BG" sz="2200" dirty="0" smtClean="0"/>
              <a:t>Пример: </a:t>
            </a:r>
            <a:r>
              <a:rPr lang="en-US" sz="2200" dirty="0" smtClean="0"/>
              <a:t>domain </a:t>
            </a:r>
            <a:r>
              <a:rPr lang="bg-BG" sz="2200" dirty="0" smtClean="0"/>
              <a:t>на </a:t>
            </a:r>
            <a:r>
              <a:rPr lang="en-US" sz="2200" dirty="0" err="1" smtClean="0"/>
              <a:t>Cust</a:t>
            </a:r>
            <a:r>
              <a:rPr lang="en-US" sz="2200" dirty="0" smtClean="0"/>
              <a:t>-id </a:t>
            </a:r>
            <a:r>
              <a:rPr lang="bg-BG" sz="2200" dirty="0" smtClean="0"/>
              <a:t>е 6-цифрено число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95A0F9C1-58C5-4D3D-BA7C-5B136CBA133F}" type="slidenum">
              <a:rPr lang="en-US"/>
              <a:pPr/>
              <a:t>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Формална дефиниция </a:t>
            </a:r>
            <a:r>
              <a:rPr lang="en-US" dirty="0" smtClean="0"/>
              <a:t>-</a:t>
            </a:r>
            <a:r>
              <a:rPr lang="bg-BG" dirty="0"/>
              <a:t> </a:t>
            </a:r>
            <a:r>
              <a:rPr lang="en-US" dirty="0" smtClean="0"/>
              <a:t>Tuple</a:t>
            </a:r>
            <a:endParaRPr lang="en-US" dirty="0"/>
          </a:p>
        </p:txBody>
      </p:sp>
      <p:sp>
        <p:nvSpPr>
          <p:cNvPr id="67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tuple</a:t>
            </a:r>
            <a:r>
              <a:rPr lang="en-US" sz="2400" dirty="0" smtClean="0"/>
              <a:t> </a:t>
            </a:r>
            <a:r>
              <a:rPr lang="bg-BG" sz="2400" dirty="0" smtClean="0"/>
              <a:t>е подредено множество от стойности </a:t>
            </a:r>
            <a:r>
              <a:rPr lang="en-US" sz="2400" dirty="0" smtClean="0"/>
              <a:t>(</a:t>
            </a:r>
            <a:r>
              <a:rPr lang="bg-BG" sz="2400" dirty="0" smtClean="0"/>
              <a:t>заградено в</a:t>
            </a:r>
            <a:r>
              <a:rPr lang="en-US" sz="2400" dirty="0" smtClean="0"/>
              <a:t> </a:t>
            </a:r>
            <a:r>
              <a:rPr lang="en-US" sz="2400" dirty="0"/>
              <a:t>‘&lt; … &gt;’)</a:t>
            </a:r>
          </a:p>
          <a:p>
            <a:r>
              <a:rPr lang="bg-BG" sz="2400" dirty="0" smtClean="0"/>
              <a:t>Всяка стойност е породена от подходящ</a:t>
            </a:r>
            <a:r>
              <a:rPr lang="en-US" sz="2400" dirty="0" smtClean="0"/>
              <a:t> </a:t>
            </a:r>
            <a:r>
              <a:rPr lang="en-US" sz="2400" i="1" dirty="0"/>
              <a:t>domain</a:t>
            </a:r>
            <a:r>
              <a:rPr lang="en-US" sz="2400" dirty="0"/>
              <a:t>.</a:t>
            </a:r>
          </a:p>
          <a:p>
            <a:r>
              <a:rPr lang="bg-BG" sz="2400" dirty="0" smtClean="0"/>
              <a:t>Един ред в релацията </a:t>
            </a:r>
            <a:r>
              <a:rPr lang="en-US" sz="2400" dirty="0" smtClean="0"/>
              <a:t>CUSTOMER </a:t>
            </a:r>
            <a:r>
              <a:rPr lang="bg-BG" dirty="0" smtClean="0"/>
              <a:t>е </a:t>
            </a:r>
            <a:r>
              <a:rPr lang="en-US" sz="2400" dirty="0" smtClean="0"/>
              <a:t>4-tuple </a:t>
            </a:r>
            <a:r>
              <a:rPr lang="bg-BG" sz="2400" dirty="0" smtClean="0"/>
              <a:t>и се състои от 4 стойности</a:t>
            </a:r>
            <a:r>
              <a:rPr lang="en-US" sz="2400" dirty="0" smtClean="0"/>
              <a:t>, </a:t>
            </a:r>
            <a:r>
              <a:rPr lang="bg-BG" sz="2400" dirty="0" smtClean="0"/>
              <a:t>например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en-US" sz="2200" dirty="0"/>
              <a:t>&lt;632895, "John Smith", "101 Main St. Atlanta, GA  30332", "(404) 894-2000"&gt;</a:t>
            </a:r>
          </a:p>
          <a:p>
            <a:pPr lvl="1"/>
            <a:r>
              <a:rPr lang="bg-BG" sz="2200" dirty="0" smtClean="0"/>
              <a:t>Нарича се </a:t>
            </a:r>
            <a:r>
              <a:rPr lang="en-US" sz="2200" dirty="0" smtClean="0"/>
              <a:t>4-tuple</a:t>
            </a:r>
            <a:r>
              <a:rPr lang="bg-BG" sz="2200" dirty="0" smtClean="0"/>
              <a:t>, защото има 4 стойности</a:t>
            </a:r>
            <a:endParaRPr lang="en-US" sz="2200" dirty="0"/>
          </a:p>
          <a:p>
            <a:r>
              <a:rPr lang="bg-BG" sz="2400" dirty="0" smtClean="0"/>
              <a:t>Релацията е </a:t>
            </a:r>
            <a:r>
              <a:rPr lang="bg-BG" sz="2400" b="1" dirty="0" smtClean="0"/>
              <a:t>множество</a:t>
            </a:r>
            <a:r>
              <a:rPr lang="bg-BG" sz="2400" dirty="0" smtClean="0"/>
              <a:t> от </a:t>
            </a:r>
            <a:r>
              <a:rPr lang="en-US" sz="2400" dirty="0" smtClean="0"/>
              <a:t>tuples (</a:t>
            </a:r>
            <a:r>
              <a:rPr lang="bg-BG" sz="2400" dirty="0" smtClean="0"/>
              <a:t>редове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5- </a:t>
            </a:r>
            <a:fld id="{92BBCCC7-9418-47D5-AD8A-2B9409726721}" type="slidenum">
              <a:rPr lang="en-US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1743</TotalTime>
  <Words>2580</Words>
  <Application>Microsoft Office PowerPoint</Application>
  <PresentationFormat>Letter Paper (8.5x11 in)</PresentationFormat>
  <Paragraphs>358</Paragraphs>
  <Slides>42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Clarity</vt:lpstr>
      <vt:lpstr>Лекция 6</vt:lpstr>
      <vt:lpstr>Структура на лекцията</vt:lpstr>
      <vt:lpstr>Концепции на релационния модел</vt:lpstr>
      <vt:lpstr>Концепции на релационния модел</vt:lpstr>
      <vt:lpstr>Неформална дефиниция</vt:lpstr>
      <vt:lpstr>Релация - пример</vt:lpstr>
      <vt:lpstr>Неформална дефиниция</vt:lpstr>
      <vt:lpstr>Формална дефиниция - схема</vt:lpstr>
      <vt:lpstr>Формална дефиниция - Tuple</vt:lpstr>
      <vt:lpstr>Формална дефиниция - Domain</vt:lpstr>
      <vt:lpstr>Формална дефиниция - State</vt:lpstr>
      <vt:lpstr>Формална дефиниция - обобщение</vt:lpstr>
      <vt:lpstr>Формална дефиниция - пример</vt:lpstr>
      <vt:lpstr>Дефиниции - обобщение</vt:lpstr>
      <vt:lpstr>Пример – релация STUDENT</vt:lpstr>
      <vt:lpstr>Характеристики на релациите</vt:lpstr>
      <vt:lpstr>Същото състояние като на предходния пример (но с различен ред на tuples)</vt:lpstr>
      <vt:lpstr>Характеристики на релациите</vt:lpstr>
      <vt:lpstr>Характеристики на релациите</vt:lpstr>
      <vt:lpstr>Relational Integrity Constraints</vt:lpstr>
      <vt:lpstr>Key Constraints (1)</vt:lpstr>
      <vt:lpstr>Key Constraints (2)</vt:lpstr>
      <vt:lpstr>Key Constraints (3)</vt:lpstr>
      <vt:lpstr>Таблица CAR има 2 кандидат ключа – LicenseNumber е избран за Primary Key</vt:lpstr>
      <vt:lpstr>Relational Database Schema</vt:lpstr>
      <vt:lpstr>PowerPoint Presentation</vt:lpstr>
      <vt:lpstr>Entity Integrity</vt:lpstr>
      <vt:lpstr>Referential Integrity</vt:lpstr>
      <vt:lpstr>Referential Integrity</vt:lpstr>
      <vt:lpstr>Referential Integrity (foreign key)  Constraint</vt:lpstr>
      <vt:lpstr>Изобразяване на релационната схема на БД и нейните ограничения</vt:lpstr>
      <vt:lpstr>PowerPoint Presentation</vt:lpstr>
      <vt:lpstr>Други видове ограничения</vt:lpstr>
      <vt:lpstr>Популярни състояния на БД</vt:lpstr>
      <vt:lpstr>PowerPoint Presentation</vt:lpstr>
      <vt:lpstr>Update операции върху релациите</vt:lpstr>
      <vt:lpstr>Update операции върху релациите</vt:lpstr>
      <vt:lpstr>Възможни нарушения за всяка операция</vt:lpstr>
      <vt:lpstr>Възможни нарушения за всяка операция</vt:lpstr>
      <vt:lpstr>Възможни нарушения за всяка операция</vt:lpstr>
      <vt:lpstr>Преглед</vt:lpstr>
      <vt:lpstr>Домашна работа</vt:lpstr>
    </vt:vector>
  </TitlesOfParts>
  <Company>©2007 Pearson Addison-Wesley. All rights reserved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</dc:title>
  <dc:subject>The Relational Data Model and Relational Database Constraints</dc:subject>
  <dc:creator/>
  <cp:lastModifiedBy>USER</cp:lastModifiedBy>
  <cp:revision>88</cp:revision>
  <cp:lastPrinted>2001-11-04T00:51:13Z</cp:lastPrinted>
  <dcterms:created xsi:type="dcterms:W3CDTF">2005-02-25T19:46:41Z</dcterms:created>
  <dcterms:modified xsi:type="dcterms:W3CDTF">2011-01-16T08:56:32Z</dcterms:modified>
</cp:coreProperties>
</file>