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44"/>
  </p:notesMasterIdLst>
  <p:handoutMasterIdLst>
    <p:handoutMasterId r:id="rId45"/>
  </p:handoutMasterIdLst>
  <p:sldIdLst>
    <p:sldId id="324" r:id="rId2"/>
    <p:sldId id="374" r:id="rId3"/>
    <p:sldId id="327" r:id="rId4"/>
    <p:sldId id="399" r:id="rId5"/>
    <p:sldId id="375" r:id="rId6"/>
    <p:sldId id="328" r:id="rId7"/>
    <p:sldId id="376" r:id="rId8"/>
    <p:sldId id="389" r:id="rId9"/>
    <p:sldId id="329" r:id="rId10"/>
    <p:sldId id="330" r:id="rId11"/>
    <p:sldId id="377" r:id="rId12"/>
    <p:sldId id="400" r:id="rId13"/>
    <p:sldId id="332" r:id="rId14"/>
    <p:sldId id="398" r:id="rId15"/>
    <p:sldId id="333" r:id="rId16"/>
    <p:sldId id="378" r:id="rId17"/>
    <p:sldId id="334" r:id="rId18"/>
    <p:sldId id="379" r:id="rId19"/>
    <p:sldId id="391" r:id="rId20"/>
    <p:sldId id="335" r:id="rId21"/>
    <p:sldId id="380" r:id="rId22"/>
    <p:sldId id="381" r:id="rId23"/>
    <p:sldId id="336" r:id="rId24"/>
    <p:sldId id="337" r:id="rId25"/>
    <p:sldId id="397" r:id="rId26"/>
    <p:sldId id="338" r:id="rId27"/>
    <p:sldId id="396" r:id="rId28"/>
    <p:sldId id="382" r:id="rId29"/>
    <p:sldId id="383" r:id="rId30"/>
    <p:sldId id="339" r:id="rId31"/>
    <p:sldId id="340" r:id="rId32"/>
    <p:sldId id="385" r:id="rId33"/>
    <p:sldId id="341" r:id="rId34"/>
    <p:sldId id="342" r:id="rId35"/>
    <p:sldId id="386" r:id="rId36"/>
    <p:sldId id="343" r:id="rId37"/>
    <p:sldId id="387" r:id="rId38"/>
    <p:sldId id="393" r:id="rId39"/>
    <p:sldId id="345" r:id="rId40"/>
    <p:sldId id="367" r:id="rId41"/>
    <p:sldId id="401" r:id="rId42"/>
    <p:sldId id="402" r:id="rId43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28"/>
    <a:srgbClr val="6E792B"/>
    <a:srgbClr val="76822E"/>
    <a:srgbClr val="4F571F"/>
    <a:srgbClr val="6F6A07"/>
    <a:srgbClr val="827C08"/>
    <a:srgbClr val="A29B0A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70" d="100"/>
          <a:sy n="70" d="100"/>
        </p:scale>
        <p:origin x="-1386" y="-6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44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0ED6043A-40DE-4EA8-A6D5-81ABF3524E03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31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7A72470-075A-47EF-8D74-69E1D1C977D4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4328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7CFAF-865B-4BD2-9EEE-0C149E777346}" type="slidenum">
              <a:rPr lang="en-CA"/>
              <a:pPr/>
              <a:t>1</a:t>
            </a:fld>
            <a:endParaRPr lang="en-CA"/>
          </a:p>
        </p:txBody>
      </p:sp>
      <p:sp>
        <p:nvSpPr>
          <p:cNvPr id="5744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F45A2-026A-4795-AE18-9365CA583262}" type="slidenum">
              <a:rPr lang="en-CA"/>
              <a:pPr/>
              <a:t>10</a:t>
            </a:fld>
            <a:endParaRPr lang="en-CA"/>
          </a:p>
        </p:txBody>
      </p:sp>
      <p:sp>
        <p:nvSpPr>
          <p:cNvPr id="67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96732-9477-4C0F-9A43-76C9736CF6F0}" type="slidenum">
              <a:rPr lang="en-CA"/>
              <a:pPr/>
              <a:t>11</a:t>
            </a:fld>
            <a:endParaRPr lang="en-CA"/>
          </a:p>
        </p:txBody>
      </p:sp>
      <p:sp>
        <p:nvSpPr>
          <p:cNvPr id="7792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E0080A-941C-425A-9DDE-459B8B3045A5}" type="slidenum">
              <a:rPr lang="en-CA"/>
              <a:pPr/>
              <a:t>12</a:t>
            </a:fld>
            <a:endParaRPr lang="en-CA"/>
          </a:p>
        </p:txBody>
      </p:sp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263EB0-9147-47E9-A2AA-FA57DC6F2F69}" type="slidenum">
              <a:rPr lang="en-CA"/>
              <a:pPr/>
              <a:t>13</a:t>
            </a:fld>
            <a:endParaRPr lang="en-CA"/>
          </a:p>
        </p:txBody>
      </p:sp>
      <p:sp>
        <p:nvSpPr>
          <p:cNvPr id="6809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09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2747FC-2342-493B-901B-71284DB03392}" type="slidenum">
              <a:rPr lang="en-CA"/>
              <a:pPr/>
              <a:t>14</a:t>
            </a:fld>
            <a:endParaRPr lang="en-CA"/>
          </a:p>
        </p:txBody>
      </p:sp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56995-6D39-4260-A862-B21E3E42CF03}" type="slidenum">
              <a:rPr lang="en-CA"/>
              <a:pPr/>
              <a:t>15</a:t>
            </a:fld>
            <a:endParaRPr lang="en-CA"/>
          </a:p>
        </p:txBody>
      </p:sp>
      <p:sp>
        <p:nvSpPr>
          <p:cNvPr id="6830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30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C1DCA8-EEAC-45ED-A474-E06D1D79BBC4}" type="slidenum">
              <a:rPr lang="en-CA"/>
              <a:pPr/>
              <a:t>16</a:t>
            </a:fld>
            <a:endParaRPr lang="en-CA"/>
          </a:p>
        </p:txBody>
      </p:sp>
      <p:sp>
        <p:nvSpPr>
          <p:cNvPr id="78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4AD0A6-FFD5-4A21-A7E5-6EF5D6296273}" type="slidenum">
              <a:rPr lang="en-CA"/>
              <a:pPr/>
              <a:t>17</a:t>
            </a:fld>
            <a:endParaRPr lang="en-CA"/>
          </a:p>
        </p:txBody>
      </p:sp>
      <p:sp>
        <p:nvSpPr>
          <p:cNvPr id="6850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50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FFDED6-6208-4E06-8780-C54240943E09}" type="slidenum">
              <a:rPr lang="en-CA"/>
              <a:pPr/>
              <a:t>18</a:t>
            </a:fld>
            <a:endParaRPr lang="en-CA"/>
          </a:p>
        </p:txBody>
      </p:sp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10358D-21F6-42DE-9C1F-7CA7F8F44498}" type="slidenum">
              <a:rPr lang="en-CA"/>
              <a:pPr/>
              <a:t>20</a:t>
            </a:fld>
            <a:endParaRPr lang="en-CA"/>
          </a:p>
        </p:txBody>
      </p:sp>
      <p:sp>
        <p:nvSpPr>
          <p:cNvPr id="6871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7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FA2E5-8E96-4EB1-B01B-050DEF68D70A}" type="slidenum">
              <a:rPr lang="en-CA"/>
              <a:pPr/>
              <a:t>2</a:t>
            </a:fld>
            <a:endParaRPr lang="en-CA"/>
          </a:p>
        </p:txBody>
      </p:sp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477A8-0E7E-4F89-9CFB-8647FBE728E6}" type="slidenum">
              <a:rPr lang="en-CA"/>
              <a:pPr/>
              <a:t>21</a:t>
            </a:fld>
            <a:endParaRPr lang="en-CA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FAD66A-6F87-4114-B4B8-1F183D243E5F}" type="slidenum">
              <a:rPr lang="en-CA"/>
              <a:pPr/>
              <a:t>22</a:t>
            </a:fld>
            <a:endParaRPr lang="en-CA"/>
          </a:p>
        </p:txBody>
      </p:sp>
      <p:sp>
        <p:nvSpPr>
          <p:cNvPr id="78745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7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6518B8-B802-49CD-AE59-12B8B307804E}" type="slidenum">
              <a:rPr lang="en-CA"/>
              <a:pPr/>
              <a:t>23</a:t>
            </a:fld>
            <a:endParaRPr lang="en-CA"/>
          </a:p>
        </p:txBody>
      </p:sp>
      <p:sp>
        <p:nvSpPr>
          <p:cNvPr id="68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80C80-9D96-474C-B445-3B65A535EFD2}" type="slidenum">
              <a:rPr lang="en-CA"/>
              <a:pPr/>
              <a:t>24</a:t>
            </a:fld>
            <a:endParaRPr lang="en-CA"/>
          </a:p>
        </p:txBody>
      </p:sp>
      <p:sp>
        <p:nvSpPr>
          <p:cNvPr id="6912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12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E27B4-2471-4DF9-8A59-CE0D315CB372}" type="slidenum">
              <a:rPr lang="en-CA"/>
              <a:pPr/>
              <a:t>25</a:t>
            </a:fld>
            <a:endParaRPr lang="en-CA"/>
          </a:p>
        </p:txBody>
      </p:sp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38971-9BCB-419F-AC2F-BD5E245EE8D0}" type="slidenum">
              <a:rPr lang="en-CA"/>
              <a:pPr/>
              <a:t>26</a:t>
            </a:fld>
            <a:endParaRPr lang="en-CA"/>
          </a:p>
        </p:txBody>
      </p:sp>
      <p:sp>
        <p:nvSpPr>
          <p:cNvPr id="69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A2957-AA6A-4DBD-8E0D-B8653D76A704}" type="slidenum">
              <a:rPr lang="en-CA"/>
              <a:pPr/>
              <a:t>27</a:t>
            </a:fld>
            <a:endParaRPr lang="en-CA"/>
          </a:p>
        </p:txBody>
      </p:sp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C7EEEE-0DC6-4A64-8270-B8035B373331}" type="slidenum">
              <a:rPr lang="en-CA"/>
              <a:pPr/>
              <a:t>28</a:t>
            </a:fld>
            <a:endParaRPr lang="en-CA"/>
          </a:p>
        </p:txBody>
      </p:sp>
      <p:sp>
        <p:nvSpPr>
          <p:cNvPr id="78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52E32-C16F-4142-8EE4-5C944BE89945}" type="slidenum">
              <a:rPr lang="en-CA"/>
              <a:pPr/>
              <a:t>29</a:t>
            </a:fld>
            <a:endParaRPr lang="en-CA"/>
          </a:p>
        </p:txBody>
      </p:sp>
      <p:sp>
        <p:nvSpPr>
          <p:cNvPr id="79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B49CE-5016-4AF4-ABE4-4D564314C0C8}" type="slidenum">
              <a:rPr lang="en-CA"/>
              <a:pPr/>
              <a:t>30</a:t>
            </a:fld>
            <a:endParaRPr lang="en-CA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38573B-AF72-4A3C-9236-3127B99A338F}" type="slidenum">
              <a:rPr lang="en-CA"/>
              <a:pPr/>
              <a:t>3</a:t>
            </a:fld>
            <a:endParaRPr lang="en-CA"/>
          </a:p>
        </p:txBody>
      </p:sp>
      <p:sp>
        <p:nvSpPr>
          <p:cNvPr id="6707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9A1333-EB4B-4FA0-99D6-6DA769570234}" type="slidenum">
              <a:rPr lang="en-CA"/>
              <a:pPr/>
              <a:t>31</a:t>
            </a:fld>
            <a:endParaRPr lang="en-CA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7CD17-8B1C-43B5-885E-6E1FECE99520}" type="slidenum">
              <a:rPr lang="en-CA"/>
              <a:pPr/>
              <a:t>32</a:t>
            </a:fld>
            <a:endParaRPr lang="en-CA"/>
          </a:p>
        </p:txBody>
      </p:sp>
      <p:sp>
        <p:nvSpPr>
          <p:cNvPr id="79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B31DDC-2800-4E8F-9514-45A71A1FA29B}" type="slidenum">
              <a:rPr lang="en-CA"/>
              <a:pPr/>
              <a:t>33</a:t>
            </a:fld>
            <a:endParaRPr lang="en-CA"/>
          </a:p>
        </p:txBody>
      </p:sp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998E1-667C-4CFE-A624-4CA2F961F316}" type="slidenum">
              <a:rPr lang="en-CA"/>
              <a:pPr/>
              <a:t>34</a:t>
            </a:fld>
            <a:endParaRPr lang="en-CA"/>
          </a:p>
        </p:txBody>
      </p:sp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53438-0322-4759-9C6B-1C4E86548428}" type="slidenum">
              <a:rPr lang="en-CA"/>
              <a:pPr/>
              <a:t>35</a:t>
            </a:fld>
            <a:endParaRPr lang="en-CA"/>
          </a:p>
        </p:txBody>
      </p:sp>
      <p:sp>
        <p:nvSpPr>
          <p:cNvPr id="79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A3FCD-A5B3-4DD9-96B7-3397EFC23E34}" type="slidenum">
              <a:rPr lang="en-CA"/>
              <a:pPr/>
              <a:t>36</a:t>
            </a:fld>
            <a:endParaRPr lang="en-CA"/>
          </a:p>
        </p:txBody>
      </p:sp>
      <p:sp>
        <p:nvSpPr>
          <p:cNvPr id="70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36153E-9B52-4349-A1C5-1D65923510CE}" type="slidenum">
              <a:rPr lang="en-CA"/>
              <a:pPr/>
              <a:t>37</a:t>
            </a:fld>
            <a:endParaRPr lang="en-CA"/>
          </a:p>
        </p:txBody>
      </p:sp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BC085-6BBE-4279-8871-077BF92504DF}" type="slidenum">
              <a:rPr lang="en-CA"/>
              <a:pPr/>
              <a:t>39</a:t>
            </a:fld>
            <a:endParaRPr lang="en-CA"/>
          </a:p>
        </p:txBody>
      </p:sp>
      <p:sp>
        <p:nvSpPr>
          <p:cNvPr id="70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43B34-53A8-4FC4-B962-78D7A90E16D2}" type="slidenum">
              <a:rPr lang="en-CA"/>
              <a:pPr/>
              <a:t>40</a:t>
            </a:fld>
            <a:endParaRPr lang="en-CA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F164C-A1A2-41B8-BF82-0F906604B024}" type="slidenum">
              <a:rPr lang="en-CA"/>
              <a:pPr/>
              <a:t>4</a:t>
            </a:fld>
            <a:endParaRPr lang="en-CA"/>
          </a:p>
        </p:txBody>
      </p:sp>
      <p:sp>
        <p:nvSpPr>
          <p:cNvPr id="82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9A6528-3E85-47CD-BE0F-5E5CC4D8CF69}" type="slidenum">
              <a:rPr lang="en-CA"/>
              <a:pPr/>
              <a:t>5</a:t>
            </a:fld>
            <a:endParaRPr lang="en-CA"/>
          </a:p>
        </p:txBody>
      </p:sp>
      <p:sp>
        <p:nvSpPr>
          <p:cNvPr id="77312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92E02E-56D8-46CB-B234-16546EAB92B3}" type="slidenum">
              <a:rPr lang="en-CA"/>
              <a:pPr/>
              <a:t>6</a:t>
            </a:fld>
            <a:endParaRPr lang="en-CA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79B2A-E91E-4B20-A225-4CF62792D258}" type="slidenum">
              <a:rPr lang="en-CA"/>
              <a:pPr/>
              <a:t>7</a:t>
            </a:fld>
            <a:endParaRPr lang="en-CA"/>
          </a:p>
        </p:txBody>
      </p:sp>
      <p:sp>
        <p:nvSpPr>
          <p:cNvPr id="77517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51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B4DC4F-A426-4321-B083-048E5386D898}" type="slidenum">
              <a:rPr lang="en-CA"/>
              <a:pPr/>
              <a:t>8</a:t>
            </a:fld>
            <a:endParaRPr lang="en-CA"/>
          </a:p>
        </p:txBody>
      </p:sp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6F303E-82E2-4EA5-8427-38C8ADCC245C}" type="slidenum">
              <a:rPr lang="en-CA"/>
              <a:pPr/>
              <a:t>9</a:t>
            </a:fld>
            <a:endParaRPr lang="en-CA"/>
          </a:p>
        </p:txBody>
      </p:sp>
      <p:sp>
        <p:nvSpPr>
          <p:cNvPr id="67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A1A3-0841-4796-82DE-73FC2BEF71D2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4868-9F54-490C-97C3-8DFDA3FFE9BB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AFA9335F-6CDA-4FB8-931E-34A37D902D1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7AA50-B228-4923-BCCC-573DF3D53C9A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78F0ECB0-4364-4FB6-B077-82861FEB1C44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BE08B-F06C-4C5F-B96A-D7C0F6A828C3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0FCD-AE1E-44A6-866C-AC546AF616A0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FC71F85A-6253-4D84-B180-0FABE777C1AC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0436-C951-4068-BDFB-999D36A3897A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2215E46C-EC22-414C-9271-B1685BCB2EA3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E4D5-1E0A-42A0-A5E0-5B1282348ADE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8827BE96-1C5D-4A5E-9C1E-2D664F3EE3E1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ECB2-8BF3-41A3-B18B-4201455D1A48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3BE9EB5D-C2A0-40ED-AF0A-9B102962CAB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0C0F-46CB-478E-A752-E6ABD5CEF744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25D3619D-49EF-4CC4-A13F-E649557662E6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4C978-354F-4969-BE04-F69BB8C44601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4A75DD3D-D0CA-4907-92E7-9C1B66072975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3A0F-0804-4641-BB0B-FA7B7FB00ACE}" type="datetime2">
              <a:rPr lang="en-US" smtClean="0"/>
              <a:t>Thursday, January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F6EE70CB-D89E-48CA-A343-133535B91E8E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B7A568F-7EB7-4435-B523-EB5E429B6D0D}" type="datetime2">
              <a:rPr lang="en-US" smtClean="0"/>
              <a:t>Thursday, January 13,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4- </a:t>
            </a:r>
            <a:fld id="{CAA6FCDE-6015-4511-9587-FED6F9159783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</a:t>
            </a:r>
            <a:r>
              <a:rPr lang="en-US" dirty="0" smtClean="0"/>
              <a:t> </a:t>
            </a:r>
            <a:r>
              <a:rPr lang="bg-BG" dirty="0" smtClean="0"/>
              <a:t>5</a:t>
            </a:r>
            <a:endParaRPr lang="en-US" dirty="0"/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Enhanced Entity-Relationship (EER) Modeling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Specialization (1)</a:t>
            </a:r>
          </a:p>
        </p:txBody>
      </p:sp>
      <p:sp>
        <p:nvSpPr>
          <p:cNvPr id="6758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Специализацията (</a:t>
            </a:r>
            <a:r>
              <a:rPr lang="en-US" dirty="0" smtClean="0"/>
              <a:t>Specialization</a:t>
            </a:r>
            <a:r>
              <a:rPr lang="bg-BG" dirty="0" smtClean="0"/>
              <a:t>)</a:t>
            </a:r>
            <a:r>
              <a:rPr lang="en-US" dirty="0" smtClean="0"/>
              <a:t> </a:t>
            </a:r>
            <a:r>
              <a:rPr lang="bg-BG" dirty="0" smtClean="0"/>
              <a:t>е процес на дефиниране на мноежство подкласове на даден суперклас</a:t>
            </a:r>
            <a:endParaRPr lang="en-US" dirty="0"/>
          </a:p>
          <a:p>
            <a:r>
              <a:rPr lang="bg-BG" dirty="0" smtClean="0"/>
              <a:t>Множеството подкласове е базирано на различаващите се характеристики на обектите в суперкласа</a:t>
            </a:r>
            <a:endParaRPr lang="en-US" dirty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 </a:t>
            </a:r>
            <a:r>
              <a:rPr lang="en-US" dirty="0"/>
              <a:t>{SECRETARY, ENGINEER, TECHNICIAN} </a:t>
            </a:r>
            <a:r>
              <a:rPr lang="bg-BG" dirty="0" smtClean="0"/>
              <a:t>е специализация на</a:t>
            </a:r>
            <a:r>
              <a:rPr lang="en-US" dirty="0" smtClean="0"/>
              <a:t> EMPLOYEE</a:t>
            </a:r>
            <a:r>
              <a:rPr lang="bg-BG" dirty="0" smtClean="0"/>
              <a:t>, базирана на </a:t>
            </a:r>
            <a:r>
              <a:rPr lang="bg-BG" i="1" dirty="0" smtClean="0"/>
              <a:t>длъжност</a:t>
            </a:r>
            <a:r>
              <a:rPr lang="en-US" i="1" dirty="0" smtClean="0"/>
              <a:t>.</a:t>
            </a:r>
            <a:endParaRPr lang="en-US" i="1" dirty="0"/>
          </a:p>
          <a:p>
            <a:pPr lvl="2"/>
            <a:r>
              <a:rPr lang="bg-BG" dirty="0" smtClean="0"/>
              <a:t>Един суперклас може да има множество специализации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Specialization (2)</a:t>
            </a:r>
          </a:p>
        </p:txBody>
      </p:sp>
      <p:sp>
        <p:nvSpPr>
          <p:cNvPr id="77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dirty="0" smtClean="0"/>
              <a:t>Друга специализация на </a:t>
            </a:r>
            <a:r>
              <a:rPr lang="en-US" sz="2400" dirty="0" smtClean="0"/>
              <a:t>EMPLOYEE</a:t>
            </a:r>
            <a:r>
              <a:rPr lang="bg-BG" sz="2400" dirty="0" smtClean="0"/>
              <a:t>, базирана </a:t>
            </a:r>
            <a:r>
              <a:rPr lang="bg-BG" sz="2400" i="1" dirty="0" smtClean="0"/>
              <a:t>на начин на плащане </a:t>
            </a:r>
            <a:r>
              <a:rPr lang="bg-BG" sz="2400" dirty="0" smtClean="0"/>
              <a:t>е</a:t>
            </a:r>
            <a:r>
              <a:rPr lang="en-US" sz="2400" dirty="0" smtClean="0"/>
              <a:t> </a:t>
            </a:r>
            <a:r>
              <a:rPr lang="en-US" sz="2400" dirty="0"/>
              <a:t>{SALARIED_EMPLOYEE, HOURLY_EMPLOYEE}.</a:t>
            </a:r>
          </a:p>
          <a:p>
            <a:pPr lvl="1"/>
            <a:r>
              <a:rPr lang="bg-BG" sz="2200" dirty="0" smtClean="0"/>
              <a:t>Връзките </a:t>
            </a:r>
            <a:r>
              <a:rPr lang="en-US" sz="2200" dirty="0" smtClean="0"/>
              <a:t>Superclass/subclass </a:t>
            </a:r>
            <a:r>
              <a:rPr lang="bg-BG" sz="2200" dirty="0" smtClean="0"/>
              <a:t>и специализацията могат да се представят графично в </a:t>
            </a:r>
            <a:r>
              <a:rPr lang="en-US" sz="2200" dirty="0" smtClean="0"/>
              <a:t>EER </a:t>
            </a:r>
            <a:r>
              <a:rPr lang="bg-BG" sz="2200" dirty="0" smtClean="0"/>
              <a:t>диаграми</a:t>
            </a:r>
            <a:endParaRPr lang="en-US" sz="2200" dirty="0"/>
          </a:p>
          <a:p>
            <a:pPr lvl="1"/>
            <a:r>
              <a:rPr lang="bg-BG" sz="2200" dirty="0" smtClean="0"/>
              <a:t>Атрибутите на подкласа се наричат </a:t>
            </a:r>
            <a:r>
              <a:rPr lang="bg-BG" sz="2200" i="1" dirty="0" smtClean="0"/>
              <a:t>специфични или локални</a:t>
            </a:r>
            <a:r>
              <a:rPr lang="bg-BG" sz="2200" dirty="0" smtClean="0"/>
              <a:t> атрибути.</a:t>
            </a:r>
            <a:endParaRPr lang="en-US" sz="2200" dirty="0"/>
          </a:p>
          <a:p>
            <a:pPr lvl="2"/>
            <a:r>
              <a:rPr lang="bg-BG" sz="2000" dirty="0" smtClean="0"/>
              <a:t>Пример: атрибута </a:t>
            </a:r>
            <a:r>
              <a:rPr lang="en-US" sz="2000" dirty="0" err="1" smtClean="0"/>
              <a:t>TypingSpeed</a:t>
            </a:r>
            <a:r>
              <a:rPr lang="en-US" sz="2000" dirty="0" smtClean="0"/>
              <a:t> </a:t>
            </a:r>
            <a:r>
              <a:rPr lang="bg-BG" sz="2000" dirty="0" smtClean="0"/>
              <a:t>на </a:t>
            </a:r>
            <a:r>
              <a:rPr lang="en-US" sz="2000" dirty="0" smtClean="0"/>
              <a:t>SECRETARY</a:t>
            </a:r>
            <a:endParaRPr lang="en-US" sz="2000" dirty="0"/>
          </a:p>
          <a:p>
            <a:pPr lvl="1"/>
            <a:r>
              <a:rPr lang="bg-BG" sz="2200" dirty="0" smtClean="0"/>
              <a:t>Подкласовете могат да участват в специфични типове връзки</a:t>
            </a:r>
            <a:r>
              <a:rPr lang="en-US" sz="2200" dirty="0" smtClean="0"/>
              <a:t>.</a:t>
            </a:r>
            <a:endParaRPr lang="en-US" sz="2200" dirty="0"/>
          </a:p>
          <a:p>
            <a:pPr lvl="2"/>
            <a:r>
              <a:rPr lang="bg-BG" sz="2000" dirty="0" smtClean="0"/>
              <a:t>Пример: връзката</a:t>
            </a:r>
            <a:r>
              <a:rPr lang="en-US" sz="2000" dirty="0" smtClean="0"/>
              <a:t> </a:t>
            </a:r>
            <a:r>
              <a:rPr lang="en-US" sz="2000" dirty="0"/>
              <a:t>BELONGS_TO </a:t>
            </a:r>
            <a:r>
              <a:rPr lang="bg-BG" sz="2000" dirty="0" smtClean="0"/>
              <a:t>на </a:t>
            </a:r>
            <a:r>
              <a:rPr lang="en-US" sz="2000" dirty="0" smtClean="0"/>
              <a:t>HOURLY_EMPLOYEE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5347" name="Picture 3" descr="fig04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7772400" cy="493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5348" name="Text Box 4" descr="Pink tissue paper"/>
          <p:cNvSpPr txBox="1">
            <a:spLocks noChangeArrowheads="1"/>
          </p:cNvSpPr>
          <p:nvPr/>
        </p:nvSpPr>
        <p:spPr bwMode="auto">
          <a:xfrm>
            <a:off x="304800" y="822325"/>
            <a:ext cx="6934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800000"/>
                </a:solidFill>
              </a:rPr>
              <a:t>Specialization (3)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Generalization</a:t>
            </a:r>
          </a:p>
        </p:txBody>
      </p:sp>
      <p:sp>
        <p:nvSpPr>
          <p:cNvPr id="6799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Обобщението (</a:t>
            </a:r>
            <a:r>
              <a:rPr lang="en-US" sz="2400" dirty="0" smtClean="0"/>
              <a:t>Generalization</a:t>
            </a:r>
            <a:r>
              <a:rPr lang="bg-BG" sz="2400" dirty="0" smtClean="0"/>
              <a:t>) е обратен на специализацията процес</a:t>
            </a:r>
            <a:endParaRPr lang="en-US" sz="2400" dirty="0"/>
          </a:p>
          <a:p>
            <a:r>
              <a:rPr lang="bg-BG" sz="2400" dirty="0" smtClean="0"/>
              <a:t>Множество класове с общи характеристики се обобщават в суперклас;</a:t>
            </a:r>
            <a:r>
              <a:rPr lang="en-US" sz="2400" dirty="0" smtClean="0"/>
              <a:t> </a:t>
            </a:r>
            <a:endParaRPr lang="en-US" sz="2400" dirty="0"/>
          </a:p>
          <a:p>
            <a:pPr lvl="1"/>
            <a:r>
              <a:rPr lang="bg-BG" sz="2200" dirty="0" smtClean="0"/>
              <a:t>Оригиналните класове стават негови подкласове</a:t>
            </a:r>
            <a:endParaRPr lang="en-US" sz="2200" dirty="0"/>
          </a:p>
          <a:p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en-US" sz="2400" dirty="0"/>
              <a:t>CAR, TRUCK </a:t>
            </a:r>
            <a:r>
              <a:rPr lang="bg-BG" sz="2400" dirty="0" smtClean="0"/>
              <a:t>се обобщават във </a:t>
            </a:r>
            <a:r>
              <a:rPr lang="en-US" sz="2400" dirty="0" smtClean="0"/>
              <a:t>VEHICLE</a:t>
            </a:r>
            <a:r>
              <a:rPr lang="en-US" sz="2400" dirty="0"/>
              <a:t>; </a:t>
            </a:r>
          </a:p>
          <a:p>
            <a:pPr lvl="1"/>
            <a:r>
              <a:rPr lang="en-US" sz="2200" dirty="0" smtClean="0"/>
              <a:t>CAR</a:t>
            </a:r>
            <a:r>
              <a:rPr lang="bg-BG" sz="2200" dirty="0"/>
              <a:t> </a:t>
            </a:r>
            <a:r>
              <a:rPr lang="bg-BG" sz="2200" dirty="0" smtClean="0"/>
              <a:t>и</a:t>
            </a:r>
            <a:r>
              <a:rPr lang="en-US" sz="2200" dirty="0" smtClean="0"/>
              <a:t> </a:t>
            </a:r>
            <a:r>
              <a:rPr lang="en-US" sz="2200" dirty="0"/>
              <a:t>TRUCK </a:t>
            </a:r>
            <a:r>
              <a:rPr lang="bg-BG" sz="2200" dirty="0" smtClean="0"/>
              <a:t>стават подкласове на суперкласа </a:t>
            </a:r>
            <a:r>
              <a:rPr lang="en-US" sz="2200" dirty="0" smtClean="0"/>
              <a:t>VEHICLE</a:t>
            </a:r>
            <a:r>
              <a:rPr lang="en-US" sz="2200" dirty="0"/>
              <a:t>.</a:t>
            </a:r>
          </a:p>
          <a:p>
            <a:pPr lvl="1"/>
            <a:r>
              <a:rPr lang="bg-BG" sz="2200" dirty="0" smtClean="0"/>
              <a:t>Можем да разглеждаме </a:t>
            </a:r>
            <a:r>
              <a:rPr lang="en-US" sz="2200" dirty="0" smtClean="0"/>
              <a:t>{CAR</a:t>
            </a:r>
            <a:r>
              <a:rPr lang="en-US" sz="2200" dirty="0"/>
              <a:t>, TRUCK} </a:t>
            </a:r>
            <a:r>
              <a:rPr lang="bg-BG" sz="2200" dirty="0" smtClean="0"/>
              <a:t>като специализация на</a:t>
            </a:r>
            <a:r>
              <a:rPr lang="en-US" sz="2200" dirty="0" smtClean="0"/>
              <a:t> </a:t>
            </a:r>
            <a:r>
              <a:rPr lang="en-US" sz="2200" dirty="0"/>
              <a:t>VEHICLE </a:t>
            </a:r>
          </a:p>
          <a:p>
            <a:pPr lvl="1"/>
            <a:r>
              <a:rPr lang="bg-BG" sz="2200" dirty="0" smtClean="0"/>
              <a:t>Аналогично </a:t>
            </a:r>
            <a:r>
              <a:rPr lang="en-US" sz="2200" dirty="0" smtClean="0"/>
              <a:t>VEHICLE </a:t>
            </a:r>
            <a:r>
              <a:rPr lang="bg-BG" sz="2200" dirty="0" smtClean="0"/>
              <a:t>може да се разглежда като обощение на </a:t>
            </a:r>
            <a:r>
              <a:rPr lang="en-US" sz="2200" dirty="0" smtClean="0"/>
              <a:t>CAR </a:t>
            </a:r>
            <a:r>
              <a:rPr lang="bg-BG" sz="2200" dirty="0" smtClean="0"/>
              <a:t>и </a:t>
            </a:r>
            <a:r>
              <a:rPr lang="en-US" sz="2200" dirty="0" smtClean="0"/>
              <a:t>TRUCK 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251" name="Picture 3" descr="fig04_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239000" cy="484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252" name="Text Box 4" descr="Pink tissue paper"/>
          <p:cNvSpPr txBox="1">
            <a:spLocks noChangeArrowheads="1"/>
          </p:cNvSpPr>
          <p:nvPr/>
        </p:nvSpPr>
        <p:spPr bwMode="auto">
          <a:xfrm>
            <a:off x="533400" y="715963"/>
            <a:ext cx="563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Generalization (2)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14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Обощение и специализация </a:t>
            </a:r>
            <a:r>
              <a:rPr lang="en-US" sz="3200" dirty="0" smtClean="0"/>
              <a:t>(1</a:t>
            </a:r>
            <a:r>
              <a:rPr lang="en-US" sz="3200" dirty="0"/>
              <a:t>)</a:t>
            </a:r>
          </a:p>
        </p:txBody>
      </p:sp>
      <p:sp>
        <p:nvSpPr>
          <p:cNvPr id="68198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Графичната нотация се използва понякога за различаване на обобщението и специализацията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Стрелки, сочещи обобщения суперклас, представят обобщение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Стрелки, сочещи към специализираните подкласове, представят специализация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Тази нотация не е задължително да се ползва и не е използвана в курса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/>
              <a:t>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(2</a:t>
            </a:r>
            <a:r>
              <a:rPr lang="en-US" sz="3200" dirty="0"/>
              <a:t>)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Моделиране на данни със специализация и обобщение</a:t>
            </a:r>
            <a:endParaRPr lang="en-US" dirty="0"/>
          </a:p>
          <a:p>
            <a:pPr lvl="1"/>
            <a:r>
              <a:rPr lang="bg-BG" dirty="0" smtClean="0"/>
              <a:t>Един суперклас или подклас представя колекция от обекти</a:t>
            </a:r>
            <a:endParaRPr lang="en-US" dirty="0"/>
          </a:p>
          <a:p>
            <a:pPr lvl="1"/>
            <a:r>
              <a:rPr lang="bg-BG" dirty="0" smtClean="0"/>
              <a:t>Той представя и конкретен </a:t>
            </a:r>
            <a:r>
              <a:rPr lang="bg-BG" i="1" dirty="0" smtClean="0"/>
              <a:t>тип обект</a:t>
            </a:r>
            <a:endParaRPr lang="en-US" i="1" dirty="0"/>
          </a:p>
          <a:p>
            <a:pPr lvl="1"/>
            <a:r>
              <a:rPr lang="bg-BG" dirty="0" smtClean="0"/>
              <a:t>Изобразява се като правоъгълник в </a:t>
            </a:r>
            <a:r>
              <a:rPr lang="en-US" dirty="0" smtClean="0"/>
              <a:t>EER </a:t>
            </a:r>
            <a:r>
              <a:rPr lang="bg-BG" dirty="0" smtClean="0"/>
              <a:t>диаграми</a:t>
            </a:r>
            <a:endParaRPr lang="en-US" dirty="0"/>
          </a:p>
          <a:p>
            <a:pPr lvl="1"/>
            <a:r>
              <a:rPr lang="bg-BG" dirty="0" smtClean="0"/>
              <a:t>Често всички типове обекти (независимо дали са </a:t>
            </a:r>
            <a:r>
              <a:rPr lang="en-US" dirty="0" smtClean="0"/>
              <a:t>entity </a:t>
            </a:r>
            <a:r>
              <a:rPr lang="en-US" dirty="0"/>
              <a:t>types,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bg-BG" dirty="0" smtClean="0"/>
              <a:t>или </a:t>
            </a:r>
            <a:r>
              <a:rPr lang="en-US" dirty="0" smtClean="0"/>
              <a:t>subclasses</a:t>
            </a:r>
            <a:r>
              <a:rPr lang="bg-BG" dirty="0" smtClean="0"/>
              <a:t>) се наричат </a:t>
            </a:r>
            <a:r>
              <a:rPr lang="bg-BG" b="1" i="1" dirty="0" smtClean="0"/>
              <a:t>класове</a:t>
            </a:r>
            <a:endParaRPr lang="en-US" b="1" i="1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Ограничения при о</a:t>
            </a:r>
            <a:r>
              <a:rPr lang="bg-BG" sz="3200" dirty="0" smtClean="0"/>
              <a:t>бощение </a:t>
            </a:r>
            <a:r>
              <a:rPr lang="bg-BG" sz="3200" dirty="0"/>
              <a:t>и специализация </a:t>
            </a:r>
            <a:r>
              <a:rPr lang="bg-BG" sz="3200" dirty="0" smtClean="0"/>
              <a:t> </a:t>
            </a:r>
            <a:r>
              <a:rPr lang="en-US" sz="3200" dirty="0" smtClean="0"/>
              <a:t>(</a:t>
            </a:r>
            <a:r>
              <a:rPr lang="en-US" sz="3200" dirty="0"/>
              <a:t>1)</a:t>
            </a:r>
          </a:p>
        </p:txBody>
      </p:sp>
      <p:sp>
        <p:nvSpPr>
          <p:cNvPr id="68403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Ако можем да определим точно кои обекти на кой подклас са членове с условие, подкласа се нарича предикатно дефиниран (дефиниран с условие)</a:t>
            </a:r>
            <a:r>
              <a:rPr lang="en-US" dirty="0" smtClean="0"/>
              <a:t> </a:t>
            </a:r>
            <a:r>
              <a:rPr lang="bg-BG" dirty="0" smtClean="0"/>
              <a:t>/</a:t>
            </a:r>
            <a:r>
              <a:rPr lang="en-US" dirty="0" smtClean="0"/>
              <a:t>predicate-defined (condition-defined)</a:t>
            </a:r>
            <a:r>
              <a:rPr lang="bg-BG" dirty="0" smtClean="0"/>
              <a:t>/</a:t>
            </a:r>
            <a:endParaRPr lang="en-US" dirty="0"/>
          </a:p>
          <a:p>
            <a:pPr lvl="1"/>
            <a:r>
              <a:rPr lang="bg-BG" dirty="0" smtClean="0"/>
              <a:t>Условието е едно ограничение, което определя членовете на подкласа</a:t>
            </a:r>
            <a:endParaRPr lang="en-US" dirty="0"/>
          </a:p>
          <a:p>
            <a:pPr lvl="1"/>
            <a:r>
              <a:rPr lang="bg-BG" dirty="0" smtClean="0"/>
              <a:t>Изобразява се чрез условието на предиката над линията, свързваща подкласа със суперкласа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4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Ограничения при 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(2</a:t>
            </a:r>
            <a:r>
              <a:rPr lang="en-US" sz="3200" dirty="0"/>
              <a:t>)</a:t>
            </a:r>
          </a:p>
        </p:txBody>
      </p:sp>
      <p:sp>
        <p:nvSpPr>
          <p:cNvPr id="78234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bg-BG" sz="2400" dirty="0" smtClean="0"/>
              <a:t>Ако всички пдкласове в една специализация имат условие на принадлежност, в което участва един и същи атрибут на суперкласа, спеицализацията се нарича атрибутно дефинирана (</a:t>
            </a:r>
            <a:r>
              <a:rPr lang="en-US" sz="2400" dirty="0" smtClean="0"/>
              <a:t>attribute-defined specialization</a:t>
            </a:r>
            <a:r>
              <a:rPr lang="bg-BG" sz="2400" dirty="0" smtClean="0"/>
              <a:t>)</a:t>
            </a:r>
            <a:r>
              <a:rPr lang="en-US" sz="2400" dirty="0" smtClean="0"/>
              <a:t> 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Такъв атрибут се нарича дефиниращ атрибут на специализацията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Пример</a:t>
            </a:r>
            <a:r>
              <a:rPr lang="en-US" sz="2200" dirty="0" smtClean="0"/>
              <a:t>: </a:t>
            </a:r>
            <a:r>
              <a:rPr lang="en-US" sz="2200" dirty="0" err="1"/>
              <a:t>JobType</a:t>
            </a:r>
            <a:r>
              <a:rPr lang="en-US" sz="2200" dirty="0"/>
              <a:t> </a:t>
            </a:r>
            <a:r>
              <a:rPr lang="bg-BG" sz="2200" dirty="0" smtClean="0"/>
              <a:t>е</a:t>
            </a:r>
            <a:r>
              <a:rPr lang="en-US" sz="2200" dirty="0" smtClean="0"/>
              <a:t> </a:t>
            </a:r>
            <a:r>
              <a:rPr lang="en-US" sz="2200" dirty="0"/>
              <a:t>defining attribute </a:t>
            </a:r>
            <a:r>
              <a:rPr lang="bg-BG" sz="2200" dirty="0" smtClean="0"/>
              <a:t>на специализацията </a:t>
            </a:r>
            <a:r>
              <a:rPr lang="en-US" sz="2200" dirty="0" smtClean="0"/>
              <a:t>{SECRETARY</a:t>
            </a:r>
            <a:r>
              <a:rPr lang="en-US" sz="2200" dirty="0"/>
              <a:t>, TECHNICIAN, ENGINEER} </a:t>
            </a:r>
            <a:r>
              <a:rPr lang="bg-BG" sz="2200" dirty="0" smtClean="0"/>
              <a:t>на </a:t>
            </a:r>
            <a:r>
              <a:rPr lang="en-US" sz="2200" dirty="0" smtClean="0"/>
              <a:t>EMPLOYEE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Ако няма условие, което да определи принадлежността на подкласа, той се нарича потребителски дефиниран (</a:t>
            </a:r>
            <a:r>
              <a:rPr lang="en-US" sz="2400" dirty="0" smtClean="0"/>
              <a:t>user-defined</a:t>
            </a:r>
            <a:r>
              <a:rPr lang="bg-BG" sz="2400" dirty="0" smtClean="0"/>
              <a:t>)</a:t>
            </a:r>
            <a:r>
              <a:rPr lang="en-US" sz="2400" dirty="0" smtClean="0"/>
              <a:t> 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Принадлежността към подклас се определя от потребителите на БД, посредством прилагане на операция за добавяне на обект към подкласа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Принадлежността към подклас се специфицира индивидуално за всеки обект на суперкласа от потребителя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Представяне на </a:t>
            </a:r>
            <a:r>
              <a:rPr lang="en-US" sz="3200" dirty="0" smtClean="0"/>
              <a:t>attribute-defined </a:t>
            </a:r>
            <a:r>
              <a:rPr lang="bg-BG" sz="3200" dirty="0" smtClean="0"/>
              <a:t>специализация в </a:t>
            </a:r>
            <a:r>
              <a:rPr lang="en-US" sz="3200" dirty="0" smtClean="0"/>
              <a:t>EER </a:t>
            </a:r>
            <a:r>
              <a:rPr lang="bg-BG" sz="3200" dirty="0" smtClean="0"/>
              <a:t>диаграми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19</a:t>
            </a:fld>
            <a:endParaRPr lang="en-CA"/>
          </a:p>
        </p:txBody>
      </p:sp>
      <p:pic>
        <p:nvPicPr>
          <p:cNvPr id="805893" name="Picture 5" descr="fig04_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1962150"/>
            <a:ext cx="8413750" cy="391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лекцията</a:t>
            </a:r>
            <a:endParaRPr lang="en-US" dirty="0"/>
          </a:p>
        </p:txBody>
      </p:sp>
      <p:sp>
        <p:nvSpPr>
          <p:cNvPr id="76493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EER </a:t>
            </a:r>
            <a:r>
              <a:rPr lang="bg-BG" sz="2400" dirty="0" smtClean="0"/>
              <a:t>означава </a:t>
            </a:r>
            <a:r>
              <a:rPr lang="en-US" sz="2400" dirty="0" smtClean="0"/>
              <a:t>Enhanced </a:t>
            </a:r>
            <a:r>
              <a:rPr lang="en-US" sz="2400" dirty="0"/>
              <a:t>ER </a:t>
            </a:r>
            <a:r>
              <a:rPr lang="bg-BG" sz="2400" dirty="0" smtClean="0"/>
              <a:t>или </a:t>
            </a:r>
            <a:r>
              <a:rPr lang="en-US" sz="2400" dirty="0" smtClean="0"/>
              <a:t>Extended </a:t>
            </a:r>
            <a:r>
              <a:rPr lang="en-US" sz="2400" dirty="0"/>
              <a:t>ER</a:t>
            </a:r>
          </a:p>
          <a:p>
            <a:pPr>
              <a:lnSpc>
                <a:spcPct val="80000"/>
              </a:lnSpc>
            </a:pPr>
            <a:r>
              <a:rPr lang="bg-BG" sz="2400" dirty="0" smtClean="0"/>
              <a:t>Концепции на </a:t>
            </a:r>
            <a:r>
              <a:rPr lang="en-US" sz="2400" dirty="0" smtClean="0"/>
              <a:t>EER </a:t>
            </a:r>
            <a:r>
              <a:rPr lang="bg-BG" sz="2400" dirty="0" smtClean="0"/>
              <a:t>модела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Включва всички концепции на моделиране на базов </a:t>
            </a:r>
            <a:r>
              <a:rPr lang="en-US" sz="2200" dirty="0" smtClean="0"/>
              <a:t>ER 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bg-BG" sz="2200" dirty="0" smtClean="0"/>
              <a:t>Допълнителни концепции</a:t>
            </a:r>
            <a:r>
              <a:rPr lang="en-US" sz="2200" dirty="0" smtClean="0"/>
              <a:t>: 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en-US" sz="2000" dirty="0"/>
              <a:t>subclasses/</a:t>
            </a:r>
            <a:r>
              <a:rPr lang="en-US" sz="2000" dirty="0" err="1"/>
              <a:t>superclasses</a:t>
            </a:r>
            <a:endParaRPr lang="en-US" sz="2000" dirty="0"/>
          </a:p>
          <a:p>
            <a:pPr lvl="2">
              <a:lnSpc>
                <a:spcPct val="80000"/>
              </a:lnSpc>
            </a:pPr>
            <a:r>
              <a:rPr lang="en-US" sz="2000" dirty="0"/>
              <a:t>specialization/generalization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categories (UNION types)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attribute and relationship inheritance</a:t>
            </a:r>
          </a:p>
          <a:p>
            <a:pPr lvl="1">
              <a:lnSpc>
                <a:spcPct val="80000"/>
              </a:lnSpc>
            </a:pPr>
            <a:r>
              <a:rPr lang="bg-BG" sz="2200" dirty="0" smtClean="0"/>
              <a:t>Това е основата на концептуалното моделиране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bg-BG" sz="2400" dirty="0" smtClean="0"/>
              <a:t>Допълнителните </a:t>
            </a:r>
            <a:r>
              <a:rPr lang="en-US" sz="2400" dirty="0" smtClean="0"/>
              <a:t>EER </a:t>
            </a:r>
            <a:r>
              <a:rPr lang="bg-BG" sz="2400" dirty="0" smtClean="0"/>
              <a:t>концепции се ползват за моделиране на приложенията по прецизно и по-пълно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EER </a:t>
            </a:r>
            <a:r>
              <a:rPr lang="bg-BG" sz="2200" dirty="0" smtClean="0"/>
              <a:t>включва някои ОО концепции, като наслдяване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Ограничения при 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(3</a:t>
            </a:r>
            <a:r>
              <a:rPr lang="en-US" sz="3200" dirty="0"/>
              <a:t>)</a:t>
            </a:r>
          </a:p>
        </p:txBody>
      </p:sp>
      <p:sp>
        <p:nvSpPr>
          <p:cNvPr id="686089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Две базови ограничения могат да се приложат върху </a:t>
            </a:r>
            <a:r>
              <a:rPr lang="en-US" dirty="0" smtClean="0"/>
              <a:t>specialization/generalization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Disjointness</a:t>
            </a:r>
            <a:r>
              <a:rPr lang="en-US" dirty="0"/>
              <a:t> Constraint: </a:t>
            </a:r>
          </a:p>
          <a:p>
            <a:pPr lvl="1"/>
            <a:r>
              <a:rPr lang="en-US" dirty="0"/>
              <a:t>Completeness Constraint: 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Ограничения при 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(4</a:t>
            </a:r>
            <a:r>
              <a:rPr lang="en-US" sz="3200" dirty="0"/>
              <a:t>)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Disjointness</a:t>
            </a:r>
            <a:r>
              <a:rPr lang="en-US" dirty="0"/>
              <a:t> Constraint: </a:t>
            </a:r>
          </a:p>
          <a:p>
            <a:pPr lvl="1"/>
            <a:r>
              <a:rPr lang="bg-BG" dirty="0" smtClean="0"/>
              <a:t>Задава, че всички подкласове на една специализация трябва да бъдат </a:t>
            </a:r>
            <a:r>
              <a:rPr lang="bg-BG" i="1" dirty="0" smtClean="0"/>
              <a:t>отделени</a:t>
            </a:r>
            <a:r>
              <a:rPr lang="bg-BG" dirty="0" smtClean="0"/>
              <a:t> (</a:t>
            </a:r>
            <a:r>
              <a:rPr lang="en-US" i="1" dirty="0" smtClean="0"/>
              <a:t>disjoint</a:t>
            </a:r>
            <a:r>
              <a:rPr lang="bg-BG" i="1" dirty="0" smtClean="0"/>
              <a:t>)</a:t>
            </a:r>
            <a:r>
              <a:rPr lang="en-US" dirty="0" smtClean="0"/>
              <a:t>:</a:t>
            </a:r>
            <a:endParaRPr lang="en-US" i="1" dirty="0"/>
          </a:p>
          <a:p>
            <a:pPr lvl="2"/>
            <a:r>
              <a:rPr lang="bg-BG" dirty="0" smtClean="0"/>
              <a:t>Един обект може да бъде член най-мног на един подклас на специализацията</a:t>
            </a:r>
            <a:endParaRPr lang="en-US" dirty="0"/>
          </a:p>
          <a:p>
            <a:pPr lvl="1"/>
            <a:r>
              <a:rPr lang="bg-BG" dirty="0" smtClean="0"/>
              <a:t>Обозначава се с </a:t>
            </a:r>
            <a:r>
              <a:rPr lang="en-US" b="1" i="1" u="sng" dirty="0" smtClean="0"/>
              <a:t>d</a:t>
            </a:r>
            <a:r>
              <a:rPr lang="en-US" dirty="0" smtClean="0"/>
              <a:t> </a:t>
            </a:r>
            <a:r>
              <a:rPr lang="bg-BG" dirty="0" smtClean="0"/>
              <a:t>в</a:t>
            </a:r>
            <a:r>
              <a:rPr lang="en-US" dirty="0" smtClean="0"/>
              <a:t> </a:t>
            </a:r>
            <a:r>
              <a:rPr lang="en-US" dirty="0"/>
              <a:t>EER </a:t>
            </a:r>
            <a:r>
              <a:rPr lang="bg-BG" dirty="0" smtClean="0"/>
              <a:t>диаграма</a:t>
            </a:r>
            <a:endParaRPr lang="en-US" dirty="0"/>
          </a:p>
          <a:p>
            <a:pPr lvl="1"/>
            <a:r>
              <a:rPr lang="bg-BG" dirty="0" smtClean="0"/>
              <a:t>Ако не е </a:t>
            </a:r>
            <a:r>
              <a:rPr lang="en-US" dirty="0" smtClean="0"/>
              <a:t>disjoint</a:t>
            </a:r>
            <a:r>
              <a:rPr lang="bg-BG" dirty="0" smtClean="0"/>
              <a:t>, специализацията е </a:t>
            </a:r>
            <a:r>
              <a:rPr lang="bg-BG" i="1" dirty="0" smtClean="0"/>
              <a:t>припокрита</a:t>
            </a:r>
            <a:r>
              <a:rPr lang="bg-BG" dirty="0" smtClean="0"/>
              <a:t> (</a:t>
            </a:r>
            <a:r>
              <a:rPr lang="en-US" i="1" dirty="0" smtClean="0"/>
              <a:t>overlapping</a:t>
            </a:r>
            <a:r>
              <a:rPr lang="bg-BG" i="1" dirty="0" smtClean="0"/>
              <a:t>)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bg-BG" dirty="0" smtClean="0"/>
              <a:t>Един и също бект може да е член на &gt; 1 подкласа в една специализация</a:t>
            </a:r>
            <a:endParaRPr lang="en-US" dirty="0"/>
          </a:p>
          <a:p>
            <a:pPr lvl="1"/>
            <a:r>
              <a:rPr lang="bg-BG" dirty="0" smtClean="0"/>
              <a:t>Обозначава се с </a:t>
            </a:r>
            <a:r>
              <a:rPr lang="en-US" dirty="0" smtClean="0"/>
              <a:t> </a:t>
            </a:r>
            <a:r>
              <a:rPr lang="en-US" b="1" i="1" u="sng" dirty="0"/>
              <a:t>o</a:t>
            </a:r>
            <a:r>
              <a:rPr lang="en-US" dirty="0"/>
              <a:t> </a:t>
            </a:r>
            <a:r>
              <a:rPr lang="bg-BG" dirty="0" smtClean="0"/>
              <a:t>в </a:t>
            </a:r>
            <a:r>
              <a:rPr lang="en-US" dirty="0" smtClean="0"/>
              <a:t>EER </a:t>
            </a:r>
            <a:r>
              <a:rPr lang="bg-BG" dirty="0" smtClean="0"/>
              <a:t>диаграма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5433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sz="3200" dirty="0"/>
              <a:t>Ограничения при 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(5</a:t>
            </a:r>
            <a:r>
              <a:rPr lang="en-US" sz="3200" dirty="0"/>
              <a:t>)</a:t>
            </a:r>
          </a:p>
        </p:txBody>
      </p:sp>
      <p:sp>
        <p:nvSpPr>
          <p:cNvPr id="78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Completeness Constraint: </a:t>
            </a:r>
          </a:p>
          <a:p>
            <a:pPr lvl="1"/>
            <a:r>
              <a:rPr lang="en-US" i="1" dirty="0"/>
              <a:t>Total</a:t>
            </a:r>
            <a:r>
              <a:rPr lang="en-US" dirty="0"/>
              <a:t> </a:t>
            </a:r>
            <a:r>
              <a:rPr lang="bg-BG" dirty="0" smtClean="0"/>
              <a:t>задава че всеки обект в суперкласа трябва да бъде член на някой подклас в </a:t>
            </a:r>
            <a:r>
              <a:rPr lang="en-US" dirty="0" smtClean="0"/>
              <a:t>specialization/generalization </a:t>
            </a:r>
            <a:endParaRPr lang="en-US" dirty="0"/>
          </a:p>
          <a:p>
            <a:pPr lvl="1"/>
            <a:r>
              <a:rPr lang="bg-BG" dirty="0" smtClean="0"/>
              <a:t>В</a:t>
            </a:r>
            <a:r>
              <a:rPr lang="en-US" dirty="0" smtClean="0"/>
              <a:t> </a:t>
            </a:r>
            <a:r>
              <a:rPr lang="en-US" dirty="0"/>
              <a:t>EER </a:t>
            </a:r>
            <a:r>
              <a:rPr lang="bg-BG" dirty="0" smtClean="0"/>
              <a:t>диаграма се изобразява чрез </a:t>
            </a:r>
            <a:r>
              <a:rPr lang="en-US" dirty="0" smtClean="0"/>
              <a:t> </a:t>
            </a:r>
            <a:r>
              <a:rPr lang="bg-BG" b="1" i="1" u="sng" dirty="0" smtClean="0"/>
              <a:t>двойна линия</a:t>
            </a:r>
            <a:endParaRPr lang="en-US" dirty="0"/>
          </a:p>
          <a:p>
            <a:pPr lvl="1"/>
            <a:r>
              <a:rPr lang="en-US" i="1" dirty="0"/>
              <a:t>Partial</a:t>
            </a:r>
            <a:r>
              <a:rPr lang="en-US" dirty="0"/>
              <a:t> </a:t>
            </a:r>
            <a:r>
              <a:rPr lang="bg-BG" dirty="0" smtClean="0"/>
              <a:t>позволява един обект да не принадлежи към нито един подклас</a:t>
            </a:r>
          </a:p>
          <a:p>
            <a:pPr lvl="1"/>
            <a:r>
              <a:rPr lang="bg-BG" dirty="0" smtClean="0"/>
              <a:t>В</a:t>
            </a:r>
            <a:r>
              <a:rPr lang="en-US" dirty="0" smtClean="0"/>
              <a:t> </a:t>
            </a:r>
            <a:r>
              <a:rPr lang="en-US" dirty="0"/>
              <a:t>EER </a:t>
            </a:r>
            <a:r>
              <a:rPr lang="bg-BG" dirty="0" smtClean="0"/>
              <a:t>диаграма се изобразява с единична линия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Ограничения при обощение и </a:t>
            </a:r>
            <a:r>
              <a:rPr lang="bg-BG" sz="3200" dirty="0" smtClean="0"/>
              <a:t>специализация </a:t>
            </a:r>
            <a:r>
              <a:rPr lang="en-US" sz="3200" dirty="0" smtClean="0"/>
              <a:t>(6</a:t>
            </a:r>
            <a:r>
              <a:rPr lang="en-US" sz="3200" dirty="0"/>
              <a:t>)</a:t>
            </a:r>
          </a:p>
        </p:txBody>
      </p:sp>
      <p:sp>
        <p:nvSpPr>
          <p:cNvPr id="68813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Съществуват 4 типа </a:t>
            </a:r>
            <a:r>
              <a:rPr lang="en-US" dirty="0" smtClean="0"/>
              <a:t>specialization/generalization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Disjoint, total </a:t>
            </a:r>
          </a:p>
          <a:p>
            <a:pPr lvl="1"/>
            <a:r>
              <a:rPr lang="en-US" dirty="0"/>
              <a:t>Disjoint, partial </a:t>
            </a:r>
          </a:p>
          <a:p>
            <a:pPr lvl="1"/>
            <a:r>
              <a:rPr lang="en-US" dirty="0"/>
              <a:t>Overlapping, total </a:t>
            </a:r>
          </a:p>
          <a:p>
            <a:pPr lvl="1"/>
            <a:r>
              <a:rPr lang="en-US" dirty="0"/>
              <a:t>Overlapping, partial</a:t>
            </a:r>
          </a:p>
          <a:p>
            <a:r>
              <a:rPr lang="bg-BG" dirty="0" smtClean="0"/>
              <a:t>Обикновено обобщението е </a:t>
            </a:r>
            <a:r>
              <a:rPr lang="en-US" dirty="0" smtClean="0"/>
              <a:t>total</a:t>
            </a:r>
            <a:r>
              <a:rPr lang="bg-BG" dirty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Пример: </a:t>
            </a:r>
            <a:r>
              <a:rPr lang="en-US" sz="3200" dirty="0" smtClean="0"/>
              <a:t>disjoint </a:t>
            </a:r>
            <a:r>
              <a:rPr lang="en-US" sz="3200" dirty="0"/>
              <a:t>partial Specialization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24</a:t>
            </a:fld>
            <a:endParaRPr lang="en-CA"/>
          </a:p>
        </p:txBody>
      </p:sp>
      <p:pic>
        <p:nvPicPr>
          <p:cNvPr id="690181" name="Picture 5" descr="fig04_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47850"/>
            <a:ext cx="830580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03" name="Picture 3" descr="fig04_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432050"/>
            <a:ext cx="8539162" cy="237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04" name="Text Box 4" descr="Pink tissue paper"/>
          <p:cNvSpPr txBox="1">
            <a:spLocks noChangeArrowheads="1"/>
          </p:cNvSpPr>
          <p:nvPr/>
        </p:nvSpPr>
        <p:spPr bwMode="auto">
          <a:xfrm>
            <a:off x="304800" y="868363"/>
            <a:ext cx="7239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-BG" sz="2800" dirty="0" smtClean="0">
                <a:solidFill>
                  <a:srgbClr val="800000"/>
                </a:solidFill>
              </a:rPr>
              <a:t>Пример: </a:t>
            </a:r>
            <a:r>
              <a:rPr lang="en-US" sz="2800" dirty="0" smtClean="0">
                <a:solidFill>
                  <a:srgbClr val="800000"/>
                </a:solidFill>
              </a:rPr>
              <a:t>overlapping </a:t>
            </a:r>
            <a:r>
              <a:rPr lang="en-US" sz="2800" dirty="0">
                <a:solidFill>
                  <a:srgbClr val="800000"/>
                </a:solidFill>
              </a:rPr>
              <a:t>total Specialization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25D3619D-49EF-4CC4-A13F-E649557662E6}" type="slidenum">
              <a:rPr lang="en-US" smtClean="0"/>
              <a:pPr/>
              <a:t>25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3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Йерархии специализация/обобщение, решетки и споделени подкласове (1)</a:t>
            </a:r>
            <a:endParaRPr lang="en-US" sz="3200" dirty="0"/>
          </a:p>
        </p:txBody>
      </p:sp>
      <p:sp>
        <p:nvSpPr>
          <p:cNvPr id="69223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Един подклас може да има подкласове</a:t>
            </a:r>
            <a:endParaRPr lang="en-US" dirty="0"/>
          </a:p>
          <a:p>
            <a:pPr lvl="1"/>
            <a:r>
              <a:rPr lang="bg-BG" dirty="0" smtClean="0"/>
              <a:t>Такава структура формира йерархия или решетка</a:t>
            </a:r>
            <a:endParaRPr lang="en-US" dirty="0"/>
          </a:p>
          <a:p>
            <a:r>
              <a:rPr lang="bg-BG" b="1" i="1" dirty="0" smtClean="0"/>
              <a:t>Йерархията (</a:t>
            </a:r>
            <a:r>
              <a:rPr lang="en-US" b="1" i="1" dirty="0" smtClean="0"/>
              <a:t>Hierarchy</a:t>
            </a:r>
            <a:r>
              <a:rPr lang="bg-BG" b="1" i="1" dirty="0" smtClean="0"/>
              <a:t>)</a:t>
            </a:r>
            <a:r>
              <a:rPr lang="en-US" dirty="0" smtClean="0"/>
              <a:t> </a:t>
            </a:r>
            <a:r>
              <a:rPr lang="bg-BG" dirty="0" smtClean="0"/>
              <a:t>има ограниение – всеки подклас има само един суперклас </a:t>
            </a:r>
            <a:r>
              <a:rPr lang="en-US" dirty="0" smtClean="0"/>
              <a:t>(</a:t>
            </a:r>
            <a:r>
              <a:rPr lang="en-US" b="1" i="1" dirty="0" smtClean="0"/>
              <a:t>single </a:t>
            </a:r>
            <a:r>
              <a:rPr lang="en-US" b="1" i="1" dirty="0"/>
              <a:t>inheritance</a:t>
            </a:r>
            <a:r>
              <a:rPr lang="en-US" dirty="0"/>
              <a:t>); </a:t>
            </a:r>
            <a:r>
              <a:rPr lang="bg-BG" dirty="0" smtClean="0"/>
              <a:t>това е </a:t>
            </a:r>
            <a:r>
              <a:rPr lang="en-US" b="1" i="1" dirty="0" smtClean="0"/>
              <a:t>tree </a:t>
            </a:r>
            <a:r>
              <a:rPr lang="en-US" b="1" i="1" dirty="0"/>
              <a:t>structure</a:t>
            </a:r>
          </a:p>
          <a:p>
            <a:r>
              <a:rPr lang="bg-BG" dirty="0" smtClean="0"/>
              <a:t>При </a:t>
            </a:r>
            <a:r>
              <a:rPr lang="bg-BG" b="1" dirty="0" smtClean="0"/>
              <a:t>решетката (</a:t>
            </a:r>
            <a:r>
              <a:rPr lang="en-US" b="1" i="1" dirty="0" smtClean="0"/>
              <a:t>lattice</a:t>
            </a:r>
            <a:r>
              <a:rPr lang="bg-BG" b="1" i="1" dirty="0" smtClean="0"/>
              <a:t>)</a:t>
            </a:r>
            <a:r>
              <a:rPr lang="en-US" dirty="0" smtClean="0"/>
              <a:t>, </a:t>
            </a:r>
            <a:r>
              <a:rPr lang="bg-BG" dirty="0" smtClean="0"/>
              <a:t>един подклас може да бъде подклас на &gt; 1 суперклас </a:t>
            </a:r>
            <a:r>
              <a:rPr lang="en-US" dirty="0" smtClean="0"/>
              <a:t>(</a:t>
            </a:r>
            <a:r>
              <a:rPr lang="en-US" b="1" i="1" dirty="0" smtClean="0"/>
              <a:t>multiple </a:t>
            </a:r>
            <a:r>
              <a:rPr lang="en-US" b="1" i="1" dirty="0"/>
              <a:t>inheritance</a:t>
            </a:r>
            <a:r>
              <a:rPr lang="en-US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5107" name="Picture 3" descr="fig04_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92338"/>
            <a:ext cx="8440738" cy="342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5108" name="Text Box 4" descr="Pink tissue paper"/>
          <p:cNvSpPr txBox="1">
            <a:spLocks noChangeArrowheads="1"/>
          </p:cNvSpPr>
          <p:nvPr/>
        </p:nvSpPr>
        <p:spPr bwMode="auto">
          <a:xfrm>
            <a:off x="457200" y="838200"/>
            <a:ext cx="670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bg-BG" dirty="0" smtClean="0">
                <a:solidFill>
                  <a:srgbClr val="800000"/>
                </a:solidFill>
              </a:rPr>
              <a:t>Споделен подклас </a:t>
            </a:r>
            <a:r>
              <a:rPr lang="en-US" dirty="0" smtClean="0">
                <a:solidFill>
                  <a:srgbClr val="800000"/>
                </a:solidFill>
              </a:rPr>
              <a:t>“</a:t>
            </a:r>
            <a:r>
              <a:rPr lang="en-US" dirty="0" err="1" smtClean="0">
                <a:solidFill>
                  <a:srgbClr val="800000"/>
                </a:solidFill>
              </a:rPr>
              <a:t>Engineering_Manager</a:t>
            </a:r>
            <a:r>
              <a:rPr lang="en-US" dirty="0">
                <a:solidFill>
                  <a:srgbClr val="800000"/>
                </a:solidFill>
              </a:rPr>
              <a:t>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25D3619D-49EF-4CC4-A13F-E649557662E6}" type="slidenum">
              <a:rPr lang="en-US" smtClean="0"/>
              <a:pPr/>
              <a:t>27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Йерархии специализация/обобщение, решетки и споделени подкласове </a:t>
            </a:r>
            <a:r>
              <a:rPr lang="bg-BG" sz="3200" dirty="0" smtClean="0"/>
              <a:t>(2)</a:t>
            </a:r>
            <a:endParaRPr lang="en-US" sz="3200" dirty="0"/>
          </a:p>
        </p:txBody>
      </p:sp>
      <p:sp>
        <p:nvSpPr>
          <p:cNvPr id="78848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При решетката или йерархията, един подклас наследява атрибутите не само от прекия суперклад, но и от всички предшественици на суперкласа</a:t>
            </a:r>
            <a:endParaRPr lang="en-US" sz="2400" dirty="0"/>
          </a:p>
          <a:p>
            <a:r>
              <a:rPr lang="bg-BG" sz="2400" dirty="0" smtClean="0"/>
              <a:t>Един подклас с &gt; 1 суперкласовесе нарича споделен подклас</a:t>
            </a:r>
            <a:r>
              <a:rPr lang="en-US" sz="2400" dirty="0" smtClean="0"/>
              <a:t> </a:t>
            </a:r>
            <a:r>
              <a:rPr lang="en-US" sz="2400" dirty="0"/>
              <a:t>(multiple inheritance)</a:t>
            </a:r>
          </a:p>
          <a:p>
            <a:r>
              <a:rPr lang="bg-BG" sz="2400" dirty="0" smtClean="0"/>
              <a:t>В зависимост от начина на пораждане, съществуват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en-US" sz="2200" i="1" dirty="0"/>
              <a:t>specialization</a:t>
            </a:r>
            <a:r>
              <a:rPr lang="en-US" sz="2200" dirty="0"/>
              <a:t> hierarchies </a:t>
            </a:r>
            <a:r>
              <a:rPr lang="bg-BG" sz="2200" dirty="0" smtClean="0"/>
              <a:t>или</a:t>
            </a:r>
            <a:r>
              <a:rPr lang="en-US" sz="2200" dirty="0" smtClean="0"/>
              <a:t> lattices </a:t>
            </a:r>
            <a:r>
              <a:rPr lang="bg-BG" sz="2200" dirty="0" smtClean="0"/>
              <a:t>и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sz="2200" i="1" dirty="0"/>
              <a:t>generalization</a:t>
            </a:r>
            <a:r>
              <a:rPr lang="en-US" sz="2200" dirty="0"/>
              <a:t> hierarchies </a:t>
            </a:r>
            <a:r>
              <a:rPr lang="bg-BG" sz="2200" dirty="0" smtClean="0"/>
              <a:t>или</a:t>
            </a:r>
            <a:r>
              <a:rPr lang="en-US" sz="2200" dirty="0" smtClean="0"/>
              <a:t> lattices </a:t>
            </a:r>
            <a:endParaRPr lang="en-US" sz="2200" dirty="0"/>
          </a:p>
          <a:p>
            <a:r>
              <a:rPr lang="bg-BG" sz="2400" dirty="0" smtClean="0"/>
              <a:t>В курса ще ползваме само специализация като краен резултат на обобщение/специализация.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/>
              <a:t>Йерархии специализация/обобщение, решетки и споделени подкласове </a:t>
            </a:r>
            <a:r>
              <a:rPr lang="en-US" sz="3200" dirty="0" smtClean="0"/>
              <a:t>(3</a:t>
            </a:r>
            <a:r>
              <a:rPr lang="en-US" sz="3200" dirty="0"/>
              <a:t>)</a:t>
            </a:r>
          </a:p>
        </p:txBody>
      </p:sp>
      <p:sp>
        <p:nvSpPr>
          <p:cNvPr id="79053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При</a:t>
            </a:r>
            <a:r>
              <a:rPr lang="en-US" dirty="0" smtClean="0"/>
              <a:t> </a:t>
            </a:r>
            <a:r>
              <a:rPr lang="en-US" i="1" dirty="0" smtClean="0"/>
              <a:t>specialization</a:t>
            </a:r>
            <a:r>
              <a:rPr lang="en-US" dirty="0" smtClean="0"/>
              <a:t> </a:t>
            </a:r>
            <a:r>
              <a:rPr lang="bg-BG" dirty="0" smtClean="0"/>
              <a:t>се започва с </a:t>
            </a:r>
            <a:r>
              <a:rPr lang="en-US" dirty="0" smtClean="0"/>
              <a:t>entity </a:t>
            </a:r>
            <a:r>
              <a:rPr lang="en-US" dirty="0"/>
              <a:t>type </a:t>
            </a:r>
            <a:r>
              <a:rPr lang="bg-BG" dirty="0" smtClean="0"/>
              <a:t>и след това се дефинират неговите подкласове</a:t>
            </a:r>
            <a:endParaRPr lang="en-US" dirty="0"/>
          </a:p>
          <a:p>
            <a:pPr lvl="1"/>
            <a:r>
              <a:rPr lang="bg-BG" dirty="0" smtClean="0"/>
              <a:t>Методът се нарича </a:t>
            </a:r>
            <a:r>
              <a:rPr lang="en-US" i="1" dirty="0" smtClean="0"/>
              <a:t>top </a:t>
            </a:r>
            <a:r>
              <a:rPr lang="en-US" i="1" dirty="0"/>
              <a:t>down</a:t>
            </a:r>
            <a:r>
              <a:rPr lang="en-US" dirty="0"/>
              <a:t> conceptual refinement process</a:t>
            </a:r>
          </a:p>
          <a:p>
            <a:r>
              <a:rPr lang="bg-BG" dirty="0" smtClean="0"/>
              <a:t>При</a:t>
            </a:r>
            <a:r>
              <a:rPr lang="en-US" dirty="0" smtClean="0"/>
              <a:t> </a:t>
            </a:r>
            <a:r>
              <a:rPr lang="en-US" i="1" dirty="0" smtClean="0"/>
              <a:t>generalization</a:t>
            </a:r>
            <a:r>
              <a:rPr lang="en-US" dirty="0" smtClean="0"/>
              <a:t> </a:t>
            </a:r>
            <a:r>
              <a:rPr lang="bg-BG" dirty="0" smtClean="0"/>
              <a:t>се започва с много </a:t>
            </a:r>
            <a:r>
              <a:rPr lang="en-US" dirty="0" smtClean="0"/>
              <a:t>entity </a:t>
            </a:r>
            <a:r>
              <a:rPr lang="en-US" dirty="0"/>
              <a:t>types </a:t>
            </a:r>
            <a:r>
              <a:rPr lang="bg-BG" dirty="0" smtClean="0"/>
              <a:t>и се обобщава този, който има общи характеристики</a:t>
            </a:r>
            <a:endParaRPr lang="en-US" dirty="0"/>
          </a:p>
          <a:p>
            <a:pPr lvl="1"/>
            <a:r>
              <a:rPr lang="bg-BG" dirty="0" smtClean="0"/>
              <a:t>Методът се нарича</a:t>
            </a:r>
            <a:r>
              <a:rPr lang="en-US" dirty="0" smtClean="0"/>
              <a:t> </a:t>
            </a:r>
            <a:r>
              <a:rPr lang="en-US" i="1" dirty="0"/>
              <a:t>bottom up</a:t>
            </a:r>
            <a:r>
              <a:rPr lang="en-US" dirty="0"/>
              <a:t> conceptual synthesis process</a:t>
            </a:r>
          </a:p>
          <a:p>
            <a:r>
              <a:rPr lang="bg-BG" dirty="0" smtClean="0"/>
              <a:t>На практика се използва </a:t>
            </a:r>
            <a:r>
              <a:rPr lang="bg-BG" i="1" dirty="0" smtClean="0"/>
              <a:t>комбинация от двата метода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29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Subclasses </a:t>
            </a:r>
            <a:r>
              <a:rPr lang="bg-BG" dirty="0" smtClean="0"/>
              <a:t>и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en-US" dirty="0"/>
              <a:t>(1)</a:t>
            </a:r>
          </a:p>
        </p:txBody>
      </p:sp>
      <p:sp>
        <p:nvSpPr>
          <p:cNvPr id="6697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Един</a:t>
            </a:r>
            <a:r>
              <a:rPr lang="en-US" sz="2400" dirty="0" smtClean="0"/>
              <a:t> </a:t>
            </a:r>
            <a:r>
              <a:rPr lang="en-US" sz="2400" dirty="0"/>
              <a:t>entity type </a:t>
            </a:r>
            <a:r>
              <a:rPr lang="bg-BG" sz="2400" dirty="0" smtClean="0"/>
              <a:t>може да има допълнително смислено групиране на неговите обекти</a:t>
            </a:r>
            <a:endParaRPr lang="en-US" sz="2400" dirty="0"/>
          </a:p>
          <a:p>
            <a:pPr lvl="1"/>
            <a:r>
              <a:rPr lang="bg-BG" sz="2200" dirty="0" smtClean="0"/>
              <a:t>Пример</a:t>
            </a:r>
            <a:r>
              <a:rPr lang="en-US" sz="2200" dirty="0" smtClean="0"/>
              <a:t>: </a:t>
            </a:r>
            <a:r>
              <a:rPr lang="en-US" sz="2200" dirty="0"/>
              <a:t>EMPLOYEE </a:t>
            </a:r>
            <a:r>
              <a:rPr lang="bg-BG" sz="2200" dirty="0" smtClean="0"/>
              <a:t>мож</a:t>
            </a:r>
            <a:r>
              <a:rPr lang="bg-BG" sz="2200" dirty="0" smtClean="0"/>
              <a:t>е да се групира в:</a:t>
            </a:r>
            <a:endParaRPr lang="en-US" sz="2200" dirty="0"/>
          </a:p>
          <a:p>
            <a:pPr lvl="2"/>
            <a:r>
              <a:rPr lang="en-US" sz="2000" dirty="0"/>
              <a:t>SECRETARY, ENGINEER, TECHNICIAN, …</a:t>
            </a:r>
          </a:p>
          <a:p>
            <a:pPr lvl="3"/>
            <a:r>
              <a:rPr lang="bg-BG" sz="1800" dirty="0" smtClean="0"/>
              <a:t>Според длъжността на служителя</a:t>
            </a:r>
            <a:endParaRPr lang="en-US" sz="1800" dirty="0"/>
          </a:p>
          <a:p>
            <a:pPr lvl="2"/>
            <a:r>
              <a:rPr lang="en-US" sz="2000" dirty="0"/>
              <a:t>MANAGER</a:t>
            </a:r>
          </a:p>
          <a:p>
            <a:pPr lvl="3"/>
            <a:r>
              <a:rPr lang="bg-BG" sz="1800" dirty="0" smtClean="0"/>
              <a:t>мениджър</a:t>
            </a:r>
            <a:endParaRPr lang="en-US" sz="1800" dirty="0"/>
          </a:p>
          <a:p>
            <a:pPr lvl="2"/>
            <a:r>
              <a:rPr lang="en-US" sz="2000" dirty="0"/>
              <a:t>SALARIED_EMPLOYEE, HOURLY_EMPLOYEE</a:t>
            </a:r>
          </a:p>
          <a:p>
            <a:pPr lvl="3"/>
            <a:r>
              <a:rPr lang="bg-BG" sz="1800" dirty="0" smtClean="0"/>
              <a:t>Според вида на договора на служителя</a:t>
            </a:r>
            <a:endParaRPr lang="en-US" sz="1800" dirty="0"/>
          </a:p>
          <a:p>
            <a:r>
              <a:rPr lang="bg-BG" sz="2400" dirty="0" smtClean="0"/>
              <a:t>Диаграмите </a:t>
            </a:r>
            <a:r>
              <a:rPr lang="en-US" sz="2400" dirty="0" smtClean="0"/>
              <a:t>EER </a:t>
            </a:r>
            <a:r>
              <a:rPr lang="bg-BG" sz="2400" dirty="0" smtClean="0"/>
              <a:t>разширяват </a:t>
            </a:r>
            <a:r>
              <a:rPr lang="en-US" sz="2400" dirty="0" smtClean="0"/>
              <a:t>ER </a:t>
            </a:r>
            <a:r>
              <a:rPr lang="bg-BG" sz="2400" dirty="0" smtClean="0"/>
              <a:t>за представяне на тези допълнителни подгрупи, наречени </a:t>
            </a:r>
            <a:r>
              <a:rPr lang="bg-BG" sz="2400" i="1" dirty="0" smtClean="0"/>
              <a:t>подкласове</a:t>
            </a:r>
            <a:r>
              <a:rPr lang="bg-BG" sz="2400" dirty="0" smtClean="0"/>
              <a:t> (</a:t>
            </a:r>
            <a:r>
              <a:rPr lang="en-US" sz="2400" i="1" dirty="0" smtClean="0"/>
              <a:t>subclasses</a:t>
            </a:r>
            <a:r>
              <a:rPr lang="bg-BG" sz="2400" i="1" dirty="0" smtClean="0"/>
              <a:t>,</a:t>
            </a:r>
            <a:r>
              <a:rPr lang="en-US" sz="2400" dirty="0" smtClean="0"/>
              <a:t> </a:t>
            </a:r>
            <a:r>
              <a:rPr lang="en-US" sz="2400" i="1" dirty="0" smtClean="0"/>
              <a:t>subtypes</a:t>
            </a:r>
            <a:r>
              <a:rPr lang="bg-BG" sz="2400" i="1" dirty="0" smtClean="0"/>
              <a:t>)</a:t>
            </a:r>
            <a:endParaRPr lang="en-US" sz="24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Пример за решетка специализация/обобщение</a:t>
            </a:r>
            <a:r>
              <a:rPr lang="en-US" sz="3200" dirty="0" smtClean="0"/>
              <a:t> </a:t>
            </a:r>
            <a:r>
              <a:rPr lang="en-US" sz="2400" dirty="0"/>
              <a:t>(UNIVERSITY)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30</a:t>
            </a:fld>
            <a:endParaRPr lang="en-CA"/>
          </a:p>
        </p:txBody>
      </p:sp>
      <p:pic>
        <p:nvPicPr>
          <p:cNvPr id="694277" name="Picture 5" descr="fig04_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5867400" cy="487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Categories (UNION TYPES) (1)</a:t>
            </a:r>
          </a:p>
        </p:txBody>
      </p:sp>
      <p:sp>
        <p:nvSpPr>
          <p:cNvPr id="69632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Споделен подклас е подклас, който:</a:t>
            </a:r>
            <a:endParaRPr lang="en-US" sz="2400" dirty="0"/>
          </a:p>
          <a:p>
            <a:pPr lvl="1"/>
            <a:r>
              <a:rPr lang="bg-BG" sz="2200" i="1" dirty="0" smtClean="0"/>
              <a:t>Участва в &gt;1 различни суперклас/подклас връзки</a:t>
            </a:r>
            <a:endParaRPr lang="en-US" sz="2200" dirty="0"/>
          </a:p>
          <a:p>
            <a:pPr lvl="1"/>
            <a:r>
              <a:rPr lang="bg-BG" sz="2200" dirty="0" smtClean="0"/>
              <a:t>Всяка връзка има само един суперклас</a:t>
            </a:r>
            <a:endParaRPr lang="en-US" sz="2200" dirty="0"/>
          </a:p>
          <a:p>
            <a:pPr lvl="1"/>
            <a:r>
              <a:rPr lang="bg-BG" sz="2200" dirty="0" smtClean="0"/>
              <a:t>Споделеният подклас води до множествено наследяване</a:t>
            </a:r>
            <a:endParaRPr lang="en-US" sz="2200" dirty="0"/>
          </a:p>
          <a:p>
            <a:r>
              <a:rPr lang="bg-BG" sz="2400" dirty="0" smtClean="0"/>
              <a:t>В някои случаи е необхосимо да се моделира </a:t>
            </a:r>
            <a:r>
              <a:rPr lang="en-US" sz="2400" i="1" dirty="0" smtClean="0"/>
              <a:t>single </a:t>
            </a:r>
            <a:r>
              <a:rPr lang="en-US" sz="2400" i="1" dirty="0"/>
              <a:t>superclass/subclass relationship</a:t>
            </a:r>
            <a:r>
              <a:rPr lang="en-US" sz="2400" dirty="0"/>
              <a:t> </a:t>
            </a:r>
            <a:r>
              <a:rPr lang="bg-BG" sz="2400" dirty="0" smtClean="0"/>
              <a:t>с &gt;1 суперклас</a:t>
            </a:r>
            <a:endParaRPr lang="en-US" sz="2400" dirty="0"/>
          </a:p>
          <a:p>
            <a:r>
              <a:rPr lang="en-US" sz="2400" dirty="0" err="1"/>
              <a:t>Superclasses</a:t>
            </a:r>
            <a:r>
              <a:rPr lang="en-US" sz="2400" dirty="0"/>
              <a:t> </a:t>
            </a:r>
            <a:r>
              <a:rPr lang="bg-BG" sz="2400" dirty="0" smtClean="0"/>
              <a:t>могат да представят различни</a:t>
            </a:r>
            <a:r>
              <a:rPr lang="en-US" sz="2400" dirty="0" smtClean="0"/>
              <a:t> </a:t>
            </a:r>
            <a:r>
              <a:rPr lang="en-US" sz="2400" dirty="0"/>
              <a:t>entity types </a:t>
            </a:r>
          </a:p>
          <a:p>
            <a:r>
              <a:rPr lang="bg-BG" sz="2400" dirty="0" smtClean="0"/>
              <a:t>Такъв подклас се нарича </a:t>
            </a:r>
            <a:r>
              <a:rPr lang="en-US" sz="2400" dirty="0" smtClean="0"/>
              <a:t>category </a:t>
            </a:r>
            <a:r>
              <a:rPr lang="bg-BG" sz="2400" dirty="0" smtClean="0"/>
              <a:t>или </a:t>
            </a:r>
            <a:r>
              <a:rPr lang="en-US" sz="2400" dirty="0" smtClean="0"/>
              <a:t>UNION </a:t>
            </a:r>
            <a:r>
              <a:rPr lang="en-US" sz="2400" dirty="0"/>
              <a:t>TYPE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Categories (UNION TYPES) (2)</a:t>
            </a:r>
          </a:p>
        </p:txBody>
      </p:sp>
      <p:sp>
        <p:nvSpPr>
          <p:cNvPr id="794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sz="2400" dirty="0" smtClean="0"/>
              <a:t>Пример</a:t>
            </a:r>
            <a:r>
              <a:rPr lang="en-US" sz="2400" dirty="0" smtClean="0"/>
              <a:t>: </a:t>
            </a:r>
            <a:r>
              <a:rPr lang="bg-BG" sz="2400" dirty="0" smtClean="0"/>
              <a:t>В БД за регистрация на превозни средства (ПС), собственика на ПС може да бъде </a:t>
            </a:r>
            <a:r>
              <a:rPr lang="en-US" sz="2400" dirty="0" smtClean="0"/>
              <a:t>PERSON</a:t>
            </a:r>
            <a:r>
              <a:rPr lang="en-US" sz="2400" dirty="0"/>
              <a:t>, </a:t>
            </a:r>
            <a:r>
              <a:rPr lang="en-US" sz="2400" dirty="0" smtClean="0"/>
              <a:t>BANK </a:t>
            </a:r>
            <a:r>
              <a:rPr lang="bg-BG" sz="2400" dirty="0" smtClean="0"/>
              <a:t>или </a:t>
            </a:r>
            <a:r>
              <a:rPr lang="en-US" sz="2400" dirty="0" smtClean="0"/>
              <a:t>COMPANY</a:t>
            </a:r>
            <a:r>
              <a:rPr lang="en-US" sz="2400" dirty="0"/>
              <a:t>.</a:t>
            </a:r>
          </a:p>
          <a:p>
            <a:pPr lvl="1"/>
            <a:r>
              <a:rPr lang="bg-BG" sz="2200" dirty="0" smtClean="0"/>
              <a:t>В този случай създаваме една </a:t>
            </a:r>
            <a:r>
              <a:rPr lang="bg-BG" sz="2200" i="1" dirty="0" smtClean="0"/>
              <a:t>категория</a:t>
            </a:r>
            <a:r>
              <a:rPr lang="bg-BG" sz="2200" dirty="0" smtClean="0"/>
              <a:t> </a:t>
            </a:r>
            <a:r>
              <a:rPr lang="en-US" sz="2200" dirty="0" smtClean="0"/>
              <a:t>(</a:t>
            </a:r>
            <a:r>
              <a:rPr lang="en-US" sz="2200" dirty="0"/>
              <a:t>UNION type) </a:t>
            </a:r>
            <a:r>
              <a:rPr lang="en-US" sz="2200" dirty="0" smtClean="0"/>
              <a:t>OWNER</a:t>
            </a:r>
            <a:r>
              <a:rPr lang="bg-BG" sz="2200" dirty="0" smtClean="0"/>
              <a:t>, която представя </a:t>
            </a:r>
            <a:r>
              <a:rPr lang="bg-BG" sz="2200" i="1" u="sng" dirty="0" smtClean="0"/>
              <a:t>обединението</a:t>
            </a:r>
            <a:r>
              <a:rPr lang="bg-BG" sz="2200" dirty="0" smtClean="0"/>
              <a:t> на трите суперкласа</a:t>
            </a:r>
            <a:r>
              <a:rPr lang="en-US" sz="2200" dirty="0" smtClean="0"/>
              <a:t> </a:t>
            </a:r>
            <a:r>
              <a:rPr lang="en-US" sz="2200" dirty="0"/>
              <a:t>COMPANY, </a:t>
            </a:r>
            <a:r>
              <a:rPr lang="en-US" sz="2200" dirty="0" smtClean="0"/>
              <a:t>BANK</a:t>
            </a:r>
            <a:r>
              <a:rPr lang="bg-BG" sz="2200" dirty="0" smtClean="0"/>
              <a:t> и </a:t>
            </a:r>
            <a:r>
              <a:rPr lang="en-US" sz="2200" dirty="0" smtClean="0"/>
              <a:t>PERSON </a:t>
            </a:r>
            <a:endParaRPr lang="en-US" sz="2200" dirty="0"/>
          </a:p>
          <a:p>
            <a:pPr lvl="1"/>
            <a:r>
              <a:rPr lang="bg-BG" sz="2200" dirty="0" smtClean="0"/>
              <a:t>Всеки член на категория трябва да присъства </a:t>
            </a:r>
            <a:r>
              <a:rPr lang="bg-BG" sz="2200" b="1" i="1" dirty="0" smtClean="0"/>
              <a:t>поне в един </a:t>
            </a:r>
            <a:r>
              <a:rPr lang="bg-BG" sz="2200" dirty="0" smtClean="0"/>
              <a:t>негов суперклас</a:t>
            </a:r>
            <a:endParaRPr lang="en-US" sz="2200" dirty="0"/>
          </a:p>
          <a:p>
            <a:r>
              <a:rPr lang="bg-BG" sz="2400" dirty="0" smtClean="0"/>
              <a:t>Разлика между </a:t>
            </a:r>
            <a:r>
              <a:rPr lang="bg-BG" sz="2400" b="1" i="1" dirty="0" smtClean="0"/>
              <a:t>категория</a:t>
            </a:r>
            <a:r>
              <a:rPr lang="bg-BG" sz="2400" dirty="0" smtClean="0"/>
              <a:t> и </a:t>
            </a:r>
            <a:r>
              <a:rPr lang="bg-BG" sz="2400" i="1" dirty="0" smtClean="0"/>
              <a:t>споделен подклас</a:t>
            </a:r>
            <a:r>
              <a:rPr lang="en-US" sz="2400" dirty="0" smtClean="0"/>
              <a:t>:</a:t>
            </a:r>
            <a:endParaRPr lang="en-US" sz="2400" i="1" dirty="0"/>
          </a:p>
          <a:p>
            <a:pPr lvl="1"/>
            <a:r>
              <a:rPr lang="bg-BG" sz="2200" dirty="0" smtClean="0"/>
              <a:t>Споделеният клас е </a:t>
            </a:r>
            <a:r>
              <a:rPr lang="bg-BG" sz="2200" b="1" i="1" dirty="0" smtClean="0"/>
              <a:t>сечение</a:t>
            </a:r>
            <a:r>
              <a:rPr lang="bg-BG" sz="2200" dirty="0" smtClean="0"/>
              <a:t> на суперкласовете, категорията е обединение</a:t>
            </a:r>
            <a:endParaRPr lang="en-US" sz="2200" dirty="0"/>
          </a:p>
          <a:p>
            <a:pPr lvl="1"/>
            <a:r>
              <a:rPr lang="bg-BG" sz="2200" dirty="0" smtClean="0"/>
              <a:t>Всеки член на споделеният подклас трябва да съществува </a:t>
            </a:r>
            <a:r>
              <a:rPr lang="bg-BG" sz="2200" b="1" i="1" dirty="0" smtClean="0"/>
              <a:t>във всички </a:t>
            </a:r>
            <a:r>
              <a:rPr lang="bg-BG" sz="2200" dirty="0" smtClean="0"/>
              <a:t>негови суперкласове, категорията присъства поне в един суперклас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75905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Две категории </a:t>
            </a:r>
            <a:r>
              <a:rPr lang="en-US" dirty="0" smtClean="0"/>
              <a:t>(UNION </a:t>
            </a:r>
            <a:r>
              <a:rPr lang="en-US" dirty="0"/>
              <a:t>types): OWNER, REGISTERED_VEHICLE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33</a:t>
            </a:fld>
            <a:endParaRPr lang="en-CA"/>
          </a:p>
        </p:txBody>
      </p:sp>
      <p:pic>
        <p:nvPicPr>
          <p:cNvPr id="698375" name="Picture 7" descr="fig04_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4748213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2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457200" y="348609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Формална дефиниция на </a:t>
            </a:r>
            <a:r>
              <a:rPr lang="en-US" dirty="0" smtClean="0"/>
              <a:t>EER </a:t>
            </a:r>
            <a:r>
              <a:rPr lang="bg-BG" dirty="0" smtClean="0"/>
              <a:t>модел </a:t>
            </a:r>
            <a:r>
              <a:rPr lang="en-US" dirty="0" smtClean="0"/>
              <a:t>(1</a:t>
            </a:r>
            <a:r>
              <a:rPr lang="en-US" dirty="0"/>
              <a:t>)</a:t>
            </a:r>
          </a:p>
        </p:txBody>
      </p:sp>
      <p:sp>
        <p:nvSpPr>
          <p:cNvPr id="700421" name="Rectangle 102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Клас</a:t>
            </a:r>
            <a:r>
              <a:rPr lang="en-US" sz="2400" dirty="0" smtClean="0"/>
              <a:t> C</a:t>
            </a:r>
            <a:r>
              <a:rPr lang="bg-BG" sz="2400" dirty="0" smtClean="0"/>
              <a:t> е</a:t>
            </a:r>
            <a:r>
              <a:rPr lang="en-US" sz="2400" dirty="0" smtClean="0"/>
              <a:t>: 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Тип обект със съответно множество обекти:</a:t>
            </a:r>
            <a:endParaRPr lang="en-US" sz="2200" dirty="0"/>
          </a:p>
          <a:p>
            <a:pPr lvl="2">
              <a:lnSpc>
                <a:spcPct val="90000"/>
              </a:lnSpc>
            </a:pPr>
            <a:r>
              <a:rPr lang="bg-BG" sz="2000" dirty="0" smtClean="0"/>
              <a:t>Може да бъде</a:t>
            </a:r>
            <a:r>
              <a:rPr lang="en-US" sz="2000" dirty="0" smtClean="0"/>
              <a:t> </a:t>
            </a:r>
            <a:r>
              <a:rPr lang="en-US" sz="2000" dirty="0"/>
              <a:t>entity type, subclass, superclass, </a:t>
            </a:r>
            <a:r>
              <a:rPr lang="en-US" sz="2000" dirty="0" smtClean="0"/>
              <a:t>category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В дефиницията на</a:t>
            </a:r>
            <a:r>
              <a:rPr lang="en-US" sz="2400" dirty="0" smtClean="0"/>
              <a:t> </a:t>
            </a:r>
            <a:r>
              <a:rPr lang="en-US" sz="2400" i="1" dirty="0"/>
              <a:t>relationship type</a:t>
            </a:r>
            <a:r>
              <a:rPr lang="en-US" sz="2400" dirty="0"/>
              <a:t> </a:t>
            </a:r>
            <a:r>
              <a:rPr lang="bg-BG" sz="2400" dirty="0" smtClean="0"/>
              <a:t>в </a:t>
            </a:r>
            <a:r>
              <a:rPr lang="en-US" sz="2400" dirty="0" smtClean="0"/>
              <a:t>ER/EER 'entity </a:t>
            </a:r>
            <a:r>
              <a:rPr lang="en-US" sz="2400" dirty="0"/>
              <a:t>type' </a:t>
            </a:r>
            <a:r>
              <a:rPr lang="bg-BG" sz="2400" dirty="0" smtClean="0"/>
              <a:t>е заменено от </a:t>
            </a:r>
            <a:r>
              <a:rPr lang="en-US" sz="2400" dirty="0" smtClean="0"/>
              <a:t>'class‘</a:t>
            </a:r>
            <a:r>
              <a:rPr lang="bg-BG" sz="2400" dirty="0" smtClean="0"/>
              <a:t>, за да позволи връзки между класовете като цяло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Подклас </a:t>
            </a:r>
            <a:r>
              <a:rPr lang="en-US" sz="2400" dirty="0" smtClean="0"/>
              <a:t>S </a:t>
            </a:r>
            <a:r>
              <a:rPr lang="bg-BG" sz="2400" dirty="0" smtClean="0"/>
              <a:t>е клас, който</a:t>
            </a:r>
            <a:r>
              <a:rPr lang="en-US" sz="2400" dirty="0" smtClean="0"/>
              <a:t>: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bg-BG" sz="2000" dirty="0" smtClean="0"/>
              <a:t>Наследява типовете на всички атрибути и връзки на класа </a:t>
            </a:r>
            <a:r>
              <a:rPr lang="en-US" sz="2000" dirty="0" smtClean="0"/>
              <a:t>C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bg-BG" sz="2000" dirty="0" smtClean="0"/>
              <a:t>Множеството от обекти трябва винаги да е подмножество на множеството от обекти на класа </a:t>
            </a:r>
            <a:r>
              <a:rPr lang="en-US" sz="2000" dirty="0" smtClean="0"/>
              <a:t>C</a:t>
            </a:r>
            <a:endParaRPr lang="en-US" sz="2000" dirty="0"/>
          </a:p>
          <a:p>
            <a:pPr lvl="3">
              <a:lnSpc>
                <a:spcPct val="90000"/>
              </a:lnSpc>
            </a:pPr>
            <a:r>
              <a:rPr lang="en-US" sz="1800" dirty="0"/>
              <a:t>S </a:t>
            </a:r>
            <a:r>
              <a:rPr lang="en-US" sz="1800" dirty="0">
                <a:ea typeface="ヒラギノ角ゴ Pro W3" pitchFamily="1" charset="-128"/>
              </a:rPr>
              <a:t>⊆</a:t>
            </a:r>
            <a:r>
              <a:rPr lang="en-US" sz="1800" dirty="0"/>
              <a:t> C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 </a:t>
            </a:r>
            <a:r>
              <a:rPr lang="bg-BG" sz="2000" dirty="0" smtClean="0"/>
              <a:t>се нарича суперклас на </a:t>
            </a:r>
            <a:r>
              <a:rPr lang="en-US" sz="2000" dirty="0" smtClean="0"/>
              <a:t>S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bg-BG" sz="2000" dirty="0" smtClean="0"/>
              <a:t>Връзката</a:t>
            </a:r>
            <a:r>
              <a:rPr lang="en-US" sz="2000" dirty="0" smtClean="0"/>
              <a:t> </a:t>
            </a:r>
            <a:r>
              <a:rPr lang="en-US" sz="2000" dirty="0"/>
              <a:t>superclass/subclass </a:t>
            </a:r>
            <a:r>
              <a:rPr lang="bg-BG" sz="2000" dirty="0" smtClean="0"/>
              <a:t>съществува между </a:t>
            </a:r>
            <a:r>
              <a:rPr lang="en-US" sz="2000" dirty="0" smtClean="0"/>
              <a:t>S </a:t>
            </a:r>
            <a:r>
              <a:rPr lang="bg-BG" sz="2000" dirty="0" smtClean="0"/>
              <a:t>и </a:t>
            </a:r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2257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Формална дефиниция на </a:t>
            </a:r>
            <a:r>
              <a:rPr lang="en-US" dirty="0"/>
              <a:t>EER </a:t>
            </a:r>
            <a:r>
              <a:rPr lang="bg-BG" dirty="0"/>
              <a:t>модел</a:t>
            </a:r>
            <a:r>
              <a:rPr lang="en-US" dirty="0" smtClean="0"/>
              <a:t> </a:t>
            </a:r>
            <a:r>
              <a:rPr lang="en-US" dirty="0"/>
              <a:t>(2)</a:t>
            </a:r>
          </a:p>
        </p:txBody>
      </p:sp>
      <p:sp>
        <p:nvSpPr>
          <p:cNvPr id="79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bg-BG" dirty="0" smtClean="0"/>
              <a:t>Специализация </a:t>
            </a:r>
            <a:r>
              <a:rPr lang="en-US" dirty="0" smtClean="0"/>
              <a:t>Z</a:t>
            </a:r>
            <a:r>
              <a:rPr lang="en-US" dirty="0"/>
              <a:t>: Z = {S1, S2,…, </a:t>
            </a:r>
            <a:r>
              <a:rPr lang="en-US" dirty="0" err="1"/>
              <a:t>Sn</a:t>
            </a:r>
            <a:r>
              <a:rPr lang="en-US" dirty="0"/>
              <a:t>} </a:t>
            </a:r>
            <a:r>
              <a:rPr lang="bg-BG" dirty="0" smtClean="0"/>
              <a:t>е множество от подкласове с един и същ суперклас</a:t>
            </a:r>
            <a:r>
              <a:rPr lang="en-US" dirty="0" smtClean="0"/>
              <a:t> </a:t>
            </a:r>
            <a:r>
              <a:rPr lang="en-US" dirty="0"/>
              <a:t>G; </a:t>
            </a:r>
            <a:r>
              <a:rPr lang="bg-BG" dirty="0" smtClean="0"/>
              <a:t>като</a:t>
            </a:r>
            <a:r>
              <a:rPr lang="en-US" dirty="0" smtClean="0"/>
              <a:t> </a:t>
            </a:r>
            <a:r>
              <a:rPr lang="en-US" dirty="0"/>
              <a:t>G/Si </a:t>
            </a:r>
            <a:r>
              <a:rPr lang="bg-BG" dirty="0" smtClean="0"/>
              <a:t>е връзка суперклас за </a:t>
            </a:r>
            <a:r>
              <a:rPr lang="en-US" dirty="0" smtClean="0"/>
              <a:t>i </a:t>
            </a:r>
            <a:r>
              <a:rPr lang="en-US" dirty="0"/>
              <a:t>= 1, …., n.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G </a:t>
            </a:r>
            <a:r>
              <a:rPr lang="bg-BG" dirty="0" smtClean="0"/>
              <a:t>се нарича обобщение на подкласовете </a:t>
            </a:r>
            <a:r>
              <a:rPr lang="en-US" dirty="0" smtClean="0"/>
              <a:t>{S1</a:t>
            </a:r>
            <a:r>
              <a:rPr lang="en-US" dirty="0"/>
              <a:t>, S2,…, </a:t>
            </a:r>
            <a:r>
              <a:rPr lang="en-US" dirty="0" err="1"/>
              <a:t>Sn</a:t>
            </a:r>
            <a:r>
              <a:rPr lang="en-US" dirty="0"/>
              <a:t>}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Z </a:t>
            </a:r>
            <a:r>
              <a:rPr lang="bg-BG" dirty="0" smtClean="0"/>
              <a:t>е обща, ако съществува</a:t>
            </a:r>
            <a:r>
              <a:rPr lang="en-US" dirty="0" smtClean="0"/>
              <a:t>: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S1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S2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…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</a:t>
            </a:r>
            <a:r>
              <a:rPr lang="en-US" dirty="0" err="1"/>
              <a:t>Sn</a:t>
            </a:r>
            <a:r>
              <a:rPr lang="en-US" dirty="0"/>
              <a:t> = G;</a:t>
            </a:r>
          </a:p>
          <a:p>
            <a:pPr lvl="1">
              <a:lnSpc>
                <a:spcPct val="80000"/>
              </a:lnSpc>
            </a:pPr>
            <a:r>
              <a:rPr lang="bg-BG" dirty="0" smtClean="0"/>
              <a:t>В противен случай </a:t>
            </a:r>
            <a:r>
              <a:rPr lang="en-US" dirty="0" smtClean="0"/>
              <a:t> </a:t>
            </a:r>
            <a:r>
              <a:rPr lang="en-US" dirty="0"/>
              <a:t>Z </a:t>
            </a:r>
            <a:r>
              <a:rPr lang="bg-BG" dirty="0" smtClean="0"/>
              <a:t>е частична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Z </a:t>
            </a:r>
            <a:r>
              <a:rPr lang="bg-BG" dirty="0" smtClean="0"/>
              <a:t>е разделена, ако е в сила</a:t>
            </a:r>
            <a:r>
              <a:rPr lang="en-US" dirty="0" smtClean="0"/>
              <a:t>: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Si </a:t>
            </a:r>
            <a:r>
              <a:rPr lang="en-US" dirty="0">
                <a:ea typeface="ヒラギノ角ゴ Pro W3" pitchFamily="1" charset="-128"/>
              </a:rPr>
              <a:t>∩</a:t>
            </a:r>
            <a:r>
              <a:rPr lang="en-US" dirty="0"/>
              <a:t> S2 empty-set for i ≠ j;</a:t>
            </a:r>
          </a:p>
          <a:p>
            <a:pPr lvl="1">
              <a:lnSpc>
                <a:spcPct val="80000"/>
              </a:lnSpc>
            </a:pPr>
            <a:r>
              <a:rPr lang="bg-BG" dirty="0" smtClean="0"/>
              <a:t>В противен случай</a:t>
            </a:r>
            <a:r>
              <a:rPr lang="en-US" dirty="0" smtClean="0"/>
              <a:t> </a:t>
            </a:r>
            <a:r>
              <a:rPr lang="en-US" dirty="0"/>
              <a:t>Z </a:t>
            </a:r>
            <a:r>
              <a:rPr lang="bg-BG" dirty="0" smtClean="0"/>
              <a:t>е припокрита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8" name="Rectangle 1028"/>
          <p:cNvSpPr>
            <a:spLocks noGrp="1" noChangeArrowheads="1"/>
          </p:cNvSpPr>
          <p:nvPr>
            <p:ph type="title"/>
          </p:nvPr>
        </p:nvSpPr>
        <p:spPr>
          <a:xfrm>
            <a:off x="457200" y="347472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Формална дефиниция на </a:t>
            </a:r>
            <a:r>
              <a:rPr lang="en-US" dirty="0"/>
              <a:t>EER </a:t>
            </a:r>
            <a:r>
              <a:rPr lang="bg-BG" dirty="0" smtClean="0"/>
              <a:t>модел </a:t>
            </a:r>
            <a:r>
              <a:rPr lang="en-US" dirty="0" smtClean="0"/>
              <a:t>(3</a:t>
            </a:r>
            <a:r>
              <a:rPr lang="en-US" dirty="0"/>
              <a:t>)</a:t>
            </a:r>
          </a:p>
        </p:txBody>
      </p:sp>
      <p:sp>
        <p:nvSpPr>
          <p:cNvPr id="702469" name="Rectangle 102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Подкласът </a:t>
            </a:r>
            <a:r>
              <a:rPr lang="en-US" sz="2400" dirty="0" smtClean="0"/>
              <a:t>S </a:t>
            </a:r>
            <a:r>
              <a:rPr lang="bg-BG" dirty="0" smtClean="0"/>
              <a:t>на </a:t>
            </a:r>
            <a:r>
              <a:rPr lang="en-US" sz="2400" dirty="0" smtClean="0"/>
              <a:t>C </a:t>
            </a:r>
            <a:r>
              <a:rPr lang="bg-BG" sz="2400" dirty="0" smtClean="0"/>
              <a:t>е предикатно дефиниран, ако предиката (условието)</a:t>
            </a:r>
            <a:r>
              <a:rPr lang="en-US" sz="2400" dirty="0" smtClean="0"/>
              <a:t> </a:t>
            </a:r>
            <a:r>
              <a:rPr lang="en-US" sz="2400" dirty="0"/>
              <a:t>p </a:t>
            </a:r>
            <a:r>
              <a:rPr lang="bg-BG" sz="2400" dirty="0" smtClean="0"/>
              <a:t>за атрибутите на </a:t>
            </a:r>
            <a:r>
              <a:rPr lang="en-US" sz="2400" dirty="0" smtClean="0"/>
              <a:t>C </a:t>
            </a:r>
            <a:r>
              <a:rPr lang="bg-BG" sz="2400" dirty="0" smtClean="0"/>
              <a:t>се ползва за задаване на принадлежност към </a:t>
            </a:r>
            <a:r>
              <a:rPr lang="en-US" sz="2400" dirty="0" smtClean="0"/>
              <a:t>S</a:t>
            </a:r>
            <a:r>
              <a:rPr lang="en-US" sz="2400" dirty="0"/>
              <a:t>; 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Т.е.</a:t>
            </a:r>
            <a:r>
              <a:rPr lang="en-US" sz="2200" dirty="0" smtClean="0"/>
              <a:t> </a:t>
            </a:r>
            <a:r>
              <a:rPr lang="en-US" sz="2200" dirty="0"/>
              <a:t>S = C[p], </a:t>
            </a:r>
            <a:r>
              <a:rPr lang="bg-BG" sz="2200" dirty="0" smtClean="0"/>
              <a:t>където </a:t>
            </a:r>
            <a:r>
              <a:rPr lang="en-US" sz="2200" dirty="0" smtClean="0"/>
              <a:t>C[p</a:t>
            </a:r>
            <a:r>
              <a:rPr lang="en-US" sz="2200" dirty="0"/>
              <a:t>] </a:t>
            </a:r>
            <a:r>
              <a:rPr lang="bg-BG" sz="2200" dirty="0" smtClean="0"/>
              <a:t>е множество обекти в</a:t>
            </a:r>
            <a:r>
              <a:rPr lang="en-US" sz="2200" dirty="0" smtClean="0"/>
              <a:t> C</a:t>
            </a:r>
            <a:r>
              <a:rPr lang="bg-BG" sz="2200" dirty="0" smtClean="0"/>
              <a:t>, които удовлетворяват условието</a:t>
            </a:r>
            <a:r>
              <a:rPr lang="en-US" sz="2200" dirty="0" smtClean="0"/>
              <a:t> p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Подклас, който не е дефинират чрез предикат, се нарича потребителски дефиниран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Атрибутно дефинирана специализация: ако предикатът </a:t>
            </a:r>
            <a:r>
              <a:rPr lang="en-US" sz="2400" dirty="0" smtClean="0"/>
              <a:t>A </a:t>
            </a:r>
            <a:r>
              <a:rPr lang="en-US" sz="2400" dirty="0"/>
              <a:t>= ci </a:t>
            </a:r>
            <a:r>
              <a:rPr lang="en-US" sz="2400" dirty="0" smtClean="0"/>
              <a:t>(</a:t>
            </a:r>
            <a:r>
              <a:rPr lang="bg-BG" sz="2400" dirty="0" smtClean="0"/>
              <a:t>където </a:t>
            </a:r>
            <a:r>
              <a:rPr lang="en-US" sz="2400" dirty="0" smtClean="0"/>
              <a:t>A </a:t>
            </a:r>
            <a:r>
              <a:rPr lang="bg-BG" sz="2400" dirty="0" smtClean="0"/>
              <a:t>е атрибут на </a:t>
            </a:r>
            <a:r>
              <a:rPr lang="en-US" sz="2400" dirty="0" smtClean="0"/>
              <a:t>G </a:t>
            </a:r>
            <a:r>
              <a:rPr lang="bg-BG" sz="2400" dirty="0" smtClean="0"/>
              <a:t>и </a:t>
            </a:r>
            <a:r>
              <a:rPr lang="en-US" sz="2400" dirty="0" smtClean="0"/>
              <a:t>ci </a:t>
            </a:r>
            <a:r>
              <a:rPr lang="bg-BG" sz="2400" dirty="0" smtClean="0"/>
              <a:t>е константа от областта на </a:t>
            </a:r>
            <a:r>
              <a:rPr lang="en-US" sz="2400" dirty="0" smtClean="0"/>
              <a:t>A</a:t>
            </a:r>
            <a:r>
              <a:rPr lang="en-US" sz="2400" dirty="0"/>
              <a:t>) </a:t>
            </a:r>
            <a:r>
              <a:rPr lang="bg-BG" sz="2400" dirty="0" smtClean="0"/>
              <a:t>се използва за задаване на принадлежност във всеки подклас </a:t>
            </a:r>
            <a:r>
              <a:rPr lang="en-US" sz="2400" dirty="0" smtClean="0"/>
              <a:t>Si </a:t>
            </a:r>
            <a:r>
              <a:rPr lang="bg-BG" sz="2400" dirty="0" smtClean="0"/>
              <a:t>в </a:t>
            </a:r>
            <a:r>
              <a:rPr lang="en-US" sz="2400" dirty="0" smtClean="0"/>
              <a:t>Z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Ако </a:t>
            </a:r>
            <a:r>
              <a:rPr lang="en-US" sz="2200" dirty="0" smtClean="0"/>
              <a:t>ci </a:t>
            </a:r>
            <a:r>
              <a:rPr lang="en-US" sz="2200" dirty="0"/>
              <a:t>≠ </a:t>
            </a:r>
            <a:r>
              <a:rPr lang="en-US" sz="2200" dirty="0" err="1"/>
              <a:t>cj</a:t>
            </a:r>
            <a:r>
              <a:rPr lang="en-US" sz="2200" dirty="0"/>
              <a:t> </a:t>
            </a:r>
            <a:r>
              <a:rPr lang="bg-BG" sz="2200" dirty="0" smtClean="0"/>
              <a:t>за </a:t>
            </a:r>
            <a:r>
              <a:rPr lang="en-US" sz="2200" dirty="0" smtClean="0"/>
              <a:t>i </a:t>
            </a:r>
            <a:r>
              <a:rPr lang="en-US" sz="2200" dirty="0"/>
              <a:t>≠ </a:t>
            </a:r>
            <a:r>
              <a:rPr lang="en-US" sz="2200" dirty="0" smtClean="0"/>
              <a:t>j</a:t>
            </a:r>
            <a:r>
              <a:rPr lang="bg-BG" sz="2200" dirty="0" smtClean="0"/>
              <a:t> и</a:t>
            </a:r>
            <a:r>
              <a:rPr lang="en-US" sz="2200" dirty="0" smtClean="0"/>
              <a:t> </a:t>
            </a:r>
            <a:r>
              <a:rPr lang="en-US" sz="2200" dirty="0"/>
              <a:t>A </a:t>
            </a:r>
            <a:r>
              <a:rPr lang="bg-BG" sz="2200" dirty="0" smtClean="0"/>
              <a:t>има единична стойност</a:t>
            </a:r>
            <a:r>
              <a:rPr lang="en-US" sz="2200" dirty="0" smtClean="0"/>
              <a:t>, </a:t>
            </a:r>
            <a:r>
              <a:rPr lang="bg-BG" sz="2200" dirty="0" smtClean="0"/>
              <a:t>то атрибутно дефинираната специализация е разделение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9045" y="362257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bg-BG" dirty="0"/>
              <a:t>Формална дефиниция на </a:t>
            </a:r>
            <a:r>
              <a:rPr lang="en-US" dirty="0"/>
              <a:t>EER </a:t>
            </a:r>
            <a:r>
              <a:rPr lang="bg-BG" dirty="0" smtClean="0"/>
              <a:t>модел </a:t>
            </a:r>
            <a:r>
              <a:rPr lang="en-US" dirty="0" smtClean="0"/>
              <a:t>(4</a:t>
            </a:r>
            <a:r>
              <a:rPr lang="en-US" dirty="0"/>
              <a:t>)</a:t>
            </a:r>
          </a:p>
        </p:txBody>
      </p:sp>
      <p:sp>
        <p:nvSpPr>
          <p:cNvPr id="79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Категория или</a:t>
            </a:r>
            <a:r>
              <a:rPr lang="en-US" dirty="0" smtClean="0"/>
              <a:t> </a:t>
            </a:r>
            <a:r>
              <a:rPr lang="en-US" dirty="0"/>
              <a:t>UNION type </a:t>
            </a:r>
            <a:r>
              <a:rPr lang="en-US" dirty="0" smtClean="0"/>
              <a:t>T</a:t>
            </a:r>
            <a:r>
              <a:rPr lang="bg-BG" dirty="0" smtClean="0"/>
              <a:t> е:</a:t>
            </a:r>
            <a:endParaRPr lang="en-US" dirty="0"/>
          </a:p>
          <a:p>
            <a:pPr lvl="1"/>
            <a:r>
              <a:rPr lang="bg-BG" dirty="0" smtClean="0"/>
              <a:t>Клас, който е подмножество на </a:t>
            </a:r>
            <a:r>
              <a:rPr lang="bg-BG" i="1" dirty="0" smtClean="0"/>
              <a:t>обединението</a:t>
            </a:r>
            <a:r>
              <a:rPr lang="bg-BG" dirty="0" smtClean="0"/>
              <a:t> на </a:t>
            </a:r>
            <a:r>
              <a:rPr lang="en-US" dirty="0" smtClean="0"/>
              <a:t>n </a:t>
            </a:r>
            <a:r>
              <a:rPr lang="bg-BG" dirty="0" smtClean="0"/>
              <a:t>дефинирани суперкласове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D1, D2,…</a:t>
            </a:r>
            <a:r>
              <a:rPr lang="en-US" dirty="0" err="1"/>
              <a:t>Dn</a:t>
            </a:r>
            <a:r>
              <a:rPr lang="en-US" dirty="0"/>
              <a:t>, n&gt;1:</a:t>
            </a:r>
          </a:p>
          <a:p>
            <a:pPr lvl="2"/>
            <a:r>
              <a:rPr lang="en-US" dirty="0"/>
              <a:t>T </a:t>
            </a:r>
            <a:r>
              <a:rPr lang="en-US" dirty="0">
                <a:ea typeface="ヒラギノ角ゴ Pro W3" pitchFamily="1" charset="-128"/>
              </a:rPr>
              <a:t>⊆</a:t>
            </a:r>
            <a:r>
              <a:rPr lang="en-US" dirty="0"/>
              <a:t> (D1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D2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…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</a:t>
            </a:r>
            <a:r>
              <a:rPr lang="en-US" dirty="0" err="1"/>
              <a:t>Dn</a:t>
            </a:r>
            <a:r>
              <a:rPr lang="en-US" dirty="0"/>
              <a:t>)</a:t>
            </a:r>
          </a:p>
          <a:p>
            <a:pPr lvl="1"/>
            <a:r>
              <a:rPr lang="bg-BG" dirty="0" smtClean="0"/>
              <a:t>Може да съществува предикат </a:t>
            </a:r>
            <a:r>
              <a:rPr lang="en-US" dirty="0" smtClean="0"/>
              <a:t>pi </a:t>
            </a:r>
            <a:r>
              <a:rPr lang="bg-BG" dirty="0" smtClean="0"/>
              <a:t>за атрибутите на </a:t>
            </a:r>
            <a:r>
              <a:rPr lang="en-US" dirty="0" smtClean="0"/>
              <a:t>Di</a:t>
            </a:r>
            <a:r>
              <a:rPr lang="bg-BG" dirty="0" smtClean="0"/>
              <a:t>, който задава обектите в </a:t>
            </a:r>
            <a:r>
              <a:rPr lang="en-US" dirty="0" smtClean="0"/>
              <a:t> Di</a:t>
            </a:r>
            <a:r>
              <a:rPr lang="bg-BG" dirty="0" smtClean="0"/>
              <a:t>, членове на</a:t>
            </a:r>
            <a:r>
              <a:rPr lang="en-US" dirty="0" smtClean="0"/>
              <a:t> T</a:t>
            </a:r>
            <a:r>
              <a:rPr lang="en-US" dirty="0"/>
              <a:t>. </a:t>
            </a:r>
          </a:p>
          <a:p>
            <a:pPr lvl="1"/>
            <a:r>
              <a:rPr lang="bg-BG" dirty="0" smtClean="0"/>
              <a:t>Ако е зададен предикат за всяко</a:t>
            </a:r>
            <a:r>
              <a:rPr lang="en-US" dirty="0" smtClean="0"/>
              <a:t> </a:t>
            </a:r>
            <a:r>
              <a:rPr lang="en-US" dirty="0"/>
              <a:t>Di: T = (D1[p1]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D2[p2] 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…</a:t>
            </a:r>
            <a:r>
              <a:rPr lang="en-US" dirty="0">
                <a:ea typeface="ヒラギノ角ゴ Pro W3" pitchFamily="1" charset="-128"/>
              </a:rPr>
              <a:t>∪</a:t>
            </a:r>
            <a:r>
              <a:rPr lang="en-US" dirty="0"/>
              <a:t> </a:t>
            </a:r>
            <a:r>
              <a:rPr lang="en-US" dirty="0" err="1"/>
              <a:t>Dn</a:t>
            </a:r>
            <a:r>
              <a:rPr lang="en-US" dirty="0"/>
              <a:t>[</a:t>
            </a:r>
            <a:r>
              <a:rPr lang="en-US" dirty="0" err="1"/>
              <a:t>pn</a:t>
            </a:r>
            <a:r>
              <a:rPr lang="en-US" dirty="0"/>
              <a:t>])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Алтернативни графични нотации</a:t>
            </a:r>
            <a:endParaRPr lang="en-US" dirty="0"/>
          </a:p>
        </p:txBody>
      </p:sp>
      <p:sp>
        <p:nvSpPr>
          <p:cNvPr id="80793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Диаграмите </a:t>
            </a:r>
            <a:r>
              <a:rPr lang="en-US" dirty="0" smtClean="0"/>
              <a:t>ER/EER </a:t>
            </a:r>
            <a:r>
              <a:rPr lang="bg-BG" dirty="0" smtClean="0"/>
              <a:t>са специфична нотация за изобразяване на концепциите на модела графично</a:t>
            </a:r>
            <a:endParaRPr lang="en-US" dirty="0"/>
          </a:p>
          <a:p>
            <a:r>
              <a:rPr lang="en-US" dirty="0"/>
              <a:t>DB design tools </a:t>
            </a:r>
            <a:r>
              <a:rPr lang="bg-BG" dirty="0" smtClean="0"/>
              <a:t>използват различни алтернативи за еднакви или подобни концепции</a:t>
            </a:r>
          </a:p>
          <a:p>
            <a:r>
              <a:rPr lang="bg-BG" dirty="0" smtClean="0"/>
              <a:t>На следващият слайд са показани примерни алтернативи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4" name="Rectangle 1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Алтернативни графични нотации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39</a:t>
            </a:fld>
            <a:endParaRPr lang="en-CA"/>
          </a:p>
        </p:txBody>
      </p:sp>
      <p:pic>
        <p:nvPicPr>
          <p:cNvPr id="706576" name="Picture 16" descr="figA_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225" y="1524000"/>
            <a:ext cx="4041775" cy="508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3299" name="Picture 3" descr="fig04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19250"/>
            <a:ext cx="74676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3300" name="Text Box 4" descr="Pink tissue paper"/>
          <p:cNvSpPr txBox="1">
            <a:spLocks noChangeArrowheads="1"/>
          </p:cNvSpPr>
          <p:nvPr/>
        </p:nvSpPr>
        <p:spPr bwMode="auto">
          <a:xfrm>
            <a:off x="838200" y="593725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800000"/>
                </a:solidFill>
              </a:rPr>
              <a:t>Subclasses </a:t>
            </a:r>
            <a:r>
              <a:rPr lang="bg-BG" sz="3200" dirty="0" smtClean="0">
                <a:solidFill>
                  <a:srgbClr val="800000"/>
                </a:solidFill>
              </a:rPr>
              <a:t>и </a:t>
            </a:r>
            <a:r>
              <a:rPr lang="en-US" sz="3200" dirty="0" err="1" smtClean="0">
                <a:solidFill>
                  <a:srgbClr val="800000"/>
                </a:solidFill>
              </a:rPr>
              <a:t>Superclasses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4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22" name="Rectangle 10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dirty="0" smtClean="0"/>
              <a:t>Обобщение на концепциите за моделиране</a:t>
            </a:r>
            <a:endParaRPr lang="en-US" sz="3200" dirty="0"/>
          </a:p>
        </p:txBody>
      </p:sp>
      <p:sp>
        <p:nvSpPr>
          <p:cNvPr id="751623" name="Rectangle 103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GENERAL DATA ABSTRACTIONS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CLASSIFICATION and INSTANTIATION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AGGREGATION and ASSOCIATION (relationships)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GENERALIZATION and SPECIALIZATION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IDENTIFICATION</a:t>
            </a:r>
          </a:p>
          <a:p>
            <a:pPr>
              <a:lnSpc>
                <a:spcPct val="90000"/>
              </a:lnSpc>
            </a:pPr>
            <a:r>
              <a:rPr lang="en-US" dirty="0"/>
              <a:t>CONSTRAINTS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CARDINALITY (Min and Max)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COVERAGE (Total vs. Partial, and Exclusive (disjoint) vs. Overlapping)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40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Ontologies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Концептуалното моделиране се използва за разработка на </a:t>
            </a:r>
            <a:r>
              <a:rPr lang="en-US" dirty="0" smtClean="0"/>
              <a:t>“</a:t>
            </a:r>
            <a:r>
              <a:rPr lang="en-US" dirty="0"/>
              <a:t>a specification of a conceptualization”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Specification </a:t>
            </a:r>
            <a:r>
              <a:rPr lang="bg-BG" dirty="0" smtClean="0"/>
              <a:t>се отнася до езици и използвани речници (концепции на модела от данни)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/>
              <a:t>Conceptualization</a:t>
            </a:r>
            <a:r>
              <a:rPr lang="en-US" dirty="0"/>
              <a:t> </a:t>
            </a:r>
            <a:r>
              <a:rPr lang="bg-BG" dirty="0" smtClean="0"/>
              <a:t> се отнася до описание (схема) на концепции на конкретни знания и връзката между тези концепции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Много медицински, научни и инженерни онтологии са разработени с цел стандартизация на концепциите и терминологията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41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82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Въведение в концепциите на </a:t>
            </a:r>
            <a:r>
              <a:rPr lang="en-US" dirty="0" smtClean="0"/>
              <a:t>EER </a:t>
            </a:r>
            <a:r>
              <a:rPr lang="bg-BG" dirty="0" smtClean="0"/>
              <a:t>модел</a:t>
            </a:r>
            <a:endParaRPr lang="en-US" dirty="0"/>
          </a:p>
          <a:p>
            <a:pPr lvl="1"/>
            <a:r>
              <a:rPr lang="en-US" dirty="0"/>
              <a:t>Class/subclass relationships</a:t>
            </a:r>
          </a:p>
          <a:p>
            <a:pPr lvl="1"/>
            <a:r>
              <a:rPr lang="en-US" dirty="0"/>
              <a:t>Specialization and generalization</a:t>
            </a:r>
          </a:p>
          <a:p>
            <a:pPr lvl="1"/>
            <a:r>
              <a:rPr lang="en-US" dirty="0"/>
              <a:t>Inheritance</a:t>
            </a:r>
          </a:p>
          <a:p>
            <a:r>
              <a:rPr lang="en-US" dirty="0" smtClean="0"/>
              <a:t>EER </a:t>
            </a:r>
            <a:r>
              <a:rPr lang="bg-BG" dirty="0" smtClean="0"/>
              <a:t>диаграми и алтернативни нотации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42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Subclasses </a:t>
            </a:r>
            <a:r>
              <a:rPr lang="bg-BG" dirty="0" smtClean="0"/>
              <a:t>и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en-US" dirty="0"/>
              <a:t>(2)</a:t>
            </a:r>
          </a:p>
        </p:txBody>
      </p:sp>
      <p:sp>
        <p:nvSpPr>
          <p:cNvPr id="7721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Тези подгрупи са подмножество на обекта </a:t>
            </a:r>
            <a:r>
              <a:rPr lang="en-US" sz="2400" dirty="0" smtClean="0"/>
              <a:t>EMPLOYEE</a:t>
            </a:r>
            <a:endParaRPr lang="en-US" sz="2400" dirty="0"/>
          </a:p>
          <a:p>
            <a:r>
              <a:rPr lang="bg-BG" sz="2400" dirty="0" smtClean="0"/>
              <a:t>Всяка от тях се нарича подклас на </a:t>
            </a:r>
            <a:r>
              <a:rPr lang="en-US" sz="2400" dirty="0" smtClean="0"/>
              <a:t>EMPLOYEE </a:t>
            </a:r>
            <a:endParaRPr lang="en-US" sz="2400" dirty="0"/>
          </a:p>
          <a:p>
            <a:r>
              <a:rPr lang="en-US" sz="2400" dirty="0"/>
              <a:t>EMPLOYEE </a:t>
            </a:r>
            <a:r>
              <a:rPr lang="bg-BG" sz="2400" dirty="0" smtClean="0"/>
              <a:t>е суперклас на всеки от тези подкласове</a:t>
            </a:r>
            <a:endParaRPr lang="en-US" sz="2400" dirty="0"/>
          </a:p>
          <a:p>
            <a:r>
              <a:rPr lang="bg-BG" sz="2400" dirty="0" smtClean="0"/>
              <a:t>Този вид връзка се нарича </a:t>
            </a:r>
            <a:r>
              <a:rPr lang="en-US" sz="2400" dirty="0" smtClean="0"/>
              <a:t>superclass/subclass </a:t>
            </a:r>
            <a:r>
              <a:rPr lang="en-US" sz="2400" dirty="0"/>
              <a:t>relationships:</a:t>
            </a:r>
          </a:p>
          <a:p>
            <a:pPr lvl="1"/>
            <a:r>
              <a:rPr lang="en-US" sz="2200" dirty="0"/>
              <a:t>EMPLOYEE/SECRETARY</a:t>
            </a:r>
          </a:p>
          <a:p>
            <a:pPr lvl="1"/>
            <a:r>
              <a:rPr lang="en-US" sz="2200" dirty="0"/>
              <a:t>EMPLOYEE/TECHNICIAN</a:t>
            </a:r>
          </a:p>
          <a:p>
            <a:pPr lvl="1"/>
            <a:r>
              <a:rPr lang="en-US" sz="2200" dirty="0"/>
              <a:t>EMPLOYEE/MANAGER</a:t>
            </a:r>
          </a:p>
          <a:p>
            <a:pPr lvl="1"/>
            <a:r>
              <a:rPr lang="en-US" sz="2200" dirty="0"/>
              <a:t>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Subclasses </a:t>
            </a:r>
            <a:r>
              <a:rPr lang="bg-BG" dirty="0" smtClean="0"/>
              <a:t>и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en-US" dirty="0"/>
              <a:t>(3)</a:t>
            </a:r>
          </a:p>
        </p:txBody>
      </p:sp>
      <p:sp>
        <p:nvSpPr>
          <p:cNvPr id="6717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Съществува и връзка </a:t>
            </a:r>
            <a:r>
              <a:rPr lang="en-US" sz="2400" dirty="0" smtClean="0"/>
              <a:t>IS-A</a:t>
            </a:r>
            <a:r>
              <a:rPr lang="bg-BG" sz="2400" dirty="0" smtClean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SECRETARY IS-A EMPLOYEE, TECHNICIAN IS-A EMPLOYEE, ….</a:t>
            </a:r>
          </a:p>
          <a:p>
            <a:pPr>
              <a:lnSpc>
                <a:spcPct val="90000"/>
              </a:lnSpc>
            </a:pPr>
            <a:r>
              <a:rPr lang="bg-BG" sz="2400" dirty="0" smtClean="0"/>
              <a:t>Един обект, член на подклад представя същия реален свят като суперкласа, към който принадлежи: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Подкласа е същия обект, но в </a:t>
            </a:r>
            <a:r>
              <a:rPr lang="bg-BG" sz="2200" i="1" dirty="0" smtClean="0"/>
              <a:t>различаваща се роля</a:t>
            </a:r>
            <a:endParaRPr lang="en-US" sz="2200" i="1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Един обект не може да съществува в БД само като член на подклас; той трябва да бъде и член на суперкласа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Един член на суперкласа може да се включи и като член на произволен брой негови подкласове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5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Subclasses </a:t>
            </a:r>
            <a:r>
              <a:rPr lang="bg-BG" dirty="0" smtClean="0"/>
              <a:t>и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en-US" dirty="0"/>
              <a:t>(4)</a:t>
            </a:r>
          </a:p>
        </p:txBody>
      </p:sp>
      <p:sp>
        <p:nvSpPr>
          <p:cNvPr id="774153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Примери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Един служител на заплата, който е инженер, принадлежи към 2 подкласа:</a:t>
            </a:r>
            <a:endParaRPr lang="en-US" sz="2200" dirty="0" smtClean="0"/>
          </a:p>
          <a:p>
            <a:pPr lvl="2"/>
            <a:r>
              <a:rPr lang="en-US" sz="2000" dirty="0" smtClean="0"/>
              <a:t>ENGINEER </a:t>
            </a:r>
            <a:r>
              <a:rPr lang="bg-BG" sz="2000" dirty="0" smtClean="0"/>
              <a:t>и</a:t>
            </a:r>
            <a:endParaRPr lang="en-US" sz="2000" dirty="0" smtClean="0"/>
          </a:p>
          <a:p>
            <a:pPr lvl="2"/>
            <a:r>
              <a:rPr lang="en-US" sz="2000" dirty="0" smtClean="0"/>
              <a:t>SALARIED_EMPLOYEE </a:t>
            </a:r>
            <a:endParaRPr lang="en-US" sz="2000" dirty="0"/>
          </a:p>
          <a:p>
            <a:pPr lvl="1"/>
            <a:r>
              <a:rPr lang="bg-BG" sz="2200" dirty="0"/>
              <a:t>Един служител на заплата, който е </a:t>
            </a:r>
            <a:r>
              <a:rPr lang="bg-BG" sz="2200" dirty="0" smtClean="0"/>
              <a:t>инженер и мениджър, </a:t>
            </a:r>
            <a:r>
              <a:rPr lang="bg-BG" sz="2200" dirty="0"/>
              <a:t>принадлежи към </a:t>
            </a:r>
            <a:r>
              <a:rPr lang="bg-BG" sz="2200" dirty="0" smtClean="0"/>
              <a:t>3 </a:t>
            </a:r>
            <a:r>
              <a:rPr lang="bg-BG" sz="2200" dirty="0"/>
              <a:t>подкласа:</a:t>
            </a:r>
            <a:endParaRPr lang="en-US" sz="2200" dirty="0" smtClean="0"/>
          </a:p>
          <a:p>
            <a:pPr lvl="2"/>
            <a:r>
              <a:rPr lang="en-US" sz="2000" dirty="0" smtClean="0"/>
              <a:t>MANAGER,</a:t>
            </a:r>
          </a:p>
          <a:p>
            <a:pPr lvl="2"/>
            <a:r>
              <a:rPr lang="en-US" sz="2000" dirty="0" smtClean="0"/>
              <a:t>ENGINEER</a:t>
            </a:r>
            <a:r>
              <a:rPr lang="bg-BG" sz="2000" dirty="0" smtClean="0"/>
              <a:t> и</a:t>
            </a:r>
            <a:endParaRPr lang="en-US" sz="2000" dirty="0" smtClean="0"/>
          </a:p>
          <a:p>
            <a:pPr lvl="2"/>
            <a:r>
              <a:rPr lang="en-US" sz="2000" dirty="0" smtClean="0"/>
              <a:t>SALARIED_EMPLOYEE </a:t>
            </a:r>
          </a:p>
          <a:p>
            <a:r>
              <a:rPr lang="bg-BG" sz="2400" dirty="0" smtClean="0"/>
              <a:t>Не е задължително всеки обект в суперкласа да бъде член на някой подклас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Представяне на специализация в</a:t>
            </a:r>
            <a:r>
              <a:rPr lang="en-US" sz="3200" dirty="0" smtClean="0"/>
              <a:t> </a:t>
            </a:r>
            <a:r>
              <a:rPr lang="en-US" sz="3200" dirty="0"/>
              <a:t>EER Diagrams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8</a:t>
            </a:fld>
            <a:endParaRPr lang="en-CA"/>
          </a:p>
        </p:txBody>
      </p:sp>
      <p:pic>
        <p:nvPicPr>
          <p:cNvPr id="802820" name="Picture 4" descr="fig04_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820863"/>
            <a:ext cx="8285162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8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Атрибут наследяване във връзка </a:t>
            </a:r>
            <a:r>
              <a:rPr lang="en-US" sz="3200" dirty="0" smtClean="0"/>
              <a:t>Superclass </a:t>
            </a:r>
            <a:r>
              <a:rPr lang="en-US" sz="3200" dirty="0"/>
              <a:t>/ </a:t>
            </a:r>
            <a:r>
              <a:rPr lang="en-US" sz="3200" dirty="0" smtClean="0"/>
              <a:t>Subclass</a:t>
            </a:r>
            <a:endParaRPr lang="en-US" sz="3200" dirty="0"/>
          </a:p>
        </p:txBody>
      </p:sp>
      <p:sp>
        <p:nvSpPr>
          <p:cNvPr id="6737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Обект, член на подклас </a:t>
            </a:r>
            <a:r>
              <a:rPr lang="bg-BG" i="1" dirty="0" smtClean="0"/>
              <a:t>наследява</a:t>
            </a:r>
            <a:r>
              <a:rPr lang="bg-BG" dirty="0" smtClean="0"/>
              <a:t> </a:t>
            </a: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Всички атрибути на суперкласа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Всички връзки на суперкласа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Пример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SECRETARY (TECHNICIAN </a:t>
            </a:r>
            <a:r>
              <a:rPr lang="bg-BG" dirty="0" smtClean="0"/>
              <a:t>и </a:t>
            </a:r>
            <a:r>
              <a:rPr lang="en-US" dirty="0" smtClean="0"/>
              <a:t>ENGINEER</a:t>
            </a:r>
            <a:r>
              <a:rPr lang="en-US" dirty="0"/>
              <a:t>) </a:t>
            </a:r>
            <a:r>
              <a:rPr lang="bg-BG" dirty="0" smtClean="0"/>
              <a:t>наследява атрибутите </a:t>
            </a:r>
            <a:r>
              <a:rPr lang="en-US" dirty="0" smtClean="0"/>
              <a:t>Name</a:t>
            </a:r>
            <a:r>
              <a:rPr lang="en-US" dirty="0"/>
              <a:t>, SSN, …, </a:t>
            </a:r>
            <a:r>
              <a:rPr lang="bg-BG" dirty="0" smtClean="0"/>
              <a:t>от </a:t>
            </a:r>
            <a:r>
              <a:rPr lang="en-US" dirty="0" smtClean="0"/>
              <a:t>EMPLOYEE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Всеки </a:t>
            </a:r>
            <a:r>
              <a:rPr lang="en-US" dirty="0" smtClean="0"/>
              <a:t>SECRETARY </a:t>
            </a:r>
            <a:r>
              <a:rPr lang="en-US" dirty="0"/>
              <a:t>entity </a:t>
            </a:r>
            <a:r>
              <a:rPr lang="bg-BG" dirty="0" smtClean="0"/>
              <a:t>има стойности за наследените атрибути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4- </a:t>
            </a:r>
            <a:fld id="{6E6AC70F-5606-44D6-8895-76F150DE42D4}" type="slidenum">
              <a:rPr lang="en-US" smtClean="0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1810</TotalTime>
  <Words>2129</Words>
  <Application>Microsoft Office PowerPoint</Application>
  <PresentationFormat>Letter Paper (8.5x11 in)</PresentationFormat>
  <Paragraphs>303</Paragraphs>
  <Slides>42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Clarity</vt:lpstr>
      <vt:lpstr>лекция 5</vt:lpstr>
      <vt:lpstr>Структура на лекцията</vt:lpstr>
      <vt:lpstr>Subclasses и Superclasses (1)</vt:lpstr>
      <vt:lpstr>PowerPoint Presentation</vt:lpstr>
      <vt:lpstr>Subclasses и Superclasses (2)</vt:lpstr>
      <vt:lpstr>Subclasses и Superclasses (3)</vt:lpstr>
      <vt:lpstr>Subclasses и Superclasses (4)</vt:lpstr>
      <vt:lpstr>Представяне на специализация в EER Diagrams</vt:lpstr>
      <vt:lpstr>Атрибут наследяване във връзка Superclass / Subclass</vt:lpstr>
      <vt:lpstr>Specialization (1)</vt:lpstr>
      <vt:lpstr>Specialization (2)</vt:lpstr>
      <vt:lpstr>PowerPoint Presentation</vt:lpstr>
      <vt:lpstr>Generalization</vt:lpstr>
      <vt:lpstr>PowerPoint Presentation</vt:lpstr>
      <vt:lpstr>Обощение и специализация (1)</vt:lpstr>
      <vt:lpstr>Обощение и специализация (2)</vt:lpstr>
      <vt:lpstr>Ограничения при обощение и специализация  (1)</vt:lpstr>
      <vt:lpstr>Ограничения при обощение и специализация (2)</vt:lpstr>
      <vt:lpstr>Представяне на attribute-defined специализация в EER диаграми</vt:lpstr>
      <vt:lpstr>Ограничения при обощение и специализация (3)</vt:lpstr>
      <vt:lpstr>Ограничения при обощение и специализация (4)</vt:lpstr>
      <vt:lpstr>Ограничения при обощение и специализация (5)</vt:lpstr>
      <vt:lpstr>Ограничения при обощение и специализация (6)</vt:lpstr>
      <vt:lpstr>Пример: disjoint partial Specialization</vt:lpstr>
      <vt:lpstr>PowerPoint Presentation</vt:lpstr>
      <vt:lpstr>Йерархии специализация/обобщение, решетки и споделени подкласове (1)</vt:lpstr>
      <vt:lpstr>PowerPoint Presentation</vt:lpstr>
      <vt:lpstr>Йерархии специализация/обобщение, решетки и споделени подкласове (2)</vt:lpstr>
      <vt:lpstr>Йерархии специализация/обобщение, решетки и споделени подкласове (3)</vt:lpstr>
      <vt:lpstr>Пример за решетка специализация/обобщение (UNIVERSITY)</vt:lpstr>
      <vt:lpstr>Categories (UNION TYPES) (1)</vt:lpstr>
      <vt:lpstr>Categories (UNION TYPES) (2)</vt:lpstr>
      <vt:lpstr>Две категории (UNION types): OWNER, REGISTERED_VEHICLE</vt:lpstr>
      <vt:lpstr>Формална дефиниция на EER модел (1)</vt:lpstr>
      <vt:lpstr>Формална дефиниция на EER модел (2)</vt:lpstr>
      <vt:lpstr>Формална дефиниция на EER модел (3)</vt:lpstr>
      <vt:lpstr>Формална дефиниция на EER модел (4)</vt:lpstr>
      <vt:lpstr>Алтернативни графични нотации</vt:lpstr>
      <vt:lpstr>Алтернативни графични нотации</vt:lpstr>
      <vt:lpstr>Обобщение на концепциите за моделиране</vt:lpstr>
      <vt:lpstr>Ontologies</vt:lpstr>
      <vt:lpstr>Преглед</vt:lpstr>
    </vt:vector>
  </TitlesOfParts>
  <Company>©2007 Pearson Addison-Wesley. All rights reserved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</dc:title>
  <dc:subject>Enhanced Entity-Relationship (EER) Modeling</dc:subject>
  <dc:creator/>
  <cp:lastModifiedBy>USER</cp:lastModifiedBy>
  <cp:revision>84</cp:revision>
  <cp:lastPrinted>2001-11-04T00:51:13Z</cp:lastPrinted>
  <dcterms:created xsi:type="dcterms:W3CDTF">2005-02-25T19:46:41Z</dcterms:created>
  <dcterms:modified xsi:type="dcterms:W3CDTF">2011-01-13T07:30:49Z</dcterms:modified>
</cp:coreProperties>
</file>