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324" r:id="rId2"/>
    <p:sldId id="327" r:id="rId3"/>
    <p:sldId id="328" r:id="rId4"/>
    <p:sldId id="329" r:id="rId5"/>
    <p:sldId id="330" r:id="rId6"/>
    <p:sldId id="331" r:id="rId7"/>
    <p:sldId id="368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9" r:id="rId45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228"/>
    <a:srgbClr val="6E792B"/>
    <a:srgbClr val="76822E"/>
    <a:srgbClr val="4F571F"/>
    <a:srgbClr val="6F6A07"/>
    <a:srgbClr val="827C08"/>
    <a:srgbClr val="A29B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66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73DF37E-3AFC-4A26-BB69-AE5B079EBAD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749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301883F9-4AE5-4172-943E-D1494D9E303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6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39368-DEA2-445C-AA29-FFC10C27196F}" type="slidenum">
              <a:rPr lang="en-CA"/>
              <a:pPr/>
              <a:t>1</a:t>
            </a:fld>
            <a:endParaRPr lang="en-CA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99E8A-8393-4A25-B384-84D1CF7B185C}" type="slidenum">
              <a:rPr lang="en-CA"/>
              <a:pPr/>
              <a:t>10</a:t>
            </a:fld>
            <a:endParaRPr lang="en-CA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AD016-7BAC-4A6B-AF17-BBF5E9432601}" type="slidenum">
              <a:rPr lang="en-CA"/>
              <a:pPr/>
              <a:t>11</a:t>
            </a:fld>
            <a:endParaRPr lang="en-CA"/>
          </a:p>
        </p:txBody>
      </p:sp>
      <p:sp>
        <p:nvSpPr>
          <p:cNvPr id="77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501E1-2D0F-4488-8E2B-DAE0D0BA6B9E}" type="slidenum">
              <a:rPr lang="en-CA"/>
              <a:pPr/>
              <a:t>12</a:t>
            </a:fld>
            <a:endParaRPr lang="en-CA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33388-679C-4E2A-81E0-5D0685919EA4}" type="slidenum">
              <a:rPr lang="en-CA"/>
              <a:pPr/>
              <a:t>13</a:t>
            </a:fld>
            <a:endParaRPr lang="en-CA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B3FB1-9A62-494F-9D46-5665BCF19FA8}" type="slidenum">
              <a:rPr lang="en-CA"/>
              <a:pPr/>
              <a:t>14</a:t>
            </a:fld>
            <a:endParaRPr lang="en-CA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77B20-0576-4469-978C-D557E95FE1BB}" type="slidenum">
              <a:rPr lang="en-CA"/>
              <a:pPr/>
              <a:t>15</a:t>
            </a:fld>
            <a:endParaRPr lang="en-CA"/>
          </a:p>
        </p:txBody>
      </p:sp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7ED9F-85E6-4796-8C3A-095888E28E39}" type="slidenum">
              <a:rPr lang="en-CA"/>
              <a:pPr/>
              <a:t>16</a:t>
            </a:fld>
            <a:endParaRPr lang="en-CA"/>
          </a:p>
        </p:txBody>
      </p:sp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6A649-5CCD-4D3C-8FD2-700BC5BCDD8E}" type="slidenum">
              <a:rPr lang="en-CA"/>
              <a:pPr/>
              <a:t>17</a:t>
            </a:fld>
            <a:endParaRPr lang="en-CA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DCF46-A332-4517-941C-39C81E545CE7}" type="slidenum">
              <a:rPr lang="en-CA"/>
              <a:pPr/>
              <a:t>18</a:t>
            </a:fld>
            <a:endParaRPr lang="en-CA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F6901-ACE0-49FA-B8FF-48765D2BEBAD}" type="slidenum">
              <a:rPr lang="en-CA"/>
              <a:pPr/>
              <a:t>19</a:t>
            </a:fld>
            <a:endParaRPr lang="en-CA"/>
          </a:p>
        </p:txBody>
      </p:sp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FDA3-D761-427B-A1DA-B7E84AD22BC2}" type="slidenum">
              <a:rPr lang="en-CA"/>
              <a:pPr/>
              <a:t>2</a:t>
            </a:fld>
            <a:endParaRPr lang="en-CA"/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C46D9-C6FE-4FC2-900D-B5C3CFC39EC1}" type="slidenum">
              <a:rPr lang="en-CA"/>
              <a:pPr/>
              <a:t>20</a:t>
            </a:fld>
            <a:endParaRPr lang="en-CA"/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7EB42-3950-45AF-B7A8-C618F5590598}" type="slidenum">
              <a:rPr lang="en-CA"/>
              <a:pPr/>
              <a:t>21</a:t>
            </a:fld>
            <a:endParaRPr lang="en-CA"/>
          </a:p>
        </p:txBody>
      </p:sp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E9235-E0BD-4945-88A1-13607D2D8765}" type="slidenum">
              <a:rPr lang="en-CA"/>
              <a:pPr/>
              <a:t>22</a:t>
            </a:fld>
            <a:endParaRPr lang="en-CA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5A03C-B3B5-4622-B961-1CBD6FBE80E5}" type="slidenum">
              <a:rPr lang="en-CA"/>
              <a:pPr/>
              <a:t>23</a:t>
            </a:fld>
            <a:endParaRPr lang="en-CA"/>
          </a:p>
        </p:txBody>
      </p:sp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7FDE0-4E30-4E31-96AA-2D2D78164702}" type="slidenum">
              <a:rPr lang="en-CA"/>
              <a:pPr/>
              <a:t>24</a:t>
            </a:fld>
            <a:endParaRPr lang="en-CA"/>
          </a:p>
        </p:txBody>
      </p:sp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63475-156D-43E2-8EB8-CB700E448430}" type="slidenum">
              <a:rPr lang="en-CA"/>
              <a:pPr/>
              <a:t>25</a:t>
            </a:fld>
            <a:endParaRPr lang="en-CA"/>
          </a:p>
        </p:txBody>
      </p:sp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AE8AD-D6A7-4754-9B49-37DB538A5FAA}" type="slidenum">
              <a:rPr lang="en-CA"/>
              <a:pPr/>
              <a:t>26</a:t>
            </a:fld>
            <a:endParaRPr lang="en-CA"/>
          </a:p>
        </p:txBody>
      </p:sp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CF95E-7FA3-4197-8441-BDCB2B700E7D}" type="slidenum">
              <a:rPr lang="en-CA"/>
              <a:pPr/>
              <a:t>27</a:t>
            </a:fld>
            <a:endParaRPr lang="en-CA"/>
          </a:p>
        </p:txBody>
      </p:sp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EDE91-A19C-49F4-875A-96F03FDE9FAF}" type="slidenum">
              <a:rPr lang="en-CA"/>
              <a:pPr/>
              <a:t>28</a:t>
            </a:fld>
            <a:endParaRPr lang="en-CA"/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3BCBF-B190-413A-B58F-9C60E7537556}" type="slidenum">
              <a:rPr lang="en-CA"/>
              <a:pPr/>
              <a:t>29</a:t>
            </a:fld>
            <a:endParaRPr lang="en-CA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B3D3B-4547-4F5D-8408-15CE70801F19}" type="slidenum">
              <a:rPr lang="en-CA"/>
              <a:pPr/>
              <a:t>3</a:t>
            </a:fld>
            <a:endParaRPr lang="en-CA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E6011-0F8D-4FD0-89FA-8B190E969BB2}" type="slidenum">
              <a:rPr lang="en-CA"/>
              <a:pPr/>
              <a:t>30</a:t>
            </a:fld>
            <a:endParaRPr lang="en-CA"/>
          </a:p>
        </p:txBody>
      </p:sp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15378-88D3-47B4-99FF-893E936FD77A}" type="slidenum">
              <a:rPr lang="en-CA"/>
              <a:pPr/>
              <a:t>31</a:t>
            </a:fld>
            <a:endParaRPr lang="en-CA"/>
          </a:p>
        </p:txBody>
      </p:sp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9223C-2F01-4D5E-8839-2991F903A98D}" type="slidenum">
              <a:rPr lang="en-CA"/>
              <a:pPr/>
              <a:t>32</a:t>
            </a:fld>
            <a:endParaRPr lang="en-CA"/>
          </a:p>
        </p:txBody>
      </p:sp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C0B84-004D-413B-9153-0AAA39F61E74}" type="slidenum">
              <a:rPr lang="en-CA"/>
              <a:pPr/>
              <a:t>33</a:t>
            </a:fld>
            <a:endParaRPr lang="en-CA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630E7-D6FB-470B-B7F0-99B3F01A36AF}" type="slidenum">
              <a:rPr lang="en-CA"/>
              <a:pPr/>
              <a:t>34</a:t>
            </a:fld>
            <a:endParaRPr lang="en-CA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BBD26-AD56-4013-ADC1-EC33FC4D845D}" type="slidenum">
              <a:rPr lang="en-CA"/>
              <a:pPr/>
              <a:t>35</a:t>
            </a:fld>
            <a:endParaRPr lang="en-CA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DCEF0-9F04-4E2C-B296-3582C2EF0C53}" type="slidenum">
              <a:rPr lang="en-CA"/>
              <a:pPr/>
              <a:t>36</a:t>
            </a:fld>
            <a:endParaRPr lang="en-CA"/>
          </a:p>
        </p:txBody>
      </p:sp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D85822-4A0D-48CA-ABAD-0A26B8F578E9}" type="slidenum">
              <a:rPr lang="en-CA"/>
              <a:pPr/>
              <a:t>37</a:t>
            </a:fld>
            <a:endParaRPr lang="en-CA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DD7F2-23F0-4DA3-A982-6D1D58A5BDF2}" type="slidenum">
              <a:rPr lang="en-CA"/>
              <a:pPr/>
              <a:t>38</a:t>
            </a:fld>
            <a:endParaRPr lang="en-CA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D78DD-A317-4654-9372-0E7C44F56B27}" type="slidenum">
              <a:rPr lang="en-CA"/>
              <a:pPr/>
              <a:t>39</a:t>
            </a:fld>
            <a:endParaRPr lang="en-CA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F26D7-782F-4145-8C7C-1048B41A3B2B}" type="slidenum">
              <a:rPr lang="en-CA"/>
              <a:pPr/>
              <a:t>4</a:t>
            </a:fld>
            <a:endParaRPr lang="en-CA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3C73D-08FB-4418-A9D9-52E7D9732DA5}" type="slidenum">
              <a:rPr lang="en-CA"/>
              <a:pPr/>
              <a:t>40</a:t>
            </a:fld>
            <a:endParaRPr lang="en-CA"/>
          </a:p>
        </p:txBody>
      </p:sp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7859D-AD63-4B90-ABFD-F38FFB6845D2}" type="slidenum">
              <a:rPr lang="en-CA"/>
              <a:pPr/>
              <a:t>41</a:t>
            </a:fld>
            <a:endParaRPr lang="en-CA"/>
          </a:p>
        </p:txBody>
      </p:sp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1D00F-E7DD-4B14-B9E4-F16B9CF3B35E}" type="slidenum">
              <a:rPr lang="en-CA"/>
              <a:pPr/>
              <a:t>42</a:t>
            </a:fld>
            <a:endParaRPr lang="en-CA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0B4B2-0BD3-4820-8627-6394506A3CD1}" type="slidenum">
              <a:rPr lang="en-CA"/>
              <a:pPr/>
              <a:t>43</a:t>
            </a:fld>
            <a:endParaRPr lang="en-CA"/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505A8-F7B3-4381-864B-CCB3378A5DEC}" type="slidenum">
              <a:rPr lang="en-CA"/>
              <a:pPr/>
              <a:t>44</a:t>
            </a:fld>
            <a:endParaRPr lang="en-CA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49A5A-5534-469E-941F-FD7ADEBB618E}" type="slidenum">
              <a:rPr lang="en-CA"/>
              <a:pPr/>
              <a:t>5</a:t>
            </a:fld>
            <a:endParaRPr lang="en-CA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0367A-8889-485C-A78C-D26C67BBE160}" type="slidenum">
              <a:rPr lang="en-CA"/>
              <a:pPr/>
              <a:t>6</a:t>
            </a:fld>
            <a:endParaRPr lang="en-CA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434E-3097-4158-B42C-F19D60E50F2B}" type="slidenum">
              <a:rPr lang="en-CA"/>
              <a:pPr/>
              <a:t>7</a:t>
            </a:fld>
            <a:endParaRPr lang="en-CA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F7BFE-F8DA-49B3-AD2C-B88CAB72DBDB}" type="slidenum">
              <a:rPr lang="en-CA"/>
              <a:pPr/>
              <a:t>8</a:t>
            </a:fld>
            <a:endParaRPr lang="en-CA"/>
          </a:p>
        </p:txBody>
      </p:sp>
      <p:sp>
        <p:nvSpPr>
          <p:cNvPr id="76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EE1A1-C9F2-4DAC-9DC3-AAAC6DFB3536}" type="slidenum">
              <a:rPr lang="en-CA"/>
              <a:pPr/>
              <a:t>9</a:t>
            </a:fld>
            <a:endParaRPr lang="en-CA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2007 </a:t>
            </a:r>
            <a:r>
              <a:rPr lang="en-US" smtClean="0">
                <a:solidFill>
                  <a:srgbClr val="000000"/>
                </a:solidFill>
              </a:rPr>
              <a:t>Ramez Elmasri and Shamkant B. Navathe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7"/>
          <p:cNvSpPr>
            <a:spLocks noChangeArrowheads="1"/>
          </p:cNvSpPr>
          <p:nvPr userDrawn="1"/>
        </p:nvSpPr>
        <p:spPr bwMode="auto">
          <a:xfrm rot="16200000">
            <a:off x="3500437" y="-985837"/>
            <a:ext cx="2143125" cy="9144000"/>
          </a:xfrm>
          <a:prstGeom prst="rect">
            <a:avLst/>
          </a:prstGeom>
          <a:solidFill>
            <a:srgbClr val="677228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10" name="Rectangle 48"/>
          <p:cNvSpPr>
            <a:spLocks noChangeArrowheads="1"/>
          </p:cNvSpPr>
          <p:nvPr userDrawn="1"/>
        </p:nvSpPr>
        <p:spPr bwMode="auto">
          <a:xfrm>
            <a:off x="7315200" y="2438400"/>
            <a:ext cx="1828800" cy="229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pic>
        <p:nvPicPr>
          <p:cNvPr id="11" name="Picture 46" descr="elmasri_thum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514600"/>
            <a:ext cx="1724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F1BA0922-832F-4188-907B-22A9E9F6E4B5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34A59AEC-B545-4902-9F40-00C186BA01D6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F54DB0A7-BBED-47D2-A97C-F04F7D501688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96CA265C-D5E5-4790-879A-42EC55103B91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5E4E7F3B-FC80-49CD-8D5B-C7C11D391800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50D6312B-B4E5-4AE5-8B24-2919147D4512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52AC7DEE-9AE1-44DA-BEC2-BF1533AFDA42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0295C2B0-F214-42F1-ADE1-96E776661B92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3CC2D63B-CDAA-4C26-B7C9-B8BF2A3A0409}" type="slidenum">
              <a:rPr lang="en-US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January 28,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11- </a:t>
            </a:r>
            <a:fld id="{D2EAA41E-1DED-4003-A912-7AD051E03EFC}" type="slidenum">
              <a:rPr lang="en-US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January 28,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Slide 11- </a:t>
            </a:r>
            <a:fld id="{25DCA856-3952-4EB0-A1A1-D70EBC202BA2}" type="slidenum">
              <a:rPr lang="en-US" smtClean="0"/>
              <a:pPr/>
              <a:t>‹#›</a:t>
            </a:fld>
            <a:endParaRPr lang="en-CA"/>
          </a:p>
        </p:txBody>
      </p:sp>
      <p:grpSp>
        <p:nvGrpSpPr>
          <p:cNvPr id="9" name="Group 45"/>
          <p:cNvGrpSpPr>
            <a:grpSpLocks/>
          </p:cNvGrpSpPr>
          <p:nvPr userDrawn="1"/>
        </p:nvGrpSpPr>
        <p:grpSpPr bwMode="auto">
          <a:xfrm>
            <a:off x="8936038" y="1449388"/>
            <a:ext cx="207962" cy="5408612"/>
            <a:chOff x="5606" y="889"/>
            <a:chExt cx="154" cy="3431"/>
          </a:xfrm>
        </p:grpSpPr>
        <p:sp>
          <p:nvSpPr>
            <p:cNvPr id="11" name="Rectangle 38"/>
            <p:cNvSpPr>
              <a:spLocks noChangeArrowheads="1"/>
            </p:cNvSpPr>
            <p:nvPr userDrawn="1"/>
          </p:nvSpPr>
          <p:spPr bwMode="gray">
            <a:xfrm flipH="1">
              <a:off x="5685" y="889"/>
              <a:ext cx="75" cy="3431"/>
            </a:xfrm>
            <a:prstGeom prst="rect">
              <a:avLst/>
            </a:prstGeom>
            <a:solidFill>
              <a:srgbClr val="67722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99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3200">
                <a:latin typeface="Tahoma" pitchFamily="34" charset="0"/>
              </a:endParaRPr>
            </a:p>
          </p:txBody>
        </p:sp>
        <p:grpSp>
          <p:nvGrpSpPr>
            <p:cNvPr id="12" name="Group 44"/>
            <p:cNvGrpSpPr>
              <a:grpSpLocks/>
            </p:cNvGrpSpPr>
            <p:nvPr userDrawn="1"/>
          </p:nvGrpSpPr>
          <p:grpSpPr bwMode="auto">
            <a:xfrm>
              <a:off x="5606" y="889"/>
              <a:ext cx="106" cy="3431"/>
              <a:chOff x="5606" y="889"/>
              <a:chExt cx="106" cy="3431"/>
            </a:xfrm>
          </p:grpSpPr>
          <p:sp>
            <p:nvSpPr>
              <p:cNvPr id="13" name="Rectangle 43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06" y="889"/>
                <a:ext cx="58" cy="34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pitchFamily="34" charset="0"/>
                </a:endParaRPr>
              </a:p>
            </p:txBody>
          </p:sp>
          <p:sp>
            <p:nvSpPr>
              <p:cNvPr id="14" name="Rectangle 32"/>
              <p:cNvSpPr>
                <a:spLocks noChangeArrowheads="1"/>
              </p:cNvSpPr>
              <p:nvPr userDrawn="1"/>
            </p:nvSpPr>
            <p:spPr bwMode="gray">
              <a:xfrm rot="10800000" flipH="1">
                <a:off x="5654" y="889"/>
                <a:ext cx="58" cy="3431"/>
              </a:xfrm>
              <a:prstGeom prst="rect">
                <a:avLst/>
              </a:prstGeom>
              <a:solidFill>
                <a:srgbClr val="9900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99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pPr algn="ctr"/>
                <a:endParaRPr kumimoji="1" lang="en-US" sz="3200">
                  <a:latin typeface="Tahoma" pitchFamily="34" charset="0"/>
                </a:endParaRPr>
              </a:p>
            </p:txBody>
          </p:sp>
        </p:grpSp>
      </p:grpSp>
      <p:sp>
        <p:nvSpPr>
          <p:cNvPr id="15" name="Rectangle 37"/>
          <p:cNvSpPr>
            <a:spLocks noChangeArrowheads="1"/>
          </p:cNvSpPr>
          <p:nvPr userDrawn="1"/>
        </p:nvSpPr>
        <p:spPr bwMode="gray">
          <a:xfrm rot="16200000">
            <a:off x="3845719" y="-3845719"/>
            <a:ext cx="1449388" cy="9140825"/>
          </a:xfrm>
          <a:prstGeom prst="rect">
            <a:avLst/>
          </a:prstGeom>
          <a:solidFill>
            <a:srgbClr val="677228">
              <a:alpha val="3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 descr="Pink tissue paper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Лекция 12</a:t>
            </a:r>
            <a:endParaRPr lang="en-US" dirty="0"/>
          </a:p>
        </p:txBody>
      </p:sp>
      <p:sp>
        <p:nvSpPr>
          <p:cNvPr id="573443" name="Rectangle 3" descr="Pink tissue paper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Алгоритми за дизайн на РБД и зависимости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22920" y="3347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</a:t>
            </a:r>
            <a:r>
              <a:rPr lang="bg-BG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72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Join </a:t>
            </a:r>
            <a:r>
              <a:rPr lang="bg-BG" sz="2400" b="1" dirty="0" smtClean="0"/>
              <a:t>без загуба при декомпозицята</a:t>
            </a:r>
            <a:r>
              <a:rPr lang="en-US" sz="2400" b="1" dirty="0" smtClean="0"/>
              <a:t>: </a:t>
            </a:r>
            <a:endParaRPr lang="en-US" sz="2400" b="1" dirty="0"/>
          </a:p>
          <a:p>
            <a:pPr lvl="1">
              <a:lnSpc>
                <a:spcPct val="80000"/>
              </a:lnSpc>
            </a:pPr>
            <a:r>
              <a:rPr lang="bg-BG" sz="2100" dirty="0" smtClean="0"/>
              <a:t>Дефиниция:</a:t>
            </a:r>
            <a:r>
              <a:rPr lang="en-US" sz="2100" dirty="0" smtClean="0"/>
              <a:t> </a:t>
            </a:r>
            <a:r>
              <a:rPr lang="bg-BG" sz="2100" dirty="0" smtClean="0"/>
              <a:t>свойство </a:t>
            </a:r>
            <a:r>
              <a:rPr lang="en-US" sz="2100" dirty="0" smtClean="0"/>
              <a:t>join </a:t>
            </a:r>
            <a:r>
              <a:rPr lang="bg-BG" sz="2100" dirty="0" smtClean="0"/>
              <a:t>без загуба</a:t>
            </a:r>
            <a:r>
              <a:rPr lang="en-US" sz="2100" dirty="0" smtClean="0"/>
              <a:t>: </a:t>
            </a:r>
            <a:r>
              <a:rPr lang="bg-BG" sz="2100" dirty="0" smtClean="0"/>
              <a:t>една декомпозиция </a:t>
            </a:r>
            <a:r>
              <a:rPr lang="en-US" sz="2100" dirty="0" smtClean="0"/>
              <a:t>D </a:t>
            </a:r>
            <a:r>
              <a:rPr lang="en-US" sz="2100" dirty="0"/>
              <a:t>= {R1, R2, ..., </a:t>
            </a:r>
            <a:r>
              <a:rPr lang="en-US" sz="2100" dirty="0" err="1"/>
              <a:t>Rm</a:t>
            </a:r>
            <a:r>
              <a:rPr lang="en-US" sz="2100" dirty="0"/>
              <a:t>} </a:t>
            </a:r>
            <a:r>
              <a:rPr lang="bg-BG" sz="2100" dirty="0" smtClean="0"/>
              <a:t>от </a:t>
            </a:r>
            <a:r>
              <a:rPr lang="en-US" sz="2100" dirty="0" smtClean="0"/>
              <a:t>R </a:t>
            </a:r>
            <a:r>
              <a:rPr lang="bg-BG" sz="2100" dirty="0" smtClean="0"/>
              <a:t>има </a:t>
            </a:r>
            <a:r>
              <a:rPr lang="en-US" sz="2100" b="1" dirty="0" smtClean="0"/>
              <a:t>join </a:t>
            </a:r>
            <a:r>
              <a:rPr lang="bg-BG" sz="2100" b="1" dirty="0" smtClean="0"/>
              <a:t>без загуба </a:t>
            </a:r>
            <a:r>
              <a:rPr lang="bg-BG" sz="2100" dirty="0" smtClean="0"/>
              <a:t>по отношение на множеството от зависимости</a:t>
            </a:r>
            <a:r>
              <a:rPr lang="en-US" sz="2100" dirty="0" smtClean="0"/>
              <a:t> </a:t>
            </a:r>
            <a:r>
              <a:rPr lang="en-US" sz="2100" dirty="0"/>
              <a:t>F </a:t>
            </a:r>
            <a:r>
              <a:rPr lang="bg-BG" sz="2100" dirty="0" smtClean="0"/>
              <a:t>в </a:t>
            </a:r>
            <a:r>
              <a:rPr lang="en-US" sz="2100" dirty="0" smtClean="0"/>
              <a:t>R</a:t>
            </a:r>
            <a:r>
              <a:rPr lang="bg-BG" sz="2100" dirty="0" smtClean="0"/>
              <a:t>, ако за </a:t>
            </a:r>
            <a:r>
              <a:rPr lang="bg-BG" sz="2100" i="1" dirty="0" smtClean="0"/>
              <a:t>всяко</a:t>
            </a:r>
            <a:r>
              <a:rPr lang="bg-BG" sz="2100" dirty="0" smtClean="0"/>
              <a:t> състояние </a:t>
            </a:r>
            <a:r>
              <a:rPr lang="en-US" sz="2100" dirty="0" smtClean="0"/>
              <a:t>r</a:t>
            </a:r>
            <a:r>
              <a:rPr lang="bg-BG" sz="2100" dirty="0" smtClean="0"/>
              <a:t> </a:t>
            </a:r>
            <a:r>
              <a:rPr lang="bg-BG" sz="2100" dirty="0" smtClean="0"/>
              <a:t>на релацията</a:t>
            </a:r>
            <a:r>
              <a:rPr lang="en-US" sz="2100" dirty="0" smtClean="0"/>
              <a:t> R</a:t>
            </a:r>
            <a:r>
              <a:rPr lang="bg-BG" sz="2100" dirty="0" smtClean="0"/>
              <a:t>, което удовлетворява</a:t>
            </a:r>
            <a:r>
              <a:rPr lang="en-US" sz="2100" dirty="0" smtClean="0"/>
              <a:t> </a:t>
            </a:r>
            <a:r>
              <a:rPr lang="en-US" sz="2100" dirty="0"/>
              <a:t>F, </a:t>
            </a:r>
            <a:r>
              <a:rPr lang="bg-BG" sz="2100" dirty="0" smtClean="0"/>
              <a:t>е в сила:</a:t>
            </a:r>
            <a:endParaRPr lang="en-US" sz="21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* (</a:t>
            </a:r>
            <a:r>
              <a:rPr lang="en-US" dirty="0">
                <a:latin typeface="Symbol" pitchFamily="18" charset="2"/>
              </a:rPr>
              <a:t></a:t>
            </a:r>
            <a:r>
              <a:rPr lang="en-US" sz="2400" baseline="-25000" dirty="0"/>
              <a:t> R1</a:t>
            </a:r>
            <a:r>
              <a:rPr lang="en-US" sz="2400" dirty="0"/>
              <a:t>(r), ..., </a:t>
            </a:r>
            <a:r>
              <a:rPr lang="en-US" dirty="0">
                <a:latin typeface="Symbol" pitchFamily="18" charset="2"/>
              </a:rPr>
              <a:t></a:t>
            </a:r>
            <a:r>
              <a:rPr lang="en-US" sz="2400" baseline="-25000" dirty="0" err="1"/>
              <a:t>Rm</a:t>
            </a:r>
            <a:r>
              <a:rPr lang="en-US" sz="2400" dirty="0"/>
              <a:t>(r)) = </a:t>
            </a:r>
            <a:r>
              <a:rPr lang="en-US" sz="2400" dirty="0" smtClean="0"/>
              <a:t>r</a:t>
            </a:r>
            <a:r>
              <a:rPr lang="en-US" dirty="0" smtClean="0"/>
              <a:t>,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където</a:t>
            </a:r>
            <a:r>
              <a:rPr lang="en-US" dirty="0" smtClean="0"/>
              <a:t>* </a:t>
            </a:r>
            <a:r>
              <a:rPr lang="bg-BG" dirty="0" smtClean="0"/>
              <a:t>е естествен</a:t>
            </a:r>
            <a:r>
              <a:rPr lang="en-US" dirty="0" smtClean="0"/>
              <a:t> </a:t>
            </a:r>
            <a:r>
              <a:rPr lang="en-US" dirty="0"/>
              <a:t>join </a:t>
            </a:r>
            <a:r>
              <a:rPr lang="bg-BG" dirty="0" smtClean="0"/>
              <a:t>на всички релации в </a:t>
            </a:r>
            <a:r>
              <a:rPr lang="en-US" dirty="0" smtClean="0"/>
              <a:t>D</a:t>
            </a:r>
            <a:r>
              <a:rPr lang="bg-BG" dirty="0" smtClean="0"/>
              <a:t>.</a:t>
            </a:r>
            <a:endParaRPr lang="en-US" sz="2400" dirty="0"/>
          </a:p>
          <a:p>
            <a:pPr lvl="1">
              <a:lnSpc>
                <a:spcPct val="80000"/>
              </a:lnSpc>
            </a:pPr>
            <a:endParaRPr lang="bg-BG" sz="2100" dirty="0" smtClean="0"/>
          </a:p>
          <a:p>
            <a:pPr lvl="1">
              <a:lnSpc>
                <a:spcPct val="80000"/>
              </a:lnSpc>
            </a:pPr>
            <a:r>
              <a:rPr lang="bg-BG" sz="2100" dirty="0" smtClean="0"/>
              <a:t>Тук под загуба се разбира загуба на информация, а не загуба на </a:t>
            </a:r>
            <a:r>
              <a:rPr lang="en-US" sz="2100" dirty="0" smtClean="0"/>
              <a:t>tuples</a:t>
            </a:r>
            <a:r>
              <a:rPr lang="en-US" sz="2100" dirty="0"/>
              <a:t>. </a:t>
            </a:r>
            <a:r>
              <a:rPr lang="bg-BG" sz="2100" dirty="0" smtClean="0"/>
              <a:t>На практика, загубата на информация означава </a:t>
            </a:r>
            <a:r>
              <a:rPr lang="en-US" sz="2100" dirty="0" smtClean="0"/>
              <a:t>“</a:t>
            </a:r>
            <a:r>
              <a:rPr lang="bg-BG" sz="2100" b="1" dirty="0" smtClean="0"/>
              <a:t>добавяне на излишна, грешна информация</a:t>
            </a:r>
            <a:r>
              <a:rPr lang="en-US" sz="2100" dirty="0" smtClean="0"/>
              <a:t>”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9161DCC3-D517-42FA-99E0-0E7C4EBF0B72}" type="slidenum">
              <a:rPr lang="en-US"/>
              <a:pPr/>
              <a:t>10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78036" y="3855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</a:t>
            </a:r>
            <a:r>
              <a:rPr lang="bg-BG" dirty="0" smtClean="0"/>
              <a:t>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74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/>
              <a:t>Join </a:t>
            </a:r>
            <a:r>
              <a:rPr lang="bg-BG" sz="2000" b="1" dirty="0"/>
              <a:t>без загуба при декомпозицята</a:t>
            </a:r>
            <a:r>
              <a:rPr lang="en-US" sz="2000" b="1" dirty="0"/>
              <a:t>: </a:t>
            </a:r>
          </a:p>
          <a:p>
            <a:pPr marL="381000" indent="-381000">
              <a:lnSpc>
                <a:spcPct val="90000"/>
              </a:lnSpc>
            </a:pPr>
            <a:r>
              <a:rPr lang="bg-BG" sz="2000" b="1" dirty="0" smtClean="0"/>
              <a:t>Алгоритъм </a:t>
            </a:r>
            <a:r>
              <a:rPr lang="en-US" sz="2000" b="1" dirty="0" smtClean="0"/>
              <a:t>1</a:t>
            </a:r>
            <a:r>
              <a:rPr lang="en-US" sz="2000" b="1" dirty="0"/>
              <a:t>: </a:t>
            </a:r>
            <a:r>
              <a:rPr lang="bg-BG" sz="2000" b="1" dirty="0" smtClean="0"/>
              <a:t>Тестване на свойство </a:t>
            </a:r>
            <a:r>
              <a:rPr lang="en-US" sz="2000" b="1" dirty="0" smtClean="0"/>
              <a:t>Join </a:t>
            </a:r>
            <a:r>
              <a:rPr lang="bg-BG" sz="2000" b="1" dirty="0" smtClean="0"/>
              <a:t>без загуба</a:t>
            </a:r>
            <a:endParaRPr lang="en-US" sz="2000" b="1" dirty="0"/>
          </a:p>
          <a:p>
            <a:pPr marL="838200" lvl="1" indent="-381000">
              <a:lnSpc>
                <a:spcPct val="90000"/>
              </a:lnSpc>
            </a:pPr>
            <a:r>
              <a:rPr lang="bg-BG" sz="2000" b="1" dirty="0" smtClean="0"/>
              <a:t>Вход</a:t>
            </a:r>
            <a:r>
              <a:rPr lang="en-US" sz="2000" dirty="0" smtClean="0"/>
              <a:t>: </a:t>
            </a:r>
            <a:r>
              <a:rPr lang="bg-BG" sz="2000" dirty="0" smtClean="0"/>
              <a:t>Универсална релация </a:t>
            </a:r>
            <a:r>
              <a:rPr lang="en-US" sz="2000" dirty="0" smtClean="0"/>
              <a:t>R</a:t>
            </a:r>
            <a:r>
              <a:rPr lang="en-US" sz="2000" dirty="0"/>
              <a:t>, </a:t>
            </a:r>
            <a:r>
              <a:rPr lang="bg-BG" sz="2000" dirty="0" smtClean="0"/>
              <a:t>декомпозиция </a:t>
            </a:r>
            <a:r>
              <a:rPr lang="en-US" sz="2000" dirty="0" smtClean="0"/>
              <a:t>D </a:t>
            </a:r>
            <a:r>
              <a:rPr lang="en-US" sz="2000" dirty="0"/>
              <a:t>= {R1, R2, ..., </a:t>
            </a:r>
            <a:r>
              <a:rPr lang="en-US" sz="2000" dirty="0" err="1"/>
              <a:t>Rm</a:t>
            </a:r>
            <a:r>
              <a:rPr lang="en-US" sz="2000" dirty="0"/>
              <a:t>} </a:t>
            </a:r>
            <a:r>
              <a:rPr lang="bg-BG" sz="2000" dirty="0" smtClean="0"/>
              <a:t>на </a:t>
            </a:r>
            <a:r>
              <a:rPr lang="en-US" sz="2000" dirty="0" smtClean="0"/>
              <a:t>R </a:t>
            </a:r>
            <a:r>
              <a:rPr lang="bg-BG" sz="2000" dirty="0" smtClean="0"/>
              <a:t>и множество </a:t>
            </a:r>
            <a:r>
              <a:rPr lang="en-US" sz="2000" dirty="0" smtClean="0"/>
              <a:t>F </a:t>
            </a:r>
            <a:r>
              <a:rPr lang="bg-BG" sz="2000" dirty="0" smtClean="0"/>
              <a:t>от функционални зависимости</a:t>
            </a:r>
            <a:r>
              <a:rPr lang="en-US" sz="2000" dirty="0" smtClean="0"/>
              <a:t>. </a:t>
            </a:r>
            <a:endParaRPr lang="en-US" sz="2000" dirty="0"/>
          </a:p>
          <a:p>
            <a:pPr marL="381000" indent="-38100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000" b="1" dirty="0">
                <a:solidFill>
                  <a:srgbClr val="990033"/>
                </a:solidFill>
              </a:rPr>
              <a:t>1. </a:t>
            </a:r>
            <a:r>
              <a:rPr lang="bg-BG" sz="2000" dirty="0" smtClean="0"/>
              <a:t>Създайте начална матрица </a:t>
            </a:r>
            <a:r>
              <a:rPr lang="en-US" sz="2000" dirty="0" smtClean="0"/>
              <a:t>S </a:t>
            </a:r>
            <a:r>
              <a:rPr lang="bg-BG" sz="2000" dirty="0" smtClean="0"/>
              <a:t>с по един ред </a:t>
            </a:r>
            <a:r>
              <a:rPr lang="en-US" sz="2000" dirty="0" smtClean="0"/>
              <a:t>i </a:t>
            </a:r>
            <a:r>
              <a:rPr lang="bg-BG" sz="2000" dirty="0" smtClean="0"/>
              <a:t>за всяка релация </a:t>
            </a:r>
            <a:r>
              <a:rPr lang="en-US" sz="2000" dirty="0" err="1" smtClean="0"/>
              <a:t>Ri</a:t>
            </a:r>
            <a:r>
              <a:rPr lang="en-US" sz="2000" dirty="0" smtClean="0"/>
              <a:t> </a:t>
            </a:r>
            <a:r>
              <a:rPr lang="bg-BG" sz="2000" dirty="0" smtClean="0"/>
              <a:t>в </a:t>
            </a:r>
            <a:r>
              <a:rPr lang="en-US" sz="2000" dirty="0" smtClean="0"/>
              <a:t>D</a:t>
            </a:r>
            <a:r>
              <a:rPr lang="bg-BG" sz="2000" dirty="0" smtClean="0"/>
              <a:t> и по една колона</a:t>
            </a:r>
            <a:r>
              <a:rPr lang="en-US" sz="2000" dirty="0" smtClean="0"/>
              <a:t> </a:t>
            </a:r>
            <a:r>
              <a:rPr lang="en-US" sz="2000" dirty="0"/>
              <a:t>j </a:t>
            </a:r>
            <a:r>
              <a:rPr lang="bg-BG" sz="2000" dirty="0" smtClean="0"/>
              <a:t>за всеки атрибут </a:t>
            </a:r>
            <a:r>
              <a:rPr lang="en-US" sz="2000" dirty="0" err="1" smtClean="0"/>
              <a:t>Aj</a:t>
            </a:r>
            <a:r>
              <a:rPr lang="en-US" sz="2000" dirty="0" smtClean="0"/>
              <a:t> </a:t>
            </a:r>
            <a:r>
              <a:rPr lang="bg-BG" sz="2000" dirty="0" smtClean="0"/>
              <a:t>в </a:t>
            </a:r>
            <a:r>
              <a:rPr lang="en-US" sz="2000" dirty="0" smtClean="0"/>
              <a:t>R</a:t>
            </a:r>
            <a:r>
              <a:rPr lang="en-US" sz="2000" dirty="0"/>
              <a:t>.</a:t>
            </a:r>
          </a:p>
          <a:p>
            <a:pPr marL="381000" indent="-38100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000" dirty="0">
                <a:solidFill>
                  <a:srgbClr val="990033"/>
                </a:solidFill>
              </a:rPr>
              <a:t>2. </a:t>
            </a:r>
            <a:r>
              <a:rPr lang="bg-BG" sz="2000" dirty="0" smtClean="0"/>
              <a:t>Нека</a:t>
            </a:r>
            <a:r>
              <a:rPr lang="en-US" sz="2000" dirty="0" smtClean="0"/>
              <a:t> </a:t>
            </a:r>
            <a:r>
              <a:rPr lang="en-US" sz="2000" dirty="0"/>
              <a:t>S(</a:t>
            </a:r>
            <a:r>
              <a:rPr lang="en-US" sz="2000" dirty="0" err="1"/>
              <a:t>i,j</a:t>
            </a:r>
            <a:r>
              <a:rPr lang="en-US" sz="2000" dirty="0"/>
              <a:t>):=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bg-BG" sz="2000" dirty="0" smtClean="0"/>
              <a:t>за всички елементи на матрицата</a:t>
            </a:r>
            <a:r>
              <a:rPr lang="en-US" sz="2000" dirty="0" smtClean="0"/>
              <a:t>. </a:t>
            </a:r>
            <a:r>
              <a:rPr lang="en-US" sz="2000" dirty="0"/>
              <a:t>(* </a:t>
            </a:r>
            <a:r>
              <a:rPr lang="bg-BG" sz="2000" dirty="0" smtClean="0"/>
              <a:t>всяко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bg-BG" sz="2000" dirty="0" smtClean="0"/>
              <a:t>е </a:t>
            </a:r>
            <a:r>
              <a:rPr lang="en-US" sz="2000" dirty="0" smtClean="0"/>
              <a:t> </a:t>
            </a:r>
            <a:r>
              <a:rPr lang="bg-BG" sz="2000" dirty="0" smtClean="0"/>
              <a:t>различен символ, свързан с индексите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i,j</a:t>
            </a:r>
            <a:r>
              <a:rPr lang="en-US" sz="2000" dirty="0"/>
              <a:t>) *).</a:t>
            </a:r>
          </a:p>
          <a:p>
            <a:pPr marL="381000" indent="-38100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000" b="1" dirty="0">
                <a:solidFill>
                  <a:srgbClr val="990033"/>
                </a:solidFill>
              </a:rPr>
              <a:t>3. </a:t>
            </a:r>
            <a:r>
              <a:rPr lang="bg-BG" sz="2000" dirty="0" smtClean="0"/>
              <a:t>За всеки ред </a:t>
            </a:r>
            <a:r>
              <a:rPr lang="en-US" sz="2000" dirty="0" smtClean="0"/>
              <a:t>i</a:t>
            </a:r>
            <a:r>
              <a:rPr lang="bg-BG" sz="2000" dirty="0" smtClean="0"/>
              <a:t>, представящ релационната схема</a:t>
            </a:r>
            <a:r>
              <a:rPr lang="en-US" sz="2000" dirty="0" smtClean="0"/>
              <a:t> </a:t>
            </a:r>
            <a:r>
              <a:rPr lang="en-US" sz="2000" dirty="0" err="1"/>
              <a:t>Ri</a:t>
            </a:r>
            <a:endParaRPr lang="en-US" sz="2000" dirty="0"/>
          </a:p>
          <a:p>
            <a:pPr marL="381000" indent="-38100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en-US" sz="2000" dirty="0" smtClean="0"/>
              <a:t>{</a:t>
            </a:r>
            <a:r>
              <a:rPr lang="bg-BG" sz="2000" dirty="0" smtClean="0"/>
              <a:t>за всяка колона </a:t>
            </a:r>
            <a:r>
              <a:rPr lang="en-US" sz="2000" dirty="0" smtClean="0"/>
              <a:t>j</a:t>
            </a:r>
            <a:r>
              <a:rPr lang="bg-BG" sz="2000" dirty="0" smtClean="0"/>
              <a:t>, представяща атрибута</a:t>
            </a:r>
            <a:r>
              <a:rPr lang="en-US" sz="2000" dirty="0" smtClean="0"/>
              <a:t> </a:t>
            </a:r>
            <a:r>
              <a:rPr lang="en-US" sz="2000" dirty="0" err="1"/>
              <a:t>Aj</a:t>
            </a:r>
            <a:endParaRPr lang="en-US" sz="2000" dirty="0"/>
          </a:p>
          <a:p>
            <a:pPr marL="381000" indent="-38100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000" dirty="0"/>
              <a:t>		    {if </a:t>
            </a:r>
            <a:r>
              <a:rPr lang="en-US" sz="2000" dirty="0" smtClean="0"/>
              <a:t>(</a:t>
            </a:r>
            <a:r>
              <a:rPr lang="bg-BG" sz="2000" dirty="0" smtClean="0"/>
              <a:t>релация</a:t>
            </a:r>
            <a:r>
              <a:rPr lang="en-US" sz="2000" dirty="0" smtClean="0"/>
              <a:t> </a:t>
            </a:r>
            <a:r>
              <a:rPr lang="en-US" sz="2000" dirty="0" err="1"/>
              <a:t>Ri</a:t>
            </a:r>
            <a:r>
              <a:rPr lang="en-US" sz="2000" dirty="0"/>
              <a:t> </a:t>
            </a:r>
            <a:r>
              <a:rPr lang="bg-BG" sz="2000" dirty="0" smtClean="0"/>
              <a:t>включва атрибута </a:t>
            </a:r>
            <a:r>
              <a:rPr lang="en-US" sz="2000" dirty="0" err="1" smtClean="0"/>
              <a:t>Aj</a:t>
            </a:r>
            <a:r>
              <a:rPr lang="en-US" sz="2000" dirty="0"/>
              <a:t>) then </a:t>
            </a:r>
            <a:r>
              <a:rPr lang="en-US" sz="2000" dirty="0" smtClean="0"/>
              <a:t>S(</a:t>
            </a:r>
            <a:r>
              <a:rPr lang="en-US" sz="2000" dirty="0" err="1" smtClean="0"/>
              <a:t>i,j</a:t>
            </a:r>
            <a:r>
              <a:rPr lang="en-US" sz="2000" dirty="0"/>
              <a:t>):= </a:t>
            </a:r>
            <a:r>
              <a:rPr lang="en-US" sz="2000" dirty="0" err="1"/>
              <a:t>aj</a:t>
            </a:r>
            <a:r>
              <a:rPr lang="en-US" sz="2000" dirty="0"/>
              <a:t>;};};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000" dirty="0"/>
              <a:t>(* </a:t>
            </a:r>
            <a:r>
              <a:rPr lang="bg-BG" sz="2000" dirty="0" smtClean="0"/>
              <a:t>всяко </a:t>
            </a:r>
            <a:r>
              <a:rPr lang="en-US" sz="2000" dirty="0" err="1" smtClean="0"/>
              <a:t>aj</a:t>
            </a:r>
            <a:r>
              <a:rPr lang="en-US" sz="2000" dirty="0" smtClean="0"/>
              <a:t> </a:t>
            </a:r>
            <a:r>
              <a:rPr lang="bg-BG" sz="2000" dirty="0" smtClean="0"/>
              <a:t>е различен символ, свързан с индекс</a:t>
            </a:r>
            <a:r>
              <a:rPr lang="en-US" sz="2000" dirty="0" smtClean="0"/>
              <a:t> </a:t>
            </a:r>
            <a:r>
              <a:rPr lang="en-US" sz="2000" dirty="0"/>
              <a:t>(j) </a:t>
            </a:r>
            <a:r>
              <a:rPr lang="en-US" sz="2000" dirty="0" smtClean="0"/>
              <a:t>*)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CF9215AE-7BB7-4BC4-B162-2910AEC941C7}" type="slidenum">
              <a:rPr lang="en-US"/>
              <a:pPr/>
              <a:t>11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9404" y="3474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</a:t>
            </a:r>
            <a:r>
              <a:rPr lang="bg-BG" dirty="0" smtClean="0"/>
              <a:t>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761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dirty="0"/>
              <a:t>Join </a:t>
            </a:r>
            <a:r>
              <a:rPr lang="bg-BG" sz="1600" b="1" dirty="0"/>
              <a:t>без загуба при декомпозицята</a:t>
            </a:r>
            <a:r>
              <a:rPr lang="en-US" sz="1600" b="1" dirty="0"/>
              <a:t>: </a:t>
            </a:r>
          </a:p>
          <a:p>
            <a:pPr marL="381000" indent="-381000">
              <a:lnSpc>
                <a:spcPct val="90000"/>
              </a:lnSpc>
            </a:pPr>
            <a:r>
              <a:rPr lang="bg-BG" sz="1600" b="1" dirty="0"/>
              <a:t>Алгоритъм </a:t>
            </a:r>
            <a:r>
              <a:rPr lang="bg-BG" sz="1600" b="1" dirty="0" smtClean="0"/>
              <a:t>11.</a:t>
            </a:r>
            <a:r>
              <a:rPr lang="en-US" sz="1600" b="1" dirty="0" smtClean="0"/>
              <a:t>1</a:t>
            </a:r>
            <a:r>
              <a:rPr lang="en-US" sz="1600" b="1" dirty="0"/>
              <a:t>: </a:t>
            </a:r>
            <a:r>
              <a:rPr lang="bg-BG" sz="1600" b="1" dirty="0"/>
              <a:t>Тестване на свойство </a:t>
            </a:r>
            <a:r>
              <a:rPr lang="en-US" sz="1600" b="1" dirty="0"/>
              <a:t>Join </a:t>
            </a:r>
            <a:r>
              <a:rPr lang="bg-BG" sz="1600" b="1" dirty="0"/>
              <a:t>без загуба</a:t>
            </a:r>
            <a:endParaRPr lang="en-US" sz="16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990033"/>
                </a:solidFill>
              </a:rPr>
              <a:t>4</a:t>
            </a:r>
            <a:r>
              <a:rPr lang="en-US" sz="1600" b="1" dirty="0">
                <a:solidFill>
                  <a:srgbClr val="990033"/>
                </a:solidFill>
              </a:rPr>
              <a:t>. </a:t>
            </a:r>
            <a:r>
              <a:rPr lang="bg-BG" sz="1600" dirty="0" smtClean="0"/>
              <a:t>Този цикъл се повтаря докато не се получи матрица </a:t>
            </a:r>
            <a:r>
              <a:rPr lang="en-US" sz="1600" dirty="0" smtClean="0"/>
              <a:t>S</a:t>
            </a:r>
            <a:r>
              <a:rPr lang="bg-BG" sz="1600" dirty="0" smtClean="0"/>
              <a:t> без промени по нея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</a:t>
            </a:r>
            <a:r>
              <a:rPr lang="en-US" sz="1600" dirty="0" smtClean="0"/>
              <a:t>{</a:t>
            </a:r>
            <a:r>
              <a:rPr lang="bg-BG" sz="1600" dirty="0" smtClean="0"/>
              <a:t>за всяка функционална зависимост </a:t>
            </a:r>
            <a:r>
              <a:rPr lang="en-US" sz="1600" dirty="0" smtClean="0"/>
              <a:t>X </a:t>
            </a:r>
            <a:r>
              <a:rPr lang="en-US" sz="1600" dirty="0">
                <a:sym typeface="Wingdings 3" pitchFamily="18" charset="2"/>
              </a:rPr>
              <a:t></a:t>
            </a:r>
            <a:r>
              <a:rPr lang="en-US" sz="1600" dirty="0"/>
              <a:t>Y </a:t>
            </a:r>
            <a:r>
              <a:rPr lang="bg-BG" sz="1600" dirty="0" smtClean="0"/>
              <a:t>в </a:t>
            </a:r>
            <a:r>
              <a:rPr lang="en-US" sz="1600" dirty="0" smtClean="0"/>
              <a:t>F 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	</a:t>
            </a:r>
            <a:r>
              <a:rPr lang="en-US" sz="1600" dirty="0" smtClean="0"/>
              <a:t>{</a:t>
            </a:r>
            <a:r>
              <a:rPr lang="bg-BG" sz="1600" dirty="0" smtClean="0"/>
              <a:t>за всички редове в </a:t>
            </a:r>
            <a:r>
              <a:rPr lang="en-US" sz="1600" dirty="0" smtClean="0"/>
              <a:t>S</a:t>
            </a:r>
            <a:r>
              <a:rPr lang="bg-BG" sz="1600" dirty="0" smtClean="0"/>
              <a:t>,</a:t>
            </a:r>
            <a:r>
              <a:rPr lang="en-US" sz="1600" dirty="0" smtClean="0"/>
              <a:t> </a:t>
            </a:r>
            <a:r>
              <a:rPr lang="bg-BG" sz="1600" i="1" dirty="0" smtClean="0"/>
              <a:t>които имат еднакви символи </a:t>
            </a:r>
            <a:r>
              <a:rPr lang="bg-BG" sz="1600" dirty="0" smtClean="0"/>
              <a:t>в колоните, съответстващи на атрибутите в </a:t>
            </a:r>
            <a:r>
              <a:rPr lang="en-US" sz="1600" dirty="0" smtClean="0"/>
              <a:t>X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     		</a:t>
            </a:r>
            <a:r>
              <a:rPr lang="en-US" sz="1600" dirty="0" smtClean="0"/>
              <a:t>{</a:t>
            </a:r>
            <a:r>
              <a:rPr lang="bg-BG" sz="1600" dirty="0" smtClean="0"/>
              <a:t>направете символите във всяка колона, съответстваща на един атрибут в</a:t>
            </a:r>
            <a:r>
              <a:rPr lang="en-US" sz="1600" dirty="0" smtClean="0"/>
              <a:t> </a:t>
            </a:r>
            <a:r>
              <a:rPr lang="en-US" sz="1600" dirty="0"/>
              <a:t>Y </a:t>
            </a:r>
            <a:r>
              <a:rPr lang="bg-BG" sz="1600" dirty="0" smtClean="0"/>
              <a:t>с една и съща стойност във всички редове, както следва</a:t>
            </a:r>
            <a:r>
              <a:rPr lang="en-US" sz="1600" dirty="0" smtClean="0"/>
              <a:t>: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			</a:t>
            </a:r>
            <a:r>
              <a:rPr lang="bg-BG" sz="1600" dirty="0" smtClean="0"/>
              <a:t>Ако някой ред има символ </a:t>
            </a:r>
            <a:r>
              <a:rPr lang="en-US" sz="1600" dirty="0" smtClean="0"/>
              <a:t>“a</a:t>
            </a:r>
            <a:r>
              <a:rPr lang="en-US" sz="1600" dirty="0"/>
              <a:t>” </a:t>
            </a:r>
            <a:r>
              <a:rPr lang="bg-BG" sz="1600" dirty="0" smtClean="0"/>
              <a:t>в колона</a:t>
            </a:r>
            <a:r>
              <a:rPr lang="en-US" sz="1600" dirty="0" smtClean="0"/>
              <a:t>, </a:t>
            </a:r>
            <a:r>
              <a:rPr lang="bg-BG" sz="1600" dirty="0" smtClean="0"/>
              <a:t>запишете и в другите редове на тази колона </a:t>
            </a:r>
            <a:r>
              <a:rPr lang="bg-BG" sz="1600" i="1" dirty="0" smtClean="0"/>
              <a:t>същия</a:t>
            </a:r>
            <a:r>
              <a:rPr lang="bg-BG" sz="1600" dirty="0" smtClean="0"/>
              <a:t> символ </a:t>
            </a:r>
            <a:r>
              <a:rPr lang="en-US" sz="1600" dirty="0" smtClean="0"/>
              <a:t>“</a:t>
            </a:r>
            <a:r>
              <a:rPr lang="en-US" sz="1600" dirty="0"/>
              <a:t>a</a:t>
            </a:r>
            <a:r>
              <a:rPr lang="en-US" sz="1600" dirty="0" smtClean="0"/>
              <a:t>”.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			</a:t>
            </a:r>
            <a:r>
              <a:rPr lang="bg-BG" sz="1600" dirty="0" smtClean="0"/>
              <a:t>Ако не съществува символ</a:t>
            </a:r>
            <a:r>
              <a:rPr lang="en-US" sz="1600" dirty="0" smtClean="0"/>
              <a:t> </a:t>
            </a:r>
            <a:r>
              <a:rPr lang="en-US" sz="1600" dirty="0"/>
              <a:t>“a” </a:t>
            </a:r>
            <a:r>
              <a:rPr lang="bg-BG" sz="1600" dirty="0" smtClean="0"/>
              <a:t>за атрибута в кой и да е ред, изберете един от символите</a:t>
            </a:r>
            <a:r>
              <a:rPr lang="en-US" sz="1600" dirty="0" smtClean="0"/>
              <a:t> </a:t>
            </a:r>
            <a:r>
              <a:rPr lang="en-US" sz="1600" dirty="0"/>
              <a:t>“b</a:t>
            </a:r>
            <a:r>
              <a:rPr lang="en-US" sz="1600" dirty="0" smtClean="0"/>
              <a:t>”</a:t>
            </a:r>
            <a:r>
              <a:rPr lang="bg-BG" sz="1600" dirty="0" smtClean="0"/>
              <a:t>, който се намира в един от редовете за атрибута и запишете в останалите редове</a:t>
            </a:r>
            <a:r>
              <a:rPr lang="en-US" sz="1600" dirty="0" smtClean="0"/>
              <a:t> </a:t>
            </a:r>
            <a:r>
              <a:rPr lang="bg-BG" sz="1600" dirty="0" smtClean="0"/>
              <a:t>същия символ </a:t>
            </a:r>
            <a:r>
              <a:rPr lang="en-US" sz="1600" dirty="0" smtClean="0"/>
              <a:t>“b</a:t>
            </a:r>
            <a:r>
              <a:rPr lang="en-US" sz="1600" dirty="0"/>
              <a:t>” </a:t>
            </a:r>
            <a:r>
              <a:rPr lang="bg-BG" sz="1600" dirty="0" smtClean="0"/>
              <a:t>в колоната</a:t>
            </a:r>
            <a:r>
              <a:rPr lang="en-US" sz="1600" dirty="0" smtClean="0"/>
              <a:t>;};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	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	};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>
                <a:solidFill>
                  <a:srgbClr val="990033"/>
                </a:solidFill>
              </a:rPr>
              <a:t>5. </a:t>
            </a:r>
            <a:r>
              <a:rPr lang="bg-BG" sz="1600" dirty="0" smtClean="0"/>
              <a:t>Ако един ред е пълен само със символи </a:t>
            </a:r>
            <a:r>
              <a:rPr lang="en-US" sz="1600" dirty="0" smtClean="0"/>
              <a:t>“</a:t>
            </a:r>
            <a:r>
              <a:rPr lang="en-US" sz="1600" dirty="0"/>
              <a:t>a</a:t>
            </a:r>
            <a:r>
              <a:rPr lang="en-US" sz="1600" dirty="0" smtClean="0"/>
              <a:t>”</a:t>
            </a:r>
            <a:r>
              <a:rPr lang="bg-BG" sz="1600" dirty="0" smtClean="0"/>
              <a:t>, то тази декомпозиция има свойството </a:t>
            </a:r>
            <a:r>
              <a:rPr lang="en-US" sz="1600" dirty="0" smtClean="0"/>
              <a:t>join </a:t>
            </a:r>
            <a:r>
              <a:rPr lang="bg-BG" sz="1600" dirty="0" smtClean="0"/>
              <a:t>без загуба</a:t>
            </a:r>
            <a:r>
              <a:rPr lang="en-US" sz="1600" dirty="0" smtClean="0"/>
              <a:t>; </a:t>
            </a:r>
            <a:r>
              <a:rPr lang="bg-BG" sz="1600" dirty="0" smtClean="0"/>
              <a:t>в противен случай няма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94A21AF4-CD76-41FA-AD6F-AF00E62188E5}" type="slidenum">
              <a:rPr lang="en-US"/>
              <a:pPr/>
              <a:t>12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Свойства на релационните </a:t>
            </a:r>
            <a:r>
              <a:rPr lang="bg-BG" sz="3200" dirty="0" smtClean="0"/>
              <a:t>декомпозиции </a:t>
            </a:r>
            <a:r>
              <a:rPr lang="en-US" sz="3200" dirty="0" smtClean="0"/>
              <a:t>(</a:t>
            </a:r>
            <a:r>
              <a:rPr lang="bg-BG" sz="3200" dirty="0" smtClean="0"/>
              <a:t>9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D0C66C54-FE1F-4ACF-B3C7-A322BFCA028D}" type="slidenum">
              <a:rPr lang="en-US"/>
              <a:pPr/>
              <a:t>13</a:t>
            </a:fld>
            <a:endParaRPr lang="en-CA"/>
          </a:p>
        </p:txBody>
      </p:sp>
      <p:pic>
        <p:nvPicPr>
          <p:cNvPr id="778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884488"/>
            <a:ext cx="71024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44" name="Rectangle 4"/>
          <p:cNvSpPr>
            <a:spLocks noChangeArrowheads="1"/>
          </p:cNvSpPr>
          <p:nvPr/>
        </p:nvSpPr>
        <p:spPr bwMode="auto">
          <a:xfrm flipH="1">
            <a:off x="762000" y="1524000"/>
            <a:ext cx="7467600" cy="1200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dirty="0" smtClean="0">
                <a:solidFill>
                  <a:schemeClr val="tx2"/>
                </a:solidFill>
              </a:rPr>
              <a:t>Тест</a:t>
            </a:r>
            <a:r>
              <a:rPr lang="en-US" dirty="0" smtClean="0">
                <a:solidFill>
                  <a:schemeClr val="tx2"/>
                </a:solidFill>
              </a:rPr>
              <a:t> join </a:t>
            </a:r>
            <a:r>
              <a:rPr lang="bg-BG" dirty="0" smtClean="0">
                <a:solidFill>
                  <a:schemeClr val="tx2"/>
                </a:solidFill>
              </a:rPr>
              <a:t>без загуба за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en-US" dirty="0" err="1" smtClean="0">
                <a:solidFill>
                  <a:schemeClr val="tx2"/>
                </a:solidFill>
              </a:rPr>
              <a:t>ary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bg-BG" dirty="0" smtClean="0">
                <a:solidFill>
                  <a:schemeClr val="tx2"/>
                </a:solidFill>
              </a:rPr>
              <a:t>декомпозиции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(a) </a:t>
            </a:r>
            <a:r>
              <a:rPr lang="bg-BG" dirty="0" smtClean="0">
                <a:solidFill>
                  <a:schemeClr val="tx2"/>
                </a:solidFill>
              </a:rPr>
              <a:t>Случай </a:t>
            </a:r>
            <a:r>
              <a:rPr lang="en-US" dirty="0" smtClean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bg-BG" dirty="0" smtClean="0">
                <a:solidFill>
                  <a:schemeClr val="tx2"/>
                </a:solidFill>
              </a:rPr>
              <a:t>Тестът на декомпозициите на </a:t>
            </a:r>
            <a:r>
              <a:rPr lang="en-US" dirty="0" smtClean="0">
                <a:solidFill>
                  <a:schemeClr val="tx2"/>
                </a:solidFill>
              </a:rPr>
              <a:t>EMP_PROJ </a:t>
            </a:r>
            <a:r>
              <a:rPr lang="bg-BG" dirty="0" smtClean="0">
                <a:solidFill>
                  <a:schemeClr val="tx2"/>
                </a:solidFill>
              </a:rPr>
              <a:t>в </a:t>
            </a:r>
            <a:r>
              <a:rPr lang="en-US" dirty="0" smtClean="0">
                <a:solidFill>
                  <a:schemeClr val="tx2"/>
                </a:solidFill>
              </a:rPr>
              <a:t>EMP_PROJ1 </a:t>
            </a:r>
            <a:r>
              <a:rPr lang="bg-BG" dirty="0" smtClean="0">
                <a:solidFill>
                  <a:schemeClr val="tx2"/>
                </a:solidFill>
              </a:rPr>
              <a:t>и </a:t>
            </a:r>
            <a:r>
              <a:rPr lang="en-US" dirty="0" smtClean="0">
                <a:solidFill>
                  <a:schemeClr val="tx2"/>
                </a:solidFill>
              </a:rPr>
              <a:t>EMP_LOCS </a:t>
            </a:r>
            <a:r>
              <a:rPr lang="bg-BG" dirty="0" smtClean="0">
                <a:solidFill>
                  <a:schemeClr val="tx2"/>
                </a:solidFill>
              </a:rPr>
              <a:t>пропада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(b) </a:t>
            </a:r>
            <a:r>
              <a:rPr lang="bg-BG" dirty="0" smtClean="0">
                <a:solidFill>
                  <a:schemeClr val="tx2"/>
                </a:solidFill>
              </a:rPr>
              <a:t>Декомпозицията </a:t>
            </a:r>
            <a:r>
              <a:rPr lang="en-US" dirty="0" smtClean="0">
                <a:solidFill>
                  <a:schemeClr val="tx2"/>
                </a:solidFill>
              </a:rPr>
              <a:t>EMP_PROJ </a:t>
            </a:r>
            <a:r>
              <a:rPr lang="bg-BG" dirty="0" smtClean="0">
                <a:solidFill>
                  <a:schemeClr val="tx2"/>
                </a:solidFill>
              </a:rPr>
              <a:t>има свойството </a:t>
            </a:r>
            <a:r>
              <a:rPr lang="en-US" dirty="0" smtClean="0">
                <a:solidFill>
                  <a:schemeClr val="tx2"/>
                </a:solidFill>
              </a:rPr>
              <a:t>join </a:t>
            </a:r>
            <a:r>
              <a:rPr lang="bg-BG" dirty="0" smtClean="0">
                <a:solidFill>
                  <a:schemeClr val="tx2"/>
                </a:solidFill>
              </a:rPr>
              <a:t>без загуба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46075"/>
            <a:ext cx="8712200" cy="922338"/>
          </a:xfrm>
        </p:spPr>
        <p:txBody>
          <a:bodyPr>
            <a:normAutofit/>
          </a:bodyPr>
          <a:lstStyle/>
          <a:p>
            <a:r>
              <a:rPr lang="bg-BG" sz="2400" dirty="0"/>
              <a:t>Свойства на релационните </a:t>
            </a:r>
            <a:r>
              <a:rPr lang="bg-BG" sz="2400" dirty="0" smtClean="0"/>
              <a:t>декомпозиции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bg-BG" sz="2400" dirty="0" smtClean="0">
                <a:cs typeface="Times New Roman" pitchFamily="18" charset="0"/>
              </a:rPr>
              <a:t>10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ADD0DB80-0CBE-4D1D-A789-EBF4FFE5D785}" type="slidenum">
              <a:rPr lang="en-US"/>
              <a:pPr/>
              <a:t>14</a:t>
            </a:fld>
            <a:endParaRPr lang="en-CA"/>
          </a:p>
        </p:txBody>
      </p:sp>
      <p:pic>
        <p:nvPicPr>
          <p:cNvPr id="780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76400"/>
            <a:ext cx="5562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0292" name="Text Box 4"/>
          <p:cNvSpPr txBox="1">
            <a:spLocks noChangeArrowheads="1"/>
          </p:cNvSpPr>
          <p:nvPr/>
        </p:nvSpPr>
        <p:spPr bwMode="auto">
          <a:xfrm>
            <a:off x="152400" y="1709738"/>
            <a:ext cx="2984500" cy="2031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bg-BG" dirty="0">
                <a:solidFill>
                  <a:schemeClr val="tx2"/>
                </a:solidFill>
              </a:rPr>
              <a:t>Тест</a:t>
            </a:r>
            <a:r>
              <a:rPr lang="en-US" dirty="0">
                <a:solidFill>
                  <a:schemeClr val="tx2"/>
                </a:solidFill>
              </a:rPr>
              <a:t> join </a:t>
            </a:r>
            <a:r>
              <a:rPr lang="bg-BG" dirty="0">
                <a:solidFill>
                  <a:schemeClr val="tx2"/>
                </a:solidFill>
              </a:rPr>
              <a:t>без загуба за </a:t>
            </a:r>
            <a:r>
              <a:rPr lang="en-US" i="1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-</a:t>
            </a:r>
            <a:r>
              <a:rPr lang="en-US" dirty="0" err="1">
                <a:solidFill>
                  <a:schemeClr val="tx2"/>
                </a:solidFill>
              </a:rPr>
              <a:t>ary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декомпозиции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(c) </a:t>
            </a:r>
            <a:r>
              <a:rPr lang="bg-BG" dirty="0" smtClean="0">
                <a:solidFill>
                  <a:schemeClr val="tx2"/>
                </a:solidFill>
              </a:rPr>
              <a:t>Случай </a:t>
            </a:r>
            <a:r>
              <a:rPr lang="en-US" dirty="0" smtClean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bg-BG" dirty="0" smtClean="0">
                <a:solidFill>
                  <a:schemeClr val="tx2"/>
                </a:solidFill>
              </a:rPr>
              <a:t>Декомпозиция на </a:t>
            </a:r>
            <a:r>
              <a:rPr lang="en-US" dirty="0" smtClean="0">
                <a:solidFill>
                  <a:schemeClr val="tx2"/>
                </a:solidFill>
              </a:rPr>
              <a:t>EMP_PROJ </a:t>
            </a:r>
            <a:r>
              <a:rPr lang="bg-BG" dirty="0" smtClean="0">
                <a:solidFill>
                  <a:schemeClr val="tx2"/>
                </a:solidFill>
              </a:rPr>
              <a:t>в </a:t>
            </a:r>
            <a:r>
              <a:rPr lang="en-US" dirty="0" smtClean="0">
                <a:solidFill>
                  <a:schemeClr val="tx2"/>
                </a:solidFill>
              </a:rPr>
              <a:t>EMP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PROJECT </a:t>
            </a:r>
            <a:r>
              <a:rPr lang="bg-BG" dirty="0" smtClean="0">
                <a:solidFill>
                  <a:schemeClr val="tx2"/>
                </a:solidFill>
              </a:rPr>
              <a:t>и </a:t>
            </a:r>
            <a:r>
              <a:rPr lang="en-US" dirty="0" smtClean="0">
                <a:solidFill>
                  <a:schemeClr val="tx2"/>
                </a:solidFill>
              </a:rPr>
              <a:t>WORKS_ON </a:t>
            </a:r>
            <a:r>
              <a:rPr lang="bg-BG" dirty="0" smtClean="0">
                <a:solidFill>
                  <a:schemeClr val="tx2"/>
                </a:solidFill>
              </a:rPr>
              <a:t>удовлетворява теста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728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</a:t>
            </a:r>
            <a:r>
              <a:rPr lang="bg-BG" dirty="0" smtClean="0"/>
              <a:t>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823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b="1" dirty="0" smtClean="0"/>
              <a:t>Тест на бинарни декомпозиции за свойство</a:t>
            </a:r>
            <a:r>
              <a:rPr lang="en-US" b="1" dirty="0" smtClean="0"/>
              <a:t> </a:t>
            </a:r>
            <a:r>
              <a:rPr lang="en-US" b="1" dirty="0"/>
              <a:t>Join </a:t>
            </a:r>
            <a:r>
              <a:rPr lang="bg-BG" b="1" dirty="0" smtClean="0"/>
              <a:t>без загуба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bg-BG" b="1" dirty="0" smtClean="0"/>
              <a:t>Бинарни декомпозиции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bg-BG" dirty="0" smtClean="0"/>
              <a:t>Декомпозиция </a:t>
            </a:r>
            <a:r>
              <a:rPr lang="en-US" dirty="0" smtClean="0"/>
              <a:t>R </a:t>
            </a:r>
            <a:r>
              <a:rPr lang="bg-BG" dirty="0" smtClean="0"/>
              <a:t>на две релации</a:t>
            </a:r>
            <a:r>
              <a:rPr lang="en-US" dirty="0" smtClean="0"/>
              <a:t>.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b="1" dirty="0" smtClean="0"/>
              <a:t>СВОЙСТВО</a:t>
            </a:r>
            <a:r>
              <a:rPr lang="en-US" b="1" dirty="0" smtClean="0"/>
              <a:t> </a:t>
            </a:r>
            <a:r>
              <a:rPr lang="en-US" b="1" dirty="0"/>
              <a:t>LJ1 </a:t>
            </a:r>
            <a:r>
              <a:rPr lang="en-US" b="1" dirty="0" smtClean="0"/>
              <a:t>(</a:t>
            </a:r>
            <a:r>
              <a:rPr lang="bg-BG" b="1" dirty="0" smtClean="0"/>
              <a:t>тест </a:t>
            </a:r>
            <a:r>
              <a:rPr lang="en-US" b="1" dirty="0" smtClean="0"/>
              <a:t>join </a:t>
            </a:r>
            <a:r>
              <a:rPr lang="bg-BG" b="1" dirty="0" smtClean="0"/>
              <a:t>без загуба за бинарни релации</a:t>
            </a:r>
            <a:r>
              <a:rPr lang="en-US" b="1" dirty="0" smtClean="0"/>
              <a:t>):</a:t>
            </a:r>
            <a:r>
              <a:rPr lang="en-US" dirty="0" smtClean="0"/>
              <a:t> </a:t>
            </a:r>
            <a:r>
              <a:rPr lang="bg-BG" dirty="0" smtClean="0"/>
              <a:t>Декомпозицята </a:t>
            </a:r>
            <a:r>
              <a:rPr lang="en-US" dirty="0" smtClean="0"/>
              <a:t>D </a:t>
            </a:r>
            <a:r>
              <a:rPr lang="en-US" dirty="0"/>
              <a:t>= {R1, R2} </a:t>
            </a:r>
            <a:r>
              <a:rPr lang="bg-BG" dirty="0" smtClean="0"/>
              <a:t>на </a:t>
            </a:r>
            <a:r>
              <a:rPr lang="en-US" dirty="0" smtClean="0"/>
              <a:t>R </a:t>
            </a:r>
            <a:r>
              <a:rPr lang="bg-BG" dirty="0" smtClean="0"/>
              <a:t>има свойство </a:t>
            </a:r>
            <a:r>
              <a:rPr lang="en-US" dirty="0" smtClean="0"/>
              <a:t>join </a:t>
            </a:r>
            <a:r>
              <a:rPr lang="bg-BG" dirty="0" smtClean="0"/>
              <a:t>без загуба по отношение на множество от функционални зависимости</a:t>
            </a:r>
            <a:r>
              <a:rPr lang="en-US" dirty="0" smtClean="0"/>
              <a:t> </a:t>
            </a:r>
            <a:r>
              <a:rPr lang="en-US" dirty="0"/>
              <a:t>F </a:t>
            </a:r>
            <a:r>
              <a:rPr lang="bg-BG" dirty="0" smtClean="0"/>
              <a:t>за </a:t>
            </a:r>
            <a:r>
              <a:rPr lang="en-US" dirty="0" smtClean="0"/>
              <a:t>R </a:t>
            </a:r>
            <a:r>
              <a:rPr lang="bg-BG" i="1" dirty="0" smtClean="0"/>
              <a:t>тогава и само тогава, </a:t>
            </a:r>
            <a:r>
              <a:rPr lang="bg-BG" dirty="0" smtClean="0"/>
              <a:t>когато е изпълнено: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FD </a:t>
            </a:r>
            <a:r>
              <a:rPr lang="en-US" dirty="0"/>
              <a:t>((R1 </a:t>
            </a:r>
            <a:r>
              <a:rPr lang="en-US" dirty="0">
                <a:ea typeface="ヒラギノ角ゴ Pro W3" pitchFamily="1" charset="-128"/>
              </a:rPr>
              <a:t>∩</a:t>
            </a:r>
            <a:r>
              <a:rPr lang="en-US" dirty="0"/>
              <a:t> R2) </a:t>
            </a:r>
            <a:r>
              <a:rPr lang="en-US" dirty="0">
                <a:sym typeface="Wingdings 3" pitchFamily="18" charset="2"/>
              </a:rPr>
              <a:t></a:t>
            </a:r>
            <a:r>
              <a:rPr lang="en-US" dirty="0"/>
              <a:t> (R1- R2)) </a:t>
            </a:r>
            <a:r>
              <a:rPr lang="bg-BG" dirty="0" smtClean="0"/>
              <a:t>е в </a:t>
            </a:r>
            <a:r>
              <a:rPr lang="en-US" dirty="0" smtClean="0"/>
              <a:t>F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bg-BG" dirty="0" smtClean="0"/>
              <a:t>или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FD ((</a:t>
            </a:r>
            <a:r>
              <a:rPr lang="en-US" dirty="0"/>
              <a:t>R1 </a:t>
            </a:r>
            <a:r>
              <a:rPr lang="en-US" dirty="0">
                <a:ea typeface="ヒラギノ角ゴ Pro W3" pitchFamily="1" charset="-128"/>
              </a:rPr>
              <a:t>∩</a:t>
            </a:r>
            <a:r>
              <a:rPr lang="en-US" dirty="0"/>
              <a:t> R2) </a:t>
            </a:r>
            <a:r>
              <a:rPr lang="en-US" dirty="0">
                <a:sym typeface="Wingdings 3" pitchFamily="18" charset="2"/>
              </a:rPr>
              <a:t></a:t>
            </a:r>
            <a:r>
              <a:rPr lang="en-US" dirty="0"/>
              <a:t> (R2 - R1)) </a:t>
            </a:r>
            <a:r>
              <a:rPr lang="bg-BG" dirty="0" smtClean="0"/>
              <a:t>е в </a:t>
            </a:r>
            <a:r>
              <a:rPr lang="en-US" dirty="0" smtClean="0"/>
              <a:t>F</a:t>
            </a:r>
            <a:r>
              <a:rPr lang="en-US" baseline="30000" dirty="0"/>
              <a:t>+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217ABF2B-EA04-4BAE-A0CD-BD5F7B25AC95}" type="slidenum">
              <a:rPr lang="en-US"/>
              <a:pPr/>
              <a:t>15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601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(1</a:t>
            </a:r>
            <a:r>
              <a:rPr lang="bg-BG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843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Успешна декомпозиция с </a:t>
            </a:r>
            <a:r>
              <a:rPr lang="en-US" b="1" dirty="0" smtClean="0"/>
              <a:t>Join </a:t>
            </a:r>
            <a:r>
              <a:rPr lang="bg-BG" b="1" dirty="0" smtClean="0"/>
              <a:t>без загуба</a:t>
            </a:r>
            <a:r>
              <a:rPr lang="en-US" b="1" dirty="0" smtClean="0"/>
              <a:t>: </a:t>
            </a:r>
            <a:endParaRPr lang="en-US" b="1" dirty="0"/>
          </a:p>
          <a:p>
            <a:pPr lvl="1"/>
            <a:r>
              <a:rPr lang="bg-BG" b="1" dirty="0" smtClean="0"/>
              <a:t>Твърдение </a:t>
            </a:r>
            <a:r>
              <a:rPr lang="en-US" b="1" dirty="0" smtClean="0"/>
              <a:t>2 (</a:t>
            </a:r>
            <a:r>
              <a:rPr lang="bg-BG" b="1" dirty="0" smtClean="0"/>
              <a:t>Предпазване от загуба на информация в успешните декомпозиции</a:t>
            </a:r>
            <a:r>
              <a:rPr lang="en-US" b="1" dirty="0" smtClean="0"/>
              <a:t>): </a:t>
            </a:r>
            <a:endParaRPr lang="en-US" b="1" dirty="0"/>
          </a:p>
          <a:p>
            <a:pPr lvl="2"/>
            <a:r>
              <a:rPr lang="bg-BG" dirty="0" smtClean="0"/>
              <a:t>Ако една декомпозиция </a:t>
            </a:r>
            <a:r>
              <a:rPr lang="en-US" dirty="0" smtClean="0"/>
              <a:t>D </a:t>
            </a:r>
            <a:r>
              <a:rPr lang="en-US" dirty="0"/>
              <a:t>= {R1, R2, ..., </a:t>
            </a:r>
            <a:r>
              <a:rPr lang="en-US" dirty="0" err="1"/>
              <a:t>Rm</a:t>
            </a:r>
            <a:r>
              <a:rPr lang="en-US" dirty="0"/>
              <a:t>} </a:t>
            </a:r>
            <a:r>
              <a:rPr lang="bg-BG" dirty="0" smtClean="0"/>
              <a:t>на </a:t>
            </a:r>
            <a:r>
              <a:rPr lang="en-US" dirty="0" smtClean="0"/>
              <a:t>R </a:t>
            </a:r>
            <a:r>
              <a:rPr lang="bg-BG" dirty="0" smtClean="0"/>
              <a:t>има свойство</a:t>
            </a:r>
            <a:r>
              <a:rPr lang="en-US" dirty="0" smtClean="0"/>
              <a:t> join </a:t>
            </a:r>
            <a:r>
              <a:rPr lang="bg-BG" dirty="0" smtClean="0"/>
              <a:t>без загуба по отношение на множество от функционални зависимости</a:t>
            </a:r>
            <a:r>
              <a:rPr lang="en-US" dirty="0" smtClean="0"/>
              <a:t> </a:t>
            </a:r>
            <a:r>
              <a:rPr lang="en-US" dirty="0"/>
              <a:t>F </a:t>
            </a:r>
            <a:r>
              <a:rPr lang="bg-BG" dirty="0" smtClean="0"/>
              <a:t>за </a:t>
            </a:r>
            <a:r>
              <a:rPr lang="en-US" dirty="0" smtClean="0"/>
              <a:t>R</a:t>
            </a:r>
            <a:r>
              <a:rPr lang="en-US" dirty="0"/>
              <a:t>, </a:t>
            </a:r>
          </a:p>
          <a:p>
            <a:pPr lvl="2"/>
            <a:r>
              <a:rPr lang="bg-BG" dirty="0" smtClean="0"/>
              <a:t>И ако декомпозиция </a:t>
            </a:r>
            <a:r>
              <a:rPr lang="en-US" dirty="0" smtClean="0"/>
              <a:t>Di </a:t>
            </a:r>
            <a:r>
              <a:rPr lang="en-US" dirty="0"/>
              <a:t>= {Q1, Q2, ..., </a:t>
            </a:r>
            <a:r>
              <a:rPr lang="en-US" dirty="0" err="1"/>
              <a:t>Qk</a:t>
            </a:r>
            <a:r>
              <a:rPr lang="en-US" dirty="0"/>
              <a:t>} </a:t>
            </a:r>
            <a:r>
              <a:rPr lang="bg-BG" dirty="0" smtClean="0"/>
              <a:t>за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bg-BG" dirty="0" smtClean="0"/>
              <a:t>има свойство </a:t>
            </a:r>
            <a:r>
              <a:rPr lang="en-US" dirty="0" smtClean="0"/>
              <a:t>join </a:t>
            </a:r>
            <a:r>
              <a:rPr lang="bg-BG" dirty="0" smtClean="0"/>
              <a:t>без загуба по отношение на проекцията на</a:t>
            </a:r>
            <a:r>
              <a:rPr lang="en-US" dirty="0" smtClean="0"/>
              <a:t> </a:t>
            </a:r>
            <a:r>
              <a:rPr lang="en-US" dirty="0"/>
              <a:t>F </a:t>
            </a:r>
            <a:r>
              <a:rPr lang="bg-BG" dirty="0" smtClean="0"/>
              <a:t>за </a:t>
            </a:r>
            <a:r>
              <a:rPr lang="en-US" dirty="0" err="1" smtClean="0"/>
              <a:t>Ri</a:t>
            </a:r>
            <a:r>
              <a:rPr lang="en-US" dirty="0"/>
              <a:t>,</a:t>
            </a:r>
          </a:p>
          <a:p>
            <a:pPr lvl="3"/>
            <a:r>
              <a:rPr lang="bg-BG" dirty="0" smtClean="0"/>
              <a:t>То декомпозицията</a:t>
            </a:r>
            <a:r>
              <a:rPr lang="en-US" dirty="0" smtClean="0"/>
              <a:t> </a:t>
            </a:r>
            <a:r>
              <a:rPr lang="en-US" dirty="0"/>
              <a:t>D2 = {R1, R2, ..., Ri-1, Q1, Q2, ..., </a:t>
            </a:r>
            <a:r>
              <a:rPr lang="en-US" dirty="0" err="1"/>
              <a:t>Qk</a:t>
            </a:r>
            <a:r>
              <a:rPr lang="en-US" dirty="0"/>
              <a:t>, Ri+1, ..., </a:t>
            </a:r>
            <a:r>
              <a:rPr lang="en-US" dirty="0" err="1"/>
              <a:t>Rm</a:t>
            </a:r>
            <a:r>
              <a:rPr lang="en-US" dirty="0"/>
              <a:t>} </a:t>
            </a:r>
            <a:r>
              <a:rPr lang="bg-BG" dirty="0" smtClean="0"/>
              <a:t>за </a:t>
            </a:r>
            <a:r>
              <a:rPr lang="en-US" dirty="0" smtClean="0"/>
              <a:t>R </a:t>
            </a:r>
            <a:r>
              <a:rPr lang="bg-BG" dirty="0" smtClean="0"/>
              <a:t>има свойство </a:t>
            </a:r>
            <a:r>
              <a:rPr lang="en-US" dirty="0" smtClean="0"/>
              <a:t>join </a:t>
            </a:r>
            <a:r>
              <a:rPr lang="bg-BG" dirty="0" smtClean="0"/>
              <a:t>без загуба по отношение на </a:t>
            </a:r>
            <a:r>
              <a:rPr lang="en-US" dirty="0" smtClean="0"/>
              <a:t>F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28A18FEC-61E3-4CF3-8836-22170BFBD56E}" type="slidenum">
              <a:rPr lang="en-US"/>
              <a:pPr/>
              <a:t>16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Алгоритми за схема на </a:t>
            </a:r>
            <a:r>
              <a:rPr lang="bg-BG" dirty="0" smtClean="0"/>
              <a:t>РБД </a:t>
            </a:r>
            <a:r>
              <a:rPr lang="en-US" dirty="0" smtClean="0"/>
              <a:t>(1</a:t>
            </a:r>
            <a:r>
              <a:rPr lang="en-US" dirty="0"/>
              <a:t>)</a:t>
            </a:r>
          </a:p>
        </p:txBody>
      </p:sp>
      <p:sp>
        <p:nvSpPr>
          <p:cNvPr id="7864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sz="2000" b="1" dirty="0" smtClean="0"/>
              <a:t>Алгоритъм 11.</a:t>
            </a:r>
            <a:r>
              <a:rPr lang="en-US" sz="2000" b="1" dirty="0" smtClean="0"/>
              <a:t>2</a:t>
            </a:r>
            <a:r>
              <a:rPr lang="en-US" sz="2000" b="1" dirty="0"/>
              <a:t>: </a:t>
            </a:r>
            <a:r>
              <a:rPr lang="bg-BG" sz="2000" b="1" dirty="0" smtClean="0"/>
              <a:t>релационен синтез в </a:t>
            </a:r>
            <a:r>
              <a:rPr lang="en-US" sz="2000" b="1" dirty="0" smtClean="0"/>
              <a:t>3NF </a:t>
            </a:r>
            <a:r>
              <a:rPr lang="bg-BG" sz="2000" b="1" dirty="0" smtClean="0"/>
              <a:t>с предпазване от зависимост (алгоритъм за релационен синтез)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1">
              <a:lnSpc>
                <a:spcPct val="80000"/>
              </a:lnSpc>
            </a:pPr>
            <a:r>
              <a:rPr lang="bg-BG" sz="2000" b="1" dirty="0" smtClean="0"/>
              <a:t>Вход</a:t>
            </a:r>
            <a:r>
              <a:rPr lang="en-US" sz="2000" b="1" dirty="0" smtClean="0"/>
              <a:t>: </a:t>
            </a:r>
            <a:r>
              <a:rPr lang="bg-BG" sz="2000" b="1" dirty="0" smtClean="0"/>
              <a:t>Универсална релация</a:t>
            </a:r>
            <a:r>
              <a:rPr lang="en-US" sz="2000" b="1" dirty="0" smtClean="0"/>
              <a:t> </a:t>
            </a:r>
            <a:r>
              <a:rPr lang="en-US" sz="2000" b="1" dirty="0"/>
              <a:t>R </a:t>
            </a:r>
            <a:r>
              <a:rPr lang="bg-BG" sz="2000" b="1" dirty="0" smtClean="0"/>
              <a:t>и множество от функционални зависимости</a:t>
            </a:r>
            <a:r>
              <a:rPr lang="en-US" sz="2000" b="1" dirty="0" smtClean="0"/>
              <a:t> </a:t>
            </a:r>
            <a:r>
              <a:rPr lang="en-US" sz="2000" b="1" dirty="0"/>
              <a:t>F </a:t>
            </a:r>
            <a:r>
              <a:rPr lang="bg-BG" sz="2000" b="1" dirty="0" smtClean="0"/>
              <a:t>на атрибутите на </a:t>
            </a:r>
            <a:r>
              <a:rPr lang="en-US" sz="2000" b="1" dirty="0" smtClean="0"/>
              <a:t>R</a:t>
            </a:r>
            <a:r>
              <a:rPr lang="en-US" sz="2000" b="1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</a:rPr>
              <a:t>1.</a:t>
            </a:r>
            <a:r>
              <a:rPr lang="en-US" sz="2000" b="1" dirty="0"/>
              <a:t> </a:t>
            </a:r>
            <a:r>
              <a:rPr lang="bg-BG" sz="2000" dirty="0" smtClean="0"/>
              <a:t>Определете минималното покритие </a:t>
            </a:r>
            <a:r>
              <a:rPr lang="en-US" sz="2000" dirty="0" smtClean="0"/>
              <a:t>G </a:t>
            </a:r>
            <a:r>
              <a:rPr lang="bg-BG" sz="2000" dirty="0" smtClean="0"/>
              <a:t>за </a:t>
            </a:r>
            <a:r>
              <a:rPr lang="en-US" sz="2000" dirty="0" smtClean="0"/>
              <a:t>F;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</a:rPr>
              <a:t>2.</a:t>
            </a:r>
            <a:r>
              <a:rPr lang="en-US" sz="2000" b="1" dirty="0"/>
              <a:t> </a:t>
            </a:r>
            <a:r>
              <a:rPr lang="bg-BG" sz="2000" dirty="0" smtClean="0"/>
              <a:t>За всяко </a:t>
            </a:r>
            <a:r>
              <a:rPr lang="en-US" sz="2000" dirty="0" smtClean="0"/>
              <a:t>X</a:t>
            </a:r>
            <a:r>
              <a:rPr lang="bg-BG" sz="2000" dirty="0" smtClean="0"/>
              <a:t>, намиращо се отляво на функционалната зависимост, която присъства в </a:t>
            </a:r>
            <a:r>
              <a:rPr lang="en-US" sz="2000" dirty="0" smtClean="0"/>
              <a:t>G</a:t>
            </a:r>
            <a:r>
              <a:rPr lang="en-US" sz="2000" dirty="0"/>
              <a:t>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bg-BG" sz="2000" dirty="0" smtClean="0"/>
              <a:t>създайте релационна схема в</a:t>
            </a:r>
            <a:r>
              <a:rPr lang="en-US" sz="2000" dirty="0" smtClean="0"/>
              <a:t> </a:t>
            </a:r>
            <a:r>
              <a:rPr lang="en-US" sz="2000" dirty="0"/>
              <a:t>D </a:t>
            </a:r>
            <a:r>
              <a:rPr lang="bg-BG" sz="2000" dirty="0" smtClean="0"/>
              <a:t>с атрибути </a:t>
            </a:r>
            <a:r>
              <a:rPr lang="en-US" sz="2000" dirty="0" smtClean="0"/>
              <a:t>{X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{A1}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{A2} ...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{</a:t>
            </a:r>
            <a:r>
              <a:rPr lang="en-US" sz="2000" dirty="0" err="1"/>
              <a:t>Ak</a:t>
            </a:r>
            <a:r>
              <a:rPr lang="en-US" sz="2000" dirty="0"/>
              <a:t>}},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bg-BG" sz="2000" dirty="0" smtClean="0"/>
              <a:t>където </a:t>
            </a:r>
            <a:r>
              <a:rPr lang="en-US" sz="2000" dirty="0" smtClean="0"/>
              <a:t>X </a:t>
            </a:r>
            <a:r>
              <a:rPr lang="en-US" sz="2000" dirty="0">
                <a:sym typeface="Wingdings 3" pitchFamily="18" charset="2"/>
              </a:rPr>
              <a:t></a:t>
            </a:r>
            <a:r>
              <a:rPr lang="en-US" sz="2000" dirty="0"/>
              <a:t> A1, X </a:t>
            </a:r>
            <a:r>
              <a:rPr lang="en-US" sz="2000" dirty="0">
                <a:sym typeface="Wingdings 3" pitchFamily="18" charset="2"/>
              </a:rPr>
              <a:t></a:t>
            </a:r>
            <a:r>
              <a:rPr lang="en-US" sz="2000" dirty="0"/>
              <a:t> A2, ..., X </a:t>
            </a:r>
            <a:r>
              <a:rPr lang="en-US" sz="2000" dirty="0">
                <a:sym typeface="Wingdings 3" pitchFamily="18" charset="2"/>
              </a:rPr>
              <a:t>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</a:t>
            </a:r>
            <a:r>
              <a:rPr lang="bg-BG" sz="2000" dirty="0" smtClean="0"/>
              <a:t>са само зависимостите в</a:t>
            </a:r>
            <a:r>
              <a:rPr lang="en-US" sz="2000" dirty="0" smtClean="0"/>
              <a:t> </a:t>
            </a:r>
            <a:r>
              <a:rPr lang="en-US" sz="2000" dirty="0"/>
              <a:t>G </a:t>
            </a:r>
            <a:r>
              <a:rPr lang="bg-BG" sz="2000" dirty="0" smtClean="0"/>
              <a:t>с </a:t>
            </a:r>
            <a:r>
              <a:rPr lang="en-US" sz="2000" dirty="0" smtClean="0"/>
              <a:t>X </a:t>
            </a:r>
            <a:r>
              <a:rPr lang="bg-BG" sz="2000" dirty="0" smtClean="0"/>
              <a:t>от лявата страна </a:t>
            </a:r>
            <a:r>
              <a:rPr lang="en-US" sz="2000" dirty="0" smtClean="0"/>
              <a:t>(X </a:t>
            </a:r>
            <a:r>
              <a:rPr lang="bg-BG" sz="2000" dirty="0" smtClean="0"/>
              <a:t>е ключа на тази релация</a:t>
            </a:r>
            <a:r>
              <a:rPr lang="en-US" sz="2000" dirty="0" smtClean="0"/>
              <a:t>) </a:t>
            </a:r>
            <a:r>
              <a:rPr lang="en-US" sz="20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</a:rPr>
              <a:t>3.</a:t>
            </a:r>
            <a:r>
              <a:rPr lang="en-US" sz="2000" b="1" dirty="0"/>
              <a:t> </a:t>
            </a:r>
            <a:r>
              <a:rPr lang="bg-BG" sz="2000" dirty="0" smtClean="0"/>
              <a:t>Поставете всички останали атрибути </a:t>
            </a:r>
            <a:r>
              <a:rPr lang="en-US" sz="2000" dirty="0" smtClean="0"/>
              <a:t>(</a:t>
            </a:r>
            <a:r>
              <a:rPr lang="bg-BG" sz="2000" dirty="0" smtClean="0"/>
              <a:t>които не се включват в нито една релация</a:t>
            </a:r>
            <a:r>
              <a:rPr lang="en-US" sz="2000" dirty="0" smtClean="0"/>
              <a:t>) </a:t>
            </a:r>
            <a:r>
              <a:rPr lang="bg-BG" sz="2000" dirty="0" smtClean="0"/>
              <a:t>в отделна релационна схема, за да се изълни свойството предпазванеот загуба на атрибути</a:t>
            </a:r>
            <a:r>
              <a:rPr lang="en-US" sz="2000" dirty="0" smtClean="0"/>
              <a:t>.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bg-BG" sz="2000" b="1" dirty="0" smtClean="0"/>
              <a:t>Твърдение </a:t>
            </a:r>
            <a:r>
              <a:rPr lang="en-US" sz="2000" b="1" dirty="0" smtClean="0"/>
              <a:t>3</a:t>
            </a:r>
            <a:r>
              <a:rPr lang="en-US" sz="2000" b="1" dirty="0"/>
              <a:t>: </a:t>
            </a:r>
            <a:r>
              <a:rPr lang="bg-BG" sz="2000" b="1" dirty="0" smtClean="0"/>
              <a:t>Всяка релационна схема, създена от Алгоритъм 11.2 е в </a:t>
            </a:r>
            <a:r>
              <a:rPr lang="en-US" sz="2000" b="1" dirty="0" smtClean="0"/>
              <a:t>3NF</a:t>
            </a:r>
            <a:r>
              <a:rPr lang="en-US" sz="2000" b="1" dirty="0"/>
              <a:t>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25AEACD2-7814-487E-9AFC-F8B470FCD8D1}" type="slidenum">
              <a:rPr lang="en-US"/>
              <a:pPr/>
              <a:t>17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Алгоритми за схема на </a:t>
            </a:r>
            <a:r>
              <a:rPr lang="bg-BG" dirty="0" smtClean="0"/>
              <a:t>РБД </a:t>
            </a:r>
            <a:r>
              <a:rPr lang="en-US" dirty="0" smtClean="0"/>
              <a:t>(2</a:t>
            </a:r>
            <a:r>
              <a:rPr lang="en-US" dirty="0"/>
              <a:t>)</a:t>
            </a:r>
          </a:p>
        </p:txBody>
      </p:sp>
      <p:sp>
        <p:nvSpPr>
          <p:cNvPr id="7884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2000" b="1" dirty="0" smtClean="0"/>
              <a:t>Алгоритъм 11.3</a:t>
            </a:r>
            <a:r>
              <a:rPr lang="en-US" sz="2000" b="1" dirty="0" smtClean="0"/>
              <a:t>: </a:t>
            </a:r>
            <a:r>
              <a:rPr lang="bg-BG" sz="2000" b="1" dirty="0" smtClean="0"/>
              <a:t>Релационна декомпозиция в</a:t>
            </a:r>
            <a:r>
              <a:rPr lang="en-US" sz="2000" b="1" dirty="0" smtClean="0"/>
              <a:t> </a:t>
            </a:r>
            <a:r>
              <a:rPr lang="en-US" sz="2000" b="1" dirty="0"/>
              <a:t>BCNF </a:t>
            </a:r>
            <a:r>
              <a:rPr lang="bg-BG" sz="2000" b="1" dirty="0" smtClean="0"/>
              <a:t>със свойство  </a:t>
            </a:r>
            <a:r>
              <a:rPr lang="en-US" sz="2000" b="1" dirty="0" smtClean="0"/>
              <a:t>join </a:t>
            </a:r>
            <a:r>
              <a:rPr lang="bg-BG" sz="2000" b="1" dirty="0" smtClean="0"/>
              <a:t>без загуба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bg-BG" sz="2000" b="1" dirty="0" smtClean="0"/>
              <a:t>Вход</a:t>
            </a:r>
            <a:r>
              <a:rPr lang="en-US" sz="2000" b="1" dirty="0" smtClean="0"/>
              <a:t>: </a:t>
            </a:r>
            <a:r>
              <a:rPr lang="bg-BG" sz="2000" b="1" dirty="0" smtClean="0"/>
              <a:t>Универсална релация</a:t>
            </a:r>
            <a:r>
              <a:rPr lang="en-US" sz="2000" b="1" dirty="0" smtClean="0"/>
              <a:t> </a:t>
            </a:r>
            <a:r>
              <a:rPr lang="en-US" sz="2000" b="1" dirty="0"/>
              <a:t>R </a:t>
            </a:r>
            <a:r>
              <a:rPr lang="bg-BG" sz="2000" b="1" dirty="0" smtClean="0"/>
              <a:t>и множество от функционални зависимости</a:t>
            </a:r>
            <a:r>
              <a:rPr lang="en-US" sz="2000" b="1" dirty="0" smtClean="0"/>
              <a:t> </a:t>
            </a:r>
            <a:r>
              <a:rPr lang="en-US" sz="2000" b="1" dirty="0"/>
              <a:t>F </a:t>
            </a:r>
            <a:r>
              <a:rPr lang="bg-BG" sz="2000" b="1" dirty="0" smtClean="0"/>
              <a:t>за атрибутите на </a:t>
            </a:r>
            <a:r>
              <a:rPr lang="en-US" sz="2000" b="1" dirty="0" smtClean="0"/>
              <a:t>R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</a:rPr>
              <a:t>1.</a:t>
            </a:r>
            <a:r>
              <a:rPr lang="en-US" sz="2000" b="1" dirty="0"/>
              <a:t> </a:t>
            </a:r>
            <a:r>
              <a:rPr lang="bg-BG" sz="2000" dirty="0" smtClean="0"/>
              <a:t>Нека </a:t>
            </a:r>
            <a:r>
              <a:rPr lang="en-US" sz="2000" dirty="0" smtClean="0"/>
              <a:t>D </a:t>
            </a:r>
            <a:r>
              <a:rPr lang="en-US" sz="2000" dirty="0"/>
              <a:t>:= {R};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</a:rPr>
              <a:t>2.</a:t>
            </a:r>
            <a:r>
              <a:rPr lang="en-US" sz="2000" b="1" dirty="0"/>
              <a:t> </a:t>
            </a:r>
            <a:r>
              <a:rPr lang="bg-BG" sz="2000" dirty="0" smtClean="0"/>
              <a:t>Докато съществува релационна схема </a:t>
            </a:r>
            <a:r>
              <a:rPr lang="en-US" sz="2000" dirty="0" smtClean="0"/>
              <a:t>Q </a:t>
            </a:r>
            <a:r>
              <a:rPr lang="bg-BG" sz="2000" dirty="0" smtClean="0"/>
              <a:t>в </a:t>
            </a:r>
            <a:r>
              <a:rPr lang="en-US" sz="2000" dirty="0" smtClean="0"/>
              <a:t>D</a:t>
            </a:r>
            <a:r>
              <a:rPr lang="bg-BG" sz="2000" dirty="0" smtClean="0"/>
              <a:t>, която не е в</a:t>
            </a:r>
            <a:r>
              <a:rPr lang="en-US" sz="2000" dirty="0" smtClean="0"/>
              <a:t> </a:t>
            </a:r>
            <a:r>
              <a:rPr lang="en-US" sz="2000" dirty="0"/>
              <a:t>BCNF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do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bg-BG" sz="2000" dirty="0" smtClean="0"/>
              <a:t>изберете релационната схема </a:t>
            </a:r>
            <a:r>
              <a:rPr lang="en-US" sz="2000" dirty="0" smtClean="0"/>
              <a:t>Q </a:t>
            </a:r>
            <a:r>
              <a:rPr lang="bg-BG" sz="2000" dirty="0" smtClean="0"/>
              <a:t>в </a:t>
            </a:r>
            <a:r>
              <a:rPr lang="en-US" sz="2000" dirty="0" smtClean="0"/>
              <a:t>D</a:t>
            </a:r>
            <a:r>
              <a:rPr lang="bg-BG" sz="2000" dirty="0" smtClean="0"/>
              <a:t>, която не е в</a:t>
            </a:r>
            <a:r>
              <a:rPr lang="en-US" sz="2000" dirty="0" smtClean="0"/>
              <a:t> </a:t>
            </a:r>
            <a:r>
              <a:rPr lang="en-US" sz="2000" dirty="0"/>
              <a:t>BCNF;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bg-BG" sz="2000" dirty="0" smtClean="0"/>
              <a:t>намерете функционална зависимост </a:t>
            </a:r>
            <a:r>
              <a:rPr lang="en-US" sz="2000" dirty="0" smtClean="0"/>
              <a:t>X </a:t>
            </a:r>
            <a:r>
              <a:rPr lang="en-US" sz="2000" dirty="0">
                <a:sym typeface="Wingdings 3" pitchFamily="18" charset="2"/>
              </a:rPr>
              <a:t></a:t>
            </a:r>
            <a:r>
              <a:rPr lang="en-US" sz="2000" dirty="0"/>
              <a:t> Y </a:t>
            </a:r>
            <a:r>
              <a:rPr lang="bg-BG" sz="2000" dirty="0" smtClean="0"/>
              <a:t>в </a:t>
            </a:r>
            <a:r>
              <a:rPr lang="en-US" sz="2000" dirty="0" smtClean="0"/>
              <a:t>Q</a:t>
            </a:r>
            <a:r>
              <a:rPr lang="bg-BG" sz="2000" dirty="0" smtClean="0"/>
              <a:t>, която нарушава</a:t>
            </a:r>
            <a:r>
              <a:rPr lang="en-US" sz="2000" dirty="0" smtClean="0"/>
              <a:t> </a:t>
            </a:r>
            <a:r>
              <a:rPr lang="en-US" sz="2000" dirty="0"/>
              <a:t>BCNF;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bg-BG" sz="2000" dirty="0" smtClean="0"/>
              <a:t>заменете </a:t>
            </a:r>
            <a:r>
              <a:rPr lang="en-US" sz="2000" dirty="0" smtClean="0"/>
              <a:t>Q </a:t>
            </a:r>
            <a:r>
              <a:rPr lang="bg-BG" sz="2000" dirty="0" smtClean="0"/>
              <a:t>в </a:t>
            </a:r>
            <a:r>
              <a:rPr lang="en-US" sz="2000" dirty="0" smtClean="0"/>
              <a:t>D </a:t>
            </a:r>
            <a:r>
              <a:rPr lang="bg-BG" sz="2000" dirty="0" smtClean="0"/>
              <a:t>от две релационни схеми </a:t>
            </a:r>
            <a:r>
              <a:rPr lang="en-US" sz="2000" dirty="0" smtClean="0"/>
              <a:t>(Q </a:t>
            </a:r>
            <a:r>
              <a:rPr lang="en-US" sz="2000" dirty="0"/>
              <a:t>- Y) </a:t>
            </a:r>
            <a:r>
              <a:rPr lang="bg-BG" sz="2000" dirty="0" smtClean="0"/>
              <a:t>и </a:t>
            </a:r>
            <a:r>
              <a:rPr lang="en-US" sz="2000" dirty="0" smtClean="0"/>
              <a:t>(X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Y);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	};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000" i="1" dirty="0" smtClean="0"/>
              <a:t>Допускане</a:t>
            </a:r>
            <a:r>
              <a:rPr lang="en-US" sz="2000" i="1" dirty="0" smtClean="0"/>
              <a:t>: </a:t>
            </a:r>
            <a:r>
              <a:rPr lang="bg-BG" sz="2000" i="1" dirty="0" smtClean="0"/>
              <a:t>Атрибутите </a:t>
            </a:r>
            <a:r>
              <a:rPr lang="en-US" sz="2000" i="1" dirty="0"/>
              <a:t>join </a:t>
            </a:r>
            <a:r>
              <a:rPr lang="bg-BG" sz="2000" i="1" dirty="0" smtClean="0"/>
              <a:t>нямат </a:t>
            </a:r>
            <a:r>
              <a:rPr lang="en-US" sz="2000" i="1" dirty="0" smtClean="0"/>
              <a:t>null </a:t>
            </a:r>
            <a:r>
              <a:rPr lang="bg-BG" sz="2000" i="1" dirty="0" smtClean="0"/>
              <a:t>стойности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28D2E489-4629-451A-8DCC-7278BDAAAC74}" type="slidenum">
              <a:rPr lang="en-US"/>
              <a:pPr/>
              <a:t>18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Алгоритми за схема на </a:t>
            </a:r>
            <a:r>
              <a:rPr lang="bg-BG" dirty="0" smtClean="0"/>
              <a:t>РБД </a:t>
            </a:r>
            <a:r>
              <a:rPr lang="en-US" dirty="0" smtClean="0"/>
              <a:t>(3</a:t>
            </a:r>
            <a:r>
              <a:rPr lang="en-US" dirty="0"/>
              <a:t>)</a:t>
            </a:r>
          </a:p>
        </p:txBody>
      </p:sp>
      <p:sp>
        <p:nvSpPr>
          <p:cNvPr id="79053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000" b="1" dirty="0" smtClean="0"/>
              <a:t>Алгоритъм 11.</a:t>
            </a:r>
            <a:r>
              <a:rPr lang="en-US" sz="2000" b="1" dirty="0" smtClean="0"/>
              <a:t>4</a:t>
            </a:r>
            <a:r>
              <a:rPr lang="bg-BG" sz="2000" b="1" dirty="0" smtClean="0"/>
              <a:t>:</a:t>
            </a:r>
            <a:r>
              <a:rPr lang="en-US" sz="2000" b="1" dirty="0" smtClean="0"/>
              <a:t> </a:t>
            </a:r>
            <a:r>
              <a:rPr lang="bg-BG" sz="2000" b="1" dirty="0" smtClean="0"/>
              <a:t>Релационен синтез в</a:t>
            </a:r>
            <a:r>
              <a:rPr lang="en-US" sz="2000" b="1" dirty="0" smtClean="0"/>
              <a:t> </a:t>
            </a:r>
            <a:r>
              <a:rPr lang="en-US" sz="2000" b="1" dirty="0"/>
              <a:t>3NF </a:t>
            </a:r>
            <a:r>
              <a:rPr lang="bg-BG" sz="2000" b="1" dirty="0" smtClean="0"/>
              <a:t>с предпазване от зависимост и свойство </a:t>
            </a:r>
            <a:r>
              <a:rPr lang="en-US" sz="2000" b="1" dirty="0" smtClean="0"/>
              <a:t>Join </a:t>
            </a:r>
            <a:r>
              <a:rPr lang="bg-BG" sz="2000" b="1" dirty="0" smtClean="0"/>
              <a:t>без загуба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bg-BG" sz="2000" b="1" dirty="0" smtClean="0"/>
              <a:t>Вход</a:t>
            </a:r>
            <a:r>
              <a:rPr lang="en-US" sz="2000" b="1" dirty="0" smtClean="0"/>
              <a:t>: </a:t>
            </a:r>
            <a:r>
              <a:rPr lang="bg-BG" b="1" dirty="0"/>
              <a:t>Универсална релация</a:t>
            </a:r>
            <a:r>
              <a:rPr lang="en-US" b="1" dirty="0"/>
              <a:t> R </a:t>
            </a:r>
            <a:r>
              <a:rPr lang="bg-BG" b="1" dirty="0"/>
              <a:t>и множество от функционални зависимости</a:t>
            </a:r>
            <a:r>
              <a:rPr lang="en-US" b="1" dirty="0"/>
              <a:t> F </a:t>
            </a:r>
            <a:r>
              <a:rPr lang="bg-BG" b="1" dirty="0"/>
              <a:t>за атрибутите на </a:t>
            </a:r>
            <a:r>
              <a:rPr lang="en-US" b="1" dirty="0"/>
              <a:t>R.</a:t>
            </a:r>
            <a:endParaRPr lang="en-US" sz="2000" b="1" dirty="0"/>
          </a:p>
          <a:p>
            <a:pPr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800000"/>
                </a:solidFill>
              </a:rPr>
              <a:t>1.</a:t>
            </a:r>
            <a:r>
              <a:rPr lang="en-US" sz="2000" b="1" dirty="0"/>
              <a:t> </a:t>
            </a:r>
            <a:r>
              <a:rPr lang="bg-BG" sz="2000" dirty="0"/>
              <a:t>Определете минималното покритие </a:t>
            </a:r>
            <a:r>
              <a:rPr lang="en-US" sz="2000" dirty="0"/>
              <a:t>G </a:t>
            </a:r>
            <a:r>
              <a:rPr lang="bg-BG" sz="2000" dirty="0"/>
              <a:t>за </a:t>
            </a:r>
            <a:r>
              <a:rPr lang="en-US" sz="2000" dirty="0" smtClean="0"/>
              <a:t>F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</a:rPr>
              <a:t>2.</a:t>
            </a:r>
            <a:r>
              <a:rPr lang="en-US" sz="2000" b="1" dirty="0"/>
              <a:t> </a:t>
            </a:r>
            <a:r>
              <a:rPr lang="bg-BG" sz="2000" dirty="0"/>
              <a:t>За всяко </a:t>
            </a:r>
            <a:r>
              <a:rPr lang="en-US" sz="2000" dirty="0"/>
              <a:t>X</a:t>
            </a:r>
            <a:r>
              <a:rPr lang="bg-BG" sz="2000" dirty="0"/>
              <a:t>, намиращо се отляво на функционалната зависимост, която присъства в </a:t>
            </a:r>
            <a:r>
              <a:rPr lang="en-US" sz="2000" dirty="0"/>
              <a:t>G,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bg-BG" sz="2000" dirty="0"/>
              <a:t>създайте релационна схема в</a:t>
            </a:r>
            <a:r>
              <a:rPr lang="en-US" sz="2000" dirty="0"/>
              <a:t> D </a:t>
            </a:r>
            <a:r>
              <a:rPr lang="bg-BG" sz="2000" dirty="0"/>
              <a:t>с атрибути </a:t>
            </a:r>
            <a:r>
              <a:rPr lang="en-US" sz="2000" dirty="0"/>
              <a:t>{X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{A1}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{A2} ...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{</a:t>
            </a:r>
            <a:r>
              <a:rPr lang="en-US" sz="2000" dirty="0" err="1"/>
              <a:t>Ak</a:t>
            </a:r>
            <a:r>
              <a:rPr lang="en-US" sz="2000" dirty="0"/>
              <a:t>}},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	</a:t>
            </a:r>
            <a:r>
              <a:rPr lang="bg-BG" sz="2000" dirty="0"/>
              <a:t>където </a:t>
            </a:r>
            <a:r>
              <a:rPr lang="en-US" sz="2000" dirty="0"/>
              <a:t>X </a:t>
            </a:r>
            <a:r>
              <a:rPr lang="en-US" sz="2000" dirty="0">
                <a:sym typeface="Wingdings 3" pitchFamily="18" charset="2"/>
              </a:rPr>
              <a:t></a:t>
            </a:r>
            <a:r>
              <a:rPr lang="en-US" sz="2000" dirty="0"/>
              <a:t> A1, X </a:t>
            </a:r>
            <a:r>
              <a:rPr lang="en-US" sz="2000" dirty="0">
                <a:sym typeface="Wingdings 3" pitchFamily="18" charset="2"/>
              </a:rPr>
              <a:t></a:t>
            </a:r>
            <a:r>
              <a:rPr lang="en-US" sz="2000" dirty="0"/>
              <a:t> A2, ..., X </a:t>
            </a:r>
            <a:r>
              <a:rPr lang="en-US" sz="2000" dirty="0">
                <a:sym typeface="Wingdings 3" pitchFamily="18" charset="2"/>
              </a:rPr>
              <a:t></a:t>
            </a:r>
            <a:r>
              <a:rPr lang="en-US" sz="2000" dirty="0"/>
              <a:t> </a:t>
            </a:r>
            <a:r>
              <a:rPr lang="en-US" sz="2000" dirty="0" err="1"/>
              <a:t>Ak</a:t>
            </a:r>
            <a:r>
              <a:rPr lang="en-US" sz="2000" dirty="0"/>
              <a:t> </a:t>
            </a:r>
            <a:r>
              <a:rPr lang="bg-BG" sz="2000" dirty="0"/>
              <a:t>са само зависимостите в</a:t>
            </a:r>
            <a:r>
              <a:rPr lang="en-US" sz="2000" dirty="0"/>
              <a:t> G </a:t>
            </a:r>
            <a:r>
              <a:rPr lang="bg-BG" sz="2000" dirty="0"/>
              <a:t>с </a:t>
            </a:r>
            <a:r>
              <a:rPr lang="en-US" sz="2000" dirty="0"/>
              <a:t>X </a:t>
            </a:r>
            <a:r>
              <a:rPr lang="bg-BG" sz="2000" dirty="0"/>
              <a:t>от лявата страна </a:t>
            </a:r>
            <a:r>
              <a:rPr lang="en-US" sz="2000" dirty="0"/>
              <a:t>(X </a:t>
            </a:r>
            <a:r>
              <a:rPr lang="bg-BG" sz="2000" dirty="0"/>
              <a:t>е ключа на тази релация</a:t>
            </a:r>
            <a:r>
              <a:rPr lang="en-US" sz="2000" dirty="0"/>
              <a:t>) 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800000"/>
                </a:solidFill>
              </a:rPr>
              <a:t>3.</a:t>
            </a:r>
            <a:r>
              <a:rPr lang="en-US" sz="2000" b="1" dirty="0"/>
              <a:t> </a:t>
            </a:r>
            <a:r>
              <a:rPr lang="bg-BG" sz="2000" dirty="0" smtClean="0"/>
              <a:t>Ако нито една релационна схема в </a:t>
            </a:r>
            <a:r>
              <a:rPr lang="en-US" sz="2000" dirty="0" smtClean="0"/>
              <a:t>D </a:t>
            </a:r>
            <a:r>
              <a:rPr lang="bg-BG" sz="2000" dirty="0" smtClean="0"/>
              <a:t>съдържа ключ от</a:t>
            </a:r>
            <a:r>
              <a:rPr lang="en-US" sz="2000" dirty="0" smtClean="0"/>
              <a:t> </a:t>
            </a:r>
            <a:r>
              <a:rPr lang="en-US" sz="2000" dirty="0"/>
              <a:t>R, </a:t>
            </a:r>
            <a:r>
              <a:rPr lang="bg-BG" sz="2000" dirty="0" smtClean="0"/>
              <a:t>то създайте още една релационна схема в</a:t>
            </a:r>
            <a:r>
              <a:rPr lang="en-US" sz="2000" dirty="0" smtClean="0"/>
              <a:t> D</a:t>
            </a:r>
            <a:r>
              <a:rPr lang="bg-BG" sz="2000" dirty="0" smtClean="0"/>
              <a:t>, която съдържа атрибутите, формиращи ключа на</a:t>
            </a:r>
            <a:r>
              <a:rPr lang="en-US" sz="2000" dirty="0" smtClean="0"/>
              <a:t> </a:t>
            </a:r>
            <a:r>
              <a:rPr lang="en-US" sz="2000" dirty="0"/>
              <a:t>R. </a:t>
            </a:r>
            <a:r>
              <a:rPr lang="en-US" sz="2000" i="1" dirty="0" smtClean="0"/>
              <a:t>(</a:t>
            </a:r>
            <a:r>
              <a:rPr lang="bg-BG" sz="2000" i="1" dirty="0" smtClean="0"/>
              <a:t>Използвайте Алгоритъм 11.</a:t>
            </a:r>
            <a:r>
              <a:rPr lang="en-US" sz="2000" i="1" dirty="0" smtClean="0"/>
              <a:t>4a </a:t>
            </a:r>
            <a:r>
              <a:rPr lang="bg-BG" sz="2000" i="1" dirty="0" smtClean="0"/>
              <a:t>за определяне на ключа на </a:t>
            </a:r>
            <a:r>
              <a:rPr lang="en-US" sz="2000" i="1" dirty="0" smtClean="0"/>
              <a:t>R</a:t>
            </a:r>
            <a:r>
              <a:rPr lang="en-US" sz="2000" i="1" dirty="0"/>
              <a:t>)</a:t>
            </a:r>
          </a:p>
          <a:p>
            <a:pPr>
              <a:lnSpc>
                <a:spcPct val="90000"/>
              </a:lnSpc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D04CC622-FFB1-487F-BD82-3562D78AE099}" type="slidenum">
              <a:rPr lang="en-US"/>
              <a:pPr/>
              <a:t>19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 на лекцията</a:t>
            </a:r>
            <a:endParaRPr lang="en-US" dirty="0"/>
          </a:p>
        </p:txBody>
      </p:sp>
      <p:sp>
        <p:nvSpPr>
          <p:cNvPr id="7577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Дизайн на множества от релации</a:t>
            </a:r>
            <a:endParaRPr lang="en-US" dirty="0"/>
          </a:p>
          <a:p>
            <a:r>
              <a:rPr lang="bg-BG" dirty="0" smtClean="0"/>
              <a:t>Свойства на релационните декомпозиции</a:t>
            </a:r>
            <a:endParaRPr lang="en-US" dirty="0"/>
          </a:p>
          <a:p>
            <a:r>
              <a:rPr lang="bg-BG" dirty="0" smtClean="0"/>
              <a:t>Алгоритми за схема на РБД</a:t>
            </a:r>
            <a:endParaRPr lang="en-US" dirty="0"/>
          </a:p>
          <a:p>
            <a:r>
              <a:rPr lang="bg-BG" dirty="0" smtClean="0"/>
              <a:t>Многостойностни зависимости и четвърта нормална форма</a:t>
            </a:r>
            <a:endParaRPr lang="en-US" dirty="0"/>
          </a:p>
          <a:p>
            <a:r>
              <a:rPr lang="bg-BG" dirty="0" smtClean="0"/>
              <a:t>Зависимости</a:t>
            </a:r>
            <a:r>
              <a:rPr lang="en-US" dirty="0" smtClean="0"/>
              <a:t> </a:t>
            </a:r>
            <a:r>
              <a:rPr lang="en-US" dirty="0"/>
              <a:t>Join </a:t>
            </a:r>
            <a:r>
              <a:rPr lang="bg-BG" dirty="0" smtClean="0"/>
              <a:t>и пета нормална форма</a:t>
            </a:r>
            <a:endParaRPr lang="en-US" dirty="0"/>
          </a:p>
          <a:p>
            <a:r>
              <a:rPr lang="bg-BG" dirty="0" smtClean="0"/>
              <a:t>Обхващащи зависимости</a:t>
            </a:r>
            <a:endParaRPr lang="en-US" dirty="0"/>
          </a:p>
          <a:p>
            <a:r>
              <a:rPr lang="bg-BG" dirty="0" smtClean="0"/>
              <a:t>Други зависимости и нормални форми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EDA4C077-95E0-4FC0-A776-D21650F43D40}" type="slidenum">
              <a:rPr lang="en-US"/>
              <a:pPr/>
              <a:t>2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Алгоритми за схема на </a:t>
            </a:r>
            <a:r>
              <a:rPr lang="bg-BG" dirty="0" smtClean="0"/>
              <a:t>РБД </a:t>
            </a:r>
            <a:r>
              <a:rPr lang="en-US" dirty="0" smtClean="0"/>
              <a:t>(4</a:t>
            </a:r>
            <a:r>
              <a:rPr lang="en-US" dirty="0"/>
              <a:t>)</a:t>
            </a:r>
          </a:p>
        </p:txBody>
      </p:sp>
      <p:sp>
        <p:nvSpPr>
          <p:cNvPr id="7925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b="1" dirty="0" smtClean="0"/>
              <a:t>Алгоритъм 11.</a:t>
            </a:r>
            <a:r>
              <a:rPr lang="en-US" b="1" dirty="0" smtClean="0"/>
              <a:t>4a</a:t>
            </a:r>
            <a:r>
              <a:rPr lang="bg-BG" b="1" dirty="0" smtClean="0"/>
              <a:t>:</a:t>
            </a:r>
            <a:r>
              <a:rPr lang="en-US" b="1" dirty="0" smtClean="0"/>
              <a:t> </a:t>
            </a:r>
            <a:r>
              <a:rPr lang="bg-BG" b="1" dirty="0" smtClean="0"/>
              <a:t>Определяне на ключ </a:t>
            </a:r>
            <a:r>
              <a:rPr lang="en-US" b="1" dirty="0" smtClean="0"/>
              <a:t>K </a:t>
            </a:r>
            <a:r>
              <a:rPr lang="bg-BG" b="1" dirty="0" smtClean="0"/>
              <a:t>за </a:t>
            </a:r>
            <a:r>
              <a:rPr lang="en-US" b="1" dirty="0" smtClean="0"/>
              <a:t>R </a:t>
            </a:r>
            <a:r>
              <a:rPr lang="bg-BG" b="1" dirty="0" smtClean="0"/>
              <a:t>при зададено множество функционални зависимости</a:t>
            </a:r>
            <a:r>
              <a:rPr lang="bg-BG" b="1" dirty="0"/>
              <a:t> </a:t>
            </a:r>
            <a:r>
              <a:rPr lang="en-US" b="1" dirty="0" smtClean="0"/>
              <a:t>F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bg-BG" sz="2800" b="1" dirty="0"/>
              <a:t>Вход</a:t>
            </a:r>
            <a:r>
              <a:rPr lang="en-US" sz="2800" b="1" dirty="0"/>
              <a:t>: </a:t>
            </a:r>
            <a:r>
              <a:rPr lang="bg-BG" sz="2800" b="1" dirty="0"/>
              <a:t>Универсална релация</a:t>
            </a:r>
            <a:r>
              <a:rPr lang="en-US" sz="2800" b="1" dirty="0"/>
              <a:t> R </a:t>
            </a:r>
            <a:r>
              <a:rPr lang="bg-BG" sz="2800" b="1" dirty="0"/>
              <a:t>и множество от функционални зависимости</a:t>
            </a:r>
            <a:r>
              <a:rPr lang="en-US" sz="2800" b="1" dirty="0"/>
              <a:t> F </a:t>
            </a:r>
            <a:r>
              <a:rPr lang="bg-BG" sz="2800" b="1" dirty="0"/>
              <a:t>за атрибутите на </a:t>
            </a:r>
            <a:r>
              <a:rPr lang="en-US" sz="2800" b="1" dirty="0" smtClean="0"/>
              <a:t>R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800000"/>
                </a:solidFill>
              </a:rPr>
              <a:t>1.</a:t>
            </a:r>
            <a:r>
              <a:rPr lang="en-US" sz="2400" b="1" dirty="0"/>
              <a:t> </a:t>
            </a:r>
            <a:r>
              <a:rPr lang="bg-BG" dirty="0" smtClean="0"/>
              <a:t>Нека </a:t>
            </a:r>
            <a:r>
              <a:rPr lang="en-US" dirty="0" smtClean="0"/>
              <a:t>K </a:t>
            </a:r>
            <a:r>
              <a:rPr lang="en-US" dirty="0"/>
              <a:t>:= R;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800000"/>
                </a:solidFill>
              </a:rPr>
              <a:t>2.</a:t>
            </a:r>
            <a:r>
              <a:rPr lang="en-US" sz="2400" b="1" dirty="0"/>
              <a:t> </a:t>
            </a:r>
            <a:r>
              <a:rPr lang="bg-BG" dirty="0" smtClean="0"/>
              <a:t>За всеки атрибут </a:t>
            </a:r>
            <a:r>
              <a:rPr lang="en-US" dirty="0" smtClean="0"/>
              <a:t>A </a:t>
            </a:r>
            <a:r>
              <a:rPr lang="bg-BG" dirty="0" smtClean="0"/>
              <a:t>в </a:t>
            </a:r>
            <a:r>
              <a:rPr lang="en-US" dirty="0" smtClean="0"/>
              <a:t>K </a:t>
            </a:r>
            <a:r>
              <a:rPr lang="en-US" dirty="0"/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bg-BG" dirty="0" smtClean="0"/>
              <a:t>Изчислете </a:t>
            </a:r>
            <a:r>
              <a:rPr lang="en-US" dirty="0" smtClean="0"/>
              <a:t>(K </a:t>
            </a:r>
            <a:r>
              <a:rPr lang="en-US" dirty="0"/>
              <a:t>- A)+ </a:t>
            </a:r>
            <a:r>
              <a:rPr lang="bg-BG" dirty="0" smtClean="0"/>
              <a:t>по отношение на </a:t>
            </a:r>
            <a:r>
              <a:rPr lang="en-US" dirty="0" smtClean="0"/>
              <a:t>F</a:t>
            </a:r>
            <a:r>
              <a:rPr lang="en-US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dirty="0" smtClean="0"/>
              <a:t>If </a:t>
            </a:r>
            <a:r>
              <a:rPr lang="en-US" dirty="0" smtClean="0"/>
              <a:t>(K </a:t>
            </a:r>
            <a:r>
              <a:rPr lang="en-US" dirty="0"/>
              <a:t>- A)+ </a:t>
            </a:r>
            <a:r>
              <a:rPr lang="bg-BG" dirty="0" smtClean="0"/>
              <a:t>съдържа всички атрибути на </a:t>
            </a:r>
            <a:r>
              <a:rPr lang="en-US" dirty="0" smtClean="0"/>
              <a:t>R</a:t>
            </a:r>
            <a:r>
              <a:rPr lang="en-US" dirty="0"/>
              <a:t>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		then </a:t>
            </a:r>
            <a:r>
              <a:rPr lang="en-US" dirty="0" smtClean="0"/>
              <a:t>K </a:t>
            </a:r>
            <a:r>
              <a:rPr lang="en-US" dirty="0"/>
              <a:t>:= K - {A};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}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DD581BCD-CC33-4054-982E-3C40D24E2874}" type="slidenum">
              <a:rPr lang="en-US"/>
              <a:pPr/>
              <a:t>20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/>
              <a:t>Алгоритми за схема на </a:t>
            </a:r>
            <a:r>
              <a:rPr lang="bg-BG" sz="2800" dirty="0" smtClean="0"/>
              <a:t>РБД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(5)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29FA64B0-86D5-442E-AAFE-C6FC256A6924}" type="slidenum">
              <a:rPr lang="en-US"/>
              <a:pPr/>
              <a:t>21</a:t>
            </a:fld>
            <a:endParaRPr lang="en-CA"/>
          </a:p>
        </p:txBody>
      </p:sp>
      <p:pic>
        <p:nvPicPr>
          <p:cNvPr id="794630" name="Picture 6" descr="fig11_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53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dirty="0"/>
              <a:t>Алгоритми за схема на </a:t>
            </a:r>
            <a:r>
              <a:rPr lang="bg-BG" sz="2800" dirty="0" smtClean="0"/>
              <a:t>РБД</a:t>
            </a:r>
            <a:r>
              <a:rPr lang="en-US" sz="2800" dirty="0" smtClean="0">
                <a:cs typeface="Times New Roman" pitchFamily="18" charset="0"/>
              </a:rPr>
              <a:t> (</a:t>
            </a:r>
            <a:r>
              <a:rPr lang="bg-BG" sz="2800" dirty="0" smtClean="0">
                <a:cs typeface="Times New Roman" pitchFamily="18" charset="0"/>
              </a:rPr>
              <a:t>6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2894BABF-5FB3-4D35-9084-4F7D7D8E6BD3}" type="slidenum">
              <a:rPr lang="en-US"/>
              <a:pPr/>
              <a:t>22</a:t>
            </a:fld>
            <a:endParaRPr lang="en-CA"/>
          </a:p>
        </p:txBody>
      </p:sp>
      <p:pic>
        <p:nvPicPr>
          <p:cNvPr id="796678" name="Picture 6" descr="fig11_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3538"/>
            <a:ext cx="8534400" cy="44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Алгоритми за схема на </a:t>
            </a:r>
            <a:r>
              <a:rPr lang="bg-BG" sz="2800" dirty="0" smtClean="0"/>
              <a:t>РБД </a:t>
            </a:r>
            <a:r>
              <a:rPr lang="en-US" sz="3200" dirty="0" smtClean="0"/>
              <a:t>(</a:t>
            </a:r>
            <a:r>
              <a:rPr lang="bg-BG" sz="3200" dirty="0" smtClean="0"/>
              <a:t>7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EE5800B5-A854-456B-8E87-F5B320E4028A}" type="slidenum">
              <a:rPr lang="en-US"/>
              <a:pPr/>
              <a:t>23</a:t>
            </a:fld>
            <a:endParaRPr lang="en-CA"/>
          </a:p>
        </p:txBody>
      </p:sp>
      <p:pic>
        <p:nvPicPr>
          <p:cNvPr id="798727" name="Picture 7" descr="fig11_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8300"/>
            <a:ext cx="83820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0828"/>
            <a:ext cx="8229600" cy="990600"/>
          </a:xfrm>
        </p:spPr>
        <p:txBody>
          <a:bodyPr/>
          <a:lstStyle/>
          <a:p>
            <a:r>
              <a:rPr lang="bg-BG" sz="2800" dirty="0"/>
              <a:t>Алгоритми за схема на </a:t>
            </a:r>
            <a:r>
              <a:rPr lang="bg-BG" sz="2800" dirty="0" smtClean="0"/>
              <a:t>РБД </a:t>
            </a: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bg-BG" sz="2800" dirty="0" smtClean="0">
                <a:cs typeface="Times New Roman" pitchFamily="18" charset="0"/>
              </a:rPr>
              <a:t>8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E21CF78F-BC6A-4B48-9458-7E176A1C4967}" type="slidenum">
              <a:rPr lang="en-US"/>
              <a:pPr/>
              <a:t>24</a:t>
            </a:fld>
            <a:endParaRPr lang="en-CA"/>
          </a:p>
        </p:txBody>
      </p:sp>
      <p:pic>
        <p:nvPicPr>
          <p:cNvPr id="800773" name="Picture 5" descr="fig11_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63700"/>
            <a:ext cx="8018462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Алгоритми за схема на </a:t>
            </a:r>
            <a:r>
              <a:rPr lang="bg-BG" sz="2800" dirty="0" smtClean="0"/>
              <a:t>РБД (9)</a:t>
            </a:r>
            <a:endParaRPr lang="en-US" sz="2800" dirty="0"/>
          </a:p>
        </p:txBody>
      </p:sp>
      <p:sp>
        <p:nvSpPr>
          <p:cNvPr id="8028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b="1" dirty="0" smtClean="0"/>
              <a:t>Дискусия върху алгоритмите за нормализация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bg-BG" dirty="0" smtClean="0"/>
              <a:t>Проблеми</a:t>
            </a:r>
            <a:r>
              <a:rPr lang="en-US" dirty="0" smtClean="0"/>
              <a:t>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Дизайнерите на БД трябва първо да специфицират </a:t>
            </a:r>
            <a:r>
              <a:rPr lang="bg-BG" i="1" dirty="0" smtClean="0"/>
              <a:t>всички</a:t>
            </a:r>
            <a:r>
              <a:rPr lang="bg-BG" dirty="0" smtClean="0"/>
              <a:t> функционални зависимости по отношение на атрибутите на БД</a:t>
            </a:r>
            <a:r>
              <a:rPr lang="en-US" dirty="0" smtClean="0"/>
              <a:t>.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Тези алгоритми </a:t>
            </a:r>
            <a:r>
              <a:rPr lang="bg-BG" i="1" dirty="0" smtClean="0"/>
              <a:t>не са детерминирани </a:t>
            </a:r>
            <a:r>
              <a:rPr lang="bg-BG" dirty="0" smtClean="0"/>
              <a:t>в общия случай</a:t>
            </a:r>
            <a:r>
              <a:rPr lang="en-US" dirty="0" smtClean="0"/>
              <a:t>.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 smtClean="0"/>
              <a:t>Не винаги е възможно намиране на декомпозиция в релационните схеми,която е предпазена от зависимости и позволява всяка релационна схема в декомпозицията да бъде в </a:t>
            </a:r>
            <a:r>
              <a:rPr lang="en-US" dirty="0" smtClean="0"/>
              <a:t>BCNF (</a:t>
            </a:r>
            <a:r>
              <a:rPr lang="bg-BG" dirty="0" smtClean="0"/>
              <a:t>вместо в </a:t>
            </a:r>
            <a:r>
              <a:rPr lang="en-US" dirty="0" smtClean="0"/>
              <a:t>3NF </a:t>
            </a:r>
            <a:r>
              <a:rPr lang="bg-BG" dirty="0" smtClean="0"/>
              <a:t>както в Алгоритъм 11.4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300A9968-015B-4446-8B61-8D47B2DF1D7A}" type="slidenum">
              <a:rPr lang="en-US"/>
              <a:pPr/>
              <a:t>25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962" name="Rectangle 9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Алгоритми за схема на </a:t>
            </a:r>
            <a:r>
              <a:rPr lang="bg-BG" sz="2800" dirty="0" smtClean="0"/>
              <a:t>РБД </a:t>
            </a:r>
            <a:r>
              <a:rPr lang="en-US" sz="3200" dirty="0" smtClean="0"/>
              <a:t>(</a:t>
            </a:r>
            <a:r>
              <a:rPr lang="bg-BG" sz="3200" dirty="0" smtClean="0"/>
              <a:t>10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00579106-6D74-4C14-9D9F-7DA334FF5AA7}" type="slidenum">
              <a:rPr lang="en-US"/>
              <a:pPr/>
              <a:t>26</a:t>
            </a:fld>
            <a:endParaRPr lang="en-CA"/>
          </a:p>
        </p:txBody>
      </p:sp>
      <p:pic>
        <p:nvPicPr>
          <p:cNvPr id="804963" name="Picture 99" descr="tbl1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600200"/>
            <a:ext cx="7021512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800" dirty="0"/>
              <a:t>Многостойностни зависимости и четвърта нормална </a:t>
            </a:r>
            <a:r>
              <a:rPr lang="bg-BG" sz="2800" dirty="0" smtClean="0"/>
              <a:t>форма </a:t>
            </a:r>
            <a:r>
              <a:rPr lang="en-US" sz="3200" dirty="0" smtClean="0"/>
              <a:t>(1</a:t>
            </a:r>
            <a:r>
              <a:rPr lang="en-US" sz="3200" dirty="0"/>
              <a:t>)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35B676E4-8280-41D9-954A-CEF8F0F18909}" type="slidenum">
              <a:rPr lang="en-US"/>
              <a:pPr/>
              <a:t>27</a:t>
            </a:fld>
            <a:endParaRPr lang="en-CA"/>
          </a:p>
        </p:txBody>
      </p:sp>
      <p:pic>
        <p:nvPicPr>
          <p:cNvPr id="806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47988"/>
            <a:ext cx="5822950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467600" cy="12001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AutoNum type="alphaLcParenBoth"/>
            </a:pPr>
            <a:r>
              <a:rPr lang="bg-BG" sz="1800" dirty="0" smtClean="0">
                <a:solidFill>
                  <a:schemeClr val="tx2"/>
                </a:solidFill>
              </a:rPr>
              <a:t>Релация </a:t>
            </a:r>
            <a:r>
              <a:rPr lang="en-US" sz="1800" dirty="0" smtClean="0">
                <a:solidFill>
                  <a:schemeClr val="tx2"/>
                </a:solidFill>
              </a:rPr>
              <a:t>EMP </a:t>
            </a:r>
            <a:r>
              <a:rPr lang="bg-BG" sz="1800" dirty="0" smtClean="0">
                <a:solidFill>
                  <a:schemeClr val="tx2"/>
                </a:solidFill>
              </a:rPr>
              <a:t>с две </a:t>
            </a:r>
            <a:r>
              <a:rPr lang="en-US" sz="1800" dirty="0" smtClean="0">
                <a:solidFill>
                  <a:schemeClr val="tx2"/>
                </a:solidFill>
              </a:rPr>
              <a:t>MVDs</a:t>
            </a:r>
            <a:r>
              <a:rPr lang="en-US" sz="1800" dirty="0">
                <a:solidFill>
                  <a:schemeClr val="tx2"/>
                </a:solidFill>
              </a:rPr>
              <a:t>: ENAME —&gt;&gt; PNAME </a:t>
            </a:r>
            <a:r>
              <a:rPr lang="bg-BG" sz="1800" dirty="0" smtClean="0">
                <a:solidFill>
                  <a:schemeClr val="tx2"/>
                </a:solidFill>
              </a:rPr>
              <a:t>и </a:t>
            </a:r>
            <a:r>
              <a:rPr lang="en-US" sz="1800" dirty="0" smtClean="0">
                <a:solidFill>
                  <a:schemeClr val="tx2"/>
                </a:solidFill>
              </a:rPr>
              <a:t>ENAME </a:t>
            </a:r>
            <a:r>
              <a:rPr lang="en-US" sz="1800" dirty="0">
                <a:solidFill>
                  <a:schemeClr val="tx2"/>
                </a:solidFill>
              </a:rPr>
              <a:t>—&gt;&gt; DNAME.</a:t>
            </a:r>
          </a:p>
          <a:p>
            <a:pPr>
              <a:buFontTx/>
              <a:buAutoNum type="alphaLcParenBoth"/>
            </a:pPr>
            <a:r>
              <a:rPr lang="bg-BG" sz="1800" dirty="0" smtClean="0">
                <a:solidFill>
                  <a:schemeClr val="tx2"/>
                </a:solidFill>
              </a:rPr>
              <a:t>Декомпозиция на релацията </a:t>
            </a:r>
            <a:r>
              <a:rPr lang="en-US" sz="1800" dirty="0" smtClean="0">
                <a:solidFill>
                  <a:schemeClr val="tx2"/>
                </a:solidFill>
              </a:rPr>
              <a:t>EMP </a:t>
            </a:r>
            <a:r>
              <a:rPr lang="bg-BG" sz="1800" dirty="0" smtClean="0">
                <a:solidFill>
                  <a:schemeClr val="tx2"/>
                </a:solidFill>
              </a:rPr>
              <a:t>в две </a:t>
            </a:r>
            <a:r>
              <a:rPr lang="en-US" sz="1800" dirty="0" smtClean="0">
                <a:solidFill>
                  <a:schemeClr val="tx2"/>
                </a:solidFill>
              </a:rPr>
              <a:t>4NF </a:t>
            </a:r>
            <a:r>
              <a:rPr lang="bg-BG" sz="1800" dirty="0" smtClean="0">
                <a:solidFill>
                  <a:schemeClr val="tx2"/>
                </a:solidFill>
              </a:rPr>
              <a:t>релации </a:t>
            </a:r>
            <a:r>
              <a:rPr lang="en-US" sz="1800" dirty="0" smtClean="0">
                <a:solidFill>
                  <a:schemeClr val="tx2"/>
                </a:solidFill>
              </a:rPr>
              <a:t>EMP_PROJECTS </a:t>
            </a:r>
            <a:r>
              <a:rPr lang="bg-BG" sz="1800" dirty="0" smtClean="0">
                <a:solidFill>
                  <a:schemeClr val="tx2"/>
                </a:solidFill>
              </a:rPr>
              <a:t>и </a:t>
            </a:r>
            <a:r>
              <a:rPr lang="en-US" sz="1800" dirty="0" smtClean="0">
                <a:solidFill>
                  <a:schemeClr val="tx2"/>
                </a:solidFill>
              </a:rPr>
              <a:t>EMP_DEPENDENTS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800" dirty="0"/>
              <a:t>Многостойностни зависимости и четвърта нормална </a:t>
            </a:r>
            <a:r>
              <a:rPr lang="bg-BG" sz="2800" dirty="0" smtClean="0"/>
              <a:t>форма </a:t>
            </a:r>
            <a:r>
              <a:rPr lang="en-US" sz="3200" dirty="0" smtClean="0"/>
              <a:t>(</a:t>
            </a:r>
            <a:r>
              <a:rPr lang="bg-BG" sz="3200" dirty="0" smtClean="0"/>
              <a:t>2</a:t>
            </a:r>
            <a:r>
              <a:rPr lang="en-US" sz="3200" dirty="0" smtClean="0"/>
              <a:t>)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02799C4E-046B-45AE-AC57-38162D746132}" type="slidenum">
              <a:rPr lang="en-US"/>
              <a:pPr/>
              <a:t>28</a:t>
            </a:fld>
            <a:endParaRPr lang="en-CA"/>
          </a:p>
        </p:txBody>
      </p:sp>
      <p:pic>
        <p:nvPicPr>
          <p:cNvPr id="808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47950"/>
            <a:ext cx="6751638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64" name="Text Box 4"/>
          <p:cNvSpPr txBox="1">
            <a:spLocks noChangeArrowheads="1"/>
          </p:cNvSpPr>
          <p:nvPr/>
        </p:nvSpPr>
        <p:spPr bwMode="auto">
          <a:xfrm>
            <a:off x="838200" y="1589088"/>
            <a:ext cx="7467600" cy="9255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800" dirty="0">
                <a:solidFill>
                  <a:srgbClr val="800000"/>
                </a:solidFill>
                <a:sym typeface="Symbol" pitchFamily="18" charset="2"/>
              </a:rPr>
              <a:t>(c) 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Релация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SUPPLY 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без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MVDs 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е в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4NF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, но не е в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 5NF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, ако има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800000"/>
                </a:solidFill>
                <a:sym typeface="Symbol" pitchFamily="18" charset="2"/>
              </a:rPr>
              <a:t>JD(R1, R2, R3). (d) 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Декомпозиция на релацията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SUPPLY 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в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5NF 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релации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R1</a:t>
            </a:r>
            <a:r>
              <a:rPr lang="en-US" sz="1800" dirty="0">
                <a:solidFill>
                  <a:srgbClr val="800000"/>
                </a:solidFill>
                <a:sym typeface="Symbol" pitchFamily="18" charset="2"/>
              </a:rPr>
              <a:t>,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R2</a:t>
            </a:r>
            <a:r>
              <a:rPr lang="bg-BG" sz="1800" dirty="0" smtClean="0">
                <a:solidFill>
                  <a:srgbClr val="800000"/>
                </a:solidFill>
                <a:sym typeface="Symbol" pitchFamily="18" charset="2"/>
              </a:rPr>
              <a:t> и </a:t>
            </a:r>
            <a:r>
              <a:rPr lang="en-US" sz="1800" dirty="0" smtClean="0">
                <a:solidFill>
                  <a:srgbClr val="800000"/>
                </a:solidFill>
                <a:sym typeface="Symbol" pitchFamily="18" charset="2"/>
              </a:rPr>
              <a:t>R3</a:t>
            </a:r>
            <a:r>
              <a:rPr lang="en-US" sz="1800" dirty="0">
                <a:solidFill>
                  <a:srgbClr val="800000"/>
                </a:solidFill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bg-BG" sz="3200" dirty="0"/>
              <a:t>Многостойностни зависимости и четвърта нормална </a:t>
            </a:r>
            <a:r>
              <a:rPr lang="bg-BG" sz="3200" dirty="0" smtClean="0"/>
              <a:t>форма </a:t>
            </a:r>
            <a:r>
              <a:rPr lang="en-US" sz="3200" dirty="0" smtClean="0">
                <a:cs typeface="Times New Roman" pitchFamily="18" charset="0"/>
              </a:rPr>
              <a:t>(</a:t>
            </a:r>
            <a:r>
              <a:rPr lang="bg-BG" sz="3200" dirty="0" smtClean="0">
                <a:cs typeface="Times New Roman" pitchFamily="18" charset="0"/>
              </a:rPr>
              <a:t>3</a:t>
            </a:r>
            <a:r>
              <a:rPr lang="en-US" sz="3200" dirty="0" smtClean="0">
                <a:cs typeface="Times New Roman" pitchFamily="18" charset="0"/>
              </a:rPr>
              <a:t>)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11011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574800"/>
            <a:ext cx="8356600" cy="4749800"/>
          </a:xfrm>
        </p:spPr>
        <p:txBody>
          <a:bodyPr>
            <a:normAutofit fontScale="92500" lnSpcReduction="20000"/>
          </a:bodyPr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bg-BG" sz="2000" b="1" u="sng" dirty="0" smtClean="0">
                <a:cs typeface="Times New Roman" pitchFamily="18" charset="0"/>
              </a:rPr>
              <a:t>Дефиниция</a:t>
            </a:r>
            <a:r>
              <a:rPr lang="en-US" sz="2000" b="1" u="sng" dirty="0" smtClean="0">
                <a:cs typeface="Times New Roman" pitchFamily="18" charset="0"/>
              </a:rPr>
              <a:t>: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endParaRPr lang="en-US" sz="2000" b="1" dirty="0">
              <a:cs typeface="Times New Roman" pitchFamily="18" charset="0"/>
            </a:endParaRPr>
          </a:p>
          <a:p>
            <a:pPr marL="609600" indent="-609600" algn="just">
              <a:lnSpc>
                <a:spcPct val="120000"/>
              </a:lnSpc>
            </a:pPr>
            <a:r>
              <a:rPr lang="bg-BG" sz="2000" dirty="0" smtClean="0">
                <a:cs typeface="Times New Roman" pitchFamily="18" charset="0"/>
              </a:rPr>
              <a:t>Една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b="1" dirty="0" smtClean="0">
                <a:cs typeface="Times New Roman" pitchFamily="18" charset="0"/>
              </a:rPr>
              <a:t>многостойностна зависимост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b="1" dirty="0">
                <a:cs typeface="Times New Roman" pitchFamily="18" charset="0"/>
              </a:rPr>
              <a:t>MVD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Y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за дадена релационна схема </a:t>
            </a:r>
            <a:r>
              <a:rPr lang="en-US" sz="2000" i="1" dirty="0" smtClean="0">
                <a:cs typeface="Times New Roman" pitchFamily="18" charset="0"/>
              </a:rPr>
              <a:t>R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bg-BG" sz="2000" dirty="0" smtClean="0">
                <a:cs typeface="Times New Roman" pitchFamily="18" charset="0"/>
              </a:rPr>
              <a:t>където </a:t>
            </a:r>
            <a:r>
              <a:rPr lang="en-US" sz="2000" i="1" dirty="0" smtClean="0">
                <a:cs typeface="Times New Roman" pitchFamily="18" charset="0"/>
              </a:rPr>
              <a:t>X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и </a:t>
            </a:r>
            <a:r>
              <a:rPr lang="en-US" sz="2000" i="1" dirty="0" smtClean="0">
                <a:cs typeface="Times New Roman" pitchFamily="18" charset="0"/>
              </a:rPr>
              <a:t>Y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са подмножества на </a:t>
            </a:r>
            <a:r>
              <a:rPr lang="en-US" sz="2000" i="1" dirty="0" smtClean="0">
                <a:cs typeface="Times New Roman" pitchFamily="18" charset="0"/>
              </a:rPr>
              <a:t>R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bg-BG" sz="2000" dirty="0" smtClean="0">
                <a:cs typeface="Times New Roman" pitchFamily="18" charset="0"/>
              </a:rPr>
              <a:t>задава следните ограничения върху произволно състояние </a:t>
            </a:r>
            <a:r>
              <a:rPr lang="en-US" sz="2000" i="1" dirty="0" smtClean="0">
                <a:cs typeface="Times New Roman" pitchFamily="18" charset="0"/>
              </a:rPr>
              <a:t>r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на релацията </a:t>
            </a:r>
            <a:r>
              <a:rPr lang="en-US" sz="2000" i="1" dirty="0" smtClean="0">
                <a:cs typeface="Times New Roman" pitchFamily="18" charset="0"/>
              </a:rPr>
              <a:t>R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bg-BG" sz="2000" dirty="0" smtClean="0">
                <a:cs typeface="Times New Roman" pitchFamily="18" charset="0"/>
              </a:rPr>
              <a:t>Ако два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tuples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и 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baseline="-30000" dirty="0" smtClean="0">
                <a:cs typeface="Times New Roman" pitchFamily="18" charset="0"/>
              </a:rPr>
              <a:t>2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съществуват в </a:t>
            </a:r>
            <a:r>
              <a:rPr lang="en-US" sz="2000" i="1" dirty="0" smtClean="0">
                <a:cs typeface="Times New Roman" pitchFamily="18" charset="0"/>
              </a:rPr>
              <a:t>r</a:t>
            </a:r>
            <a:r>
              <a:rPr lang="bg-BG" sz="2000" i="1" dirty="0" smtClean="0">
                <a:cs typeface="Times New Roman" pitchFamily="18" charset="0"/>
              </a:rPr>
              <a:t>, така че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], </a:t>
            </a:r>
            <a:r>
              <a:rPr lang="bg-BG" sz="2000" dirty="0" smtClean="0">
                <a:cs typeface="Times New Roman" pitchFamily="18" charset="0"/>
              </a:rPr>
              <a:t>то два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tuples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3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и 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baseline="-30000" dirty="0" smtClean="0">
                <a:cs typeface="Times New Roman" pitchFamily="18" charset="0"/>
              </a:rPr>
              <a:t>4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със следните свойства, трябва също да присъстват в </a:t>
            </a:r>
            <a:r>
              <a:rPr lang="en-US" sz="2000" i="1" dirty="0" smtClean="0">
                <a:cs typeface="Times New Roman" pitchFamily="18" charset="0"/>
              </a:rPr>
              <a:t>r</a:t>
            </a:r>
            <a:r>
              <a:rPr lang="bg-BG" sz="2000" i="1" dirty="0" smtClean="0">
                <a:cs typeface="Times New Roman" pitchFamily="18" charset="0"/>
              </a:rPr>
              <a:t>:</a:t>
            </a:r>
            <a:endParaRPr lang="en-US" sz="2000" dirty="0">
              <a:cs typeface="Times New Roman" pitchFamily="18" charset="0"/>
            </a:endParaRPr>
          </a:p>
          <a:p>
            <a:pPr marL="990600" lvl="1" indent="-533400" algn="just">
              <a:lnSpc>
                <a:spcPct val="120000"/>
              </a:lnSpc>
            </a:pP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3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4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].</a:t>
            </a:r>
          </a:p>
          <a:p>
            <a:pPr marL="990600" lvl="1" indent="-533400" algn="just">
              <a:lnSpc>
                <a:spcPct val="120000"/>
              </a:lnSpc>
            </a:pP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3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] and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4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].</a:t>
            </a:r>
          </a:p>
          <a:p>
            <a:pPr marL="990600" lvl="1" indent="-533400">
              <a:lnSpc>
                <a:spcPct val="120000"/>
              </a:lnSpc>
            </a:pP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3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sz="2000" dirty="0">
                <a:cs typeface="Times New Roman" pitchFamily="18" charset="0"/>
              </a:rPr>
              <a:t>] and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4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sz="2000" dirty="0">
                <a:cs typeface="Times New Roman" pitchFamily="18" charset="0"/>
              </a:rPr>
              <a:t>] = </a:t>
            </a:r>
            <a:r>
              <a:rPr lang="en-US" sz="2000" i="1" dirty="0">
                <a:cs typeface="Times New Roman" pitchFamily="18" charset="0"/>
              </a:rPr>
              <a:t>t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[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dirty="0" smtClean="0">
                <a:cs typeface="Times New Roman" pitchFamily="18" charset="0"/>
              </a:rPr>
              <a:t>].</a:t>
            </a:r>
            <a:r>
              <a:rPr lang="bg-BG" dirty="0" smtClean="0">
                <a:cs typeface="Times New Roman" pitchFamily="18" charset="0"/>
              </a:rPr>
              <a:t>,</a:t>
            </a:r>
            <a:br>
              <a:rPr lang="bg-BG" dirty="0" smtClean="0">
                <a:cs typeface="Times New Roman" pitchFamily="18" charset="0"/>
              </a:rPr>
            </a:br>
            <a:r>
              <a:rPr lang="bg-BG" dirty="0" smtClean="0">
                <a:cs typeface="Times New Roman" pitchFamily="18" charset="0"/>
              </a:rPr>
              <a:t>Където </a:t>
            </a:r>
            <a:r>
              <a:rPr lang="en-US" i="1" dirty="0" smtClean="0">
                <a:cs typeface="Times New Roman" pitchFamily="18" charset="0"/>
              </a:rPr>
              <a:t>Z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bg-BG" dirty="0" smtClean="0">
                <a:cs typeface="Times New Roman" pitchFamily="18" charset="0"/>
              </a:rPr>
              <a:t>е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en-US" i="1" dirty="0" smtClean="0">
                <a:cs typeface="Times New Roman" pitchFamily="18" charset="0"/>
              </a:rPr>
              <a:t>R </a:t>
            </a:r>
            <a:r>
              <a:rPr lang="en-US" sz="1800" dirty="0">
                <a:latin typeface="MathematicalPi 1" pitchFamily="82" charset="0"/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X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latin typeface="Lucida Grande" pitchFamily="1" charset="0"/>
                <a:cs typeface="Arial" pitchFamily="34" charset="0"/>
              </a:rPr>
              <a:t>υ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Y</a:t>
            </a:r>
            <a:r>
              <a:rPr lang="en-US" dirty="0" smtClean="0">
                <a:cs typeface="Times New Roman" pitchFamily="18" charset="0"/>
              </a:rPr>
              <a:t>))</a:t>
            </a:r>
            <a:r>
              <a:rPr lang="bg-BG" dirty="0" smtClean="0">
                <a:cs typeface="Times New Roman" pitchFamily="18" charset="0"/>
              </a:rPr>
              <a:t>.</a:t>
            </a:r>
            <a:br>
              <a:rPr lang="bg-BG" dirty="0" smtClean="0">
                <a:cs typeface="Times New Roman" pitchFamily="18" charset="0"/>
              </a:rPr>
            </a:br>
            <a:endParaRPr lang="en-US" sz="2000" dirty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bg-BG" sz="2000" dirty="0" smtClean="0">
                <a:cs typeface="Times New Roman" pitchFamily="18" charset="0"/>
              </a:rPr>
              <a:t>Една </a:t>
            </a:r>
            <a:r>
              <a:rPr lang="en-US" sz="2000" dirty="0" smtClean="0">
                <a:cs typeface="Times New Roman" pitchFamily="18" charset="0"/>
              </a:rPr>
              <a:t>MVD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1800" dirty="0">
                <a:latin typeface="Times New Roman"/>
                <a:cs typeface="Times New Roman" pitchFamily="18" charset="0"/>
              </a:rPr>
              <a:t>—</a:t>
            </a:r>
            <a:r>
              <a:rPr lang="en-US" sz="1800" dirty="0">
                <a:cs typeface="Times New Roman" pitchFamily="18" charset="0"/>
              </a:rPr>
              <a:t>&gt;&gt;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в </a:t>
            </a:r>
            <a:r>
              <a:rPr lang="en-US" sz="2000" i="1" dirty="0" smtClean="0">
                <a:cs typeface="Times New Roman" pitchFamily="18" charset="0"/>
              </a:rPr>
              <a:t>R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се нарича </a:t>
            </a:r>
            <a:r>
              <a:rPr lang="bg-BG" sz="2000" b="1" dirty="0" smtClean="0">
                <a:cs typeface="Times New Roman" pitchFamily="18" charset="0"/>
              </a:rPr>
              <a:t>тривиална </a:t>
            </a:r>
            <a:r>
              <a:rPr lang="en-US" sz="2000" b="1" dirty="0" smtClean="0">
                <a:cs typeface="Times New Roman" pitchFamily="18" charset="0"/>
              </a:rPr>
              <a:t>MVD</a:t>
            </a:r>
            <a:r>
              <a:rPr lang="bg-BG" sz="2000" b="1" dirty="0" smtClean="0">
                <a:cs typeface="Times New Roman" pitchFamily="18" charset="0"/>
              </a:rPr>
              <a:t>,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ако: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(a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i="1" dirty="0">
                <a:cs typeface="Times New Roman" pitchFamily="18" charset="0"/>
              </a:rPr>
              <a:t>Y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bg-BG" dirty="0" smtClean="0">
                <a:cs typeface="Times New Roman" pitchFamily="18" charset="0"/>
              </a:rPr>
              <a:t>е подмножество на </a:t>
            </a:r>
            <a:r>
              <a:rPr lang="en-US" i="1" dirty="0" smtClean="0">
                <a:cs typeface="Times New Roman" pitchFamily="18" charset="0"/>
              </a:rPr>
              <a:t>X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bg-BG" dirty="0" smtClean="0">
                <a:cs typeface="Times New Roman" pitchFamily="18" charset="0"/>
              </a:rPr>
              <a:t>или </a:t>
            </a:r>
            <a:br>
              <a:rPr lang="bg-BG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(b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i="1" dirty="0">
                <a:cs typeface="Times New Roman" pitchFamily="18" charset="0"/>
              </a:rPr>
              <a:t>X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>
                <a:latin typeface="Lucida Grande" pitchFamily="1" charset="0"/>
                <a:cs typeface="Arial" pitchFamily="34" charset="0"/>
              </a:rPr>
              <a:t>υ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Y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i="1" dirty="0">
                <a:cs typeface="Times New Roman" pitchFamily="18" charset="0"/>
              </a:rPr>
              <a:t>R</a:t>
            </a:r>
            <a:r>
              <a:rPr lang="en-US" dirty="0"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68938D1F-4B70-400D-8999-DDCAEE113946}" type="slidenum">
              <a:rPr lang="en-US"/>
              <a:pPr/>
              <a:t>29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Дизайн на множества от </a:t>
            </a:r>
            <a:r>
              <a:rPr lang="bg-BG" dirty="0" smtClean="0"/>
              <a:t>релации </a:t>
            </a:r>
            <a:r>
              <a:rPr lang="en-US" dirty="0" smtClean="0"/>
              <a:t>(1</a:t>
            </a:r>
            <a:r>
              <a:rPr lang="en-US" dirty="0"/>
              <a:t>) </a:t>
            </a:r>
          </a:p>
        </p:txBody>
      </p:sp>
      <p:sp>
        <p:nvSpPr>
          <p:cNvPr id="7598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Подход на релационния синтез (дизайн отдолу-нагоре)</a:t>
            </a:r>
            <a:r>
              <a:rPr lang="en-US" b="1" dirty="0" smtClean="0"/>
              <a:t> :</a:t>
            </a:r>
            <a:endParaRPr lang="en-US" b="1" dirty="0"/>
          </a:p>
          <a:p>
            <a:pPr lvl="1"/>
            <a:r>
              <a:rPr lang="bg-BG" dirty="0" smtClean="0"/>
              <a:t>Допускаме, че всички възможни функционални зависимости са намерени.</a:t>
            </a:r>
            <a:endParaRPr lang="en-US" dirty="0"/>
          </a:p>
          <a:p>
            <a:pPr lvl="1"/>
            <a:r>
              <a:rPr lang="bg-BG" dirty="0" smtClean="0"/>
              <a:t>Първо конструираме едно минимално множество от</a:t>
            </a:r>
            <a:r>
              <a:rPr lang="en-US" dirty="0" smtClean="0"/>
              <a:t> </a:t>
            </a:r>
            <a:r>
              <a:rPr lang="en-US" dirty="0"/>
              <a:t>FDs</a:t>
            </a:r>
          </a:p>
          <a:p>
            <a:pPr lvl="1"/>
            <a:r>
              <a:rPr lang="bg-BG" dirty="0" smtClean="0"/>
              <a:t>След това прилагаме алгоритмите за конструиране на множество от </a:t>
            </a:r>
            <a:r>
              <a:rPr lang="en-US" dirty="0" smtClean="0"/>
              <a:t>3NF </a:t>
            </a:r>
            <a:r>
              <a:rPr lang="bg-BG" dirty="0" smtClean="0"/>
              <a:t>или </a:t>
            </a:r>
            <a:r>
              <a:rPr lang="en-US" dirty="0" smtClean="0"/>
              <a:t>BCNF </a:t>
            </a:r>
            <a:r>
              <a:rPr lang="bg-BG" dirty="0" smtClean="0"/>
              <a:t>релации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bg-BG" dirty="0" smtClean="0"/>
              <a:t>Допълнителни критерии може да са необходими за проверка дали </a:t>
            </a:r>
            <a:r>
              <a:rPr lang="bg-BG" i="1" dirty="0" smtClean="0"/>
              <a:t>множеството релации </a:t>
            </a:r>
            <a:r>
              <a:rPr lang="bg-BG" dirty="0" smtClean="0"/>
              <a:t>в РБД е удовлетворително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8EA76256-F458-4580-9A36-0FCFA9A019F8}" type="slidenum">
              <a:rPr lang="en-US"/>
              <a:pPr/>
              <a:t>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bg-BG" sz="3200" dirty="0"/>
              <a:t>Многостойностни зависимости и четвърта нормална </a:t>
            </a:r>
            <a:r>
              <a:rPr lang="bg-BG" sz="3200" dirty="0" smtClean="0"/>
              <a:t>форма </a:t>
            </a:r>
            <a:r>
              <a:rPr lang="en-US" sz="3200" dirty="0" smtClean="0">
                <a:cs typeface="Times New Roman" pitchFamily="18" charset="0"/>
              </a:rPr>
              <a:t>(</a:t>
            </a:r>
            <a:r>
              <a:rPr lang="bg-BG" sz="3200" dirty="0" smtClean="0">
                <a:cs typeface="Times New Roman" pitchFamily="18" charset="0"/>
              </a:rPr>
              <a:t>4</a:t>
            </a:r>
            <a:r>
              <a:rPr lang="en-US" sz="3200" dirty="0" smtClean="0">
                <a:cs typeface="Times New Roman" pitchFamily="18" charset="0"/>
              </a:rPr>
              <a:t>)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458200" cy="4724400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bg-BG" sz="2400" b="1" dirty="0" smtClean="0">
                <a:cs typeface="Times New Roman" pitchFamily="18" charset="0"/>
              </a:rPr>
              <a:t>Правила за извод на функционални и многостойностни зависимости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n-US" sz="2400" dirty="0">
              <a:cs typeface="Times New Roman" pitchFamily="18" charset="0"/>
            </a:endParaRP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IR1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рефлексивност за </a:t>
            </a:r>
            <a:r>
              <a:rPr lang="en-US" sz="2000" b="1" dirty="0" smtClean="0">
                <a:cs typeface="Times New Roman" pitchFamily="18" charset="0"/>
              </a:rPr>
              <a:t>FDs</a:t>
            </a:r>
            <a:r>
              <a:rPr lang="en-US" sz="2000" dirty="0">
                <a:cs typeface="Times New Roman" pitchFamily="18" charset="0"/>
              </a:rPr>
              <a:t>): If </a:t>
            </a:r>
            <a:r>
              <a:rPr lang="en-US" sz="2000" i="1" dirty="0">
                <a:cs typeface="Times New Roman" pitchFamily="18" charset="0"/>
              </a:rPr>
              <a:t>X </a:t>
            </a:r>
            <a:r>
              <a:rPr lang="en-US" sz="2000" i="1" dirty="0">
                <a:cs typeface="Times New Roman" pitchFamily="18" charset="0"/>
                <a:sym typeface="Symbol" pitchFamily="18" charset="2"/>
              </a:rPr>
              <a:t>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, then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dirty="0">
                <a:latin typeface="Times New Roman"/>
                <a:cs typeface="Times New Roman" pitchFamily="18" charset="0"/>
                <a:sym typeface="Symbol" pitchFamily="18" charset="2"/>
              </a:rPr>
              <a:t>–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IR2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усилване за </a:t>
            </a:r>
            <a:r>
              <a:rPr lang="en-US" sz="2000" b="1" dirty="0" smtClean="0">
                <a:cs typeface="Times New Roman" pitchFamily="18" charset="0"/>
              </a:rPr>
              <a:t>FDs</a:t>
            </a:r>
            <a:r>
              <a:rPr lang="en-US" sz="2000" dirty="0">
                <a:cs typeface="Times New Roman" pitchFamily="18" charset="0"/>
              </a:rPr>
              <a:t>): {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100" dirty="0">
                <a:latin typeface="Times New Roman"/>
                <a:cs typeface="Tahoma" pitchFamily="34" charset="0"/>
                <a:sym typeface="Wingdings 3" pitchFamily="18" charset="2"/>
              </a:rPr>
              <a:t>–</a:t>
            </a:r>
            <a:r>
              <a:rPr lang="en-US" sz="2100" dirty="0">
                <a:cs typeface="Tahoma" pitchFamily="34" charset="0"/>
                <a:sym typeface="Wingdings 3" pitchFamily="18" charset="2"/>
              </a:rPr>
              <a:t>&gt;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}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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XZ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  <a:sym typeface="Symbol" pitchFamily="18" charset="2"/>
              </a:rPr>
              <a:t>–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YZ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IR3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транзитивност за </a:t>
            </a:r>
            <a:r>
              <a:rPr lang="en-US" sz="2000" b="1" dirty="0" smtClean="0">
                <a:cs typeface="Times New Roman" pitchFamily="18" charset="0"/>
              </a:rPr>
              <a:t>FDs</a:t>
            </a:r>
            <a:r>
              <a:rPr lang="en-US" sz="2000" dirty="0">
                <a:cs typeface="Times New Roman" pitchFamily="18" charset="0"/>
              </a:rPr>
              <a:t>): {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–</a:t>
            </a:r>
            <a:r>
              <a:rPr lang="en-US" sz="2000" dirty="0">
                <a:cs typeface="Times New Roman" pitchFamily="18" charset="0"/>
              </a:rPr>
              <a:t>&gt;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–</a:t>
            </a:r>
            <a:r>
              <a:rPr lang="en-US" sz="2000" dirty="0">
                <a:cs typeface="Times New Roman" pitchFamily="18" charset="0"/>
              </a:rPr>
              <a:t>&gt;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sz="2000" dirty="0">
                <a:cs typeface="Times New Roman" pitchFamily="18" charset="0"/>
              </a:rPr>
              <a:t>}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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  <a:sym typeface="Symbol" pitchFamily="18" charset="2"/>
              </a:rPr>
              <a:t>–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&gt;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IR4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пълнота на </a:t>
            </a:r>
            <a:r>
              <a:rPr lang="en-US" sz="2000" b="1" dirty="0" smtClean="0">
                <a:cs typeface="Times New Roman" pitchFamily="18" charset="0"/>
              </a:rPr>
              <a:t>MVDs</a:t>
            </a:r>
            <a:r>
              <a:rPr lang="en-US" sz="2000" dirty="0">
                <a:cs typeface="Times New Roman" pitchFamily="18" charset="0"/>
              </a:rPr>
              <a:t>): {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}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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–</a:t>
            </a:r>
            <a:r>
              <a:rPr lang="en-US" sz="2000" dirty="0">
                <a:cs typeface="Times New Roman" pitchFamily="18" charset="0"/>
              </a:rPr>
              <a:t> (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100" dirty="0">
                <a:cs typeface="Arial" pitchFamily="34" charset="0"/>
                <a:sym typeface="Symbol" pitchFamily="18" charset="2"/>
              </a:rPr>
              <a:t>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))}.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IR5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усилване за </a:t>
            </a:r>
            <a:r>
              <a:rPr lang="en-US" sz="2000" b="1" dirty="0" smtClean="0">
                <a:cs typeface="Times New Roman" pitchFamily="18" charset="0"/>
              </a:rPr>
              <a:t>MVDs</a:t>
            </a:r>
            <a:r>
              <a:rPr lang="en-US" sz="2000" dirty="0">
                <a:cs typeface="Times New Roman" pitchFamily="18" charset="0"/>
              </a:rPr>
              <a:t>): If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Y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>
                <a:cs typeface="Times New Roman" pitchFamily="18" charset="0"/>
              </a:rPr>
              <a:t>W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  <a:sym typeface="Symbol" pitchFamily="18" charset="2"/>
              </a:rPr>
              <a:t>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sz="2000" dirty="0">
                <a:cs typeface="Times New Roman" pitchFamily="18" charset="0"/>
              </a:rPr>
              <a:t>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then </a:t>
            </a:r>
            <a:r>
              <a:rPr lang="en-US" sz="2000" i="1" dirty="0">
                <a:cs typeface="Times New Roman" pitchFamily="18" charset="0"/>
              </a:rPr>
              <a:t>WX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YZ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IR6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транзитивност за </a:t>
            </a:r>
            <a:r>
              <a:rPr lang="en-US" sz="2000" b="1" dirty="0" smtClean="0">
                <a:cs typeface="Times New Roman" pitchFamily="18" charset="0"/>
              </a:rPr>
              <a:t>MVDs</a:t>
            </a:r>
            <a:r>
              <a:rPr lang="en-US" sz="2000" dirty="0">
                <a:cs typeface="Times New Roman" pitchFamily="18" charset="0"/>
              </a:rPr>
              <a:t>): {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Y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Z</a:t>
            </a:r>
            <a:r>
              <a:rPr lang="en-US" sz="2000" dirty="0">
                <a:cs typeface="Times New Roman" pitchFamily="18" charset="0"/>
              </a:rPr>
              <a:t>}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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 (</a:t>
            </a:r>
            <a:r>
              <a:rPr lang="en-US" sz="2000" i="1" dirty="0">
                <a:cs typeface="Times New Roman" pitchFamily="18" charset="0"/>
              </a:rPr>
              <a:t>Z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MathematicalPi 1" pitchFamily="82" charset="0"/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).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IR7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репликация за </a:t>
            </a:r>
            <a:r>
              <a:rPr lang="en-US" sz="2000" b="1" dirty="0" smtClean="0">
                <a:cs typeface="Times New Roman" pitchFamily="18" charset="0"/>
              </a:rPr>
              <a:t>FD </a:t>
            </a:r>
            <a:r>
              <a:rPr lang="bg-BG" sz="2000" b="1" dirty="0" smtClean="0">
                <a:cs typeface="Times New Roman" pitchFamily="18" charset="0"/>
              </a:rPr>
              <a:t>в </a:t>
            </a:r>
            <a:r>
              <a:rPr lang="en-US" sz="2000" b="1" dirty="0" smtClean="0">
                <a:cs typeface="Times New Roman" pitchFamily="18" charset="0"/>
              </a:rPr>
              <a:t>MVD</a:t>
            </a:r>
            <a:r>
              <a:rPr lang="en-US" sz="2000" dirty="0">
                <a:cs typeface="Times New Roman" pitchFamily="18" charset="0"/>
              </a:rPr>
              <a:t>): {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100" dirty="0">
                <a:latin typeface="Times New Roman"/>
                <a:cs typeface="Tahoma" pitchFamily="34" charset="0"/>
                <a:sym typeface="Wingdings 3" pitchFamily="18" charset="2"/>
              </a:rPr>
              <a:t>–</a:t>
            </a:r>
            <a:r>
              <a:rPr lang="en-US" sz="2100" dirty="0">
                <a:cs typeface="Tahoma" pitchFamily="34" charset="0"/>
                <a:sym typeface="Wingdings 3" pitchFamily="18" charset="2"/>
              </a:rPr>
              <a:t>&gt;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>
                <a:cs typeface="Times New Roman" pitchFamily="18" charset="0"/>
              </a:rPr>
              <a:t>} </a:t>
            </a:r>
            <a:r>
              <a:rPr lang="en-US" sz="2000" dirty="0">
                <a:cs typeface="Times New Roman" pitchFamily="18" charset="0"/>
                <a:sym typeface="Symbol" pitchFamily="18" charset="2"/>
              </a:rPr>
              <a:t>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Y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IR8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bg-BG" sz="2000" b="1" dirty="0" smtClean="0">
                <a:cs typeface="Times New Roman" pitchFamily="18" charset="0"/>
              </a:rPr>
              <a:t>обединяване на </a:t>
            </a:r>
            <a:r>
              <a:rPr lang="en-US" sz="2000" b="1" dirty="0" smtClean="0">
                <a:cs typeface="Times New Roman" pitchFamily="18" charset="0"/>
              </a:rPr>
              <a:t>FDs </a:t>
            </a:r>
            <a:r>
              <a:rPr lang="bg-BG" sz="2000" b="1" dirty="0" smtClean="0">
                <a:cs typeface="Times New Roman" pitchFamily="18" charset="0"/>
              </a:rPr>
              <a:t>и </a:t>
            </a:r>
            <a:r>
              <a:rPr lang="en-US" sz="2000" b="1" dirty="0" smtClean="0">
                <a:cs typeface="Times New Roman" pitchFamily="18" charset="0"/>
              </a:rPr>
              <a:t>MVDs</a:t>
            </a:r>
            <a:r>
              <a:rPr lang="en-US" sz="2000" dirty="0">
                <a:cs typeface="Times New Roman" pitchFamily="18" charset="0"/>
              </a:rPr>
              <a:t>): If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Y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bg-BG" sz="2000" dirty="0" smtClean="0">
                <a:cs typeface="Times New Roman" pitchFamily="18" charset="0"/>
              </a:rPr>
              <a:t>съществува </a:t>
            </a:r>
            <a:r>
              <a:rPr lang="en-US" sz="2000" i="1" dirty="0" smtClean="0">
                <a:cs typeface="Times New Roman" pitchFamily="18" charset="0"/>
              </a:rPr>
              <a:t>W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със свойства, такива че</a:t>
            </a:r>
            <a:endParaRPr lang="en-US" sz="2000" dirty="0">
              <a:cs typeface="Times New Roman" pitchFamily="18" charset="0"/>
            </a:endParaRPr>
          </a:p>
          <a:p>
            <a:pPr marL="1371600" lvl="2" indent="-457200" algn="just">
              <a:lnSpc>
                <a:spcPct val="90000"/>
              </a:lnSpc>
            </a:pPr>
            <a:r>
              <a:rPr lang="en-US" sz="1800" dirty="0">
                <a:cs typeface="Times New Roman" pitchFamily="18" charset="0"/>
              </a:rPr>
              <a:t>(a) </a:t>
            </a:r>
            <a:r>
              <a:rPr lang="en-US" sz="1800" i="1" dirty="0">
                <a:cs typeface="Times New Roman" pitchFamily="18" charset="0"/>
              </a:rPr>
              <a:t>W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 </a:t>
            </a:r>
            <a:r>
              <a:rPr lang="en-US" sz="1800" i="1" dirty="0">
                <a:cs typeface="Times New Roman" pitchFamily="18" charset="0"/>
              </a:rPr>
              <a:t>Y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bg-BG" dirty="0" smtClean="0">
                <a:cs typeface="Times New Roman" pitchFamily="18" charset="0"/>
              </a:rPr>
              <a:t>е празно</a:t>
            </a:r>
            <a:r>
              <a:rPr lang="en-US" sz="1800" dirty="0" smtClean="0">
                <a:cs typeface="Times New Roman" pitchFamily="18" charset="0"/>
              </a:rPr>
              <a:t>, </a:t>
            </a:r>
            <a:r>
              <a:rPr lang="en-US" sz="1800" dirty="0">
                <a:cs typeface="Times New Roman" pitchFamily="18" charset="0"/>
              </a:rPr>
              <a:t>(b) </a:t>
            </a:r>
            <a:r>
              <a:rPr lang="en-US" sz="1800" i="1" dirty="0">
                <a:cs typeface="Times New Roman" pitchFamily="18" charset="0"/>
              </a:rPr>
              <a:t>W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2000" dirty="0">
                <a:latin typeface="Times New Roman"/>
                <a:cs typeface="Tahoma" pitchFamily="34" charset="0"/>
                <a:sym typeface="Wingdings 3" pitchFamily="18" charset="2"/>
              </a:rPr>
              <a:t>–</a:t>
            </a:r>
            <a:r>
              <a:rPr lang="en-US" sz="2000" dirty="0">
                <a:cs typeface="Tahoma" pitchFamily="34" charset="0"/>
                <a:sym typeface="Wingdings 3" pitchFamily="18" charset="2"/>
              </a:rPr>
              <a:t>&gt;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i="1" dirty="0">
                <a:cs typeface="Times New Roman" pitchFamily="18" charset="0"/>
              </a:rPr>
              <a:t>Z</a:t>
            </a:r>
            <a:r>
              <a:rPr lang="en-US" sz="1800" dirty="0">
                <a:cs typeface="Times New Roman" pitchFamily="18" charset="0"/>
              </a:rPr>
              <a:t>, and (c) </a:t>
            </a:r>
            <a:r>
              <a:rPr lang="en-US" sz="1800" i="1" dirty="0">
                <a:cs typeface="Times New Roman" pitchFamily="18" charset="0"/>
              </a:rPr>
              <a:t>Y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i="1" dirty="0">
                <a:cs typeface="Times New Roman" pitchFamily="18" charset="0"/>
                <a:sym typeface="Symbol" pitchFamily="18" charset="2"/>
              </a:rPr>
              <a:t>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i="1" dirty="0">
                <a:cs typeface="Times New Roman" pitchFamily="18" charset="0"/>
              </a:rPr>
              <a:t>Z</a:t>
            </a:r>
            <a:r>
              <a:rPr lang="en-US" sz="1800" dirty="0">
                <a:cs typeface="Times New Roman" pitchFamily="18" charset="0"/>
              </a:rPr>
              <a:t>, then   </a:t>
            </a:r>
            <a:r>
              <a:rPr lang="en-US" sz="1800" i="1" dirty="0">
                <a:cs typeface="Times New Roman" pitchFamily="18" charset="0"/>
              </a:rPr>
              <a:t>X </a:t>
            </a:r>
            <a:r>
              <a:rPr lang="en-US" sz="2000" dirty="0">
                <a:latin typeface="Times New Roman"/>
                <a:cs typeface="Tahoma" pitchFamily="34" charset="0"/>
                <a:sym typeface="Wingdings 3" pitchFamily="18" charset="2"/>
              </a:rPr>
              <a:t>–</a:t>
            </a:r>
            <a:r>
              <a:rPr lang="en-US" sz="2000" dirty="0">
                <a:cs typeface="Tahoma" pitchFamily="34" charset="0"/>
                <a:sym typeface="Wingdings 3" pitchFamily="18" charset="2"/>
              </a:rPr>
              <a:t>&gt;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i="1" dirty="0">
                <a:cs typeface="Times New Roman" pitchFamily="18" charset="0"/>
              </a:rPr>
              <a:t>Z</a:t>
            </a:r>
            <a:r>
              <a:rPr lang="en-US" sz="1800" dirty="0">
                <a:cs typeface="Times New Roman" pitchFamily="18" charset="0"/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694E762B-034C-48E2-8FB8-6E4C78CE4F5D}" type="slidenum">
              <a:rPr lang="en-US"/>
              <a:pPr/>
              <a:t>30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bg-BG" sz="3200" dirty="0"/>
              <a:t>Многостойностни зависимости и четвърта нормална </a:t>
            </a:r>
            <a:r>
              <a:rPr lang="bg-BG" sz="3200" dirty="0" smtClean="0"/>
              <a:t>форма </a:t>
            </a:r>
            <a:r>
              <a:rPr lang="en-US" sz="3200" dirty="0" smtClean="0">
                <a:cs typeface="Times New Roman" pitchFamily="18" charset="0"/>
              </a:rPr>
              <a:t>(</a:t>
            </a:r>
            <a:r>
              <a:rPr lang="bg-BG" sz="3200" dirty="0" smtClean="0">
                <a:cs typeface="Times New Roman" pitchFamily="18" charset="0"/>
              </a:rPr>
              <a:t>5</a:t>
            </a:r>
            <a:r>
              <a:rPr lang="en-US" sz="3200" dirty="0" smtClean="0">
                <a:cs typeface="Times New Roman" pitchFamily="18" charset="0"/>
              </a:rPr>
              <a:t>)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574800"/>
            <a:ext cx="8204200" cy="474980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bg-BG" sz="2400" b="1" u="sng" dirty="0" smtClean="0">
                <a:cs typeface="Times New Roman" pitchFamily="18" charset="0"/>
              </a:rPr>
              <a:t>Дефиниция</a:t>
            </a:r>
            <a:r>
              <a:rPr lang="en-US" sz="2400" b="1" u="sng" dirty="0" smtClean="0">
                <a:cs typeface="Times New Roman" pitchFamily="18" charset="0"/>
              </a:rPr>
              <a:t>: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endParaRPr lang="en-US" sz="2000" b="1" dirty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bg-BG" sz="2400" dirty="0" smtClean="0">
                <a:cs typeface="Times New Roman" pitchFamily="18" charset="0"/>
              </a:rPr>
              <a:t>Една релационна схема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е в </a:t>
            </a:r>
            <a:r>
              <a:rPr lang="en-US" sz="2400" b="1" dirty="0" smtClean="0">
                <a:cs typeface="Times New Roman" pitchFamily="18" charset="0"/>
              </a:rPr>
              <a:t>4NF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по отношение на множество от зависимости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F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bg-BG" sz="2400" dirty="0" smtClean="0">
                <a:cs typeface="Times New Roman" pitchFamily="18" charset="0"/>
              </a:rPr>
              <a:t>което врлючва функционални и многостойностни зависимости</a:t>
            </a:r>
            <a:r>
              <a:rPr lang="en-US" sz="2400" dirty="0" smtClean="0">
                <a:cs typeface="Times New Roman" pitchFamily="18" charset="0"/>
              </a:rPr>
              <a:t>) </a:t>
            </a:r>
            <a:r>
              <a:rPr lang="bg-BG" sz="2400" dirty="0" smtClean="0">
                <a:cs typeface="Times New Roman" pitchFamily="18" charset="0"/>
              </a:rPr>
              <a:t>ако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bg-BG" sz="2400" dirty="0" smtClean="0">
                <a:cs typeface="Times New Roman" pitchFamily="18" charset="0"/>
              </a:rPr>
              <a:t>за всяка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i="1" dirty="0" smtClean="0">
                <a:cs typeface="Times New Roman" pitchFamily="18" charset="0"/>
              </a:rPr>
              <a:t>нетривиална </a:t>
            </a:r>
            <a:r>
              <a:rPr lang="bg-BG" sz="2400" dirty="0" smtClean="0">
                <a:cs typeface="Times New Roman" pitchFamily="18" charset="0"/>
              </a:rPr>
              <a:t>многостойността зависимост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1800" dirty="0">
                <a:latin typeface="Times New Roman"/>
                <a:cs typeface="Times New Roman" pitchFamily="18" charset="0"/>
              </a:rPr>
              <a:t>—</a:t>
            </a:r>
            <a:r>
              <a:rPr lang="en-US" sz="1800" dirty="0">
                <a:cs typeface="Times New Roman" pitchFamily="18" charset="0"/>
              </a:rPr>
              <a:t>&gt;&gt;</a:t>
            </a:r>
            <a:r>
              <a:rPr lang="en-US" sz="2400" i="1" dirty="0">
                <a:cs typeface="Times New Roman" pitchFamily="18" charset="0"/>
              </a:rPr>
              <a:t> 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в </a:t>
            </a:r>
            <a:r>
              <a:rPr lang="en-US" sz="2400" i="1" dirty="0" smtClean="0">
                <a:cs typeface="Times New Roman" pitchFamily="18" charset="0"/>
              </a:rPr>
              <a:t>F</a:t>
            </a:r>
            <a:r>
              <a:rPr lang="en-US" sz="2400" baseline="30000" dirty="0">
                <a:cs typeface="Times New Roman" pitchFamily="18" charset="0"/>
              </a:rPr>
              <a:t>+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X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е суперключ на </a:t>
            </a:r>
            <a:r>
              <a:rPr lang="en-US" sz="2400" dirty="0" smtClean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200" i="1" dirty="0" smtClean="0">
                <a:cs typeface="Times New Roman" pitchFamily="18" charset="0"/>
              </a:rPr>
              <a:t>F</a:t>
            </a:r>
            <a:r>
              <a:rPr lang="en-US" sz="2200" baseline="30000" dirty="0">
                <a:cs typeface="Times New Roman" pitchFamily="18" charset="0"/>
              </a:rPr>
              <a:t>+ </a:t>
            </a:r>
            <a:r>
              <a:rPr lang="bg-BG" sz="2200" dirty="0" smtClean="0">
                <a:cs typeface="Times New Roman" pitchFamily="18" charset="0"/>
              </a:rPr>
              <a:t>е </a:t>
            </a:r>
            <a:r>
              <a:rPr lang="en-US" sz="2200" dirty="0" smtClean="0">
                <a:cs typeface="Times New Roman" pitchFamily="18" charset="0"/>
              </a:rPr>
              <a:t>(</a:t>
            </a:r>
            <a:r>
              <a:rPr lang="bg-BG" sz="2200" dirty="0" smtClean="0">
                <a:cs typeface="Times New Roman" pitchFamily="18" charset="0"/>
              </a:rPr>
              <a:t>пълно</a:t>
            </a:r>
            <a:r>
              <a:rPr lang="en-US" sz="2200" dirty="0" smtClean="0">
                <a:cs typeface="Times New Roman" pitchFamily="18" charset="0"/>
              </a:rPr>
              <a:t>) </a:t>
            </a:r>
            <a:r>
              <a:rPr lang="bg-BG" sz="2200" dirty="0" smtClean="0">
                <a:cs typeface="Times New Roman" pitchFamily="18" charset="0"/>
              </a:rPr>
              <a:t>множество от всички зависимости</a:t>
            </a:r>
            <a:r>
              <a:rPr lang="en-US" sz="2200" dirty="0" smtClean="0">
                <a:cs typeface="Times New Roman" pitchFamily="18" charset="0"/>
              </a:rPr>
              <a:t> (</a:t>
            </a:r>
            <a:r>
              <a:rPr lang="bg-BG" sz="2200" dirty="0" smtClean="0">
                <a:cs typeface="Times New Roman" pitchFamily="18" charset="0"/>
              </a:rPr>
              <a:t>функционални или многостойностни</a:t>
            </a:r>
            <a:r>
              <a:rPr lang="en-US" sz="2200" dirty="0" smtClean="0">
                <a:cs typeface="Times New Roman" pitchFamily="18" charset="0"/>
              </a:rPr>
              <a:t>)</a:t>
            </a:r>
            <a:r>
              <a:rPr lang="bg-BG" sz="2200" dirty="0" smtClean="0">
                <a:cs typeface="Times New Roman" pitchFamily="18" charset="0"/>
              </a:rPr>
              <a:t>, които са в сила за всяко състояние </a:t>
            </a:r>
            <a:r>
              <a:rPr lang="en-US" sz="2200" i="1" dirty="0" smtClean="0">
                <a:cs typeface="Times New Roman" pitchFamily="18" charset="0"/>
              </a:rPr>
              <a:t>r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на релацията </a:t>
            </a:r>
            <a:r>
              <a:rPr lang="en-US" sz="2200" i="1" dirty="0" smtClean="0">
                <a:cs typeface="Times New Roman" pitchFamily="18" charset="0"/>
              </a:rPr>
              <a:t>R</a:t>
            </a:r>
            <a:r>
              <a:rPr lang="bg-BG" sz="2200" i="1" dirty="0" smtClean="0">
                <a:cs typeface="Times New Roman" pitchFamily="18" charset="0"/>
              </a:rPr>
              <a:t>, </a:t>
            </a:r>
            <a:r>
              <a:rPr lang="bg-BG" sz="2200" dirty="0" smtClean="0">
                <a:cs typeface="Times New Roman" pitchFamily="18" charset="0"/>
              </a:rPr>
              <a:t>удовлетворяваща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i="1" dirty="0">
                <a:cs typeface="Times New Roman" pitchFamily="18" charset="0"/>
              </a:rPr>
              <a:t>F</a:t>
            </a:r>
            <a:r>
              <a:rPr lang="en-US" sz="2200" dirty="0">
                <a:cs typeface="Times New Roman" pitchFamily="18" charset="0"/>
              </a:rPr>
              <a:t>. </a:t>
            </a:r>
            <a:r>
              <a:rPr lang="en-US" sz="2200" i="1" dirty="0">
                <a:cs typeface="Times New Roman" pitchFamily="18" charset="0"/>
              </a:rPr>
              <a:t>F</a:t>
            </a:r>
            <a:r>
              <a:rPr lang="en-US" sz="2200" baseline="30000" dirty="0">
                <a:cs typeface="Times New Roman" pitchFamily="18" charset="0"/>
              </a:rPr>
              <a:t>+ </a:t>
            </a:r>
            <a:r>
              <a:rPr lang="bg-BG" sz="2200" dirty="0" smtClean="0">
                <a:cs typeface="Times New Roman" pitchFamily="18" charset="0"/>
              </a:rPr>
              <a:t>се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нарича </a:t>
            </a:r>
            <a:r>
              <a:rPr lang="en-US" sz="2200" b="1" dirty="0" smtClean="0">
                <a:cs typeface="Times New Roman" pitchFamily="18" charset="0"/>
              </a:rPr>
              <a:t>closure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на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i="1" dirty="0">
                <a:cs typeface="Times New Roman" pitchFamily="18" charset="0"/>
              </a:rPr>
              <a:t>F</a:t>
            </a:r>
            <a:r>
              <a:rPr lang="en-US" sz="2200" dirty="0"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33876DC7-6692-431E-B6E1-180148481B55}" type="slidenum">
              <a:rPr lang="en-US"/>
              <a:pPr/>
              <a:t>31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Многостойностни зависимости и четвърта нормална </a:t>
            </a:r>
            <a:r>
              <a:rPr lang="bg-BG" sz="2800" dirty="0" smtClean="0"/>
              <a:t>форма </a:t>
            </a: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bg-BG" sz="2800" dirty="0" smtClean="0">
                <a:cs typeface="Times New Roman" pitchFamily="18" charset="0"/>
              </a:rPr>
              <a:t>6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A93F23CD-997A-4534-AC25-45D35B046F5A}" type="slidenum">
              <a:rPr lang="en-US"/>
              <a:pPr/>
              <a:t>32</a:t>
            </a:fld>
            <a:endParaRPr lang="en-CA"/>
          </a:p>
        </p:txBody>
      </p:sp>
      <p:pic>
        <p:nvPicPr>
          <p:cNvPr id="81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1613"/>
            <a:ext cx="695960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1447800" y="1511300"/>
            <a:ext cx="6578600" cy="107721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bg-BG" sz="1600" dirty="0" smtClean="0">
                <a:solidFill>
                  <a:srgbClr val="800000"/>
                </a:solidFill>
              </a:rPr>
              <a:t>Декомпозиция на състоянието на релация </a:t>
            </a:r>
            <a:r>
              <a:rPr lang="en-US" sz="1600" dirty="0" smtClean="0">
                <a:solidFill>
                  <a:srgbClr val="800000"/>
                </a:solidFill>
              </a:rPr>
              <a:t>EMP</a:t>
            </a:r>
            <a:r>
              <a:rPr lang="bg-BG" sz="1600" dirty="0" smtClean="0">
                <a:solidFill>
                  <a:srgbClr val="800000"/>
                </a:solidFill>
              </a:rPr>
              <a:t>, която не е в </a:t>
            </a:r>
            <a:r>
              <a:rPr lang="en-US" sz="1600" dirty="0" smtClean="0">
                <a:solidFill>
                  <a:srgbClr val="800000"/>
                </a:solidFill>
              </a:rPr>
              <a:t>4NF</a:t>
            </a:r>
            <a:r>
              <a:rPr lang="en-US" sz="1600" dirty="0">
                <a:solidFill>
                  <a:srgbClr val="800000"/>
                </a:solidFill>
              </a:rPr>
              <a:t>:</a:t>
            </a:r>
          </a:p>
          <a:p>
            <a:pPr>
              <a:buFontTx/>
              <a:buAutoNum type="alphaLcParenBoth"/>
            </a:pPr>
            <a:r>
              <a:rPr lang="bg-BG" sz="1600" dirty="0" smtClean="0">
                <a:solidFill>
                  <a:srgbClr val="800000"/>
                </a:solidFill>
              </a:rPr>
              <a:t>Релация </a:t>
            </a:r>
            <a:r>
              <a:rPr lang="en-US" sz="1600" dirty="0" smtClean="0">
                <a:solidFill>
                  <a:srgbClr val="800000"/>
                </a:solidFill>
              </a:rPr>
              <a:t>EMP </a:t>
            </a:r>
            <a:r>
              <a:rPr lang="bg-BG" sz="1600" dirty="0" smtClean="0">
                <a:solidFill>
                  <a:srgbClr val="800000"/>
                </a:solidFill>
              </a:rPr>
              <a:t>с допълнителни </a:t>
            </a:r>
            <a:r>
              <a:rPr lang="en-US" sz="1600" dirty="0" smtClean="0">
                <a:solidFill>
                  <a:srgbClr val="800000"/>
                </a:solidFill>
              </a:rPr>
              <a:t>tuples</a:t>
            </a:r>
            <a:r>
              <a:rPr lang="en-US" sz="1600" dirty="0">
                <a:solidFill>
                  <a:srgbClr val="800000"/>
                </a:solidFill>
              </a:rPr>
              <a:t>. </a:t>
            </a:r>
          </a:p>
          <a:p>
            <a:pPr>
              <a:buFontTx/>
              <a:buAutoNum type="alphaLcParenBoth"/>
            </a:pPr>
            <a:r>
              <a:rPr lang="bg-BG" sz="1600" dirty="0" smtClean="0">
                <a:solidFill>
                  <a:srgbClr val="800000"/>
                </a:solidFill>
              </a:rPr>
              <a:t>Две съответстващи </a:t>
            </a:r>
            <a:r>
              <a:rPr lang="en-US" sz="1600" dirty="0" smtClean="0">
                <a:solidFill>
                  <a:srgbClr val="800000"/>
                </a:solidFill>
              </a:rPr>
              <a:t>4NF </a:t>
            </a:r>
            <a:r>
              <a:rPr lang="bg-BG" sz="1600" dirty="0" smtClean="0">
                <a:solidFill>
                  <a:srgbClr val="800000"/>
                </a:solidFill>
              </a:rPr>
              <a:t>релации </a:t>
            </a:r>
            <a:r>
              <a:rPr lang="en-US" sz="1600" dirty="0" smtClean="0">
                <a:solidFill>
                  <a:srgbClr val="800000"/>
                </a:solidFill>
              </a:rPr>
              <a:t>EMP_PROJECTS </a:t>
            </a:r>
            <a:r>
              <a:rPr lang="bg-BG" sz="1600" dirty="0" smtClean="0">
                <a:solidFill>
                  <a:srgbClr val="800000"/>
                </a:solidFill>
              </a:rPr>
              <a:t>и </a:t>
            </a:r>
            <a:r>
              <a:rPr lang="en-US" sz="1600" dirty="0" smtClean="0">
                <a:solidFill>
                  <a:srgbClr val="800000"/>
                </a:solidFill>
              </a:rPr>
              <a:t>EMP_DEPENDENTS</a:t>
            </a:r>
            <a:r>
              <a:rPr lang="en-US" sz="1600" dirty="0">
                <a:solidFill>
                  <a:srgbClr val="80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bg-BG" sz="2800" dirty="0"/>
              <a:t>Многостойностни зависимости и четвърта нормална </a:t>
            </a:r>
            <a:r>
              <a:rPr lang="bg-BG" sz="2800" dirty="0" smtClean="0"/>
              <a:t>форма </a:t>
            </a:r>
            <a:r>
              <a:rPr lang="en-US" sz="2800" dirty="0" smtClean="0">
                <a:cs typeface="Times New Roman" pitchFamily="18" charset="0"/>
              </a:rPr>
              <a:t>(</a:t>
            </a:r>
            <a:r>
              <a:rPr lang="bg-BG" sz="2800" dirty="0" smtClean="0">
                <a:cs typeface="Times New Roman" pitchFamily="18" charset="0"/>
              </a:rPr>
              <a:t>7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651000"/>
            <a:ext cx="8204200" cy="4673600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bg-BG" b="1" dirty="0" smtClean="0">
                <a:cs typeface="Times New Roman" pitchFamily="18" charset="0"/>
              </a:rPr>
              <a:t>Декомпозиция </a:t>
            </a:r>
            <a:r>
              <a:rPr lang="en-US" b="1" dirty="0" smtClean="0">
                <a:cs typeface="Times New Roman" pitchFamily="18" charset="0"/>
              </a:rPr>
              <a:t>Join </a:t>
            </a:r>
            <a:r>
              <a:rPr lang="bg-BG" b="1" dirty="0" smtClean="0">
                <a:cs typeface="Times New Roman" pitchFamily="18" charset="0"/>
              </a:rPr>
              <a:t>без загуба при </a:t>
            </a:r>
            <a:r>
              <a:rPr lang="en-US" b="1" dirty="0" smtClean="0">
                <a:cs typeface="Times New Roman" pitchFamily="18" charset="0"/>
              </a:rPr>
              <a:t>4NF </a:t>
            </a:r>
            <a:r>
              <a:rPr lang="bg-BG" b="1" dirty="0" smtClean="0">
                <a:cs typeface="Times New Roman" pitchFamily="18" charset="0"/>
              </a:rPr>
              <a:t>релации</a:t>
            </a:r>
            <a:r>
              <a:rPr lang="en-US" b="1" dirty="0" smtClean="0">
                <a:cs typeface="Times New Roman" pitchFamily="18" charset="0"/>
              </a:rPr>
              <a:t>:</a:t>
            </a:r>
            <a:endParaRPr lang="en-US" b="1" dirty="0">
              <a:cs typeface="Times New Roman" pitchFamily="18" charset="0"/>
            </a:endParaRPr>
          </a:p>
          <a:p>
            <a:pPr marL="609600" indent="-609600" algn="just"/>
            <a:r>
              <a:rPr lang="bg-BG" b="1" dirty="0" smtClean="0">
                <a:latin typeface="Bodega Sans" charset="0"/>
                <a:cs typeface="Times New Roman" pitchFamily="18" charset="0"/>
              </a:rPr>
              <a:t>СВОЙСТВО</a:t>
            </a:r>
            <a:r>
              <a:rPr lang="en-US" b="1" dirty="0" smtClean="0">
                <a:latin typeface="Bodega Sans" charset="0"/>
                <a:cs typeface="Times New Roman" pitchFamily="18" charset="0"/>
              </a:rPr>
              <a:t> </a:t>
            </a:r>
            <a:r>
              <a:rPr lang="en-US" b="1" dirty="0">
                <a:latin typeface="Bodega Sans" charset="0"/>
                <a:cs typeface="Times New Roman" pitchFamily="18" charset="0"/>
              </a:rPr>
              <a:t>LJ1</a:t>
            </a:r>
            <a:r>
              <a:rPr lang="en-US" b="1" dirty="0">
                <a:latin typeface="MathematicalPi 4" pitchFamily="82" charset="0"/>
                <a:cs typeface="Times New Roman" pitchFamily="18" charset="0"/>
              </a:rPr>
              <a:t>’</a:t>
            </a:r>
            <a:endParaRPr lang="en-US" dirty="0">
              <a:latin typeface="Bodega Sans" charset="0"/>
              <a:cs typeface="Times New Roman" pitchFamily="18" charset="0"/>
            </a:endParaRPr>
          </a:p>
          <a:p>
            <a:pPr marL="990600" lvl="1" indent="-533400" algn="just"/>
            <a:r>
              <a:rPr lang="bg-BG" sz="2400" dirty="0" smtClean="0">
                <a:cs typeface="Times New Roman" pitchFamily="18" charset="0"/>
              </a:rPr>
              <a:t>Релационните схеми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baseline="-30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и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формират </a:t>
            </a:r>
            <a:r>
              <a:rPr lang="en-US" sz="2400" dirty="0" smtClean="0">
                <a:cs typeface="Times New Roman" pitchFamily="18" charset="0"/>
              </a:rPr>
              <a:t>join </a:t>
            </a:r>
            <a:r>
              <a:rPr lang="bg-BG" sz="2400" dirty="0" smtClean="0">
                <a:cs typeface="Times New Roman" pitchFamily="18" charset="0"/>
              </a:rPr>
              <a:t>декомпозиция без загуба на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по отношение на множество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F </a:t>
            </a:r>
            <a:r>
              <a:rPr lang="bg-BG" sz="2400" dirty="0" smtClean="0">
                <a:cs typeface="Times New Roman" pitchFamily="18" charset="0"/>
              </a:rPr>
              <a:t>от функционални </a:t>
            </a:r>
            <a:r>
              <a:rPr lang="bg-BG" sz="2400" i="1" dirty="0" smtClean="0">
                <a:cs typeface="Times New Roman" pitchFamily="18" charset="0"/>
              </a:rPr>
              <a:t>и </a:t>
            </a:r>
            <a:r>
              <a:rPr lang="bg-BG" sz="2400" dirty="0" smtClean="0">
                <a:cs typeface="Times New Roman" pitchFamily="18" charset="0"/>
              </a:rPr>
              <a:t>многостойностни зависимости, тогава и само тогава, когато: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en-US" sz="2400" dirty="0">
              <a:cs typeface="Times New Roman" pitchFamily="18" charset="0"/>
            </a:endParaRPr>
          </a:p>
          <a:p>
            <a:pPr marL="1371600" lvl="2" indent="-457200" algn="just"/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1 </a:t>
            </a:r>
            <a:r>
              <a:rPr lang="en-US" sz="1800" dirty="0">
                <a:ea typeface="ヒラギノ角ゴ Pro W3" pitchFamily="1" charset="-128"/>
              </a:rPr>
              <a:t>∩</a:t>
            </a: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 (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- 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</a:t>
            </a:r>
          </a:p>
          <a:p>
            <a:pPr marL="990600" lvl="1" indent="-533400" algn="just"/>
            <a:r>
              <a:rPr lang="bg-BG" sz="2400" dirty="0" smtClean="0">
                <a:cs typeface="Times New Roman" pitchFamily="18" charset="0"/>
              </a:rPr>
              <a:t>Или по симетрия, тогава и само тогава, когато:</a:t>
            </a:r>
            <a:endParaRPr lang="en-US" sz="2400" dirty="0">
              <a:cs typeface="Times New Roman" pitchFamily="18" charset="0"/>
            </a:endParaRPr>
          </a:p>
          <a:p>
            <a:pPr marL="1371600" lvl="2" indent="-457200" algn="just"/>
            <a:r>
              <a:rPr lang="en-US" sz="2000" dirty="0">
                <a:cs typeface="Times New Roman" pitchFamily="18" charset="0"/>
              </a:rPr>
              <a:t>(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1800" dirty="0">
                <a:ea typeface="ヒラギノ角ゴ Pro W3" pitchFamily="1" charset="-128"/>
              </a:rPr>
              <a:t>∩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) </a:t>
            </a:r>
            <a:r>
              <a:rPr lang="en-US" sz="2000" dirty="0">
                <a:latin typeface="Times New Roman"/>
                <a:cs typeface="Times New Roman" pitchFamily="18" charset="0"/>
              </a:rPr>
              <a:t>—</a:t>
            </a:r>
            <a:r>
              <a:rPr lang="en-US" sz="2000" dirty="0">
                <a:cs typeface="Times New Roman" pitchFamily="18" charset="0"/>
              </a:rPr>
              <a:t>&gt;&gt; (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 - </a:t>
            </a:r>
            <a:r>
              <a:rPr lang="en-US" sz="2000" i="1" dirty="0">
                <a:cs typeface="Times New Roman" pitchFamily="18" charset="0"/>
              </a:rPr>
              <a:t>R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)).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24866C01-5359-47D5-B6B5-E07B6052DBEC}" type="slidenum">
              <a:rPr lang="en-US"/>
              <a:pPr/>
              <a:t>33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bg-BG" sz="2800" dirty="0"/>
              <a:t>Многостойностни зависимости и четвърта нормална </a:t>
            </a:r>
            <a:r>
              <a:rPr lang="bg-BG" sz="2800" dirty="0" smtClean="0"/>
              <a:t>форма</a:t>
            </a:r>
            <a:r>
              <a:rPr lang="en-US" sz="2800" dirty="0" smtClean="0">
                <a:cs typeface="Times New Roman" pitchFamily="18" charset="0"/>
              </a:rPr>
              <a:t> (</a:t>
            </a:r>
            <a:r>
              <a:rPr lang="bg-BG" sz="2800" dirty="0" smtClean="0">
                <a:cs typeface="Times New Roman" pitchFamily="18" charset="0"/>
              </a:rPr>
              <a:t>8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74800"/>
            <a:ext cx="8229600" cy="49784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609600" indent="-609600" algn="just">
              <a:buFont typeface="Wingdings" pitchFamily="2" charset="2"/>
              <a:buNone/>
            </a:pPr>
            <a:r>
              <a:rPr lang="bg-BG" sz="2400" b="1" dirty="0" smtClean="0">
                <a:cs typeface="Courier New" pitchFamily="49" charset="0"/>
              </a:rPr>
              <a:t>Алгоритъм </a:t>
            </a:r>
            <a:r>
              <a:rPr lang="en-US" sz="2400" b="1" dirty="0" smtClean="0">
                <a:cs typeface="Courier New" pitchFamily="49" charset="0"/>
              </a:rPr>
              <a:t>11.5</a:t>
            </a:r>
            <a:r>
              <a:rPr lang="en-US" sz="2400" b="1" dirty="0">
                <a:cs typeface="Courier New" pitchFamily="49" charset="0"/>
              </a:rPr>
              <a:t>: </a:t>
            </a:r>
            <a:r>
              <a:rPr lang="bg-BG" sz="2400" b="1" dirty="0" smtClean="0">
                <a:cs typeface="Courier New" pitchFamily="49" charset="0"/>
              </a:rPr>
              <a:t>Релационна декомпозиция в </a:t>
            </a:r>
            <a:r>
              <a:rPr lang="en-US" sz="2400" b="1" dirty="0" smtClean="0">
                <a:cs typeface="Times New Roman" pitchFamily="18" charset="0"/>
              </a:rPr>
              <a:t>4NF </a:t>
            </a:r>
            <a:r>
              <a:rPr lang="bg-BG" sz="2400" b="1" dirty="0" smtClean="0">
                <a:cs typeface="Times New Roman" pitchFamily="18" charset="0"/>
              </a:rPr>
              <a:t>релации със свойство </a:t>
            </a:r>
            <a:r>
              <a:rPr lang="en-US" sz="2400" b="1" dirty="0" smtClean="0">
                <a:cs typeface="Times New Roman" pitchFamily="18" charset="0"/>
              </a:rPr>
              <a:t>join </a:t>
            </a:r>
            <a:r>
              <a:rPr lang="bg-BG" sz="2400" b="1" dirty="0" smtClean="0">
                <a:cs typeface="Times New Roman" pitchFamily="18" charset="0"/>
              </a:rPr>
              <a:t>без загуба</a:t>
            </a:r>
            <a:endParaRPr lang="en-US" sz="2400" b="1" dirty="0">
              <a:cs typeface="Times New Roman" pitchFamily="18" charset="0"/>
            </a:endParaRPr>
          </a:p>
          <a:p>
            <a:pPr marL="609600" indent="-609600" algn="just"/>
            <a:r>
              <a:rPr lang="bg-BG" sz="2000" b="1" dirty="0" smtClean="0">
                <a:cs typeface="Times New Roman" pitchFamily="18" charset="0"/>
              </a:rPr>
              <a:t>Вход</a:t>
            </a:r>
            <a:r>
              <a:rPr lang="en-US" sz="2000" b="1" dirty="0" smtClean="0">
                <a:cs typeface="Times New Roman" pitchFamily="18" charset="0"/>
              </a:rPr>
              <a:t>: </a:t>
            </a:r>
            <a:r>
              <a:rPr lang="bg-BG" sz="2000" dirty="0" smtClean="0">
                <a:cs typeface="Times New Roman" pitchFamily="18" charset="0"/>
              </a:rPr>
              <a:t>Универсална релация </a:t>
            </a:r>
            <a:r>
              <a:rPr lang="en-US" sz="2000" dirty="0" smtClean="0">
                <a:cs typeface="Times New Roman" pitchFamily="18" charset="0"/>
              </a:rPr>
              <a:t>R </a:t>
            </a:r>
            <a:r>
              <a:rPr lang="bg-BG" sz="2000" dirty="0" smtClean="0">
                <a:cs typeface="Times New Roman" pitchFamily="18" charset="0"/>
              </a:rPr>
              <a:t>и множество от функционални и многостойностни зависимости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F.</a:t>
            </a:r>
          </a:p>
          <a:p>
            <a:pPr marL="609600" indent="-609600" algn="just"/>
            <a:endParaRPr lang="en-US" sz="2000" dirty="0">
              <a:cs typeface="Times New Roman" pitchFamily="18" charset="0"/>
            </a:endParaRPr>
          </a:p>
          <a:p>
            <a:pPr marL="609600" indent="-609600" algn="just">
              <a:buSzTx/>
              <a:buFont typeface="Wingdings" pitchFamily="2" charset="2"/>
              <a:buAutoNum type="arabicPeriod"/>
            </a:pPr>
            <a:r>
              <a:rPr lang="bg-BG" sz="2000" dirty="0" smtClean="0">
                <a:cs typeface="Times New Roman" pitchFamily="18" charset="0"/>
              </a:rPr>
              <a:t>Нека </a:t>
            </a:r>
            <a:r>
              <a:rPr lang="en-US" sz="2000" dirty="0" smtClean="0">
                <a:cs typeface="Times New Roman" pitchFamily="18" charset="0"/>
              </a:rPr>
              <a:t>D </a:t>
            </a:r>
            <a:r>
              <a:rPr lang="en-US" sz="2000" dirty="0">
                <a:cs typeface="Times New Roman" pitchFamily="18" charset="0"/>
              </a:rPr>
              <a:t>:= { R };</a:t>
            </a:r>
          </a:p>
          <a:p>
            <a:pPr marL="609600" indent="-609600" algn="just">
              <a:buSzTx/>
              <a:buFont typeface="Wingdings" pitchFamily="2" charset="2"/>
              <a:buAutoNum type="arabicPeriod"/>
            </a:pPr>
            <a:r>
              <a:rPr lang="bg-BG" sz="2000" dirty="0" smtClean="0">
                <a:cs typeface="Times New Roman" pitchFamily="18" charset="0"/>
              </a:rPr>
              <a:t>Докато съществува релационна схема </a:t>
            </a:r>
            <a:r>
              <a:rPr lang="en-US" sz="2000" i="1" dirty="0" smtClean="0">
                <a:cs typeface="Times New Roman" pitchFamily="18" charset="0"/>
              </a:rPr>
              <a:t>Q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в </a:t>
            </a:r>
            <a:r>
              <a:rPr lang="en-US" sz="2000" i="1" dirty="0" smtClean="0">
                <a:cs typeface="Times New Roman" pitchFamily="18" charset="0"/>
              </a:rPr>
              <a:t>D</a:t>
            </a:r>
            <a:r>
              <a:rPr lang="bg-BG" sz="2000" i="1" dirty="0" smtClean="0">
                <a:cs typeface="Times New Roman" pitchFamily="18" charset="0"/>
              </a:rPr>
              <a:t>,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която не е в </a:t>
            </a:r>
            <a:r>
              <a:rPr lang="en-US" sz="2000" dirty="0" smtClean="0">
                <a:cs typeface="Times New Roman" pitchFamily="18" charset="0"/>
              </a:rPr>
              <a:t>4NF </a:t>
            </a:r>
            <a:r>
              <a:rPr lang="en-US" sz="2000" dirty="0">
                <a:cs typeface="Times New Roman" pitchFamily="18" charset="0"/>
              </a:rPr>
              <a:t>do {</a:t>
            </a:r>
          </a:p>
          <a:p>
            <a:pPr marL="609600" indent="-609600" algn="just">
              <a:buSzTx/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	</a:t>
            </a:r>
            <a:r>
              <a:rPr lang="bg-BG" sz="2000" dirty="0"/>
              <a:t> изберете релационната схема </a:t>
            </a:r>
            <a:r>
              <a:rPr lang="en-US" sz="2000" dirty="0"/>
              <a:t>Q </a:t>
            </a:r>
            <a:r>
              <a:rPr lang="bg-BG" sz="2000" dirty="0"/>
              <a:t>в </a:t>
            </a:r>
            <a:r>
              <a:rPr lang="en-US" sz="2000" dirty="0"/>
              <a:t>D</a:t>
            </a:r>
            <a:r>
              <a:rPr lang="bg-BG" sz="2000" dirty="0"/>
              <a:t>, която не е в</a:t>
            </a:r>
            <a:r>
              <a:rPr lang="en-US" sz="2000" dirty="0"/>
              <a:t> </a:t>
            </a:r>
            <a:r>
              <a:rPr lang="en-US" sz="2000" dirty="0" smtClean="0">
                <a:cs typeface="Times New Roman" pitchFamily="18" charset="0"/>
              </a:rPr>
              <a:t>4NF</a:t>
            </a:r>
            <a:r>
              <a:rPr lang="en-US" sz="2000" dirty="0">
                <a:cs typeface="Times New Roman" pitchFamily="18" charset="0"/>
              </a:rPr>
              <a:t>;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	</a:t>
            </a:r>
            <a:r>
              <a:rPr lang="bg-BG" sz="2000" dirty="0" smtClean="0">
                <a:cs typeface="Times New Roman" pitchFamily="18" charset="0"/>
              </a:rPr>
              <a:t>намерете нетривиална </a:t>
            </a:r>
            <a:r>
              <a:rPr lang="en-US" sz="2000" dirty="0" smtClean="0">
                <a:cs typeface="Times New Roman" pitchFamily="18" charset="0"/>
              </a:rPr>
              <a:t>MVD </a:t>
            </a:r>
            <a:r>
              <a:rPr lang="en-US" sz="2000" i="1" dirty="0">
                <a:cs typeface="Times New Roman" pitchFamily="18" charset="0"/>
              </a:rPr>
              <a:t>X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1800" dirty="0">
                <a:latin typeface="Times New Roman"/>
                <a:cs typeface="Times New Roman" pitchFamily="18" charset="0"/>
              </a:rPr>
              <a:t>—</a:t>
            </a:r>
            <a:r>
              <a:rPr lang="en-US" sz="1800" dirty="0">
                <a:cs typeface="Times New Roman" pitchFamily="18" charset="0"/>
              </a:rPr>
              <a:t>&gt;&gt;</a:t>
            </a:r>
            <a:r>
              <a:rPr lang="en-US" sz="2000" i="1" dirty="0">
                <a:cs typeface="Times New Roman" pitchFamily="18" charset="0"/>
              </a:rPr>
              <a:t> Y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в </a:t>
            </a:r>
            <a:r>
              <a:rPr lang="en-US" sz="2000" i="1" dirty="0" smtClean="0">
                <a:cs typeface="Times New Roman" pitchFamily="18" charset="0"/>
              </a:rPr>
              <a:t>Q</a:t>
            </a:r>
            <a:r>
              <a:rPr lang="bg-BG" sz="2000" i="1" dirty="0" smtClean="0">
                <a:cs typeface="Times New Roman" pitchFamily="18" charset="0"/>
              </a:rPr>
              <a:t>,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която нарушава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4NF;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000" dirty="0">
                <a:cs typeface="Times New Roman" pitchFamily="18" charset="0"/>
              </a:rPr>
              <a:t>		</a:t>
            </a:r>
            <a:r>
              <a:rPr lang="bg-BG" sz="2000" dirty="0"/>
              <a:t>заменете </a:t>
            </a:r>
            <a:r>
              <a:rPr lang="en-US" sz="2000" dirty="0"/>
              <a:t>Q </a:t>
            </a:r>
            <a:r>
              <a:rPr lang="bg-BG" sz="2000" dirty="0"/>
              <a:t>в </a:t>
            </a:r>
            <a:r>
              <a:rPr lang="en-US" sz="2000" dirty="0"/>
              <a:t>D </a:t>
            </a:r>
            <a:r>
              <a:rPr lang="bg-BG" sz="2000" dirty="0"/>
              <a:t>от две релационни схеми </a:t>
            </a:r>
            <a:r>
              <a:rPr lang="en-US" sz="2000" dirty="0"/>
              <a:t>(Q - Y) </a:t>
            </a:r>
            <a:r>
              <a:rPr lang="bg-BG" sz="2000" dirty="0"/>
              <a:t>и </a:t>
            </a:r>
            <a:r>
              <a:rPr lang="en-US" sz="2000" dirty="0"/>
              <a:t>(X </a:t>
            </a:r>
            <a:r>
              <a:rPr lang="en-US" sz="2000" dirty="0">
                <a:latin typeface="Lucida Grande" pitchFamily="1" charset="0"/>
              </a:rPr>
              <a:t>υ</a:t>
            </a:r>
            <a:r>
              <a:rPr lang="en-US" sz="2000" dirty="0"/>
              <a:t> Y</a:t>
            </a:r>
            <a:r>
              <a:rPr lang="en-US" sz="2000" dirty="0" smtClean="0"/>
              <a:t>)</a:t>
            </a:r>
            <a:endParaRPr lang="bg-BG" sz="2000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};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7B28A4D5-F8FA-4FD5-836F-F862B6583EB4}" type="slidenum">
              <a:rPr lang="en-US"/>
              <a:pPr/>
              <a:t>34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/>
              <a:t>Зависимости</a:t>
            </a:r>
            <a:r>
              <a:rPr lang="en-US" sz="2800" dirty="0"/>
              <a:t> Join </a:t>
            </a:r>
            <a:r>
              <a:rPr lang="bg-BG" sz="2800" dirty="0"/>
              <a:t>и пета нормална </a:t>
            </a:r>
            <a:r>
              <a:rPr lang="bg-BG" sz="2800" dirty="0" smtClean="0"/>
              <a:t>форма </a:t>
            </a:r>
            <a:r>
              <a:rPr lang="en-US" sz="2800" dirty="0" smtClean="0">
                <a:cs typeface="Times New Roman" pitchFamily="18" charset="0"/>
              </a:rPr>
              <a:t>(1</a:t>
            </a:r>
            <a:r>
              <a:rPr lang="en-US" sz="2800" dirty="0">
                <a:cs typeface="Times New Roman" pitchFamily="18" charset="0"/>
              </a:rPr>
              <a:t>)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74800"/>
            <a:ext cx="8305800" cy="4749800"/>
          </a:xfrm>
        </p:spPr>
        <p:txBody>
          <a:bodyPr>
            <a:normAutofit fontScale="92500"/>
          </a:bodyPr>
          <a:lstStyle/>
          <a:p>
            <a:pPr marL="609600" indent="-609600" algn="just">
              <a:buFont typeface="Wingdings" pitchFamily="2" charset="2"/>
              <a:buNone/>
            </a:pPr>
            <a:r>
              <a:rPr lang="bg-BG" sz="2400" b="1" u="sng" dirty="0" smtClean="0">
                <a:cs typeface="Times New Roman" pitchFamily="18" charset="0"/>
              </a:rPr>
              <a:t>Дефиниция</a:t>
            </a:r>
            <a:r>
              <a:rPr lang="en-US" sz="2400" b="1" u="sng" dirty="0" smtClean="0">
                <a:cs typeface="Times New Roman" pitchFamily="18" charset="0"/>
              </a:rPr>
              <a:t>: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endParaRPr lang="en-US" sz="2400" b="1" dirty="0">
              <a:cs typeface="Times New Roman" pitchFamily="18" charset="0"/>
            </a:endParaRPr>
          </a:p>
          <a:p>
            <a:pPr marL="609600" indent="-609600" algn="just"/>
            <a:r>
              <a:rPr lang="bg-BG" sz="2400" dirty="0" smtClean="0">
                <a:cs typeface="Times New Roman" pitchFamily="18" charset="0"/>
              </a:rPr>
              <a:t>Една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join dependency</a:t>
            </a:r>
            <a:r>
              <a:rPr lang="en-US" sz="2400" dirty="0">
                <a:cs typeface="Times New Roman" pitchFamily="18" charset="0"/>
              </a:rPr>
              <a:t> (</a:t>
            </a:r>
            <a:r>
              <a:rPr lang="en-US" sz="2400" b="1" dirty="0">
                <a:cs typeface="Times New Roman" pitchFamily="18" charset="0"/>
              </a:rPr>
              <a:t>JD</a:t>
            </a:r>
            <a:r>
              <a:rPr lang="en-US" sz="2400" dirty="0">
                <a:cs typeface="Times New Roman" pitchFamily="18" charset="0"/>
              </a:rPr>
              <a:t>), </a:t>
            </a:r>
            <a:r>
              <a:rPr lang="bg-BG" sz="2400" dirty="0" smtClean="0">
                <a:cs typeface="Times New Roman" pitchFamily="18" charset="0"/>
              </a:rPr>
              <a:t>означена с </a:t>
            </a:r>
            <a:r>
              <a:rPr lang="en-US" sz="2400" dirty="0" smtClean="0">
                <a:cs typeface="Times New Roman" pitchFamily="18" charset="0"/>
              </a:rPr>
              <a:t>JD(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baseline="-30000" dirty="0" smtClean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, ..., </a:t>
            </a:r>
            <a:r>
              <a:rPr lang="en-US" sz="2400" i="1" dirty="0" err="1">
                <a:cs typeface="Times New Roman" pitchFamily="18" charset="0"/>
              </a:rPr>
              <a:t>R</a:t>
            </a:r>
            <a:r>
              <a:rPr lang="en-US" sz="2400" baseline="-30000" dirty="0" err="1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), </a:t>
            </a:r>
            <a:r>
              <a:rPr lang="bg-BG" sz="2400" dirty="0" smtClean="0">
                <a:cs typeface="Times New Roman" pitchFamily="18" charset="0"/>
              </a:rPr>
              <a:t>за дадена релационна схема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bg-BG" sz="2400" dirty="0" smtClean="0">
                <a:cs typeface="Times New Roman" pitchFamily="18" charset="0"/>
              </a:rPr>
              <a:t>задава ограничение върху състоянията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bg-BG" dirty="0" smtClean="0">
                <a:cs typeface="Times New Roman" pitchFamily="18" charset="0"/>
              </a:rPr>
              <a:t>на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990600" lvl="1" indent="-533400" algn="just"/>
            <a:r>
              <a:rPr lang="bg-BG" sz="2200" dirty="0" smtClean="0">
                <a:cs typeface="Times New Roman" pitchFamily="18" charset="0"/>
              </a:rPr>
              <a:t>Ограничението върху състоянията, което всяко допустимо състо</a:t>
            </a:r>
            <a:r>
              <a:rPr lang="bg-BG" sz="2200" dirty="0">
                <a:cs typeface="Times New Roman" pitchFamily="18" charset="0"/>
              </a:rPr>
              <a:t>я</a:t>
            </a:r>
            <a:r>
              <a:rPr lang="bg-BG" sz="2200" dirty="0" smtClean="0">
                <a:cs typeface="Times New Roman" pitchFamily="18" charset="0"/>
              </a:rPr>
              <a:t>ние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от </a:t>
            </a:r>
            <a:r>
              <a:rPr lang="en-US" sz="2200" i="1" dirty="0" smtClean="0">
                <a:cs typeface="Times New Roman" pitchFamily="18" charset="0"/>
              </a:rPr>
              <a:t>R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е да е налице да има </a:t>
            </a:r>
            <a:r>
              <a:rPr lang="en-US" sz="2200" dirty="0" smtClean="0">
                <a:cs typeface="Times New Roman" pitchFamily="18" charset="0"/>
              </a:rPr>
              <a:t>join </a:t>
            </a:r>
            <a:r>
              <a:rPr lang="bg-BG" sz="2200" dirty="0" smtClean="0">
                <a:cs typeface="Times New Roman" pitchFamily="18" charset="0"/>
              </a:rPr>
              <a:t>декомпозиция без загуба в </a:t>
            </a:r>
            <a:r>
              <a:rPr lang="en-US" sz="2200" i="1" dirty="0" smtClean="0">
                <a:cs typeface="Times New Roman" pitchFamily="18" charset="0"/>
              </a:rPr>
              <a:t>R</a:t>
            </a:r>
            <a:r>
              <a:rPr lang="en-US" sz="2200" baseline="-30000" dirty="0" smtClean="0">
                <a:cs typeface="Times New Roman" pitchFamily="18" charset="0"/>
              </a:rPr>
              <a:t>1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baseline="-30000" dirty="0">
                <a:cs typeface="Times New Roman" pitchFamily="18" charset="0"/>
              </a:rPr>
              <a:t>2</a:t>
            </a:r>
            <a:r>
              <a:rPr lang="en-US" sz="2200" dirty="0">
                <a:cs typeface="Times New Roman" pitchFamily="18" charset="0"/>
              </a:rPr>
              <a:t>, ..., </a:t>
            </a:r>
            <a:r>
              <a:rPr lang="en-US" sz="2200" i="1" dirty="0" err="1">
                <a:cs typeface="Times New Roman" pitchFamily="18" charset="0"/>
              </a:rPr>
              <a:t>R</a:t>
            </a:r>
            <a:r>
              <a:rPr lang="en-US" sz="2200" baseline="-30000" dirty="0" err="1">
                <a:cs typeface="Times New Roman" pitchFamily="18" charset="0"/>
              </a:rPr>
              <a:t>n</a:t>
            </a:r>
            <a:r>
              <a:rPr lang="en-US" sz="2200" dirty="0">
                <a:cs typeface="Times New Roman" pitchFamily="18" charset="0"/>
              </a:rPr>
              <a:t>; </a:t>
            </a:r>
            <a:r>
              <a:rPr lang="bg-BG" sz="2200" dirty="0" smtClean="0">
                <a:cs typeface="Times New Roman" pitchFamily="18" charset="0"/>
              </a:rPr>
              <a:t>т.е.</a:t>
            </a:r>
            <a:r>
              <a:rPr lang="en-US" sz="2200" dirty="0" smtClean="0">
                <a:cs typeface="Times New Roman" pitchFamily="18" charset="0"/>
              </a:rPr>
              <a:t>, </a:t>
            </a:r>
            <a:r>
              <a:rPr lang="bg-BG" sz="2200" dirty="0" smtClean="0">
                <a:cs typeface="Times New Roman" pitchFamily="18" charset="0"/>
              </a:rPr>
              <a:t>за всяко 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имаме</a:t>
            </a:r>
            <a:endParaRPr lang="en-US" sz="2200" dirty="0">
              <a:cs typeface="Times New Roman" pitchFamily="18" charset="0"/>
            </a:endParaRPr>
          </a:p>
          <a:p>
            <a:pPr marL="990600" lvl="1" indent="-533400" algn="just"/>
            <a:r>
              <a:rPr lang="en-US" sz="2200" dirty="0">
                <a:cs typeface="Times New Roman" pitchFamily="18" charset="0"/>
              </a:rPr>
              <a:t>		* (</a:t>
            </a:r>
            <a:r>
              <a:rPr lang="en-US" sz="2200" dirty="0">
                <a:latin typeface="Symbol" pitchFamily="18" charset="2"/>
              </a:rPr>
              <a:t></a:t>
            </a:r>
            <a:r>
              <a:rPr lang="en-US" sz="2200" i="1" baseline="-30000" dirty="0">
                <a:cs typeface="Times New Roman" pitchFamily="18" charset="0"/>
              </a:rPr>
              <a:t>R1</a:t>
            </a:r>
            <a:r>
              <a:rPr lang="en-US" sz="2200" dirty="0">
                <a:cs typeface="Times New Roman" pitchFamily="18" charset="0"/>
              </a:rPr>
              <a:t>(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), </a:t>
            </a:r>
            <a:r>
              <a:rPr lang="en-US" sz="2200" dirty="0">
                <a:latin typeface="Symbol" pitchFamily="18" charset="2"/>
              </a:rPr>
              <a:t></a:t>
            </a:r>
            <a:r>
              <a:rPr lang="en-US" sz="2200" i="1" baseline="-30000" dirty="0">
                <a:cs typeface="Times New Roman" pitchFamily="18" charset="0"/>
              </a:rPr>
              <a:t>R2</a:t>
            </a:r>
            <a:r>
              <a:rPr lang="en-US" sz="2200" dirty="0">
                <a:cs typeface="Times New Roman" pitchFamily="18" charset="0"/>
              </a:rPr>
              <a:t>(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), ..., </a:t>
            </a:r>
            <a:r>
              <a:rPr lang="en-US" sz="2200" dirty="0">
                <a:latin typeface="Symbol" pitchFamily="18" charset="2"/>
              </a:rPr>
              <a:t></a:t>
            </a:r>
            <a:r>
              <a:rPr lang="en-US" sz="2200" i="1" baseline="-30000" dirty="0" err="1">
                <a:cs typeface="Times New Roman" pitchFamily="18" charset="0"/>
              </a:rPr>
              <a:t>Rn</a:t>
            </a:r>
            <a:r>
              <a:rPr lang="en-US" sz="2200" dirty="0">
                <a:cs typeface="Times New Roman" pitchFamily="18" charset="0"/>
              </a:rPr>
              <a:t>(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)) = </a:t>
            </a:r>
            <a:r>
              <a:rPr lang="en-US" sz="2200" i="1" dirty="0">
                <a:cs typeface="Times New Roman" pitchFamily="18" charset="0"/>
              </a:rPr>
              <a:t>r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bg-BG" i="1" dirty="0">
                <a:cs typeface="Times New Roman" pitchFamily="18" charset="0"/>
              </a:rPr>
              <a:t> </a:t>
            </a:r>
            <a:r>
              <a:rPr lang="bg-BG" i="1" dirty="0" smtClean="0">
                <a:cs typeface="Times New Roman" pitchFamily="18" charset="0"/>
              </a:rPr>
              <a:t>    </a:t>
            </a:r>
            <a:r>
              <a:rPr lang="bg-BG" sz="2400" b="1" i="1" dirty="0" smtClean="0">
                <a:cs typeface="Times New Roman" pitchFamily="18" charset="0"/>
              </a:rPr>
              <a:t>Забележка</a:t>
            </a:r>
            <a:r>
              <a:rPr lang="en-US" sz="2400" i="1" dirty="0" smtClean="0">
                <a:cs typeface="Times New Roman" pitchFamily="18" charset="0"/>
              </a:rPr>
              <a:t>: MVD </a:t>
            </a:r>
            <a:r>
              <a:rPr lang="bg-BG" sz="2400" i="1" dirty="0" smtClean="0">
                <a:cs typeface="Times New Roman" pitchFamily="18" charset="0"/>
              </a:rPr>
              <a:t>е специален случай на</a:t>
            </a:r>
            <a:r>
              <a:rPr lang="en-US" sz="2400" i="1" dirty="0" smtClean="0">
                <a:cs typeface="Times New Roman" pitchFamily="18" charset="0"/>
              </a:rPr>
              <a:t> JD</a:t>
            </a:r>
            <a:r>
              <a:rPr lang="bg-BG" sz="2400" i="1" dirty="0" smtClean="0">
                <a:cs typeface="Times New Roman" pitchFamily="18" charset="0"/>
              </a:rPr>
              <a:t>, където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n = 2</a:t>
            </a:r>
            <a:r>
              <a:rPr lang="en-US" sz="2400" i="1" dirty="0" smtClean="0">
                <a:cs typeface="Times New Roman" pitchFamily="18" charset="0"/>
              </a:rPr>
              <a:t>.</a:t>
            </a:r>
            <a:endParaRPr lang="bg-BG" sz="2400" i="1" dirty="0" smtClean="0">
              <a:cs typeface="Times New Roman" pitchFamily="18" charset="0"/>
            </a:endParaRPr>
          </a:p>
          <a:p>
            <a:pPr marL="609600" indent="-609600" algn="just">
              <a:buFont typeface="Wingdings" pitchFamily="2" charset="2"/>
              <a:buNone/>
            </a:pPr>
            <a:r>
              <a:rPr lang="en-US" sz="2400" i="1" dirty="0" smtClean="0">
                <a:cs typeface="Times New Roman" pitchFamily="18" charset="0"/>
              </a:rPr>
              <a:t> </a:t>
            </a:r>
            <a:endParaRPr lang="en-US" sz="2400" i="1" dirty="0">
              <a:cs typeface="Times New Roman" pitchFamily="18" charset="0"/>
            </a:endParaRPr>
          </a:p>
          <a:p>
            <a:pPr marL="609600" indent="-609600" algn="just"/>
            <a:r>
              <a:rPr lang="bg-BG" sz="2400" dirty="0" smtClean="0">
                <a:cs typeface="Times New Roman" pitchFamily="18" charset="0"/>
              </a:rPr>
              <a:t>Една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join </a:t>
            </a:r>
            <a:r>
              <a:rPr lang="bg-BG" sz="2400" dirty="0" smtClean="0">
                <a:cs typeface="Times New Roman" pitchFamily="18" charset="0"/>
              </a:rPr>
              <a:t>зависимост </a:t>
            </a:r>
            <a:r>
              <a:rPr lang="en-US" sz="2400" dirty="0" smtClean="0">
                <a:cs typeface="Times New Roman" pitchFamily="18" charset="0"/>
              </a:rPr>
              <a:t>JD(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baseline="-30000" dirty="0" smtClean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, ..., </a:t>
            </a:r>
            <a:r>
              <a:rPr lang="en-US" sz="2400" i="1" dirty="0" err="1">
                <a:cs typeface="Times New Roman" pitchFamily="18" charset="0"/>
              </a:rPr>
              <a:t>R</a:t>
            </a:r>
            <a:r>
              <a:rPr lang="en-US" sz="2400" baseline="-30000" dirty="0" err="1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), </a:t>
            </a:r>
            <a:r>
              <a:rPr lang="bg-BG" sz="2400" dirty="0" smtClean="0">
                <a:cs typeface="Times New Roman" pitchFamily="18" charset="0"/>
              </a:rPr>
              <a:t>за дадена релационна схема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bg-BG" sz="2400" dirty="0" smtClean="0">
                <a:cs typeface="Times New Roman" pitchFamily="18" charset="0"/>
              </a:rPr>
              <a:t> е </a:t>
            </a:r>
            <a:r>
              <a:rPr lang="bg-BG" sz="2400" b="1" dirty="0" smtClean="0">
                <a:cs typeface="Times New Roman" pitchFamily="18" charset="0"/>
              </a:rPr>
              <a:t>тривиална </a:t>
            </a:r>
            <a:r>
              <a:rPr lang="en-US" sz="2400" b="1" dirty="0" smtClean="0">
                <a:cs typeface="Times New Roman" pitchFamily="18" charset="0"/>
              </a:rPr>
              <a:t>JD</a:t>
            </a:r>
            <a:r>
              <a:rPr lang="bg-BG" sz="2400" b="1" dirty="0" smtClean="0">
                <a:cs typeface="Times New Roman" pitchFamily="18" charset="0"/>
              </a:rPr>
              <a:t>,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ако една от релационните схеми </a:t>
            </a:r>
            <a:r>
              <a:rPr lang="en-US" sz="2400" i="1" dirty="0" err="1" smtClean="0">
                <a:cs typeface="Times New Roman" pitchFamily="18" charset="0"/>
              </a:rPr>
              <a:t>R</a:t>
            </a:r>
            <a:r>
              <a:rPr lang="en-US" sz="2400" baseline="-30000" dirty="0" err="1" smtClean="0">
                <a:cs typeface="Times New Roman" pitchFamily="18" charset="0"/>
              </a:rPr>
              <a:t>i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в </a:t>
            </a:r>
            <a:r>
              <a:rPr lang="en-US" sz="2400" dirty="0" smtClean="0">
                <a:cs typeface="Times New Roman" pitchFamily="18" charset="0"/>
              </a:rPr>
              <a:t>JD(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baseline="-30000" dirty="0" smtClean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, ..., </a:t>
            </a:r>
            <a:r>
              <a:rPr lang="en-US" sz="2400" i="1" dirty="0" err="1">
                <a:cs typeface="Times New Roman" pitchFamily="18" charset="0"/>
              </a:rPr>
              <a:t>R</a:t>
            </a:r>
            <a:r>
              <a:rPr lang="en-US" sz="2400" baseline="-30000" dirty="0" err="1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) </a:t>
            </a:r>
            <a:r>
              <a:rPr lang="bg-BG" sz="2400" dirty="0" smtClean="0">
                <a:cs typeface="Times New Roman" pitchFamily="18" charset="0"/>
              </a:rPr>
              <a:t>е равна на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A894349E-7A99-4B94-AE20-6635FC888B33}" type="slidenum">
              <a:rPr lang="en-US"/>
              <a:pPr/>
              <a:t>35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/>
              <a:t>Зависимости</a:t>
            </a:r>
            <a:r>
              <a:rPr lang="en-US" sz="2800" dirty="0"/>
              <a:t> Join </a:t>
            </a:r>
            <a:r>
              <a:rPr lang="bg-BG" sz="2800" dirty="0"/>
              <a:t>и пета нормална </a:t>
            </a:r>
            <a:r>
              <a:rPr lang="bg-BG" sz="2800" dirty="0" smtClean="0"/>
              <a:t>форма </a:t>
            </a:r>
            <a:r>
              <a:rPr lang="en-US" sz="2800" dirty="0" smtClean="0">
                <a:cs typeface="Times New Roman" pitchFamily="18" charset="0"/>
              </a:rPr>
              <a:t>(2</a:t>
            </a:r>
            <a:r>
              <a:rPr lang="en-US" sz="2800" dirty="0">
                <a:cs typeface="Times New Roman" pitchFamily="18" charset="0"/>
              </a:rPr>
              <a:t>)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574800"/>
            <a:ext cx="8356600" cy="4978400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bg-BG" b="1" u="sng" dirty="0" smtClean="0">
                <a:cs typeface="Times New Roman" pitchFamily="18" charset="0"/>
              </a:rPr>
              <a:t>Дефиниция</a:t>
            </a:r>
            <a:r>
              <a:rPr lang="en-US" b="1" u="sng" dirty="0" smtClean="0">
                <a:cs typeface="Times New Roman" pitchFamily="18" charset="0"/>
              </a:rPr>
              <a:t>:</a:t>
            </a:r>
            <a:r>
              <a:rPr lang="en-US" b="1" dirty="0" smtClean="0">
                <a:cs typeface="Times New Roman" pitchFamily="18" charset="0"/>
              </a:rPr>
              <a:t> </a:t>
            </a:r>
            <a:endParaRPr lang="en-US" b="1" dirty="0">
              <a:cs typeface="Times New Roman" pitchFamily="18" charset="0"/>
            </a:endParaRPr>
          </a:p>
          <a:p>
            <a:pPr marL="609600" indent="-609600" algn="just"/>
            <a:r>
              <a:rPr lang="bg-BG" dirty="0" smtClean="0">
                <a:cs typeface="Times New Roman" pitchFamily="18" charset="0"/>
              </a:rPr>
              <a:t>Една релационна схема </a:t>
            </a:r>
            <a:r>
              <a:rPr lang="en-US" i="1" dirty="0" smtClean="0">
                <a:cs typeface="Times New Roman" pitchFamily="18" charset="0"/>
              </a:rPr>
              <a:t>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bg-BG" dirty="0" smtClean="0">
                <a:cs typeface="Times New Roman" pitchFamily="18" charset="0"/>
              </a:rPr>
              <a:t>е в </a:t>
            </a:r>
            <a:r>
              <a:rPr lang="en-US" b="1" dirty="0" smtClean="0">
                <a:cs typeface="Times New Roman" pitchFamily="18" charset="0"/>
              </a:rPr>
              <a:t>fifth </a:t>
            </a:r>
            <a:r>
              <a:rPr lang="en-US" b="1" dirty="0">
                <a:cs typeface="Times New Roman" pitchFamily="18" charset="0"/>
              </a:rPr>
              <a:t>normal form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b="1" dirty="0">
                <a:cs typeface="Times New Roman" pitchFamily="18" charset="0"/>
              </a:rPr>
              <a:t>5NF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bg-BG" dirty="0" smtClean="0">
                <a:cs typeface="Times New Roman" pitchFamily="18" charset="0"/>
              </a:rPr>
              <a:t>или </a:t>
            </a:r>
            <a:r>
              <a:rPr lang="en-US" b="1" dirty="0" smtClean="0">
                <a:cs typeface="Times New Roman" pitchFamily="18" charset="0"/>
              </a:rPr>
              <a:t>Project-Join </a:t>
            </a:r>
            <a:r>
              <a:rPr lang="en-US" b="1" dirty="0">
                <a:cs typeface="Times New Roman" pitchFamily="18" charset="0"/>
              </a:rPr>
              <a:t>Normal Form 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b="1" dirty="0">
                <a:cs typeface="Times New Roman" pitchFamily="18" charset="0"/>
              </a:rPr>
              <a:t>PJNF</a:t>
            </a:r>
            <a:r>
              <a:rPr lang="en-US" dirty="0">
                <a:cs typeface="Times New Roman" pitchFamily="18" charset="0"/>
              </a:rPr>
              <a:t>)) </a:t>
            </a:r>
            <a:r>
              <a:rPr lang="bg-BG" dirty="0" smtClean="0">
                <a:cs typeface="Times New Roman" pitchFamily="18" charset="0"/>
              </a:rPr>
              <a:t>по отношение на множество </a:t>
            </a:r>
            <a:r>
              <a:rPr lang="en-US" i="1" dirty="0" smtClean="0">
                <a:cs typeface="Times New Roman" pitchFamily="18" charset="0"/>
              </a:rPr>
              <a:t>F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bg-BG" dirty="0" smtClean="0">
                <a:cs typeface="Times New Roman" pitchFamily="18" charset="0"/>
              </a:rPr>
              <a:t>от функционални, многостойностни и </a:t>
            </a:r>
            <a:r>
              <a:rPr lang="en-US" dirty="0" smtClean="0">
                <a:cs typeface="Times New Roman" pitchFamily="18" charset="0"/>
              </a:rPr>
              <a:t>join </a:t>
            </a:r>
            <a:r>
              <a:rPr lang="bg-BG" dirty="0" smtClean="0">
                <a:cs typeface="Times New Roman" pitchFamily="18" charset="0"/>
              </a:rPr>
              <a:t>зависимости, ако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marL="990600" lvl="1" indent="-533400" algn="just"/>
            <a:r>
              <a:rPr lang="bg-BG" dirty="0" smtClean="0">
                <a:cs typeface="Times New Roman" pitchFamily="18" charset="0"/>
              </a:rPr>
              <a:t>За всяка нетривиална </a:t>
            </a:r>
            <a:r>
              <a:rPr lang="en-US" dirty="0" smtClean="0">
                <a:cs typeface="Times New Roman" pitchFamily="18" charset="0"/>
              </a:rPr>
              <a:t>join </a:t>
            </a:r>
            <a:r>
              <a:rPr lang="bg-BG" dirty="0" smtClean="0">
                <a:cs typeface="Times New Roman" pitchFamily="18" charset="0"/>
              </a:rPr>
              <a:t>зависимост </a:t>
            </a:r>
            <a:r>
              <a:rPr lang="en-US" dirty="0" smtClean="0">
                <a:cs typeface="Times New Roman" pitchFamily="18" charset="0"/>
              </a:rPr>
              <a:t>JD(</a:t>
            </a:r>
            <a:r>
              <a:rPr lang="en-US" i="1" dirty="0" smtClean="0">
                <a:cs typeface="Times New Roman" pitchFamily="18" charset="0"/>
              </a:rPr>
              <a:t>R</a:t>
            </a:r>
            <a:r>
              <a:rPr lang="en-US" baseline="-30000" dirty="0" smtClean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R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..., </a:t>
            </a:r>
            <a:r>
              <a:rPr lang="en-US" i="1" dirty="0" err="1">
                <a:cs typeface="Times New Roman" pitchFamily="18" charset="0"/>
              </a:rPr>
              <a:t>R</a:t>
            </a:r>
            <a:r>
              <a:rPr lang="en-US" baseline="-30000" dirty="0" err="1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bg-BG" dirty="0" smtClean="0">
                <a:cs typeface="Times New Roman" pitchFamily="18" charset="0"/>
              </a:rPr>
              <a:t>в </a:t>
            </a:r>
            <a:r>
              <a:rPr lang="en-US" i="1" dirty="0" smtClean="0">
                <a:cs typeface="Times New Roman" pitchFamily="18" charset="0"/>
              </a:rPr>
              <a:t>F</a:t>
            </a:r>
            <a:r>
              <a:rPr lang="en-US" baseline="30000" dirty="0">
                <a:cs typeface="Times New Roman" pitchFamily="18" charset="0"/>
              </a:rPr>
              <a:t>+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</a:t>
            </a:r>
            <a:r>
              <a:rPr lang="bg-BG" dirty="0" smtClean="0">
                <a:cs typeface="Times New Roman" pitchFamily="18" charset="0"/>
              </a:rPr>
              <a:t>приложена в </a:t>
            </a:r>
            <a:r>
              <a:rPr lang="en-US" i="1" dirty="0" smtClean="0">
                <a:cs typeface="Times New Roman" pitchFamily="18" charset="0"/>
              </a:rPr>
              <a:t>F</a:t>
            </a:r>
            <a:r>
              <a:rPr lang="en-US" dirty="0">
                <a:cs typeface="Times New Roman" pitchFamily="18" charset="0"/>
              </a:rPr>
              <a:t>), </a:t>
            </a:r>
          </a:p>
          <a:p>
            <a:pPr marL="1371600" lvl="2" indent="-457200" algn="just"/>
            <a:r>
              <a:rPr lang="bg-BG" dirty="0" smtClean="0">
                <a:cs typeface="Times New Roman" pitchFamily="18" charset="0"/>
              </a:rPr>
              <a:t>Всяко </a:t>
            </a:r>
            <a:r>
              <a:rPr lang="en-US" i="1" dirty="0" err="1" smtClean="0">
                <a:cs typeface="Times New Roman" pitchFamily="18" charset="0"/>
              </a:rPr>
              <a:t>R</a:t>
            </a:r>
            <a:r>
              <a:rPr lang="en-US" baseline="-30000" dirty="0" err="1" smtClean="0">
                <a:cs typeface="Times New Roman" pitchFamily="18" charset="0"/>
              </a:rPr>
              <a:t>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bg-BG" dirty="0" smtClean="0">
                <a:cs typeface="Times New Roman" pitchFamily="18" charset="0"/>
              </a:rPr>
              <a:t>е суперключ на </a:t>
            </a:r>
            <a:r>
              <a:rPr lang="en-US" i="1" dirty="0" smtClean="0">
                <a:cs typeface="Times New Roman" pitchFamily="18" charset="0"/>
              </a:rPr>
              <a:t>R</a:t>
            </a:r>
            <a:r>
              <a:rPr lang="en-US" dirty="0"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458DFFF5-7402-40FE-92F5-36A4D5C1A809}" type="slidenum">
              <a:rPr lang="en-US"/>
              <a:pPr/>
              <a:t>36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33375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 smtClean="0">
                <a:cs typeface="Times New Roman" pitchFamily="18" charset="0"/>
              </a:rPr>
              <a:t>Релация </a:t>
            </a:r>
            <a:r>
              <a:rPr lang="en-US" sz="2800" dirty="0" smtClean="0">
                <a:cs typeface="Times New Roman" pitchFamily="18" charset="0"/>
              </a:rPr>
              <a:t>SUPPLY </a:t>
            </a:r>
            <a:r>
              <a:rPr lang="bg-BG" sz="2800" dirty="0" smtClean="0">
                <a:cs typeface="Times New Roman" pitchFamily="18" charset="0"/>
              </a:rPr>
              <a:t>с </a:t>
            </a:r>
            <a:r>
              <a:rPr lang="en-US" sz="2800" dirty="0" smtClean="0">
                <a:cs typeface="Times New Roman" pitchFamily="18" charset="0"/>
              </a:rPr>
              <a:t>Join </a:t>
            </a:r>
            <a:r>
              <a:rPr lang="bg-BG" sz="2800" dirty="0" smtClean="0">
                <a:cs typeface="Times New Roman" pitchFamily="18" charset="0"/>
              </a:rPr>
              <a:t>зависимост и преобразуване в </a:t>
            </a:r>
            <a:r>
              <a:rPr lang="en-US" sz="2800" dirty="0" smtClean="0">
                <a:cs typeface="Times New Roman" pitchFamily="18" charset="0"/>
              </a:rPr>
              <a:t>Fifth </a:t>
            </a:r>
            <a:r>
              <a:rPr lang="en-US" sz="2800" dirty="0">
                <a:cs typeface="Times New Roman" pitchFamily="18" charset="0"/>
              </a:rPr>
              <a:t>Normal Form</a:t>
            </a:r>
            <a:endParaRPr lang="en-US" sz="28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79AC8E48-4870-4583-9BF2-B7FED86E0AA5}" type="slidenum">
              <a:rPr lang="en-US"/>
              <a:pPr/>
              <a:t>37</a:t>
            </a:fld>
            <a:endParaRPr lang="en-CA"/>
          </a:p>
        </p:txBody>
      </p:sp>
      <p:pic>
        <p:nvPicPr>
          <p:cNvPr id="827397" name="Picture 5" descr="fig11_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400" cy="485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/>
              <a:t>Обхващащи </a:t>
            </a:r>
            <a:r>
              <a:rPr lang="bg-BG" sz="2800" dirty="0" smtClean="0"/>
              <a:t>зависимости (1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829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51000"/>
            <a:ext cx="8432800" cy="49784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bg-BG" sz="2400" b="1" u="sng" dirty="0" smtClean="0">
                <a:cs typeface="Times New Roman" pitchFamily="18" charset="0"/>
              </a:rPr>
              <a:t>Дефиниция</a:t>
            </a:r>
            <a:r>
              <a:rPr lang="en-US" sz="2400" b="1" u="sng" dirty="0" smtClean="0">
                <a:cs typeface="Times New Roman" pitchFamily="18" charset="0"/>
              </a:rPr>
              <a:t>: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endParaRPr lang="en-US" sz="2400" b="1" dirty="0"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bg-BG" sz="2400" dirty="0" smtClean="0">
                <a:cs typeface="Times New Roman" pitchFamily="18" charset="0"/>
              </a:rPr>
              <a:t>Една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b="1" dirty="0" smtClean="0">
                <a:cs typeface="Times New Roman" pitchFamily="18" charset="0"/>
              </a:rPr>
              <a:t>обхващаща зависимост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.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&lt; </a:t>
            </a:r>
            <a:r>
              <a:rPr lang="en-US" sz="2400" i="1" dirty="0">
                <a:cs typeface="Times New Roman" pitchFamily="18" charset="0"/>
              </a:rPr>
              <a:t>S</a:t>
            </a:r>
            <a:r>
              <a:rPr lang="en-US" sz="2400" dirty="0">
                <a:cs typeface="Times New Roman" pitchFamily="18" charset="0"/>
              </a:rPr>
              <a:t>.</a:t>
            </a:r>
            <a:r>
              <a:rPr lang="en-US" sz="2400" i="1" dirty="0">
                <a:cs typeface="Times New Roman" pitchFamily="18" charset="0"/>
              </a:rPr>
              <a:t>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между две множества от атрибути </a:t>
            </a:r>
            <a:r>
              <a:rPr lang="en-US" sz="2400" dirty="0" smtClean="0">
                <a:latin typeface="Times New Roman"/>
                <a:cs typeface="Times New Roman" pitchFamily="18" charset="0"/>
              </a:rPr>
              <a:t>—</a:t>
            </a:r>
            <a:r>
              <a:rPr lang="bg-BG" sz="2400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от релационна схема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bg-BG" sz="2400" dirty="0" smtClean="0">
                <a:cs typeface="Times New Roman" pitchFamily="18" charset="0"/>
              </a:rPr>
              <a:t>и </a:t>
            </a:r>
            <a:r>
              <a:rPr lang="en-US" sz="2400" i="1" dirty="0" smtClean="0">
                <a:cs typeface="Times New Roman" pitchFamily="18" charset="0"/>
              </a:rPr>
              <a:t>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от релационна схема </a:t>
            </a:r>
            <a:r>
              <a:rPr lang="en-US" sz="2400" i="1" dirty="0" smtClean="0">
                <a:cs typeface="Times New Roman" pitchFamily="18" charset="0"/>
              </a:rPr>
              <a:t>S</a:t>
            </a:r>
            <a:r>
              <a:rPr lang="bg-BG" sz="2400" i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/>
                <a:cs typeface="Times New Roman" pitchFamily="18" charset="0"/>
              </a:rPr>
              <a:t>—</a:t>
            </a:r>
            <a:r>
              <a:rPr lang="bg-BG" sz="2400" dirty="0" smtClean="0">
                <a:latin typeface="Times New Roman"/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задава ограничение, такова че, за всяко състояние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на </a:t>
            </a:r>
            <a:r>
              <a:rPr lang="en-US" sz="2400" i="1" dirty="0" smtClean="0">
                <a:cs typeface="Times New Roman" pitchFamily="18" charset="0"/>
              </a:rPr>
              <a:t>R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и </a:t>
            </a:r>
            <a:r>
              <a:rPr lang="en-US" sz="2400" i="1" dirty="0" smtClean="0">
                <a:cs typeface="Times New Roman" pitchFamily="18" charset="0"/>
              </a:rPr>
              <a:t>s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bg-BG" sz="2400" dirty="0" smtClean="0">
                <a:cs typeface="Times New Roman" pitchFamily="18" charset="0"/>
              </a:rPr>
              <a:t>на </a:t>
            </a:r>
            <a:r>
              <a:rPr lang="en-US" sz="2400" i="1" dirty="0" smtClean="0">
                <a:cs typeface="Times New Roman" pitchFamily="18" charset="0"/>
              </a:rPr>
              <a:t>S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bg-BG" sz="2400" dirty="0" smtClean="0">
                <a:cs typeface="Times New Roman" pitchFamily="18" charset="0"/>
              </a:rPr>
              <a:t>е в сила:</a:t>
            </a:r>
            <a:r>
              <a:rPr lang="en-US" sz="2400" dirty="0">
                <a:latin typeface="MathematicalPi 1" pitchFamily="82" charset="0"/>
                <a:cs typeface="Times New Roman" pitchFamily="18" charset="0"/>
              </a:rPr>
              <a:t>		</a:t>
            </a:r>
          </a:p>
          <a:p>
            <a:pPr marL="990600" lvl="1" indent="-533400"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>
                <a:latin typeface="Symbol" pitchFamily="18" charset="2"/>
              </a:rPr>
              <a:t></a:t>
            </a:r>
            <a:r>
              <a:rPr lang="en-US" sz="2200" baseline="-30000" dirty="0">
                <a:cs typeface="Times New Roman" pitchFamily="18" charset="0"/>
              </a:rPr>
              <a:t>X</a:t>
            </a:r>
            <a:r>
              <a:rPr lang="en-US" sz="2200" dirty="0">
                <a:cs typeface="Times New Roman" pitchFamily="18" charset="0"/>
              </a:rPr>
              <a:t>(r(R)) </a:t>
            </a:r>
            <a:r>
              <a:rPr lang="en-US" sz="2000" i="1" dirty="0">
                <a:cs typeface="Times New Roman" pitchFamily="18" charset="0"/>
                <a:sym typeface="Symbol" pitchFamily="18" charset="2"/>
              </a:rPr>
              <a:t>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200" dirty="0">
                <a:latin typeface="Symbol" pitchFamily="18" charset="2"/>
              </a:rPr>
              <a:t></a:t>
            </a:r>
            <a:r>
              <a:rPr lang="en-US" sz="2200" baseline="-30000" dirty="0">
                <a:cs typeface="Times New Roman" pitchFamily="18" charset="0"/>
              </a:rPr>
              <a:t>Y</a:t>
            </a:r>
            <a:r>
              <a:rPr lang="en-US" sz="2200" dirty="0">
                <a:cs typeface="Times New Roman" pitchFamily="18" charset="0"/>
              </a:rPr>
              <a:t>(s(S))</a:t>
            </a:r>
          </a:p>
          <a:p>
            <a:pPr marL="609600" indent="-609600" algn="just">
              <a:lnSpc>
                <a:spcPct val="80000"/>
              </a:lnSpc>
            </a:pPr>
            <a:r>
              <a:rPr lang="bg-BG" sz="2400" b="1" dirty="0" smtClean="0">
                <a:cs typeface="Times New Roman" pitchFamily="18" charset="0"/>
              </a:rPr>
              <a:t>Забележка</a:t>
            </a:r>
            <a:r>
              <a:rPr lang="en-US" sz="2400" dirty="0" smtClean="0">
                <a:cs typeface="Times New Roman" pitchFamily="18" charset="0"/>
              </a:rPr>
              <a:t>: </a:t>
            </a:r>
            <a:endParaRPr lang="en-US" sz="2400" dirty="0">
              <a:cs typeface="Times New Roman" pitchFamily="18" charset="0"/>
            </a:endParaRPr>
          </a:p>
          <a:p>
            <a:pPr marL="990600" lvl="1" indent="-533400" algn="just">
              <a:lnSpc>
                <a:spcPct val="80000"/>
              </a:lnSpc>
            </a:pPr>
            <a:r>
              <a:rPr lang="bg-BG" sz="2200" dirty="0" smtClean="0">
                <a:cs typeface="Times New Roman" pitchFamily="18" charset="0"/>
              </a:rPr>
              <a:t>Множествата от атрибути, по които се задава обхващащата зависимост </a:t>
            </a:r>
            <a:r>
              <a:rPr lang="en-US" sz="2200" dirty="0" smtClean="0">
                <a:latin typeface="Times New Roman"/>
                <a:cs typeface="Times New Roman" pitchFamily="18" charset="0"/>
              </a:rPr>
              <a:t>—</a:t>
            </a:r>
            <a:r>
              <a:rPr lang="bg-BG" sz="2200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sz="2200" i="1" dirty="0" smtClean="0">
                <a:cs typeface="Times New Roman" pitchFamily="18" charset="0"/>
              </a:rPr>
              <a:t>X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от </a:t>
            </a:r>
            <a:r>
              <a:rPr lang="en-US" sz="2200" i="1" dirty="0" smtClean="0">
                <a:cs typeface="Times New Roman" pitchFamily="18" charset="0"/>
              </a:rPr>
              <a:t>R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и </a:t>
            </a:r>
            <a:r>
              <a:rPr lang="en-US" sz="2200" i="1" dirty="0" smtClean="0">
                <a:cs typeface="Times New Roman" pitchFamily="18" charset="0"/>
              </a:rPr>
              <a:t>Y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от </a:t>
            </a:r>
            <a:r>
              <a:rPr lang="en-US" sz="2200" i="1" dirty="0" smtClean="0">
                <a:cs typeface="Times New Roman" pitchFamily="18" charset="0"/>
              </a:rPr>
              <a:t>S</a:t>
            </a:r>
            <a:r>
              <a:rPr lang="bg-BG" sz="2200" i="1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/>
                <a:cs typeface="Times New Roman" pitchFamily="18" charset="0"/>
              </a:rPr>
              <a:t>—</a:t>
            </a:r>
            <a:r>
              <a:rPr lang="bg-BG" sz="2200" dirty="0" smtClean="0">
                <a:latin typeface="Times New Roman"/>
                <a:cs typeface="Times New Roman" pitchFamily="18" charset="0"/>
              </a:rPr>
              <a:t> </a:t>
            </a:r>
            <a:r>
              <a:rPr lang="bg-BG" sz="2200" dirty="0" smtClean="0">
                <a:cs typeface="Times New Roman" pitchFamily="18" charset="0"/>
              </a:rPr>
              <a:t>трябва да имат еднакъв брой атрибути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pPr marL="990600" lvl="1" indent="-533400" algn="just">
              <a:lnSpc>
                <a:spcPct val="80000"/>
              </a:lnSpc>
            </a:pPr>
            <a:r>
              <a:rPr lang="bg-BG" sz="2200" dirty="0" smtClean="0">
                <a:cs typeface="Times New Roman" pitchFamily="18" charset="0"/>
              </a:rPr>
              <a:t>В добавка, областите на всяка двойка съответстващи атрибути, трябва да бъде съвместима</a:t>
            </a:r>
            <a:r>
              <a:rPr lang="en-US" sz="2200" dirty="0" smtClean="0">
                <a:cs typeface="Times New Roman" pitchFamily="18" charset="0"/>
              </a:rPr>
              <a:t>. 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B556254B-654C-4F59-95B9-7F96D35F652C}" type="slidenum">
              <a:rPr lang="en-US"/>
              <a:pPr/>
              <a:t>38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/>
              <a:t>Обхващащи </a:t>
            </a:r>
            <a:r>
              <a:rPr lang="bg-BG" sz="2800" dirty="0" smtClean="0"/>
              <a:t>зависимост (</a:t>
            </a:r>
            <a:r>
              <a:rPr lang="en-US" sz="2800" dirty="0" smtClean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)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51000"/>
            <a:ext cx="8483600" cy="4749800"/>
          </a:xfrm>
        </p:spPr>
        <p:txBody>
          <a:bodyPr>
            <a:normAutofit lnSpcReduction="10000"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bg-BG" b="1" dirty="0" smtClean="0">
                <a:cs typeface="Times New Roman" pitchFamily="18" charset="0"/>
              </a:rPr>
              <a:t>Предмет на обхващащата зависимост</a:t>
            </a:r>
            <a:r>
              <a:rPr lang="en-US" sz="2400" b="1" dirty="0" smtClean="0">
                <a:cs typeface="Times New Roman" pitchFamily="18" charset="0"/>
              </a:rPr>
              <a:t>:</a:t>
            </a:r>
            <a:endParaRPr lang="en-US" sz="2400" b="1" dirty="0">
              <a:cs typeface="Times New Roman" pitchFamily="18" charset="0"/>
            </a:endParaRPr>
          </a:p>
          <a:p>
            <a:pPr marL="990600" lvl="1" indent="-533400" algn="just">
              <a:lnSpc>
                <a:spcPct val="90000"/>
              </a:lnSpc>
            </a:pPr>
            <a:r>
              <a:rPr lang="bg-BG" sz="2200" dirty="0" smtClean="0">
                <a:cs typeface="Times New Roman" pitchFamily="18" charset="0"/>
              </a:rPr>
              <a:t>За формализация на два типа вътрешно свързани ограничения, които не могат да се изразят чрез </a:t>
            </a:r>
            <a:r>
              <a:rPr lang="en-US" sz="2200" dirty="0" smtClean="0">
                <a:cs typeface="Times New Roman" pitchFamily="18" charset="0"/>
              </a:rPr>
              <a:t>FDs </a:t>
            </a:r>
            <a:r>
              <a:rPr lang="bg-BG" sz="2200" dirty="0" smtClean="0">
                <a:cs typeface="Times New Roman" pitchFamily="18" charset="0"/>
              </a:rPr>
              <a:t>или </a:t>
            </a:r>
            <a:r>
              <a:rPr lang="en-US" sz="2200" dirty="0" smtClean="0">
                <a:cs typeface="Times New Roman" pitchFamily="18" charset="0"/>
              </a:rPr>
              <a:t>MVDs</a:t>
            </a:r>
            <a:r>
              <a:rPr lang="en-US" sz="2200" dirty="0">
                <a:cs typeface="Times New Roman" pitchFamily="18" charset="0"/>
              </a:rPr>
              <a:t>:</a:t>
            </a:r>
          </a:p>
          <a:p>
            <a:pPr marL="1371600" lvl="2" indent="-457200" algn="just">
              <a:lnSpc>
                <a:spcPct val="90000"/>
              </a:lnSpc>
            </a:pPr>
            <a:r>
              <a:rPr lang="bg-BG" dirty="0" smtClean="0">
                <a:cs typeface="Times New Roman" pitchFamily="18" charset="0"/>
              </a:rPr>
              <a:t>Ограничения от референтната цялост</a:t>
            </a:r>
            <a:endParaRPr lang="en-US" dirty="0">
              <a:cs typeface="Times New Roman" pitchFamily="18" charset="0"/>
            </a:endParaRPr>
          </a:p>
          <a:p>
            <a:pPr marL="1371600" lvl="2" indent="-457200" algn="just">
              <a:lnSpc>
                <a:spcPct val="90000"/>
              </a:lnSpc>
            </a:pPr>
            <a:r>
              <a:rPr lang="bg-BG" dirty="0" smtClean="0">
                <a:cs typeface="Times New Roman" pitchFamily="18" charset="0"/>
              </a:rPr>
              <a:t>Връзки клас/подклас</a:t>
            </a:r>
            <a:endParaRPr lang="en-US" dirty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bg-BG" b="1" dirty="0" smtClean="0">
                <a:cs typeface="Times New Roman" pitchFamily="18" charset="0"/>
              </a:rPr>
              <a:t>Правила за извод на обхващаща зависимост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endParaRPr lang="en-US" sz="2400" b="1" dirty="0">
              <a:cs typeface="Times New Roman" pitchFamily="18" charset="0"/>
            </a:endParaRPr>
          </a:p>
          <a:p>
            <a:pPr marL="990600" lvl="1" indent="-533400" algn="just">
              <a:lnSpc>
                <a:spcPct val="90000"/>
              </a:lnSpc>
            </a:pPr>
            <a:r>
              <a:rPr lang="en-US" sz="2200" b="1" dirty="0">
                <a:cs typeface="Times New Roman" pitchFamily="18" charset="0"/>
              </a:rPr>
              <a:t>IDIR1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(</a:t>
            </a:r>
            <a:r>
              <a:rPr lang="bg-BG" sz="2200" b="1" dirty="0" smtClean="0">
                <a:cs typeface="Times New Roman" pitchFamily="18" charset="0"/>
              </a:rPr>
              <a:t>рефлексивност</a:t>
            </a:r>
            <a:r>
              <a:rPr lang="en-US" sz="2200" dirty="0" smtClean="0">
                <a:cs typeface="Times New Roman" pitchFamily="18" charset="0"/>
              </a:rPr>
              <a:t>):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X</a:t>
            </a:r>
            <a:r>
              <a:rPr lang="en-US" sz="2200" dirty="0">
                <a:cs typeface="Times New Roman" pitchFamily="18" charset="0"/>
              </a:rPr>
              <a:t> &lt;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X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200" b="1" dirty="0">
                <a:cs typeface="Times New Roman" pitchFamily="18" charset="0"/>
              </a:rPr>
              <a:t>IDIR2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(</a:t>
            </a:r>
            <a:r>
              <a:rPr lang="bg-BG" sz="2200" b="1" dirty="0" smtClean="0">
                <a:cs typeface="Times New Roman" pitchFamily="18" charset="0"/>
              </a:rPr>
              <a:t>коресонденция на атрибути</a:t>
            </a:r>
            <a:r>
              <a:rPr lang="en-US" sz="2200" dirty="0" smtClean="0">
                <a:cs typeface="Times New Roman" pitchFamily="18" charset="0"/>
              </a:rPr>
              <a:t>): </a:t>
            </a:r>
            <a:r>
              <a:rPr lang="en-US" sz="2200" dirty="0">
                <a:cs typeface="Times New Roman" pitchFamily="18" charset="0"/>
              </a:rPr>
              <a:t>If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X</a:t>
            </a:r>
            <a:r>
              <a:rPr lang="en-US" sz="2200" dirty="0">
                <a:cs typeface="Times New Roman" pitchFamily="18" charset="0"/>
              </a:rPr>
              <a:t> &lt; </a:t>
            </a:r>
            <a:r>
              <a:rPr lang="en-US" sz="2200" i="1" dirty="0">
                <a:cs typeface="Times New Roman" pitchFamily="18" charset="0"/>
              </a:rPr>
              <a:t>S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Y</a:t>
            </a:r>
          </a:p>
          <a:p>
            <a:pPr marL="1371600" lvl="2" indent="-457200" algn="just">
              <a:lnSpc>
                <a:spcPct val="90000"/>
              </a:lnSpc>
            </a:pPr>
            <a:r>
              <a:rPr lang="bg-BG" sz="2000" dirty="0" smtClean="0">
                <a:cs typeface="Times New Roman" pitchFamily="18" charset="0"/>
              </a:rPr>
              <a:t>Където </a:t>
            </a:r>
            <a:r>
              <a:rPr lang="en-US" sz="2000" i="1" dirty="0" smtClean="0">
                <a:cs typeface="Times New Roman" pitchFamily="18" charset="0"/>
              </a:rPr>
              <a:t>X </a:t>
            </a:r>
            <a:r>
              <a:rPr lang="en-US" sz="2000" dirty="0">
                <a:cs typeface="Times New Roman" pitchFamily="18" charset="0"/>
              </a:rPr>
              <a:t>= {</a:t>
            </a:r>
            <a:r>
              <a:rPr lang="en-US" sz="2000" i="1" dirty="0">
                <a:cs typeface="Times New Roman" pitchFamily="18" charset="0"/>
              </a:rPr>
              <a:t>A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i="1" dirty="0">
                <a:cs typeface="Times New Roman" pitchFamily="18" charset="0"/>
              </a:rPr>
              <a:t>A</a:t>
            </a:r>
            <a:r>
              <a:rPr lang="en-US" sz="2000" baseline="-30000" dirty="0">
                <a:cs typeface="Times New Roman" pitchFamily="18" charset="0"/>
              </a:rPr>
              <a:t>2 </a:t>
            </a:r>
            <a:r>
              <a:rPr lang="en-US" sz="2000" dirty="0">
                <a:cs typeface="Times New Roman" pitchFamily="18" charset="0"/>
              </a:rPr>
              <a:t>,..., </a:t>
            </a:r>
            <a:r>
              <a:rPr lang="en-US" sz="2000" i="1" dirty="0">
                <a:cs typeface="Times New Roman" pitchFamily="18" charset="0"/>
              </a:rPr>
              <a:t>A</a:t>
            </a:r>
            <a:r>
              <a:rPr lang="en-US" sz="2000" baseline="-30000" dirty="0">
                <a:cs typeface="Times New Roman" pitchFamily="18" charset="0"/>
              </a:rPr>
              <a:t>n</a:t>
            </a:r>
            <a:r>
              <a:rPr lang="en-US" sz="2000" dirty="0">
                <a:cs typeface="Times New Roman" pitchFamily="18" charset="0"/>
              </a:rPr>
              <a:t>} </a:t>
            </a:r>
            <a:r>
              <a:rPr lang="bg-BG" sz="2000" dirty="0" smtClean="0">
                <a:cs typeface="Times New Roman" pitchFamily="18" charset="0"/>
              </a:rPr>
              <a:t>и </a:t>
            </a:r>
            <a:r>
              <a:rPr lang="en-US" sz="2000" i="1" dirty="0" smtClean="0">
                <a:cs typeface="Times New Roman" pitchFamily="18" charset="0"/>
              </a:rPr>
              <a:t>Y </a:t>
            </a:r>
            <a:r>
              <a:rPr lang="en-US" sz="2000" dirty="0">
                <a:cs typeface="Times New Roman" pitchFamily="18" charset="0"/>
              </a:rPr>
              <a:t>= {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baseline="-30000" dirty="0">
                <a:cs typeface="Times New Roman" pitchFamily="18" charset="0"/>
              </a:rPr>
              <a:t>1</a:t>
            </a:r>
            <a:r>
              <a:rPr lang="en-US" sz="2000" dirty="0">
                <a:cs typeface="Times New Roman" pitchFamily="18" charset="0"/>
              </a:rPr>
              <a:t>,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	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baseline="-30000" dirty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, ..., </a:t>
            </a:r>
            <a:r>
              <a:rPr lang="en-US" sz="2000" i="1" dirty="0" err="1">
                <a:cs typeface="Times New Roman" pitchFamily="18" charset="0"/>
              </a:rPr>
              <a:t>B</a:t>
            </a:r>
            <a:r>
              <a:rPr lang="en-US" sz="2000" baseline="-30000" dirty="0" err="1">
                <a:cs typeface="Times New Roman" pitchFamily="18" charset="0"/>
              </a:rPr>
              <a:t>n</a:t>
            </a:r>
            <a:r>
              <a:rPr lang="en-US" sz="2000" dirty="0">
                <a:cs typeface="Times New Roman" pitchFamily="18" charset="0"/>
              </a:rPr>
              <a:t>} </a:t>
            </a:r>
            <a:r>
              <a:rPr lang="bg-BG" sz="2000" dirty="0" smtClean="0">
                <a:cs typeface="Times New Roman" pitchFamily="18" charset="0"/>
              </a:rPr>
              <a:t>и </a:t>
            </a:r>
            <a:r>
              <a:rPr lang="en-US" sz="2000" i="1" dirty="0" smtClean="0">
                <a:cs typeface="Times New Roman" pitchFamily="18" charset="0"/>
              </a:rPr>
              <a:t>A</a:t>
            </a:r>
            <a:r>
              <a:rPr lang="en-US" sz="2000" baseline="-30000" dirty="0" smtClean="0">
                <a:cs typeface="Times New Roman" pitchFamily="18" charset="0"/>
              </a:rPr>
              <a:t>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i="1" dirty="0" smtClean="0">
                <a:cs typeface="Times New Roman" pitchFamily="18" charset="0"/>
              </a:rPr>
              <a:t>съответства на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en-US" sz="2000" baseline="-30000" dirty="0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, then </a:t>
            </a:r>
            <a:r>
              <a:rPr lang="en-US" sz="2000" i="1" dirty="0" err="1">
                <a:cs typeface="Times New Roman" pitchFamily="18" charset="0"/>
              </a:rPr>
              <a:t>R</a:t>
            </a:r>
            <a:r>
              <a:rPr lang="en-US" sz="2000" dirty="0" err="1">
                <a:cs typeface="Times New Roman" pitchFamily="18" charset="0"/>
              </a:rPr>
              <a:t>.</a:t>
            </a:r>
            <a:r>
              <a:rPr lang="en-US" sz="2000" i="1" dirty="0" err="1">
                <a:cs typeface="Times New Roman" pitchFamily="18" charset="0"/>
              </a:rPr>
              <a:t>A</a:t>
            </a:r>
            <a:r>
              <a:rPr lang="en-US" sz="2000" baseline="-30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&lt; </a:t>
            </a:r>
            <a:r>
              <a:rPr lang="en-US" sz="2000" i="1" dirty="0" err="1">
                <a:cs typeface="Times New Roman" pitchFamily="18" charset="0"/>
              </a:rPr>
              <a:t>S</a:t>
            </a:r>
            <a:r>
              <a:rPr lang="en-US" sz="2000" dirty="0" err="1">
                <a:cs typeface="Times New Roman" pitchFamily="18" charset="0"/>
              </a:rPr>
              <a:t>.</a:t>
            </a:r>
            <a:r>
              <a:rPr lang="en-US" sz="2000" i="1" dirty="0" err="1">
                <a:cs typeface="Times New Roman" pitchFamily="18" charset="0"/>
              </a:rPr>
              <a:t>B</a:t>
            </a:r>
            <a:r>
              <a:rPr lang="en-US" sz="2000" baseline="-30000" dirty="0" err="1">
                <a:cs typeface="Times New Roman" pitchFamily="18" charset="0"/>
              </a:rPr>
              <a:t>i</a:t>
            </a: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1371600" lvl="2" indent="-457200" algn="just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for 1 </a:t>
            </a:r>
            <a:r>
              <a:rPr lang="en-US" sz="1800" dirty="0">
                <a:cs typeface="Arial" pitchFamily="34" charset="0"/>
              </a:rPr>
              <a:t>≤</a:t>
            </a:r>
            <a:r>
              <a:rPr lang="en-US" sz="2000" dirty="0">
                <a:cs typeface="Times New Roman" pitchFamily="18" charset="0"/>
              </a:rPr>
              <a:t>  </a:t>
            </a:r>
            <a:r>
              <a:rPr lang="en-US" sz="2000" i="1" dirty="0">
                <a:cs typeface="Times New Roman" pitchFamily="18" charset="0"/>
              </a:rPr>
              <a:t>i </a:t>
            </a:r>
            <a:r>
              <a:rPr lang="en-US" sz="1800" dirty="0">
                <a:cs typeface="Arial" pitchFamily="34" charset="0"/>
              </a:rPr>
              <a:t>≤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n</a:t>
            </a:r>
            <a:r>
              <a:rPr lang="en-US" sz="2000" dirty="0">
                <a:cs typeface="Times New Roman" pitchFamily="18" charset="0"/>
              </a:rPr>
              <a:t>.</a:t>
            </a:r>
          </a:p>
          <a:p>
            <a:pPr marL="990600" lvl="1" indent="-533400" algn="just">
              <a:lnSpc>
                <a:spcPct val="90000"/>
              </a:lnSpc>
            </a:pPr>
            <a:r>
              <a:rPr lang="en-US" sz="2200" b="1" dirty="0">
                <a:cs typeface="Times New Roman" pitchFamily="18" charset="0"/>
              </a:rPr>
              <a:t>IDIR3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(</a:t>
            </a:r>
            <a:r>
              <a:rPr lang="bg-BG" sz="2200" b="1" dirty="0" smtClean="0">
                <a:cs typeface="Times New Roman" pitchFamily="18" charset="0"/>
              </a:rPr>
              <a:t>транзитивност</a:t>
            </a:r>
            <a:r>
              <a:rPr lang="en-US" sz="2200" dirty="0" smtClean="0">
                <a:cs typeface="Times New Roman" pitchFamily="18" charset="0"/>
              </a:rPr>
              <a:t>): </a:t>
            </a:r>
            <a:r>
              <a:rPr lang="en-US" sz="2200" dirty="0">
                <a:cs typeface="Times New Roman" pitchFamily="18" charset="0"/>
              </a:rPr>
              <a:t>If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X</a:t>
            </a:r>
            <a:r>
              <a:rPr lang="en-US" sz="2200" dirty="0">
                <a:cs typeface="Times New Roman" pitchFamily="18" charset="0"/>
              </a:rPr>
              <a:t> &lt; </a:t>
            </a:r>
            <a:r>
              <a:rPr lang="en-US" sz="2200" i="1" dirty="0">
                <a:cs typeface="Times New Roman" pitchFamily="18" charset="0"/>
              </a:rPr>
              <a:t>S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Y</a:t>
            </a:r>
            <a:r>
              <a:rPr lang="en-US" sz="2200" dirty="0">
                <a:cs typeface="Times New Roman" pitchFamily="18" charset="0"/>
              </a:rPr>
              <a:t> and </a:t>
            </a:r>
            <a:r>
              <a:rPr lang="en-US" sz="2200" i="1" dirty="0">
                <a:cs typeface="Times New Roman" pitchFamily="18" charset="0"/>
              </a:rPr>
              <a:t>S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Y</a:t>
            </a:r>
            <a:r>
              <a:rPr lang="en-US" sz="2200" dirty="0">
                <a:cs typeface="Times New Roman" pitchFamily="18" charset="0"/>
              </a:rPr>
              <a:t> &lt; </a:t>
            </a:r>
            <a:r>
              <a:rPr lang="en-US" sz="2200" i="1" dirty="0"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Z</a:t>
            </a:r>
            <a:r>
              <a:rPr lang="en-US" sz="2200" dirty="0">
                <a:cs typeface="Times New Roman" pitchFamily="18" charset="0"/>
              </a:rPr>
              <a:t>, then </a:t>
            </a:r>
            <a:r>
              <a:rPr lang="en-US" sz="2200" i="1" dirty="0">
                <a:cs typeface="Times New Roman" pitchFamily="18" charset="0"/>
              </a:rPr>
              <a:t>R</a:t>
            </a:r>
            <a:r>
              <a:rPr lang="en-US" sz="2200" dirty="0">
                <a:cs typeface="Times New Roman" pitchFamily="18" charset="0"/>
              </a:rPr>
              <a:t>.</a:t>
            </a:r>
            <a:r>
              <a:rPr lang="en-US" sz="2200" i="1" dirty="0">
                <a:cs typeface="Times New Roman" pitchFamily="18" charset="0"/>
              </a:rPr>
              <a:t>X</a:t>
            </a:r>
            <a:r>
              <a:rPr lang="en-US" sz="2200" dirty="0">
                <a:cs typeface="Times New Roman" pitchFamily="18" charset="0"/>
              </a:rPr>
              <a:t> &lt; 	</a:t>
            </a:r>
            <a:r>
              <a:rPr lang="en-US" sz="2200" i="1" dirty="0" smtClean="0">
                <a:cs typeface="Times New Roman" pitchFamily="18" charset="0"/>
              </a:rPr>
              <a:t>T</a:t>
            </a:r>
            <a:r>
              <a:rPr lang="en-US" sz="2200" dirty="0" smtClean="0">
                <a:cs typeface="Times New Roman" pitchFamily="18" charset="0"/>
              </a:rPr>
              <a:t>.</a:t>
            </a:r>
            <a:r>
              <a:rPr lang="en-US" sz="2200" i="1" dirty="0" smtClean="0">
                <a:cs typeface="Times New Roman" pitchFamily="18" charset="0"/>
              </a:rPr>
              <a:t>Z</a:t>
            </a:r>
            <a:r>
              <a:rPr lang="en-US" sz="2200" dirty="0">
                <a:cs typeface="Times New Roman" pitchFamily="18" charset="0"/>
              </a:rPr>
              <a:t>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E8D62A87-58F7-4365-A985-AB502C83290F}" type="slidenum">
              <a:rPr lang="en-US"/>
              <a:pPr/>
              <a:t>39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Дизайн на множества от </a:t>
            </a:r>
            <a:r>
              <a:rPr lang="bg-BG" dirty="0" smtClean="0"/>
              <a:t>релации </a:t>
            </a:r>
            <a:r>
              <a:rPr lang="en-US" dirty="0" smtClean="0"/>
              <a:t>(2</a:t>
            </a:r>
            <a:r>
              <a:rPr lang="en-US" dirty="0"/>
              <a:t>)</a:t>
            </a:r>
          </a:p>
        </p:txBody>
      </p:sp>
      <p:sp>
        <p:nvSpPr>
          <p:cNvPr id="7618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/>
              <a:t>Цели</a:t>
            </a:r>
            <a:r>
              <a:rPr lang="en-US" b="1" dirty="0" smtClean="0"/>
              <a:t>: </a:t>
            </a:r>
            <a:endParaRPr lang="en-US" b="1" dirty="0"/>
          </a:p>
          <a:p>
            <a:pPr lvl="1"/>
            <a:r>
              <a:rPr lang="en-US" dirty="0" smtClean="0"/>
              <a:t>join </a:t>
            </a:r>
            <a:r>
              <a:rPr lang="bg-BG" dirty="0" smtClean="0"/>
              <a:t>без загуба </a:t>
            </a:r>
            <a:r>
              <a:rPr lang="en-US" dirty="0" smtClean="0"/>
              <a:t>(</a:t>
            </a:r>
            <a:r>
              <a:rPr lang="bg-BG" dirty="0" smtClean="0"/>
              <a:t>задължителна цел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bg-BG" dirty="0" smtClean="0"/>
              <a:t>Алгоритъм </a:t>
            </a:r>
            <a:r>
              <a:rPr lang="en-US" dirty="0" smtClean="0"/>
              <a:t>1 </a:t>
            </a:r>
            <a:r>
              <a:rPr lang="bg-BG" dirty="0" smtClean="0"/>
              <a:t>тества наличието на загуби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bg-BG" dirty="0" smtClean="0"/>
              <a:t>Предпазване от зависимост</a:t>
            </a:r>
            <a:endParaRPr lang="en-US" dirty="0"/>
          </a:p>
          <a:p>
            <a:pPr lvl="2"/>
            <a:r>
              <a:rPr lang="bg-BG" dirty="0" smtClean="0"/>
              <a:t>Алгоритъм </a:t>
            </a:r>
            <a:r>
              <a:rPr lang="en-US" dirty="0" smtClean="0"/>
              <a:t>3 </a:t>
            </a:r>
            <a:r>
              <a:rPr lang="bg-BG" dirty="0" smtClean="0"/>
              <a:t>декомпозира една релация в </a:t>
            </a:r>
            <a:r>
              <a:rPr lang="en-US" dirty="0" smtClean="0"/>
              <a:t>BCNF </a:t>
            </a:r>
            <a:r>
              <a:rPr lang="bg-BG" dirty="0" smtClean="0"/>
              <a:t>компоненти чрез загуба на тази характеристика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bg-BG" dirty="0" smtClean="0"/>
              <a:t>Допълнителни нормални форми</a:t>
            </a:r>
            <a:endParaRPr lang="en-US" dirty="0"/>
          </a:p>
          <a:p>
            <a:pPr lvl="2"/>
            <a:r>
              <a:rPr lang="en-US" dirty="0"/>
              <a:t>4NF </a:t>
            </a:r>
            <a:r>
              <a:rPr lang="en-US" dirty="0" smtClean="0"/>
              <a:t>(</a:t>
            </a:r>
            <a:r>
              <a:rPr lang="bg-BG" dirty="0" smtClean="0"/>
              <a:t>базира се на многостойностни зависимости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5NF </a:t>
            </a:r>
            <a:r>
              <a:rPr lang="en-US" dirty="0" smtClean="0"/>
              <a:t>(</a:t>
            </a:r>
            <a:r>
              <a:rPr lang="bg-BG" dirty="0" smtClean="0"/>
              <a:t>базира се на зависимости </a:t>
            </a:r>
            <a:r>
              <a:rPr lang="en-US" dirty="0" smtClean="0"/>
              <a:t>join)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CF9A0A46-4CED-458C-82E0-C1D2DBF9398A}" type="slidenum">
              <a:rPr lang="en-US"/>
              <a:pPr/>
              <a:t>4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/>
              <a:t>Други зависимости и нормални </a:t>
            </a:r>
            <a:r>
              <a:rPr lang="bg-BG" sz="2800" dirty="0" smtClean="0"/>
              <a:t>форми </a:t>
            </a:r>
            <a:r>
              <a:rPr lang="en-US" sz="2800" dirty="0" smtClean="0">
                <a:cs typeface="Times New Roman" pitchFamily="18" charset="0"/>
              </a:rPr>
              <a:t>(1</a:t>
            </a:r>
            <a:r>
              <a:rPr lang="en-US" sz="2800" dirty="0">
                <a:cs typeface="Times New Roman" pitchFamily="18" charset="0"/>
              </a:rPr>
              <a:t>)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574800"/>
            <a:ext cx="8509000" cy="4673600"/>
          </a:xfrm>
        </p:spPr>
        <p:txBody>
          <a:bodyPr>
            <a:normAutofit/>
          </a:bodyPr>
          <a:lstStyle/>
          <a:p>
            <a:pPr marL="609600" indent="-609600" algn="just">
              <a:buFont typeface="Wingdings" pitchFamily="2" charset="2"/>
              <a:buNone/>
            </a:pPr>
            <a:r>
              <a:rPr lang="bg-BG" b="1" dirty="0" smtClean="0">
                <a:cs typeface="Times New Roman" pitchFamily="18" charset="0"/>
              </a:rPr>
              <a:t>Шалонни зависимости</a:t>
            </a:r>
            <a:r>
              <a:rPr lang="en-US" sz="2400" b="1" dirty="0" smtClean="0">
                <a:cs typeface="Times New Roman" pitchFamily="18" charset="0"/>
              </a:rPr>
              <a:t>: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endParaRPr lang="en-US" sz="2000" b="1" dirty="0">
              <a:cs typeface="Times New Roman" pitchFamily="18" charset="0"/>
            </a:endParaRPr>
          </a:p>
          <a:p>
            <a:pPr marL="609600" indent="-609600" algn="just"/>
            <a:r>
              <a:rPr lang="bg-BG" sz="2000" dirty="0" smtClean="0">
                <a:cs typeface="Times New Roman" pitchFamily="18" charset="0"/>
              </a:rPr>
              <a:t>Шаблонните зависимости предоставят техника за представяне на ограничения в релации, които обикновено нямат лесна и формална дефиниция.</a:t>
            </a:r>
            <a:endParaRPr lang="en-US" sz="2000" dirty="0">
              <a:cs typeface="Times New Roman" pitchFamily="18" charset="0"/>
            </a:endParaRPr>
          </a:p>
          <a:p>
            <a:pPr marL="609600" indent="-609600" algn="just"/>
            <a:r>
              <a:rPr lang="bg-BG" sz="2000" dirty="0" smtClean="0">
                <a:cs typeface="Times New Roman" pitchFamily="18" charset="0"/>
              </a:rPr>
              <a:t>Идеята е да се зададе шаблон – или пример – който дефинира всяко ограничение или зависимост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  <a:p>
            <a:pPr marL="609600" indent="-609600" algn="just"/>
            <a:r>
              <a:rPr lang="bg-BG" sz="2000" dirty="0" smtClean="0">
                <a:cs typeface="Times New Roman" pitchFamily="18" charset="0"/>
              </a:rPr>
              <a:t>Съществуват два типа шаблони</a:t>
            </a:r>
            <a:r>
              <a:rPr lang="en-US" sz="2000" dirty="0" smtClean="0">
                <a:cs typeface="Times New Roman" pitchFamily="18" charset="0"/>
              </a:rPr>
              <a:t>:</a:t>
            </a:r>
            <a:endParaRPr lang="en-US" sz="2000" dirty="0">
              <a:cs typeface="Times New Roman" pitchFamily="18" charset="0"/>
            </a:endParaRPr>
          </a:p>
          <a:p>
            <a:pPr marL="990600" lvl="1" indent="-533400" algn="just"/>
            <a:r>
              <a:rPr lang="en-US" sz="2000" dirty="0" smtClean="0">
                <a:cs typeface="Times New Roman" pitchFamily="18" charset="0"/>
              </a:rPr>
              <a:t>tuple-</a:t>
            </a:r>
            <a:r>
              <a:rPr lang="bg-BG" dirty="0" smtClean="0">
                <a:cs typeface="Times New Roman" pitchFamily="18" charset="0"/>
              </a:rPr>
              <a:t>генерирани</a:t>
            </a:r>
            <a:endParaRPr lang="en-US" sz="2000" dirty="0">
              <a:cs typeface="Times New Roman" pitchFamily="18" charset="0"/>
            </a:endParaRPr>
          </a:p>
          <a:p>
            <a:pPr marL="990600" lvl="1" indent="-533400" algn="just"/>
            <a:r>
              <a:rPr lang="bg-BG" sz="2000" dirty="0" smtClean="0">
                <a:cs typeface="Times New Roman" pitchFamily="18" charset="0"/>
              </a:rPr>
              <a:t>Генерирани от ограничение</a:t>
            </a:r>
            <a:r>
              <a:rPr lang="en-US" sz="2000" dirty="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  <a:p>
            <a:pPr marL="609600" indent="-609600" algn="just"/>
            <a:r>
              <a:rPr lang="bg-BG" sz="2000" dirty="0" smtClean="0">
                <a:cs typeface="Times New Roman" pitchFamily="18" charset="0"/>
              </a:rPr>
              <a:t>Един шаблон се състои от набор </a:t>
            </a:r>
            <a:r>
              <a:rPr lang="en-US" sz="2000" b="1" dirty="0" smtClean="0">
                <a:cs typeface="Times New Roman" pitchFamily="18" charset="0"/>
              </a:rPr>
              <a:t>tuples</a:t>
            </a:r>
            <a:r>
              <a:rPr lang="bg-BG" sz="2000" dirty="0" smtClean="0">
                <a:cs typeface="Times New Roman" pitchFamily="18" charset="0"/>
              </a:rPr>
              <a:t>-</a:t>
            </a:r>
            <a:r>
              <a:rPr lang="bg-BG" sz="2000" b="1" dirty="0" smtClean="0">
                <a:cs typeface="Times New Roman" pitchFamily="18" charset="0"/>
              </a:rPr>
              <a:t>хипотези, </a:t>
            </a:r>
            <a:r>
              <a:rPr lang="bg-BG" sz="2000" dirty="0" smtClean="0">
                <a:cs typeface="Times New Roman" pitchFamily="18" charset="0"/>
              </a:rPr>
              <a:t>които</a:t>
            </a:r>
            <a:r>
              <a:rPr lang="bg-BG" sz="2000" b="1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показват пример на </a:t>
            </a:r>
            <a:r>
              <a:rPr lang="en-US" sz="2000" dirty="0" smtClean="0">
                <a:cs typeface="Times New Roman" pitchFamily="18" charset="0"/>
              </a:rPr>
              <a:t>tuples</a:t>
            </a:r>
            <a:r>
              <a:rPr lang="bg-BG" sz="2000" dirty="0" smtClean="0">
                <a:cs typeface="Times New Roman" pitchFamily="18" charset="0"/>
              </a:rPr>
              <a:t>, които може да съществуват в &gt;=1 релации. Останалата част на шаблона е </a:t>
            </a:r>
            <a:r>
              <a:rPr lang="bg-BG" sz="2000" b="1" dirty="0" smtClean="0">
                <a:cs typeface="Times New Roman" pitchFamily="18" charset="0"/>
              </a:rPr>
              <a:t>заключение на шаблона</a:t>
            </a:r>
            <a:r>
              <a:rPr lang="en-US" sz="2000" b="1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cs typeface="Times New Roman" pitchFamily="18" charset="0"/>
              </a:rPr>
              <a:t> 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3FBA2BF5-B9B3-4A7E-A93C-B6AC0F072AC4}" type="slidenum">
              <a:rPr lang="en-US"/>
              <a:pPr/>
              <a:t>40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/>
              <a:t>Други зависимости и нормални </a:t>
            </a:r>
            <a:r>
              <a:rPr lang="bg-BG" sz="2800" dirty="0" smtClean="0"/>
              <a:t>форми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C655CD25-412E-4526-B97B-8EA4BB9DB47F}" type="slidenum">
              <a:rPr lang="en-US"/>
              <a:pPr/>
              <a:t>41</a:t>
            </a:fld>
            <a:endParaRPr lang="en-CA"/>
          </a:p>
        </p:txBody>
      </p:sp>
      <p:pic>
        <p:nvPicPr>
          <p:cNvPr id="835589" name="Picture 5" descr="fig1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48400" cy="48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Други зависимости и нормални </a:t>
            </a:r>
            <a:r>
              <a:rPr lang="bg-BG" sz="3200" dirty="0" smtClean="0"/>
              <a:t>форми</a:t>
            </a:r>
            <a:r>
              <a:rPr lang="en-US" sz="3200" dirty="0" smtClean="0"/>
              <a:t> </a:t>
            </a:r>
            <a:r>
              <a:rPr lang="en-US" sz="3200" dirty="0"/>
              <a:t>(3)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90E1EEFB-A498-4C2B-B278-FC2ED33543F4}" type="slidenum">
              <a:rPr lang="en-US"/>
              <a:pPr/>
              <a:t>42</a:t>
            </a:fld>
            <a:endParaRPr lang="en-CA"/>
          </a:p>
        </p:txBody>
      </p:sp>
      <p:pic>
        <p:nvPicPr>
          <p:cNvPr id="837638" name="Picture 6" descr="fig11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238"/>
            <a:ext cx="8504238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5900"/>
            <a:ext cx="87122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sz="2800" dirty="0"/>
              <a:t>Други зависимости и нормални </a:t>
            </a:r>
            <a:r>
              <a:rPr lang="bg-BG" sz="2800" dirty="0" smtClean="0"/>
              <a:t>форми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(4)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254000" y="1574800"/>
            <a:ext cx="8509000" cy="4749800"/>
          </a:xfrm>
        </p:spPr>
        <p:txBody>
          <a:bodyPr>
            <a:normAutofit/>
          </a:bodyPr>
          <a:lstStyle/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cs typeface="Times New Roman" pitchFamily="18" charset="0"/>
              </a:rPr>
              <a:t>Domain-Key Normal Form (DKNF):</a:t>
            </a:r>
            <a:r>
              <a:rPr lang="en-US" sz="2000" b="1" dirty="0">
                <a:cs typeface="Times New Roman" pitchFamily="18" charset="0"/>
              </a:rPr>
              <a:t> </a:t>
            </a:r>
          </a:p>
          <a:p>
            <a:pPr marL="609600" indent="-609600" algn="just">
              <a:lnSpc>
                <a:spcPct val="90000"/>
              </a:lnSpc>
            </a:pPr>
            <a:r>
              <a:rPr lang="bg-BG" sz="2000" b="1" dirty="0" smtClean="0">
                <a:cs typeface="Times New Roman" pitchFamily="18" charset="0"/>
              </a:rPr>
              <a:t>Дефиниция</a:t>
            </a:r>
            <a:r>
              <a:rPr lang="en-US" sz="2000" b="1" dirty="0" smtClean="0">
                <a:cs typeface="Times New Roman" pitchFamily="18" charset="0"/>
              </a:rPr>
              <a:t>:</a:t>
            </a:r>
            <a:endParaRPr lang="en-US" sz="2000" b="1" dirty="0">
              <a:cs typeface="Times New Roman" pitchFamily="18" charset="0"/>
            </a:endParaRPr>
          </a:p>
          <a:p>
            <a:pPr marL="990600" lvl="1" indent="-533400" algn="just">
              <a:lnSpc>
                <a:spcPct val="90000"/>
              </a:lnSpc>
            </a:pPr>
            <a:r>
              <a:rPr lang="bg-BG" sz="2000" dirty="0" smtClean="0">
                <a:cs typeface="Times New Roman" pitchFamily="18" charset="0"/>
              </a:rPr>
              <a:t>Една релационна схема е в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b="1" dirty="0" smtClean="0">
                <a:cs typeface="Times New Roman" pitchFamily="18" charset="0"/>
              </a:rPr>
              <a:t>DKNF</a:t>
            </a:r>
            <a:r>
              <a:rPr lang="bg-BG" sz="2000" b="1" dirty="0" smtClean="0">
                <a:cs typeface="Times New Roman" pitchFamily="18" charset="0"/>
              </a:rPr>
              <a:t>,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ако всички ограничения и зависимости, които трябва да съществуват за всяко валидно състояние, могат да се приложат чрез прилагане на ограничения в областта и ограничения по ключа на релацията.</a:t>
            </a:r>
            <a:endParaRPr lang="en-US" sz="2000" dirty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bg-BG" sz="2000" b="1" dirty="0" smtClean="0">
                <a:cs typeface="Times New Roman" pitchFamily="18" charset="0"/>
              </a:rPr>
              <a:t>Идеята </a:t>
            </a:r>
            <a:r>
              <a:rPr lang="bg-BG" sz="2000" dirty="0" smtClean="0">
                <a:cs typeface="Times New Roman" pitchFamily="18" charset="0"/>
              </a:rPr>
              <a:t>е да се зададе (теоритично поне) </a:t>
            </a:r>
            <a:r>
              <a:rPr lang="en-US" sz="2000" dirty="0" smtClean="0">
                <a:latin typeface="Times New Roman"/>
                <a:cs typeface="Times New Roman" pitchFamily="18" charset="0"/>
              </a:rPr>
              <a:t>“</a:t>
            </a:r>
            <a:r>
              <a:rPr lang="en-US" sz="2000" i="1" dirty="0">
                <a:cs typeface="Times New Roman" pitchFamily="18" charset="0"/>
              </a:rPr>
              <a:t>ultimate normal form</a:t>
            </a:r>
            <a:r>
              <a:rPr lang="en-US" sz="2000" dirty="0" smtClean="0">
                <a:latin typeface="Times New Roman"/>
                <a:cs typeface="Times New Roman" pitchFamily="18" charset="0"/>
              </a:rPr>
              <a:t>”</a:t>
            </a:r>
            <a:r>
              <a:rPr lang="bg-BG" sz="2000" dirty="0" smtClean="0">
                <a:latin typeface="Times New Roman"/>
                <a:cs typeface="Times New Roman" pitchFamily="18" charset="0"/>
              </a:rPr>
              <a:t>,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bg-BG" sz="2000" dirty="0" smtClean="0">
                <a:cs typeface="Times New Roman" pitchFamily="18" charset="0"/>
              </a:rPr>
              <a:t>която взема предвид всички възможни типове зависимости и ограничения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. </a:t>
            </a:r>
          </a:p>
          <a:p>
            <a:pPr marL="609600" indent="-609600" algn="just">
              <a:lnSpc>
                <a:spcPct val="90000"/>
              </a:lnSpc>
            </a:pPr>
            <a:r>
              <a:rPr lang="bg-BG" sz="2000" dirty="0" smtClean="0">
                <a:cs typeface="Times New Roman" pitchFamily="18" charset="0"/>
              </a:rPr>
              <a:t>За релация в </a:t>
            </a:r>
            <a:r>
              <a:rPr lang="en-US" sz="2000" dirty="0" smtClean="0">
                <a:cs typeface="Times New Roman" pitchFamily="18" charset="0"/>
              </a:rPr>
              <a:t>DKNF </a:t>
            </a:r>
            <a:r>
              <a:rPr lang="bg-BG" sz="2000" dirty="0" smtClean="0">
                <a:cs typeface="Times New Roman" pitchFamily="18" charset="0"/>
              </a:rPr>
              <a:t>е много просто да се приложат всички ограничения върху БД, чрез проста проверка на стойностите на всички атрибути в един </a:t>
            </a:r>
            <a:r>
              <a:rPr lang="en-US" sz="2000" dirty="0" smtClean="0">
                <a:cs typeface="Times New Roman" pitchFamily="18" charset="0"/>
              </a:rPr>
              <a:t>tuple </a:t>
            </a:r>
            <a:r>
              <a:rPr lang="bg-BG" sz="2000" dirty="0" smtClean="0">
                <a:cs typeface="Times New Roman" pitchFamily="18" charset="0"/>
              </a:rPr>
              <a:t>дали са от подходящата област и дали е приложено всяко </a:t>
            </a:r>
            <a:r>
              <a:rPr lang="bg-BG" sz="2000" smtClean="0">
                <a:cs typeface="Times New Roman" pitchFamily="18" charset="0"/>
              </a:rPr>
              <a:t>ключово ограничение</a:t>
            </a:r>
            <a:r>
              <a:rPr lang="en-US" sz="2000" smtClean="0">
                <a:cs typeface="Times New Roman" pitchFamily="18" charset="0"/>
              </a:rPr>
              <a:t>. </a:t>
            </a:r>
            <a:endParaRPr lang="en-US" sz="2000" dirty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bg-BG" sz="2000" dirty="0" smtClean="0">
                <a:cs typeface="Times New Roman" pitchFamily="18" charset="0"/>
              </a:rPr>
              <a:t>Практическото приложение на </a:t>
            </a:r>
            <a:r>
              <a:rPr lang="en-US" sz="2000" dirty="0" smtClean="0">
                <a:cs typeface="Times New Roman" pitchFamily="18" charset="0"/>
              </a:rPr>
              <a:t>DKNF </a:t>
            </a:r>
            <a:r>
              <a:rPr lang="bg-BG" sz="2000" dirty="0" smtClean="0">
                <a:cs typeface="Times New Roman" pitchFamily="18" charset="0"/>
              </a:rPr>
              <a:t>е ограничено.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8A4BFBE6-97C2-49C1-B5F5-DA1563C86961}" type="slidenum">
              <a:rPr lang="en-US"/>
              <a:pPr/>
              <a:t>43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Преглед</a:t>
            </a:r>
            <a:endParaRPr lang="en-US" dirty="0"/>
          </a:p>
        </p:txBody>
      </p:sp>
      <p:sp>
        <p:nvSpPr>
          <p:cNvPr id="85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Дизайн на множества от релации</a:t>
            </a:r>
            <a:endParaRPr lang="en-US" dirty="0"/>
          </a:p>
          <a:p>
            <a:r>
              <a:rPr lang="bg-BG" dirty="0"/>
              <a:t>Свойства на релационните декомпозиции</a:t>
            </a:r>
            <a:endParaRPr lang="en-US" dirty="0"/>
          </a:p>
          <a:p>
            <a:r>
              <a:rPr lang="bg-BG" dirty="0"/>
              <a:t>Алгоритми за схема на РБД</a:t>
            </a:r>
            <a:endParaRPr lang="en-US" dirty="0"/>
          </a:p>
          <a:p>
            <a:r>
              <a:rPr lang="bg-BG" dirty="0"/>
              <a:t>Многостойностни зависимости и четвърта нормална форма</a:t>
            </a:r>
            <a:endParaRPr lang="en-US" dirty="0"/>
          </a:p>
          <a:p>
            <a:r>
              <a:rPr lang="bg-BG" dirty="0"/>
              <a:t>Зависимости</a:t>
            </a:r>
            <a:r>
              <a:rPr lang="en-US" dirty="0"/>
              <a:t> Join </a:t>
            </a:r>
            <a:r>
              <a:rPr lang="bg-BG" dirty="0"/>
              <a:t>и пета нормална форма</a:t>
            </a:r>
            <a:endParaRPr lang="en-US" dirty="0"/>
          </a:p>
          <a:p>
            <a:r>
              <a:rPr lang="bg-BG" dirty="0"/>
              <a:t>Обхващащи зависимости</a:t>
            </a:r>
            <a:endParaRPr lang="en-US" dirty="0"/>
          </a:p>
          <a:p>
            <a:r>
              <a:rPr lang="bg-BG" dirty="0"/>
              <a:t>Други зависимости и нормални форми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79292AA9-3E1D-4692-8373-43101636B742}" type="slidenum">
              <a:rPr lang="en-US"/>
              <a:pPr/>
              <a:t>44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77912" y="3728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(1</a:t>
            </a:r>
            <a:r>
              <a:rPr lang="en-US" dirty="0"/>
              <a:t>)</a:t>
            </a:r>
          </a:p>
        </p:txBody>
      </p:sp>
      <p:sp>
        <p:nvSpPr>
          <p:cNvPr id="76390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bg-BG" sz="3600" b="1" dirty="0" smtClean="0"/>
              <a:t>Декомпозиция на релация и недостатък на нормалните форми</a:t>
            </a:r>
            <a:r>
              <a:rPr lang="en-US" sz="3600" b="1" dirty="0" smtClean="0"/>
              <a:t>:  </a:t>
            </a:r>
            <a:endParaRPr lang="en-US" sz="3600" b="1" dirty="0"/>
          </a:p>
          <a:p>
            <a:pPr lvl="1">
              <a:spcBef>
                <a:spcPct val="0"/>
              </a:spcBef>
            </a:pPr>
            <a:r>
              <a:rPr lang="bg-BG" sz="3500" dirty="0" smtClean="0"/>
              <a:t>Универсална релационна схема</a:t>
            </a:r>
            <a:r>
              <a:rPr lang="en-US" sz="3500" dirty="0" smtClean="0"/>
              <a:t>:</a:t>
            </a:r>
            <a:endParaRPr lang="en-US" sz="3500" dirty="0"/>
          </a:p>
          <a:p>
            <a:pPr lvl="2">
              <a:spcBef>
                <a:spcPct val="0"/>
              </a:spcBef>
            </a:pPr>
            <a:r>
              <a:rPr lang="bg-BG" sz="3200" dirty="0" smtClean="0"/>
              <a:t>Една релационна схема</a:t>
            </a:r>
            <a:r>
              <a:rPr lang="en-US" sz="3200" dirty="0" smtClean="0"/>
              <a:t> </a:t>
            </a:r>
            <a:r>
              <a:rPr lang="en-US" sz="3200" dirty="0"/>
              <a:t>R = {A1, A2, …, An</a:t>
            </a:r>
            <a:r>
              <a:rPr lang="en-US" sz="3200" dirty="0" smtClean="0"/>
              <a:t>}</a:t>
            </a:r>
            <a:r>
              <a:rPr lang="bg-BG" sz="3200" dirty="0" smtClean="0"/>
              <a:t>, която включва всички атрибути на БД</a:t>
            </a:r>
            <a:r>
              <a:rPr lang="en-US" sz="3200" dirty="0" smtClean="0"/>
              <a:t>.</a:t>
            </a:r>
            <a:endParaRPr lang="en-US" sz="3200" dirty="0"/>
          </a:p>
          <a:p>
            <a:pPr lvl="1">
              <a:spcBef>
                <a:spcPct val="0"/>
              </a:spcBef>
            </a:pPr>
            <a:r>
              <a:rPr lang="bg-BG" sz="3500" dirty="0" smtClean="0"/>
              <a:t>Допускане за универсалната релация</a:t>
            </a:r>
            <a:r>
              <a:rPr lang="en-US" sz="3500" dirty="0" smtClean="0"/>
              <a:t>:</a:t>
            </a:r>
            <a:endParaRPr lang="en-US" sz="3500" dirty="0"/>
          </a:p>
          <a:p>
            <a:pPr lvl="2">
              <a:spcBef>
                <a:spcPct val="0"/>
              </a:spcBef>
            </a:pPr>
            <a:r>
              <a:rPr lang="bg-BG" sz="3200" dirty="0" smtClean="0"/>
              <a:t>Всяко име на атрибут е уникално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B7B6A02E-DFD7-4AE4-9A08-2F8081B28464}" type="slidenum">
              <a:rPr lang="en-US"/>
              <a:pPr/>
              <a:t>5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982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(2</a:t>
            </a:r>
            <a:r>
              <a:rPr lang="en-US" dirty="0"/>
              <a:t>)</a:t>
            </a:r>
          </a:p>
        </p:txBody>
      </p:sp>
      <p:sp>
        <p:nvSpPr>
          <p:cNvPr id="7659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sz="3200" b="1" dirty="0"/>
              <a:t>Декомпозиция на релация и недостатък на нормалните </a:t>
            </a:r>
            <a:r>
              <a:rPr lang="bg-BG" sz="3200" b="1" dirty="0" smtClean="0"/>
              <a:t>форми:</a:t>
            </a:r>
            <a:endParaRPr lang="en-US" sz="3200" b="1" dirty="0"/>
          </a:p>
          <a:p>
            <a:pPr lvl="1">
              <a:spcBef>
                <a:spcPct val="0"/>
              </a:spcBef>
            </a:pPr>
            <a:r>
              <a:rPr lang="bg-BG" sz="2800" dirty="0" smtClean="0"/>
              <a:t>Декомпозиция</a:t>
            </a:r>
            <a:r>
              <a:rPr lang="en-US" sz="2800" dirty="0" smtClean="0"/>
              <a:t>:</a:t>
            </a:r>
            <a:endParaRPr lang="en-US" sz="2800" dirty="0"/>
          </a:p>
          <a:p>
            <a:pPr lvl="2">
              <a:spcBef>
                <a:spcPct val="0"/>
              </a:spcBef>
            </a:pPr>
            <a:r>
              <a:rPr lang="bg-BG" dirty="0" smtClean="0"/>
              <a:t>Процесът на декомпозиция на универсалната релационна схема</a:t>
            </a:r>
            <a:r>
              <a:rPr lang="en-US" dirty="0" smtClean="0"/>
              <a:t> </a:t>
            </a:r>
            <a:r>
              <a:rPr lang="en-US" dirty="0"/>
              <a:t>R </a:t>
            </a:r>
            <a:r>
              <a:rPr lang="bg-BG" dirty="0" smtClean="0"/>
              <a:t>в множество релионни схеми </a:t>
            </a:r>
            <a:r>
              <a:rPr lang="en-US" dirty="0" smtClean="0"/>
              <a:t>D </a:t>
            </a:r>
            <a:r>
              <a:rPr lang="en-US" dirty="0"/>
              <a:t>= {R1,R2, …, </a:t>
            </a:r>
            <a:r>
              <a:rPr lang="en-US" dirty="0" err="1"/>
              <a:t>Rm</a:t>
            </a:r>
            <a:r>
              <a:rPr lang="en-US" dirty="0" smtClean="0"/>
              <a:t>}</a:t>
            </a:r>
            <a:r>
              <a:rPr lang="bg-BG" dirty="0" smtClean="0"/>
              <a:t>, които учстват в схемата на РБД, чрез</a:t>
            </a:r>
            <a:r>
              <a:rPr lang="en-US" dirty="0" smtClean="0"/>
              <a:t> </a:t>
            </a:r>
            <a:r>
              <a:rPr lang="bg-BG" dirty="0" smtClean="0"/>
              <a:t>използване на функционални зависимости</a:t>
            </a:r>
            <a:r>
              <a:rPr lang="en-US" dirty="0" smtClean="0"/>
              <a:t>.   </a:t>
            </a:r>
            <a:endParaRPr lang="en-US" dirty="0"/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bg-BG" sz="2800" dirty="0" smtClean="0"/>
              <a:t>Условие за запазване на атрибут</a:t>
            </a:r>
            <a:r>
              <a:rPr lang="en-US" sz="2800" dirty="0" smtClean="0"/>
              <a:t>:</a:t>
            </a:r>
            <a:endParaRPr lang="en-US" sz="2800" dirty="0"/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bg-BG" dirty="0" smtClean="0"/>
              <a:t>Всеки атрибут в </a:t>
            </a:r>
            <a:r>
              <a:rPr lang="en-US" dirty="0" smtClean="0"/>
              <a:t>R </a:t>
            </a:r>
            <a:r>
              <a:rPr lang="bg-BG" dirty="0" smtClean="0"/>
              <a:t>ще се срещне поне в една релационна схема</a:t>
            </a:r>
            <a:r>
              <a:rPr lang="en-US" dirty="0" smtClean="0"/>
              <a:t> 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bg-BG" dirty="0" smtClean="0"/>
              <a:t>в декомпозицията, така че няма да има загубени атрибути.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09CA4253-C0FA-458A-AF22-4354AA48B472}" type="slidenum">
              <a:rPr lang="en-US"/>
              <a:pPr/>
              <a:t>6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55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</a:t>
            </a:r>
            <a:r>
              <a:rPr lang="bg-BG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4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Друга цел на декомпозицията е всяка отделна релация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bg-BG" dirty="0" smtClean="0"/>
              <a:t>в декомпозицията </a:t>
            </a:r>
            <a:r>
              <a:rPr lang="en-US" dirty="0" smtClean="0"/>
              <a:t>D </a:t>
            </a:r>
            <a:r>
              <a:rPr lang="bg-BG" dirty="0" smtClean="0"/>
              <a:t>да бъде в </a:t>
            </a:r>
            <a:r>
              <a:rPr lang="en-US" dirty="0" smtClean="0"/>
              <a:t>BCNF </a:t>
            </a:r>
            <a:r>
              <a:rPr lang="bg-BG" dirty="0" smtClean="0"/>
              <a:t>или </a:t>
            </a:r>
            <a:r>
              <a:rPr lang="en-US" dirty="0" smtClean="0"/>
              <a:t>3NF</a:t>
            </a:r>
            <a:r>
              <a:rPr lang="en-US" dirty="0"/>
              <a:t>. </a:t>
            </a:r>
          </a:p>
          <a:p>
            <a:r>
              <a:rPr lang="bg-BG" dirty="0" smtClean="0"/>
              <a:t>Допълнителни характеристики на декомпозицията е необходимо да се запазят от генериране на фалшиви</a:t>
            </a:r>
            <a:r>
              <a:rPr lang="en-US" dirty="0" smtClean="0"/>
              <a:t> tuples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3404DBDB-7C66-4CF6-B47E-1E7E3E599C60}" type="slidenum">
              <a:rPr lang="en-US"/>
              <a:pPr/>
              <a:t>7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</a:t>
            </a:r>
            <a:r>
              <a:rPr lang="bg-BG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680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b="1" dirty="0" smtClean="0"/>
              <a:t>Предпазване на декомпозицията от зависимост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bg-BG" dirty="0" smtClean="0"/>
              <a:t>Дефиниция: Дадено е множество от зависимости</a:t>
            </a:r>
            <a:r>
              <a:rPr lang="en-US" dirty="0" smtClean="0"/>
              <a:t> </a:t>
            </a:r>
            <a:r>
              <a:rPr lang="en-US" dirty="0"/>
              <a:t>F </a:t>
            </a:r>
            <a:r>
              <a:rPr lang="bg-BG" dirty="0" smtClean="0"/>
              <a:t>в </a:t>
            </a:r>
            <a:r>
              <a:rPr lang="en-US" dirty="0" smtClean="0"/>
              <a:t>R</a:t>
            </a:r>
            <a:r>
              <a:rPr lang="en-US" dirty="0"/>
              <a:t>, </a:t>
            </a:r>
            <a:r>
              <a:rPr lang="bg-BG" b="1" dirty="0" smtClean="0"/>
              <a:t>проекцията </a:t>
            </a:r>
            <a:r>
              <a:rPr lang="bg-BG" dirty="0" smtClean="0"/>
              <a:t>на </a:t>
            </a:r>
            <a:r>
              <a:rPr lang="en-US" dirty="0" smtClean="0"/>
              <a:t>F </a:t>
            </a:r>
            <a:r>
              <a:rPr lang="bg-BG" dirty="0" smtClean="0"/>
              <a:t>в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/>
              <a:t>, </a:t>
            </a:r>
            <a:r>
              <a:rPr lang="bg-BG" dirty="0" smtClean="0"/>
              <a:t>означена като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Ri</a:t>
            </a:r>
            <a:r>
              <a:rPr lang="en-US" dirty="0" smtClean="0"/>
              <a:t>(F)</a:t>
            </a:r>
            <a:r>
              <a:rPr lang="bg-BG" dirty="0" smtClean="0"/>
              <a:t>, където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bg-BG" dirty="0" smtClean="0"/>
              <a:t>е едно подмножество на </a:t>
            </a:r>
            <a:r>
              <a:rPr lang="en-US" dirty="0" smtClean="0"/>
              <a:t>R</a:t>
            </a:r>
            <a:r>
              <a:rPr lang="en-US" dirty="0"/>
              <a:t>, </a:t>
            </a:r>
            <a:r>
              <a:rPr lang="bg-BG" dirty="0" smtClean="0"/>
              <a:t>е множество от зависимости </a:t>
            </a:r>
            <a:r>
              <a:rPr lang="en-US" dirty="0" smtClean="0"/>
              <a:t>X </a:t>
            </a:r>
            <a:r>
              <a:rPr lang="en-US" dirty="0">
                <a:sym typeface="Wingdings 3" pitchFamily="18" charset="2"/>
              </a:rPr>
              <a:t></a:t>
            </a:r>
            <a:r>
              <a:rPr lang="en-US" dirty="0"/>
              <a:t> Y </a:t>
            </a:r>
            <a:r>
              <a:rPr lang="bg-BG" dirty="0" smtClean="0"/>
              <a:t>в </a:t>
            </a:r>
            <a:r>
              <a:rPr lang="en-US" dirty="0" smtClean="0"/>
              <a:t>F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bg-BG" dirty="0" smtClean="0"/>
              <a:t>такова че всички атрибути в </a:t>
            </a:r>
            <a:r>
              <a:rPr lang="en-US" dirty="0" smtClean="0"/>
              <a:t>X </a:t>
            </a:r>
            <a:r>
              <a:rPr lang="en-US" dirty="0">
                <a:latin typeface="Lucida Grande" pitchFamily="1" charset="0"/>
              </a:rPr>
              <a:t>υ</a:t>
            </a:r>
            <a:r>
              <a:rPr lang="en-US" dirty="0"/>
              <a:t> Y </a:t>
            </a:r>
            <a:r>
              <a:rPr lang="bg-BG" dirty="0" smtClean="0"/>
              <a:t>се съдържат в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.</a:t>
            </a:r>
          </a:p>
          <a:p>
            <a:pPr lvl="1">
              <a:lnSpc>
                <a:spcPct val="80000"/>
              </a:lnSpc>
            </a:pPr>
            <a:r>
              <a:rPr lang="bg-BG" dirty="0" smtClean="0"/>
              <a:t>Оттук проекцията на</a:t>
            </a:r>
            <a:r>
              <a:rPr lang="en-US" dirty="0" smtClean="0"/>
              <a:t> </a:t>
            </a:r>
            <a:r>
              <a:rPr lang="en-US" dirty="0"/>
              <a:t>F </a:t>
            </a:r>
            <a:r>
              <a:rPr lang="bg-BG" dirty="0" smtClean="0"/>
              <a:t>върху всяка релационна схема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bg-BG" dirty="0" smtClean="0"/>
              <a:t>в декомпозицията</a:t>
            </a:r>
            <a:r>
              <a:rPr lang="en-US" dirty="0" smtClean="0"/>
              <a:t> D </a:t>
            </a:r>
            <a:r>
              <a:rPr lang="bg-BG" dirty="0" smtClean="0"/>
              <a:t>е множество от функционални зависимости в </a:t>
            </a:r>
            <a:r>
              <a:rPr lang="en-US" dirty="0" smtClean="0"/>
              <a:t>F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 smtClean="0"/>
              <a:t>closure </a:t>
            </a:r>
            <a:r>
              <a:rPr lang="bg-BG" dirty="0" smtClean="0"/>
              <a:t>на </a:t>
            </a:r>
            <a:r>
              <a:rPr lang="en-US" dirty="0" smtClean="0"/>
              <a:t>F</a:t>
            </a:r>
            <a:r>
              <a:rPr lang="en-US" dirty="0"/>
              <a:t>, </a:t>
            </a:r>
            <a:r>
              <a:rPr lang="bg-BG" dirty="0" smtClean="0"/>
              <a:t>такова че всички техни атрибути отляво и отдясно в зависмостта принадлежат на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D67D84FD-6339-459C-8AD7-1740C79333B4}" type="slidenum">
              <a:rPr lang="en-US"/>
              <a:pPr/>
              <a:t>8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Свойства на релационните </a:t>
            </a:r>
            <a:r>
              <a:rPr lang="bg-BG" dirty="0" smtClean="0"/>
              <a:t>декомпозиции </a:t>
            </a:r>
            <a:r>
              <a:rPr lang="en-US" dirty="0" smtClean="0"/>
              <a:t>(</a:t>
            </a:r>
            <a:r>
              <a:rPr lang="bg-BG" dirty="0" smtClean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700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b="1" dirty="0"/>
              <a:t>Предпазване на декомпозицията от зависимост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lvl="1">
              <a:lnSpc>
                <a:spcPct val="80000"/>
              </a:lnSpc>
            </a:pPr>
            <a:r>
              <a:rPr lang="bg-BG" dirty="0" smtClean="0"/>
              <a:t>Предпазване от зависимост</a:t>
            </a:r>
            <a:r>
              <a:rPr lang="en-US" dirty="0" smtClean="0"/>
              <a:t>:</a:t>
            </a:r>
            <a:endParaRPr lang="en-US" dirty="0"/>
          </a:p>
          <a:p>
            <a:pPr lvl="2">
              <a:lnSpc>
                <a:spcPct val="80000"/>
              </a:lnSpc>
            </a:pPr>
            <a:r>
              <a:rPr lang="bg-BG" dirty="0" smtClean="0"/>
              <a:t>Една декомпозиция</a:t>
            </a:r>
            <a:r>
              <a:rPr lang="en-US" dirty="0" smtClean="0"/>
              <a:t> </a:t>
            </a:r>
            <a:r>
              <a:rPr lang="en-US" dirty="0"/>
              <a:t>D = {R1, R2, ..., </a:t>
            </a:r>
            <a:r>
              <a:rPr lang="en-US" dirty="0" err="1"/>
              <a:t>Rm</a:t>
            </a:r>
            <a:r>
              <a:rPr lang="en-US" dirty="0"/>
              <a:t>} </a:t>
            </a:r>
            <a:r>
              <a:rPr lang="bg-BG" dirty="0" smtClean="0"/>
              <a:t>на </a:t>
            </a:r>
            <a:r>
              <a:rPr lang="en-US" dirty="0" smtClean="0"/>
              <a:t>R </a:t>
            </a:r>
            <a:r>
              <a:rPr lang="bg-BG" dirty="0" smtClean="0"/>
              <a:t>е </a:t>
            </a:r>
            <a:r>
              <a:rPr lang="bg-BG" b="1" dirty="0" smtClean="0"/>
              <a:t>предпазена от зависимост</a:t>
            </a:r>
            <a:r>
              <a:rPr lang="en-US" dirty="0" smtClean="0"/>
              <a:t> </a:t>
            </a:r>
            <a:r>
              <a:rPr lang="bg-BG" dirty="0" smtClean="0"/>
              <a:t>по отношение на </a:t>
            </a:r>
            <a:r>
              <a:rPr lang="en-US" dirty="0" smtClean="0"/>
              <a:t>F</a:t>
            </a:r>
            <a:r>
              <a:rPr lang="bg-BG" dirty="0" smtClean="0"/>
              <a:t>, ако обединението на </a:t>
            </a:r>
            <a:r>
              <a:rPr lang="en-US" dirty="0" smtClean="0"/>
              <a:t> </a:t>
            </a:r>
            <a:r>
              <a:rPr lang="bg-BG" dirty="0" smtClean="0"/>
              <a:t>проекциите на </a:t>
            </a:r>
            <a:r>
              <a:rPr lang="en-US" dirty="0" smtClean="0"/>
              <a:t>F </a:t>
            </a:r>
            <a:r>
              <a:rPr lang="bg-BG" dirty="0" smtClean="0"/>
              <a:t>за всяко 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bg-BG" dirty="0" smtClean="0"/>
              <a:t>в </a:t>
            </a:r>
            <a:r>
              <a:rPr lang="en-US" dirty="0" smtClean="0"/>
              <a:t>D </a:t>
            </a:r>
            <a:r>
              <a:rPr lang="bg-BG" dirty="0" smtClean="0"/>
              <a:t>е еквивалентно на </a:t>
            </a:r>
            <a:r>
              <a:rPr lang="en-US" dirty="0" smtClean="0"/>
              <a:t>F</a:t>
            </a:r>
            <a:r>
              <a:rPr lang="en-US" dirty="0"/>
              <a:t>; </a:t>
            </a:r>
            <a:r>
              <a:rPr lang="bg-BG" dirty="0" smtClean="0"/>
              <a:t>т.е.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((</a:t>
            </a:r>
            <a:r>
              <a:rPr lang="en-US" dirty="0">
                <a:latin typeface="Symbol" pitchFamily="18" charset="2"/>
              </a:rPr>
              <a:t></a:t>
            </a:r>
            <a:r>
              <a:rPr lang="en-US" baseline="-25000" dirty="0"/>
              <a:t>R1</a:t>
            </a:r>
            <a:r>
              <a:rPr lang="en-US" dirty="0"/>
              <a:t>(F)) </a:t>
            </a:r>
            <a:r>
              <a:rPr lang="en-US" dirty="0">
                <a:latin typeface="Lucida Grande" pitchFamily="1" charset="0"/>
              </a:rPr>
              <a:t>υ</a:t>
            </a:r>
            <a:r>
              <a:rPr lang="en-US" dirty="0"/>
              <a:t> . . . </a:t>
            </a:r>
            <a:r>
              <a:rPr lang="en-US" dirty="0">
                <a:latin typeface="Lucida Grande" pitchFamily="1" charset="0"/>
              </a:rPr>
              <a:t>υ</a:t>
            </a:r>
            <a:r>
              <a:rPr lang="en-US" dirty="0"/>
              <a:t> (</a:t>
            </a:r>
            <a:r>
              <a:rPr lang="en-US" dirty="0">
                <a:latin typeface="Symbol" pitchFamily="18" charset="2"/>
              </a:rPr>
              <a:t></a:t>
            </a:r>
            <a:r>
              <a:rPr lang="en-US" baseline="-25000" dirty="0" err="1"/>
              <a:t>Rm</a:t>
            </a:r>
            <a:r>
              <a:rPr lang="en-US" dirty="0"/>
              <a:t>(F)))</a:t>
            </a:r>
            <a:r>
              <a:rPr lang="en-US" baseline="30000" dirty="0"/>
              <a:t>+</a:t>
            </a:r>
            <a:r>
              <a:rPr lang="en-US" dirty="0"/>
              <a:t> = F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r>
              <a:rPr lang="bg-BG" dirty="0" smtClean="0"/>
              <a:t>Твърдение </a:t>
            </a:r>
            <a:r>
              <a:rPr lang="en-US" dirty="0" smtClean="0"/>
              <a:t>1</a:t>
            </a:r>
            <a:r>
              <a:rPr lang="en-US" dirty="0"/>
              <a:t>:</a:t>
            </a:r>
          </a:p>
          <a:p>
            <a:pPr lvl="1">
              <a:lnSpc>
                <a:spcPct val="80000"/>
              </a:lnSpc>
            </a:pPr>
            <a:r>
              <a:rPr lang="bg-BG" dirty="0" smtClean="0"/>
              <a:t>Винаги е възможно да се намери декомпозиция, предпазена от зависимост </a:t>
            </a:r>
            <a:r>
              <a:rPr lang="en-US" dirty="0" smtClean="0"/>
              <a:t>D </a:t>
            </a:r>
            <a:r>
              <a:rPr lang="bg-BG" dirty="0" smtClean="0"/>
              <a:t>по отношение на </a:t>
            </a:r>
            <a:r>
              <a:rPr lang="en-US" dirty="0" smtClean="0"/>
              <a:t>F</a:t>
            </a:r>
            <a:r>
              <a:rPr lang="bg-BG" dirty="0" smtClean="0"/>
              <a:t>, такава че всяка релация</a:t>
            </a:r>
            <a:r>
              <a:rPr lang="en-US" dirty="0" smtClean="0"/>
              <a:t> 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bg-BG" dirty="0" smtClean="0"/>
              <a:t>в </a:t>
            </a:r>
            <a:r>
              <a:rPr lang="en-US" dirty="0" smtClean="0"/>
              <a:t>D </a:t>
            </a:r>
            <a:r>
              <a:rPr lang="bg-BG" dirty="0" smtClean="0"/>
              <a:t>е в </a:t>
            </a:r>
            <a:r>
              <a:rPr lang="en-US" dirty="0" smtClean="0"/>
              <a:t>3NF.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11- </a:t>
            </a:r>
            <a:fld id="{401A8AE1-6926-4400-9A54-6F8DF427A8F3}" type="slidenum">
              <a:rPr lang="en-US"/>
              <a:pPr/>
              <a:t>9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1903</TotalTime>
  <Words>2639</Words>
  <Application>Microsoft Office PowerPoint</Application>
  <PresentationFormat>Letter Paper (8.5x11 in)</PresentationFormat>
  <Paragraphs>337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Clarity</vt:lpstr>
      <vt:lpstr>Лекция 12</vt:lpstr>
      <vt:lpstr>Съдържание на лекцията</vt:lpstr>
      <vt:lpstr>Дизайн на множества от релации (1) </vt:lpstr>
      <vt:lpstr>Дизайн на множества от релации (2)</vt:lpstr>
      <vt:lpstr>Свойства на релационните декомпозиции (1)</vt:lpstr>
      <vt:lpstr>Свойства на релационните декомпозиции (2)</vt:lpstr>
      <vt:lpstr>Свойства на релационните декомпозиции (3)</vt:lpstr>
      <vt:lpstr>Свойства на релационните декомпозиции (4)</vt:lpstr>
      <vt:lpstr>Свойства на релационните декомпозиции (5)</vt:lpstr>
      <vt:lpstr>Свойства на релационните декомпозиции (6)</vt:lpstr>
      <vt:lpstr>Свойства на релационните декомпозиции (7)</vt:lpstr>
      <vt:lpstr>Свойства на релационните декомпозиции (8)</vt:lpstr>
      <vt:lpstr>Свойства на релационните декомпозиции (9)</vt:lpstr>
      <vt:lpstr>Свойства на релационните декомпозиции (10) </vt:lpstr>
      <vt:lpstr>Свойства на релационните декомпозиции (11)</vt:lpstr>
      <vt:lpstr>Свойства на релационните декомпозиции (12)</vt:lpstr>
      <vt:lpstr>Алгоритми за схема на РБД (1)</vt:lpstr>
      <vt:lpstr>Алгоритми за схема на РБД (2)</vt:lpstr>
      <vt:lpstr>Алгоритми за схема на РБД (3)</vt:lpstr>
      <vt:lpstr>Алгоритми за схема на РБД (4)</vt:lpstr>
      <vt:lpstr>Алгоритми за схема на РБД (5)</vt:lpstr>
      <vt:lpstr>Алгоритми за схема на РБД (6)</vt:lpstr>
      <vt:lpstr>Алгоритми за схема на РБД (7)</vt:lpstr>
      <vt:lpstr>Алгоритми за схема на РБД (8)</vt:lpstr>
      <vt:lpstr>Алгоритми за схема на РБД (9)</vt:lpstr>
      <vt:lpstr>Алгоритми за схема на РБД (10)</vt:lpstr>
      <vt:lpstr>Многостойностни зависимости и четвърта нормална форма (1)</vt:lpstr>
      <vt:lpstr>Многостойностни зависимости и четвърта нормална форма (2)</vt:lpstr>
      <vt:lpstr>Многостойностни зависимости и четвърта нормална форма (3)</vt:lpstr>
      <vt:lpstr>Многостойностни зависимости и четвърта нормална форма (4)</vt:lpstr>
      <vt:lpstr>Многостойностни зависимости и четвърта нормална форма (5)</vt:lpstr>
      <vt:lpstr>Многостойностни зависимости и четвърта нормална форма (6)</vt:lpstr>
      <vt:lpstr>Многостойностни зависимости и четвърта нормална форма (7)</vt:lpstr>
      <vt:lpstr>Многостойностни зависимости и четвърта нормална форма (8)</vt:lpstr>
      <vt:lpstr>Зависимости Join и пета нормална форма (1)</vt:lpstr>
      <vt:lpstr>Зависимости Join и пета нормална форма (2)</vt:lpstr>
      <vt:lpstr>Релация SUPPLY с Join зависимост и преобразуване в Fifth Normal Form</vt:lpstr>
      <vt:lpstr>Обхващащи зависимости (1)</vt:lpstr>
      <vt:lpstr>Обхващащи зависимост (2)</vt:lpstr>
      <vt:lpstr>Други зависимости и нормални форми (1)</vt:lpstr>
      <vt:lpstr>Други зависимости и нормални форми (2)</vt:lpstr>
      <vt:lpstr>Други зависимости и нормални форми (3)</vt:lpstr>
      <vt:lpstr>Други зависимости и нормални форми (4)</vt:lpstr>
      <vt:lpstr>Преглед</vt:lpstr>
    </vt:vector>
  </TitlesOfParts>
  <Company>Copyright © 2007 Ramez Elmasri and Shamkant B. Navathe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12</dc:title>
  <dc:subject>Relational Database Design Algorithms and Further Dependencies</dc:subject>
  <dc:creator/>
  <cp:lastModifiedBy>USER</cp:lastModifiedBy>
  <cp:revision>153</cp:revision>
  <cp:lastPrinted>2001-11-04T00:51:13Z</cp:lastPrinted>
  <dcterms:created xsi:type="dcterms:W3CDTF">2005-02-25T19:46:41Z</dcterms:created>
  <dcterms:modified xsi:type="dcterms:W3CDTF">2011-01-28T10:40:44Z</dcterms:modified>
</cp:coreProperties>
</file>