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4"/>
  </p:notesMasterIdLst>
  <p:handoutMasterIdLst>
    <p:handoutMasterId r:id="rId55"/>
  </p:handoutMasterIdLst>
  <p:sldIdLst>
    <p:sldId id="324" r:id="rId2"/>
    <p:sldId id="327" r:id="rId3"/>
    <p:sldId id="374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75" r:id="rId12"/>
    <p:sldId id="336" r:id="rId13"/>
    <p:sldId id="337" r:id="rId14"/>
    <p:sldId id="338" r:id="rId15"/>
    <p:sldId id="339" r:id="rId16"/>
    <p:sldId id="340" r:id="rId17"/>
    <p:sldId id="341" r:id="rId18"/>
    <p:sldId id="342" r:id="rId19"/>
    <p:sldId id="343" r:id="rId20"/>
    <p:sldId id="344" r:id="rId21"/>
    <p:sldId id="345" r:id="rId22"/>
    <p:sldId id="346" r:id="rId23"/>
    <p:sldId id="347" r:id="rId24"/>
    <p:sldId id="348" r:id="rId25"/>
    <p:sldId id="349" r:id="rId26"/>
    <p:sldId id="350" r:id="rId27"/>
    <p:sldId id="351" r:id="rId28"/>
    <p:sldId id="352" r:id="rId29"/>
    <p:sldId id="353" r:id="rId30"/>
    <p:sldId id="354" r:id="rId31"/>
    <p:sldId id="355" r:id="rId32"/>
    <p:sldId id="356" r:id="rId33"/>
    <p:sldId id="357" r:id="rId34"/>
    <p:sldId id="378" r:id="rId35"/>
    <p:sldId id="358" r:id="rId36"/>
    <p:sldId id="359" r:id="rId37"/>
    <p:sldId id="360" r:id="rId38"/>
    <p:sldId id="361" r:id="rId39"/>
    <p:sldId id="362" r:id="rId40"/>
    <p:sldId id="363" r:id="rId41"/>
    <p:sldId id="364" r:id="rId42"/>
    <p:sldId id="365" r:id="rId43"/>
    <p:sldId id="366" r:id="rId44"/>
    <p:sldId id="376" r:id="rId45"/>
    <p:sldId id="367" r:id="rId46"/>
    <p:sldId id="368" r:id="rId47"/>
    <p:sldId id="369" r:id="rId48"/>
    <p:sldId id="370" r:id="rId49"/>
    <p:sldId id="371" r:id="rId50"/>
    <p:sldId id="372" r:id="rId51"/>
    <p:sldId id="373" r:id="rId52"/>
    <p:sldId id="377" r:id="rId53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7228"/>
    <a:srgbClr val="6E792B"/>
    <a:srgbClr val="76822E"/>
    <a:srgbClr val="4F571F"/>
    <a:srgbClr val="6F6A07"/>
    <a:srgbClr val="827C08"/>
    <a:srgbClr val="A29B0A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70" d="100"/>
          <a:sy n="70" d="100"/>
        </p:scale>
        <p:origin x="-1386" y="-66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Tahoma" pitchFamily="34" charset="0"/>
              </a:defRPr>
            </a:lvl1pPr>
          </a:lstStyle>
          <a:p>
            <a:fld id="{D534F22B-714C-4005-9656-2CD5A84BDB05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778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Tahoma" pitchFamily="34" charset="0"/>
              </a:defRPr>
            </a:lvl1pPr>
          </a:lstStyle>
          <a:p>
            <a:fld id="{40FA36A1-AC3E-4F9E-B873-AB40D99F0CA5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35622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ED8DB4-560F-42AA-AEE9-A3579ED5388E}" type="slidenum">
              <a:rPr lang="en-CA"/>
              <a:pPr/>
              <a:t>1</a:t>
            </a:fld>
            <a:endParaRPr lang="en-CA"/>
          </a:p>
        </p:txBody>
      </p:sp>
      <p:sp>
        <p:nvSpPr>
          <p:cNvPr id="57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AB2BE7-C93D-41F4-9D78-0F99D6BDD9A0}" type="slidenum">
              <a:rPr lang="en-CA"/>
              <a:pPr/>
              <a:t>10</a:t>
            </a:fld>
            <a:endParaRPr lang="en-CA"/>
          </a:p>
        </p:txBody>
      </p:sp>
      <p:sp>
        <p:nvSpPr>
          <p:cNvPr id="68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0549B4-DB18-4C6D-90B8-28901C8FFAB3}" type="slidenum">
              <a:rPr lang="en-CA"/>
              <a:pPr/>
              <a:t>11</a:t>
            </a:fld>
            <a:endParaRPr lang="en-CA"/>
          </a:p>
        </p:txBody>
      </p:sp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AAE72A-729B-40D3-881B-149147131CC6}" type="slidenum">
              <a:rPr lang="en-CA"/>
              <a:pPr/>
              <a:t>12</a:t>
            </a:fld>
            <a:endParaRPr lang="en-CA"/>
          </a:p>
        </p:txBody>
      </p:sp>
      <p:sp>
        <p:nvSpPr>
          <p:cNvPr id="68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7DB4BB-56D9-49CD-A53F-F73F565E1EEF}" type="slidenum">
              <a:rPr lang="en-CA"/>
              <a:pPr/>
              <a:t>13</a:t>
            </a:fld>
            <a:endParaRPr lang="en-CA"/>
          </a:p>
        </p:txBody>
      </p:sp>
      <p:sp>
        <p:nvSpPr>
          <p:cNvPr id="69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387F51-D675-4FDB-8E84-781C9250A4A2}" type="slidenum">
              <a:rPr lang="en-CA"/>
              <a:pPr/>
              <a:t>14</a:t>
            </a:fld>
            <a:endParaRPr lang="en-CA"/>
          </a:p>
        </p:txBody>
      </p:sp>
      <p:sp>
        <p:nvSpPr>
          <p:cNvPr id="69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C9EDCC-9AA9-4562-A660-289FA1CBC1E2}" type="slidenum">
              <a:rPr lang="en-CA"/>
              <a:pPr/>
              <a:t>15</a:t>
            </a:fld>
            <a:endParaRPr lang="en-CA"/>
          </a:p>
        </p:txBody>
      </p:sp>
      <p:sp>
        <p:nvSpPr>
          <p:cNvPr id="69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05D0D8-70F1-4123-A1C8-DE3D90B99A41}" type="slidenum">
              <a:rPr lang="en-CA"/>
              <a:pPr/>
              <a:t>16</a:t>
            </a:fld>
            <a:endParaRPr lang="en-CA"/>
          </a:p>
        </p:txBody>
      </p:sp>
      <p:sp>
        <p:nvSpPr>
          <p:cNvPr id="69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0F4DD-C5C3-4C3F-BBC9-CC79735497C7}" type="slidenum">
              <a:rPr lang="en-CA"/>
              <a:pPr/>
              <a:t>17</a:t>
            </a:fld>
            <a:endParaRPr lang="en-CA"/>
          </a:p>
        </p:txBody>
      </p:sp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09586B-168B-49C9-99A2-D72B825532B3}" type="slidenum">
              <a:rPr lang="en-CA"/>
              <a:pPr/>
              <a:t>18</a:t>
            </a:fld>
            <a:endParaRPr lang="en-CA"/>
          </a:p>
        </p:txBody>
      </p:sp>
      <p:sp>
        <p:nvSpPr>
          <p:cNvPr id="70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2C13E8-B851-4F47-BFEF-492B892D3BBA}" type="slidenum">
              <a:rPr lang="en-CA"/>
              <a:pPr/>
              <a:t>19</a:t>
            </a:fld>
            <a:endParaRPr lang="en-CA"/>
          </a:p>
        </p:txBody>
      </p:sp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6F1C83-3200-4C90-BDD8-779475D6E713}" type="slidenum">
              <a:rPr lang="en-CA"/>
              <a:pPr/>
              <a:t>2</a:t>
            </a:fld>
            <a:endParaRPr lang="en-CA"/>
          </a:p>
        </p:txBody>
      </p:sp>
      <p:sp>
        <p:nvSpPr>
          <p:cNvPr id="67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3ABACD-8743-4A9E-9E60-CB0472B1D4CF}" type="slidenum">
              <a:rPr lang="en-CA"/>
              <a:pPr/>
              <a:t>20</a:t>
            </a:fld>
            <a:endParaRPr lang="en-CA"/>
          </a:p>
        </p:txBody>
      </p:sp>
      <p:sp>
        <p:nvSpPr>
          <p:cNvPr id="7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DFF7AE-EA7D-405F-A7C9-40EF712960F7}" type="slidenum">
              <a:rPr lang="en-CA"/>
              <a:pPr/>
              <a:t>21</a:t>
            </a:fld>
            <a:endParaRPr lang="en-CA"/>
          </a:p>
        </p:txBody>
      </p:sp>
      <p:sp>
        <p:nvSpPr>
          <p:cNvPr id="70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4EEFB7-DCF2-4B48-AA20-ECF317193ECC}" type="slidenum">
              <a:rPr lang="en-CA"/>
              <a:pPr/>
              <a:t>22</a:t>
            </a:fld>
            <a:endParaRPr lang="en-CA"/>
          </a:p>
        </p:txBody>
      </p:sp>
      <p:sp>
        <p:nvSpPr>
          <p:cNvPr id="70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1A2C36-3FF3-4FC2-99E7-9EA5FAB2BDFF}" type="slidenum">
              <a:rPr lang="en-CA"/>
              <a:pPr/>
              <a:t>23</a:t>
            </a:fld>
            <a:endParaRPr lang="en-CA"/>
          </a:p>
        </p:txBody>
      </p:sp>
      <p:sp>
        <p:nvSpPr>
          <p:cNvPr id="71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749C59-B754-4F0E-ABFF-EBB104A6648E}" type="slidenum">
              <a:rPr lang="en-CA"/>
              <a:pPr/>
              <a:t>24</a:t>
            </a:fld>
            <a:endParaRPr lang="en-CA"/>
          </a:p>
        </p:txBody>
      </p:sp>
      <p:sp>
        <p:nvSpPr>
          <p:cNvPr id="71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3F4D8D-05BA-48A8-A40A-96127DF69D36}" type="slidenum">
              <a:rPr lang="en-CA"/>
              <a:pPr/>
              <a:t>25</a:t>
            </a:fld>
            <a:endParaRPr lang="en-CA"/>
          </a:p>
        </p:txBody>
      </p:sp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B3105A-79D0-45F3-9072-B03255F28B66}" type="slidenum">
              <a:rPr lang="en-CA"/>
              <a:pPr/>
              <a:t>26</a:t>
            </a:fld>
            <a:endParaRPr lang="en-CA"/>
          </a:p>
        </p:txBody>
      </p:sp>
      <p:sp>
        <p:nvSpPr>
          <p:cNvPr id="71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AAFBFA-F082-4985-BD3A-4D4E7D4F6277}" type="slidenum">
              <a:rPr lang="en-CA"/>
              <a:pPr/>
              <a:t>27</a:t>
            </a:fld>
            <a:endParaRPr lang="en-CA"/>
          </a:p>
        </p:txBody>
      </p:sp>
      <p:sp>
        <p:nvSpPr>
          <p:cNvPr id="71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F862FF-E128-408A-A439-5BBB59767635}" type="slidenum">
              <a:rPr lang="en-CA"/>
              <a:pPr/>
              <a:t>28</a:t>
            </a:fld>
            <a:endParaRPr lang="en-CA"/>
          </a:p>
        </p:txBody>
      </p:sp>
      <p:sp>
        <p:nvSpPr>
          <p:cNvPr id="72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8EE356-182B-44D9-AB52-275BD8F57AD6}" type="slidenum">
              <a:rPr lang="en-CA"/>
              <a:pPr/>
              <a:t>29</a:t>
            </a:fld>
            <a:endParaRPr lang="en-CA"/>
          </a:p>
        </p:txBody>
      </p:sp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F3F887-68D0-4711-819D-05A9F7954B1D}" type="slidenum">
              <a:rPr lang="en-CA"/>
              <a:pPr/>
              <a:t>3</a:t>
            </a:fld>
            <a:endParaRPr lang="en-CA"/>
          </a:p>
        </p:txBody>
      </p:sp>
      <p:sp>
        <p:nvSpPr>
          <p:cNvPr id="76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5119A2-CCE1-4F0B-919F-2E40F7E754C8}" type="slidenum">
              <a:rPr lang="en-CA"/>
              <a:pPr/>
              <a:t>30</a:t>
            </a:fld>
            <a:endParaRPr lang="en-CA"/>
          </a:p>
        </p:txBody>
      </p:sp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26BAC3-77C1-439C-B17B-A759F32CE2FE}" type="slidenum">
              <a:rPr lang="en-CA"/>
              <a:pPr/>
              <a:t>31</a:t>
            </a:fld>
            <a:endParaRPr lang="en-CA"/>
          </a:p>
        </p:txBody>
      </p:sp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01C0EA-24C3-4B62-9414-9203D448330B}" type="slidenum">
              <a:rPr lang="en-CA"/>
              <a:pPr/>
              <a:t>32</a:t>
            </a:fld>
            <a:endParaRPr lang="en-CA"/>
          </a:p>
        </p:txBody>
      </p:sp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6D94BC-5D44-4E0B-AFEF-0F8C7FFD89CE}" type="slidenum">
              <a:rPr lang="en-CA"/>
              <a:pPr/>
              <a:t>33</a:t>
            </a:fld>
            <a:endParaRPr lang="en-CA"/>
          </a:p>
        </p:txBody>
      </p:sp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2E2E58-46C4-4998-A1B2-58B08A0B1C8C}" type="slidenum">
              <a:rPr lang="en-CA"/>
              <a:pPr/>
              <a:t>35</a:t>
            </a:fld>
            <a:endParaRPr lang="en-CA"/>
          </a:p>
        </p:txBody>
      </p:sp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46AA97-BA0C-4C8D-A58F-5FC7284F8409}" type="slidenum">
              <a:rPr lang="en-CA"/>
              <a:pPr/>
              <a:t>36</a:t>
            </a:fld>
            <a:endParaRPr lang="en-CA"/>
          </a:p>
        </p:txBody>
      </p:sp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FE4503-A487-4DBC-8B4C-82F5A939D4ED}" type="slidenum">
              <a:rPr lang="en-CA"/>
              <a:pPr/>
              <a:t>37</a:t>
            </a:fld>
            <a:endParaRPr lang="en-CA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52ED99-7E99-4DBE-9B89-CC6404BAFC41}" type="slidenum">
              <a:rPr lang="en-CA"/>
              <a:pPr/>
              <a:t>38</a:t>
            </a:fld>
            <a:endParaRPr lang="en-CA"/>
          </a:p>
        </p:txBody>
      </p:sp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91BC27-F987-4B88-8FBA-68DC7E1C4B32}" type="slidenum">
              <a:rPr lang="en-CA"/>
              <a:pPr/>
              <a:t>39</a:t>
            </a:fld>
            <a:endParaRPr lang="en-CA"/>
          </a:p>
        </p:txBody>
      </p:sp>
      <p:sp>
        <p:nvSpPr>
          <p:cNvPr id="74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FB6077-6021-41A5-A9F2-79A210FA3037}" type="slidenum">
              <a:rPr lang="en-CA"/>
              <a:pPr/>
              <a:t>40</a:t>
            </a:fld>
            <a:endParaRPr lang="en-CA"/>
          </a:p>
        </p:txBody>
      </p:sp>
      <p:sp>
        <p:nvSpPr>
          <p:cNvPr id="74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B9504B-8FAB-40D6-8DBC-2517DD64853D}" type="slidenum">
              <a:rPr lang="en-CA"/>
              <a:pPr/>
              <a:t>4</a:t>
            </a:fld>
            <a:endParaRPr lang="en-CA"/>
          </a:p>
        </p:txBody>
      </p:sp>
      <p:sp>
        <p:nvSpPr>
          <p:cNvPr id="67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7B4A29-0007-4F65-9E94-9E9ED5F34F7B}" type="slidenum">
              <a:rPr lang="en-CA"/>
              <a:pPr/>
              <a:t>41</a:t>
            </a:fld>
            <a:endParaRPr lang="en-CA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7EF575-FA0A-4D0A-AF14-410E6496779C}" type="slidenum">
              <a:rPr lang="en-CA"/>
              <a:pPr/>
              <a:t>42</a:t>
            </a:fld>
            <a:endParaRPr lang="en-CA"/>
          </a:p>
        </p:txBody>
      </p:sp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380AF-BAD2-4A55-8429-5E28EB668F00}" type="slidenum">
              <a:rPr lang="en-CA"/>
              <a:pPr/>
              <a:t>43</a:t>
            </a:fld>
            <a:endParaRPr lang="en-CA"/>
          </a:p>
        </p:txBody>
      </p:sp>
      <p:sp>
        <p:nvSpPr>
          <p:cNvPr id="75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C55261-83A5-47BA-B151-FA8E6CED8F61}" type="slidenum">
              <a:rPr lang="en-CA"/>
              <a:pPr/>
              <a:t>44</a:t>
            </a:fld>
            <a:endParaRPr lang="en-CA"/>
          </a:p>
        </p:txBody>
      </p:sp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78E1BB-50A3-4C82-9624-14D3D2B815DF}" type="slidenum">
              <a:rPr lang="en-CA"/>
              <a:pPr/>
              <a:t>45</a:t>
            </a:fld>
            <a:endParaRPr lang="en-CA"/>
          </a:p>
        </p:txBody>
      </p:sp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F7D859-7A0F-4F58-9A79-06FAF19949A5}" type="slidenum">
              <a:rPr lang="en-CA"/>
              <a:pPr/>
              <a:t>46</a:t>
            </a:fld>
            <a:endParaRPr lang="en-CA"/>
          </a:p>
        </p:txBody>
      </p:sp>
      <p:sp>
        <p:nvSpPr>
          <p:cNvPr id="75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AEA76C-B733-4867-BBDF-825BDF9DC55A}" type="slidenum">
              <a:rPr lang="en-CA"/>
              <a:pPr/>
              <a:t>47</a:t>
            </a:fld>
            <a:endParaRPr lang="en-CA"/>
          </a:p>
        </p:txBody>
      </p:sp>
      <p:sp>
        <p:nvSpPr>
          <p:cNvPr id="75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702934-F44D-4D85-AFDA-A9CDE7E9F6B7}" type="slidenum">
              <a:rPr lang="en-CA"/>
              <a:pPr/>
              <a:t>48</a:t>
            </a:fld>
            <a:endParaRPr lang="en-CA"/>
          </a:p>
        </p:txBody>
      </p:sp>
      <p:sp>
        <p:nvSpPr>
          <p:cNvPr id="75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BCA02B-AFCF-4E43-9152-7F6A62EDD693}" type="slidenum">
              <a:rPr lang="en-CA"/>
              <a:pPr/>
              <a:t>49</a:t>
            </a:fld>
            <a:endParaRPr lang="en-CA"/>
          </a:p>
        </p:txBody>
      </p:sp>
      <p:sp>
        <p:nvSpPr>
          <p:cNvPr id="76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A30102-6C5A-4A20-B029-7CB3CE5D384B}" type="slidenum">
              <a:rPr lang="en-CA"/>
              <a:pPr/>
              <a:t>50</a:t>
            </a:fld>
            <a:endParaRPr lang="en-CA"/>
          </a:p>
        </p:txBody>
      </p:sp>
      <p:sp>
        <p:nvSpPr>
          <p:cNvPr id="76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FE6E59-92B1-4ED3-8F02-858DEC45E8B5}" type="slidenum">
              <a:rPr lang="en-CA"/>
              <a:pPr/>
              <a:t>5</a:t>
            </a:fld>
            <a:endParaRPr lang="en-CA"/>
          </a:p>
        </p:txBody>
      </p:sp>
      <p:sp>
        <p:nvSpPr>
          <p:cNvPr id="67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0791FF-7333-4DBD-BAED-AE6C30C186A6}" type="slidenum">
              <a:rPr lang="en-CA"/>
              <a:pPr/>
              <a:t>51</a:t>
            </a:fld>
            <a:endParaRPr lang="en-CA"/>
          </a:p>
        </p:txBody>
      </p:sp>
      <p:sp>
        <p:nvSpPr>
          <p:cNvPr id="76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8AA6B2-4595-4E9D-9E80-C35EB1C42F8F}" type="slidenum">
              <a:rPr lang="en-CA"/>
              <a:pPr/>
              <a:t>52</a:t>
            </a:fld>
            <a:endParaRPr lang="en-CA"/>
          </a:p>
        </p:txBody>
      </p:sp>
      <p:sp>
        <p:nvSpPr>
          <p:cNvPr id="78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85A532-4BA9-496D-A06F-D3AAFD859174}" type="slidenum">
              <a:rPr lang="en-CA"/>
              <a:pPr/>
              <a:t>6</a:t>
            </a:fld>
            <a:endParaRPr lang="en-CA"/>
          </a:p>
        </p:txBody>
      </p:sp>
      <p:sp>
        <p:nvSpPr>
          <p:cNvPr id="67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AB8ADC-A809-48FE-84D1-A6BEFC6487B1}" type="slidenum">
              <a:rPr lang="en-CA"/>
              <a:pPr/>
              <a:t>7</a:t>
            </a:fld>
            <a:endParaRPr lang="en-CA"/>
          </a:p>
        </p:txBody>
      </p:sp>
      <p:sp>
        <p:nvSpPr>
          <p:cNvPr id="68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45E1AD-7A58-45E6-8067-0C67F15F7941}" type="slidenum">
              <a:rPr lang="en-CA"/>
              <a:pPr/>
              <a:t>8</a:t>
            </a:fld>
            <a:endParaRPr lang="en-CA"/>
          </a:p>
        </p:txBody>
      </p:sp>
      <p:sp>
        <p:nvSpPr>
          <p:cNvPr id="68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5CDFA8-7859-4D8D-BA54-01622DF5236A}" type="slidenum">
              <a:rPr lang="en-CA"/>
              <a:pPr/>
              <a:t>9</a:t>
            </a:fld>
            <a:endParaRPr lang="en-CA"/>
          </a:p>
        </p:txBody>
      </p:sp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2007 </a:t>
            </a:r>
            <a:r>
              <a:rPr lang="en-US" smtClean="0">
                <a:solidFill>
                  <a:srgbClr val="000000"/>
                </a:solidFill>
              </a:rPr>
              <a:t>Ramez Elmasri and Shamkant B. Navathe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7"/>
          <p:cNvSpPr>
            <a:spLocks noChangeArrowheads="1"/>
          </p:cNvSpPr>
          <p:nvPr userDrawn="1"/>
        </p:nvSpPr>
        <p:spPr bwMode="auto">
          <a:xfrm rot="162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10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pic>
        <p:nvPicPr>
          <p:cNvPr id="11" name="Picture 46" descr="elmasri_thum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2CC2B228-34BE-494F-9C86-5FACE51EED06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FAA2C1E0-66B8-4A47-A30B-8F626A6726EE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7A9C527D-6620-4158-9697-AEE0A13C5359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A6B89A8F-1D07-4BCC-98AE-5A507D45FCA7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49DE1A2A-5311-4532-8823-E54C7F7885AA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A08FE456-446F-4F20-89EB-B2D63ABFB36F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58812217-B52F-4970-8D04-29F710416D52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47C7AC13-B2B0-46F5-A879-DE5216EFEB08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5D60C789-8D01-4163-B5A4-8484ED40CC86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Thursday, January 27,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29334BD7-FAA6-4504-95A5-AAD2322E008F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Thursday, January 27,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Slide 10- </a:t>
            </a:r>
            <a:fld id="{1CBF0FCC-A6D7-4F74-81F4-E2A44F4A5B76}" type="slidenum">
              <a:rPr lang="en-US" smtClean="0"/>
              <a:pPr/>
              <a:t>‹#›</a:t>
            </a:fld>
            <a:endParaRPr lang="en-CA"/>
          </a:p>
        </p:txBody>
      </p:sp>
      <p:grpSp>
        <p:nvGrpSpPr>
          <p:cNvPr id="9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1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99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3200" i="0">
                <a:latin typeface="Tahoma" pitchFamily="34" charset="0"/>
              </a:endParaRPr>
            </a:p>
          </p:txBody>
        </p:sp>
        <p:grpSp>
          <p:nvGrpSpPr>
            <p:cNvPr id="12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3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 i="0">
                  <a:latin typeface="Tahoma" pitchFamily="34" charset="0"/>
                </a:endParaRPr>
              </a:p>
            </p:txBody>
          </p:sp>
          <p:sp>
            <p:nvSpPr>
              <p:cNvPr id="14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 i="0">
                  <a:latin typeface="Tahoma" pitchFamily="34" charset="0"/>
                </a:endParaRPr>
              </a:p>
            </p:txBody>
          </p:sp>
        </p:grpSp>
      </p:grpSp>
      <p:sp>
        <p:nvSpPr>
          <p:cNvPr id="15" name="Rectangle 37"/>
          <p:cNvSpPr>
            <a:spLocks noChangeArrowheads="1"/>
          </p:cNvSpPr>
          <p:nvPr userDrawn="1"/>
        </p:nvSpPr>
        <p:spPr bwMode="gray">
          <a:xfrm rot="162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kumimoji="1" lang="en-US" sz="3200" i="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 descr="Pink tissue paper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Лекция 11</a:t>
            </a:r>
            <a:endParaRPr lang="en-US" dirty="0"/>
          </a:p>
        </p:txBody>
      </p:sp>
      <p:sp>
        <p:nvSpPr>
          <p:cNvPr id="573443" name="Rectangle 3" descr="Pink tissue paper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Функционални зависимости и нормализация на РБД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Пример за </a:t>
            </a:r>
            <a:r>
              <a:rPr lang="en-US" sz="3200" dirty="0" smtClean="0"/>
              <a:t>INSERT </a:t>
            </a:r>
            <a:r>
              <a:rPr lang="en-US" sz="3200" dirty="0"/>
              <a:t>ANOMALY</a:t>
            </a:r>
          </a:p>
        </p:txBody>
      </p:sp>
      <p:sp>
        <p:nvSpPr>
          <p:cNvPr id="68608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Нека е дадена релацията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EMP_PROJ(</a:t>
            </a:r>
            <a:r>
              <a:rPr lang="en-US" dirty="0" err="1"/>
              <a:t>Emp</a:t>
            </a:r>
            <a:r>
              <a:rPr lang="en-US" dirty="0"/>
              <a:t>#, </a:t>
            </a:r>
            <a:r>
              <a:rPr lang="en-US" dirty="0" err="1"/>
              <a:t>Proj</a:t>
            </a:r>
            <a:r>
              <a:rPr lang="en-US" dirty="0"/>
              <a:t>#, </a:t>
            </a:r>
            <a:r>
              <a:rPr lang="en-US" dirty="0" err="1"/>
              <a:t>Ename</a:t>
            </a:r>
            <a:r>
              <a:rPr lang="en-US" dirty="0"/>
              <a:t>, </a:t>
            </a:r>
            <a:r>
              <a:rPr lang="en-US" dirty="0" err="1"/>
              <a:t>Pname</a:t>
            </a:r>
            <a:r>
              <a:rPr lang="en-US" dirty="0"/>
              <a:t>, </a:t>
            </a:r>
            <a:r>
              <a:rPr lang="en-US" dirty="0" err="1"/>
              <a:t>No_hours</a:t>
            </a:r>
            <a:r>
              <a:rPr lang="en-US" dirty="0"/>
              <a:t>)</a:t>
            </a:r>
          </a:p>
          <a:p>
            <a:r>
              <a:rPr lang="en-US" dirty="0"/>
              <a:t>Insert  Anomaly:</a:t>
            </a:r>
          </a:p>
          <a:p>
            <a:pPr lvl="1"/>
            <a:r>
              <a:rPr lang="bg-BG" dirty="0" smtClean="0"/>
              <a:t>Не може да се добавя проект, докато няма служител, който а работи </a:t>
            </a:r>
            <a:r>
              <a:rPr lang="bg-BG" dirty="0"/>
              <a:t>по </a:t>
            </a:r>
            <a:r>
              <a:rPr lang="bg-BG" dirty="0" smtClean="0"/>
              <a:t>него.</a:t>
            </a:r>
            <a:endParaRPr lang="en-US" dirty="0"/>
          </a:p>
          <a:p>
            <a:r>
              <a:rPr lang="bg-BG" dirty="0" smtClean="0"/>
              <a:t>И обратно:</a:t>
            </a:r>
            <a:endParaRPr lang="en-US" dirty="0"/>
          </a:p>
          <a:p>
            <a:pPr lvl="1"/>
            <a:r>
              <a:rPr lang="bg-BG" dirty="0" smtClean="0"/>
              <a:t>Не може да се добави служител, докато няма проект, по който той да работи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944D313B-6843-4689-A859-468326D0623D}" type="slidenum">
              <a:rPr lang="en-US"/>
              <a:pPr/>
              <a:t>10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Пример за </a:t>
            </a:r>
            <a:r>
              <a:rPr lang="en-US" sz="3200" dirty="0" smtClean="0"/>
              <a:t>DELETE </a:t>
            </a:r>
            <a:r>
              <a:rPr lang="en-US" sz="3200" dirty="0"/>
              <a:t>ANOMALY</a:t>
            </a:r>
          </a:p>
        </p:txBody>
      </p:sp>
      <p:sp>
        <p:nvSpPr>
          <p:cNvPr id="769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Нека е дадена релацията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EMP_PROJ(</a:t>
            </a:r>
            <a:r>
              <a:rPr lang="en-US" dirty="0" err="1"/>
              <a:t>Emp</a:t>
            </a:r>
            <a:r>
              <a:rPr lang="en-US" dirty="0"/>
              <a:t>#, </a:t>
            </a:r>
            <a:r>
              <a:rPr lang="en-US" dirty="0" err="1"/>
              <a:t>Proj</a:t>
            </a:r>
            <a:r>
              <a:rPr lang="en-US" dirty="0"/>
              <a:t>#, </a:t>
            </a:r>
            <a:r>
              <a:rPr lang="en-US" dirty="0" err="1"/>
              <a:t>Ename</a:t>
            </a:r>
            <a:r>
              <a:rPr lang="en-US" dirty="0"/>
              <a:t>, </a:t>
            </a:r>
            <a:r>
              <a:rPr lang="en-US" dirty="0" err="1"/>
              <a:t>Pname</a:t>
            </a:r>
            <a:r>
              <a:rPr lang="en-US" dirty="0"/>
              <a:t>, </a:t>
            </a:r>
            <a:r>
              <a:rPr lang="en-US" dirty="0" err="1"/>
              <a:t>No_hours</a:t>
            </a:r>
            <a:r>
              <a:rPr lang="en-US" dirty="0"/>
              <a:t>)</a:t>
            </a:r>
          </a:p>
          <a:p>
            <a:r>
              <a:rPr lang="en-US" dirty="0"/>
              <a:t>Delete Anomaly:</a:t>
            </a:r>
          </a:p>
          <a:p>
            <a:pPr lvl="1"/>
            <a:r>
              <a:rPr lang="bg-BG" dirty="0" smtClean="0"/>
              <a:t>Когато един проект се изтрива, ще се изтрият и всички служители, които са работили по него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Алтернативно, ако един служител е единствен по проекта, изтриването му ще доведе до изтриване на съответния проект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46B1FD10-822E-4D43-96C5-6D845DF1F693}" type="slidenum">
              <a:rPr lang="en-US"/>
              <a:pPr/>
              <a:t>11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7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Две релационни схеми, пострадали от </a:t>
            </a:r>
            <a:r>
              <a:rPr lang="en-US" sz="3200" dirty="0" smtClean="0"/>
              <a:t>update </a:t>
            </a:r>
            <a:r>
              <a:rPr lang="en-US" sz="3200" dirty="0"/>
              <a:t>anomalies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CD43EDB7-58F2-4375-942C-0E98B29AA572}" type="slidenum">
              <a:rPr lang="en-US"/>
              <a:pPr/>
              <a:t>12</a:t>
            </a:fld>
            <a:endParaRPr lang="en-CA"/>
          </a:p>
        </p:txBody>
      </p:sp>
      <p:sp>
        <p:nvSpPr>
          <p:cNvPr id="688132" name="Rectangle 4"/>
          <p:cNvSpPr>
            <a:spLocks noChangeArrowheads="1"/>
          </p:cNvSpPr>
          <p:nvPr/>
        </p:nvSpPr>
        <p:spPr bwMode="auto">
          <a:xfrm>
            <a:off x="1828800" y="1309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/>
          </a:p>
        </p:txBody>
      </p:sp>
      <p:pic>
        <p:nvPicPr>
          <p:cNvPr id="688139" name="Picture 11" descr="fig10_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2057400"/>
            <a:ext cx="8207375" cy="3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84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35280" cy="990600"/>
          </a:xfrm>
        </p:spPr>
        <p:txBody>
          <a:bodyPr>
            <a:normAutofit fontScale="90000"/>
          </a:bodyPr>
          <a:lstStyle/>
          <a:p>
            <a:r>
              <a:rPr lang="bg-BG" sz="3200" dirty="0" smtClean="0"/>
              <a:t>Примерни състояния за </a:t>
            </a:r>
            <a:r>
              <a:rPr lang="en-US" sz="3200" dirty="0" smtClean="0"/>
              <a:t>EMP_DEPT </a:t>
            </a:r>
            <a:r>
              <a:rPr lang="bg-BG" sz="3200" dirty="0" smtClean="0"/>
              <a:t>и </a:t>
            </a:r>
            <a:r>
              <a:rPr lang="en-US" sz="3200" dirty="0" smtClean="0"/>
              <a:t>EMP_PROJ</a:t>
            </a:r>
            <a:endParaRPr lang="en-US" sz="3200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17D1A32B-C4C2-4285-8293-9102C52DE90F}" type="slidenum">
              <a:rPr lang="en-US"/>
              <a:pPr/>
              <a:t>13</a:t>
            </a:fld>
            <a:endParaRPr lang="en-CA"/>
          </a:p>
        </p:txBody>
      </p:sp>
      <p:pic>
        <p:nvPicPr>
          <p:cNvPr id="690186" name="Picture 10" descr="fig10_0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08138"/>
            <a:ext cx="4646613" cy="479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30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Излишък </a:t>
            </a:r>
            <a:r>
              <a:rPr lang="bg-BG" sz="3200" dirty="0"/>
              <a:t>от информация в </a:t>
            </a:r>
            <a:r>
              <a:rPr lang="en-US" sz="3200" dirty="0"/>
              <a:t>Tuples </a:t>
            </a:r>
            <a:r>
              <a:rPr lang="bg-BG" sz="3200" dirty="0"/>
              <a:t>и аномалии при актуализация</a:t>
            </a:r>
            <a:endParaRPr lang="en-US" sz="3200" dirty="0"/>
          </a:p>
        </p:txBody>
      </p:sp>
      <p:sp>
        <p:nvSpPr>
          <p:cNvPr id="6922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GUIDELINE 2: </a:t>
            </a:r>
          </a:p>
          <a:p>
            <a:pPr lvl="1"/>
            <a:r>
              <a:rPr lang="bg-BG" dirty="0" smtClean="0"/>
              <a:t>Създайте схема, която не страда от </a:t>
            </a:r>
            <a:r>
              <a:rPr lang="en-US" dirty="0" smtClean="0"/>
              <a:t>insertion</a:t>
            </a:r>
            <a:r>
              <a:rPr lang="en-US" dirty="0"/>
              <a:t>, deletion </a:t>
            </a:r>
            <a:r>
              <a:rPr lang="bg-BG" dirty="0" smtClean="0"/>
              <a:t>и </a:t>
            </a:r>
            <a:r>
              <a:rPr lang="en-US" dirty="0" smtClean="0"/>
              <a:t>update </a:t>
            </a:r>
            <a:r>
              <a:rPr lang="bg-BG" dirty="0" smtClean="0"/>
              <a:t>аномалии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Ако съществуват някакви аномалии, ги отбележете, така че приложението да ги има впредвид.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DDEFC550-A9DD-4C5A-9DDF-CF419E7E60A4}" type="slidenum">
              <a:rPr lang="en-US"/>
              <a:pPr/>
              <a:t>14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Стойности</a:t>
            </a:r>
            <a:r>
              <a:rPr lang="en-US" dirty="0" smtClean="0"/>
              <a:t> </a:t>
            </a:r>
            <a:r>
              <a:rPr lang="en-US" dirty="0"/>
              <a:t>Null </a:t>
            </a:r>
            <a:r>
              <a:rPr lang="bg-BG" dirty="0" smtClean="0"/>
              <a:t>в </a:t>
            </a:r>
            <a:r>
              <a:rPr lang="en-US" dirty="0" smtClean="0"/>
              <a:t>Tuples </a:t>
            </a:r>
            <a:endParaRPr lang="en-US" dirty="0"/>
          </a:p>
        </p:txBody>
      </p:sp>
      <p:sp>
        <p:nvSpPr>
          <p:cNvPr id="69427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GUIDELINE 3:</a:t>
            </a:r>
          </a:p>
          <a:p>
            <a:pPr lvl="1"/>
            <a:r>
              <a:rPr lang="bg-BG" dirty="0" smtClean="0"/>
              <a:t>Релациите трябва да се създават така, че техните </a:t>
            </a:r>
            <a:r>
              <a:rPr lang="en-US" dirty="0" smtClean="0"/>
              <a:t>tuples </a:t>
            </a:r>
            <a:r>
              <a:rPr lang="bg-BG" dirty="0" smtClean="0"/>
              <a:t>да имат колкото се може  по-малко стойности </a:t>
            </a:r>
            <a:r>
              <a:rPr lang="en-US" dirty="0" smtClean="0"/>
              <a:t>NULL </a:t>
            </a:r>
            <a:endParaRPr lang="bg-BG" dirty="0" smtClean="0"/>
          </a:p>
          <a:p>
            <a:pPr lvl="1"/>
            <a:r>
              <a:rPr lang="bg-BG" dirty="0" smtClean="0"/>
              <a:t>Често атрибутите със стойности</a:t>
            </a:r>
            <a:r>
              <a:rPr lang="en-US" dirty="0" smtClean="0"/>
              <a:t> </a:t>
            </a:r>
            <a:r>
              <a:rPr lang="en-US" dirty="0"/>
              <a:t>NULL </a:t>
            </a:r>
            <a:r>
              <a:rPr lang="bg-BG" dirty="0" smtClean="0"/>
              <a:t>могат да се сложат в множество релации, които имат първичен ключ</a:t>
            </a:r>
            <a:endParaRPr lang="en-US" dirty="0"/>
          </a:p>
          <a:p>
            <a:r>
              <a:rPr lang="en-US" dirty="0"/>
              <a:t> </a:t>
            </a:r>
            <a:r>
              <a:rPr lang="bg-BG" dirty="0" smtClean="0"/>
              <a:t>Причини за</a:t>
            </a:r>
            <a:r>
              <a:rPr lang="en-US" dirty="0" smtClean="0"/>
              <a:t> </a:t>
            </a:r>
            <a:r>
              <a:rPr lang="en-US" dirty="0"/>
              <a:t>nulls:</a:t>
            </a:r>
          </a:p>
          <a:p>
            <a:pPr lvl="1"/>
            <a:r>
              <a:rPr lang="bg-BG" dirty="0" smtClean="0"/>
              <a:t>Атрибутът не е приложим или валиден</a:t>
            </a:r>
            <a:endParaRPr lang="en-US" dirty="0"/>
          </a:p>
          <a:p>
            <a:pPr lvl="1"/>
            <a:r>
              <a:rPr lang="bg-BG" dirty="0" smtClean="0"/>
              <a:t>Стойността  на атрибута е </a:t>
            </a:r>
            <a:r>
              <a:rPr lang="en-US" dirty="0" smtClean="0"/>
              <a:t>unknown  (</a:t>
            </a:r>
            <a:r>
              <a:rPr lang="bg-BG" dirty="0" smtClean="0"/>
              <a:t>може да съществува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bg-BG" dirty="0" smtClean="0"/>
              <a:t>Има стойност, но е недостъпна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E2DD7119-BCFF-42F4-AF02-87A34070B982}" type="slidenum">
              <a:rPr lang="en-US"/>
              <a:pPr/>
              <a:t>15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Фалшиви </a:t>
            </a:r>
            <a:r>
              <a:rPr lang="en-US" dirty="0" smtClean="0"/>
              <a:t>Tuples</a:t>
            </a:r>
            <a:r>
              <a:rPr lang="bg-BG" dirty="0" smtClean="0"/>
              <a:t> (1)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9632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Лошият дизайн на РБД може да доведе до решни резултати в редица операции</a:t>
            </a:r>
            <a:r>
              <a:rPr lang="en-US" dirty="0" smtClean="0"/>
              <a:t> JOIN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Свойството </a:t>
            </a:r>
            <a:r>
              <a:rPr lang="en-US" dirty="0" smtClean="0"/>
              <a:t>"lossless join„</a:t>
            </a:r>
            <a:r>
              <a:rPr lang="bg-BG" dirty="0" smtClean="0"/>
              <a:t> (без загуба)</a:t>
            </a:r>
            <a:r>
              <a:rPr lang="en-US" dirty="0" smtClean="0"/>
              <a:t> </a:t>
            </a:r>
            <a:r>
              <a:rPr lang="bg-BG" dirty="0" smtClean="0"/>
              <a:t>се ползва за гарантиране на значещи резултати при </a:t>
            </a:r>
            <a:r>
              <a:rPr lang="en-US" dirty="0" smtClean="0"/>
              <a:t>join </a:t>
            </a:r>
            <a:r>
              <a:rPr lang="bg-BG" dirty="0" smtClean="0"/>
              <a:t>операции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GUIDELINE 4:</a:t>
            </a:r>
          </a:p>
          <a:p>
            <a:pPr lvl="1">
              <a:lnSpc>
                <a:spcPct val="90000"/>
              </a:lnSpc>
            </a:pPr>
            <a:r>
              <a:rPr lang="bg-BG" dirty="0" smtClean="0"/>
              <a:t>Релациите трбява да се разработваттака, че да удовлетворят условието</a:t>
            </a:r>
            <a:r>
              <a:rPr lang="en-US" dirty="0" smtClean="0"/>
              <a:t> </a:t>
            </a:r>
            <a:r>
              <a:rPr lang="en-US" dirty="0"/>
              <a:t>lossless </a:t>
            </a:r>
            <a:r>
              <a:rPr lang="en-US" dirty="0" smtClean="0"/>
              <a:t>join.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Не трябва да се генерират фалшиви </a:t>
            </a:r>
            <a:r>
              <a:rPr lang="en-US" dirty="0" smtClean="0"/>
              <a:t>tuples </a:t>
            </a:r>
            <a:r>
              <a:rPr lang="bg-BG" dirty="0" smtClean="0"/>
              <a:t>при </a:t>
            </a:r>
            <a:r>
              <a:rPr lang="en-US" dirty="0" smtClean="0"/>
              <a:t>natural-join </a:t>
            </a:r>
            <a:r>
              <a:rPr lang="bg-BG" dirty="0" smtClean="0"/>
              <a:t>на произволни релации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72612C4E-6B5F-46D0-A34A-A86AD94BDAE4}" type="slidenum">
              <a:rPr lang="en-US"/>
              <a:pPr/>
              <a:t>16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Фалшиви </a:t>
            </a:r>
            <a:r>
              <a:rPr lang="en-US" dirty="0"/>
              <a:t>Tuples </a:t>
            </a:r>
            <a:r>
              <a:rPr lang="en-US" dirty="0" smtClean="0"/>
              <a:t>(</a:t>
            </a:r>
            <a:r>
              <a:rPr lang="en-US" dirty="0"/>
              <a:t>2)</a:t>
            </a:r>
          </a:p>
        </p:txBody>
      </p:sp>
      <p:sp>
        <p:nvSpPr>
          <p:cNvPr id="69837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bg-BG" sz="2400" dirty="0" smtClean="0"/>
              <a:t>Съществуват 2 важни свойства на декомпозицията</a:t>
            </a:r>
            <a:r>
              <a:rPr lang="en-US" sz="2400" dirty="0" smtClean="0"/>
              <a:t>: </a:t>
            </a:r>
            <a:endParaRPr lang="en-US" sz="2400" dirty="0"/>
          </a:p>
          <a:p>
            <a:pPr marL="876300" lvl="1" indent="-419100">
              <a:buSzTx/>
              <a:buFont typeface="Wingdings" pitchFamily="2" charset="2"/>
              <a:buAutoNum type="alphaLcParenR"/>
            </a:pPr>
            <a:r>
              <a:rPr lang="en-US" sz="2200" dirty="0" smtClean="0"/>
              <a:t>join</a:t>
            </a:r>
            <a:r>
              <a:rPr lang="bg-BG" sz="2200" dirty="0" smtClean="0"/>
              <a:t> без загуби и без добавки.</a:t>
            </a:r>
            <a:endParaRPr lang="en-US" sz="2200" dirty="0"/>
          </a:p>
          <a:p>
            <a:pPr marL="876300" lvl="1" indent="-419100">
              <a:buSzTx/>
              <a:buFont typeface="Wingdings" pitchFamily="2" charset="2"/>
              <a:buAutoNum type="alphaLcParenR"/>
            </a:pPr>
            <a:r>
              <a:rPr lang="bg-BG" sz="2200" dirty="0" smtClean="0"/>
              <a:t>Предпазване от функционални зависимости</a:t>
            </a:r>
            <a:r>
              <a:rPr lang="en-US" sz="2200" dirty="0" smtClean="0"/>
              <a:t>. </a:t>
            </a:r>
            <a:endParaRPr lang="en-US" sz="2200" dirty="0"/>
          </a:p>
          <a:p>
            <a:pPr marL="457200" indent="-457200"/>
            <a:endParaRPr lang="en-US" sz="2400" dirty="0"/>
          </a:p>
          <a:p>
            <a:pPr marL="457200" indent="-457200"/>
            <a:r>
              <a:rPr lang="bg-BG" sz="2400" dirty="0" smtClean="0"/>
              <a:t>Обърнете внимание</a:t>
            </a:r>
            <a:r>
              <a:rPr lang="en-US" sz="2400" dirty="0" smtClean="0"/>
              <a:t>:</a:t>
            </a:r>
            <a:endParaRPr lang="en-US" sz="2400" dirty="0"/>
          </a:p>
          <a:p>
            <a:pPr marL="876300" lvl="1" indent="-419100"/>
            <a:r>
              <a:rPr lang="bg-BG" sz="2200" dirty="0" smtClean="0"/>
              <a:t>Свойство </a:t>
            </a:r>
            <a:r>
              <a:rPr lang="en-US" sz="2200" dirty="0" smtClean="0"/>
              <a:t>(a</a:t>
            </a:r>
            <a:r>
              <a:rPr lang="en-US" sz="2200" dirty="0"/>
              <a:t>) </a:t>
            </a:r>
            <a:r>
              <a:rPr lang="bg-BG" sz="2200" dirty="0" smtClean="0"/>
              <a:t>е изключително важно и </a:t>
            </a:r>
            <a:r>
              <a:rPr lang="bg-BG" sz="2200" i="1" dirty="0" smtClean="0"/>
              <a:t>не може </a:t>
            </a:r>
            <a:r>
              <a:rPr lang="bg-BG" sz="2200" dirty="0" smtClean="0"/>
              <a:t>да не се изпълни</a:t>
            </a:r>
            <a:r>
              <a:rPr lang="en-US" sz="2200" dirty="0" smtClean="0"/>
              <a:t>.</a:t>
            </a:r>
            <a:endParaRPr lang="en-US" sz="2200" dirty="0"/>
          </a:p>
          <a:p>
            <a:pPr marL="876300" lvl="1" indent="-419100"/>
            <a:r>
              <a:rPr lang="bg-BG" sz="2200" dirty="0" smtClean="0"/>
              <a:t>Свойство </a:t>
            </a:r>
            <a:r>
              <a:rPr lang="en-US" sz="2200" dirty="0" smtClean="0"/>
              <a:t>(b</a:t>
            </a:r>
            <a:r>
              <a:rPr lang="en-US" sz="2200" dirty="0"/>
              <a:t>) </a:t>
            </a:r>
            <a:r>
              <a:rPr lang="bg-BG" sz="2200" dirty="0" smtClean="0"/>
              <a:t>е по-малко строго и може и да не се изпълни (виж следващата лекция)</a:t>
            </a:r>
            <a:r>
              <a:rPr lang="en-US" sz="2200" dirty="0" smtClean="0"/>
              <a:t>. 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D0C81CCF-1E13-4691-AE06-4275A5A6323F}" type="slidenum">
              <a:rPr lang="en-US"/>
              <a:pPr/>
              <a:t>17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Функционални зависимости </a:t>
            </a:r>
            <a:r>
              <a:rPr lang="en-US" dirty="0" smtClean="0"/>
              <a:t>(1</a:t>
            </a:r>
            <a:r>
              <a:rPr lang="en-US" dirty="0"/>
              <a:t>) </a:t>
            </a:r>
          </a:p>
        </p:txBody>
      </p:sp>
      <p:sp>
        <p:nvSpPr>
          <p:cNvPr id="70042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Functional dependencies (FDs)</a:t>
            </a:r>
          </a:p>
          <a:p>
            <a:pPr lvl="1"/>
            <a:r>
              <a:rPr lang="bg-BG" dirty="0" smtClean="0"/>
              <a:t>Използват се за задаване на формални измерения на „качествата“ на релационния дизайн</a:t>
            </a:r>
            <a:endParaRPr lang="en-US" dirty="0"/>
          </a:p>
          <a:p>
            <a:pPr lvl="1"/>
            <a:r>
              <a:rPr lang="bg-BG" dirty="0" smtClean="0"/>
              <a:t>Използват се ключове за дефиниране на </a:t>
            </a:r>
            <a:r>
              <a:rPr lang="bg-BG" b="1" dirty="0" smtClean="0"/>
              <a:t>нормални форми </a:t>
            </a:r>
            <a:r>
              <a:rPr lang="bg-BG" dirty="0" smtClean="0"/>
              <a:t>на релациите</a:t>
            </a:r>
            <a:endParaRPr lang="en-US" dirty="0"/>
          </a:p>
          <a:p>
            <a:pPr lvl="1"/>
            <a:r>
              <a:rPr lang="bg-BG" dirty="0" smtClean="0"/>
              <a:t>Са </a:t>
            </a:r>
            <a:r>
              <a:rPr lang="bg-BG" b="1" dirty="0" smtClean="0"/>
              <a:t>ограничения</a:t>
            </a:r>
            <a:r>
              <a:rPr lang="bg-BG" dirty="0" smtClean="0"/>
              <a:t>, които се пораждат от </a:t>
            </a:r>
            <a:r>
              <a:rPr lang="bg-BG" i="1" dirty="0" smtClean="0"/>
              <a:t>смисъла и вътрешните връзки</a:t>
            </a:r>
            <a:r>
              <a:rPr lang="bg-BG" dirty="0" smtClean="0"/>
              <a:t> между данновите атрибути</a:t>
            </a:r>
            <a:endParaRPr lang="en-US" dirty="0"/>
          </a:p>
          <a:p>
            <a:r>
              <a:rPr lang="bg-BG" dirty="0" smtClean="0"/>
              <a:t>Едно множество от атрибути </a:t>
            </a:r>
            <a:r>
              <a:rPr lang="en-US" dirty="0" smtClean="0"/>
              <a:t>X </a:t>
            </a:r>
            <a:r>
              <a:rPr lang="bg-BG" i="1" dirty="0" smtClean="0"/>
              <a:t>функционално определя</a:t>
            </a:r>
            <a:r>
              <a:rPr lang="en-US" dirty="0" smtClean="0"/>
              <a:t>  </a:t>
            </a:r>
            <a:r>
              <a:rPr lang="bg-BG" dirty="0" smtClean="0"/>
              <a:t>множество от атрибути </a:t>
            </a:r>
            <a:r>
              <a:rPr lang="en-US" dirty="0" smtClean="0"/>
              <a:t>Y</a:t>
            </a:r>
            <a:r>
              <a:rPr lang="bg-BG" dirty="0" smtClean="0"/>
              <a:t>, ако стойност от </a:t>
            </a:r>
            <a:r>
              <a:rPr lang="en-US" dirty="0" smtClean="0"/>
              <a:t>X </a:t>
            </a:r>
            <a:r>
              <a:rPr lang="bg-BG" dirty="0" smtClean="0"/>
              <a:t>определя уникална стойност от </a:t>
            </a:r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5083611A-5FCB-4362-BB3A-91A2773D9E9A}" type="slidenum">
              <a:rPr lang="en-US"/>
              <a:pPr/>
              <a:t>18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Функционални </a:t>
            </a:r>
            <a:r>
              <a:rPr lang="bg-BG" dirty="0" smtClean="0"/>
              <a:t>зависимости</a:t>
            </a:r>
            <a:r>
              <a:rPr lang="en-US" dirty="0" smtClean="0"/>
              <a:t> </a:t>
            </a:r>
            <a:r>
              <a:rPr lang="en-US" dirty="0"/>
              <a:t>(2)</a:t>
            </a:r>
          </a:p>
        </p:txBody>
      </p:sp>
      <p:sp>
        <p:nvSpPr>
          <p:cNvPr id="7024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X -&gt; Y </a:t>
            </a:r>
            <a:r>
              <a:rPr lang="bg-BG" dirty="0" smtClean="0"/>
              <a:t>съществува, ако кои и да е два</a:t>
            </a:r>
            <a:r>
              <a:rPr lang="en-US" sz="2400" dirty="0" smtClean="0"/>
              <a:t> tuples</a:t>
            </a:r>
            <a:r>
              <a:rPr lang="bg-BG" sz="2400" dirty="0" smtClean="0"/>
              <a:t> имат една и съща стойност за</a:t>
            </a:r>
            <a:r>
              <a:rPr lang="en-US" sz="2400" dirty="0" smtClean="0"/>
              <a:t> X</a:t>
            </a:r>
            <a:r>
              <a:rPr lang="bg-BG" sz="2400" dirty="0" smtClean="0"/>
              <a:t>, </a:t>
            </a:r>
            <a:r>
              <a:rPr lang="bg-BG" sz="2400" i="1" dirty="0" smtClean="0"/>
              <a:t>имат </a:t>
            </a:r>
            <a:r>
              <a:rPr lang="bg-BG" sz="2400" dirty="0" smtClean="0"/>
              <a:t>и една и съща стойност за </a:t>
            </a:r>
            <a:r>
              <a:rPr lang="en-US" sz="2400" dirty="0" smtClean="0"/>
              <a:t>Y</a:t>
            </a:r>
            <a:endParaRPr lang="en-US" sz="2400" dirty="0"/>
          </a:p>
          <a:p>
            <a:pPr lvl="1"/>
            <a:r>
              <a:rPr lang="bg-BG" sz="2200" dirty="0" smtClean="0"/>
              <a:t>За произволни два</a:t>
            </a:r>
            <a:r>
              <a:rPr lang="en-US" sz="2200" dirty="0" smtClean="0"/>
              <a:t> </a:t>
            </a:r>
            <a:r>
              <a:rPr lang="en-US" sz="2200" dirty="0"/>
              <a:t>tuples t1 </a:t>
            </a:r>
            <a:r>
              <a:rPr lang="bg-BG" sz="2200" dirty="0" smtClean="0"/>
              <a:t>и </a:t>
            </a:r>
            <a:r>
              <a:rPr lang="en-US" sz="2200" dirty="0" smtClean="0"/>
              <a:t>t2 </a:t>
            </a:r>
            <a:r>
              <a:rPr lang="bg-BG" sz="2200" dirty="0" smtClean="0"/>
              <a:t>в произволна инстанция на релация</a:t>
            </a:r>
            <a:r>
              <a:rPr lang="en-US" sz="2200" dirty="0" smtClean="0"/>
              <a:t> </a:t>
            </a:r>
            <a:r>
              <a:rPr lang="en-US" sz="2200" dirty="0"/>
              <a:t>r(R): </a:t>
            </a:r>
            <a:r>
              <a:rPr lang="bg-BG" sz="2200" dirty="0" smtClean="0"/>
              <a:t>Ако</a:t>
            </a:r>
            <a:r>
              <a:rPr lang="en-US" sz="2200" dirty="0" smtClean="0"/>
              <a:t>  </a:t>
            </a:r>
            <a:r>
              <a:rPr lang="en-US" sz="2200" dirty="0"/>
              <a:t>t1[X]=t2[X], </a:t>
            </a:r>
            <a:r>
              <a:rPr lang="bg-BG" sz="2200" i="1" dirty="0" smtClean="0"/>
              <a:t>то </a:t>
            </a:r>
            <a:r>
              <a:rPr lang="en-US" sz="2200" dirty="0" smtClean="0"/>
              <a:t>t1[Y</a:t>
            </a:r>
            <a:r>
              <a:rPr lang="en-US" sz="2200" dirty="0"/>
              <a:t>]=t2[Y]</a:t>
            </a:r>
          </a:p>
          <a:p>
            <a:r>
              <a:rPr lang="en-US" sz="2400" dirty="0"/>
              <a:t>X -&gt; Y </a:t>
            </a:r>
            <a:r>
              <a:rPr lang="bg-BG" sz="2400" dirty="0" smtClean="0"/>
              <a:t>в </a:t>
            </a:r>
            <a:r>
              <a:rPr lang="en-US" sz="2400" dirty="0" smtClean="0"/>
              <a:t>R </a:t>
            </a:r>
            <a:r>
              <a:rPr lang="bg-BG" sz="2400" dirty="0" smtClean="0"/>
              <a:t>задава ограничение върху </a:t>
            </a:r>
            <a:r>
              <a:rPr lang="bg-BG" sz="2400" i="1" dirty="0" smtClean="0"/>
              <a:t>всички инстанции </a:t>
            </a:r>
            <a:r>
              <a:rPr lang="bg-BG" sz="2400" dirty="0" smtClean="0"/>
              <a:t>на релации </a:t>
            </a:r>
            <a:r>
              <a:rPr lang="en-US" sz="2400" dirty="0" smtClean="0"/>
              <a:t>r(R</a:t>
            </a:r>
            <a:r>
              <a:rPr lang="en-US" sz="2400" dirty="0"/>
              <a:t>)</a:t>
            </a:r>
          </a:p>
          <a:p>
            <a:r>
              <a:rPr lang="bg-BG" sz="2400" dirty="0" smtClean="0"/>
              <a:t>Записва се с </a:t>
            </a:r>
            <a:r>
              <a:rPr lang="en-US" sz="2400" dirty="0" smtClean="0"/>
              <a:t>X </a:t>
            </a:r>
            <a:r>
              <a:rPr lang="en-US" sz="2400" dirty="0"/>
              <a:t>-&gt; Y; </a:t>
            </a:r>
            <a:r>
              <a:rPr lang="bg-BG" sz="2400" dirty="0" smtClean="0"/>
              <a:t>изобразява се графично върху релационната схема с линия със стрелка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FDs </a:t>
            </a:r>
            <a:r>
              <a:rPr lang="bg-BG" sz="2400" dirty="0" smtClean="0"/>
              <a:t>се пораждат от ограниченията върху атрибутите от реалния свят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72C56087-EB4A-49E0-946E-8BCCD9676F13}" type="slidenum">
              <a:rPr lang="en-US"/>
              <a:pPr/>
              <a:t>19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70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Съдържание на лекцията</a:t>
            </a:r>
            <a:endParaRPr lang="en-US" dirty="0"/>
          </a:p>
        </p:txBody>
      </p:sp>
      <p:sp>
        <p:nvSpPr>
          <p:cNvPr id="669705" name="Rectangle 9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Неформални указания за дизайн на РБД</a:t>
            </a:r>
            <a:endParaRPr lang="en-US" sz="2400" dirty="0"/>
          </a:p>
          <a:p>
            <a:pPr lvl="1"/>
            <a:r>
              <a:rPr lang="bg-BG" sz="2200" dirty="0" smtClean="0"/>
              <a:t>Семантика на релационните атрибути</a:t>
            </a:r>
            <a:endParaRPr lang="en-US" sz="2200" dirty="0"/>
          </a:p>
          <a:p>
            <a:pPr lvl="1"/>
            <a:r>
              <a:rPr lang="bg-BG" sz="2200" dirty="0" smtClean="0"/>
              <a:t>Излишък от информация в </a:t>
            </a:r>
            <a:r>
              <a:rPr lang="en-US" sz="2200" dirty="0" smtClean="0"/>
              <a:t>Tuples </a:t>
            </a:r>
            <a:r>
              <a:rPr lang="bg-BG" sz="2200" dirty="0" smtClean="0"/>
              <a:t>и аномалии при актуализация</a:t>
            </a:r>
            <a:endParaRPr lang="en-US" sz="2200" dirty="0"/>
          </a:p>
          <a:p>
            <a:pPr lvl="1"/>
            <a:r>
              <a:rPr lang="bg-BG" sz="2200" dirty="0" smtClean="0"/>
              <a:t>Стойности </a:t>
            </a:r>
            <a:r>
              <a:rPr lang="en-US" sz="2200" dirty="0" smtClean="0"/>
              <a:t>Null </a:t>
            </a:r>
            <a:r>
              <a:rPr lang="bg-BG" sz="2200" dirty="0" smtClean="0"/>
              <a:t>в </a:t>
            </a:r>
            <a:r>
              <a:rPr lang="en-US" sz="2200" dirty="0" smtClean="0"/>
              <a:t>Tuples</a:t>
            </a:r>
            <a:endParaRPr lang="en-US" sz="2200" dirty="0"/>
          </a:p>
          <a:p>
            <a:pPr lvl="1"/>
            <a:r>
              <a:rPr lang="bg-BG" sz="2200" dirty="0" smtClean="0"/>
              <a:t>Фалшиви</a:t>
            </a:r>
            <a:r>
              <a:rPr lang="en-US" sz="2200" dirty="0" smtClean="0"/>
              <a:t> </a:t>
            </a:r>
            <a:r>
              <a:rPr lang="en-US" sz="2200" dirty="0"/>
              <a:t>Tuples</a:t>
            </a:r>
          </a:p>
          <a:p>
            <a:pPr lvl="1"/>
            <a:endParaRPr lang="en-US" sz="2200" dirty="0"/>
          </a:p>
          <a:p>
            <a:r>
              <a:rPr lang="bg-BG" dirty="0" smtClean="0"/>
              <a:t>Функционални зависимости</a:t>
            </a:r>
            <a:r>
              <a:rPr lang="en-US" sz="2400" dirty="0" smtClean="0"/>
              <a:t> </a:t>
            </a:r>
            <a:r>
              <a:rPr lang="en-US" sz="2400" dirty="0"/>
              <a:t>(FDs)</a:t>
            </a:r>
          </a:p>
          <a:p>
            <a:pPr lvl="1"/>
            <a:r>
              <a:rPr lang="bg-BG" sz="2200" dirty="0" smtClean="0"/>
              <a:t>Дефиниция на </a:t>
            </a:r>
            <a:r>
              <a:rPr lang="en-US" sz="2200" dirty="0" smtClean="0"/>
              <a:t>FD</a:t>
            </a:r>
            <a:endParaRPr lang="en-US" sz="2200" dirty="0"/>
          </a:p>
          <a:p>
            <a:pPr lvl="1"/>
            <a:r>
              <a:rPr lang="bg-BG" sz="2200" dirty="0" smtClean="0"/>
              <a:t>Правила на извод за </a:t>
            </a:r>
            <a:r>
              <a:rPr lang="en-US" sz="2200" dirty="0" smtClean="0"/>
              <a:t>FDs</a:t>
            </a:r>
            <a:endParaRPr lang="en-US" sz="2200" dirty="0"/>
          </a:p>
          <a:p>
            <a:pPr lvl="1"/>
            <a:r>
              <a:rPr lang="bg-BG" sz="2200" dirty="0" smtClean="0"/>
              <a:t>Еквивалент на множества от</a:t>
            </a:r>
            <a:r>
              <a:rPr lang="en-US" sz="2200" dirty="0" smtClean="0"/>
              <a:t> </a:t>
            </a:r>
            <a:r>
              <a:rPr lang="en-US" sz="2200" dirty="0"/>
              <a:t>FDs</a:t>
            </a:r>
          </a:p>
          <a:p>
            <a:pPr lvl="1"/>
            <a:r>
              <a:rPr lang="bg-BG" sz="2200" dirty="0" smtClean="0"/>
              <a:t>Минимални множества от</a:t>
            </a:r>
            <a:r>
              <a:rPr lang="en-US" sz="2200" dirty="0" smtClean="0"/>
              <a:t> </a:t>
            </a:r>
            <a:r>
              <a:rPr lang="en-US" sz="2200" dirty="0"/>
              <a:t>FDs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53210455-D661-4175-96F9-E73F1A0959E6}" type="slidenum">
              <a:rPr lang="en-US"/>
              <a:pPr/>
              <a:t>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Примери за </a:t>
            </a:r>
            <a:r>
              <a:rPr lang="en-US" dirty="0" smtClean="0"/>
              <a:t>FD </a:t>
            </a:r>
            <a:r>
              <a:rPr lang="bg-BG" dirty="0" smtClean="0"/>
              <a:t>ограничения </a:t>
            </a:r>
            <a:r>
              <a:rPr lang="en-US" dirty="0" smtClean="0"/>
              <a:t>(1</a:t>
            </a:r>
            <a:r>
              <a:rPr lang="en-US" dirty="0"/>
              <a:t>) </a:t>
            </a:r>
          </a:p>
        </p:txBody>
      </p:sp>
      <p:sp>
        <p:nvSpPr>
          <p:cNvPr id="7045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Служебният номер определя името на служителя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SSN -&gt; ENAME</a:t>
            </a:r>
          </a:p>
          <a:p>
            <a:pPr>
              <a:lnSpc>
                <a:spcPct val="90000"/>
              </a:lnSpc>
            </a:pPr>
            <a:r>
              <a:rPr lang="bg-BG" dirty="0" smtClean="0"/>
              <a:t>Номерът на проекта определя името му и къде се изпълнява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PNUMBER -&gt; {PNAME, PLOCATION}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ssn</a:t>
            </a:r>
            <a:r>
              <a:rPr lang="en-US" dirty="0" smtClean="0"/>
              <a:t> </a:t>
            </a:r>
            <a:r>
              <a:rPr lang="bg-BG" dirty="0" smtClean="0"/>
              <a:t>и </a:t>
            </a:r>
            <a:r>
              <a:rPr lang="en-US" dirty="0" err="1" smtClean="0"/>
              <a:t>pnumber</a:t>
            </a:r>
            <a:r>
              <a:rPr lang="en-US" dirty="0" smtClean="0"/>
              <a:t> </a:t>
            </a:r>
            <a:r>
              <a:rPr lang="bg-BG" dirty="0" smtClean="0"/>
              <a:t>определят седмичните часове, които служителят работи по проекта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{SSN, PNUMBER} -&gt; HOURS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636023EA-9481-4683-818B-67B83ED3296A}" type="slidenum">
              <a:rPr lang="en-US"/>
              <a:pPr/>
              <a:t>20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Примери за </a:t>
            </a:r>
            <a:r>
              <a:rPr lang="en-US" dirty="0"/>
              <a:t>FD </a:t>
            </a:r>
            <a:r>
              <a:rPr lang="bg-BG" dirty="0" smtClean="0"/>
              <a:t>ограничения </a:t>
            </a:r>
            <a:r>
              <a:rPr lang="en-US" dirty="0" smtClean="0"/>
              <a:t>(2</a:t>
            </a:r>
            <a:r>
              <a:rPr lang="en-US" dirty="0"/>
              <a:t>)</a:t>
            </a:r>
          </a:p>
        </p:txBody>
      </p:sp>
      <p:sp>
        <p:nvSpPr>
          <p:cNvPr id="70656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FD </a:t>
            </a:r>
            <a:r>
              <a:rPr lang="bg-BG" dirty="0" smtClean="0"/>
              <a:t>е свойство на атрибутите в схемата</a:t>
            </a:r>
            <a:r>
              <a:rPr lang="en-US" dirty="0" smtClean="0"/>
              <a:t> </a:t>
            </a:r>
            <a:r>
              <a:rPr lang="en-US" dirty="0"/>
              <a:t>R</a:t>
            </a:r>
          </a:p>
          <a:p>
            <a:r>
              <a:rPr lang="bg-BG" dirty="0" smtClean="0"/>
              <a:t>Ограничението трябва да се разпространи върху всяка инстанция на релация</a:t>
            </a:r>
            <a:r>
              <a:rPr lang="en-US" dirty="0" smtClean="0"/>
              <a:t> </a:t>
            </a:r>
            <a:r>
              <a:rPr lang="en-US" dirty="0"/>
              <a:t>r(R)</a:t>
            </a:r>
          </a:p>
          <a:p>
            <a:r>
              <a:rPr lang="bg-BG" dirty="0" smtClean="0"/>
              <a:t>Ако </a:t>
            </a:r>
            <a:r>
              <a:rPr lang="en-US" dirty="0" smtClean="0"/>
              <a:t>K </a:t>
            </a:r>
            <a:r>
              <a:rPr lang="bg-BG" dirty="0" smtClean="0"/>
              <a:t>е ключ в </a:t>
            </a:r>
            <a:r>
              <a:rPr lang="en-US" dirty="0" smtClean="0"/>
              <a:t>R</a:t>
            </a:r>
            <a:r>
              <a:rPr lang="en-US" dirty="0"/>
              <a:t>, </a:t>
            </a:r>
            <a:r>
              <a:rPr lang="bg-BG" dirty="0" smtClean="0"/>
              <a:t>то </a:t>
            </a:r>
            <a:r>
              <a:rPr lang="en-US" dirty="0" smtClean="0"/>
              <a:t>K </a:t>
            </a:r>
            <a:r>
              <a:rPr lang="bg-BG" dirty="0" smtClean="0"/>
              <a:t>функционално определя всички атрибути в </a:t>
            </a:r>
            <a:r>
              <a:rPr lang="en-US" dirty="0" smtClean="0"/>
              <a:t>R </a:t>
            </a:r>
            <a:endParaRPr lang="en-US" dirty="0"/>
          </a:p>
          <a:p>
            <a:pPr lvl="1"/>
            <a:r>
              <a:rPr lang="en-US" dirty="0" smtClean="0"/>
              <a:t>(</a:t>
            </a:r>
            <a:r>
              <a:rPr lang="bg-BG" dirty="0" smtClean="0"/>
              <a:t>тъй като по дефиниция е в сила</a:t>
            </a:r>
            <a:r>
              <a:rPr lang="en-US" dirty="0" smtClean="0"/>
              <a:t> </a:t>
            </a:r>
            <a:r>
              <a:rPr lang="en-US" dirty="0"/>
              <a:t>t1[K]=t2[K])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D756DB22-FE39-490E-9E6A-0AFA1B9F4584}" type="slidenum">
              <a:rPr lang="en-US"/>
              <a:pPr/>
              <a:t>21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Правила на извод за </a:t>
            </a:r>
            <a:r>
              <a:rPr lang="en-US" dirty="0"/>
              <a:t>FDs</a:t>
            </a:r>
            <a:r>
              <a:rPr lang="en-US" dirty="0" smtClean="0"/>
              <a:t> </a:t>
            </a:r>
            <a:r>
              <a:rPr lang="en-US" dirty="0"/>
              <a:t>(1) </a:t>
            </a:r>
          </a:p>
        </p:txBody>
      </p:sp>
      <p:sp>
        <p:nvSpPr>
          <p:cNvPr id="70861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bg-BG" sz="2400" dirty="0" smtClean="0"/>
              <a:t>За дадено множество от </a:t>
            </a:r>
            <a:r>
              <a:rPr lang="en-US" sz="2400" dirty="0" smtClean="0"/>
              <a:t>FDs </a:t>
            </a:r>
            <a:r>
              <a:rPr lang="en-US" sz="2400" dirty="0"/>
              <a:t>F, </a:t>
            </a:r>
            <a:r>
              <a:rPr lang="bg-BG" sz="2400" dirty="0" smtClean="0"/>
              <a:t>можем да </a:t>
            </a:r>
            <a:r>
              <a:rPr lang="bg-BG" sz="2400" b="1" dirty="0" smtClean="0"/>
              <a:t>изведем </a:t>
            </a:r>
            <a:r>
              <a:rPr lang="bg-BG" sz="2400" dirty="0" smtClean="0"/>
              <a:t>допълнителни </a:t>
            </a:r>
            <a:r>
              <a:rPr lang="en-US" sz="2400" dirty="0" smtClean="0"/>
              <a:t>FDs</a:t>
            </a:r>
            <a:r>
              <a:rPr lang="bg-BG" sz="2400" dirty="0" smtClean="0"/>
              <a:t>, които съществуват едновременно с</a:t>
            </a:r>
            <a:r>
              <a:rPr lang="en-US" sz="2400" dirty="0" smtClean="0"/>
              <a:t> F</a:t>
            </a:r>
            <a:r>
              <a:rPr lang="bg-BG" sz="2400" dirty="0" smtClean="0"/>
              <a:t>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Правила на извод на </a:t>
            </a:r>
            <a:r>
              <a:rPr lang="en-US" sz="2400" dirty="0" smtClean="0"/>
              <a:t>Armstrong: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IR1. </a:t>
            </a:r>
            <a:r>
              <a:rPr lang="en-US" sz="2200" dirty="0" smtClean="0"/>
              <a:t>(</a:t>
            </a:r>
            <a:r>
              <a:rPr lang="bg-BG" sz="2200" b="1" dirty="0" smtClean="0"/>
              <a:t>Рефлексивност</a:t>
            </a:r>
            <a:r>
              <a:rPr lang="en-US" sz="2200" dirty="0" smtClean="0"/>
              <a:t>) </a:t>
            </a:r>
            <a:r>
              <a:rPr lang="bg-BG" sz="2200" dirty="0" smtClean="0"/>
              <a:t>Ако</a:t>
            </a:r>
            <a:r>
              <a:rPr lang="en-US" sz="2200" dirty="0" smtClean="0"/>
              <a:t> </a:t>
            </a:r>
            <a:r>
              <a:rPr lang="en-US" sz="2200" dirty="0"/>
              <a:t>Y </a:t>
            </a:r>
            <a:r>
              <a:rPr lang="bg-BG" sz="2200" i="1" dirty="0" smtClean="0"/>
              <a:t>е подмножество на</a:t>
            </a:r>
            <a:r>
              <a:rPr lang="en-US" sz="2200" dirty="0" smtClean="0"/>
              <a:t> </a:t>
            </a:r>
            <a:r>
              <a:rPr lang="en-US" sz="2200" dirty="0"/>
              <a:t>X, </a:t>
            </a:r>
            <a:r>
              <a:rPr lang="bg-BG" sz="2200" dirty="0"/>
              <a:t/>
            </a:r>
            <a:br>
              <a:rPr lang="bg-BG" sz="2200" dirty="0"/>
            </a:br>
            <a:r>
              <a:rPr lang="bg-BG" sz="2200" dirty="0" smtClean="0"/>
              <a:t>то </a:t>
            </a:r>
            <a:r>
              <a:rPr lang="en-US" sz="2200" dirty="0" smtClean="0"/>
              <a:t>X </a:t>
            </a:r>
            <a:r>
              <a:rPr lang="en-US" sz="2200" dirty="0"/>
              <a:t>-&gt; Y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IR2. </a:t>
            </a:r>
            <a:r>
              <a:rPr lang="en-US" sz="2200" dirty="0" smtClean="0"/>
              <a:t>(</a:t>
            </a:r>
            <a:r>
              <a:rPr lang="bg-BG" sz="2200" b="1" dirty="0" smtClean="0"/>
              <a:t>Нарастване</a:t>
            </a:r>
            <a:r>
              <a:rPr lang="en-US" sz="2200" dirty="0" smtClean="0"/>
              <a:t>) </a:t>
            </a:r>
            <a:r>
              <a:rPr lang="bg-BG" sz="2200" dirty="0" smtClean="0"/>
              <a:t>Ако </a:t>
            </a:r>
            <a:r>
              <a:rPr lang="en-US" sz="2200" dirty="0" smtClean="0"/>
              <a:t>X </a:t>
            </a:r>
            <a:r>
              <a:rPr lang="en-US" sz="2200" dirty="0"/>
              <a:t>-&gt; Y, </a:t>
            </a:r>
            <a:r>
              <a:rPr lang="bg-BG" sz="2200" dirty="0" smtClean="0"/>
              <a:t>то </a:t>
            </a:r>
            <a:r>
              <a:rPr lang="en-US" sz="2200" dirty="0" smtClean="0"/>
              <a:t>XZ </a:t>
            </a:r>
            <a:r>
              <a:rPr lang="en-US" sz="2200" dirty="0"/>
              <a:t>-&gt; YZ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(XZ </a:t>
            </a:r>
            <a:r>
              <a:rPr lang="bg-BG" sz="2000" dirty="0" smtClean="0"/>
              <a:t>означава </a:t>
            </a:r>
            <a:r>
              <a:rPr lang="en-US" sz="2000" dirty="0" smtClean="0"/>
              <a:t>X </a:t>
            </a:r>
            <a:r>
              <a:rPr lang="en-US" sz="2000" dirty="0"/>
              <a:t>U Z)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IR3. </a:t>
            </a:r>
            <a:r>
              <a:rPr lang="en-US" sz="2200" dirty="0" smtClean="0"/>
              <a:t>(</a:t>
            </a:r>
            <a:r>
              <a:rPr lang="bg-BG" sz="2200" b="1" dirty="0" smtClean="0"/>
              <a:t>Транзитивност</a:t>
            </a:r>
            <a:r>
              <a:rPr lang="en-US" sz="2200" dirty="0" smtClean="0"/>
              <a:t>) </a:t>
            </a:r>
            <a:r>
              <a:rPr lang="bg-BG" sz="2200" dirty="0" smtClean="0"/>
              <a:t>Ако</a:t>
            </a:r>
            <a:r>
              <a:rPr lang="en-US" sz="2200" dirty="0" smtClean="0"/>
              <a:t> </a:t>
            </a:r>
            <a:r>
              <a:rPr lang="en-US" sz="2200" dirty="0"/>
              <a:t>X -&gt; Y </a:t>
            </a:r>
            <a:r>
              <a:rPr lang="bg-BG" sz="2200" dirty="0" smtClean="0"/>
              <a:t>и </a:t>
            </a:r>
            <a:r>
              <a:rPr lang="en-US" sz="2200" dirty="0" smtClean="0"/>
              <a:t>Y </a:t>
            </a:r>
            <a:r>
              <a:rPr lang="en-US" sz="2200" dirty="0"/>
              <a:t>-&gt; Z, </a:t>
            </a:r>
            <a:r>
              <a:rPr lang="bg-BG" sz="2200" dirty="0" smtClean="0"/>
              <a:t>то </a:t>
            </a:r>
            <a:r>
              <a:rPr lang="en-US" sz="2200" dirty="0" smtClean="0"/>
              <a:t>X </a:t>
            </a:r>
            <a:r>
              <a:rPr lang="en-US" sz="2200" dirty="0"/>
              <a:t>-&gt; Z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IR1, IR2, IR3 </a:t>
            </a:r>
            <a:r>
              <a:rPr lang="bg-BG" sz="2400" dirty="0" smtClean="0"/>
              <a:t>формират </a:t>
            </a:r>
            <a:r>
              <a:rPr lang="bg-BG" sz="2400" b="1" dirty="0" smtClean="0"/>
              <a:t>логично </a:t>
            </a:r>
            <a:r>
              <a:rPr lang="bg-BG" sz="2400" dirty="0" smtClean="0"/>
              <a:t>и </a:t>
            </a:r>
            <a:r>
              <a:rPr lang="bg-BG" sz="2400" b="1" dirty="0" smtClean="0"/>
              <a:t>пълно </a:t>
            </a:r>
            <a:r>
              <a:rPr lang="bg-BG" sz="2400" dirty="0" smtClean="0"/>
              <a:t>множество от правила за извод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Всички останали правила могат да бъдат изведени от горепосочените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D2343095-6CC6-4185-9F8B-42CBAC21CA0D}" type="slidenum">
              <a:rPr lang="en-US"/>
              <a:pPr/>
              <a:t>22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Правила на извод за </a:t>
            </a:r>
            <a:r>
              <a:rPr lang="en-US" dirty="0"/>
              <a:t>FDs</a:t>
            </a:r>
            <a:r>
              <a:rPr lang="en-US" dirty="0" smtClean="0"/>
              <a:t> </a:t>
            </a:r>
            <a:r>
              <a:rPr lang="en-US" dirty="0"/>
              <a:t>(2)</a:t>
            </a:r>
          </a:p>
        </p:txBody>
      </p:sp>
      <p:sp>
        <p:nvSpPr>
          <p:cNvPr id="71066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Допълнителни правила за извод</a:t>
            </a:r>
            <a:r>
              <a:rPr lang="en-US" dirty="0" smtClean="0"/>
              <a:t>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b="1" dirty="0" smtClean="0"/>
              <a:t>Декомпозиция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bg-BG" dirty="0" smtClean="0"/>
              <a:t>Ако </a:t>
            </a:r>
            <a:r>
              <a:rPr lang="en-US" dirty="0" smtClean="0"/>
              <a:t>X </a:t>
            </a:r>
            <a:r>
              <a:rPr lang="en-US" dirty="0"/>
              <a:t>-&gt; YZ, </a:t>
            </a:r>
            <a:r>
              <a:rPr lang="bg-BG" dirty="0" smtClean="0"/>
              <a:t>то </a:t>
            </a:r>
            <a:r>
              <a:rPr lang="en-US" dirty="0" smtClean="0"/>
              <a:t>X </a:t>
            </a:r>
            <a:r>
              <a:rPr lang="en-US" dirty="0"/>
              <a:t>-&gt; Y </a:t>
            </a:r>
            <a:r>
              <a:rPr lang="bg-BG" dirty="0" smtClean="0"/>
              <a:t>и </a:t>
            </a:r>
            <a:r>
              <a:rPr lang="en-US" dirty="0" smtClean="0"/>
              <a:t>X </a:t>
            </a:r>
            <a:r>
              <a:rPr lang="en-US" dirty="0"/>
              <a:t>-&gt; Z</a:t>
            </a:r>
          </a:p>
          <a:p>
            <a:pPr lvl="1">
              <a:lnSpc>
                <a:spcPct val="90000"/>
              </a:lnSpc>
            </a:pPr>
            <a:r>
              <a:rPr lang="bg-BG" b="1" dirty="0" smtClean="0"/>
              <a:t>Обединение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bg-BG" dirty="0" smtClean="0"/>
              <a:t>Ако </a:t>
            </a:r>
            <a:r>
              <a:rPr lang="en-US" dirty="0" smtClean="0"/>
              <a:t>X </a:t>
            </a:r>
            <a:r>
              <a:rPr lang="en-US" dirty="0"/>
              <a:t>-&gt; Y </a:t>
            </a:r>
            <a:r>
              <a:rPr lang="bg-BG" dirty="0" smtClean="0"/>
              <a:t>и </a:t>
            </a:r>
            <a:r>
              <a:rPr lang="en-US" dirty="0" smtClean="0"/>
              <a:t>X </a:t>
            </a:r>
            <a:r>
              <a:rPr lang="en-US" dirty="0"/>
              <a:t>-&gt; Z, </a:t>
            </a:r>
            <a:r>
              <a:rPr lang="bg-BG" dirty="0" smtClean="0"/>
              <a:t>то </a:t>
            </a:r>
            <a:r>
              <a:rPr lang="en-US" dirty="0" smtClean="0"/>
              <a:t>X </a:t>
            </a:r>
            <a:r>
              <a:rPr lang="en-US" dirty="0"/>
              <a:t>-&gt; YZ</a:t>
            </a:r>
          </a:p>
          <a:p>
            <a:pPr lvl="1">
              <a:lnSpc>
                <a:spcPct val="90000"/>
              </a:lnSpc>
            </a:pPr>
            <a:r>
              <a:rPr lang="bg-BG" b="1" dirty="0" smtClean="0"/>
              <a:t>Псевдотранзитивност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bg-BG" dirty="0" smtClean="0"/>
              <a:t>Ако </a:t>
            </a:r>
            <a:r>
              <a:rPr lang="en-US" dirty="0" smtClean="0"/>
              <a:t>X </a:t>
            </a:r>
            <a:r>
              <a:rPr lang="en-US" dirty="0"/>
              <a:t>-&gt; Y </a:t>
            </a:r>
            <a:r>
              <a:rPr lang="bg-BG" dirty="0" smtClean="0"/>
              <a:t>и </a:t>
            </a:r>
            <a:r>
              <a:rPr lang="en-US" dirty="0" smtClean="0"/>
              <a:t>WY </a:t>
            </a:r>
            <a:r>
              <a:rPr lang="en-US" dirty="0"/>
              <a:t>-&gt; Z, </a:t>
            </a:r>
            <a:r>
              <a:rPr lang="bg-BG" dirty="0" smtClean="0"/>
              <a:t>то </a:t>
            </a:r>
            <a:r>
              <a:rPr lang="en-US" dirty="0" smtClean="0"/>
              <a:t>WX </a:t>
            </a:r>
            <a:r>
              <a:rPr lang="en-US" dirty="0"/>
              <a:t>-&gt; Z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Тези три правила също могат да се изведат от </a:t>
            </a:r>
            <a:r>
              <a:rPr lang="en-US" dirty="0" smtClean="0"/>
              <a:t>IR1</a:t>
            </a:r>
            <a:r>
              <a:rPr lang="en-US" dirty="0"/>
              <a:t>, </a:t>
            </a:r>
            <a:r>
              <a:rPr lang="en-US" dirty="0" smtClean="0"/>
              <a:t>IR2 </a:t>
            </a:r>
            <a:r>
              <a:rPr lang="bg-BG" dirty="0" smtClean="0"/>
              <a:t>и </a:t>
            </a:r>
            <a:r>
              <a:rPr lang="en-US" dirty="0" smtClean="0"/>
              <a:t>IR3</a:t>
            </a:r>
            <a:r>
              <a:rPr lang="bg-BG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8FC8FAB6-2A3F-4325-88A4-35114062767F}" type="slidenum">
              <a:rPr lang="en-US"/>
              <a:pPr/>
              <a:t>23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Правила на извод за </a:t>
            </a:r>
            <a:r>
              <a:rPr lang="en-US" dirty="0"/>
              <a:t>FDs</a:t>
            </a:r>
            <a:r>
              <a:rPr lang="en-US" dirty="0" smtClean="0"/>
              <a:t> </a:t>
            </a:r>
            <a:r>
              <a:rPr lang="en-US" dirty="0"/>
              <a:t>(3)</a:t>
            </a:r>
          </a:p>
        </p:txBody>
      </p:sp>
      <p:sp>
        <p:nvSpPr>
          <p:cNvPr id="71271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Closure</a:t>
            </a:r>
            <a:r>
              <a:rPr lang="en-US" dirty="0"/>
              <a:t> </a:t>
            </a:r>
            <a:r>
              <a:rPr lang="bg-BG" dirty="0" smtClean="0"/>
              <a:t>на множеството </a:t>
            </a:r>
            <a:r>
              <a:rPr lang="en-US" dirty="0" smtClean="0"/>
              <a:t>F </a:t>
            </a:r>
            <a:r>
              <a:rPr lang="bg-BG" dirty="0" smtClean="0"/>
              <a:t>от </a:t>
            </a:r>
            <a:r>
              <a:rPr lang="en-US" dirty="0" smtClean="0"/>
              <a:t>FDs </a:t>
            </a:r>
            <a:r>
              <a:rPr lang="bg-BG" dirty="0" smtClean="0"/>
              <a:t>е множество </a:t>
            </a:r>
            <a:r>
              <a:rPr lang="en-US" dirty="0" smtClean="0"/>
              <a:t>F</a:t>
            </a:r>
            <a:r>
              <a:rPr lang="en-US" baseline="30000" dirty="0"/>
              <a:t>+</a:t>
            </a:r>
            <a:r>
              <a:rPr lang="en-US" dirty="0"/>
              <a:t> </a:t>
            </a:r>
            <a:r>
              <a:rPr lang="bg-BG" dirty="0" smtClean="0"/>
              <a:t>от всички</a:t>
            </a:r>
            <a:r>
              <a:rPr lang="en-US" dirty="0" smtClean="0"/>
              <a:t> FDs</a:t>
            </a:r>
            <a:r>
              <a:rPr lang="bg-BG" dirty="0" smtClean="0"/>
              <a:t>, които могат да бъдат изведени от</a:t>
            </a:r>
            <a:r>
              <a:rPr lang="en-US" dirty="0" smtClean="0"/>
              <a:t> F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Closure</a:t>
            </a:r>
            <a:r>
              <a:rPr lang="en-US" dirty="0"/>
              <a:t> </a:t>
            </a:r>
            <a:r>
              <a:rPr lang="bg-BG" dirty="0" smtClean="0"/>
              <a:t>на множеството от атрибути </a:t>
            </a:r>
            <a:r>
              <a:rPr lang="en-US" dirty="0" smtClean="0"/>
              <a:t>X </a:t>
            </a:r>
            <a:r>
              <a:rPr lang="bg-BG" dirty="0" smtClean="0"/>
              <a:t>във връзка с </a:t>
            </a:r>
            <a:r>
              <a:rPr lang="en-US" dirty="0" smtClean="0"/>
              <a:t>F </a:t>
            </a:r>
            <a:r>
              <a:rPr lang="bg-BG" dirty="0" smtClean="0"/>
              <a:t>е множество </a:t>
            </a:r>
            <a:r>
              <a:rPr lang="en-US" dirty="0" smtClean="0"/>
              <a:t>X</a:t>
            </a:r>
            <a:r>
              <a:rPr lang="en-US" baseline="30000" dirty="0"/>
              <a:t>+</a:t>
            </a:r>
            <a:r>
              <a:rPr lang="en-US" dirty="0"/>
              <a:t> </a:t>
            </a:r>
            <a:r>
              <a:rPr lang="bg-BG" dirty="0" smtClean="0"/>
              <a:t>от всички атрибути, които са </a:t>
            </a:r>
            <a:r>
              <a:rPr lang="bg-BG" dirty="0"/>
              <a:t>определени функционално от </a:t>
            </a:r>
            <a:r>
              <a:rPr lang="en-US" dirty="0" smtClean="0"/>
              <a:t>X</a:t>
            </a:r>
            <a:endParaRPr lang="en-US" dirty="0"/>
          </a:p>
          <a:p>
            <a:endParaRPr lang="en-US" dirty="0"/>
          </a:p>
          <a:p>
            <a:r>
              <a:rPr lang="en-US" dirty="0"/>
              <a:t>X</a:t>
            </a:r>
            <a:r>
              <a:rPr lang="en-US" baseline="30000" dirty="0"/>
              <a:t>+</a:t>
            </a:r>
            <a:r>
              <a:rPr lang="en-US" dirty="0"/>
              <a:t> </a:t>
            </a:r>
            <a:r>
              <a:rPr lang="bg-BG" dirty="0" smtClean="0"/>
              <a:t>може да се изчисли чрез последователното прилагане на </a:t>
            </a:r>
            <a:r>
              <a:rPr lang="en-US" dirty="0" smtClean="0"/>
              <a:t>IR1</a:t>
            </a:r>
            <a:r>
              <a:rPr lang="en-US" dirty="0"/>
              <a:t>, IR2, IR3 </a:t>
            </a:r>
            <a:r>
              <a:rPr lang="bg-BG" dirty="0" smtClean="0"/>
              <a:t>и използване на </a:t>
            </a:r>
            <a:r>
              <a:rPr lang="en-US" dirty="0" smtClean="0"/>
              <a:t>FDs </a:t>
            </a:r>
            <a:r>
              <a:rPr lang="bg-BG" dirty="0" smtClean="0"/>
              <a:t>в </a:t>
            </a:r>
            <a:r>
              <a:rPr lang="en-US" dirty="0" smtClean="0"/>
              <a:t>F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65862EA1-EB71-4A05-BFE9-7062739D3218}" type="slidenum">
              <a:rPr lang="en-US"/>
              <a:pPr/>
              <a:t>24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8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Еквивалентност </a:t>
            </a:r>
            <a:r>
              <a:rPr lang="bg-BG" dirty="0"/>
              <a:t>на множества от</a:t>
            </a:r>
            <a:r>
              <a:rPr lang="en-US" dirty="0"/>
              <a:t> FDs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1475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Две множества от </a:t>
            </a:r>
            <a:r>
              <a:rPr lang="en-US" sz="2400" dirty="0" smtClean="0"/>
              <a:t>FDs </a:t>
            </a:r>
            <a:r>
              <a:rPr lang="en-US" sz="2400" dirty="0"/>
              <a:t>F </a:t>
            </a:r>
            <a:r>
              <a:rPr lang="bg-BG" sz="2400" dirty="0" smtClean="0"/>
              <a:t>и </a:t>
            </a:r>
            <a:r>
              <a:rPr lang="en-US" sz="2400" dirty="0" smtClean="0"/>
              <a:t>G </a:t>
            </a:r>
            <a:r>
              <a:rPr lang="bg-BG" sz="2400" dirty="0" smtClean="0"/>
              <a:t>са </a:t>
            </a:r>
            <a:r>
              <a:rPr lang="bg-BG" sz="2400" b="1" dirty="0" smtClean="0"/>
              <a:t>еквивалентни </a:t>
            </a:r>
            <a:r>
              <a:rPr lang="bg-BG" sz="2400" dirty="0" smtClean="0"/>
              <a:t>ако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Всяка </a:t>
            </a:r>
            <a:r>
              <a:rPr lang="en-US" sz="2200" dirty="0" smtClean="0"/>
              <a:t>FD </a:t>
            </a:r>
            <a:r>
              <a:rPr lang="bg-BG" sz="2200" dirty="0" smtClean="0"/>
              <a:t>в </a:t>
            </a:r>
            <a:r>
              <a:rPr lang="en-US" sz="2200" dirty="0" smtClean="0"/>
              <a:t>F </a:t>
            </a:r>
            <a:r>
              <a:rPr lang="bg-BG" sz="2200" dirty="0" smtClean="0"/>
              <a:t>може да бъде изведена от </a:t>
            </a:r>
            <a:r>
              <a:rPr lang="en-US" sz="2200" dirty="0" smtClean="0"/>
              <a:t>G</a:t>
            </a:r>
            <a:r>
              <a:rPr lang="en-US" sz="2200" dirty="0"/>
              <a:t>, </a:t>
            </a:r>
            <a:r>
              <a:rPr lang="bg-BG" sz="2200" dirty="0" smtClean="0"/>
              <a:t>и </a:t>
            </a:r>
            <a:endParaRPr lang="en-US" sz="2200" dirty="0"/>
          </a:p>
          <a:p>
            <a:pPr lvl="1"/>
            <a:r>
              <a:rPr lang="bg-BG" sz="2200" dirty="0" smtClean="0"/>
              <a:t>Всяка </a:t>
            </a:r>
            <a:r>
              <a:rPr lang="en-US" sz="2200" dirty="0" smtClean="0"/>
              <a:t>FD </a:t>
            </a:r>
            <a:r>
              <a:rPr lang="bg-BG" sz="2200" dirty="0" smtClean="0"/>
              <a:t>в </a:t>
            </a:r>
            <a:r>
              <a:rPr lang="en-US" sz="2200" dirty="0" smtClean="0"/>
              <a:t>G </a:t>
            </a:r>
            <a:r>
              <a:rPr lang="bg-BG" sz="2200" dirty="0" smtClean="0"/>
              <a:t>може да бъде изведена от </a:t>
            </a:r>
            <a:r>
              <a:rPr lang="en-US" sz="2200" dirty="0" smtClean="0"/>
              <a:t>F</a:t>
            </a:r>
            <a:endParaRPr lang="en-US" sz="2200" dirty="0"/>
          </a:p>
          <a:p>
            <a:pPr lvl="1"/>
            <a:r>
              <a:rPr lang="bg-BG" sz="2200" dirty="0" smtClean="0"/>
              <a:t>Следователно</a:t>
            </a:r>
            <a:r>
              <a:rPr lang="en-US" sz="2200" dirty="0" smtClean="0"/>
              <a:t>, </a:t>
            </a:r>
            <a:r>
              <a:rPr lang="en-US" sz="2200" dirty="0"/>
              <a:t>F </a:t>
            </a:r>
            <a:r>
              <a:rPr lang="bg-BG" sz="2200" dirty="0" smtClean="0"/>
              <a:t>и </a:t>
            </a:r>
            <a:r>
              <a:rPr lang="en-US" sz="2200" dirty="0" smtClean="0"/>
              <a:t>G </a:t>
            </a:r>
            <a:r>
              <a:rPr lang="bg-BG" sz="2200" dirty="0" smtClean="0"/>
              <a:t>са еквивалентни, ако </a:t>
            </a:r>
            <a:r>
              <a:rPr lang="en-US" sz="2200" dirty="0" smtClean="0"/>
              <a:t>F</a:t>
            </a:r>
            <a:r>
              <a:rPr lang="en-US" sz="2200" baseline="30000" dirty="0"/>
              <a:t>+</a:t>
            </a:r>
            <a:r>
              <a:rPr lang="en-US" sz="2200" dirty="0"/>
              <a:t> =G</a:t>
            </a:r>
            <a:r>
              <a:rPr lang="en-US" sz="2200" baseline="30000" dirty="0"/>
              <a:t>+</a:t>
            </a:r>
          </a:p>
          <a:p>
            <a:r>
              <a:rPr lang="bg-BG" sz="2400" dirty="0" smtClean="0"/>
              <a:t>Дефиниция </a:t>
            </a:r>
            <a:r>
              <a:rPr lang="en-US" sz="2400" dirty="0" smtClean="0"/>
              <a:t>(</a:t>
            </a:r>
            <a:r>
              <a:rPr lang="bg-BG" sz="2400" b="1" dirty="0" smtClean="0"/>
              <a:t>Покриване</a:t>
            </a:r>
            <a:r>
              <a:rPr lang="en-US" sz="2400" dirty="0" smtClean="0"/>
              <a:t>):</a:t>
            </a:r>
            <a:endParaRPr lang="en-US" sz="2400" dirty="0"/>
          </a:p>
          <a:p>
            <a:pPr lvl="1"/>
            <a:r>
              <a:rPr lang="en-US" sz="2200" dirty="0"/>
              <a:t>F </a:t>
            </a:r>
            <a:r>
              <a:rPr lang="bg-BG" sz="2200" b="1" dirty="0" smtClean="0"/>
              <a:t>покрива </a:t>
            </a:r>
            <a:r>
              <a:rPr lang="en-US" sz="2200" dirty="0" smtClean="0"/>
              <a:t>G</a:t>
            </a:r>
            <a:r>
              <a:rPr lang="bg-BG" sz="2200" dirty="0" smtClean="0"/>
              <a:t>,</a:t>
            </a:r>
            <a:r>
              <a:rPr lang="en-US" sz="2200" dirty="0" smtClean="0"/>
              <a:t> </a:t>
            </a:r>
            <a:r>
              <a:rPr lang="bg-BG" sz="2200" dirty="0" smtClean="0"/>
              <a:t>ако всяка </a:t>
            </a:r>
            <a:r>
              <a:rPr lang="en-US" sz="2200" dirty="0" smtClean="0"/>
              <a:t>FD </a:t>
            </a:r>
            <a:r>
              <a:rPr lang="bg-BG" sz="2200" dirty="0" smtClean="0"/>
              <a:t>в </a:t>
            </a:r>
            <a:r>
              <a:rPr lang="en-US" sz="2200" dirty="0" smtClean="0"/>
              <a:t>G </a:t>
            </a:r>
            <a:r>
              <a:rPr lang="bg-BG" sz="2200" dirty="0" smtClean="0"/>
              <a:t>може да бъде изведена от </a:t>
            </a:r>
            <a:r>
              <a:rPr lang="en-US" sz="2200" dirty="0" smtClean="0"/>
              <a:t>F</a:t>
            </a:r>
            <a:endParaRPr lang="en-US" sz="2200" dirty="0"/>
          </a:p>
          <a:p>
            <a:pPr lvl="2"/>
            <a:r>
              <a:rPr lang="en-US" sz="2000" dirty="0" smtClean="0"/>
              <a:t>(</a:t>
            </a:r>
            <a:r>
              <a:rPr lang="bg-BG" sz="2000" dirty="0" smtClean="0"/>
              <a:t>т.е.</a:t>
            </a:r>
            <a:r>
              <a:rPr lang="en-US" sz="2000" dirty="0" smtClean="0"/>
              <a:t>, </a:t>
            </a:r>
            <a:r>
              <a:rPr lang="bg-BG" sz="2000" dirty="0" smtClean="0"/>
              <a:t>ако </a:t>
            </a:r>
            <a:r>
              <a:rPr lang="en-US" sz="2000" dirty="0" smtClean="0"/>
              <a:t>G</a:t>
            </a:r>
            <a:r>
              <a:rPr lang="en-US" sz="2000" baseline="30000" dirty="0"/>
              <a:t>+</a:t>
            </a:r>
            <a:r>
              <a:rPr lang="en-US" sz="2000" dirty="0"/>
              <a:t> </a:t>
            </a:r>
            <a:r>
              <a:rPr lang="bg-BG" sz="2000" i="1" dirty="0" smtClean="0"/>
              <a:t>е подмножество на</a:t>
            </a:r>
            <a:r>
              <a:rPr lang="en-US" sz="2000" dirty="0" smtClean="0"/>
              <a:t> </a:t>
            </a:r>
            <a:r>
              <a:rPr lang="en-US" sz="2000" dirty="0"/>
              <a:t>F</a:t>
            </a:r>
            <a:r>
              <a:rPr lang="en-US" sz="2000" baseline="30000" dirty="0"/>
              <a:t>+</a:t>
            </a:r>
            <a:r>
              <a:rPr lang="en-US" sz="2000" dirty="0"/>
              <a:t>)</a:t>
            </a:r>
          </a:p>
          <a:p>
            <a:r>
              <a:rPr lang="en-US" sz="2400" dirty="0"/>
              <a:t>F </a:t>
            </a:r>
            <a:r>
              <a:rPr lang="bg-BG" sz="2400" dirty="0" smtClean="0"/>
              <a:t>и </a:t>
            </a:r>
            <a:r>
              <a:rPr lang="en-US" sz="2400" dirty="0" smtClean="0"/>
              <a:t>G </a:t>
            </a:r>
            <a:r>
              <a:rPr lang="bg-BG" sz="2400" dirty="0" smtClean="0"/>
              <a:t>са еквивалентни, ако</a:t>
            </a:r>
            <a:r>
              <a:rPr lang="en-US" sz="2400" dirty="0" smtClean="0"/>
              <a:t> </a:t>
            </a:r>
            <a:r>
              <a:rPr lang="en-US" sz="2400" dirty="0"/>
              <a:t>F </a:t>
            </a:r>
            <a:r>
              <a:rPr lang="bg-BG" sz="2400" dirty="0" smtClean="0"/>
              <a:t>покрива </a:t>
            </a:r>
            <a:r>
              <a:rPr lang="en-US" sz="2400" dirty="0" smtClean="0"/>
              <a:t>G </a:t>
            </a:r>
            <a:r>
              <a:rPr lang="bg-BG" sz="2400" dirty="0" smtClean="0"/>
              <a:t>и </a:t>
            </a:r>
            <a:r>
              <a:rPr lang="en-US" sz="2400" dirty="0" smtClean="0"/>
              <a:t>G </a:t>
            </a:r>
            <a:r>
              <a:rPr lang="bg-BG" sz="2400" dirty="0" smtClean="0"/>
              <a:t>покрива </a:t>
            </a:r>
            <a:r>
              <a:rPr lang="en-US" sz="2400" dirty="0" smtClean="0"/>
              <a:t>F</a:t>
            </a:r>
            <a:endParaRPr lang="en-US" sz="2400" dirty="0"/>
          </a:p>
          <a:p>
            <a:r>
              <a:rPr lang="bg-BG" sz="2400" dirty="0" smtClean="0"/>
              <a:t>Съществува алгоритъм за прокверка на еквивалентност на множества от </a:t>
            </a:r>
            <a:r>
              <a:rPr lang="en-US" sz="2400" dirty="0" smtClean="0"/>
              <a:t>FDs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FEF51BA6-9B3D-4F46-ADC6-E7D8B29B744F}" type="slidenum">
              <a:rPr lang="en-US"/>
              <a:pPr/>
              <a:t>25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Минимални множества от</a:t>
            </a:r>
            <a:r>
              <a:rPr lang="en-US" dirty="0" smtClean="0"/>
              <a:t> </a:t>
            </a:r>
            <a:r>
              <a:rPr lang="en-US" dirty="0"/>
              <a:t>FDs (1)</a:t>
            </a:r>
          </a:p>
        </p:txBody>
      </p:sp>
      <p:sp>
        <p:nvSpPr>
          <p:cNvPr id="71680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bg-BG" dirty="0" smtClean="0"/>
              <a:t>Едно множество от </a:t>
            </a:r>
            <a:r>
              <a:rPr lang="en-US" dirty="0" smtClean="0"/>
              <a:t>FDs </a:t>
            </a:r>
            <a:r>
              <a:rPr lang="bg-BG" dirty="0" smtClean="0"/>
              <a:t>е </a:t>
            </a:r>
            <a:r>
              <a:rPr lang="bg-BG" b="1" dirty="0" smtClean="0"/>
              <a:t>минимално,</a:t>
            </a:r>
            <a:r>
              <a:rPr lang="en-US" dirty="0" smtClean="0"/>
              <a:t> </a:t>
            </a:r>
            <a:r>
              <a:rPr lang="bg-BG" dirty="0" smtClean="0"/>
              <a:t>ако удовлетворява следните условия</a:t>
            </a:r>
            <a:r>
              <a:rPr lang="en-US" dirty="0" smtClean="0"/>
              <a:t>:</a:t>
            </a:r>
            <a:endParaRPr lang="en-US" dirty="0"/>
          </a:p>
          <a:p>
            <a:pPr marL="952500" lvl="1" indent="-4953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bg-BG" dirty="0" smtClean="0"/>
              <a:t>Всяка зависимост в </a:t>
            </a:r>
            <a:r>
              <a:rPr lang="en-US" dirty="0" smtClean="0"/>
              <a:t>F </a:t>
            </a:r>
            <a:r>
              <a:rPr lang="bg-BG" dirty="0" smtClean="0"/>
              <a:t>има единствен атрибут отдясно (</a:t>
            </a:r>
            <a:r>
              <a:rPr lang="en-US" dirty="0" smtClean="0"/>
              <a:t>RHS</a:t>
            </a:r>
            <a:r>
              <a:rPr lang="bg-BG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pPr marL="952500" lvl="1" indent="-4953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bg-BG" dirty="0" smtClean="0"/>
              <a:t>Не можем да премахнем произволна зависимост от</a:t>
            </a:r>
            <a:r>
              <a:rPr lang="en-US" dirty="0" smtClean="0"/>
              <a:t> </a:t>
            </a:r>
            <a:r>
              <a:rPr lang="en-US" dirty="0"/>
              <a:t>F </a:t>
            </a:r>
            <a:r>
              <a:rPr lang="bg-BG" dirty="0" smtClean="0"/>
              <a:t>и да имаме множество зависимости, еквивалентно на </a:t>
            </a:r>
            <a:r>
              <a:rPr lang="en-US" dirty="0" smtClean="0"/>
              <a:t>F</a:t>
            </a:r>
            <a:r>
              <a:rPr lang="en-US" dirty="0"/>
              <a:t>.</a:t>
            </a:r>
          </a:p>
          <a:p>
            <a:pPr marL="952500" lvl="1" indent="-4953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bg-BG" dirty="0" smtClean="0"/>
              <a:t>Не можем да заместим произволна зависимост</a:t>
            </a:r>
            <a:r>
              <a:rPr lang="en-US" dirty="0" smtClean="0"/>
              <a:t> </a:t>
            </a:r>
            <a:r>
              <a:rPr lang="en-US" dirty="0"/>
              <a:t>X -&gt; A </a:t>
            </a:r>
            <a:r>
              <a:rPr lang="bg-BG" dirty="0" smtClean="0"/>
              <a:t>в </a:t>
            </a:r>
            <a:r>
              <a:rPr lang="en-US" dirty="0" smtClean="0"/>
              <a:t>F </a:t>
            </a:r>
            <a:r>
              <a:rPr lang="bg-BG" dirty="0" smtClean="0"/>
              <a:t>със зависимост </a:t>
            </a:r>
            <a:r>
              <a:rPr lang="en-US" dirty="0" smtClean="0"/>
              <a:t>Y </a:t>
            </a:r>
            <a:r>
              <a:rPr lang="en-US" dirty="0"/>
              <a:t>-&gt; A, </a:t>
            </a:r>
            <a:r>
              <a:rPr lang="bg-BG" dirty="0" smtClean="0"/>
              <a:t>където </a:t>
            </a:r>
            <a:r>
              <a:rPr lang="en-US" dirty="0" smtClean="0"/>
              <a:t>Y </a:t>
            </a:r>
            <a:r>
              <a:rPr lang="bg-BG" dirty="0" smtClean="0"/>
              <a:t>е подмножесто на</a:t>
            </a:r>
            <a:r>
              <a:rPr lang="en-US" dirty="0" smtClean="0"/>
              <a:t> X </a:t>
            </a:r>
            <a:r>
              <a:rPr lang="bg-BG" dirty="0" smtClean="0"/>
              <a:t>и да продължим да имаме множество от зависимости, еквивалентно на</a:t>
            </a:r>
            <a:r>
              <a:rPr lang="en-US" dirty="0" smtClean="0"/>
              <a:t> </a:t>
            </a:r>
            <a:r>
              <a:rPr lang="en-US" dirty="0"/>
              <a:t>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4FF654FE-56E8-432C-BFDE-903BD7B2A4F9}" type="slidenum">
              <a:rPr lang="en-US"/>
              <a:pPr/>
              <a:t>26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Минимални множества от</a:t>
            </a:r>
            <a:r>
              <a:rPr lang="en-US" dirty="0"/>
              <a:t> FDs</a:t>
            </a:r>
            <a:r>
              <a:rPr lang="en-US" dirty="0" smtClean="0"/>
              <a:t> </a:t>
            </a:r>
            <a:r>
              <a:rPr lang="en-US" dirty="0"/>
              <a:t>(2)</a:t>
            </a:r>
          </a:p>
        </p:txBody>
      </p:sp>
      <p:sp>
        <p:nvSpPr>
          <p:cNvPr id="71885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Всяко множество от </a:t>
            </a:r>
            <a:r>
              <a:rPr lang="en-US" dirty="0" smtClean="0"/>
              <a:t>FDs </a:t>
            </a:r>
            <a:r>
              <a:rPr lang="bg-BG" dirty="0" smtClean="0"/>
              <a:t>има еквивалентно минимално множество.</a:t>
            </a:r>
            <a:endParaRPr lang="en-US" dirty="0"/>
          </a:p>
          <a:p>
            <a:r>
              <a:rPr lang="bg-BG" dirty="0" smtClean="0"/>
              <a:t>Могат да съществуват няколко минимални множества.</a:t>
            </a:r>
            <a:endParaRPr lang="en-US" dirty="0"/>
          </a:p>
          <a:p>
            <a:r>
              <a:rPr lang="bg-BG" dirty="0" smtClean="0"/>
              <a:t>Няма лесен алгоритъм за изчисление на минимално множество от</a:t>
            </a:r>
            <a:r>
              <a:rPr lang="en-US" dirty="0" smtClean="0"/>
              <a:t> FDs</a:t>
            </a:r>
            <a:r>
              <a:rPr lang="bg-BG" dirty="0" smtClean="0"/>
              <a:t>, което е еквивалентно на множеството</a:t>
            </a:r>
            <a:r>
              <a:rPr lang="en-US" dirty="0" smtClean="0"/>
              <a:t> </a:t>
            </a:r>
            <a:r>
              <a:rPr lang="en-US" dirty="0"/>
              <a:t>F </a:t>
            </a:r>
            <a:r>
              <a:rPr lang="bg-BG" dirty="0" smtClean="0"/>
              <a:t>от </a:t>
            </a:r>
            <a:r>
              <a:rPr lang="en-US" dirty="0" smtClean="0"/>
              <a:t>FDs</a:t>
            </a:r>
            <a:endParaRPr lang="en-US" dirty="0"/>
          </a:p>
          <a:p>
            <a:r>
              <a:rPr lang="bg-BG" dirty="0" smtClean="0"/>
              <a:t>За синтезиране на множество от релации допускаме, че стартовото множество от зависимости е минимално.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BCA7957C-59E9-49FD-A05C-93EA29758477}" type="slidenum">
              <a:rPr lang="en-US"/>
              <a:pPr/>
              <a:t>27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02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Нормални форми (</a:t>
            </a:r>
            <a:r>
              <a:rPr lang="en-US" sz="3200" dirty="0"/>
              <a:t>NF</a:t>
            </a:r>
            <a:r>
              <a:rPr lang="bg-BG" sz="3200" dirty="0"/>
              <a:t>), базирани на първични </a:t>
            </a:r>
            <a:r>
              <a:rPr lang="bg-BG" sz="3200" dirty="0" smtClean="0"/>
              <a:t>ключове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72090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Нормализация на релации</a:t>
            </a:r>
            <a:endParaRPr lang="en-US" dirty="0"/>
          </a:p>
          <a:p>
            <a:r>
              <a:rPr lang="bg-BG" dirty="0" smtClean="0"/>
              <a:t>Практическо използване на нормални форми</a:t>
            </a:r>
            <a:endParaRPr lang="en-US" dirty="0"/>
          </a:p>
          <a:p>
            <a:r>
              <a:rPr lang="bg-BG" dirty="0" smtClean="0"/>
              <a:t>Дефиниция на ключове и атрибути, участващи в ключове</a:t>
            </a:r>
            <a:endParaRPr lang="en-US" dirty="0"/>
          </a:p>
          <a:p>
            <a:r>
              <a:rPr lang="bg-BG" dirty="0" smtClean="0"/>
              <a:t>Първа нормална форма</a:t>
            </a:r>
            <a:endParaRPr lang="en-US" dirty="0"/>
          </a:p>
          <a:p>
            <a:r>
              <a:rPr lang="bg-BG" dirty="0" smtClean="0"/>
              <a:t>Втора нормална форма</a:t>
            </a:r>
            <a:endParaRPr lang="en-US" dirty="0"/>
          </a:p>
          <a:p>
            <a:r>
              <a:rPr lang="bg-BG" dirty="0" smtClean="0"/>
              <a:t>Трета нормална форма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34AA5B26-C911-4F86-8D91-6B7B6AC49F64}" type="slidenum">
              <a:rPr lang="en-US"/>
              <a:pPr/>
              <a:t>28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Нормализация на релации </a:t>
            </a:r>
            <a:r>
              <a:rPr lang="en-US" dirty="0" smtClean="0"/>
              <a:t>(1</a:t>
            </a:r>
            <a:r>
              <a:rPr lang="en-US" dirty="0"/>
              <a:t>)</a:t>
            </a:r>
          </a:p>
        </p:txBody>
      </p:sp>
      <p:sp>
        <p:nvSpPr>
          <p:cNvPr id="72295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b="1" dirty="0" smtClean="0"/>
              <a:t>Нормализация</a:t>
            </a:r>
            <a:r>
              <a:rPr lang="en-US" b="1" dirty="0" smtClean="0"/>
              <a:t>:</a:t>
            </a:r>
            <a:endParaRPr lang="en-US" b="1" dirty="0"/>
          </a:p>
          <a:p>
            <a:pPr lvl="1"/>
            <a:r>
              <a:rPr lang="bg-BG" dirty="0" smtClean="0"/>
              <a:t>Процесът на декомпозиция не подобрява „лошите“ релации колко по-малки релации.</a:t>
            </a:r>
            <a:endParaRPr lang="en-US" dirty="0"/>
          </a:p>
          <a:p>
            <a:endParaRPr lang="en-US" dirty="0"/>
          </a:p>
          <a:p>
            <a:r>
              <a:rPr lang="bg-BG" b="1" dirty="0" smtClean="0"/>
              <a:t>Нормални форми</a:t>
            </a:r>
            <a:r>
              <a:rPr lang="en-US" b="1" dirty="0" smtClean="0"/>
              <a:t>:</a:t>
            </a:r>
            <a:endParaRPr lang="en-US" b="1" dirty="0"/>
          </a:p>
          <a:p>
            <a:pPr lvl="1"/>
            <a:r>
              <a:rPr lang="bg-BG" dirty="0" smtClean="0"/>
              <a:t>Условие, използващо ключове и </a:t>
            </a:r>
            <a:r>
              <a:rPr lang="en-US" dirty="0" smtClean="0"/>
              <a:t>FDs </a:t>
            </a:r>
            <a:r>
              <a:rPr lang="bg-BG" dirty="0" smtClean="0"/>
              <a:t>на релации, за определяне кога една релационна схема е в конкретна нормална форма.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41A71061-91BD-45C7-9F54-A9BBC8EC694B}" type="slidenum">
              <a:rPr lang="en-US"/>
              <a:pPr/>
              <a:t>29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Съдържание на лекцията</a:t>
            </a:r>
            <a:endParaRPr lang="en-US" dirty="0"/>
          </a:p>
        </p:txBody>
      </p:sp>
      <p:sp>
        <p:nvSpPr>
          <p:cNvPr id="76595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400" dirty="0" smtClean="0"/>
              <a:t>Нормални форми (</a:t>
            </a:r>
            <a:r>
              <a:rPr lang="en-US" sz="2400" dirty="0" smtClean="0"/>
              <a:t>NF</a:t>
            </a:r>
            <a:r>
              <a:rPr lang="bg-BG" sz="2400" dirty="0" smtClean="0"/>
              <a:t>), базирани на първични ключове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Нормализация на релации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Практическа употреба на нормални форми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Дефиниция на ключове и атрибути, участващи в ключове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Първа нормална форма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Втора нормална форма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Трета нормална форма</a:t>
            </a:r>
            <a:endParaRPr lang="en-US" sz="2200" dirty="0"/>
          </a:p>
          <a:p>
            <a:pPr lvl="1">
              <a:lnSpc>
                <a:spcPct val="90000"/>
              </a:lnSpc>
            </a:pPr>
            <a:endParaRPr lang="en-US" sz="2200" dirty="0"/>
          </a:p>
          <a:p>
            <a:pPr>
              <a:lnSpc>
                <a:spcPct val="90000"/>
              </a:lnSpc>
            </a:pPr>
            <a:r>
              <a:rPr lang="bg-BG" dirty="0" smtClean="0"/>
              <a:t>Общи дефиниции за нормални форми (за множество ключове)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BCNF </a:t>
            </a:r>
            <a:r>
              <a:rPr lang="en-US" sz="2400" dirty="0"/>
              <a:t>(Boyce-</a:t>
            </a:r>
            <a:r>
              <a:rPr lang="en-US" sz="2400" dirty="0" err="1"/>
              <a:t>Codd</a:t>
            </a:r>
            <a:r>
              <a:rPr lang="en-US" sz="2400" dirty="0"/>
              <a:t> Normal Form)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6161A925-D69E-4F8D-A0A4-CFEE8D89387F}" type="slidenum">
              <a:rPr lang="en-US"/>
              <a:pPr/>
              <a:t>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Нормализация на </a:t>
            </a:r>
            <a:r>
              <a:rPr lang="bg-BG" dirty="0" smtClean="0"/>
              <a:t>релации </a:t>
            </a:r>
            <a:r>
              <a:rPr lang="en-US" dirty="0" smtClean="0"/>
              <a:t>(2</a:t>
            </a:r>
            <a:r>
              <a:rPr lang="en-US" dirty="0"/>
              <a:t>)</a:t>
            </a:r>
          </a:p>
        </p:txBody>
      </p:sp>
      <p:sp>
        <p:nvSpPr>
          <p:cNvPr id="72499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2NF, 3NF, BCNF </a:t>
            </a:r>
          </a:p>
          <a:p>
            <a:pPr lvl="1"/>
            <a:r>
              <a:rPr lang="bg-BG" dirty="0" smtClean="0"/>
              <a:t>Базират се на ключове и </a:t>
            </a:r>
            <a:r>
              <a:rPr lang="en-US" dirty="0" smtClean="0"/>
              <a:t>FDs </a:t>
            </a:r>
            <a:r>
              <a:rPr lang="bg-BG" dirty="0" smtClean="0"/>
              <a:t>на релационната схема</a:t>
            </a:r>
            <a:endParaRPr lang="en-US" dirty="0"/>
          </a:p>
          <a:p>
            <a:r>
              <a:rPr lang="en-US" dirty="0"/>
              <a:t>4NF</a:t>
            </a:r>
          </a:p>
          <a:p>
            <a:pPr lvl="1"/>
            <a:r>
              <a:rPr lang="bg-BG" dirty="0" smtClean="0"/>
              <a:t>Базира се на ключове, многостойностни зависимости:</a:t>
            </a:r>
            <a:r>
              <a:rPr lang="en-US" dirty="0" smtClean="0"/>
              <a:t> </a:t>
            </a:r>
            <a:r>
              <a:rPr lang="en-US" dirty="0"/>
              <a:t>JDs </a:t>
            </a:r>
            <a:r>
              <a:rPr lang="en-US" dirty="0" smtClean="0"/>
              <a:t>(</a:t>
            </a:r>
            <a:r>
              <a:rPr lang="bg-BG" dirty="0" smtClean="0"/>
              <a:t>виж следващата лекция</a:t>
            </a:r>
            <a:r>
              <a:rPr lang="en-US" dirty="0" smtClean="0"/>
              <a:t>)</a:t>
            </a:r>
            <a:endParaRPr lang="en-US" dirty="0"/>
          </a:p>
          <a:p>
            <a:r>
              <a:rPr lang="bg-BG" dirty="0" smtClean="0"/>
              <a:t>Възможно е да са необходими допълнителни свойства за създаване на добър дизайн на РБД</a:t>
            </a:r>
            <a:r>
              <a:rPr lang="en-US" dirty="0" smtClean="0"/>
              <a:t> </a:t>
            </a:r>
            <a:r>
              <a:rPr lang="en-US" dirty="0"/>
              <a:t>(lossless join, dependency preservation; </a:t>
            </a:r>
            <a:r>
              <a:rPr lang="bg-BG" dirty="0" smtClean="0"/>
              <a:t>следваща лекция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65063A24-629F-4B6C-8145-878B34BBB0F5}" type="slidenum">
              <a:rPr lang="en-US"/>
              <a:pPr/>
              <a:t>30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Практическа употреба на нормални форми</a:t>
            </a:r>
            <a:endParaRPr lang="en-US" dirty="0"/>
          </a:p>
        </p:txBody>
      </p:sp>
      <p:sp>
        <p:nvSpPr>
          <p:cNvPr id="727047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bg-BG" sz="2400" b="1" dirty="0" smtClean="0"/>
              <a:t>Нормализацията </a:t>
            </a:r>
            <a:r>
              <a:rPr lang="bg-BG" dirty="0" smtClean="0"/>
              <a:t>се ползва на практика, защото полученият дизайн на БД след нейното прилагане е с високо качество и отговаря на очакванията</a:t>
            </a:r>
            <a:r>
              <a:rPr lang="bg-BG" sz="2400" dirty="0" smtClean="0"/>
              <a:t>.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Практическата полза от прилагането на нормалните форми става безполезна, когато ограниченията, на които те са базират са </a:t>
            </a:r>
            <a:r>
              <a:rPr lang="bg-BG" sz="2400" i="1" dirty="0" smtClean="0"/>
              <a:t>трудни за разбиране или за намиране</a:t>
            </a:r>
            <a:r>
              <a:rPr lang="bg-BG" sz="2400" dirty="0" smtClean="0"/>
              <a:t>.</a:t>
            </a:r>
            <a:endParaRPr lang="en-US" sz="2400" i="1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Дизайнерите на БД </a:t>
            </a:r>
            <a:r>
              <a:rPr lang="bg-BG" sz="2400" i="1" dirty="0" smtClean="0"/>
              <a:t>не се налага да нормализират </a:t>
            </a:r>
            <a:r>
              <a:rPr lang="bg-BG" sz="2400" dirty="0" smtClean="0"/>
              <a:t>до възможно най-високата нормална форма.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Обикновено се стига до </a:t>
            </a:r>
            <a:r>
              <a:rPr lang="en-US" sz="2200" dirty="0" smtClean="0"/>
              <a:t>3NF</a:t>
            </a:r>
            <a:r>
              <a:rPr lang="en-US" sz="2200" dirty="0"/>
              <a:t>, BCNF </a:t>
            </a:r>
            <a:r>
              <a:rPr lang="bg-BG" sz="2200" dirty="0" smtClean="0"/>
              <a:t>или </a:t>
            </a:r>
            <a:r>
              <a:rPr lang="en-US" sz="2200" dirty="0" smtClean="0"/>
              <a:t>4NF</a:t>
            </a:r>
            <a:r>
              <a:rPr lang="bg-BG" sz="2200" dirty="0" smtClean="0"/>
              <a:t>.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bg-BG" sz="2400" b="1" dirty="0" smtClean="0"/>
              <a:t>Денормализация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Процесът на съхранение на свързани, от по-висока нормална степен, релации като базова релация, която има по-ниска нормална форма се нарича денормализация.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25142841-BD4E-4608-8296-6F8E6452F7BB}" type="slidenum">
              <a:rPr lang="en-US"/>
              <a:pPr/>
              <a:t>31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4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Дефиниция на ключове и атрибути, участващи в ключове </a:t>
            </a:r>
            <a:r>
              <a:rPr lang="en-US" sz="3200" dirty="0" smtClean="0"/>
              <a:t>(1)</a:t>
            </a:r>
            <a:endParaRPr lang="en-US" sz="3200" dirty="0"/>
          </a:p>
        </p:txBody>
      </p:sp>
      <p:sp>
        <p:nvSpPr>
          <p:cNvPr id="72909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superkey</a:t>
            </a:r>
            <a:r>
              <a:rPr lang="en-US" dirty="0" smtClean="0"/>
              <a:t> </a:t>
            </a:r>
            <a:r>
              <a:rPr lang="bg-BG" dirty="0" smtClean="0"/>
              <a:t>на релационната схема </a:t>
            </a:r>
            <a:r>
              <a:rPr lang="en-US" dirty="0" smtClean="0"/>
              <a:t>R </a:t>
            </a:r>
            <a:r>
              <a:rPr lang="en-US" dirty="0"/>
              <a:t>= {A1, A2, ...., An} </a:t>
            </a:r>
            <a:r>
              <a:rPr lang="bg-BG" dirty="0" smtClean="0"/>
              <a:t>е множество от атрибути </a:t>
            </a:r>
            <a:r>
              <a:rPr lang="en-US" dirty="0" smtClean="0"/>
              <a:t>S </a:t>
            </a:r>
            <a:r>
              <a:rPr lang="bg-BG" i="1" dirty="0" smtClean="0"/>
              <a:t>подмножество на</a:t>
            </a:r>
            <a:r>
              <a:rPr lang="en-US" dirty="0" smtClean="0"/>
              <a:t> </a:t>
            </a:r>
            <a:r>
              <a:rPr lang="en-US" dirty="0"/>
              <a:t>R </a:t>
            </a:r>
            <a:r>
              <a:rPr lang="bg-BG" dirty="0" smtClean="0"/>
              <a:t>със свойството да няма две </a:t>
            </a:r>
            <a:r>
              <a:rPr lang="en-US" dirty="0" smtClean="0"/>
              <a:t>tuples </a:t>
            </a:r>
            <a:r>
              <a:rPr lang="en-US" dirty="0"/>
              <a:t>t1 </a:t>
            </a:r>
            <a:r>
              <a:rPr lang="bg-BG" dirty="0" smtClean="0"/>
              <a:t>и </a:t>
            </a:r>
            <a:r>
              <a:rPr lang="en-US" dirty="0" smtClean="0"/>
              <a:t>t2 </a:t>
            </a:r>
            <a:r>
              <a:rPr lang="bg-BG" dirty="0" smtClean="0"/>
              <a:t>в кое и да е легално състояние на релацията</a:t>
            </a:r>
            <a:r>
              <a:rPr lang="en-US" dirty="0" smtClean="0"/>
              <a:t> </a:t>
            </a:r>
            <a:r>
              <a:rPr lang="en-US" dirty="0"/>
              <a:t>r </a:t>
            </a:r>
            <a:r>
              <a:rPr lang="bg-BG" dirty="0" smtClean="0"/>
              <a:t>на </a:t>
            </a:r>
            <a:r>
              <a:rPr lang="en-US" dirty="0" smtClean="0"/>
              <a:t>R</a:t>
            </a:r>
            <a:r>
              <a:rPr lang="bg-BG" dirty="0" smtClean="0"/>
              <a:t>, за които да е в сила</a:t>
            </a:r>
            <a:r>
              <a:rPr lang="en-US" dirty="0" smtClean="0"/>
              <a:t> </a:t>
            </a:r>
            <a:r>
              <a:rPr lang="en-US" dirty="0"/>
              <a:t>t1[S] = t2[S</a:t>
            </a:r>
            <a:r>
              <a:rPr lang="en-US" dirty="0" smtClean="0"/>
              <a:t>]</a:t>
            </a:r>
            <a:r>
              <a:rPr lang="bg-BG" dirty="0" smtClean="0"/>
              <a:t>.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r>
              <a:rPr lang="en-US" b="1" dirty="0" smtClean="0"/>
              <a:t>key</a:t>
            </a:r>
            <a:r>
              <a:rPr lang="en-US" dirty="0" smtClean="0"/>
              <a:t> </a:t>
            </a:r>
            <a:r>
              <a:rPr lang="en-US" dirty="0"/>
              <a:t>K </a:t>
            </a:r>
            <a:r>
              <a:rPr lang="bg-BG" dirty="0" smtClean="0"/>
              <a:t>е един</a:t>
            </a:r>
            <a:r>
              <a:rPr lang="en-US" dirty="0" smtClean="0"/>
              <a:t> </a:t>
            </a:r>
            <a:r>
              <a:rPr lang="bg-BG" b="1" dirty="0" smtClean="0"/>
              <a:t>суперключ </a:t>
            </a:r>
            <a:r>
              <a:rPr lang="bg-BG" dirty="0" smtClean="0"/>
              <a:t>с </a:t>
            </a:r>
            <a:r>
              <a:rPr lang="bg-BG" i="1" dirty="0" smtClean="0"/>
              <a:t>допълнително свойство, </a:t>
            </a:r>
            <a:r>
              <a:rPr lang="bg-BG" dirty="0" smtClean="0"/>
              <a:t>така че премахването на произволен атрибут от </a:t>
            </a:r>
            <a:r>
              <a:rPr lang="en-US" dirty="0" smtClean="0"/>
              <a:t>K </a:t>
            </a:r>
            <a:r>
              <a:rPr lang="bg-BG" dirty="0" smtClean="0"/>
              <a:t>премахва </a:t>
            </a:r>
            <a:r>
              <a:rPr lang="en-US" dirty="0" smtClean="0"/>
              <a:t>K </a:t>
            </a:r>
            <a:r>
              <a:rPr lang="bg-BG" dirty="0" smtClean="0"/>
              <a:t>като суперключ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8B95BEEF-CD60-42FF-A946-499151C4D0FE}" type="slidenum">
              <a:rPr lang="en-US"/>
              <a:pPr/>
              <a:t>32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42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Дефиниция на ключове и атрибути, участващи в </a:t>
            </a:r>
            <a:r>
              <a:rPr lang="bg-BG" sz="3200" dirty="0" smtClean="0"/>
              <a:t>ключове </a:t>
            </a:r>
            <a:r>
              <a:rPr lang="en-US" sz="3200" dirty="0" smtClean="0"/>
              <a:t>(2</a:t>
            </a:r>
            <a:r>
              <a:rPr lang="en-US" sz="3200" dirty="0"/>
              <a:t>)</a:t>
            </a:r>
          </a:p>
        </p:txBody>
      </p:sp>
      <p:sp>
        <p:nvSpPr>
          <p:cNvPr id="73114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Ако една релационна схема има &gt;</a:t>
            </a:r>
            <a:r>
              <a:rPr lang="bg-BG" dirty="0"/>
              <a:t>1 </a:t>
            </a:r>
            <a:r>
              <a:rPr lang="bg-BG" dirty="0" smtClean="0"/>
              <a:t>ключове, всеки се нарича</a:t>
            </a:r>
            <a:r>
              <a:rPr lang="en-US" dirty="0" smtClean="0"/>
              <a:t> </a:t>
            </a:r>
            <a:r>
              <a:rPr lang="en-US" b="1" dirty="0"/>
              <a:t>candidate</a:t>
            </a:r>
            <a:r>
              <a:rPr lang="en-US" dirty="0"/>
              <a:t> </a:t>
            </a:r>
            <a:r>
              <a:rPr lang="en-US" dirty="0" smtClean="0"/>
              <a:t>key.</a:t>
            </a:r>
            <a:endParaRPr lang="en-US" dirty="0"/>
          </a:p>
          <a:p>
            <a:pPr lvl="1"/>
            <a:r>
              <a:rPr lang="bg-BG" dirty="0" smtClean="0"/>
              <a:t>Един от кандидатите ключове се избира </a:t>
            </a:r>
            <a:r>
              <a:rPr lang="bg-BG" i="1" dirty="0" smtClean="0"/>
              <a:t>произволно</a:t>
            </a:r>
            <a:r>
              <a:rPr lang="bg-BG" dirty="0" smtClean="0"/>
              <a:t> за</a:t>
            </a:r>
            <a:r>
              <a:rPr lang="en-US" dirty="0" smtClean="0"/>
              <a:t> </a:t>
            </a:r>
            <a:r>
              <a:rPr lang="en-US" b="1" dirty="0"/>
              <a:t>primary </a:t>
            </a:r>
            <a:r>
              <a:rPr lang="en-US" b="1" dirty="0" smtClean="0"/>
              <a:t>key</a:t>
            </a:r>
            <a:r>
              <a:rPr lang="bg-BG" b="1" dirty="0" smtClean="0"/>
              <a:t>.</a:t>
            </a:r>
            <a:r>
              <a:rPr lang="en-US" dirty="0" smtClean="0"/>
              <a:t> </a:t>
            </a:r>
            <a:r>
              <a:rPr lang="bg-BG" dirty="0" smtClean="0"/>
              <a:t>Останалите се наричат </a:t>
            </a:r>
            <a:r>
              <a:rPr lang="en-US" b="1" dirty="0" smtClean="0"/>
              <a:t>secondary </a:t>
            </a:r>
            <a:r>
              <a:rPr lang="en-US" b="1" dirty="0"/>
              <a:t>keys</a:t>
            </a:r>
            <a:r>
              <a:rPr lang="en-US" dirty="0"/>
              <a:t>.</a:t>
            </a:r>
          </a:p>
          <a:p>
            <a:r>
              <a:rPr lang="en-US" b="1" dirty="0" smtClean="0"/>
              <a:t>Prime </a:t>
            </a:r>
            <a:r>
              <a:rPr lang="en-US" b="1" dirty="0"/>
              <a:t>attribute</a:t>
            </a:r>
            <a:r>
              <a:rPr lang="en-US" dirty="0"/>
              <a:t> </a:t>
            </a:r>
            <a:r>
              <a:rPr lang="bg-BG" i="1" dirty="0" smtClean="0"/>
              <a:t>трябва</a:t>
            </a:r>
            <a:r>
              <a:rPr lang="bg-BG" dirty="0" smtClean="0"/>
              <a:t> да бъде член на някой кандидат ключ.</a:t>
            </a:r>
            <a:endParaRPr lang="en-US" dirty="0"/>
          </a:p>
          <a:p>
            <a:r>
              <a:rPr lang="en-US" b="1" dirty="0" smtClean="0"/>
              <a:t>Nonprime attribute</a:t>
            </a:r>
            <a:r>
              <a:rPr lang="bg-BG" b="1" dirty="0" smtClean="0"/>
              <a:t> </a:t>
            </a:r>
            <a:r>
              <a:rPr lang="bg-BG" dirty="0" smtClean="0"/>
              <a:t>не е член на нито един кандидат ключ.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626CA02E-58A5-4E28-8D2D-11CD18DF5AE3}" type="slidenum">
              <a:rPr lang="en-US"/>
              <a:pPr/>
              <a:t>33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10- </a:t>
            </a:r>
            <a:fld id="{7A9C527D-6620-4158-9697-AEE0A13C5359}" type="slidenum">
              <a:rPr lang="en-US" smtClean="0"/>
              <a:pPr/>
              <a:t>34</a:t>
            </a:fld>
            <a:endParaRPr lang="en-CA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95922529"/>
              </p:ext>
            </p:extLst>
          </p:nvPr>
        </p:nvGraphicFramePr>
        <p:xfrm>
          <a:off x="18214" y="404540"/>
          <a:ext cx="9025820" cy="6500229"/>
        </p:xfrm>
        <a:graphic>
          <a:graphicData uri="http://schemas.openxmlformats.org/drawingml/2006/table">
            <a:tbl>
              <a:tblPr/>
              <a:tblGrid>
                <a:gridCol w="1745690"/>
                <a:gridCol w="3081331"/>
                <a:gridCol w="4198799"/>
              </a:tblGrid>
              <a:tr h="1988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Normal form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Defined by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Brief definition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87905"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rgbClr val="0645AD"/>
                          </a:solidFill>
                          <a:effectLst/>
                        </a:rPr>
                        <a:t>First normal form</a:t>
                      </a:r>
                      <a:r>
                        <a:rPr lang="en-US" sz="1600" dirty="0">
                          <a:effectLst/>
                        </a:rPr>
                        <a:t> (1NF)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Two versions: E.F.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Codd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(1970), C.J. Date (2003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Table faithfully represents a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relation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and has no </a:t>
                      </a: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</a:rPr>
                        <a:t>repeating groups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276"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rgbClr val="0645AD"/>
                          </a:solidFill>
                          <a:effectLst/>
                        </a:rPr>
                        <a:t>Second normal form</a:t>
                      </a:r>
                      <a:r>
                        <a:rPr lang="en-US" sz="1600" dirty="0">
                          <a:effectLst/>
                        </a:rPr>
                        <a:t> (2NF)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E.F.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Codd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(1971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No non-prime attribute in the table is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functionally dependent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on a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proper subset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of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bg-BG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candidate 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key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647"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rgbClr val="0645AD"/>
                          </a:solidFill>
                          <a:effectLst/>
                        </a:rPr>
                        <a:t>Third normal form</a:t>
                      </a:r>
                      <a:r>
                        <a:rPr lang="en-US" sz="1600" dirty="0">
                          <a:effectLst/>
                        </a:rPr>
                        <a:t> (3NF)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E.F.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Codd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(1971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);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see +also Carlo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Zaniolo's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equivalent but differently-expressed definition (1982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Every non-prime attribute is non-transitively dependent on every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candidate key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in the table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647"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rgbClr val="0645AD"/>
                          </a:solidFill>
                          <a:effectLst/>
                        </a:rPr>
                        <a:t>Boyce-</a:t>
                      </a:r>
                      <a:r>
                        <a:rPr lang="en-US" sz="1600" u="none" strike="noStrike" dirty="0" err="1">
                          <a:solidFill>
                            <a:srgbClr val="0645AD"/>
                          </a:solidFill>
                          <a:effectLst/>
                        </a:rPr>
                        <a:t>Codd</a:t>
                      </a:r>
                      <a:r>
                        <a:rPr lang="en-US" sz="1600" u="none" strike="noStrike" dirty="0">
                          <a:solidFill>
                            <a:srgbClr val="0645AD"/>
                          </a:solidFill>
                          <a:effectLst/>
                        </a:rPr>
                        <a:t> normal form</a:t>
                      </a:r>
                      <a:r>
                        <a:rPr lang="en-US" sz="1600" dirty="0">
                          <a:effectLst/>
                        </a:rPr>
                        <a:t>(BCNF)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Raymond F. Boyce and E.F.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Codd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(1974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Every non-trivial functional dependency in the table is a dependency on a </a:t>
                      </a:r>
                      <a:r>
                        <a:rPr lang="en-US" sz="16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superkey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647"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rgbClr val="0645AD"/>
                          </a:solidFill>
                          <a:effectLst/>
                        </a:rPr>
                        <a:t>Fourth normal form</a:t>
                      </a:r>
                      <a:r>
                        <a:rPr lang="en-US" sz="1600" dirty="0">
                          <a:effectLst/>
                        </a:rPr>
                        <a:t> (4NF)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Ronald Fagin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(1977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Every non-trivial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multivalued dependency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in the table is a dependency on a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superkey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276"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rgbClr val="0645AD"/>
                          </a:solidFill>
                          <a:effectLst/>
                        </a:rPr>
                        <a:t>Fifth normal form</a:t>
                      </a:r>
                      <a:r>
                        <a:rPr lang="en-US" sz="1600" dirty="0">
                          <a:effectLst/>
                        </a:rPr>
                        <a:t> (5NF)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Ronald Fagin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(1979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Every non-trivial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join dependency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in the table is implied by the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superkeys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of the table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020"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rgbClr val="0645AD"/>
                          </a:solidFill>
                          <a:effectLst/>
                        </a:rPr>
                        <a:t>Domain/key normal form</a:t>
                      </a:r>
                      <a:r>
                        <a:rPr lang="en-US" sz="1600" dirty="0">
                          <a:effectLst/>
                        </a:rPr>
                        <a:t>(DKNF)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Ronald Fagin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(1981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Every constraint on the table is a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logical consequence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of the table's domain constraints and key constraints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647"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rgbClr val="0645AD"/>
                          </a:solidFill>
                          <a:effectLst/>
                        </a:rPr>
                        <a:t>Sixth normal form</a:t>
                      </a:r>
                      <a:r>
                        <a:rPr lang="en-US" sz="1600" dirty="0">
                          <a:effectLst/>
                        </a:rPr>
                        <a:t> (6NF)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C.J. Date,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Hugh </a:t>
                      </a:r>
                      <a:r>
                        <a:rPr lang="en-US" sz="16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Darwen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, and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Nikos </a:t>
                      </a:r>
                      <a:r>
                        <a:rPr lang="en-US" sz="16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Lorentzos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(2002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Table features no non-trivial join dependencies at all (with reference to generalized join operator)</a:t>
                      </a:r>
                    </a:p>
                  </a:txBody>
                  <a:tcPr marL="39649" marR="39649" marT="19824" marB="19824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87650" y="1360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06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90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Първа нормална форма(1</a:t>
            </a:r>
            <a:r>
              <a:rPr lang="en-US" dirty="0" smtClean="0"/>
              <a:t>NF)</a:t>
            </a:r>
            <a:endParaRPr lang="en-US" dirty="0"/>
          </a:p>
        </p:txBody>
      </p:sp>
      <p:sp>
        <p:nvSpPr>
          <p:cNvPr id="73319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Забранява</a:t>
            </a:r>
            <a:endParaRPr lang="en-US" dirty="0"/>
          </a:p>
          <a:p>
            <a:pPr lvl="1"/>
            <a:r>
              <a:rPr lang="bg-BG" dirty="0" smtClean="0"/>
              <a:t>Съставни атрибути</a:t>
            </a:r>
            <a:endParaRPr lang="en-US" dirty="0"/>
          </a:p>
          <a:p>
            <a:pPr lvl="1"/>
            <a:r>
              <a:rPr lang="bg-BG" dirty="0" smtClean="0"/>
              <a:t>Атрибути с много стойности</a:t>
            </a:r>
            <a:endParaRPr lang="en-US" dirty="0"/>
          </a:p>
          <a:p>
            <a:pPr lvl="1"/>
            <a:r>
              <a:rPr lang="bg-BG" b="1" dirty="0" smtClean="0"/>
              <a:t>Вложени релации</a:t>
            </a:r>
            <a:r>
              <a:rPr lang="en-US" dirty="0" smtClean="0"/>
              <a:t>; </a:t>
            </a:r>
            <a:r>
              <a:rPr lang="bg-BG" dirty="0" smtClean="0"/>
              <a:t>атрибути, чиито стойности за </a:t>
            </a:r>
            <a:r>
              <a:rPr lang="bg-BG" i="1" dirty="0" smtClean="0"/>
              <a:t>конкретен</a:t>
            </a:r>
            <a:r>
              <a:rPr lang="en-US" i="1" dirty="0" smtClean="0"/>
              <a:t> </a:t>
            </a:r>
            <a:r>
              <a:rPr lang="en-US" i="1" dirty="0"/>
              <a:t>tuple</a:t>
            </a:r>
            <a:r>
              <a:rPr lang="en-US" dirty="0"/>
              <a:t> </a:t>
            </a:r>
            <a:r>
              <a:rPr lang="bg-BG" dirty="0" smtClean="0"/>
              <a:t>са неатомарни.</a:t>
            </a:r>
            <a:endParaRPr lang="en-US" dirty="0"/>
          </a:p>
          <a:p>
            <a:endParaRPr lang="en-US" dirty="0"/>
          </a:p>
          <a:p>
            <a:r>
              <a:rPr lang="bg-BG" dirty="0" smtClean="0"/>
              <a:t>Счита се част от дефиницията на релацията.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9D4E109F-CA37-447D-A9E2-93046848C133}" type="slidenum">
              <a:rPr lang="en-US"/>
              <a:pPr/>
              <a:t>35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41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Нормализация в</a:t>
            </a:r>
            <a:r>
              <a:rPr lang="en-US" dirty="0" smtClean="0"/>
              <a:t> </a:t>
            </a:r>
            <a:r>
              <a:rPr lang="en-US" dirty="0"/>
              <a:t>1NF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9BE52DF9-F1E2-43C9-89F1-F4A4660DF03E}" type="slidenum">
              <a:rPr lang="en-US"/>
              <a:pPr/>
              <a:t>36</a:t>
            </a:fld>
            <a:endParaRPr lang="en-CA"/>
          </a:p>
        </p:txBody>
      </p:sp>
      <p:sp>
        <p:nvSpPr>
          <p:cNvPr id="735236" name="Rectangle 4"/>
          <p:cNvSpPr>
            <a:spLocks noChangeArrowheads="1"/>
          </p:cNvSpPr>
          <p:nvPr/>
        </p:nvSpPr>
        <p:spPr bwMode="auto">
          <a:xfrm>
            <a:off x="1828800" y="1309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/>
          </a:p>
        </p:txBody>
      </p:sp>
      <p:pic>
        <p:nvPicPr>
          <p:cNvPr id="735243" name="Picture 11" descr="fig10_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00200"/>
            <a:ext cx="6728792" cy="5155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9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dirty="0" smtClean="0"/>
              <a:t>Нормализация на вложени релации в</a:t>
            </a:r>
            <a:r>
              <a:rPr lang="en-US" sz="3200" dirty="0" smtClean="0"/>
              <a:t> </a:t>
            </a:r>
            <a:r>
              <a:rPr lang="en-US" sz="3200" dirty="0"/>
              <a:t>1NF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6F5C3AC9-F61F-473C-819E-6195DEE9C807}" type="slidenum">
              <a:rPr lang="en-US"/>
              <a:pPr/>
              <a:t>37</a:t>
            </a:fld>
            <a:endParaRPr lang="en-CA"/>
          </a:p>
        </p:txBody>
      </p:sp>
      <p:sp>
        <p:nvSpPr>
          <p:cNvPr id="737284" name="Rectangle 4"/>
          <p:cNvSpPr>
            <a:spLocks noChangeArrowheads="1"/>
          </p:cNvSpPr>
          <p:nvPr/>
        </p:nvSpPr>
        <p:spPr bwMode="auto">
          <a:xfrm>
            <a:off x="1828800" y="1309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/>
          </a:p>
        </p:txBody>
      </p:sp>
      <p:pic>
        <p:nvPicPr>
          <p:cNvPr id="737291" name="Picture 11" descr="fig10_0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713" y="1453720"/>
            <a:ext cx="5125615" cy="533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Втора нормална форма </a:t>
            </a:r>
            <a:r>
              <a:rPr lang="en-US" dirty="0" smtClean="0"/>
              <a:t>/</a:t>
            </a:r>
            <a:r>
              <a:rPr lang="bg-BG" dirty="0" smtClean="0"/>
              <a:t>2</a:t>
            </a:r>
            <a:r>
              <a:rPr lang="en-US" dirty="0" smtClean="0"/>
              <a:t>NF/ (1</a:t>
            </a:r>
            <a:r>
              <a:rPr lang="en-US" dirty="0"/>
              <a:t>) </a:t>
            </a:r>
          </a:p>
        </p:txBody>
      </p:sp>
      <p:sp>
        <p:nvSpPr>
          <p:cNvPr id="73933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400" dirty="0" smtClean="0"/>
              <a:t>Използва концепциите на </a:t>
            </a:r>
            <a:r>
              <a:rPr lang="en-US" sz="2400" b="1" dirty="0" smtClean="0"/>
              <a:t>FDs</a:t>
            </a:r>
            <a:r>
              <a:rPr lang="en-US" sz="2400" b="1" dirty="0"/>
              <a:t>, primary key</a:t>
            </a:r>
          </a:p>
          <a:p>
            <a:pPr>
              <a:lnSpc>
                <a:spcPct val="90000"/>
              </a:lnSpc>
            </a:pPr>
            <a:r>
              <a:rPr lang="bg-BG" sz="2400" dirty="0" smtClean="0"/>
              <a:t>Дефиниции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200" b="1" dirty="0"/>
              <a:t>Prime attribute:</a:t>
            </a:r>
            <a:r>
              <a:rPr lang="en-US" sz="2200" dirty="0"/>
              <a:t> </a:t>
            </a:r>
            <a:r>
              <a:rPr lang="bg-BG" sz="2200" dirty="0" smtClean="0"/>
              <a:t>атрибут, който е член на първичния ключ</a:t>
            </a:r>
            <a:r>
              <a:rPr lang="en-US" sz="2200" dirty="0" smtClean="0"/>
              <a:t> </a:t>
            </a:r>
            <a:r>
              <a:rPr lang="en-US" sz="2200" dirty="0"/>
              <a:t>K</a:t>
            </a:r>
          </a:p>
          <a:p>
            <a:pPr lvl="1">
              <a:lnSpc>
                <a:spcPct val="90000"/>
              </a:lnSpc>
            </a:pPr>
            <a:r>
              <a:rPr lang="en-US" sz="2200" b="1" dirty="0"/>
              <a:t>Full functional dependency:</a:t>
            </a:r>
            <a:r>
              <a:rPr lang="en-US" sz="2200" dirty="0"/>
              <a:t> </a:t>
            </a:r>
            <a:r>
              <a:rPr lang="en-US" sz="2200" dirty="0" smtClean="0"/>
              <a:t>FD  </a:t>
            </a:r>
            <a:r>
              <a:rPr lang="en-US" sz="2200" dirty="0"/>
              <a:t>Y -&gt; </a:t>
            </a:r>
            <a:r>
              <a:rPr lang="en-US" sz="2200" dirty="0" smtClean="0"/>
              <a:t>Z</a:t>
            </a:r>
            <a:r>
              <a:rPr lang="bg-BG" sz="2200" dirty="0" smtClean="0"/>
              <a:t>, където премахването на кой и да е атрибут от </a:t>
            </a:r>
            <a:r>
              <a:rPr lang="en-US" sz="2200" dirty="0" smtClean="0"/>
              <a:t>Y </a:t>
            </a:r>
            <a:r>
              <a:rPr lang="bg-BG" sz="2200" dirty="0" smtClean="0"/>
              <a:t>означава, че </a:t>
            </a:r>
            <a:r>
              <a:rPr lang="en-US" sz="2200" dirty="0" smtClean="0"/>
              <a:t>FD </a:t>
            </a:r>
            <a:r>
              <a:rPr lang="bg-BG" sz="2200" dirty="0" smtClean="0"/>
              <a:t>престава да бъде функционална зависимост.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Примери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{SSN, PNUMBER} -&gt; HOURS </a:t>
            </a:r>
            <a:r>
              <a:rPr lang="bg-BG" sz="2200" dirty="0" smtClean="0"/>
              <a:t>е пълна </a:t>
            </a:r>
            <a:r>
              <a:rPr lang="en-US" sz="2200" dirty="0" smtClean="0"/>
              <a:t>FD</a:t>
            </a:r>
            <a:r>
              <a:rPr lang="bg-BG" sz="2200" dirty="0" smtClean="0"/>
              <a:t>, тъй като нито</a:t>
            </a:r>
            <a:r>
              <a:rPr lang="en-US" sz="2200" dirty="0" smtClean="0"/>
              <a:t> </a:t>
            </a:r>
            <a:r>
              <a:rPr lang="en-US" sz="2200" dirty="0"/>
              <a:t>SSN -&gt; </a:t>
            </a:r>
            <a:r>
              <a:rPr lang="en-US" sz="2200" dirty="0" smtClean="0"/>
              <a:t>HOURS</a:t>
            </a:r>
            <a:r>
              <a:rPr lang="bg-BG" sz="2200" dirty="0" smtClean="0"/>
              <a:t>,</a:t>
            </a:r>
            <a:r>
              <a:rPr lang="en-US" sz="2200" dirty="0" smtClean="0"/>
              <a:t> </a:t>
            </a:r>
            <a:r>
              <a:rPr lang="bg-BG" sz="2200" dirty="0" smtClean="0"/>
              <a:t>нито </a:t>
            </a:r>
            <a:r>
              <a:rPr lang="en-US" sz="2200" dirty="0" smtClean="0"/>
              <a:t>PNUMBER </a:t>
            </a:r>
            <a:r>
              <a:rPr lang="en-US" sz="2200" dirty="0"/>
              <a:t>-&gt; HOURS </a:t>
            </a:r>
            <a:r>
              <a:rPr lang="bg-BG" sz="2200" dirty="0" smtClean="0"/>
              <a:t>съществуват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{SSN, PNUMBER} -&gt; ENAME </a:t>
            </a:r>
            <a:r>
              <a:rPr lang="bg-BG" sz="2200" dirty="0" smtClean="0"/>
              <a:t>не е пълна </a:t>
            </a:r>
            <a:r>
              <a:rPr lang="en-US" sz="2200" dirty="0" smtClean="0"/>
              <a:t>FD (</a:t>
            </a:r>
            <a:r>
              <a:rPr lang="bg-BG" sz="2200" dirty="0" smtClean="0"/>
              <a:t>нарича се частична зависимост</a:t>
            </a:r>
            <a:r>
              <a:rPr lang="en-US" sz="2200" dirty="0" smtClean="0"/>
              <a:t>)</a:t>
            </a:r>
            <a:r>
              <a:rPr lang="bg-BG" sz="2200" dirty="0" smtClean="0"/>
              <a:t>, защото</a:t>
            </a:r>
            <a:r>
              <a:rPr lang="en-US" sz="2200" dirty="0" smtClean="0"/>
              <a:t> SSN </a:t>
            </a:r>
            <a:r>
              <a:rPr lang="en-US" sz="2200" dirty="0"/>
              <a:t>-&gt; </a:t>
            </a:r>
            <a:r>
              <a:rPr lang="en-US" sz="2200" dirty="0" smtClean="0"/>
              <a:t>ENAME</a:t>
            </a:r>
            <a:r>
              <a:rPr lang="bg-BG" sz="2200" dirty="0" smtClean="0"/>
              <a:t> </a:t>
            </a:r>
            <a:r>
              <a:rPr lang="bg-BG" sz="2200" dirty="0" smtClean="0"/>
              <a:t>съществува.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2F2A16A0-F04E-4958-8140-97E405BF6B40}" type="slidenum">
              <a:rPr lang="en-US"/>
              <a:pPr/>
              <a:t>38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Втора нормална </a:t>
            </a:r>
            <a:r>
              <a:rPr lang="bg-BG" dirty="0" smtClean="0"/>
              <a:t>форма</a:t>
            </a:r>
            <a:r>
              <a:rPr lang="en-US" dirty="0" smtClean="0"/>
              <a:t> (2</a:t>
            </a:r>
            <a:r>
              <a:rPr lang="en-US" dirty="0"/>
              <a:t>)</a:t>
            </a:r>
          </a:p>
        </p:txBody>
      </p:sp>
      <p:sp>
        <p:nvSpPr>
          <p:cNvPr id="74138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Една релационна схема </a:t>
            </a:r>
            <a:r>
              <a:rPr lang="en-US" dirty="0" smtClean="0"/>
              <a:t>R </a:t>
            </a:r>
            <a:r>
              <a:rPr lang="bg-BG" dirty="0" smtClean="0"/>
              <a:t>е в </a:t>
            </a:r>
            <a:r>
              <a:rPr lang="en-US" b="1" dirty="0" smtClean="0"/>
              <a:t>second </a:t>
            </a:r>
            <a:r>
              <a:rPr lang="en-US" b="1" dirty="0"/>
              <a:t>normal form (2NF</a:t>
            </a:r>
            <a:r>
              <a:rPr lang="en-US" b="1" dirty="0" smtClean="0"/>
              <a:t>)</a:t>
            </a:r>
            <a:r>
              <a:rPr lang="bg-BG" b="1" dirty="0" smtClean="0"/>
              <a:t>,</a:t>
            </a:r>
            <a:r>
              <a:rPr lang="en-US" dirty="0" smtClean="0"/>
              <a:t> </a:t>
            </a:r>
            <a:r>
              <a:rPr lang="bg-BG" dirty="0" smtClean="0"/>
              <a:t>ако всеки не-прост атрибут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bg-BG" dirty="0" smtClean="0"/>
              <a:t>в </a:t>
            </a:r>
            <a:r>
              <a:rPr lang="en-US" dirty="0" smtClean="0"/>
              <a:t>R </a:t>
            </a:r>
            <a:r>
              <a:rPr lang="bg-BG" dirty="0" smtClean="0"/>
              <a:t>напълно функционално зависим от първичния ключ.</a:t>
            </a:r>
            <a:endParaRPr lang="en-US" dirty="0"/>
          </a:p>
          <a:p>
            <a:endParaRPr lang="en-US" dirty="0"/>
          </a:p>
          <a:p>
            <a:r>
              <a:rPr lang="en-US" dirty="0"/>
              <a:t>R </a:t>
            </a:r>
            <a:r>
              <a:rPr lang="bg-BG" dirty="0" smtClean="0"/>
              <a:t>може да се декомпозира във </a:t>
            </a:r>
            <a:r>
              <a:rPr lang="en-US" dirty="0" smtClean="0"/>
              <a:t>2NF </a:t>
            </a:r>
            <a:r>
              <a:rPr lang="bg-BG" dirty="0" smtClean="0"/>
              <a:t>релации, чрез просеца </a:t>
            </a:r>
            <a:r>
              <a:rPr lang="en-US" dirty="0" smtClean="0"/>
              <a:t>2NF </a:t>
            </a:r>
            <a:r>
              <a:rPr lang="bg-BG" dirty="0" smtClean="0"/>
              <a:t>нормализация.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A93AE794-3F01-4DDE-853B-E7CC9645F98F}" type="slidenum">
              <a:rPr lang="en-US"/>
              <a:pPr/>
              <a:t>39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8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dirty="0"/>
              <a:t>Неформални указания за дизайн на </a:t>
            </a:r>
            <a:r>
              <a:rPr lang="bg-BG" sz="2800" dirty="0" smtClean="0"/>
              <a:t>РБД</a:t>
            </a:r>
            <a:r>
              <a:rPr lang="en-US" sz="3200" dirty="0" smtClean="0"/>
              <a:t> </a:t>
            </a:r>
            <a:r>
              <a:rPr lang="en-US" sz="3200" dirty="0"/>
              <a:t>(1)</a:t>
            </a:r>
          </a:p>
        </p:txBody>
      </p:sp>
      <p:sp>
        <p:nvSpPr>
          <p:cNvPr id="67379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Какво е дизайн на РБД?</a:t>
            </a:r>
            <a:endParaRPr lang="en-US" dirty="0"/>
          </a:p>
          <a:p>
            <a:pPr lvl="1"/>
            <a:r>
              <a:rPr lang="bg-BG" dirty="0" smtClean="0"/>
              <a:t>Групиране на атрибутите за формиране на „добри“ релационни схеми</a:t>
            </a:r>
            <a:endParaRPr lang="en-US" dirty="0"/>
          </a:p>
          <a:p>
            <a:r>
              <a:rPr lang="bg-BG" dirty="0" smtClean="0"/>
              <a:t>Две нива на релационните схеми</a:t>
            </a:r>
            <a:endParaRPr lang="en-US" dirty="0"/>
          </a:p>
          <a:p>
            <a:pPr lvl="1"/>
            <a:r>
              <a:rPr lang="bg-BG" dirty="0" smtClean="0"/>
              <a:t>Логическо „от гледна точка на потребителя“ ниво</a:t>
            </a:r>
            <a:endParaRPr lang="en-US" dirty="0"/>
          </a:p>
          <a:p>
            <a:pPr lvl="1"/>
            <a:r>
              <a:rPr lang="bg-BG" dirty="0" smtClean="0"/>
              <a:t>Ниво запис „основна релация“</a:t>
            </a:r>
            <a:endParaRPr lang="en-US" dirty="0"/>
          </a:p>
          <a:p>
            <a:r>
              <a:rPr lang="bg-BG" dirty="0" smtClean="0"/>
              <a:t>Дизайнът се прави основно на ниво базови релации</a:t>
            </a:r>
            <a:endParaRPr lang="en-US" dirty="0"/>
          </a:p>
          <a:p>
            <a:r>
              <a:rPr lang="bg-BG" dirty="0" smtClean="0"/>
              <a:t>Какъв са критериите за „добри“ основни релации? 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48790896-E5D3-4B4A-B2FC-7FCE093F4BF1}" type="slidenum">
              <a:rPr lang="en-US"/>
              <a:pPr/>
              <a:t>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3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Нормализация във </a:t>
            </a:r>
            <a:r>
              <a:rPr lang="en-US" sz="3200" dirty="0" smtClean="0"/>
              <a:t>2NF </a:t>
            </a:r>
            <a:r>
              <a:rPr lang="bg-BG" sz="3200" dirty="0" smtClean="0"/>
              <a:t>и </a:t>
            </a:r>
            <a:r>
              <a:rPr lang="en-US" sz="3200" dirty="0" smtClean="0"/>
              <a:t>3NF</a:t>
            </a:r>
            <a:r>
              <a:rPr lang="bg-BG" sz="3200" dirty="0" smtClean="0"/>
              <a:t> (1)</a:t>
            </a:r>
            <a:endParaRPr lang="en-US" sz="3200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FF3C7967-A032-4B5C-86C7-5C122D319E39}" type="slidenum">
              <a:rPr lang="en-US"/>
              <a:pPr/>
              <a:t>40</a:t>
            </a:fld>
            <a:endParaRPr lang="en-CA"/>
          </a:p>
        </p:txBody>
      </p:sp>
      <p:sp>
        <p:nvSpPr>
          <p:cNvPr id="743428" name="Rectangle 4"/>
          <p:cNvSpPr>
            <a:spLocks noChangeArrowheads="1"/>
          </p:cNvSpPr>
          <p:nvPr/>
        </p:nvSpPr>
        <p:spPr bwMode="auto">
          <a:xfrm>
            <a:off x="1828800" y="1309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/>
          </a:p>
        </p:txBody>
      </p:sp>
      <p:pic>
        <p:nvPicPr>
          <p:cNvPr id="743435" name="Picture 11" descr="fig10_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378118"/>
            <a:ext cx="5791200" cy="5376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81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Нормализация </a:t>
            </a:r>
            <a:r>
              <a:rPr lang="bg-BG" sz="3200" dirty="0" smtClean="0"/>
              <a:t>във</a:t>
            </a:r>
            <a:br>
              <a:rPr lang="bg-BG" sz="3200" dirty="0" smtClean="0"/>
            </a:br>
            <a:r>
              <a:rPr lang="bg-BG" sz="3200" dirty="0" smtClean="0"/>
              <a:t> </a:t>
            </a:r>
            <a:r>
              <a:rPr lang="en-US" sz="3200" dirty="0"/>
              <a:t>2NF </a:t>
            </a:r>
            <a:r>
              <a:rPr lang="bg-BG" sz="3200" dirty="0"/>
              <a:t>и </a:t>
            </a:r>
            <a:r>
              <a:rPr lang="en-US" sz="3200" dirty="0"/>
              <a:t>3NF</a:t>
            </a:r>
            <a:r>
              <a:rPr lang="bg-BG" sz="3200" dirty="0"/>
              <a:t> </a:t>
            </a:r>
            <a:r>
              <a:rPr lang="bg-BG" sz="3200" dirty="0" smtClean="0"/>
              <a:t>(2)</a:t>
            </a:r>
            <a:endParaRPr lang="en-US" sz="3200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DE8344D2-F185-4710-8C9B-EE8759AACA56}" type="slidenum">
              <a:rPr lang="en-US"/>
              <a:pPr/>
              <a:t>41</a:t>
            </a:fld>
            <a:endParaRPr lang="en-CA"/>
          </a:p>
        </p:txBody>
      </p:sp>
      <p:sp>
        <p:nvSpPr>
          <p:cNvPr id="745476" name="Rectangle 4"/>
          <p:cNvSpPr>
            <a:spLocks noChangeArrowheads="1"/>
          </p:cNvSpPr>
          <p:nvPr/>
        </p:nvSpPr>
        <p:spPr bwMode="auto">
          <a:xfrm>
            <a:off x="1828800" y="1309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/>
          </a:p>
        </p:txBody>
      </p:sp>
      <p:pic>
        <p:nvPicPr>
          <p:cNvPr id="745483" name="Picture 11" descr="fig10_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3" y="376750"/>
            <a:ext cx="5173203" cy="636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Трета нормална форма /</a:t>
            </a:r>
            <a:r>
              <a:rPr lang="en-US" dirty="0" smtClean="0"/>
              <a:t>3NF/ (1</a:t>
            </a:r>
            <a:r>
              <a:rPr lang="en-US" dirty="0"/>
              <a:t>)</a:t>
            </a:r>
          </a:p>
        </p:txBody>
      </p:sp>
      <p:sp>
        <p:nvSpPr>
          <p:cNvPr id="74752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Дефиниция</a:t>
            </a:r>
            <a:r>
              <a:rPr lang="en-US" dirty="0" smtClean="0"/>
              <a:t>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/>
              <a:t>Transitive functional dependency:</a:t>
            </a:r>
            <a:r>
              <a:rPr lang="en-US" dirty="0"/>
              <a:t> </a:t>
            </a:r>
            <a:r>
              <a:rPr lang="en-US" dirty="0" smtClean="0"/>
              <a:t>FD  </a:t>
            </a:r>
            <a:r>
              <a:rPr lang="en-US" dirty="0"/>
              <a:t>X -&gt; </a:t>
            </a:r>
            <a:r>
              <a:rPr lang="en-US" dirty="0" smtClean="0"/>
              <a:t>Z</a:t>
            </a:r>
            <a:r>
              <a:rPr lang="bg-BG" dirty="0" smtClean="0"/>
              <a:t>, която може да </a:t>
            </a:r>
            <a:r>
              <a:rPr lang="en-US" dirty="0" smtClean="0"/>
              <a:t> </a:t>
            </a:r>
            <a:r>
              <a:rPr lang="bg-BG" dirty="0" smtClean="0"/>
              <a:t>раздели на две</a:t>
            </a:r>
            <a:r>
              <a:rPr lang="en-US" dirty="0" smtClean="0"/>
              <a:t> </a:t>
            </a:r>
            <a:r>
              <a:rPr lang="en-US" dirty="0"/>
              <a:t>FDs   X -&gt; Y </a:t>
            </a:r>
            <a:r>
              <a:rPr lang="bg-BG" dirty="0" smtClean="0"/>
              <a:t>и </a:t>
            </a:r>
            <a:r>
              <a:rPr lang="en-US" dirty="0" smtClean="0"/>
              <a:t>Y </a:t>
            </a:r>
            <a:r>
              <a:rPr lang="en-US" dirty="0"/>
              <a:t>-&gt; Z </a:t>
            </a:r>
          </a:p>
          <a:p>
            <a:pPr>
              <a:lnSpc>
                <a:spcPct val="90000"/>
              </a:lnSpc>
            </a:pPr>
            <a:r>
              <a:rPr lang="bg-BG" dirty="0" smtClean="0"/>
              <a:t>Примери</a:t>
            </a:r>
            <a:r>
              <a:rPr lang="en-US" dirty="0" smtClean="0"/>
              <a:t>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SSN -&gt; DMGRSSN </a:t>
            </a:r>
            <a:r>
              <a:rPr lang="bg-BG" dirty="0" smtClean="0"/>
              <a:t>е една</a:t>
            </a:r>
            <a:r>
              <a:rPr lang="en-US" dirty="0" smtClean="0"/>
              <a:t> </a:t>
            </a:r>
            <a:r>
              <a:rPr lang="bg-BG" b="1" dirty="0" smtClean="0"/>
              <a:t>транзитивна </a:t>
            </a:r>
            <a:r>
              <a:rPr lang="en-US" dirty="0" smtClean="0"/>
              <a:t>FD 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bg-BG" dirty="0" smtClean="0"/>
              <a:t>Защото съществуват </a:t>
            </a:r>
            <a:r>
              <a:rPr lang="en-US" dirty="0" smtClean="0"/>
              <a:t>SSN </a:t>
            </a:r>
            <a:r>
              <a:rPr lang="en-US" dirty="0"/>
              <a:t>-&gt; DNUMBER </a:t>
            </a:r>
            <a:r>
              <a:rPr lang="bg-BG" dirty="0" smtClean="0"/>
              <a:t>и </a:t>
            </a:r>
            <a:r>
              <a:rPr lang="en-US" dirty="0" smtClean="0"/>
              <a:t>DNUMBER </a:t>
            </a:r>
            <a:r>
              <a:rPr lang="en-US" dirty="0"/>
              <a:t>-&gt; </a:t>
            </a:r>
            <a:r>
              <a:rPr lang="en-US" dirty="0" smtClean="0"/>
              <a:t>DMGRSSN</a:t>
            </a:r>
            <a:r>
              <a:rPr lang="bg-BG" dirty="0" smtClean="0"/>
              <a:t>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SSN -&gt; ENAME </a:t>
            </a:r>
            <a:r>
              <a:rPr lang="bg-BG" dirty="0" smtClean="0"/>
              <a:t>е </a:t>
            </a:r>
            <a:r>
              <a:rPr lang="bg-BG" b="1" dirty="0" smtClean="0"/>
              <a:t>не транзитивна</a:t>
            </a:r>
            <a:endParaRPr lang="en-US" b="1" dirty="0"/>
          </a:p>
          <a:p>
            <a:pPr lvl="2">
              <a:lnSpc>
                <a:spcPct val="90000"/>
              </a:lnSpc>
            </a:pPr>
            <a:r>
              <a:rPr lang="bg-BG" dirty="0" smtClean="0"/>
              <a:t>Защото няма множество от атрибути </a:t>
            </a:r>
            <a:r>
              <a:rPr lang="en-US" dirty="0" smtClean="0"/>
              <a:t>X</a:t>
            </a:r>
            <a:r>
              <a:rPr lang="bg-BG" dirty="0" smtClean="0"/>
              <a:t>, за което е в сила</a:t>
            </a:r>
            <a:r>
              <a:rPr lang="en-US" dirty="0" smtClean="0"/>
              <a:t> </a:t>
            </a:r>
            <a:r>
              <a:rPr lang="en-US" dirty="0"/>
              <a:t>SSN -&gt; X </a:t>
            </a:r>
            <a:r>
              <a:rPr lang="bg-BG" dirty="0" smtClean="0"/>
              <a:t>и </a:t>
            </a:r>
            <a:r>
              <a:rPr lang="en-US" dirty="0" smtClean="0"/>
              <a:t>X </a:t>
            </a:r>
            <a:r>
              <a:rPr lang="en-US" dirty="0"/>
              <a:t>-&gt; </a:t>
            </a:r>
            <a:r>
              <a:rPr lang="en-US" dirty="0" smtClean="0"/>
              <a:t>ENAME</a:t>
            </a:r>
            <a:r>
              <a:rPr lang="bg-BG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52CA3A57-E7A8-42DE-9DD5-FFAA4E1AA239}" type="slidenum">
              <a:rPr lang="en-US"/>
              <a:pPr/>
              <a:t>42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Трета нормална </a:t>
            </a:r>
            <a:r>
              <a:rPr lang="bg-BG" dirty="0" smtClean="0"/>
              <a:t>форма </a:t>
            </a:r>
            <a:r>
              <a:rPr lang="en-US" dirty="0" smtClean="0"/>
              <a:t>(2</a:t>
            </a:r>
            <a:r>
              <a:rPr lang="en-US" dirty="0"/>
              <a:t>)</a:t>
            </a:r>
          </a:p>
        </p:txBody>
      </p:sp>
      <p:sp>
        <p:nvSpPr>
          <p:cNvPr id="74957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400" dirty="0" smtClean="0"/>
              <a:t>Една релационна схема </a:t>
            </a:r>
            <a:r>
              <a:rPr lang="en-US" sz="2400" dirty="0" smtClean="0"/>
              <a:t>R </a:t>
            </a:r>
            <a:r>
              <a:rPr lang="bg-BG" dirty="0" smtClean="0"/>
              <a:t>е в </a:t>
            </a:r>
            <a:r>
              <a:rPr lang="en-US" sz="2400" b="1" dirty="0" smtClean="0"/>
              <a:t>third </a:t>
            </a:r>
            <a:r>
              <a:rPr lang="en-US" sz="2400" b="1" dirty="0"/>
              <a:t>normal form (3NF</a:t>
            </a:r>
            <a:r>
              <a:rPr lang="en-US" sz="2400" b="1" dirty="0" smtClean="0"/>
              <a:t>)</a:t>
            </a:r>
            <a:r>
              <a:rPr lang="bg-BG" sz="2400" b="1" dirty="0" smtClean="0"/>
              <a:t>,</a:t>
            </a:r>
            <a:r>
              <a:rPr lang="en-US" sz="2400" dirty="0" smtClean="0"/>
              <a:t> </a:t>
            </a:r>
            <a:r>
              <a:rPr lang="bg-BG" sz="2400" dirty="0" smtClean="0"/>
              <a:t>ако е във </a:t>
            </a:r>
            <a:r>
              <a:rPr lang="en-US" sz="2400" dirty="0" smtClean="0"/>
              <a:t>2NF </a:t>
            </a:r>
            <a:r>
              <a:rPr lang="bg-BG" sz="2400" i="1" dirty="0" smtClean="0"/>
              <a:t>и </a:t>
            </a:r>
            <a:r>
              <a:rPr lang="bg-BG" sz="2400" dirty="0" smtClean="0"/>
              <a:t>няма не прости атрибути </a:t>
            </a:r>
            <a:r>
              <a:rPr lang="en-US" sz="2400" dirty="0" smtClean="0"/>
              <a:t>A </a:t>
            </a:r>
            <a:r>
              <a:rPr lang="bg-BG" sz="2400" dirty="0" smtClean="0"/>
              <a:t>в </a:t>
            </a:r>
            <a:r>
              <a:rPr lang="en-US" sz="2400" dirty="0" smtClean="0"/>
              <a:t>R</a:t>
            </a:r>
            <a:r>
              <a:rPr lang="bg-BG" sz="2400" dirty="0" smtClean="0"/>
              <a:t>, транзитивно зависими от първични ключ.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R </a:t>
            </a:r>
            <a:r>
              <a:rPr lang="bg-BG" sz="2400" dirty="0" smtClean="0"/>
              <a:t>може да се декомпозира в </a:t>
            </a:r>
            <a:r>
              <a:rPr lang="en-US" sz="2400" dirty="0" smtClean="0"/>
              <a:t>3NF </a:t>
            </a:r>
            <a:r>
              <a:rPr lang="bg-BG" sz="2400" dirty="0" smtClean="0"/>
              <a:t>релации през процеса на </a:t>
            </a:r>
            <a:r>
              <a:rPr lang="en-US" sz="2400" dirty="0" smtClean="0"/>
              <a:t>3NF </a:t>
            </a:r>
            <a:r>
              <a:rPr lang="bg-BG" sz="2400" dirty="0" smtClean="0"/>
              <a:t>нормализация.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ЗАБЕЛЕЖКА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Ако </a:t>
            </a:r>
            <a:r>
              <a:rPr lang="en-US" sz="2200" dirty="0" smtClean="0"/>
              <a:t>X </a:t>
            </a:r>
            <a:r>
              <a:rPr lang="en-US" sz="2200" dirty="0"/>
              <a:t>-&gt; Y </a:t>
            </a:r>
            <a:r>
              <a:rPr lang="bg-BG" sz="2200" dirty="0" smtClean="0"/>
              <a:t>и </a:t>
            </a:r>
            <a:r>
              <a:rPr lang="en-US" sz="2200" dirty="0" smtClean="0"/>
              <a:t>Y </a:t>
            </a:r>
            <a:r>
              <a:rPr lang="en-US" sz="2200" dirty="0"/>
              <a:t>-&gt; Z, </a:t>
            </a:r>
            <a:r>
              <a:rPr lang="bg-BG" sz="2200" dirty="0" smtClean="0"/>
              <a:t>с първичен ключ </a:t>
            </a:r>
            <a:r>
              <a:rPr lang="en-US" sz="2200" dirty="0" smtClean="0"/>
              <a:t>X</a:t>
            </a:r>
            <a:r>
              <a:rPr lang="bg-BG" sz="2200" dirty="0" smtClean="0"/>
              <a:t>, считаме, че има проблем само ако </a:t>
            </a:r>
            <a:r>
              <a:rPr lang="en-US" sz="2200" dirty="0" smtClean="0"/>
              <a:t>Y </a:t>
            </a:r>
            <a:r>
              <a:rPr lang="bg-BG" sz="2200" dirty="0" smtClean="0"/>
              <a:t>не е кандидат ключ</a:t>
            </a:r>
            <a:r>
              <a:rPr lang="en-US" sz="2200" dirty="0" smtClean="0"/>
              <a:t>.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Когато </a:t>
            </a:r>
            <a:r>
              <a:rPr lang="en-US" sz="2200" dirty="0" smtClean="0"/>
              <a:t>Y </a:t>
            </a:r>
            <a:r>
              <a:rPr lang="bg-BG" sz="2200" dirty="0" smtClean="0"/>
              <a:t>е кандидат ключ</a:t>
            </a:r>
            <a:r>
              <a:rPr lang="en-US" sz="2200" dirty="0" smtClean="0"/>
              <a:t>, </a:t>
            </a:r>
            <a:r>
              <a:rPr lang="bg-BG" sz="2200" dirty="0" smtClean="0"/>
              <a:t>не съществува проблем с транзитивната зависимост</a:t>
            </a:r>
            <a:r>
              <a:rPr lang="en-US" sz="2200" dirty="0" smtClean="0"/>
              <a:t>.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Т.е.</a:t>
            </a:r>
            <a:r>
              <a:rPr lang="en-US" sz="2200" dirty="0" smtClean="0"/>
              <a:t>, </a:t>
            </a:r>
            <a:r>
              <a:rPr lang="bg-BG" sz="2200" dirty="0" smtClean="0"/>
              <a:t>н</a:t>
            </a:r>
            <a:r>
              <a:rPr lang="bg-BG" sz="2200" dirty="0" smtClean="0"/>
              <a:t>ека</a:t>
            </a:r>
            <a:r>
              <a:rPr lang="en-US" sz="2200" dirty="0" smtClean="0"/>
              <a:t> </a:t>
            </a:r>
            <a:r>
              <a:rPr lang="bg-BG" sz="2200" dirty="0" smtClean="0"/>
              <a:t>е дадено </a:t>
            </a:r>
            <a:r>
              <a:rPr lang="en-US" sz="2200" dirty="0" smtClean="0"/>
              <a:t>(SSN</a:t>
            </a:r>
            <a:r>
              <a:rPr lang="en-US" sz="2200" dirty="0"/>
              <a:t>, </a:t>
            </a:r>
            <a:r>
              <a:rPr lang="en-US" sz="2200" dirty="0" err="1"/>
              <a:t>Emp</a:t>
            </a:r>
            <a:r>
              <a:rPr lang="en-US" sz="2200" dirty="0"/>
              <a:t>#, Salary ). </a:t>
            </a:r>
          </a:p>
          <a:p>
            <a:pPr lvl="2">
              <a:lnSpc>
                <a:spcPct val="90000"/>
              </a:lnSpc>
            </a:pPr>
            <a:r>
              <a:rPr lang="bg-BG" sz="2000" dirty="0" smtClean="0"/>
              <a:t>Тук съществува</a:t>
            </a:r>
            <a:r>
              <a:rPr lang="en-US" sz="2000" dirty="0" smtClean="0"/>
              <a:t> </a:t>
            </a:r>
            <a:r>
              <a:rPr lang="en-US" sz="2000" dirty="0"/>
              <a:t>SSN -&gt; </a:t>
            </a:r>
            <a:r>
              <a:rPr lang="en-US" sz="2000" dirty="0" err="1"/>
              <a:t>Emp</a:t>
            </a:r>
            <a:r>
              <a:rPr lang="en-US" sz="2000" dirty="0"/>
              <a:t># -&gt; Salary </a:t>
            </a:r>
            <a:r>
              <a:rPr lang="bg-BG" sz="2000" dirty="0" smtClean="0"/>
              <a:t>и </a:t>
            </a:r>
            <a:r>
              <a:rPr lang="en-US" sz="2000" dirty="0" err="1" smtClean="0"/>
              <a:t>Emp</a:t>
            </a:r>
            <a:r>
              <a:rPr lang="en-US" sz="2000" dirty="0"/>
              <a:t># </a:t>
            </a:r>
            <a:r>
              <a:rPr lang="bg-BG" sz="2000" dirty="0" smtClean="0"/>
              <a:t> е кандидат ключ</a:t>
            </a:r>
            <a:r>
              <a:rPr lang="en-US" sz="2000" dirty="0" smtClean="0"/>
              <a:t>.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623701C0-A8F4-4172-9995-1FF20BB03204}" type="slidenum">
              <a:rPr lang="en-US"/>
              <a:pPr/>
              <a:t>43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Неформална дефиниция на </a:t>
            </a:r>
            <a:r>
              <a:rPr lang="en-US" dirty="0" smtClean="0"/>
              <a:t>NF</a:t>
            </a:r>
            <a:r>
              <a:rPr lang="en-US" dirty="0"/>
              <a:t>	</a:t>
            </a:r>
          </a:p>
        </p:txBody>
      </p:sp>
      <p:sp>
        <p:nvSpPr>
          <p:cNvPr id="77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</a:t>
            </a:r>
            <a:r>
              <a:rPr lang="en-US" dirty="0" smtClean="0"/>
              <a:t>NF</a:t>
            </a:r>
            <a:endParaRPr lang="en-US" dirty="0"/>
          </a:p>
          <a:p>
            <a:pPr lvl="1"/>
            <a:r>
              <a:rPr lang="bg-BG" dirty="0" smtClean="0"/>
              <a:t>Всички атрибути зависят от </a:t>
            </a:r>
            <a:r>
              <a:rPr lang="bg-BG" b="1" dirty="0" smtClean="0"/>
              <a:t>ключа</a:t>
            </a:r>
            <a:endParaRPr lang="en-US" b="1" dirty="0"/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</a:t>
            </a:r>
            <a:r>
              <a:rPr lang="en-US" dirty="0" smtClean="0"/>
              <a:t>NF</a:t>
            </a:r>
            <a:endParaRPr lang="en-US" dirty="0"/>
          </a:p>
          <a:p>
            <a:pPr lvl="1"/>
            <a:r>
              <a:rPr lang="bg-BG" dirty="0" smtClean="0"/>
              <a:t>Всички атрибути зависят от </a:t>
            </a:r>
            <a:r>
              <a:rPr lang="bg-BG" b="1" dirty="0" smtClean="0"/>
              <a:t>целия ключ</a:t>
            </a:r>
            <a:endParaRPr lang="en-US" b="1" dirty="0"/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smtClean="0"/>
              <a:t>NF</a:t>
            </a:r>
            <a:endParaRPr lang="en-US" dirty="0"/>
          </a:p>
          <a:p>
            <a:pPr lvl="1"/>
            <a:r>
              <a:rPr lang="bg-BG" dirty="0" smtClean="0"/>
              <a:t>Всички атрибути зависят от </a:t>
            </a:r>
            <a:r>
              <a:rPr lang="bg-BG" b="1" dirty="0" smtClean="0"/>
              <a:t>нищо друго, освен от ключа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F154295C-1D60-4886-9755-83CF717D2517}" type="slidenum">
              <a:rPr lang="en-US"/>
              <a:pPr/>
              <a:t>44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22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2800" dirty="0"/>
              <a:t>Общи дефиниции за нормални форми </a:t>
            </a:r>
            <a:r>
              <a:rPr lang="bg-BG" sz="2800" dirty="0" smtClean="0"/>
              <a:t>/за </a:t>
            </a:r>
            <a:r>
              <a:rPr lang="bg-BG" sz="2800" dirty="0"/>
              <a:t>множество </a:t>
            </a:r>
            <a:r>
              <a:rPr lang="bg-BG" sz="2800" dirty="0" smtClean="0"/>
              <a:t>ключове/ </a:t>
            </a:r>
            <a:r>
              <a:rPr lang="en-US" sz="3200" dirty="0" smtClean="0"/>
              <a:t>(1</a:t>
            </a:r>
            <a:r>
              <a:rPr lang="en-US" sz="3200" dirty="0"/>
              <a:t>)</a:t>
            </a:r>
          </a:p>
        </p:txBody>
      </p:sp>
      <p:sp>
        <p:nvSpPr>
          <p:cNvPr id="75162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Предходните дефиниции се отнасят само за първичния ключ.</a:t>
            </a:r>
            <a:endParaRPr lang="en-US" dirty="0"/>
          </a:p>
          <a:p>
            <a:r>
              <a:rPr lang="bg-BG" dirty="0" smtClean="0"/>
              <a:t>Следващите дефиниции са по общи и се отнасят за релации с множество кандидат ключове.</a:t>
            </a:r>
            <a:endParaRPr lang="en-US" dirty="0"/>
          </a:p>
          <a:p>
            <a:r>
              <a:rPr lang="bg-BG" dirty="0" smtClean="0"/>
              <a:t>Една релационна схема</a:t>
            </a:r>
            <a:r>
              <a:rPr lang="en-US" dirty="0" smtClean="0"/>
              <a:t> </a:t>
            </a:r>
            <a:r>
              <a:rPr lang="en-US" dirty="0"/>
              <a:t>R </a:t>
            </a:r>
            <a:r>
              <a:rPr lang="bg-BG" dirty="0" smtClean="0"/>
              <a:t>е в </a:t>
            </a:r>
            <a:r>
              <a:rPr lang="en-US" b="1" dirty="0" smtClean="0"/>
              <a:t>second </a:t>
            </a:r>
            <a:r>
              <a:rPr lang="en-US" b="1" dirty="0"/>
              <a:t>normal form (</a:t>
            </a:r>
            <a:r>
              <a:rPr lang="en-US" b="1" dirty="0" smtClean="0"/>
              <a:t>2NF</a:t>
            </a:r>
            <a:r>
              <a:rPr lang="bg-BG" b="1" dirty="0" smtClean="0"/>
              <a:t>,</a:t>
            </a:r>
            <a:r>
              <a:rPr lang="en-US" b="1" dirty="0" smtClean="0"/>
              <a:t>)</a:t>
            </a:r>
            <a:r>
              <a:rPr lang="en-US" dirty="0" smtClean="0"/>
              <a:t> </a:t>
            </a:r>
            <a:r>
              <a:rPr lang="bg-BG" dirty="0" smtClean="0"/>
              <a:t>ако всеки непрост атрибут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bg-BG" dirty="0" smtClean="0"/>
              <a:t>в </a:t>
            </a:r>
            <a:r>
              <a:rPr lang="en-US" dirty="0" smtClean="0"/>
              <a:t>R </a:t>
            </a:r>
            <a:r>
              <a:rPr lang="bg-BG" dirty="0" smtClean="0"/>
              <a:t>е напълно функционално зависим от </a:t>
            </a:r>
            <a:r>
              <a:rPr lang="bg-BG" i="1" dirty="0" smtClean="0"/>
              <a:t>всеки ключ </a:t>
            </a:r>
            <a:r>
              <a:rPr lang="bg-BG" dirty="0" smtClean="0"/>
              <a:t>в </a:t>
            </a:r>
            <a:r>
              <a:rPr lang="en-US" dirty="0" smtClean="0"/>
              <a:t>R</a:t>
            </a:r>
            <a:r>
              <a:rPr lang="bg-BG" dirty="0" smtClean="0"/>
              <a:t>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F566114D-3A7B-4B49-B374-243B28A7CB34}" type="slidenum">
              <a:rPr lang="en-US"/>
              <a:pPr/>
              <a:t>45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70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34747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bg-BG" dirty="0"/>
              <a:t>Общи дефиниции за нормални форми </a:t>
            </a:r>
            <a:r>
              <a:rPr lang="en-US" dirty="0" smtClean="0"/>
              <a:t>(2</a:t>
            </a:r>
            <a:r>
              <a:rPr lang="en-US" dirty="0"/>
              <a:t>)</a:t>
            </a:r>
          </a:p>
        </p:txBody>
      </p:sp>
      <p:sp>
        <p:nvSpPr>
          <p:cNvPr id="7536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Дефиниция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b="1" dirty="0" smtClean="0"/>
              <a:t>Суперключ </a:t>
            </a:r>
            <a:r>
              <a:rPr lang="bg-BG" dirty="0" smtClean="0"/>
              <a:t>на релационна схема</a:t>
            </a:r>
            <a:r>
              <a:rPr lang="en-US" dirty="0" smtClean="0"/>
              <a:t> </a:t>
            </a:r>
            <a:r>
              <a:rPr lang="en-US" dirty="0"/>
              <a:t>R </a:t>
            </a:r>
            <a:r>
              <a:rPr lang="en-US" dirty="0" smtClean="0"/>
              <a:t>– </a:t>
            </a:r>
            <a:r>
              <a:rPr lang="bg-BG" dirty="0" smtClean="0"/>
              <a:t>множество от атрибути </a:t>
            </a:r>
            <a:r>
              <a:rPr lang="en-US" dirty="0" smtClean="0"/>
              <a:t>S </a:t>
            </a:r>
            <a:r>
              <a:rPr lang="bg-BG" dirty="0" smtClean="0"/>
              <a:t>в </a:t>
            </a:r>
            <a:r>
              <a:rPr lang="en-US" dirty="0" smtClean="0"/>
              <a:t>R</a:t>
            </a:r>
            <a:r>
              <a:rPr lang="bg-BG" dirty="0" smtClean="0"/>
              <a:t>, което съдържа ключ от</a:t>
            </a:r>
            <a:r>
              <a:rPr lang="en-US" dirty="0" smtClean="0"/>
              <a:t> R</a:t>
            </a:r>
            <a:r>
              <a:rPr lang="bg-BG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Една релационна схема </a:t>
            </a:r>
            <a:r>
              <a:rPr lang="en-US" dirty="0" smtClean="0"/>
              <a:t>R </a:t>
            </a:r>
            <a:r>
              <a:rPr lang="bg-BG" dirty="0" smtClean="0"/>
              <a:t>е в </a:t>
            </a:r>
            <a:r>
              <a:rPr lang="en-US" b="1" dirty="0" smtClean="0"/>
              <a:t>third </a:t>
            </a:r>
            <a:r>
              <a:rPr lang="en-US" b="1" dirty="0"/>
              <a:t>normal form (3NF</a:t>
            </a:r>
            <a:r>
              <a:rPr lang="en-US" b="1" dirty="0" smtClean="0"/>
              <a:t>)</a:t>
            </a:r>
            <a:r>
              <a:rPr lang="bg-BG" b="1" dirty="0" smtClean="0"/>
              <a:t>,</a:t>
            </a:r>
            <a:r>
              <a:rPr lang="en-US" dirty="0" smtClean="0"/>
              <a:t> </a:t>
            </a:r>
            <a:r>
              <a:rPr lang="bg-BG" dirty="0" smtClean="0"/>
              <a:t>ако за всяка </a:t>
            </a:r>
            <a:r>
              <a:rPr lang="en-US" dirty="0" smtClean="0"/>
              <a:t>FD </a:t>
            </a:r>
            <a:r>
              <a:rPr lang="en-US" dirty="0"/>
              <a:t>X -&gt; </a:t>
            </a:r>
            <a:r>
              <a:rPr lang="en-US" dirty="0" smtClean="0"/>
              <a:t>A</a:t>
            </a:r>
            <a:r>
              <a:rPr lang="bg-BG" dirty="0" smtClean="0"/>
              <a:t>, съдържаща се в </a:t>
            </a:r>
            <a:r>
              <a:rPr lang="en-US" dirty="0" smtClean="0"/>
              <a:t>R: </a:t>
            </a:r>
            <a:endParaRPr lang="en-US" dirty="0"/>
          </a:p>
          <a:p>
            <a:pPr lvl="2"/>
            <a:r>
              <a:rPr lang="en-US" dirty="0"/>
              <a:t>(a) X </a:t>
            </a:r>
            <a:r>
              <a:rPr lang="bg-BG" dirty="0" smtClean="0"/>
              <a:t>е суперключ на </a:t>
            </a:r>
            <a:r>
              <a:rPr lang="en-US" dirty="0" smtClean="0"/>
              <a:t>R </a:t>
            </a:r>
            <a:r>
              <a:rPr lang="bg-BG" dirty="0" smtClean="0"/>
              <a:t>или</a:t>
            </a:r>
            <a:endParaRPr lang="en-US" dirty="0"/>
          </a:p>
          <a:p>
            <a:pPr lvl="2"/>
            <a:r>
              <a:rPr lang="en-US" dirty="0"/>
              <a:t>(b) A </a:t>
            </a:r>
            <a:r>
              <a:rPr lang="bg-BG" dirty="0" smtClean="0"/>
              <a:t>е прост атрибут на </a:t>
            </a:r>
            <a:r>
              <a:rPr lang="en-US" dirty="0" smtClean="0"/>
              <a:t>R</a:t>
            </a:r>
            <a:endParaRPr lang="en-US" dirty="0"/>
          </a:p>
          <a:p>
            <a:r>
              <a:rPr lang="en-US" dirty="0" smtClean="0"/>
              <a:t>Boyce-</a:t>
            </a:r>
            <a:r>
              <a:rPr lang="en-US" dirty="0" err="1" smtClean="0"/>
              <a:t>Codd</a:t>
            </a:r>
            <a:r>
              <a:rPr lang="en-US" dirty="0" smtClean="0"/>
              <a:t> </a:t>
            </a:r>
            <a:r>
              <a:rPr lang="en-US" dirty="0"/>
              <a:t>normal form </a:t>
            </a:r>
            <a:r>
              <a:rPr lang="bg-BG" dirty="0" smtClean="0"/>
              <a:t>забранява условие </a:t>
            </a:r>
            <a:r>
              <a:rPr lang="en-US" dirty="0" smtClean="0"/>
              <a:t>(b)</a:t>
            </a:r>
            <a:r>
              <a:rPr lang="bg-BG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D71E4CA0-F784-4B33-B26A-FC608EEE1A0C}" type="slidenum">
              <a:rPr lang="en-US"/>
              <a:pPr/>
              <a:t>46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BCNF </a:t>
            </a:r>
            <a:r>
              <a:rPr lang="en-US" dirty="0"/>
              <a:t>(Boyce-</a:t>
            </a:r>
            <a:r>
              <a:rPr lang="en-US" dirty="0" err="1"/>
              <a:t>Codd</a:t>
            </a:r>
            <a:r>
              <a:rPr lang="en-US" dirty="0"/>
              <a:t> Normal Form) </a:t>
            </a:r>
          </a:p>
        </p:txBody>
      </p:sp>
      <p:sp>
        <p:nvSpPr>
          <p:cNvPr id="7557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Една релационна схема </a:t>
            </a:r>
            <a:r>
              <a:rPr lang="en-US" sz="2400" dirty="0" smtClean="0"/>
              <a:t>R </a:t>
            </a:r>
            <a:r>
              <a:rPr lang="bg-BG" sz="2400" dirty="0" smtClean="0"/>
              <a:t>е в </a:t>
            </a:r>
            <a:r>
              <a:rPr lang="en-US" sz="2400" b="1" dirty="0" smtClean="0"/>
              <a:t>Boyce-</a:t>
            </a:r>
            <a:r>
              <a:rPr lang="en-US" sz="2400" b="1" dirty="0" err="1" smtClean="0"/>
              <a:t>Codd</a:t>
            </a:r>
            <a:r>
              <a:rPr lang="en-US" sz="2400" b="1" dirty="0" smtClean="0"/>
              <a:t> </a:t>
            </a:r>
            <a:r>
              <a:rPr lang="en-US" sz="2400" b="1" dirty="0"/>
              <a:t>Normal Form (BCNF</a:t>
            </a:r>
            <a:r>
              <a:rPr lang="en-US" sz="2400" b="1" dirty="0" smtClean="0"/>
              <a:t>)</a:t>
            </a:r>
            <a:r>
              <a:rPr lang="bg-BG" sz="2400" b="1" dirty="0" smtClean="0"/>
              <a:t>,</a:t>
            </a:r>
            <a:r>
              <a:rPr lang="en-US" sz="2400" dirty="0" smtClean="0"/>
              <a:t> </a:t>
            </a:r>
            <a:r>
              <a:rPr lang="bg-BG" sz="2400" dirty="0" smtClean="0"/>
              <a:t>ако дадена </a:t>
            </a:r>
            <a:r>
              <a:rPr lang="en-US" sz="2400" b="1" dirty="0" smtClean="0"/>
              <a:t>FD </a:t>
            </a:r>
            <a:r>
              <a:rPr lang="en-US" sz="2400" b="1" dirty="0"/>
              <a:t>X -&gt; </a:t>
            </a:r>
            <a:r>
              <a:rPr lang="en-US" sz="2400" b="1" dirty="0" smtClean="0"/>
              <a:t>A</a:t>
            </a:r>
            <a:r>
              <a:rPr lang="bg-BG" b="1" dirty="0"/>
              <a:t>,</a:t>
            </a:r>
            <a:r>
              <a:rPr lang="en-US" sz="2400" dirty="0" smtClean="0"/>
              <a:t> </a:t>
            </a:r>
            <a:r>
              <a:rPr lang="bg-BG" sz="2400" dirty="0" smtClean="0"/>
              <a:t>се съдържа се в </a:t>
            </a:r>
            <a:r>
              <a:rPr lang="en-US" sz="2400" dirty="0" smtClean="0"/>
              <a:t>R</a:t>
            </a:r>
            <a:r>
              <a:rPr lang="en-US" sz="2400" dirty="0"/>
              <a:t>, </a:t>
            </a:r>
            <a:r>
              <a:rPr lang="bg-BG" sz="2400" dirty="0" smtClean="0"/>
              <a:t>то </a:t>
            </a:r>
            <a:r>
              <a:rPr lang="en-US" sz="2400" b="1" dirty="0" smtClean="0"/>
              <a:t>X </a:t>
            </a:r>
            <a:r>
              <a:rPr lang="bg-BG" sz="2400" b="1" dirty="0" smtClean="0"/>
              <a:t>е един супер ключ </a:t>
            </a:r>
            <a:r>
              <a:rPr lang="bg-BG" sz="2400" dirty="0" smtClean="0"/>
              <a:t>на </a:t>
            </a:r>
            <a:r>
              <a:rPr lang="en-US" sz="2400" dirty="0" smtClean="0"/>
              <a:t>R</a:t>
            </a:r>
            <a:r>
              <a:rPr lang="bg-BG" sz="2400" dirty="0" smtClean="0"/>
              <a:t>.</a:t>
            </a:r>
            <a:endParaRPr lang="en-US" sz="2400" dirty="0"/>
          </a:p>
          <a:p>
            <a:r>
              <a:rPr lang="bg-BG" sz="2400" dirty="0" smtClean="0"/>
              <a:t>Всяка нормална форма е по-строга от предходните:</a:t>
            </a:r>
            <a:endParaRPr lang="en-US" sz="2400" dirty="0"/>
          </a:p>
          <a:p>
            <a:pPr lvl="1"/>
            <a:r>
              <a:rPr lang="bg-BG" sz="2200" dirty="0" smtClean="0"/>
              <a:t>Всяка </a:t>
            </a:r>
            <a:r>
              <a:rPr lang="en-US" sz="2200" dirty="0" smtClean="0"/>
              <a:t>2NF </a:t>
            </a:r>
            <a:r>
              <a:rPr lang="bg-BG" sz="2200" dirty="0" smtClean="0"/>
              <a:t>релация е и в </a:t>
            </a:r>
            <a:r>
              <a:rPr lang="en-US" sz="2200" dirty="0" smtClean="0"/>
              <a:t>1NF</a:t>
            </a:r>
            <a:endParaRPr lang="en-US" sz="2200" dirty="0"/>
          </a:p>
          <a:p>
            <a:pPr lvl="1"/>
            <a:r>
              <a:rPr lang="bg-BG" sz="2200" dirty="0" smtClean="0"/>
              <a:t>Всяка </a:t>
            </a:r>
            <a:r>
              <a:rPr lang="en-US" sz="2200" dirty="0" smtClean="0"/>
              <a:t>3NF </a:t>
            </a:r>
            <a:r>
              <a:rPr lang="bg-BG" sz="2200" dirty="0"/>
              <a:t>релация е и в </a:t>
            </a:r>
            <a:r>
              <a:rPr lang="en-US" sz="2200" dirty="0" smtClean="0"/>
              <a:t>2NF</a:t>
            </a:r>
            <a:endParaRPr lang="en-US" sz="2200" dirty="0"/>
          </a:p>
          <a:p>
            <a:pPr lvl="1"/>
            <a:r>
              <a:rPr lang="bg-BG" sz="2200" dirty="0" smtClean="0"/>
              <a:t>Всяка </a:t>
            </a:r>
            <a:r>
              <a:rPr lang="en-US" sz="2200" dirty="0" smtClean="0"/>
              <a:t>BCNF </a:t>
            </a:r>
            <a:r>
              <a:rPr lang="bg-BG" sz="2200" dirty="0"/>
              <a:t>релация е и в </a:t>
            </a:r>
            <a:r>
              <a:rPr lang="en-US" sz="2200" dirty="0" smtClean="0"/>
              <a:t>3NF</a:t>
            </a:r>
            <a:endParaRPr lang="en-US" sz="2200" dirty="0"/>
          </a:p>
          <a:p>
            <a:r>
              <a:rPr lang="bg-BG" sz="2400" dirty="0" smtClean="0"/>
              <a:t>Съществуват релации, които са в </a:t>
            </a:r>
            <a:r>
              <a:rPr lang="en-US" sz="2400" dirty="0" smtClean="0"/>
              <a:t>3NF</a:t>
            </a:r>
            <a:r>
              <a:rPr lang="bg-BG" sz="2400" dirty="0" smtClean="0"/>
              <a:t>, но не са в </a:t>
            </a:r>
            <a:r>
              <a:rPr lang="en-US" sz="2400" dirty="0" smtClean="0"/>
              <a:t>BCNF</a:t>
            </a:r>
            <a:r>
              <a:rPr lang="bg-BG" sz="2400" dirty="0" smtClean="0"/>
              <a:t>.</a:t>
            </a:r>
            <a:endParaRPr lang="en-US" sz="2400" dirty="0"/>
          </a:p>
          <a:p>
            <a:r>
              <a:rPr lang="bg-BG" sz="2400" dirty="0" smtClean="0"/>
              <a:t>Целта е всяка релация да бъде в</a:t>
            </a:r>
            <a:r>
              <a:rPr lang="en-US" sz="2400" dirty="0" smtClean="0"/>
              <a:t> </a:t>
            </a:r>
            <a:r>
              <a:rPr lang="en-US" sz="2400" dirty="0"/>
              <a:t>BCNF </a:t>
            </a:r>
            <a:r>
              <a:rPr lang="en-US" sz="2400" dirty="0" smtClean="0"/>
              <a:t>(</a:t>
            </a:r>
            <a:r>
              <a:rPr lang="bg-BG" sz="2400" dirty="0" smtClean="0"/>
              <a:t>или </a:t>
            </a:r>
            <a:r>
              <a:rPr lang="en-US" sz="2400" dirty="0" smtClean="0"/>
              <a:t>3NF)</a:t>
            </a:r>
            <a:r>
              <a:rPr lang="bg-BG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D7657587-31FA-48D3-946F-A075D15B8801}" type="slidenum">
              <a:rPr lang="en-US"/>
              <a:pPr/>
              <a:t>47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Boyce-</a:t>
            </a:r>
            <a:r>
              <a:rPr lang="en-US" sz="3200" dirty="0" err="1" smtClean="0"/>
              <a:t>Codd</a:t>
            </a:r>
            <a:r>
              <a:rPr lang="en-US" sz="3200" dirty="0" smtClean="0"/>
              <a:t> </a:t>
            </a:r>
            <a:r>
              <a:rPr lang="en-US" sz="3200" dirty="0"/>
              <a:t>normal form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DA81F9A1-768C-44C3-B215-98F14C8A570F}" type="slidenum">
              <a:rPr lang="en-US"/>
              <a:pPr/>
              <a:t>48</a:t>
            </a:fld>
            <a:endParaRPr lang="en-CA"/>
          </a:p>
        </p:txBody>
      </p:sp>
      <p:sp>
        <p:nvSpPr>
          <p:cNvPr id="757764" name="Rectangle 4"/>
          <p:cNvSpPr>
            <a:spLocks noChangeArrowheads="1"/>
          </p:cNvSpPr>
          <p:nvPr/>
        </p:nvSpPr>
        <p:spPr bwMode="auto">
          <a:xfrm>
            <a:off x="1828800" y="1309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/>
          </a:p>
        </p:txBody>
      </p:sp>
      <p:pic>
        <p:nvPicPr>
          <p:cNvPr id="757771" name="Picture 11" descr="fig10_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1752600"/>
            <a:ext cx="7642225" cy="444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7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Релация</a:t>
            </a:r>
            <a:r>
              <a:rPr lang="en-US" sz="3200" dirty="0" smtClean="0"/>
              <a:t> TEACH</a:t>
            </a:r>
            <a:r>
              <a:rPr lang="bg-BG" sz="3200" dirty="0" smtClean="0"/>
              <a:t>, която е в</a:t>
            </a:r>
            <a:r>
              <a:rPr lang="en-US" sz="3200" dirty="0" smtClean="0"/>
              <a:t> 3NF</a:t>
            </a:r>
            <a:r>
              <a:rPr lang="bg-BG" sz="3200" dirty="0" smtClean="0"/>
              <a:t>, но не е в</a:t>
            </a:r>
            <a:r>
              <a:rPr lang="en-US" sz="3200" dirty="0" smtClean="0"/>
              <a:t> BCNF</a:t>
            </a:r>
            <a:endParaRPr lang="en-US" sz="3200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3A6370FB-69FF-473C-988E-F66D01F7D230}" type="slidenum">
              <a:rPr lang="en-US"/>
              <a:pPr/>
              <a:t>49</a:t>
            </a:fld>
            <a:endParaRPr lang="en-CA"/>
          </a:p>
        </p:txBody>
      </p:sp>
      <p:sp>
        <p:nvSpPr>
          <p:cNvPr id="759811" name="Rectangle 3"/>
          <p:cNvSpPr>
            <a:spLocks noChangeArrowheads="1"/>
          </p:cNvSpPr>
          <p:nvPr/>
        </p:nvSpPr>
        <p:spPr bwMode="auto">
          <a:xfrm>
            <a:off x="1828800" y="1309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/>
          </a:p>
        </p:txBody>
      </p:sp>
      <p:pic>
        <p:nvPicPr>
          <p:cNvPr id="759819" name="Picture 11" descr="fig10_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057400"/>
            <a:ext cx="7505700" cy="386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6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dirty="0"/>
              <a:t>Неформални указания за дизайн на </a:t>
            </a:r>
            <a:r>
              <a:rPr lang="bg-BG" sz="2800" dirty="0" smtClean="0"/>
              <a:t>РБД </a:t>
            </a:r>
            <a:r>
              <a:rPr lang="en-US" sz="3200" dirty="0" smtClean="0"/>
              <a:t>(2</a:t>
            </a:r>
            <a:r>
              <a:rPr lang="en-US" sz="3200" dirty="0"/>
              <a:t>)</a:t>
            </a:r>
          </a:p>
        </p:txBody>
      </p:sp>
      <p:sp>
        <p:nvSpPr>
          <p:cNvPr id="675847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Първо ще разгледаме неформалните указания за добър релационен дизайн</a:t>
            </a:r>
            <a:endParaRPr lang="en-US" sz="2400" dirty="0"/>
          </a:p>
          <a:p>
            <a:r>
              <a:rPr lang="bg-BG" sz="2400" dirty="0" smtClean="0"/>
              <a:t>След това ще дискутираме формалните концепции за функционални зависимости и нормалните форми</a:t>
            </a:r>
            <a:endParaRPr lang="en-US" sz="2400" dirty="0"/>
          </a:p>
          <a:p>
            <a:pPr lvl="1"/>
            <a:r>
              <a:rPr lang="en-US" sz="2200" dirty="0"/>
              <a:t>- 1NF (First Normal Form)</a:t>
            </a:r>
          </a:p>
          <a:p>
            <a:pPr lvl="1"/>
            <a:r>
              <a:rPr lang="en-US" sz="2200" dirty="0"/>
              <a:t>- 2NF (Second Normal Form)</a:t>
            </a:r>
          </a:p>
          <a:p>
            <a:pPr lvl="1"/>
            <a:r>
              <a:rPr lang="en-US" sz="2200" dirty="0"/>
              <a:t>- 3NF (Third Normal Form)</a:t>
            </a:r>
          </a:p>
          <a:p>
            <a:pPr lvl="1"/>
            <a:r>
              <a:rPr lang="en-US" sz="2200" dirty="0"/>
              <a:t>- BCNF (Boyce-</a:t>
            </a:r>
            <a:r>
              <a:rPr lang="en-US" sz="2200" dirty="0" err="1"/>
              <a:t>Codd</a:t>
            </a:r>
            <a:r>
              <a:rPr lang="en-US" sz="2200" dirty="0"/>
              <a:t> Normal Form)</a:t>
            </a:r>
          </a:p>
          <a:p>
            <a:r>
              <a:rPr lang="bg-BG" sz="2400" dirty="0" smtClean="0"/>
              <a:t>Допълнителни типове зависимости, други нормални форми  и алгоритми за релционен дизайнчрез синтез се дискутират в следващата лекция.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71EA8F67-8C82-487D-A17A-0EC592A77C16}" type="slidenum">
              <a:rPr lang="en-US"/>
              <a:pPr/>
              <a:t>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Получаване на </a:t>
            </a:r>
            <a:r>
              <a:rPr lang="en-US" sz="3200" dirty="0" smtClean="0"/>
              <a:t>BCNF </a:t>
            </a:r>
            <a:r>
              <a:rPr lang="bg-BG" sz="3200" dirty="0" smtClean="0"/>
              <a:t>чрез декомпозиция </a:t>
            </a:r>
            <a:r>
              <a:rPr lang="en-US" sz="3200" dirty="0" smtClean="0"/>
              <a:t>(1</a:t>
            </a:r>
            <a:r>
              <a:rPr lang="en-US" sz="3200" dirty="0"/>
              <a:t>)</a:t>
            </a:r>
          </a:p>
        </p:txBody>
      </p:sp>
      <p:sp>
        <p:nvSpPr>
          <p:cNvPr id="76186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400" dirty="0" smtClean="0"/>
              <a:t>Две</a:t>
            </a:r>
            <a:r>
              <a:rPr lang="en-US" sz="2400" dirty="0" smtClean="0"/>
              <a:t> </a:t>
            </a:r>
            <a:r>
              <a:rPr lang="en-US" sz="2400" dirty="0"/>
              <a:t>FDs </a:t>
            </a:r>
            <a:r>
              <a:rPr lang="bg-BG" sz="2400" dirty="0" smtClean="0"/>
              <a:t>съществуват в релацията </a:t>
            </a:r>
            <a:r>
              <a:rPr lang="en-US" sz="2400" dirty="0" smtClean="0"/>
              <a:t>TEACH</a:t>
            </a:r>
            <a:r>
              <a:rPr lang="en-US" sz="2400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fd1: { student, course} </a:t>
            </a:r>
            <a:r>
              <a:rPr lang="en-US" sz="2200" dirty="0">
                <a:sym typeface="Symbol" pitchFamily="71" charset="2"/>
              </a:rPr>
              <a:t>-&gt;</a:t>
            </a:r>
            <a:r>
              <a:rPr lang="en-US" sz="2200" dirty="0"/>
              <a:t> instructor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fd2: instructor </a:t>
            </a:r>
            <a:r>
              <a:rPr lang="en-US" sz="2200" dirty="0">
                <a:sym typeface="Symbol" pitchFamily="71" charset="2"/>
              </a:rPr>
              <a:t> -&gt;</a:t>
            </a:r>
            <a:r>
              <a:rPr lang="en-US" sz="2200" dirty="0"/>
              <a:t> course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{student, course} </a:t>
            </a:r>
            <a:r>
              <a:rPr lang="bg-BG" sz="2400" dirty="0" smtClean="0"/>
              <a:t>е кандидат ключ за тази релация</a:t>
            </a:r>
            <a:r>
              <a:rPr lang="en-US" sz="2400" dirty="0" smtClean="0"/>
              <a:t>.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Релацията е в </a:t>
            </a:r>
            <a:r>
              <a:rPr lang="en-US" sz="2200" dirty="0" smtClean="0"/>
              <a:t>3NF</a:t>
            </a:r>
            <a:r>
              <a:rPr lang="bg-BG" sz="2200" dirty="0" smtClean="0"/>
              <a:t>,</a:t>
            </a:r>
            <a:r>
              <a:rPr lang="en-US" sz="2200" dirty="0" smtClean="0"/>
              <a:t> </a:t>
            </a:r>
            <a:r>
              <a:rPr lang="bg-BG" sz="2200" i="1" dirty="0" smtClean="0"/>
              <a:t>но не е в </a:t>
            </a:r>
            <a:r>
              <a:rPr lang="en-US" sz="2200" dirty="0" smtClean="0"/>
              <a:t>BCNF</a:t>
            </a:r>
            <a:r>
              <a:rPr lang="bg-BG" sz="2200" dirty="0" smtClean="0"/>
              <a:t>.</a:t>
            </a:r>
            <a:r>
              <a:rPr lang="en-US" sz="2200" dirty="0" smtClean="0"/>
              <a:t> 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Една релация, която </a:t>
            </a:r>
            <a:r>
              <a:rPr lang="bg-BG" sz="2400" b="1" dirty="0" smtClean="0"/>
              <a:t>НЕ Е </a:t>
            </a:r>
            <a:r>
              <a:rPr lang="bg-BG" sz="2400" dirty="0" smtClean="0"/>
              <a:t>в </a:t>
            </a:r>
            <a:r>
              <a:rPr lang="en-US" sz="2400" dirty="0" smtClean="0"/>
              <a:t>BCNF </a:t>
            </a:r>
            <a:r>
              <a:rPr lang="bg-BG" sz="2400" dirty="0" smtClean="0"/>
              <a:t>трябва да се декомпозира, така че да стане в </a:t>
            </a:r>
            <a:r>
              <a:rPr lang="en-US" sz="2400" dirty="0" smtClean="0"/>
              <a:t>BCNF</a:t>
            </a:r>
            <a:r>
              <a:rPr lang="bg-BG" sz="2400" dirty="0" smtClean="0"/>
              <a:t>, дори и да не се запазят всички функционални зависимости в декомпозираните релации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64B2696C-9C6D-493F-9EE7-0AA798F472FC}" type="slidenum">
              <a:rPr lang="en-US"/>
              <a:pPr/>
              <a:t>50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/>
              <a:t>Получаване на </a:t>
            </a:r>
            <a:r>
              <a:rPr lang="en-US" sz="3200" dirty="0"/>
              <a:t>BCNF </a:t>
            </a:r>
            <a:r>
              <a:rPr lang="bg-BG" sz="3200" dirty="0"/>
              <a:t>чрез </a:t>
            </a:r>
            <a:r>
              <a:rPr lang="bg-BG" sz="3200" dirty="0" smtClean="0"/>
              <a:t>декомпозиция </a:t>
            </a:r>
            <a:r>
              <a:rPr lang="en-US" sz="3200" dirty="0" smtClean="0"/>
              <a:t>(2</a:t>
            </a:r>
            <a:r>
              <a:rPr lang="en-US" sz="3200" dirty="0"/>
              <a:t>)</a:t>
            </a:r>
          </a:p>
        </p:txBody>
      </p:sp>
      <p:sp>
        <p:nvSpPr>
          <p:cNvPr id="763911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bg-BG" sz="2000" dirty="0" smtClean="0"/>
              <a:t>Възможни са три декомпозиции на </a:t>
            </a:r>
            <a:r>
              <a:rPr lang="en-US" sz="2000" dirty="0" smtClean="0"/>
              <a:t>TEACH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{</a:t>
            </a:r>
            <a:r>
              <a:rPr lang="en-US" sz="2000" u="sng" dirty="0"/>
              <a:t>student, instructor</a:t>
            </a:r>
            <a:r>
              <a:rPr lang="en-US" sz="2000" dirty="0"/>
              <a:t>} </a:t>
            </a:r>
            <a:r>
              <a:rPr lang="bg-BG" sz="2000" dirty="0" smtClean="0"/>
              <a:t>и </a:t>
            </a:r>
            <a:r>
              <a:rPr lang="en-US" sz="2000" dirty="0" smtClean="0"/>
              <a:t>{</a:t>
            </a:r>
            <a:r>
              <a:rPr lang="en-US" sz="2000" u="sng" dirty="0" smtClean="0"/>
              <a:t>student</a:t>
            </a:r>
            <a:r>
              <a:rPr lang="en-US" sz="2000" u="sng" dirty="0"/>
              <a:t>, course</a:t>
            </a:r>
            <a:r>
              <a:rPr lang="en-US" sz="2000" dirty="0"/>
              <a:t>}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{course, </a:t>
            </a:r>
            <a:r>
              <a:rPr lang="en-US" sz="2000" u="sng" dirty="0"/>
              <a:t>instructor</a:t>
            </a:r>
            <a:r>
              <a:rPr lang="en-US" sz="2000" dirty="0"/>
              <a:t> } </a:t>
            </a:r>
            <a:r>
              <a:rPr lang="bg-BG" sz="2000" dirty="0" smtClean="0"/>
              <a:t>и </a:t>
            </a:r>
            <a:r>
              <a:rPr lang="en-US" sz="2000" dirty="0" smtClean="0"/>
              <a:t>{</a:t>
            </a:r>
            <a:r>
              <a:rPr lang="en-US" sz="2000" u="sng" dirty="0" smtClean="0"/>
              <a:t>course</a:t>
            </a:r>
            <a:r>
              <a:rPr lang="en-US" sz="2000" u="sng" dirty="0"/>
              <a:t>, student</a:t>
            </a:r>
            <a:r>
              <a:rPr lang="en-US" sz="2000" dirty="0"/>
              <a:t>}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{</a:t>
            </a:r>
            <a:r>
              <a:rPr lang="en-US" sz="2000" u="sng" dirty="0"/>
              <a:t>instructor</a:t>
            </a:r>
            <a:r>
              <a:rPr lang="en-US" sz="2000" dirty="0"/>
              <a:t>, course } </a:t>
            </a:r>
            <a:r>
              <a:rPr lang="bg-BG" sz="2000" dirty="0" smtClean="0"/>
              <a:t>и </a:t>
            </a:r>
            <a:r>
              <a:rPr lang="en-US" sz="2000" dirty="0" smtClean="0"/>
              <a:t>{</a:t>
            </a:r>
            <a:r>
              <a:rPr lang="en-US" sz="2000" u="sng" dirty="0" smtClean="0"/>
              <a:t>instructor</a:t>
            </a:r>
            <a:r>
              <a:rPr lang="en-US" sz="2000" u="sng" dirty="0"/>
              <a:t>, student</a:t>
            </a:r>
            <a:r>
              <a:rPr lang="en-US" sz="2000" dirty="0"/>
              <a:t>}</a:t>
            </a:r>
          </a:p>
          <a:p>
            <a:pPr>
              <a:lnSpc>
                <a:spcPct val="90000"/>
              </a:lnSpc>
            </a:pPr>
            <a:r>
              <a:rPr lang="bg-BG" sz="2000" dirty="0" smtClean="0"/>
              <a:t>Всичките три губят </a:t>
            </a:r>
            <a:r>
              <a:rPr lang="en-US" sz="2000" dirty="0" smtClean="0"/>
              <a:t>fd1</a:t>
            </a:r>
            <a:r>
              <a:rPr lang="en-US" sz="2000" dirty="0"/>
              <a:t>. </a:t>
            </a:r>
          </a:p>
          <a:p>
            <a:pPr lvl="1">
              <a:lnSpc>
                <a:spcPct val="90000"/>
              </a:lnSpc>
            </a:pPr>
            <a:r>
              <a:rPr lang="bg-BG" sz="2000" dirty="0" smtClean="0"/>
              <a:t>Трябва да се жертва функционалната зависимост, но не и да се добавят свойства след декомпозицията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bg-BG" sz="2000" dirty="0" smtClean="0"/>
              <a:t>От посочените три декомпозиции, само последната няма да генерира фалшиви</a:t>
            </a:r>
            <a:r>
              <a:rPr lang="en-US" sz="2000" dirty="0" smtClean="0"/>
              <a:t> </a:t>
            </a:r>
            <a:r>
              <a:rPr lang="en-US" sz="2000" dirty="0"/>
              <a:t>tuples </a:t>
            </a:r>
            <a:r>
              <a:rPr lang="bg-BG" sz="2000" dirty="0" smtClean="0"/>
              <a:t>след </a:t>
            </a:r>
            <a:r>
              <a:rPr lang="en-US" sz="2000" dirty="0" smtClean="0"/>
              <a:t>join.(</a:t>
            </a:r>
            <a:r>
              <a:rPr lang="bg-BG" sz="2000" dirty="0" smtClean="0"/>
              <a:t>и следователно не добавя свойства</a:t>
            </a:r>
            <a:r>
              <a:rPr lang="en-US" sz="2000" dirty="0" smtClean="0"/>
              <a:t>).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bg-BG" sz="2000" dirty="0" smtClean="0"/>
              <a:t>Един тест за определяне кога бинарна декомпозиция е без загуба (без добавяне на свойства) се дискутира в следващата лекция</a:t>
            </a:r>
            <a:r>
              <a:rPr lang="en-US" sz="2000" dirty="0" smtClean="0"/>
              <a:t> </a:t>
            </a:r>
            <a:r>
              <a:rPr lang="bg-BG" sz="2000" dirty="0" smtClean="0"/>
              <a:t>(</a:t>
            </a:r>
            <a:r>
              <a:rPr lang="en-US" sz="2000" dirty="0" smtClean="0"/>
              <a:t>Property LJ1</a:t>
            </a:r>
            <a:r>
              <a:rPr lang="bg-BG" sz="2000" dirty="0" smtClean="0"/>
              <a:t>)</a:t>
            </a:r>
            <a:r>
              <a:rPr lang="en-US" sz="2000" smtClean="0"/>
              <a:t>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F24B90E6-A64C-4EA0-975A-AB218249318F}" type="slidenum">
              <a:rPr lang="en-US"/>
              <a:pPr/>
              <a:t>51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Преглед</a:t>
            </a:r>
            <a:endParaRPr lang="en-US" dirty="0"/>
          </a:p>
        </p:txBody>
      </p:sp>
      <p:sp>
        <p:nvSpPr>
          <p:cNvPr id="783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Неформални указания за дизайн на РБД</a:t>
            </a:r>
            <a:endParaRPr lang="en-US" dirty="0"/>
          </a:p>
          <a:p>
            <a:r>
              <a:rPr lang="bg-BG" dirty="0" smtClean="0"/>
              <a:t>Функционални зависимости </a:t>
            </a:r>
            <a:r>
              <a:rPr lang="en-US" dirty="0" smtClean="0"/>
              <a:t>(FDs</a:t>
            </a:r>
            <a:r>
              <a:rPr lang="en-US" dirty="0"/>
              <a:t>)</a:t>
            </a:r>
          </a:p>
          <a:p>
            <a:pPr lvl="1"/>
            <a:r>
              <a:rPr lang="bg-BG" dirty="0" smtClean="0"/>
              <a:t>Дефиниция, правила за извод, еквивалент на множества от </a:t>
            </a:r>
            <a:r>
              <a:rPr lang="en-US" dirty="0" smtClean="0"/>
              <a:t>FDs</a:t>
            </a:r>
            <a:r>
              <a:rPr lang="en-US" dirty="0"/>
              <a:t>, </a:t>
            </a:r>
            <a:r>
              <a:rPr lang="bg-BG" dirty="0" smtClean="0"/>
              <a:t>минимални множества от </a:t>
            </a:r>
            <a:r>
              <a:rPr lang="en-US" dirty="0" smtClean="0"/>
              <a:t>FDs</a:t>
            </a:r>
            <a:endParaRPr lang="en-US" dirty="0"/>
          </a:p>
          <a:p>
            <a:r>
              <a:rPr lang="bg-BG" dirty="0" smtClean="0"/>
              <a:t>Нормални форми, базирани на първични ключове</a:t>
            </a:r>
            <a:endParaRPr lang="en-US" dirty="0"/>
          </a:p>
          <a:p>
            <a:r>
              <a:rPr lang="bg-BG" dirty="0"/>
              <a:t>Общи дефиниции за нормални форми (за множество ключове </a:t>
            </a:r>
            <a:endParaRPr lang="bg-BG" dirty="0" smtClean="0"/>
          </a:p>
          <a:p>
            <a:r>
              <a:rPr lang="en-US" dirty="0" smtClean="0"/>
              <a:t>BCNF </a:t>
            </a:r>
            <a:r>
              <a:rPr lang="en-US" dirty="0"/>
              <a:t>(Boyce-</a:t>
            </a:r>
            <a:r>
              <a:rPr lang="en-US" dirty="0" err="1"/>
              <a:t>Codd</a:t>
            </a:r>
            <a:r>
              <a:rPr lang="en-US" dirty="0"/>
              <a:t> Normal Form)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27C75751-E489-4C1B-945E-F5AA6E54A009}" type="slidenum">
              <a:rPr lang="en-US"/>
              <a:pPr/>
              <a:t>52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Семантика на релационни атрибути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67789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GUIDELINE 1: </a:t>
            </a:r>
            <a:r>
              <a:rPr lang="bg-BG" sz="2400" dirty="0" smtClean="0"/>
              <a:t>Неформално, всеки </a:t>
            </a:r>
            <a:r>
              <a:rPr lang="en-US" sz="2400" dirty="0" smtClean="0"/>
              <a:t>tuple </a:t>
            </a:r>
            <a:r>
              <a:rPr lang="bg-BG" sz="2400" dirty="0" smtClean="0"/>
              <a:t>в една релация представя един обект или инстанция на връзка.</a:t>
            </a:r>
            <a:endParaRPr lang="en-US" sz="2400" dirty="0"/>
          </a:p>
          <a:p>
            <a:pPr lvl="1"/>
            <a:r>
              <a:rPr lang="bg-BG" sz="2200" dirty="0" smtClean="0"/>
              <a:t>Атрибутите на различните обекти </a:t>
            </a:r>
            <a:r>
              <a:rPr lang="en-US" sz="2200" dirty="0" smtClean="0"/>
              <a:t>(EMPLOYEEs</a:t>
            </a:r>
            <a:r>
              <a:rPr lang="en-US" sz="2200" dirty="0"/>
              <a:t>, DEPARTMENTs, PROJECTs) </a:t>
            </a:r>
            <a:r>
              <a:rPr lang="bg-BG" sz="2200" dirty="0" smtClean="0"/>
              <a:t>не трябва да се смесват в една и съща релация</a:t>
            </a:r>
            <a:endParaRPr lang="en-US" sz="2200" dirty="0"/>
          </a:p>
          <a:p>
            <a:pPr lvl="1"/>
            <a:r>
              <a:rPr lang="bg-BG" sz="2200" dirty="0" smtClean="0"/>
              <a:t>Само външни ключове трябва да се ползват за рефериране към друг обект</a:t>
            </a:r>
            <a:endParaRPr lang="en-US" sz="2200" dirty="0"/>
          </a:p>
          <a:p>
            <a:pPr lvl="1"/>
            <a:r>
              <a:rPr lang="bg-BG" sz="2200" dirty="0" smtClean="0"/>
              <a:t>Атрибутите на обектите и връзките трябва да се съхраняват отделно, колкото е възможно повече</a:t>
            </a:r>
            <a:r>
              <a:rPr lang="en-US" sz="2200" dirty="0" smtClean="0"/>
              <a:t>.</a:t>
            </a:r>
            <a:endParaRPr lang="en-US" sz="2200" dirty="0"/>
          </a:p>
          <a:p>
            <a:r>
              <a:rPr lang="en-US" sz="2400" u="sng" dirty="0"/>
              <a:t>Bottom Line:</a:t>
            </a:r>
            <a:r>
              <a:rPr lang="en-US" sz="2400" dirty="0"/>
              <a:t> </a:t>
            </a:r>
            <a:r>
              <a:rPr lang="bg-BG" sz="2400" dirty="0" smtClean="0"/>
              <a:t>Направете схема, кято може да се обясни лесно релация по релация. Семантиката на атрибутите трябва лесно да се интерпретира</a:t>
            </a:r>
            <a:r>
              <a:rPr lang="en-US" sz="2400" i="1" dirty="0" smtClean="0"/>
              <a:t>. 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471077D3-3E5D-4EC6-8469-8834BA922E21}" type="slidenum">
              <a:rPr lang="en-US"/>
              <a:pPr/>
              <a:t>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4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dirty="0" smtClean="0"/>
              <a:t>Упростена схема на РБД </a:t>
            </a:r>
            <a:r>
              <a:rPr lang="en-US" sz="3200" dirty="0" smtClean="0"/>
              <a:t>COMPANY</a:t>
            </a:r>
            <a:endParaRPr lang="en-US" sz="3200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11F0E3A1-E625-4289-982E-CD5BF06DE553}" type="slidenum">
              <a:rPr lang="en-US"/>
              <a:pPr/>
              <a:t>7</a:t>
            </a:fld>
            <a:endParaRPr lang="en-CA"/>
          </a:p>
        </p:txBody>
      </p:sp>
      <p:sp>
        <p:nvSpPr>
          <p:cNvPr id="679940" name="Rectangle 4"/>
          <p:cNvSpPr>
            <a:spLocks noChangeArrowheads="1"/>
          </p:cNvSpPr>
          <p:nvPr/>
        </p:nvSpPr>
        <p:spPr bwMode="auto">
          <a:xfrm>
            <a:off x="1828800" y="1309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/>
          </a:p>
        </p:txBody>
      </p:sp>
      <p:pic>
        <p:nvPicPr>
          <p:cNvPr id="679947" name="Picture 11" descr="fig10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24000"/>
            <a:ext cx="5105400" cy="493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90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Излишък от информация в </a:t>
            </a:r>
            <a:r>
              <a:rPr lang="en-US" sz="3200" dirty="0"/>
              <a:t>Tuples </a:t>
            </a:r>
            <a:r>
              <a:rPr lang="bg-BG" sz="3200" dirty="0"/>
              <a:t>и аномалии при актуализация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68199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Информацията се съхранява с излишък.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bg-BG" dirty="0" smtClean="0"/>
              <a:t>Прахосване на памет</a:t>
            </a:r>
            <a:endParaRPr lang="en-US" dirty="0"/>
          </a:p>
          <a:p>
            <a:pPr lvl="1"/>
            <a:r>
              <a:rPr lang="bg-BG" dirty="0" smtClean="0"/>
              <a:t>Предизвиква проблеми с аномалиите при актуализации</a:t>
            </a:r>
            <a:endParaRPr lang="en-US" dirty="0"/>
          </a:p>
          <a:p>
            <a:pPr lvl="2"/>
            <a:r>
              <a:rPr lang="en-US" dirty="0"/>
              <a:t>Insertion anomalies</a:t>
            </a:r>
          </a:p>
          <a:p>
            <a:pPr lvl="2"/>
            <a:r>
              <a:rPr lang="en-US" dirty="0"/>
              <a:t>Deletion anomalies</a:t>
            </a:r>
          </a:p>
          <a:p>
            <a:pPr lvl="2"/>
            <a:r>
              <a:rPr lang="en-US" dirty="0"/>
              <a:t>Modification anomalies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CF9F49BE-2C1F-4F23-BBB1-A94AA781AF2E}" type="slidenum">
              <a:rPr lang="en-US"/>
              <a:pPr/>
              <a:t>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Пример за аномалия при актуализация</a:t>
            </a:r>
            <a:endParaRPr lang="en-US" sz="3200" dirty="0"/>
          </a:p>
        </p:txBody>
      </p:sp>
      <p:sp>
        <p:nvSpPr>
          <p:cNvPr id="68403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Нека е дадена релацията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EMP_PROJ(</a:t>
            </a:r>
            <a:r>
              <a:rPr lang="en-US" dirty="0" err="1"/>
              <a:t>Emp</a:t>
            </a:r>
            <a:r>
              <a:rPr lang="en-US" dirty="0"/>
              <a:t>#, </a:t>
            </a:r>
            <a:r>
              <a:rPr lang="en-US" dirty="0" err="1"/>
              <a:t>Proj</a:t>
            </a:r>
            <a:r>
              <a:rPr lang="en-US" dirty="0"/>
              <a:t>#, </a:t>
            </a:r>
            <a:r>
              <a:rPr lang="en-US" dirty="0" err="1"/>
              <a:t>Ename</a:t>
            </a:r>
            <a:r>
              <a:rPr lang="en-US" dirty="0"/>
              <a:t>, </a:t>
            </a:r>
            <a:r>
              <a:rPr lang="en-US" dirty="0" err="1"/>
              <a:t>Pname</a:t>
            </a:r>
            <a:r>
              <a:rPr lang="en-US" dirty="0"/>
              <a:t>, </a:t>
            </a:r>
            <a:r>
              <a:rPr lang="en-US" dirty="0" err="1"/>
              <a:t>No_hours</a:t>
            </a:r>
            <a:r>
              <a:rPr lang="en-US" dirty="0"/>
              <a:t>)</a:t>
            </a:r>
          </a:p>
          <a:p>
            <a:r>
              <a:rPr lang="bg-BG" dirty="0" smtClean="0"/>
              <a:t>Аномалия при актуализация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Промяната на името на проект с номер</a:t>
            </a:r>
            <a:r>
              <a:rPr lang="en-US" dirty="0" smtClean="0"/>
              <a:t> </a:t>
            </a:r>
            <a:r>
              <a:rPr lang="en-US" dirty="0"/>
              <a:t>P1 </a:t>
            </a:r>
            <a:r>
              <a:rPr lang="bg-BG" dirty="0" smtClean="0"/>
              <a:t>от </a:t>
            </a:r>
            <a:r>
              <a:rPr lang="en-US" dirty="0" smtClean="0"/>
              <a:t>“Billing</a:t>
            </a:r>
            <a:r>
              <a:rPr lang="en-US" dirty="0"/>
              <a:t>” </a:t>
            </a:r>
            <a:r>
              <a:rPr lang="bg-BG" dirty="0" smtClean="0"/>
              <a:t>на </a:t>
            </a:r>
            <a:r>
              <a:rPr lang="en-US" dirty="0" smtClean="0"/>
              <a:t>“Customer-Accounting</a:t>
            </a:r>
            <a:r>
              <a:rPr lang="en-US" dirty="0"/>
              <a:t>” </a:t>
            </a:r>
            <a:r>
              <a:rPr lang="bg-BG" dirty="0" smtClean="0"/>
              <a:t>може да доведе до промени за всички 100 служители, които работят по проект</a:t>
            </a:r>
            <a:r>
              <a:rPr lang="en-US" dirty="0" smtClean="0"/>
              <a:t> </a:t>
            </a:r>
            <a:r>
              <a:rPr lang="en-US" dirty="0"/>
              <a:t>P1.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10- </a:t>
            </a:r>
            <a:fld id="{905AFD0C-39F1-4956-8D30-76DF9E9F4293}" type="slidenum">
              <a:rPr lang="en-US"/>
              <a:pPr/>
              <a:t>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1665</TotalTime>
  <Words>3209</Words>
  <Application>Microsoft Office PowerPoint</Application>
  <PresentationFormat>Letter Paper (8.5x11 in)</PresentationFormat>
  <Paragraphs>424</Paragraphs>
  <Slides>52</Slides>
  <Notes>51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Clarity</vt:lpstr>
      <vt:lpstr>Лекция 11</vt:lpstr>
      <vt:lpstr>Съдържание на лекцията</vt:lpstr>
      <vt:lpstr>Съдържание на лекцията</vt:lpstr>
      <vt:lpstr>Неформални указания за дизайн на РБД (1)</vt:lpstr>
      <vt:lpstr>Неформални указания за дизайн на РБД (2)</vt:lpstr>
      <vt:lpstr>Семантика на релационни атрибути </vt:lpstr>
      <vt:lpstr>Упростена схема на РБД COMPANY</vt:lpstr>
      <vt:lpstr>Излишък от информация в Tuples и аномалии при актуализация </vt:lpstr>
      <vt:lpstr>Пример за аномалия при актуализация</vt:lpstr>
      <vt:lpstr>Пример за INSERT ANOMALY</vt:lpstr>
      <vt:lpstr>Пример за DELETE ANOMALY</vt:lpstr>
      <vt:lpstr>Две релационни схеми, пострадали от update anomalies</vt:lpstr>
      <vt:lpstr>Примерни състояния за EMP_DEPT и EMP_PROJ</vt:lpstr>
      <vt:lpstr>Излишък от информация в Tuples и аномалии при актуализация</vt:lpstr>
      <vt:lpstr>Стойности Null в Tuples </vt:lpstr>
      <vt:lpstr>Фалшиви Tuples (1) </vt:lpstr>
      <vt:lpstr>Фалшиви Tuples (2)</vt:lpstr>
      <vt:lpstr>Функционални зависимости (1) </vt:lpstr>
      <vt:lpstr>Функционални зависимости (2)</vt:lpstr>
      <vt:lpstr>Примери за FD ограничения (1) </vt:lpstr>
      <vt:lpstr>Примери за FD ограничения (2)</vt:lpstr>
      <vt:lpstr>Правила на извод за FDs (1) </vt:lpstr>
      <vt:lpstr>Правила на извод за FDs (2)</vt:lpstr>
      <vt:lpstr>Правила на извод за FDs (3)</vt:lpstr>
      <vt:lpstr>Еквивалентност на множества от FDs </vt:lpstr>
      <vt:lpstr>Минимални множества от FDs (1)</vt:lpstr>
      <vt:lpstr>Минимални множества от FDs (2)</vt:lpstr>
      <vt:lpstr>Нормални форми (NF), базирани на първични ключове </vt:lpstr>
      <vt:lpstr>Нормализация на релации (1)</vt:lpstr>
      <vt:lpstr>Нормализация на релации (2)</vt:lpstr>
      <vt:lpstr>Практическа употреба на нормални форми</vt:lpstr>
      <vt:lpstr>Дефиниция на ключове и атрибути, участващи в ключове (1)</vt:lpstr>
      <vt:lpstr>Дефиниция на ключове и атрибути, участващи в ключове (2)</vt:lpstr>
      <vt:lpstr>PowerPoint Presentation</vt:lpstr>
      <vt:lpstr>Първа нормална форма(1NF)</vt:lpstr>
      <vt:lpstr>Нормализация в 1NF</vt:lpstr>
      <vt:lpstr>Нормализация на вложени релации в 1NF</vt:lpstr>
      <vt:lpstr>Втора нормална форма /2NF/ (1) </vt:lpstr>
      <vt:lpstr>Втора нормална форма (2)</vt:lpstr>
      <vt:lpstr>Нормализация във 2NF и 3NF (1)</vt:lpstr>
      <vt:lpstr>Нормализация във  2NF и 3NF (2)</vt:lpstr>
      <vt:lpstr>Трета нормална форма /3NF/ (1)</vt:lpstr>
      <vt:lpstr>Трета нормална форма (2)</vt:lpstr>
      <vt:lpstr>Неформална дефиниция на NF </vt:lpstr>
      <vt:lpstr>Общи дефиниции за нормални форми /за множество ключове/ (1)</vt:lpstr>
      <vt:lpstr>Общи дефиниции за нормални форми (2)</vt:lpstr>
      <vt:lpstr>BCNF (Boyce-Codd Normal Form) </vt:lpstr>
      <vt:lpstr>Boyce-Codd normal form</vt:lpstr>
      <vt:lpstr>Релация TEACH, която е в 3NF, но не е в BCNF</vt:lpstr>
      <vt:lpstr>Получаване на BCNF чрез декомпозиция (1)</vt:lpstr>
      <vt:lpstr>Получаване на BCNF чрез декомпозиция (2)</vt:lpstr>
      <vt:lpstr>Преглед</vt:lpstr>
    </vt:vector>
  </TitlesOfParts>
  <Company>Copyright © 2007 Ramez Elmasri and Shamkant B. Navathe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11</dc:title>
  <dc:subject>Functional Dependencies and Normalization for Relational Databases</dc:subject>
  <dc:creator/>
  <cp:lastModifiedBy>USER</cp:lastModifiedBy>
  <cp:revision>147</cp:revision>
  <cp:lastPrinted>2001-11-04T00:51:13Z</cp:lastPrinted>
  <dcterms:created xsi:type="dcterms:W3CDTF">2005-02-25T19:46:41Z</dcterms:created>
  <dcterms:modified xsi:type="dcterms:W3CDTF">2011-01-27T11:14:00Z</dcterms:modified>
</cp:coreProperties>
</file>