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5"/>
  </p:notesMasterIdLst>
  <p:handoutMasterIdLst>
    <p:handoutMasterId r:id="rId46"/>
  </p:handoutMasterIdLst>
  <p:sldIdLst>
    <p:sldId id="324" r:id="rId2"/>
    <p:sldId id="327" r:id="rId3"/>
    <p:sldId id="328" r:id="rId4"/>
    <p:sldId id="329" r:id="rId5"/>
    <p:sldId id="330" r:id="rId6"/>
    <p:sldId id="331" r:id="rId7"/>
    <p:sldId id="332" r:id="rId8"/>
    <p:sldId id="369" r:id="rId9"/>
    <p:sldId id="333" r:id="rId10"/>
    <p:sldId id="334" r:id="rId11"/>
    <p:sldId id="335" r:id="rId12"/>
    <p:sldId id="370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0" r:id="rId28"/>
    <p:sldId id="351" r:id="rId29"/>
    <p:sldId id="352" r:id="rId30"/>
    <p:sldId id="353" r:id="rId31"/>
    <p:sldId id="354" r:id="rId32"/>
    <p:sldId id="355" r:id="rId33"/>
    <p:sldId id="357" r:id="rId34"/>
    <p:sldId id="358" r:id="rId35"/>
    <p:sldId id="359" r:id="rId36"/>
    <p:sldId id="360" r:id="rId37"/>
    <p:sldId id="361" r:id="rId38"/>
    <p:sldId id="362" r:id="rId39"/>
    <p:sldId id="364" r:id="rId40"/>
    <p:sldId id="365" r:id="rId41"/>
    <p:sldId id="366" r:id="rId42"/>
    <p:sldId id="367" r:id="rId43"/>
    <p:sldId id="368" r:id="rId44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228"/>
    <a:srgbClr val="6E792B"/>
    <a:srgbClr val="000066"/>
    <a:srgbClr val="FFFF66"/>
    <a:srgbClr val="666699"/>
    <a:srgbClr val="FF6699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75" d="100"/>
          <a:sy n="75" d="100"/>
        </p:scale>
        <p:origin x="-1236" y="12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2EC36D7F-4497-4055-83CB-1F3271DA25EA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6629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BFAE0C3B-CAAD-46B9-99D5-72B9433D018F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79334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6F5498-24CF-4472-B03F-DE80A8888549}" type="slidenum">
              <a:rPr lang="en-CA"/>
              <a:pPr/>
              <a:t>1</a:t>
            </a:fld>
            <a:endParaRPr lang="en-CA"/>
          </a:p>
        </p:txBody>
      </p:sp>
      <p:sp>
        <p:nvSpPr>
          <p:cNvPr id="574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55D1B1-16AB-4015-B9EF-20EABBB1F094}" type="slidenum">
              <a:rPr lang="en-CA"/>
              <a:pPr/>
              <a:t>11</a:t>
            </a:fld>
            <a:endParaRPr lang="en-CA"/>
          </a:p>
        </p:txBody>
      </p:sp>
      <p:sp>
        <p:nvSpPr>
          <p:cNvPr id="68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FB6248-808E-4B35-B280-7355AD0D4630}" type="slidenum">
              <a:rPr lang="en-CA"/>
              <a:pPr/>
              <a:t>13</a:t>
            </a:fld>
            <a:endParaRPr lang="en-CA"/>
          </a:p>
        </p:txBody>
      </p:sp>
      <p:sp>
        <p:nvSpPr>
          <p:cNvPr id="68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BD7EE9-2689-41E0-B1AB-1778624B61DC}" type="slidenum">
              <a:rPr lang="en-CA"/>
              <a:pPr/>
              <a:t>14</a:t>
            </a:fld>
            <a:endParaRPr lang="en-CA"/>
          </a:p>
        </p:txBody>
      </p:sp>
      <p:sp>
        <p:nvSpPr>
          <p:cNvPr id="69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3A3928-CA96-44C6-B527-B83C2166625C}" type="slidenum">
              <a:rPr lang="en-CA"/>
              <a:pPr/>
              <a:t>15</a:t>
            </a:fld>
            <a:endParaRPr lang="en-CA"/>
          </a:p>
        </p:txBody>
      </p:sp>
      <p:sp>
        <p:nvSpPr>
          <p:cNvPr id="69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10DDB8-1DFF-48FA-B095-05DC7E836B16}" type="slidenum">
              <a:rPr lang="en-CA"/>
              <a:pPr/>
              <a:t>16</a:t>
            </a:fld>
            <a:endParaRPr lang="en-CA"/>
          </a:p>
        </p:txBody>
      </p:sp>
      <p:sp>
        <p:nvSpPr>
          <p:cNvPr id="69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C062B3-492D-4627-BE5E-0B89712847E3}" type="slidenum">
              <a:rPr lang="en-CA"/>
              <a:pPr/>
              <a:t>17</a:t>
            </a:fld>
            <a:endParaRPr lang="en-CA"/>
          </a:p>
        </p:txBody>
      </p:sp>
      <p:sp>
        <p:nvSpPr>
          <p:cNvPr id="69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0BFD47-2813-48C0-94C4-02AFF19E20D8}" type="slidenum">
              <a:rPr lang="en-CA"/>
              <a:pPr/>
              <a:t>18</a:t>
            </a:fld>
            <a:endParaRPr lang="en-CA"/>
          </a:p>
        </p:txBody>
      </p:sp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1376B5-9A85-43FA-AA4D-4F0E9CC91185}" type="slidenum">
              <a:rPr lang="en-CA"/>
              <a:pPr/>
              <a:t>19</a:t>
            </a:fld>
            <a:endParaRPr lang="en-CA"/>
          </a:p>
        </p:txBody>
      </p:sp>
      <p:sp>
        <p:nvSpPr>
          <p:cNvPr id="70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EE79C3-E961-4F2E-A2C9-4E594931B556}" type="slidenum">
              <a:rPr lang="en-CA"/>
              <a:pPr/>
              <a:t>20</a:t>
            </a:fld>
            <a:endParaRPr lang="en-CA"/>
          </a:p>
        </p:txBody>
      </p:sp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435A7B-D296-42EF-B97B-0EC6592A0CCB}" type="slidenum">
              <a:rPr lang="en-CA"/>
              <a:pPr/>
              <a:t>21</a:t>
            </a:fld>
            <a:endParaRPr lang="en-CA"/>
          </a:p>
        </p:txBody>
      </p:sp>
      <p:sp>
        <p:nvSpPr>
          <p:cNvPr id="70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5B0E8A-B5DC-46B8-8298-7E4173FE3AA4}" type="slidenum">
              <a:rPr lang="en-CA"/>
              <a:pPr/>
              <a:t>2</a:t>
            </a:fld>
            <a:endParaRPr lang="en-CA"/>
          </a:p>
        </p:txBody>
      </p:sp>
      <p:sp>
        <p:nvSpPr>
          <p:cNvPr id="67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49F34A-8E8E-4D11-AE80-549F8E95A94B}" type="slidenum">
              <a:rPr lang="en-CA"/>
              <a:pPr/>
              <a:t>22</a:t>
            </a:fld>
            <a:endParaRPr lang="en-CA"/>
          </a:p>
        </p:txBody>
      </p:sp>
      <p:sp>
        <p:nvSpPr>
          <p:cNvPr id="70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BFFF99-89C5-4C06-93D1-BA0D9E205ABF}" type="slidenum">
              <a:rPr lang="en-CA"/>
              <a:pPr/>
              <a:t>23</a:t>
            </a:fld>
            <a:endParaRPr lang="en-CA"/>
          </a:p>
        </p:txBody>
      </p:sp>
      <p:sp>
        <p:nvSpPr>
          <p:cNvPr id="70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4B7635-4CB8-4E31-899B-D29D1C0FE08E}" type="slidenum">
              <a:rPr lang="en-CA"/>
              <a:pPr/>
              <a:t>24</a:t>
            </a:fld>
            <a:endParaRPr lang="en-CA"/>
          </a:p>
        </p:txBody>
      </p:sp>
      <p:sp>
        <p:nvSpPr>
          <p:cNvPr id="71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B7ED5F-A752-43D2-BA73-19DFEFDF28DC}" type="slidenum">
              <a:rPr lang="en-CA"/>
              <a:pPr/>
              <a:t>25</a:t>
            </a:fld>
            <a:endParaRPr lang="en-CA"/>
          </a:p>
        </p:txBody>
      </p:sp>
      <p:sp>
        <p:nvSpPr>
          <p:cNvPr id="71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790B56-60CC-4F1A-A7D5-46101DA960A4}" type="slidenum">
              <a:rPr lang="en-CA"/>
              <a:pPr/>
              <a:t>26</a:t>
            </a:fld>
            <a:endParaRPr lang="en-CA"/>
          </a:p>
        </p:txBody>
      </p:sp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6E30BB-6ABE-4F91-B385-4C8F5D82D8E8}" type="slidenum">
              <a:rPr lang="en-CA"/>
              <a:pPr/>
              <a:t>27</a:t>
            </a:fld>
            <a:endParaRPr lang="en-CA"/>
          </a:p>
        </p:txBody>
      </p:sp>
      <p:sp>
        <p:nvSpPr>
          <p:cNvPr id="71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1C1546-575C-467B-8B7E-8925F3E897BF}" type="slidenum">
              <a:rPr lang="en-CA"/>
              <a:pPr/>
              <a:t>28</a:t>
            </a:fld>
            <a:endParaRPr lang="en-CA"/>
          </a:p>
        </p:txBody>
      </p:sp>
      <p:sp>
        <p:nvSpPr>
          <p:cNvPr id="71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ADE6FC-5DF6-4B32-8136-FC6AB77D0C53}" type="slidenum">
              <a:rPr lang="en-CA"/>
              <a:pPr/>
              <a:t>29</a:t>
            </a:fld>
            <a:endParaRPr lang="en-CA"/>
          </a:p>
        </p:txBody>
      </p:sp>
      <p:sp>
        <p:nvSpPr>
          <p:cNvPr id="72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729ECA-375E-4AC7-B8CD-5F98FB168F62}" type="slidenum">
              <a:rPr lang="en-CA"/>
              <a:pPr/>
              <a:t>30</a:t>
            </a:fld>
            <a:endParaRPr lang="en-CA"/>
          </a:p>
        </p:txBody>
      </p:sp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CF76FD-CB97-4A0E-A96C-9A2886A2FDBC}" type="slidenum">
              <a:rPr lang="en-CA"/>
              <a:pPr/>
              <a:t>31</a:t>
            </a:fld>
            <a:endParaRPr lang="en-CA"/>
          </a:p>
        </p:txBody>
      </p:sp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D038D9-EFBF-4B51-B678-48BA5EA1638F}" type="slidenum">
              <a:rPr lang="en-CA"/>
              <a:pPr/>
              <a:t>3</a:t>
            </a:fld>
            <a:endParaRPr lang="en-CA"/>
          </a:p>
        </p:txBody>
      </p:sp>
      <p:sp>
        <p:nvSpPr>
          <p:cNvPr id="67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4EFAD4-D0F1-407D-B312-498F3ED3D4D3}" type="slidenum">
              <a:rPr lang="en-CA"/>
              <a:pPr/>
              <a:t>32</a:t>
            </a:fld>
            <a:endParaRPr lang="en-CA"/>
          </a:p>
        </p:txBody>
      </p:sp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470A8A-4268-4896-BF00-00D66DADF534}" type="slidenum">
              <a:rPr lang="en-CA"/>
              <a:pPr/>
              <a:t>33</a:t>
            </a:fld>
            <a:endParaRPr lang="en-CA"/>
          </a:p>
        </p:txBody>
      </p:sp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A8F929-7A0A-4A8A-9F07-A3546E48FAE2}" type="slidenum">
              <a:rPr lang="en-CA"/>
              <a:pPr/>
              <a:t>34</a:t>
            </a:fld>
            <a:endParaRPr lang="en-CA"/>
          </a:p>
        </p:txBody>
      </p:sp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42050C-8EA1-4D55-B7EE-A3E64BAB46B9}" type="slidenum">
              <a:rPr lang="en-CA"/>
              <a:pPr/>
              <a:t>35</a:t>
            </a:fld>
            <a:endParaRPr lang="en-CA"/>
          </a:p>
        </p:txBody>
      </p:sp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7AF8B5-EC91-4A84-9F5C-9660EA497274}" type="slidenum">
              <a:rPr lang="en-CA"/>
              <a:pPr/>
              <a:t>36</a:t>
            </a:fld>
            <a:endParaRPr lang="en-CA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AD6659-644E-479A-837E-17B9C4232F22}" type="slidenum">
              <a:rPr lang="en-CA"/>
              <a:pPr/>
              <a:t>37</a:t>
            </a:fld>
            <a:endParaRPr lang="en-CA"/>
          </a:p>
        </p:txBody>
      </p:sp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644A0C-D0F9-410A-905D-2B2D538FCF1F}" type="slidenum">
              <a:rPr lang="en-CA"/>
              <a:pPr/>
              <a:t>38</a:t>
            </a:fld>
            <a:endParaRPr lang="en-CA"/>
          </a:p>
        </p:txBody>
      </p:sp>
      <p:sp>
        <p:nvSpPr>
          <p:cNvPr id="74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3F6BBF-6306-4D69-8346-48164B9B464F}" type="slidenum">
              <a:rPr lang="en-CA"/>
              <a:pPr/>
              <a:t>39</a:t>
            </a:fld>
            <a:endParaRPr lang="en-CA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E33ED3-B5AB-469B-9F30-8DCC89063C59}" type="slidenum">
              <a:rPr lang="en-CA"/>
              <a:pPr/>
              <a:t>40</a:t>
            </a:fld>
            <a:endParaRPr lang="en-CA"/>
          </a:p>
        </p:txBody>
      </p:sp>
      <p:sp>
        <p:nvSpPr>
          <p:cNvPr id="74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9DDEB1-387E-49B8-A473-E471CBCF4D2C}" type="slidenum">
              <a:rPr lang="en-CA"/>
              <a:pPr/>
              <a:t>41</a:t>
            </a:fld>
            <a:endParaRPr lang="en-CA"/>
          </a:p>
        </p:txBody>
      </p:sp>
      <p:sp>
        <p:nvSpPr>
          <p:cNvPr id="75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CE58E7-6524-4EAC-9612-471FA0E1DB78}" type="slidenum">
              <a:rPr lang="en-CA"/>
              <a:pPr/>
              <a:t>4</a:t>
            </a:fld>
            <a:endParaRPr lang="en-CA"/>
          </a:p>
        </p:txBody>
      </p:sp>
      <p:sp>
        <p:nvSpPr>
          <p:cNvPr id="67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19511F-E6FA-4AEF-A57C-B2BC7090A892}" type="slidenum">
              <a:rPr lang="en-CA"/>
              <a:pPr/>
              <a:t>42</a:t>
            </a:fld>
            <a:endParaRPr lang="en-CA"/>
          </a:p>
        </p:txBody>
      </p:sp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385C1C-597F-45F2-A2AC-BB611214EF74}" type="slidenum">
              <a:rPr lang="en-CA"/>
              <a:pPr/>
              <a:t>43</a:t>
            </a:fld>
            <a:endParaRPr lang="en-CA"/>
          </a:p>
        </p:txBody>
      </p:sp>
      <p:sp>
        <p:nvSpPr>
          <p:cNvPr id="75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AC351E-A239-4A2E-96C6-B6ECEA50D88D}" type="slidenum">
              <a:rPr lang="en-CA"/>
              <a:pPr/>
              <a:t>5</a:t>
            </a:fld>
            <a:endParaRPr lang="en-CA"/>
          </a:p>
        </p:txBody>
      </p:sp>
      <p:sp>
        <p:nvSpPr>
          <p:cNvPr id="67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484196-3443-4E7F-A690-0D3F27E757BC}" type="slidenum">
              <a:rPr lang="en-CA"/>
              <a:pPr/>
              <a:t>6</a:t>
            </a:fld>
            <a:endParaRPr lang="en-CA"/>
          </a:p>
        </p:txBody>
      </p:sp>
      <p:sp>
        <p:nvSpPr>
          <p:cNvPr id="67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046515-F583-486D-8454-AADB3EC442C4}" type="slidenum">
              <a:rPr lang="en-CA"/>
              <a:pPr/>
              <a:t>7</a:t>
            </a:fld>
            <a:endParaRPr lang="en-CA"/>
          </a:p>
        </p:txBody>
      </p:sp>
      <p:sp>
        <p:nvSpPr>
          <p:cNvPr id="68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DF3049-28A7-4EBD-A677-F3AADF0C4DFF}" type="slidenum">
              <a:rPr lang="en-CA"/>
              <a:pPr/>
              <a:t>9</a:t>
            </a:fld>
            <a:endParaRPr lang="en-CA"/>
          </a:p>
        </p:txBody>
      </p:sp>
      <p:sp>
        <p:nvSpPr>
          <p:cNvPr id="68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BFED98-7FA0-432D-A50E-F9C55800EDED}" type="slidenum">
              <a:rPr lang="en-CA"/>
              <a:pPr/>
              <a:t>10</a:t>
            </a:fld>
            <a:endParaRPr lang="en-CA"/>
          </a:p>
        </p:txBody>
      </p:sp>
      <p:sp>
        <p:nvSpPr>
          <p:cNvPr id="68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Wednesday, January 26,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2007 </a:t>
            </a:r>
            <a:r>
              <a:rPr lang="en-US" smtClean="0">
                <a:solidFill>
                  <a:srgbClr val="000000"/>
                </a:solidFill>
              </a:rPr>
              <a:t>Ramez Elmasri and Shamkant B. Navathe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7"/>
          <p:cNvSpPr>
            <a:spLocks noChangeArrowheads="1"/>
          </p:cNvSpPr>
          <p:nvPr userDrawn="1"/>
        </p:nvSpPr>
        <p:spPr bwMode="auto">
          <a:xfrm rot="16200000">
            <a:off x="3500437" y="-985837"/>
            <a:ext cx="2143125" cy="9144000"/>
          </a:xfrm>
          <a:prstGeom prst="rect">
            <a:avLst/>
          </a:prstGeom>
          <a:solidFill>
            <a:srgbClr val="677228">
              <a:alpha val="4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10" name="Rectangle 48"/>
          <p:cNvSpPr>
            <a:spLocks noChangeArrowheads="1"/>
          </p:cNvSpPr>
          <p:nvPr userDrawn="1"/>
        </p:nvSpPr>
        <p:spPr bwMode="auto">
          <a:xfrm>
            <a:off x="7315200" y="2438400"/>
            <a:ext cx="1828800" cy="2290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pic>
        <p:nvPicPr>
          <p:cNvPr id="11" name="Picture 46" descr="elmasri_thum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514600"/>
            <a:ext cx="17240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Wednesday, January 26,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7F3DF15D-5F54-4136-A416-1A50DE48985F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Wednesday, January 26,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0A246280-EA77-4381-8520-E3F91398BC0F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Wednesday, January 26,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0C0E81E8-FDDE-4BC8-8083-783F5BD737CB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Wednesday, January 26,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AF8051AC-8B7A-4D19-8C9D-A93E2B8CF658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Wednesday, January 26,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4728C00F-F888-4481-AB91-6C41A84FB6AA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Wednesday, January 26,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1F2F9248-CBF9-45A5-A85B-D0CD0B4D806E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Wednesday, January 26,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8E8B12C3-63BD-436C-BE9A-B147D9CF1AFF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Wednesday, January 26,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A81B0480-C44E-400A-97BE-C38E42E753E9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Wednesday, January 26,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39E6C20A-31B1-4760-ACE0-734640684AE9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Wednesday, January 26,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1B873478-EF4D-4DC1-98AC-635D6D750A8D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Wednesday, January 26,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Slide 9- </a:t>
            </a:r>
            <a:fld id="{4D1AC27A-9B65-410C-A447-75C7471915A0}" type="slidenum">
              <a:rPr lang="en-US" smtClean="0"/>
              <a:pPr/>
              <a:t>‹#›</a:t>
            </a:fld>
            <a:endParaRPr lang="en-CA"/>
          </a:p>
        </p:txBody>
      </p:sp>
      <p:grpSp>
        <p:nvGrpSpPr>
          <p:cNvPr id="9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11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99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3200">
                <a:latin typeface="Tahoma" pitchFamily="34" charset="0"/>
              </a:endParaRPr>
            </a:p>
          </p:txBody>
        </p:sp>
        <p:grpSp>
          <p:nvGrpSpPr>
            <p:cNvPr id="12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13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  <p:sp>
            <p:nvSpPr>
              <p:cNvPr id="14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</p:grpSp>
      </p:grpSp>
      <p:sp>
        <p:nvSpPr>
          <p:cNvPr id="15" name="Rectangle 37"/>
          <p:cNvSpPr>
            <a:spLocks noChangeArrowheads="1"/>
          </p:cNvSpPr>
          <p:nvPr userDrawn="1"/>
        </p:nvSpPr>
        <p:spPr bwMode="gray">
          <a:xfrm rot="162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kumimoji="1" lang="en-US" sz="320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 descr="Pink tissue paper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Лекция 10</a:t>
            </a:r>
            <a:endParaRPr lang="en-US" dirty="0"/>
          </a:p>
        </p:txBody>
      </p:sp>
      <p:sp>
        <p:nvSpPr>
          <p:cNvPr id="573443" name="Rectangle 3" descr="Pink tissue paper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Въведение в техниките на програмиране на </a:t>
            </a:r>
            <a:r>
              <a:rPr lang="en-US" dirty="0" smtClean="0"/>
              <a:t>SQL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Views in SQL</a:t>
            </a:r>
          </a:p>
        </p:txBody>
      </p:sp>
      <p:sp>
        <p:nvSpPr>
          <p:cNvPr id="68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Изгледът е</a:t>
            </a:r>
            <a:r>
              <a:rPr lang="en-US" dirty="0" smtClean="0"/>
              <a:t> “</a:t>
            </a:r>
            <a:r>
              <a:rPr lang="bg-BG" dirty="0" smtClean="0"/>
              <a:t>виртуална</a:t>
            </a:r>
            <a:r>
              <a:rPr lang="en-US" dirty="0" smtClean="0"/>
              <a:t>” </a:t>
            </a:r>
            <a:r>
              <a:rPr lang="bg-BG" dirty="0" smtClean="0"/>
              <a:t>таблица, която се създава от други таблици.</a:t>
            </a:r>
            <a:endParaRPr lang="en-US" dirty="0"/>
          </a:p>
          <a:p>
            <a:r>
              <a:rPr lang="bg-BG" dirty="0" smtClean="0"/>
              <a:t>Позволява ограничен брой операции за промяна на данни</a:t>
            </a:r>
            <a:endParaRPr lang="en-US" dirty="0"/>
          </a:p>
          <a:p>
            <a:pPr lvl="1"/>
            <a:r>
              <a:rPr lang="bg-BG" dirty="0" smtClean="0"/>
              <a:t>Защото таблицата може да не се съхранява физически</a:t>
            </a:r>
            <a:endParaRPr lang="en-US" dirty="0"/>
          </a:p>
          <a:p>
            <a:r>
              <a:rPr lang="bg-BG" dirty="0" smtClean="0"/>
              <a:t>Позволява пълен набор от заявки</a:t>
            </a:r>
            <a:endParaRPr lang="en-US" dirty="0"/>
          </a:p>
          <a:p>
            <a:r>
              <a:rPr lang="bg-BG" dirty="0" smtClean="0"/>
              <a:t>Удобен е при изразяване на множество операции</a:t>
            </a:r>
            <a:r>
              <a:rPr lang="bg-BG" dirty="0" smtClean="0"/>
              <a:t>.</a:t>
            </a:r>
          </a:p>
          <a:p>
            <a:r>
              <a:rPr lang="bg-BG" dirty="0" smtClean="0"/>
              <a:t>Поддържа се с модификации в </a:t>
            </a:r>
            <a:r>
              <a:rPr lang="en-US" dirty="0" smtClean="0"/>
              <a:t>SQL Server, MySQL, Oracle </a:t>
            </a:r>
            <a:r>
              <a:rPr lang="bg-BG" dirty="0" smtClean="0"/>
              <a:t>и </a:t>
            </a:r>
            <a:r>
              <a:rPr lang="en-US" dirty="0" err="1" smtClean="0"/>
              <a:t>PostgreSQL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938096E8-1E51-4B07-9865-F2ADAA87393F}" type="slidenum">
              <a:rPr lang="en-US"/>
              <a:pPr/>
              <a:t>10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Спецификация на </a:t>
            </a:r>
            <a:r>
              <a:rPr lang="bg-BG" dirty="0" smtClean="0"/>
              <a:t>изгледи (1)</a:t>
            </a:r>
            <a:endParaRPr lang="en-US" dirty="0"/>
          </a:p>
        </p:txBody>
      </p:sp>
      <p:sp>
        <p:nvSpPr>
          <p:cNvPr id="68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SQL </a:t>
            </a:r>
            <a:r>
              <a:rPr lang="bg-BG" dirty="0" smtClean="0"/>
              <a:t>команда</a:t>
            </a:r>
            <a:r>
              <a:rPr lang="en-US" dirty="0" smtClean="0"/>
              <a:t>: </a:t>
            </a:r>
            <a:r>
              <a:rPr lang="en-US" b="1" dirty="0">
                <a:latin typeface="Courier New" pitchFamily="71" charset="0"/>
              </a:rPr>
              <a:t>CREATE VIEW</a:t>
            </a:r>
          </a:p>
          <a:p>
            <a:pPr lvl="1"/>
            <a:r>
              <a:rPr lang="bg-BG" dirty="0" smtClean="0"/>
              <a:t>Име на изгледа</a:t>
            </a:r>
            <a:endParaRPr lang="en-US" dirty="0"/>
          </a:p>
          <a:p>
            <a:pPr lvl="1"/>
            <a:r>
              <a:rPr lang="bg-BG" dirty="0" smtClean="0"/>
              <a:t>Възможен списък от имена на атрибути (нарп. При аритметични операции или при необходимост от различни имена от тези на атрибутите в базовите релации)</a:t>
            </a:r>
            <a:endParaRPr lang="en-US" dirty="0"/>
          </a:p>
          <a:p>
            <a:pPr lvl="1"/>
            <a:r>
              <a:rPr lang="bg-BG" dirty="0" smtClean="0"/>
              <a:t>Заявка, задаваща съдържанието на </a:t>
            </a:r>
            <a:r>
              <a:rPr lang="bg-BG" dirty="0" smtClean="0"/>
              <a:t>таблицата</a:t>
            </a:r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CREATE VIEW </a:t>
            </a:r>
            <a:r>
              <a:rPr lang="en-US" dirty="0" err="1">
                <a:solidFill>
                  <a:srgbClr val="FF0000"/>
                </a:solidFill>
              </a:rPr>
              <a:t>view_name</a:t>
            </a:r>
            <a:r>
              <a:rPr lang="en-US" dirty="0">
                <a:solidFill>
                  <a:srgbClr val="FF0000"/>
                </a:solidFill>
              </a:rPr>
              <a:t> [(column list)]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SELECT_statement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[WITH [CASCADED | LOCAL] CHECK OPTION] 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DB8EEAFC-05F7-49F5-BC5A-DEA9F653CF7E}" type="slidenum">
              <a:rPr lang="en-US"/>
              <a:pPr/>
              <a:t>11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Спецификация на </a:t>
            </a:r>
            <a:r>
              <a:rPr lang="bg-BG" dirty="0" smtClean="0"/>
              <a:t>изгледи (2)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Клаузата </a:t>
            </a:r>
            <a:r>
              <a:rPr lang="en-US" i="1" dirty="0" smtClean="0"/>
              <a:t>WITH </a:t>
            </a:r>
            <a:r>
              <a:rPr lang="en-US" i="1" dirty="0"/>
              <a:t>CHECK OPTION </a:t>
            </a:r>
            <a:r>
              <a:rPr lang="bg-BG" i="1" dirty="0" smtClean="0"/>
              <a:t>се ползва само при изгледи, </a:t>
            </a:r>
            <a:r>
              <a:rPr lang="bg-BG" dirty="0" smtClean="0"/>
              <a:t>които позволяват актуализации на базовата таблица. </a:t>
            </a:r>
          </a:p>
          <a:p>
            <a:r>
              <a:rPr lang="bg-BG" dirty="0" smtClean="0"/>
              <a:t>Опциите</a:t>
            </a:r>
            <a:r>
              <a:rPr lang="en-US" dirty="0" smtClean="0"/>
              <a:t> </a:t>
            </a:r>
            <a:r>
              <a:rPr lang="en-US" i="1" dirty="0"/>
              <a:t>CASCADE </a:t>
            </a:r>
            <a:r>
              <a:rPr lang="bg-BG" dirty="0" smtClean="0"/>
              <a:t>и </a:t>
            </a:r>
            <a:r>
              <a:rPr lang="en-US" i="1" dirty="0" smtClean="0"/>
              <a:t>LOCAL </a:t>
            </a:r>
            <a:r>
              <a:rPr lang="bg-BG" dirty="0" smtClean="0"/>
              <a:t>на клаузата </a:t>
            </a:r>
            <a:r>
              <a:rPr lang="en-US" i="1" dirty="0" smtClean="0"/>
              <a:t>CHECK </a:t>
            </a:r>
            <a:r>
              <a:rPr lang="en-US" i="1" dirty="0"/>
              <a:t>OPTION </a:t>
            </a:r>
            <a:r>
              <a:rPr lang="bg-BG" dirty="0" smtClean="0"/>
              <a:t>се ползват при вложени изгледи</a:t>
            </a:r>
            <a:r>
              <a:rPr lang="en-US" dirty="0" smtClean="0"/>
              <a:t>. </a:t>
            </a:r>
            <a:endParaRPr lang="bg-BG" dirty="0" smtClean="0"/>
          </a:p>
          <a:p>
            <a:pPr lvl="1"/>
            <a:r>
              <a:rPr lang="en-US" i="1" dirty="0" smtClean="0"/>
              <a:t>CASCADE </a:t>
            </a:r>
            <a:r>
              <a:rPr lang="bg-BG" i="1" dirty="0" smtClean="0"/>
              <a:t>изпълнява каскадна проверка на </a:t>
            </a:r>
            <a:r>
              <a:rPr lang="en-US" i="1" dirty="0"/>
              <a:t>CHECK </a:t>
            </a:r>
            <a:r>
              <a:rPr lang="en-US" i="1" dirty="0" smtClean="0"/>
              <a:t>OPTION</a:t>
            </a:r>
            <a:r>
              <a:rPr lang="en-US" dirty="0" smtClean="0"/>
              <a:t>. </a:t>
            </a:r>
            <a:endParaRPr lang="bg-BG" dirty="0" smtClean="0"/>
          </a:p>
          <a:p>
            <a:pPr lvl="1"/>
            <a:r>
              <a:rPr lang="en-US" i="1" dirty="0" smtClean="0"/>
              <a:t>LOCAL </a:t>
            </a:r>
            <a:r>
              <a:rPr lang="bg-BG" i="1" dirty="0" smtClean="0"/>
              <a:t>изпълнява проверката само за текущия изглед</a:t>
            </a:r>
            <a:r>
              <a:rPr lang="bg-BG" dirty="0" smtClean="0"/>
              <a:t>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0C0E81E8-FDDE-4BC8-8083-783F5BD737CB}" type="slidenum">
              <a:rPr lang="en-US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7251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Views: </a:t>
            </a:r>
            <a:r>
              <a:rPr lang="bg-BG" dirty="0" smtClean="0"/>
              <a:t>пример</a:t>
            </a:r>
            <a:endParaRPr lang="en-US" dirty="0"/>
          </a:p>
        </p:txBody>
      </p:sp>
      <p:sp>
        <p:nvSpPr>
          <p:cNvPr id="68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Задава различна </a:t>
            </a:r>
            <a:r>
              <a:rPr lang="en-US" dirty="0" smtClean="0"/>
              <a:t>WORKS_ON </a:t>
            </a:r>
            <a:r>
              <a:rPr lang="bg-BG" dirty="0" smtClean="0"/>
              <a:t>таблица</a:t>
            </a:r>
            <a:endParaRPr lang="en-US" dirty="0"/>
          </a:p>
          <a:p>
            <a:pPr>
              <a:buFont typeface="Wingdings" pitchFamily="2" charset="2"/>
              <a:buNone/>
            </a:pPr>
            <a:endParaRPr lang="en-US" sz="2000" dirty="0">
              <a:latin typeface="Courier New" pitchFamily="71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latin typeface="Courier New" pitchFamily="71" charset="0"/>
              </a:rPr>
              <a:t>	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CREATE </a:t>
            </a:r>
            <a:r>
              <a:rPr lang="en-US" sz="2400" b="1" dirty="0">
                <a:latin typeface="Courier New" pitchFamily="71" charset="0"/>
              </a:rPr>
              <a:t>VIEW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 WORKS_ON_NEW AS</a:t>
            </a:r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SELECT FNAME, LNAME, PNAME, HOURS</a:t>
            </a:r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	FROM EMPLOYEE, PROJECT, WORKS_ON</a:t>
            </a:r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  	WHERE SSN=ESSN AND PNO=PNUMBER</a:t>
            </a:r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	GROUP BY PNAME;</a:t>
            </a:r>
          </a:p>
          <a:p>
            <a:pPr>
              <a:buFont typeface="Wingdings" pitchFamily="2" charset="2"/>
              <a:buNone/>
            </a:pPr>
            <a:endParaRPr lang="en-US" sz="2400" b="1" dirty="0">
              <a:solidFill>
                <a:srgbClr val="800000"/>
              </a:solidFill>
              <a:latin typeface="Courier New" pitchFamily="7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3F1242A3-98FB-4874-BB70-AB040304ABC4}" type="slidenum">
              <a:rPr lang="en-US"/>
              <a:pPr/>
              <a:t>13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Използване на виртуална таблица</a:t>
            </a:r>
            <a:endParaRPr lang="en-US" dirty="0"/>
          </a:p>
        </p:txBody>
      </p:sp>
      <p:sp>
        <p:nvSpPr>
          <p:cNvPr id="69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Можем да зададем </a:t>
            </a:r>
            <a:r>
              <a:rPr lang="en-US" dirty="0" smtClean="0"/>
              <a:t>SQL </a:t>
            </a:r>
            <a:r>
              <a:rPr lang="bg-BG" dirty="0" smtClean="0"/>
              <a:t>заявка за новосъздадена таблица (изглед)</a:t>
            </a:r>
            <a:r>
              <a:rPr lang="en-US" dirty="0" smtClean="0"/>
              <a:t> :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SELECT FNAME, LNAME </a:t>
            </a:r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	FROM WORKS_ON_NEW</a:t>
            </a:r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	WHERE PNAME=‘</a:t>
            </a:r>
            <a:r>
              <a:rPr lang="en-US" sz="2400" b="1" dirty="0" err="1">
                <a:solidFill>
                  <a:srgbClr val="800000"/>
                </a:solidFill>
                <a:latin typeface="Courier New" pitchFamily="71" charset="0"/>
              </a:rPr>
              <a:t>Seena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’;</a:t>
            </a:r>
          </a:p>
          <a:p>
            <a:pPr>
              <a:buFont typeface="Wingdings" pitchFamily="2" charset="2"/>
              <a:buNone/>
            </a:pPr>
            <a:endParaRPr lang="en-US" sz="2400" b="1" dirty="0">
              <a:solidFill>
                <a:srgbClr val="800000"/>
              </a:solidFill>
              <a:latin typeface="Courier New" pitchFamily="71" charset="0"/>
            </a:endParaRPr>
          </a:p>
          <a:p>
            <a:r>
              <a:rPr lang="bg-BG" dirty="0" smtClean="0"/>
              <a:t>Когато повече не е необходим изгледа, може да се изтрие с</a:t>
            </a:r>
            <a:r>
              <a:rPr lang="en-US" dirty="0" smtClean="0"/>
              <a:t>: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sz="2000" dirty="0">
                <a:latin typeface="Courier New" pitchFamily="71" charset="0"/>
              </a:rPr>
              <a:t>	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DROP WORKS_ON_NEW;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021F2292-22C4-493B-9452-581912A897C8}" type="slidenum">
              <a:rPr lang="en-US"/>
              <a:pPr/>
              <a:t>14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Ефективна реализация на изгледи (1)</a:t>
            </a:r>
            <a:endParaRPr lang="en-US" dirty="0"/>
          </a:p>
        </p:txBody>
      </p:sp>
      <p:sp>
        <p:nvSpPr>
          <p:cNvPr id="69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Промяна на заявката</a:t>
            </a:r>
            <a:r>
              <a:rPr lang="en-US" dirty="0" smtClean="0"/>
              <a:t>: </a:t>
            </a:r>
            <a:endParaRPr lang="en-US" dirty="0"/>
          </a:p>
          <a:p>
            <a:pPr lvl="1"/>
            <a:r>
              <a:rPr lang="bg-BG" dirty="0" smtClean="0"/>
              <a:t>Представя заявката на изгледа като заявка в използваните таблици от БД</a:t>
            </a:r>
            <a:endParaRPr lang="en-US" dirty="0"/>
          </a:p>
          <a:p>
            <a:r>
              <a:rPr lang="bg-BG" dirty="0" smtClean="0"/>
              <a:t>Недостатък</a:t>
            </a:r>
            <a:r>
              <a:rPr lang="en-US" dirty="0" smtClean="0"/>
              <a:t>: </a:t>
            </a:r>
            <a:endParaRPr lang="en-US" dirty="0"/>
          </a:p>
          <a:p>
            <a:pPr lvl="1"/>
            <a:r>
              <a:rPr lang="bg-BG" dirty="0" smtClean="0"/>
              <a:t>Неефективно за изгледи, дефинирани през комплексни заявки</a:t>
            </a:r>
            <a:endParaRPr lang="en-US" dirty="0"/>
          </a:p>
          <a:p>
            <a:pPr lvl="2"/>
            <a:r>
              <a:rPr lang="bg-BG" dirty="0" smtClean="0"/>
              <a:t>Особено, ако допълнителни заявки с еприлагат към изгледа в малък период от време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40A882B5-1ADB-4C69-BB5C-06A394D567DF}" type="slidenum">
              <a:rPr lang="en-US"/>
              <a:pPr/>
              <a:t>15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Ефективна реализация на изгледи </a:t>
            </a:r>
            <a:r>
              <a:rPr lang="bg-BG" dirty="0" smtClean="0"/>
              <a:t>(2)</a:t>
            </a:r>
            <a:endParaRPr lang="en-US" dirty="0"/>
          </a:p>
        </p:txBody>
      </p:sp>
      <p:sp>
        <p:nvSpPr>
          <p:cNvPr id="69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Материализация на изгледа: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Изиксва физичеко създаване и поддържане на временна таблица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Допускане</a:t>
            </a:r>
            <a:r>
              <a:rPr lang="en-US" dirty="0" smtClean="0"/>
              <a:t>: 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Може да следват други заявки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Отнася се до</a:t>
            </a:r>
            <a:r>
              <a:rPr lang="en-US" dirty="0" smtClean="0"/>
              <a:t>: 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Поддържане на съответствие между базовата таблица и изгледа при актуализация на базовата таблица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Стратегия</a:t>
            </a:r>
            <a:r>
              <a:rPr lang="en-US" dirty="0" smtClean="0"/>
              <a:t>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Инкрементална актуализация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350191EB-9B8D-40DF-BD7F-0FAEF0C32860}" type="slidenum">
              <a:rPr lang="en-US"/>
              <a:pPr/>
              <a:t>16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Актуализация на изгледи</a:t>
            </a:r>
            <a:endParaRPr lang="en-US" dirty="0"/>
          </a:p>
        </p:txBody>
      </p:sp>
      <p:sp>
        <p:nvSpPr>
          <p:cNvPr id="69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Актуализацията на един изглед без сложни операции</a:t>
            </a:r>
            <a:r>
              <a:rPr lang="en-US" dirty="0" smtClean="0"/>
              <a:t>: </a:t>
            </a:r>
            <a:endParaRPr lang="en-US" dirty="0"/>
          </a:p>
          <a:p>
            <a:pPr lvl="1"/>
            <a:r>
              <a:rPr lang="bg-BG" dirty="0" smtClean="0"/>
              <a:t>Актуализацията </a:t>
            </a:r>
            <a:r>
              <a:rPr lang="bg-BG" dirty="0" smtClean="0"/>
              <a:t>трябва да се трансформира в </a:t>
            </a:r>
            <a:r>
              <a:rPr lang="bg-BG" dirty="0" smtClean="0"/>
              <a:t>актуализация на използваната таблица</a:t>
            </a:r>
            <a:endParaRPr lang="en-US" dirty="0"/>
          </a:p>
          <a:p>
            <a:r>
              <a:rPr lang="bg-BG" dirty="0" smtClean="0"/>
              <a:t>Изгледи, изискващи </a:t>
            </a:r>
            <a:r>
              <a:rPr lang="en-US" dirty="0" smtClean="0"/>
              <a:t>join: </a:t>
            </a:r>
            <a:endParaRPr lang="en-US" dirty="0"/>
          </a:p>
          <a:p>
            <a:pPr lvl="1"/>
            <a:r>
              <a:rPr lang="bg-BG" dirty="0" smtClean="0"/>
              <a:t>Актуализацията </a:t>
            </a:r>
            <a:r>
              <a:rPr lang="bg-BG" i="1" dirty="0" smtClean="0"/>
              <a:t>може </a:t>
            </a:r>
            <a:r>
              <a:rPr lang="bg-BG" dirty="0" smtClean="0"/>
              <a:t>да се трансформира в актуализация на използваните базови релации</a:t>
            </a:r>
            <a:endParaRPr lang="en-US" dirty="0"/>
          </a:p>
          <a:p>
            <a:pPr lvl="2"/>
            <a:r>
              <a:rPr lang="bg-BG" dirty="0" smtClean="0"/>
              <a:t>Не винаги е възможно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1342E08F-9943-42E4-A09A-1BAAE743793A}" type="slidenum">
              <a:rPr lang="en-US"/>
              <a:pPr/>
              <a:t>17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017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Изгледи, които не могат да се актуализират</a:t>
            </a:r>
            <a:endParaRPr lang="en-US" dirty="0"/>
          </a:p>
        </p:txBody>
      </p:sp>
      <p:sp>
        <p:nvSpPr>
          <p:cNvPr id="69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Изгледи, използващи групиране и сложни функции, не могат да се актуализират.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Изгледи, дефинирани върху множество таблици чрез </a:t>
            </a:r>
            <a:r>
              <a:rPr lang="en-US" dirty="0" smtClean="0"/>
              <a:t>join</a:t>
            </a:r>
            <a:r>
              <a:rPr lang="bg-BG" dirty="0" smtClean="0"/>
              <a:t> операция, не могат да се актуализират.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sz="2400" b="1" dirty="0">
                <a:latin typeface="Courier New" pitchFamily="71" charset="0"/>
              </a:rPr>
              <a:t>WITH CHECK OPTION</a:t>
            </a:r>
            <a:r>
              <a:rPr lang="en-US" dirty="0"/>
              <a:t>: </a:t>
            </a:r>
            <a:r>
              <a:rPr lang="bg-BG" dirty="0" smtClean="0"/>
              <a:t>трябва да се добави към дефиницията на изгледа, ако изгледа ще се актуализира.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Клаузата позволява проверка за актуализируемост и планиране на стратегията </a:t>
            </a:r>
            <a:r>
              <a:rPr lang="bg-BG" smtClean="0"/>
              <a:t>за изпълнение.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A57AFA08-1F70-43D2-925B-29C6CC7D85AD}" type="slidenum">
              <a:rPr lang="en-US"/>
              <a:pPr/>
              <a:t>18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Програмиране с БД</a:t>
            </a:r>
            <a:endParaRPr lang="en-US" dirty="0"/>
          </a:p>
        </p:txBody>
      </p:sp>
      <p:sp>
        <p:nvSpPr>
          <p:cNvPr id="70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Цел</a:t>
            </a:r>
            <a:r>
              <a:rPr lang="en-US" dirty="0" smtClean="0"/>
              <a:t>: </a:t>
            </a:r>
            <a:endParaRPr lang="en-US" dirty="0"/>
          </a:p>
          <a:p>
            <a:pPr lvl="1"/>
            <a:r>
              <a:rPr lang="bg-BG" dirty="0" smtClean="0"/>
              <a:t>Да се достъпи БД от приложна програма (а не от графичния интерфейс на СУБД)</a:t>
            </a:r>
            <a:endParaRPr lang="en-US" dirty="0"/>
          </a:p>
          <a:p>
            <a:r>
              <a:rPr lang="bg-BG" dirty="0" smtClean="0"/>
              <a:t>Защо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bg-BG" dirty="0" smtClean="0"/>
              <a:t>Графичният интерфейс на СУБД е удобен, но недостатъчен.</a:t>
            </a:r>
            <a:endParaRPr lang="en-US" dirty="0"/>
          </a:p>
          <a:p>
            <a:pPr lvl="2"/>
            <a:r>
              <a:rPr lang="bg-BG" dirty="0" smtClean="0"/>
              <a:t>Основната част от операциите върху БД се извършват през приложни програми (основно на </a:t>
            </a:r>
            <a:r>
              <a:rPr lang="en-US" dirty="0" smtClean="0"/>
              <a:t>web </a:t>
            </a:r>
            <a:r>
              <a:rPr lang="bg-BG" dirty="0" smtClean="0"/>
              <a:t>приложения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D243B073-B8C8-4586-AF47-D5BFFF57D1EE}" type="slidenum">
              <a:rPr lang="en-US"/>
              <a:pPr/>
              <a:t>19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28725" y="419100"/>
            <a:ext cx="7173913" cy="1143000"/>
          </a:xfrm>
        </p:spPr>
        <p:txBody>
          <a:bodyPr/>
          <a:lstStyle/>
          <a:p>
            <a:r>
              <a:rPr lang="bg-BG" b="1" dirty="0" smtClean="0"/>
              <a:t>Съдържание на лекцията</a:t>
            </a:r>
            <a:endParaRPr lang="en-US" b="1" dirty="0"/>
          </a:p>
        </p:txBody>
      </p:sp>
      <p:sp>
        <p:nvSpPr>
          <p:cNvPr id="66969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62100"/>
            <a:ext cx="7772400" cy="4457700"/>
          </a:xfrm>
        </p:spPr>
        <p:txBody>
          <a:bodyPr/>
          <a:lstStyle/>
          <a:p>
            <a:pPr marL="533400" indent="-533400"/>
            <a:r>
              <a:rPr lang="en-US" dirty="0" smtClean="0"/>
              <a:t>General </a:t>
            </a:r>
            <a:r>
              <a:rPr lang="en-US" dirty="0"/>
              <a:t>Constraints as Assertions</a:t>
            </a:r>
          </a:p>
          <a:p>
            <a:pPr marL="533400" indent="-533400"/>
            <a:r>
              <a:rPr lang="en-US" dirty="0" smtClean="0"/>
              <a:t>Views </a:t>
            </a:r>
            <a:r>
              <a:rPr lang="en-US" dirty="0"/>
              <a:t>in SQL</a:t>
            </a:r>
          </a:p>
          <a:p>
            <a:pPr marL="533400" indent="-533400"/>
            <a:r>
              <a:rPr lang="en-US" dirty="0" smtClean="0"/>
              <a:t>Database </a:t>
            </a:r>
            <a:r>
              <a:rPr lang="en-US" dirty="0"/>
              <a:t>Programming</a:t>
            </a:r>
          </a:p>
          <a:p>
            <a:pPr marL="533400" indent="-533400"/>
            <a:r>
              <a:rPr lang="en-US" dirty="0" smtClean="0"/>
              <a:t>Embedded </a:t>
            </a:r>
            <a:r>
              <a:rPr lang="en-US" dirty="0"/>
              <a:t>SQL</a:t>
            </a:r>
          </a:p>
          <a:p>
            <a:pPr marL="533400" indent="-533400"/>
            <a:r>
              <a:rPr lang="en-US" dirty="0" smtClean="0"/>
              <a:t>Functions </a:t>
            </a:r>
            <a:r>
              <a:rPr lang="en-US" dirty="0"/>
              <a:t>Calls, SQL/CLI</a:t>
            </a:r>
          </a:p>
          <a:p>
            <a:pPr marL="533400" indent="-533400"/>
            <a:r>
              <a:rPr lang="en-US" dirty="0" smtClean="0"/>
              <a:t>Stored </a:t>
            </a:r>
            <a:r>
              <a:rPr lang="en-US" dirty="0"/>
              <a:t>Procedures, </a:t>
            </a:r>
            <a:r>
              <a:rPr lang="en-US" dirty="0" smtClean="0"/>
              <a:t>SQL/PSM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B2C5921C-D9D8-4262-B4F5-AA41A6D7AF4D}" type="slidenum">
              <a:rPr lang="en-US"/>
              <a:pPr/>
              <a:t>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Подходи за програмиране с БД</a:t>
            </a:r>
            <a:endParaRPr lang="en-US" sz="3200" dirty="0"/>
          </a:p>
        </p:txBody>
      </p:sp>
      <p:sp>
        <p:nvSpPr>
          <p:cNvPr id="70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Вградени команди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Конадите за БД са вградени в повечето езици за програмиране.</a:t>
            </a:r>
            <a:endParaRPr lang="en-US" dirty="0"/>
          </a:p>
          <a:p>
            <a:r>
              <a:rPr lang="bg-BG" dirty="0" smtClean="0"/>
              <a:t>Библиотека от функции за работа с БД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Достъпна в езика за програмиране; известна като </a:t>
            </a:r>
            <a:r>
              <a:rPr lang="en-US" i="1" dirty="0" smtClean="0"/>
              <a:t>API</a:t>
            </a:r>
            <a:endParaRPr lang="en-US" i="1" dirty="0"/>
          </a:p>
          <a:p>
            <a:pPr lvl="2"/>
            <a:r>
              <a:rPr lang="en-US" i="1" dirty="0"/>
              <a:t>API</a:t>
            </a:r>
            <a:r>
              <a:rPr lang="en-US" dirty="0"/>
              <a:t> </a:t>
            </a:r>
            <a:r>
              <a:rPr lang="bg-BG" dirty="0" smtClean="0"/>
              <a:t>= </a:t>
            </a:r>
            <a:r>
              <a:rPr lang="en-US" dirty="0" smtClean="0"/>
              <a:t>Application </a:t>
            </a:r>
            <a:r>
              <a:rPr lang="en-US" dirty="0"/>
              <a:t>Program Interface</a:t>
            </a:r>
            <a:endParaRPr lang="en-US" i="1" dirty="0"/>
          </a:p>
          <a:p>
            <a:r>
              <a:rPr lang="bg-BG" dirty="0" smtClean="0"/>
              <a:t>Нов </a:t>
            </a:r>
            <a:r>
              <a:rPr lang="en-US" dirty="0" smtClean="0"/>
              <a:t>full-fledged </a:t>
            </a:r>
            <a:r>
              <a:rPr lang="bg-BG" dirty="0" smtClean="0"/>
              <a:t>език</a:t>
            </a:r>
            <a:endParaRPr lang="en-US" dirty="0"/>
          </a:p>
          <a:p>
            <a:pPr lvl="1"/>
            <a:r>
              <a:rPr lang="bg-BG" dirty="0" smtClean="0"/>
              <a:t>Минимизира несъответствието от импеданса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D1C75573-7BFF-4A16-BD37-4F2ABF727ADC}" type="slidenum">
              <a:rPr lang="en-US"/>
              <a:pPr/>
              <a:t>20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Impedance Mismatch</a:t>
            </a:r>
          </a:p>
        </p:txBody>
      </p:sp>
      <p:sp>
        <p:nvSpPr>
          <p:cNvPr id="70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Несъответствия между езика за програмиране и модела на БД:</a:t>
            </a:r>
            <a:endParaRPr lang="en-US" dirty="0"/>
          </a:p>
          <a:p>
            <a:pPr lvl="1"/>
            <a:r>
              <a:rPr lang="bg-BG" dirty="0" smtClean="0"/>
              <a:t>Типови несъответствия, изискващи нови вградени типове във всеки език за програмиране</a:t>
            </a:r>
            <a:endParaRPr lang="en-US" dirty="0"/>
          </a:p>
          <a:p>
            <a:pPr lvl="1"/>
            <a:r>
              <a:rPr lang="bg-BG" dirty="0" smtClean="0"/>
              <a:t>Множество срещу обработка по записи</a:t>
            </a:r>
            <a:endParaRPr lang="en-US" dirty="0"/>
          </a:p>
          <a:p>
            <a:pPr lvl="2"/>
            <a:r>
              <a:rPr lang="bg-BG" dirty="0" smtClean="0"/>
              <a:t>Нуждаем се от специален итератор за цикъл в резултата на заявката (тя връща множество) и обработка на отделните стойности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CFC7013F-C02E-476D-A4D2-B34D934A4524}" type="slidenum">
              <a:rPr lang="en-US"/>
              <a:pPr/>
              <a:t>21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Алгоритъм в програмирането с БД</a:t>
            </a:r>
            <a:endParaRPr lang="en-US" sz="3200" dirty="0"/>
          </a:p>
        </p:txBody>
      </p:sp>
      <p:sp>
        <p:nvSpPr>
          <p:cNvPr id="70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SzTx/>
              <a:buFont typeface="Wingdings" pitchFamily="2" charset="2"/>
              <a:buAutoNum type="arabicPeriod"/>
            </a:pPr>
            <a:r>
              <a:rPr lang="bg-BG" dirty="0" smtClean="0"/>
              <a:t>Клиентската програма </a:t>
            </a:r>
            <a:r>
              <a:rPr lang="bg-BG" i="1" dirty="0" smtClean="0"/>
              <a:t>отваря връзка </a:t>
            </a:r>
            <a:r>
              <a:rPr lang="bg-BG" dirty="0" smtClean="0"/>
              <a:t>към сървъра на БД.</a:t>
            </a:r>
            <a:endParaRPr lang="en-US" dirty="0"/>
          </a:p>
          <a:p>
            <a:pPr marL="609600" indent="-609600">
              <a:buSzTx/>
              <a:buFont typeface="Wingdings" pitchFamily="2" charset="2"/>
              <a:buAutoNum type="arabicPeriod"/>
            </a:pPr>
            <a:r>
              <a:rPr lang="bg-BG" dirty="0" smtClean="0"/>
              <a:t>Клиентската програма </a:t>
            </a:r>
            <a:r>
              <a:rPr lang="bg-BG" i="1" dirty="0" smtClean="0"/>
              <a:t>изпраща заявка и/или актуализации </a:t>
            </a:r>
            <a:r>
              <a:rPr lang="bg-BG" dirty="0" smtClean="0"/>
              <a:t>към БД.</a:t>
            </a:r>
            <a:endParaRPr lang="en-US" dirty="0"/>
          </a:p>
          <a:p>
            <a:pPr marL="609600" indent="-609600">
              <a:buSzTx/>
              <a:buFont typeface="Wingdings" pitchFamily="2" charset="2"/>
              <a:buAutoNum type="arabicPeriod"/>
            </a:pPr>
            <a:r>
              <a:rPr lang="bg-BG" dirty="0" smtClean="0"/>
              <a:t>Когато достъпът до БД не е необходим повече, клиентската програма </a:t>
            </a:r>
            <a:r>
              <a:rPr lang="bg-BG" i="1" dirty="0" smtClean="0"/>
              <a:t>затваря (терминира) връзката.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CB80E02C-AC27-40F9-98C1-53FDD0C96E0D}" type="slidenum">
              <a:rPr lang="en-US"/>
              <a:pPr/>
              <a:t>22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Embedded SQL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Повечето </a:t>
            </a:r>
            <a:r>
              <a:rPr lang="en-US" dirty="0" smtClean="0"/>
              <a:t>SQL </a:t>
            </a:r>
            <a:r>
              <a:rPr lang="bg-BG" dirty="0" smtClean="0"/>
              <a:t>оператори могат да се вграждат в езиците за програмиране с общо предназначение като </a:t>
            </a:r>
            <a:r>
              <a:rPr lang="en-US" dirty="0" smtClean="0"/>
              <a:t>COBOL</a:t>
            </a:r>
            <a:r>
              <a:rPr lang="en-US" dirty="0"/>
              <a:t>, C, Java</a:t>
            </a:r>
          </a:p>
          <a:p>
            <a:pPr>
              <a:lnSpc>
                <a:spcPct val="90000"/>
              </a:lnSpc>
            </a:pPr>
            <a:r>
              <a:rPr lang="bg-BG" dirty="0" smtClean="0"/>
              <a:t>Един вграден </a:t>
            </a:r>
            <a:r>
              <a:rPr lang="en-US" dirty="0" smtClean="0"/>
              <a:t>SQL </a:t>
            </a:r>
            <a:r>
              <a:rPr lang="bg-BG" dirty="0" smtClean="0"/>
              <a:t>оператор се различава от операторите на езика за програмиране като се загражда в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800000"/>
                </a:solidFill>
                <a:latin typeface="Courier New" pitchFamily="71" charset="0"/>
              </a:rPr>
              <a:t>EXEC SQL</a:t>
            </a:r>
            <a:r>
              <a:rPr lang="en-US" dirty="0"/>
              <a:t> </a:t>
            </a:r>
            <a:r>
              <a:rPr lang="bg-BG" dirty="0" smtClean="0"/>
              <a:t>или </a:t>
            </a:r>
            <a:r>
              <a:rPr lang="en-US" b="1" dirty="0" smtClean="0">
                <a:solidFill>
                  <a:srgbClr val="800000"/>
                </a:solidFill>
                <a:latin typeface="Courier New" pitchFamily="71" charset="0"/>
              </a:rPr>
              <a:t>EXEC </a:t>
            </a:r>
            <a:r>
              <a:rPr lang="en-US" b="1" dirty="0">
                <a:solidFill>
                  <a:srgbClr val="800000"/>
                </a:solidFill>
                <a:latin typeface="Courier New" pitchFamily="71" charset="0"/>
              </a:rPr>
              <a:t>SQL BEGIN</a:t>
            </a:r>
            <a:r>
              <a:rPr lang="en-US" dirty="0"/>
              <a:t> </a:t>
            </a:r>
            <a:r>
              <a:rPr lang="bg-BG" dirty="0" smtClean="0"/>
              <a:t>и съответстващия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800000"/>
                </a:solidFill>
                <a:latin typeface="Courier New" pitchFamily="71" charset="0"/>
              </a:rPr>
              <a:t>END-EXEC</a:t>
            </a:r>
            <a:r>
              <a:rPr lang="en-US" dirty="0"/>
              <a:t>  </a:t>
            </a:r>
            <a:r>
              <a:rPr lang="bg-BG" dirty="0" smtClean="0"/>
              <a:t>или </a:t>
            </a:r>
            <a:r>
              <a:rPr lang="en-US" b="1" dirty="0" smtClean="0">
                <a:solidFill>
                  <a:srgbClr val="800000"/>
                </a:solidFill>
                <a:latin typeface="Courier New" pitchFamily="71" charset="0"/>
              </a:rPr>
              <a:t>EXEC </a:t>
            </a:r>
            <a:r>
              <a:rPr lang="en-US" b="1" dirty="0">
                <a:solidFill>
                  <a:srgbClr val="800000"/>
                </a:solidFill>
                <a:latin typeface="Courier New" pitchFamily="71" charset="0"/>
              </a:rPr>
              <a:t>SQL END </a:t>
            </a:r>
            <a:r>
              <a:rPr lang="en-US" dirty="0" smtClean="0"/>
              <a:t>(</a:t>
            </a:r>
            <a:r>
              <a:rPr lang="bg-BG" dirty="0" smtClean="0"/>
              <a:t>или ;</a:t>
            </a:r>
            <a:r>
              <a:rPr lang="en-US" dirty="0" smtClean="0"/>
              <a:t>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Синтаксисът може да варира между различните езици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i="1" dirty="0" smtClean="0"/>
              <a:t>Споделените променливи </a:t>
            </a:r>
            <a:r>
              <a:rPr lang="en-US" dirty="0" smtClean="0"/>
              <a:t>(</a:t>
            </a:r>
            <a:r>
              <a:rPr lang="bg-BG" dirty="0" smtClean="0"/>
              <a:t>използвани и в двата езика</a:t>
            </a:r>
            <a:r>
              <a:rPr lang="en-US" dirty="0" smtClean="0"/>
              <a:t>) </a:t>
            </a:r>
            <a:r>
              <a:rPr lang="bg-BG" dirty="0" smtClean="0"/>
              <a:t>обикновено се префискират с </a:t>
            </a:r>
            <a:r>
              <a:rPr lang="en-US" dirty="0" smtClean="0"/>
              <a:t>: </a:t>
            </a:r>
            <a:r>
              <a:rPr lang="bg-BG" dirty="0" smtClean="0"/>
              <a:t>в</a:t>
            </a:r>
            <a:r>
              <a:rPr lang="en-US" dirty="0" smtClean="0"/>
              <a:t> SQL</a:t>
            </a:r>
            <a:r>
              <a:rPr lang="bg-BG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F4A7C777-3134-4241-9332-87667AB7B038}" type="slidenum">
              <a:rPr lang="en-US"/>
              <a:pPr/>
              <a:t>23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Пример</a:t>
            </a:r>
            <a:r>
              <a:rPr lang="en-US" sz="3200" dirty="0" smtClean="0"/>
              <a:t>: </a:t>
            </a:r>
            <a:r>
              <a:rPr lang="bg-BG" sz="3200" dirty="0" smtClean="0"/>
              <a:t>декларация на променлива в езика </a:t>
            </a:r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7106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Намиращите се в </a:t>
            </a:r>
            <a:r>
              <a:rPr lang="en-US" sz="2400" b="1" dirty="0" smtClean="0">
                <a:latin typeface="Courier New" pitchFamily="71" charset="0"/>
              </a:rPr>
              <a:t>DECLARE</a:t>
            </a:r>
            <a:r>
              <a:rPr lang="en-US" sz="2400" dirty="0" smtClean="0"/>
              <a:t> </a:t>
            </a:r>
            <a:r>
              <a:rPr lang="bg-BG" sz="2400" dirty="0" smtClean="0"/>
              <a:t>променливи са споделени и могат да се ползват в</a:t>
            </a:r>
            <a:r>
              <a:rPr lang="en-US" sz="2400" dirty="0" smtClean="0"/>
              <a:t> </a:t>
            </a:r>
            <a:r>
              <a:rPr lang="en-US" sz="2400" dirty="0"/>
              <a:t>SQL </a:t>
            </a:r>
            <a:r>
              <a:rPr lang="bg-BG" sz="2400" dirty="0" smtClean="0"/>
              <a:t>операторите (ако се предхождат от </a:t>
            </a:r>
            <a:r>
              <a:rPr lang="bg-BG" dirty="0" smtClean="0">
                <a:sym typeface="Wingdings" pitchFamily="2" charset="2"/>
              </a:rPr>
              <a:t>:).</a:t>
            </a:r>
            <a:endParaRPr lang="en-US" sz="2400" dirty="0">
              <a:latin typeface="Courier New" pitchFamily="71" charset="0"/>
            </a:endParaRPr>
          </a:p>
          <a:p>
            <a:r>
              <a:rPr lang="en-US" sz="2400" b="1" dirty="0">
                <a:latin typeface="Courier New" pitchFamily="71" charset="0"/>
              </a:rPr>
              <a:t>SQLCODE</a:t>
            </a:r>
            <a:r>
              <a:rPr lang="en-US" sz="2400" dirty="0"/>
              <a:t> </a:t>
            </a:r>
            <a:r>
              <a:rPr lang="bg-BG" sz="2400" dirty="0" smtClean="0"/>
              <a:t>се ползва за комуникация </a:t>
            </a:r>
            <a:r>
              <a:rPr lang="en-US" sz="2400" dirty="0" smtClean="0"/>
              <a:t>errors/exceptions </a:t>
            </a:r>
            <a:r>
              <a:rPr lang="bg-BG" sz="2400" dirty="0" smtClean="0"/>
              <a:t>между БД и програмата</a:t>
            </a:r>
            <a:endParaRPr lang="en-US" sz="2400" dirty="0">
              <a:latin typeface="Courier New" pitchFamily="71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dirty="0">
                <a:latin typeface="Courier New" pitchFamily="71" charset="0"/>
              </a:rPr>
              <a:t>	</a:t>
            </a:r>
            <a:r>
              <a:rPr lang="en-US" sz="2400" b="1" dirty="0" err="1">
                <a:solidFill>
                  <a:srgbClr val="800000"/>
                </a:solidFill>
                <a:latin typeface="Courier New" pitchFamily="71" charset="0"/>
              </a:rPr>
              <a:t>int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 loop;</a:t>
            </a:r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EXEC SQL BEGIN DECLARE SECTION;</a:t>
            </a:r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	</a:t>
            </a:r>
            <a:r>
              <a:rPr lang="en-US" sz="2400" b="1" dirty="0" err="1">
                <a:solidFill>
                  <a:srgbClr val="800000"/>
                </a:solidFill>
                <a:latin typeface="Courier New" pitchFamily="71" charset="0"/>
              </a:rPr>
              <a:t>varchar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 </a:t>
            </a:r>
            <a:r>
              <a:rPr lang="en-US" sz="2400" b="1" dirty="0" err="1">
                <a:solidFill>
                  <a:srgbClr val="800000"/>
                </a:solidFill>
                <a:latin typeface="Courier New" pitchFamily="71" charset="0"/>
              </a:rPr>
              <a:t>dname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[16], </a:t>
            </a:r>
            <a:r>
              <a:rPr lang="en-US" sz="2400" b="1" dirty="0" err="1">
                <a:solidFill>
                  <a:srgbClr val="800000"/>
                </a:solidFill>
                <a:latin typeface="Courier New" pitchFamily="71" charset="0"/>
              </a:rPr>
              <a:t>fname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[16], …;</a:t>
            </a:r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	char </a:t>
            </a:r>
            <a:r>
              <a:rPr lang="en-US" sz="2400" b="1" dirty="0" err="1">
                <a:solidFill>
                  <a:srgbClr val="800000"/>
                </a:solidFill>
                <a:latin typeface="Courier New" pitchFamily="71" charset="0"/>
              </a:rPr>
              <a:t>ssn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[10], </a:t>
            </a:r>
            <a:r>
              <a:rPr lang="en-US" sz="2400" b="1" dirty="0" err="1">
                <a:solidFill>
                  <a:srgbClr val="800000"/>
                </a:solidFill>
                <a:latin typeface="Courier New" pitchFamily="71" charset="0"/>
              </a:rPr>
              <a:t>bdate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[11], …;</a:t>
            </a:r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	</a:t>
            </a:r>
            <a:r>
              <a:rPr lang="en-US" sz="2400" b="1" dirty="0" err="1">
                <a:solidFill>
                  <a:srgbClr val="800000"/>
                </a:solidFill>
                <a:latin typeface="Courier New" pitchFamily="71" charset="0"/>
              </a:rPr>
              <a:t>int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 </a:t>
            </a:r>
            <a:r>
              <a:rPr lang="en-US" sz="2400" b="1" dirty="0" err="1">
                <a:solidFill>
                  <a:srgbClr val="800000"/>
                </a:solidFill>
                <a:latin typeface="Courier New" pitchFamily="71" charset="0"/>
              </a:rPr>
              <a:t>dno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, </a:t>
            </a:r>
            <a:r>
              <a:rPr lang="en-US" sz="2400" b="1" dirty="0" err="1">
                <a:solidFill>
                  <a:srgbClr val="800000"/>
                </a:solidFill>
                <a:latin typeface="Courier New" pitchFamily="71" charset="0"/>
              </a:rPr>
              <a:t>dnumber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, SQLCODE, …;</a:t>
            </a:r>
          </a:p>
          <a:p>
            <a:pPr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EXEC SQL END DECLARE SECTION;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B7476848-7D94-4347-B7BF-D59ABD598B6F}" type="slidenum">
              <a:rPr lang="en-US"/>
              <a:pPr/>
              <a:t>24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SQL </a:t>
            </a:r>
            <a:r>
              <a:rPr lang="bg-BG" sz="3200" dirty="0" smtClean="0"/>
              <a:t>команди за връзка към БД</a:t>
            </a:r>
            <a:endParaRPr lang="en-US" sz="3200" dirty="0"/>
          </a:p>
        </p:txBody>
      </p:sp>
      <p:sp>
        <p:nvSpPr>
          <p:cNvPr id="71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Връзката (възможни са множество връзки, но само една е активна в даден момент) се осъществява чрез: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CONNECT TO server-name AS connection-name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AUTHORIZATION user-account-info;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Промяна на активната връзка става с: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SET CONNECTION connection-name;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Прекратяване на връзката се извършва с: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	DISCONNECT connection-name;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CB5F2778-88D1-4AAB-8761-71F5EC9C216A}" type="slidenum">
              <a:rPr lang="en-US"/>
              <a:pPr/>
              <a:t>25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Вграден </a:t>
            </a:r>
            <a:r>
              <a:rPr lang="en-US" sz="3200" dirty="0" smtClean="0"/>
              <a:t>SQL </a:t>
            </a:r>
            <a:r>
              <a:rPr lang="bg-BG" sz="3200" dirty="0" smtClean="0"/>
              <a:t>в</a:t>
            </a:r>
            <a:r>
              <a:rPr lang="en-US" sz="3200" dirty="0" smtClean="0"/>
              <a:t> </a:t>
            </a:r>
            <a:r>
              <a:rPr lang="en-US" sz="3200" dirty="0"/>
              <a:t>C</a:t>
            </a:r>
            <a:br>
              <a:rPr lang="en-US" sz="3200" dirty="0"/>
            </a:br>
            <a:r>
              <a:rPr lang="bg-BG" sz="3200" dirty="0" smtClean="0"/>
              <a:t>Примери (1)</a:t>
            </a:r>
            <a:endParaRPr lang="en-US" sz="3200" dirty="0"/>
          </a:p>
        </p:txBody>
      </p:sp>
      <p:sp>
        <p:nvSpPr>
          <p:cNvPr id="71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loop = 1;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while (loop) 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prompt (“Enter SSN: “,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ssn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EXEC SQL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	select FNAME, LNAME, ADDRESS, SALARY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	into :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fname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, :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lname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, :address, :salary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	from EMPLOYEE where SSN == :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ssn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	if (SQLCODE == 0)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printf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(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fname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, …);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	else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printf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(“SSN does not exist: “,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ssn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	prompt(“More SSN? (1=yes, 0=no): “, loop);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END-EXEC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96613F03-9ABF-45E4-AF5C-76F470C4C319}" type="slidenum">
              <a:rPr lang="en-US"/>
              <a:pPr/>
              <a:t>26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/>
              <a:t>Вграден </a:t>
            </a:r>
            <a:r>
              <a:rPr lang="en-US" sz="3200" dirty="0"/>
              <a:t>SQL </a:t>
            </a:r>
            <a:r>
              <a:rPr lang="bg-BG" sz="3200" dirty="0"/>
              <a:t>в</a:t>
            </a:r>
            <a:r>
              <a:rPr lang="en-US" sz="3200" dirty="0"/>
              <a:t> C</a:t>
            </a:r>
            <a:br>
              <a:rPr lang="en-US" sz="3200" dirty="0"/>
            </a:br>
            <a:r>
              <a:rPr lang="bg-BG" sz="3200" dirty="0"/>
              <a:t>Примери </a:t>
            </a:r>
            <a:r>
              <a:rPr lang="bg-BG" sz="3200" dirty="0" smtClean="0"/>
              <a:t>(2)</a:t>
            </a:r>
            <a:endParaRPr lang="en-US" sz="3200" dirty="0"/>
          </a:p>
        </p:txBody>
      </p:sp>
      <p:sp>
        <p:nvSpPr>
          <p:cNvPr id="71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cursor</a:t>
            </a:r>
            <a:r>
              <a:rPr lang="en-US" dirty="0" smtClean="0"/>
              <a:t> (</a:t>
            </a:r>
            <a:r>
              <a:rPr lang="bg-BG" dirty="0" smtClean="0"/>
              <a:t>итератор</a:t>
            </a:r>
            <a:r>
              <a:rPr lang="en-US" dirty="0" smtClean="0"/>
              <a:t>) </a:t>
            </a:r>
            <a:r>
              <a:rPr lang="bg-BG" dirty="0" smtClean="0"/>
              <a:t>се използва за обработка на множество</a:t>
            </a:r>
            <a:r>
              <a:rPr lang="en-US" dirty="0" smtClean="0"/>
              <a:t> </a:t>
            </a:r>
            <a:r>
              <a:rPr lang="en-US" dirty="0"/>
              <a:t>tuples</a:t>
            </a:r>
          </a:p>
          <a:p>
            <a:r>
              <a:rPr lang="bg-BG" dirty="0" smtClean="0"/>
              <a:t>Командата</a:t>
            </a:r>
            <a:r>
              <a:rPr lang="bg-BG" b="1" dirty="0">
                <a:latin typeface="Courier New" pitchFamily="71" charset="0"/>
              </a:rPr>
              <a:t> </a:t>
            </a:r>
            <a:r>
              <a:rPr lang="en-US" b="1" dirty="0" smtClean="0">
                <a:latin typeface="Courier New" pitchFamily="71" charset="0"/>
              </a:rPr>
              <a:t>FETCH</a:t>
            </a:r>
            <a:r>
              <a:rPr lang="en-US" dirty="0" smtClean="0"/>
              <a:t> </a:t>
            </a:r>
            <a:r>
              <a:rPr lang="bg-BG" dirty="0" smtClean="0"/>
              <a:t>премества курсора към </a:t>
            </a:r>
            <a:r>
              <a:rPr lang="bg-BG" i="1" dirty="0" smtClean="0"/>
              <a:t>следващ </a:t>
            </a:r>
            <a:r>
              <a:rPr lang="en-US" dirty="0" smtClean="0"/>
              <a:t>tuple</a:t>
            </a:r>
            <a:endParaRPr lang="en-US" dirty="0"/>
          </a:p>
          <a:p>
            <a:r>
              <a:rPr lang="en-US" b="1" dirty="0">
                <a:latin typeface="Courier New" pitchFamily="71" charset="0"/>
              </a:rPr>
              <a:t>CLOSE CURSOR</a:t>
            </a:r>
            <a:r>
              <a:rPr lang="en-US" dirty="0"/>
              <a:t> </a:t>
            </a:r>
            <a:r>
              <a:rPr lang="bg-BG" dirty="0" smtClean="0"/>
              <a:t>показва, че обработката на резултата от заявката е приключил.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E187F8A9-08B6-4712-B0C8-E24892F4775A}" type="slidenum">
              <a:rPr lang="en-US"/>
              <a:pPr/>
              <a:t>27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SQL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Цел</a:t>
            </a:r>
            <a:r>
              <a:rPr lang="en-US" sz="2400" dirty="0" smtClean="0"/>
              <a:t>: </a:t>
            </a:r>
            <a:endParaRPr lang="en-US" sz="2400" dirty="0"/>
          </a:p>
          <a:p>
            <a:pPr lvl="1"/>
            <a:r>
              <a:rPr lang="bg-BG" sz="2200" dirty="0" smtClean="0"/>
              <a:t>Създаване и изпълнение на нови (некомпилирани до този момент) </a:t>
            </a:r>
            <a:r>
              <a:rPr lang="en-US" sz="2200" dirty="0" smtClean="0"/>
              <a:t>SQL </a:t>
            </a:r>
            <a:r>
              <a:rPr lang="bg-BG" sz="2200" dirty="0" smtClean="0"/>
              <a:t>оператори по време на изпълнение на кода.</a:t>
            </a:r>
            <a:endParaRPr lang="en-US" sz="2200" dirty="0"/>
          </a:p>
          <a:p>
            <a:pPr lvl="2"/>
            <a:r>
              <a:rPr lang="bg-BG" sz="2000" dirty="0" smtClean="0"/>
              <a:t>Програмата получава</a:t>
            </a:r>
            <a:r>
              <a:rPr lang="en-US" sz="2000" dirty="0" smtClean="0"/>
              <a:t> </a:t>
            </a:r>
            <a:r>
              <a:rPr lang="en-US" sz="2000" dirty="0"/>
              <a:t>SQL </a:t>
            </a:r>
            <a:r>
              <a:rPr lang="bg-BG" sz="2000" dirty="0" smtClean="0"/>
              <a:t>оператори от клавиатурата по време на изпълнение на кода</a:t>
            </a:r>
            <a:endParaRPr lang="en-US" sz="2000" dirty="0"/>
          </a:p>
          <a:p>
            <a:pPr lvl="2"/>
            <a:r>
              <a:rPr lang="bg-BG" sz="2000" dirty="0" smtClean="0"/>
              <a:t>Операция </a:t>
            </a:r>
            <a:r>
              <a:rPr lang="en-US" sz="2000" dirty="0" smtClean="0"/>
              <a:t>point-and-click </a:t>
            </a:r>
            <a:r>
              <a:rPr lang="bg-BG" sz="2000" dirty="0" smtClean="0"/>
              <a:t>се транслира в </a:t>
            </a:r>
            <a:r>
              <a:rPr lang="en-US" sz="2000" dirty="0" smtClean="0"/>
              <a:t>SQL </a:t>
            </a:r>
            <a:r>
              <a:rPr lang="bg-BG" sz="2000" dirty="0" smtClean="0"/>
              <a:t>заявка</a:t>
            </a:r>
            <a:endParaRPr lang="en-US" sz="2000" dirty="0"/>
          </a:p>
          <a:p>
            <a:r>
              <a:rPr lang="bg-BG" sz="2400" dirty="0" smtClean="0"/>
              <a:t>Динамичната актуализация е относително проста; динамичната заявка може да бъде сложна</a:t>
            </a:r>
            <a:endParaRPr lang="en-US" sz="2400" dirty="0"/>
          </a:p>
          <a:p>
            <a:pPr lvl="1"/>
            <a:r>
              <a:rPr lang="bg-BG" sz="2200" dirty="0" smtClean="0"/>
              <a:t>Защото типа и броя на извлечените атрибути е неясен по време на компилация.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73D84B03-E600-4C70-9E58-A91FE4BE408A}" type="slidenum">
              <a:rPr lang="en-US"/>
              <a:pPr/>
              <a:t>28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SQL: </a:t>
            </a:r>
            <a:r>
              <a:rPr lang="bg-BG" dirty="0" smtClean="0"/>
              <a:t>пример</a:t>
            </a:r>
            <a:endParaRPr lang="en-US" dirty="0"/>
          </a:p>
        </p:txBody>
      </p:sp>
      <p:sp>
        <p:nvSpPr>
          <p:cNvPr id="72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 dirty="0">
              <a:latin typeface="Courier New" pitchFamily="71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 dirty="0">
              <a:latin typeface="Courier New" pitchFamily="71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EXEC SQL BEGIN DECLARE SECTION;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varchar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sqlupdatestring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[256];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EXEC SQL END DECLARE SECTION;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…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prompt (“Enter update command:“, </a:t>
            </a:r>
            <a:r>
              <a:rPr lang="en-US" sz="2000" b="1" dirty="0" err="1">
                <a:latin typeface="Courier New" pitchFamily="71" charset="0"/>
              </a:rPr>
              <a:t>sqlupdatestring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EXEC SQL PREPARE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sqlcommand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 FROM :</a:t>
            </a:r>
            <a:r>
              <a:rPr lang="en-US" sz="2000" b="1" dirty="0" err="1">
                <a:latin typeface="Courier New" pitchFamily="71" charset="0"/>
              </a:rPr>
              <a:t>sqlupdatestring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EXEC SQL EXECUTE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sqlcommand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99EF8E87-CF6D-42A9-91B3-84B6DEE06232}" type="slidenum">
              <a:rPr lang="en-US"/>
              <a:pPr/>
              <a:t>29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Цели на лекцията</a:t>
            </a:r>
            <a:endParaRPr lang="en-US" dirty="0"/>
          </a:p>
        </p:txBody>
      </p:sp>
      <p:sp>
        <p:nvSpPr>
          <p:cNvPr id="67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Спецификация на общи </a:t>
            </a:r>
            <a:r>
              <a:rPr lang="bg-BG" b="1" dirty="0" smtClean="0"/>
              <a:t>ограничения </a:t>
            </a:r>
            <a:r>
              <a:rPr lang="bg-BG" dirty="0" smtClean="0"/>
              <a:t>през</a:t>
            </a:r>
            <a:r>
              <a:rPr lang="en-US" dirty="0" smtClean="0"/>
              <a:t> </a:t>
            </a:r>
            <a:r>
              <a:rPr lang="en-US" dirty="0"/>
              <a:t>assertions</a:t>
            </a:r>
          </a:p>
          <a:p>
            <a:r>
              <a:rPr lang="en-US" dirty="0"/>
              <a:t>SQL </a:t>
            </a:r>
            <a:r>
              <a:rPr lang="bg-BG" dirty="0" smtClean="0"/>
              <a:t>възможности за дефиниране на изгледи (</a:t>
            </a:r>
            <a:r>
              <a:rPr lang="en-US" dirty="0" smtClean="0"/>
              <a:t>views</a:t>
            </a:r>
            <a:r>
              <a:rPr lang="bg-BG" dirty="0" smtClean="0"/>
              <a:t>, </a:t>
            </a:r>
            <a:r>
              <a:rPr lang="en-US" dirty="0" smtClean="0"/>
              <a:t>virtual </a:t>
            </a:r>
            <a:r>
              <a:rPr lang="en-US" dirty="0"/>
              <a:t>tables)</a:t>
            </a:r>
          </a:p>
          <a:p>
            <a:r>
              <a:rPr lang="bg-BG" dirty="0" smtClean="0"/>
              <a:t>Различни техники за достъп и обработка на БД с езици за програмиране</a:t>
            </a:r>
            <a:endParaRPr lang="en-US" dirty="0"/>
          </a:p>
          <a:p>
            <a:pPr lvl="1"/>
            <a:r>
              <a:rPr lang="en-US" dirty="0" smtClean="0"/>
              <a:t>Java</a:t>
            </a:r>
            <a:r>
              <a:rPr lang="en-US" dirty="0"/>
              <a:t>, C</a:t>
            </a:r>
            <a:r>
              <a:rPr lang="en-US" dirty="0" smtClean="0"/>
              <a:t>++</a:t>
            </a:r>
            <a:r>
              <a:rPr lang="bg-BG" dirty="0" smtClean="0"/>
              <a:t> и др.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A0E3953B-24DF-45FB-BD55-87BF6628E3DF}" type="slidenum">
              <a:rPr lang="en-US"/>
              <a:pPr/>
              <a:t>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Embedded SQL </a:t>
            </a:r>
            <a:r>
              <a:rPr lang="bg-BG" dirty="0" smtClean="0"/>
              <a:t>в</a:t>
            </a:r>
            <a:r>
              <a:rPr lang="en-US" dirty="0" smtClean="0"/>
              <a:t> </a:t>
            </a:r>
            <a:r>
              <a:rPr lang="en-US" dirty="0"/>
              <a:t>Java</a:t>
            </a:r>
          </a:p>
        </p:txBody>
      </p:sp>
      <p:sp>
        <p:nvSpPr>
          <p:cNvPr id="722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SQLJ: </a:t>
            </a:r>
            <a:r>
              <a:rPr lang="bg-BG" dirty="0" smtClean="0"/>
              <a:t>един стандарт за вграден </a:t>
            </a:r>
            <a:r>
              <a:rPr lang="en-US" dirty="0" smtClean="0"/>
              <a:t>SQL </a:t>
            </a:r>
            <a:r>
              <a:rPr lang="bg-BG" dirty="0" smtClean="0"/>
              <a:t>в </a:t>
            </a:r>
            <a:r>
              <a:rPr lang="en-US" dirty="0" smtClean="0"/>
              <a:t>Java</a:t>
            </a:r>
            <a:endParaRPr lang="en-US" dirty="0"/>
          </a:p>
          <a:p>
            <a:r>
              <a:rPr lang="bg-BG" dirty="0" smtClean="0"/>
              <a:t>Транслаторът </a:t>
            </a:r>
            <a:r>
              <a:rPr lang="en-US" dirty="0" smtClean="0"/>
              <a:t>SQLJ </a:t>
            </a:r>
            <a:r>
              <a:rPr lang="bg-BG" dirty="0"/>
              <a:t>преобразува операторите </a:t>
            </a:r>
            <a:r>
              <a:rPr lang="bg-BG" dirty="0" smtClean="0"/>
              <a:t>на </a:t>
            </a:r>
            <a:r>
              <a:rPr lang="en-US" dirty="0" smtClean="0"/>
              <a:t>SQL </a:t>
            </a:r>
            <a:r>
              <a:rPr lang="bg-BG" dirty="0" smtClean="0"/>
              <a:t>в </a:t>
            </a:r>
            <a:r>
              <a:rPr lang="en-US" dirty="0" smtClean="0"/>
              <a:t>Java </a:t>
            </a:r>
            <a:endParaRPr lang="en-US" dirty="0"/>
          </a:p>
          <a:p>
            <a:pPr lvl="1"/>
            <a:r>
              <a:rPr lang="bg-BG" dirty="0" smtClean="0"/>
              <a:t>Изпълнява се през </a:t>
            </a:r>
            <a:r>
              <a:rPr lang="en-US" i="1" dirty="0" smtClean="0"/>
              <a:t>JDBC </a:t>
            </a:r>
            <a:r>
              <a:rPr lang="en-US" dirty="0"/>
              <a:t>interface</a:t>
            </a:r>
          </a:p>
          <a:p>
            <a:r>
              <a:rPr lang="bg-BG" dirty="0" smtClean="0"/>
              <a:t>Трябва да се импортират множество класове</a:t>
            </a:r>
            <a:endParaRPr lang="en-US" dirty="0"/>
          </a:p>
          <a:p>
            <a:pPr lvl="1"/>
            <a:r>
              <a:rPr lang="bg-BG" b="1" dirty="0" smtClean="0">
                <a:latin typeface="Courier New" pitchFamily="71" charset="0"/>
              </a:rPr>
              <a:t>Като </a:t>
            </a:r>
            <a:r>
              <a:rPr lang="en-US" b="1" dirty="0" err="1" smtClean="0">
                <a:latin typeface="Courier New" pitchFamily="71" charset="0"/>
              </a:rPr>
              <a:t>java.sql</a:t>
            </a:r>
            <a:endParaRPr lang="en-US" b="1" dirty="0">
              <a:latin typeface="Courier New" pitchFamily="7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89856F42-F34C-4E07-96D3-78A2DE93A62B}" type="slidenum">
              <a:rPr lang="en-US"/>
              <a:pPr/>
              <a:t>30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Връзка от </a:t>
            </a:r>
            <a:r>
              <a:rPr lang="en-US" dirty="0" smtClean="0"/>
              <a:t>Java </a:t>
            </a:r>
            <a:r>
              <a:rPr lang="bg-BG" dirty="0" smtClean="0"/>
              <a:t>към БД</a:t>
            </a:r>
            <a:endParaRPr lang="en-US" dirty="0"/>
          </a:p>
        </p:txBody>
      </p:sp>
      <p:sp>
        <p:nvSpPr>
          <p:cNvPr id="72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JDBC: </a:t>
            </a:r>
          </a:p>
          <a:p>
            <a:pPr lvl="1"/>
            <a:r>
              <a:rPr lang="bg-BG" dirty="0" smtClean="0"/>
              <a:t>Функции за </a:t>
            </a:r>
            <a:r>
              <a:rPr lang="en-US" dirty="0" smtClean="0"/>
              <a:t>SQL </a:t>
            </a:r>
            <a:r>
              <a:rPr lang="bg-BG" dirty="0" smtClean="0"/>
              <a:t>връзка, извикани от програма на </a:t>
            </a:r>
            <a:r>
              <a:rPr lang="en-US" dirty="0" smtClean="0"/>
              <a:t>Java</a:t>
            </a:r>
            <a:endParaRPr lang="en-US" dirty="0"/>
          </a:p>
          <a:p>
            <a:r>
              <a:rPr lang="bg-BG" dirty="0" smtClean="0"/>
              <a:t>Една програма на </a:t>
            </a:r>
            <a:r>
              <a:rPr lang="en-US" dirty="0" smtClean="0"/>
              <a:t>Java </a:t>
            </a:r>
            <a:r>
              <a:rPr lang="bg-BG" dirty="0" smtClean="0"/>
              <a:t>с </a:t>
            </a:r>
            <a:r>
              <a:rPr lang="en-US" dirty="0" smtClean="0"/>
              <a:t>JDBC </a:t>
            </a:r>
            <a:r>
              <a:rPr lang="bg-BG" dirty="0" smtClean="0"/>
              <a:t>функции може да достъпи всяка релационна СУБД, която има </a:t>
            </a:r>
            <a:r>
              <a:rPr lang="en-US" dirty="0" smtClean="0"/>
              <a:t>JDBC </a:t>
            </a:r>
            <a:r>
              <a:rPr lang="en-US" dirty="0"/>
              <a:t>driver</a:t>
            </a:r>
          </a:p>
          <a:p>
            <a:r>
              <a:rPr lang="en-US" dirty="0"/>
              <a:t>JDBC </a:t>
            </a:r>
            <a:r>
              <a:rPr lang="bg-BG" dirty="0" smtClean="0"/>
              <a:t>позволява на програмата да се свърже към различни БД</a:t>
            </a:r>
            <a:r>
              <a:rPr lang="en-US" dirty="0" smtClean="0"/>
              <a:t> (</a:t>
            </a:r>
            <a:r>
              <a:rPr lang="bg-BG" dirty="0" smtClean="0"/>
              <a:t>известни като </a:t>
            </a:r>
            <a:r>
              <a:rPr lang="en-US" i="1" dirty="0" smtClean="0"/>
              <a:t>data </a:t>
            </a:r>
            <a:r>
              <a:rPr lang="en-US" i="1" dirty="0"/>
              <a:t>sources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911F1EF0-6375-40D5-9C76-789B7B83BDB9}" type="slidenum">
              <a:rPr lang="en-US"/>
              <a:pPr/>
              <a:t>31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dirty="0" smtClean="0"/>
              <a:t>Алгоритъм за достъп до БД през </a:t>
            </a:r>
            <a:r>
              <a:rPr lang="en-US" sz="3200" dirty="0" smtClean="0"/>
              <a:t>JDBC</a:t>
            </a:r>
            <a:endParaRPr lang="en-US" sz="3200" dirty="0"/>
          </a:p>
        </p:txBody>
      </p:sp>
      <p:sp>
        <p:nvSpPr>
          <p:cNvPr id="72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bg-BG" sz="2000" dirty="0" smtClean="0"/>
              <a:t>Импортираме</a:t>
            </a:r>
            <a:r>
              <a:rPr lang="en-US" sz="2000" dirty="0" smtClean="0"/>
              <a:t> </a:t>
            </a:r>
            <a:r>
              <a:rPr lang="en-US" sz="2000" dirty="0"/>
              <a:t>JDBC </a:t>
            </a:r>
            <a:r>
              <a:rPr lang="bg-BG" sz="2000" dirty="0" smtClean="0"/>
              <a:t>библиотека</a:t>
            </a:r>
            <a:r>
              <a:rPr lang="en-US" sz="2000" dirty="0" smtClean="0"/>
              <a:t> 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(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java.sql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.*)</a:t>
            </a:r>
          </a:p>
          <a:p>
            <a:pPr marL="609600" indent="-6096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bg-BG" sz="2000" dirty="0" smtClean="0"/>
              <a:t>Зареждаме </a:t>
            </a:r>
            <a:r>
              <a:rPr lang="en-US" sz="2000" dirty="0" smtClean="0"/>
              <a:t>JDBC </a:t>
            </a:r>
            <a:r>
              <a:rPr lang="en-US" sz="2000" dirty="0"/>
              <a:t>driver: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Class.forname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(“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oracle.jdbc.driver.OracleDriver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”)</a:t>
            </a:r>
          </a:p>
          <a:p>
            <a:pPr marL="609600" indent="-6096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bg-BG" sz="2000" dirty="0" smtClean="0"/>
              <a:t>Дефинираме подходящи променливи</a:t>
            </a:r>
            <a:endParaRPr lang="en-US" sz="2000" dirty="0"/>
          </a:p>
          <a:p>
            <a:pPr marL="609600" indent="-6096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bg-BG" sz="2000" dirty="0" smtClean="0"/>
              <a:t>Създаваме обект за връзка </a:t>
            </a:r>
            <a:r>
              <a:rPr lang="en-US" sz="2000" dirty="0" smtClean="0"/>
              <a:t>(</a:t>
            </a:r>
            <a:r>
              <a:rPr lang="bg-BG" sz="2000" dirty="0" smtClean="0"/>
              <a:t>през </a:t>
            </a:r>
            <a:r>
              <a:rPr lang="en-US" sz="2000" b="1" dirty="0" err="1" smtClean="0">
                <a:solidFill>
                  <a:srgbClr val="800000"/>
                </a:solidFill>
                <a:latin typeface="Courier New" pitchFamily="71" charset="0"/>
              </a:rPr>
              <a:t>getConnection</a:t>
            </a:r>
            <a:r>
              <a:rPr lang="en-US" sz="2000" dirty="0"/>
              <a:t>)</a:t>
            </a:r>
          </a:p>
          <a:p>
            <a:pPr marL="609600" indent="-6096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bg-BG" sz="2000" dirty="0" smtClean="0"/>
              <a:t>Създаваме обект оператор с класа </a:t>
            </a:r>
            <a:r>
              <a:rPr lang="en-US" sz="2000" b="1" dirty="0" smtClean="0">
                <a:solidFill>
                  <a:srgbClr val="800000"/>
                </a:solidFill>
                <a:latin typeface="Courier New" pitchFamily="71" charset="0"/>
              </a:rPr>
              <a:t>Statement</a:t>
            </a:r>
            <a:r>
              <a:rPr lang="en-US" sz="2000" dirty="0" smtClean="0"/>
              <a:t>:</a:t>
            </a:r>
            <a:endParaRPr lang="en-US" sz="2000" dirty="0"/>
          </a:p>
          <a:p>
            <a:pPr marL="990600" lvl="1" indent="-533400">
              <a:lnSpc>
                <a:spcPct val="90000"/>
              </a:lnSpc>
              <a:buSzTx/>
            </a:pPr>
            <a:r>
              <a:rPr lang="en-US" sz="2000" dirty="0"/>
              <a:t>1. </a:t>
            </a:r>
            <a:r>
              <a:rPr lang="en-US" sz="2000" dirty="0" err="1"/>
              <a:t>PreparedStatment</a:t>
            </a:r>
            <a:r>
              <a:rPr lang="en-US" sz="2000" dirty="0"/>
              <a:t>	2. </a:t>
            </a:r>
            <a:r>
              <a:rPr lang="en-US" sz="2000" dirty="0" err="1"/>
              <a:t>CallableStatement</a:t>
            </a:r>
            <a:endParaRPr lang="en-US" sz="2000" dirty="0"/>
          </a:p>
          <a:p>
            <a:pPr marL="609600" indent="-609600">
              <a:lnSpc>
                <a:spcPct val="90000"/>
              </a:lnSpc>
              <a:buSzTx/>
              <a:buFont typeface="Wingdings" pitchFamily="2" charset="2"/>
              <a:buAutoNum type="arabicPeriod" startAt="6"/>
            </a:pPr>
            <a:r>
              <a:rPr lang="bg-BG" sz="2000" dirty="0" smtClean="0"/>
              <a:t>Идентифицираме параметрите на оператора</a:t>
            </a:r>
            <a:r>
              <a:rPr lang="en-US" sz="2000" dirty="0" smtClean="0"/>
              <a:t> (</a:t>
            </a:r>
            <a:r>
              <a:rPr lang="bg-BG" sz="2000" dirty="0" smtClean="0"/>
              <a:t>означени с ?</a:t>
            </a:r>
            <a:r>
              <a:rPr lang="en-US" sz="2000" dirty="0" smtClean="0"/>
              <a:t>)</a:t>
            </a:r>
            <a:endParaRPr lang="en-US" sz="2000" dirty="0"/>
          </a:p>
          <a:p>
            <a:pPr marL="609600" indent="-609600">
              <a:lnSpc>
                <a:spcPct val="90000"/>
              </a:lnSpc>
              <a:buSzTx/>
              <a:buFont typeface="Wingdings" pitchFamily="2" charset="2"/>
              <a:buAutoNum type="arabicPeriod" startAt="6"/>
            </a:pPr>
            <a:r>
              <a:rPr lang="bg-BG" sz="2000" dirty="0" smtClean="0"/>
              <a:t>Свързваме параметрите с променливите на програмата</a:t>
            </a:r>
            <a:endParaRPr lang="en-US" sz="2000" dirty="0"/>
          </a:p>
          <a:p>
            <a:pPr marL="609600" indent="-609600">
              <a:lnSpc>
                <a:spcPct val="90000"/>
              </a:lnSpc>
              <a:buSzTx/>
              <a:buFont typeface="Wingdings" pitchFamily="2" charset="2"/>
              <a:buAutoNum type="arabicPeriod" startAt="6"/>
            </a:pPr>
            <a:r>
              <a:rPr lang="bg-BG" sz="2000" dirty="0" smtClean="0"/>
              <a:t>Изпълняваме</a:t>
            </a:r>
            <a:r>
              <a:rPr lang="en-US" sz="2000" dirty="0" smtClean="0"/>
              <a:t> </a:t>
            </a:r>
            <a:r>
              <a:rPr lang="en-US" sz="2000" dirty="0"/>
              <a:t>SQL </a:t>
            </a:r>
            <a:r>
              <a:rPr lang="bg-BG" sz="2000" dirty="0" smtClean="0"/>
              <a:t>оператора </a:t>
            </a:r>
            <a:r>
              <a:rPr lang="en-US" sz="2000" dirty="0" smtClean="0"/>
              <a:t>(</a:t>
            </a:r>
            <a:r>
              <a:rPr lang="bg-BG" sz="2000" dirty="0" smtClean="0"/>
              <a:t>референсиран като обект</a:t>
            </a:r>
            <a:r>
              <a:rPr lang="en-US" sz="2000" dirty="0" smtClean="0"/>
              <a:t>) </a:t>
            </a:r>
            <a:r>
              <a:rPr lang="bg-BG" sz="2000" dirty="0" smtClean="0"/>
              <a:t>през </a:t>
            </a:r>
            <a:r>
              <a:rPr lang="en-US" sz="2000" dirty="0" smtClean="0"/>
              <a:t>JDBC’s 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executeQuery</a:t>
            </a:r>
            <a:endParaRPr lang="en-US" sz="2000" b="1" dirty="0">
              <a:solidFill>
                <a:srgbClr val="800000"/>
              </a:solidFill>
              <a:latin typeface="Courier New" pitchFamily="71" charset="0"/>
            </a:endParaRPr>
          </a:p>
          <a:p>
            <a:pPr marL="609600" indent="-609600">
              <a:lnSpc>
                <a:spcPct val="90000"/>
              </a:lnSpc>
              <a:buSzTx/>
              <a:buFont typeface="Wingdings" pitchFamily="2" charset="2"/>
              <a:buAutoNum type="arabicPeriod" startAt="6"/>
            </a:pPr>
            <a:r>
              <a:rPr lang="bg-BG" sz="2000" dirty="0" smtClean="0"/>
              <a:t>Обработваме резултатите на заявката</a:t>
            </a:r>
            <a:r>
              <a:rPr lang="en-US" sz="2000" dirty="0" smtClean="0"/>
              <a:t> (</a:t>
            </a:r>
            <a:r>
              <a:rPr lang="bg-BG" sz="2000" dirty="0" smtClean="0"/>
              <a:t>върнати от обект от тип</a:t>
            </a:r>
            <a:r>
              <a:rPr lang="en-US" sz="2000" dirty="0" smtClean="0"/>
              <a:t> </a:t>
            </a:r>
            <a:r>
              <a:rPr lang="en-US" sz="2000" dirty="0" err="1"/>
              <a:t>ResultSet</a:t>
            </a:r>
            <a:r>
              <a:rPr lang="en-US" sz="2000" dirty="0"/>
              <a:t>)</a:t>
            </a:r>
          </a:p>
          <a:p>
            <a:pPr marL="990600" lvl="1" indent="-533400">
              <a:lnSpc>
                <a:spcPct val="90000"/>
              </a:lnSpc>
              <a:buSzTx/>
            </a:pPr>
            <a:r>
              <a:rPr lang="en-US" sz="2000" b="1" dirty="0" err="1">
                <a:latin typeface="Courier New" pitchFamily="71" charset="0"/>
              </a:rPr>
              <a:t>ResultSet</a:t>
            </a:r>
            <a:r>
              <a:rPr lang="en-US" sz="2000" dirty="0"/>
              <a:t> </a:t>
            </a:r>
            <a:r>
              <a:rPr lang="bg-BG" sz="2000" dirty="0" smtClean="0"/>
              <a:t>е 2-дименсионна таблица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E232FA69-763C-4555-953F-FEC88ADB433B}" type="slidenum">
              <a:rPr lang="en-US"/>
              <a:pPr/>
              <a:t>32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Embedded SQL </a:t>
            </a:r>
            <a:r>
              <a:rPr lang="bg-BG" sz="3200" dirty="0" smtClean="0"/>
              <a:t>в </a:t>
            </a:r>
            <a:r>
              <a:rPr lang="en-US" sz="3200" dirty="0" smtClean="0"/>
              <a:t>Java</a:t>
            </a:r>
            <a:r>
              <a:rPr lang="en-US" sz="3200" dirty="0"/>
              <a:t>:</a:t>
            </a:r>
            <a:br>
              <a:rPr lang="en-US" sz="3200" dirty="0"/>
            </a:br>
            <a:r>
              <a:rPr lang="bg-BG" sz="3200" dirty="0" smtClean="0"/>
              <a:t>пример</a:t>
            </a:r>
            <a:endParaRPr lang="en-US" sz="3200" dirty="0"/>
          </a:p>
        </p:txBody>
      </p:sp>
      <p:sp>
        <p:nvSpPr>
          <p:cNvPr id="73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ssn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 =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readEntry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(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  <a:cs typeface="Courier New" pitchFamily="71" charset="0"/>
              </a:rPr>
              <a:t>"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Enter a SSN: 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  <a:cs typeface="Courier New" pitchFamily="71" charset="0"/>
              </a:rPr>
              <a:t>"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);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try {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#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sql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{select FNAME&lt; LNAME, ADDRESS, SALARY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into :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fname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, :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lname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, :address, :salary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from EMPLOYEE where SSN = :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ssn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};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}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catch (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SQLException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 se) {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System.out.println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(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  <a:cs typeface="Courier New" pitchFamily="71" charset="0"/>
              </a:rPr>
              <a:t>"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SSN does not exist: 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  <a:cs typeface="Courier New" pitchFamily="71" charset="0"/>
              </a:rPr>
              <a:t>"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,+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ssn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);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return;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}</a:t>
            </a:r>
          </a:p>
          <a:p>
            <a:pPr>
              <a:buFont typeface="Wingdings" pitchFamily="2" charset="2"/>
              <a:buNone/>
            </a:pP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System.out.println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(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fname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 + 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  <a:cs typeface="Courier New" pitchFamily="71" charset="0"/>
              </a:rPr>
              <a:t>"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 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  <a:cs typeface="Courier New" pitchFamily="71" charset="0"/>
              </a:rPr>
              <a:t>" 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+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lname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 + … 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57E20E4D-676E-4893-B009-57D3443EB351}" type="slidenum">
              <a:rPr lang="en-US"/>
              <a:pPr/>
              <a:t>33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Множество </a:t>
            </a:r>
            <a:r>
              <a:rPr lang="en-US" dirty="0" smtClean="0"/>
              <a:t>Tuples </a:t>
            </a:r>
            <a:r>
              <a:rPr lang="bg-BG" dirty="0" smtClean="0"/>
              <a:t>в </a:t>
            </a:r>
            <a:r>
              <a:rPr lang="en-US" dirty="0" smtClean="0"/>
              <a:t>SQLJ</a:t>
            </a:r>
            <a:endParaRPr lang="en-US" dirty="0"/>
          </a:p>
        </p:txBody>
      </p:sp>
      <p:sp>
        <p:nvSpPr>
          <p:cNvPr id="73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SQLJ </a:t>
            </a:r>
            <a:r>
              <a:rPr lang="bg-BG" dirty="0" smtClean="0"/>
              <a:t>поддържа 2 типа итератори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i="1" dirty="0"/>
              <a:t>named iterator</a:t>
            </a:r>
            <a:r>
              <a:rPr lang="en-US" dirty="0"/>
              <a:t>: </a:t>
            </a:r>
            <a:r>
              <a:rPr lang="bg-BG" dirty="0" smtClean="0"/>
              <a:t>свързан с резултат от заявка</a:t>
            </a:r>
            <a:endParaRPr lang="en-US" dirty="0"/>
          </a:p>
          <a:p>
            <a:pPr lvl="1"/>
            <a:r>
              <a:rPr lang="en-US" i="1" dirty="0"/>
              <a:t>positional iterator</a:t>
            </a:r>
            <a:r>
              <a:rPr lang="en-US" dirty="0"/>
              <a:t>: </a:t>
            </a:r>
            <a:r>
              <a:rPr lang="bg-BG" dirty="0" smtClean="0"/>
              <a:t>списък от типове на атрибути в резултата от заявката</a:t>
            </a:r>
            <a:endParaRPr lang="en-US" dirty="0"/>
          </a:p>
          <a:p>
            <a:r>
              <a:rPr lang="bg-BG" dirty="0" smtClean="0"/>
              <a:t>Операцията</a:t>
            </a:r>
            <a:r>
              <a:rPr lang="en-US" dirty="0" smtClean="0"/>
              <a:t> </a:t>
            </a:r>
            <a:r>
              <a:rPr lang="en-US" sz="3200" b="1" dirty="0">
                <a:latin typeface="Courier New" pitchFamily="71" charset="0"/>
              </a:rPr>
              <a:t>FETCH</a:t>
            </a:r>
            <a:r>
              <a:rPr lang="en-US" dirty="0"/>
              <a:t> </a:t>
            </a:r>
            <a:r>
              <a:rPr lang="bg-BG" dirty="0" smtClean="0"/>
              <a:t>извлича следващия </a:t>
            </a:r>
            <a:r>
              <a:rPr lang="en-US" dirty="0" smtClean="0"/>
              <a:t>tuple </a:t>
            </a:r>
            <a:r>
              <a:rPr lang="bg-BG" dirty="0" smtClean="0"/>
              <a:t>в резултата от заявката</a:t>
            </a:r>
            <a:r>
              <a:rPr lang="en-US" dirty="0" smtClean="0"/>
              <a:t>: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fetch iterator-variable into program-variable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50341114-AF24-4786-AD1C-6EA496EADDFE}" type="slidenum">
              <a:rPr lang="en-US"/>
              <a:pPr/>
              <a:t>34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Програмиране на БД с извикване на функции</a:t>
            </a:r>
            <a:endParaRPr lang="en-US" sz="3200" dirty="0"/>
          </a:p>
        </p:txBody>
      </p:sp>
      <p:sp>
        <p:nvSpPr>
          <p:cNvPr id="73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Вграденият </a:t>
            </a:r>
            <a:r>
              <a:rPr lang="en-US" dirty="0" smtClean="0"/>
              <a:t>SQL </a:t>
            </a:r>
            <a:r>
              <a:rPr lang="bg-BG" dirty="0" smtClean="0"/>
              <a:t>предоставя статично програмиране на БД</a:t>
            </a:r>
            <a:endParaRPr lang="en-US" dirty="0"/>
          </a:p>
          <a:p>
            <a:r>
              <a:rPr lang="en-US" dirty="0"/>
              <a:t>API: </a:t>
            </a:r>
            <a:r>
              <a:rPr lang="bg-BG" dirty="0" smtClean="0"/>
              <a:t>динамично програмиране на БД с библиотека от функции</a:t>
            </a:r>
            <a:endParaRPr lang="en-US" dirty="0"/>
          </a:p>
          <a:p>
            <a:pPr lvl="1"/>
            <a:r>
              <a:rPr lang="bg-BG" dirty="0" smtClean="0"/>
              <a:t>Предимство</a:t>
            </a:r>
            <a:r>
              <a:rPr lang="en-US" dirty="0" smtClean="0"/>
              <a:t>:</a:t>
            </a:r>
            <a:endParaRPr lang="en-US" dirty="0"/>
          </a:p>
          <a:p>
            <a:pPr lvl="2"/>
            <a:r>
              <a:rPr lang="bg-BG" dirty="0" smtClean="0"/>
              <a:t>Няма нижда от предпроцесор (по гъвкав метод)</a:t>
            </a:r>
            <a:endParaRPr lang="en-US" dirty="0"/>
          </a:p>
          <a:p>
            <a:pPr lvl="1"/>
            <a:r>
              <a:rPr lang="bg-BG" dirty="0" smtClean="0"/>
              <a:t>Недостатък</a:t>
            </a:r>
            <a:r>
              <a:rPr lang="en-US" dirty="0" smtClean="0"/>
              <a:t>: </a:t>
            </a:r>
            <a:endParaRPr lang="en-US" dirty="0"/>
          </a:p>
          <a:p>
            <a:pPr lvl="2"/>
            <a:r>
              <a:rPr lang="en-US" dirty="0"/>
              <a:t>SQL </a:t>
            </a:r>
            <a:r>
              <a:rPr lang="bg-BG" dirty="0" smtClean="0"/>
              <a:t>синтаксиса се проверява по време на работа на кода.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53C9C589-C09E-4959-B7EB-D0927A2F84ED}" type="slidenum">
              <a:rPr lang="en-US"/>
              <a:pPr/>
              <a:t>35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Call Level Interface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Част от </a:t>
            </a:r>
            <a:r>
              <a:rPr lang="en-US" dirty="0" smtClean="0"/>
              <a:t>SQL </a:t>
            </a:r>
            <a:r>
              <a:rPr lang="bg-BG" dirty="0" smtClean="0"/>
              <a:t>стандарта</a:t>
            </a:r>
            <a:endParaRPr lang="en-US" dirty="0"/>
          </a:p>
          <a:p>
            <a:r>
              <a:rPr lang="bg-BG" dirty="0" smtClean="0"/>
              <a:t>Предоставя лесен достъп до множество БД в една и съща програма.</a:t>
            </a:r>
            <a:endParaRPr lang="en-US" dirty="0"/>
          </a:p>
          <a:p>
            <a:r>
              <a:rPr lang="bg-BG" dirty="0" smtClean="0"/>
              <a:t>Различни библиотеки </a:t>
            </a:r>
            <a:r>
              <a:rPr lang="en-US" dirty="0" smtClean="0"/>
              <a:t>(</a:t>
            </a:r>
            <a:r>
              <a:rPr lang="bg-BG" dirty="0" smtClean="0"/>
              <a:t>напр. </a:t>
            </a:r>
            <a:r>
              <a:rPr lang="en-US" sz="3200" b="1" dirty="0" err="1" smtClean="0">
                <a:solidFill>
                  <a:srgbClr val="800000"/>
                </a:solidFill>
                <a:latin typeface="Courier New" pitchFamily="71" charset="0"/>
              </a:rPr>
              <a:t>sqlcli.h</a:t>
            </a:r>
            <a:r>
              <a:rPr lang="en-US" dirty="0" smtClean="0"/>
              <a:t> </a:t>
            </a:r>
            <a:r>
              <a:rPr lang="bg-BG" dirty="0" smtClean="0"/>
              <a:t>за </a:t>
            </a:r>
            <a:r>
              <a:rPr lang="en-US" dirty="0" smtClean="0"/>
              <a:t>C</a:t>
            </a:r>
            <a:r>
              <a:rPr lang="en-US" dirty="0"/>
              <a:t>)  </a:t>
            </a:r>
            <a:r>
              <a:rPr lang="bg-BG" dirty="0" smtClean="0"/>
              <a:t>трябва да бъдат инсталирани и достъпни.</a:t>
            </a:r>
            <a:endParaRPr lang="en-US" dirty="0"/>
          </a:p>
          <a:p>
            <a:r>
              <a:rPr lang="bg-BG" dirty="0" smtClean="0"/>
              <a:t>Операторите на </a:t>
            </a:r>
            <a:r>
              <a:rPr lang="en-US" dirty="0" smtClean="0"/>
              <a:t>SQL </a:t>
            </a:r>
            <a:r>
              <a:rPr lang="bg-BG" dirty="0" smtClean="0"/>
              <a:t>се създават динамично и се предават като </a:t>
            </a:r>
            <a:r>
              <a:rPr lang="en-US" dirty="0" smtClean="0"/>
              <a:t>string </a:t>
            </a:r>
            <a:r>
              <a:rPr lang="bg-BG" dirty="0" smtClean="0"/>
              <a:t>параметри в извикването.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791905D8-D776-46DC-8A84-D32C27D55552}" type="slidenum">
              <a:rPr lang="en-US"/>
              <a:pPr/>
              <a:t>36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Компоненти на </a:t>
            </a:r>
            <a:r>
              <a:rPr lang="en-US" dirty="0" smtClean="0"/>
              <a:t>SQL/CLI</a:t>
            </a:r>
            <a:endParaRPr lang="en-US" dirty="0"/>
          </a:p>
        </p:txBody>
      </p:sp>
      <p:sp>
        <p:nvSpPr>
          <p:cNvPr id="73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Environment record</a:t>
            </a:r>
            <a:r>
              <a:rPr lang="en-US" dirty="0"/>
              <a:t>:</a:t>
            </a:r>
          </a:p>
          <a:p>
            <a:pPr lvl="1"/>
            <a:r>
              <a:rPr lang="bg-BG" dirty="0" smtClean="0"/>
              <a:t>Следи връзките към БД</a:t>
            </a:r>
            <a:endParaRPr lang="en-US" dirty="0"/>
          </a:p>
          <a:p>
            <a:r>
              <a:rPr lang="en-US" i="1" dirty="0"/>
              <a:t>Connection record</a:t>
            </a:r>
            <a:r>
              <a:rPr lang="en-US" dirty="0"/>
              <a:t>:</a:t>
            </a:r>
          </a:p>
          <a:p>
            <a:pPr lvl="1"/>
            <a:r>
              <a:rPr lang="bg-BG" dirty="0" smtClean="0"/>
              <a:t>Следи наличността на необходимата информация за конкретна връзка</a:t>
            </a:r>
            <a:endParaRPr lang="en-US" dirty="0"/>
          </a:p>
          <a:p>
            <a:r>
              <a:rPr lang="en-US" i="1" dirty="0"/>
              <a:t>Statement record</a:t>
            </a:r>
            <a:r>
              <a:rPr lang="en-US" dirty="0"/>
              <a:t>:</a:t>
            </a:r>
          </a:p>
          <a:p>
            <a:pPr lvl="1"/>
            <a:r>
              <a:rPr lang="bg-BG" dirty="0" smtClean="0"/>
              <a:t>Следи наличността на информация, необходима за един </a:t>
            </a:r>
            <a:r>
              <a:rPr lang="en-US" dirty="0" smtClean="0"/>
              <a:t>SQL </a:t>
            </a:r>
            <a:r>
              <a:rPr lang="bg-BG" dirty="0" smtClean="0"/>
              <a:t>оператор</a:t>
            </a:r>
            <a:endParaRPr lang="en-US" dirty="0"/>
          </a:p>
          <a:p>
            <a:r>
              <a:rPr lang="en-US" i="1" dirty="0"/>
              <a:t>Description record</a:t>
            </a:r>
            <a:r>
              <a:rPr lang="en-US" dirty="0"/>
              <a:t>:</a:t>
            </a:r>
          </a:p>
          <a:p>
            <a:pPr lvl="1"/>
            <a:r>
              <a:rPr lang="bg-BG" dirty="0" smtClean="0"/>
              <a:t>Описва </a:t>
            </a:r>
            <a:r>
              <a:rPr lang="en-US" dirty="0" smtClean="0"/>
              <a:t>tuples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15B53360-EDB9-49A4-AA0A-7997B2888936}" type="slidenum">
              <a:rPr lang="en-US"/>
              <a:pPr/>
              <a:t>37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Алгоритъм за </a:t>
            </a:r>
            <a:r>
              <a:rPr lang="en-US" sz="3200" dirty="0" smtClean="0"/>
              <a:t>C </a:t>
            </a:r>
            <a:r>
              <a:rPr lang="bg-BG" sz="3200" dirty="0" smtClean="0"/>
              <a:t>и </a:t>
            </a:r>
            <a:r>
              <a:rPr lang="en-US" sz="3200" dirty="0" smtClean="0"/>
              <a:t>SQL/CLI </a:t>
            </a:r>
            <a:r>
              <a:rPr lang="bg-BG" sz="3200" dirty="0" smtClean="0"/>
              <a:t>програмиране</a:t>
            </a:r>
            <a:endParaRPr lang="en-US" sz="3200" dirty="0"/>
          </a:p>
        </p:txBody>
      </p:sp>
      <p:sp>
        <p:nvSpPr>
          <p:cNvPr id="7413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09600" indent="-609600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bg-BG" sz="2400" dirty="0" smtClean="0"/>
              <a:t>Зареждаме </a:t>
            </a:r>
            <a:r>
              <a:rPr lang="en-US" sz="2400" dirty="0" smtClean="0"/>
              <a:t>SQL/CLI </a:t>
            </a:r>
            <a:r>
              <a:rPr lang="bg-BG" sz="2400" dirty="0" smtClean="0"/>
              <a:t>библиотеки</a:t>
            </a:r>
            <a:endParaRPr lang="en-US" sz="2400" dirty="0"/>
          </a:p>
          <a:p>
            <a:pPr marL="609600" indent="-609600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bg-BG" sz="2400" dirty="0" smtClean="0"/>
              <a:t>Декларираме </a:t>
            </a:r>
            <a:r>
              <a:rPr lang="en-US" sz="2400" dirty="0" smtClean="0"/>
              <a:t>handle </a:t>
            </a:r>
            <a:r>
              <a:rPr lang="bg-BG" sz="2400" dirty="0" smtClean="0"/>
              <a:t>променлива за запис за представените по-горе компоненти</a:t>
            </a:r>
            <a:r>
              <a:rPr lang="en-US" sz="2400" dirty="0" smtClean="0"/>
              <a:t> (</a:t>
            </a:r>
            <a:r>
              <a:rPr lang="en-US" sz="2400" b="1" dirty="0" smtClean="0">
                <a:solidFill>
                  <a:srgbClr val="800000"/>
                </a:solidFill>
                <a:latin typeface="Courier New" pitchFamily="71" charset="0"/>
              </a:rPr>
              <a:t>SQLHSTMT</a:t>
            </a:r>
            <a:r>
              <a:rPr lang="en-US" sz="2400" b="1" dirty="0">
                <a:solidFill>
                  <a:srgbClr val="800000"/>
                </a:solidFill>
                <a:latin typeface="Courier New" pitchFamily="71" charset="0"/>
              </a:rPr>
              <a:t>, SQLHDBC, SQLHENV, SQLHDEC</a:t>
            </a:r>
            <a:r>
              <a:rPr lang="en-US" sz="2400" dirty="0"/>
              <a:t>)</a:t>
            </a:r>
          </a:p>
          <a:p>
            <a:pPr marL="609600" indent="-609600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bg-BG" sz="2400" dirty="0" smtClean="0"/>
              <a:t>Задаваме </a:t>
            </a:r>
            <a:r>
              <a:rPr lang="en-US" sz="2400" dirty="0" smtClean="0"/>
              <a:t>environment </a:t>
            </a:r>
            <a:r>
              <a:rPr lang="en-US" sz="2400" dirty="0"/>
              <a:t>record </a:t>
            </a:r>
            <a:r>
              <a:rPr lang="bg-BG" sz="2400" dirty="0" smtClean="0"/>
              <a:t>чрез </a:t>
            </a:r>
            <a:r>
              <a:rPr lang="en-US" sz="2400" b="1" dirty="0" err="1" smtClean="0">
                <a:solidFill>
                  <a:srgbClr val="800000"/>
                </a:solidFill>
                <a:latin typeface="Courier New" pitchFamily="71" charset="0"/>
              </a:rPr>
              <a:t>SQLAllocHandle</a:t>
            </a:r>
            <a:endParaRPr lang="en-US" sz="2400" b="1" dirty="0">
              <a:solidFill>
                <a:srgbClr val="800000"/>
              </a:solidFill>
              <a:latin typeface="Courier New" pitchFamily="71" charset="0"/>
            </a:endParaRPr>
          </a:p>
          <a:p>
            <a:pPr marL="609600" indent="-609600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bg-BG" sz="2400" dirty="0" smtClean="0"/>
              <a:t>Задаваме </a:t>
            </a:r>
            <a:r>
              <a:rPr lang="en-US" sz="2400" dirty="0" smtClean="0"/>
              <a:t>connection </a:t>
            </a:r>
            <a:r>
              <a:rPr lang="en-US" sz="2400" dirty="0"/>
              <a:t>record </a:t>
            </a:r>
            <a:r>
              <a:rPr lang="bg-BG" sz="2400" dirty="0" smtClean="0"/>
              <a:t>чрез </a:t>
            </a:r>
            <a:r>
              <a:rPr lang="en-US" sz="2400" b="1" dirty="0" err="1" smtClean="0">
                <a:solidFill>
                  <a:srgbClr val="800000"/>
                </a:solidFill>
                <a:latin typeface="Courier New" pitchFamily="71" charset="0"/>
              </a:rPr>
              <a:t>SQLAllocHandle</a:t>
            </a:r>
            <a:endParaRPr lang="en-US" sz="2400" b="1" dirty="0">
              <a:solidFill>
                <a:srgbClr val="800000"/>
              </a:solidFill>
              <a:latin typeface="Courier New" pitchFamily="71" charset="0"/>
            </a:endParaRPr>
          </a:p>
          <a:p>
            <a:pPr marL="609600" indent="-609600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bg-BG" sz="2400" dirty="0" smtClean="0"/>
              <a:t>Задаваме </a:t>
            </a:r>
            <a:r>
              <a:rPr lang="en-US" sz="2400" dirty="0" smtClean="0"/>
              <a:t>statement </a:t>
            </a:r>
            <a:r>
              <a:rPr lang="en-US" sz="2400" dirty="0"/>
              <a:t>record </a:t>
            </a:r>
            <a:r>
              <a:rPr lang="bg-BG" sz="2400" dirty="0" smtClean="0"/>
              <a:t>чрез </a:t>
            </a:r>
            <a:r>
              <a:rPr lang="en-US" sz="2400" b="1" dirty="0" err="1" smtClean="0">
                <a:solidFill>
                  <a:srgbClr val="800000"/>
                </a:solidFill>
                <a:latin typeface="Courier New" pitchFamily="71" charset="0"/>
              </a:rPr>
              <a:t>SQLAllocHandle</a:t>
            </a:r>
            <a:endParaRPr lang="en-US" sz="2400" b="1" dirty="0">
              <a:solidFill>
                <a:srgbClr val="800000"/>
              </a:solidFill>
              <a:latin typeface="Courier New" pitchFamily="71" charset="0"/>
            </a:endParaRPr>
          </a:p>
          <a:p>
            <a:pPr marL="609600" indent="-609600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bg-BG" sz="2400" dirty="0" smtClean="0"/>
              <a:t>Подготвяме оператор чрез</a:t>
            </a:r>
            <a:r>
              <a:rPr lang="en-US" sz="2400" dirty="0" smtClean="0"/>
              <a:t> </a:t>
            </a:r>
            <a:r>
              <a:rPr lang="en-US" sz="2400" dirty="0"/>
              <a:t>SQL/CLI </a:t>
            </a:r>
            <a:r>
              <a:rPr lang="bg-BG" sz="2400" dirty="0" smtClean="0"/>
              <a:t>функция </a:t>
            </a:r>
            <a:r>
              <a:rPr lang="en-US" sz="2400" b="1" dirty="0" err="1" smtClean="0">
                <a:solidFill>
                  <a:srgbClr val="800000"/>
                </a:solidFill>
                <a:latin typeface="Courier New" pitchFamily="71" charset="0"/>
              </a:rPr>
              <a:t>SQLPrepare</a:t>
            </a:r>
            <a:endParaRPr lang="en-US" sz="2400" b="1" dirty="0">
              <a:solidFill>
                <a:srgbClr val="800000"/>
              </a:solidFill>
              <a:latin typeface="Courier New" pitchFamily="71" charset="0"/>
            </a:endParaRPr>
          </a:p>
          <a:p>
            <a:pPr marL="609600" indent="-609600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bg-BG" sz="2400" dirty="0" smtClean="0"/>
              <a:t>Свързваме параметрите с променливи на програмата</a:t>
            </a:r>
            <a:endParaRPr lang="en-US" sz="2400" dirty="0"/>
          </a:p>
          <a:p>
            <a:pPr marL="609600" indent="-609600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bg-BG" sz="2400" dirty="0" smtClean="0"/>
              <a:t>Изпълняваме </a:t>
            </a:r>
            <a:r>
              <a:rPr lang="en-US" sz="2400" dirty="0" smtClean="0"/>
              <a:t>SQL </a:t>
            </a:r>
            <a:r>
              <a:rPr lang="bg-BG" sz="2400" dirty="0" smtClean="0"/>
              <a:t>оператор през </a:t>
            </a:r>
            <a:r>
              <a:rPr lang="en-US" sz="2400" b="1" dirty="0" err="1" smtClean="0">
                <a:solidFill>
                  <a:srgbClr val="800000"/>
                </a:solidFill>
                <a:latin typeface="Courier New" pitchFamily="71" charset="0"/>
              </a:rPr>
              <a:t>SQLExecute</a:t>
            </a:r>
            <a:endParaRPr lang="en-US" sz="2400" b="1" dirty="0">
              <a:solidFill>
                <a:srgbClr val="800000"/>
              </a:solidFill>
              <a:latin typeface="Courier New" pitchFamily="71" charset="0"/>
            </a:endParaRPr>
          </a:p>
          <a:p>
            <a:pPr marL="609600" indent="-609600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bg-BG" sz="2400" dirty="0" smtClean="0"/>
              <a:t>Свързваме колоните на заявката с променливи на </a:t>
            </a:r>
            <a:r>
              <a:rPr lang="en-US" sz="2400" dirty="0" smtClean="0"/>
              <a:t>C </a:t>
            </a:r>
            <a:r>
              <a:rPr lang="bg-BG" sz="2400" dirty="0" smtClean="0"/>
              <a:t>през </a:t>
            </a:r>
            <a:r>
              <a:rPr lang="en-US" sz="2400" b="1" dirty="0" err="1" smtClean="0">
                <a:solidFill>
                  <a:srgbClr val="800000"/>
                </a:solidFill>
                <a:latin typeface="Courier New" pitchFamily="71" charset="0"/>
              </a:rPr>
              <a:t>SQLBindCol</a:t>
            </a:r>
            <a:endParaRPr lang="en-US" sz="2400" b="1" dirty="0">
              <a:solidFill>
                <a:srgbClr val="800000"/>
              </a:solidFill>
              <a:latin typeface="Courier New" pitchFamily="71" charset="0"/>
            </a:endParaRPr>
          </a:p>
          <a:p>
            <a:pPr marL="609600" indent="-609600">
              <a:lnSpc>
                <a:spcPct val="80000"/>
              </a:lnSpc>
              <a:buSzTx/>
              <a:buFont typeface="Wingdings" pitchFamily="2" charset="2"/>
              <a:buAutoNum type="arabicPeriod"/>
            </a:pPr>
            <a:r>
              <a:rPr lang="bg-BG" sz="2400" dirty="0" smtClean="0"/>
              <a:t>Използваме </a:t>
            </a:r>
            <a:r>
              <a:rPr lang="en-US" sz="2400" b="1" dirty="0" err="1" smtClean="0">
                <a:solidFill>
                  <a:srgbClr val="800000"/>
                </a:solidFill>
                <a:latin typeface="Courier New" pitchFamily="71" charset="0"/>
              </a:rPr>
              <a:t>SQLFetch</a:t>
            </a:r>
            <a:r>
              <a:rPr lang="en-US" sz="2400" dirty="0" smtClean="0"/>
              <a:t> </a:t>
            </a:r>
            <a:r>
              <a:rPr lang="bg-BG" sz="2400" dirty="0" smtClean="0"/>
              <a:t>за получаване на стойностите на колоните в променливи на</a:t>
            </a:r>
            <a:r>
              <a:rPr lang="en-US" sz="2400" dirty="0" smtClean="0"/>
              <a:t> C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3BC2DB9B-A6C3-4D84-A326-3DB6D6DBF1CA}" type="slidenum">
              <a:rPr lang="en-US"/>
              <a:pPr/>
              <a:t>38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Database Stored Procedures</a:t>
            </a:r>
          </a:p>
        </p:txBody>
      </p:sp>
      <p:sp>
        <p:nvSpPr>
          <p:cNvPr id="7454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bg-BG" sz="2400" dirty="0" smtClean="0"/>
              <a:t>Съществуващи процедури/функции (модули), съхранени локално и изпълнени от потребителя на БД.</a:t>
            </a:r>
            <a:endParaRPr lang="en-US" sz="2400" dirty="0"/>
          </a:p>
          <a:p>
            <a:pPr lvl="1"/>
            <a:r>
              <a:rPr lang="bg-BG" sz="2200" dirty="0" smtClean="0"/>
              <a:t>В противовес на изпълнение от клиента.</a:t>
            </a:r>
            <a:endParaRPr lang="en-US" sz="2200" dirty="0"/>
          </a:p>
          <a:p>
            <a:r>
              <a:rPr lang="bg-BG" sz="2400" dirty="0" smtClean="0"/>
              <a:t>Предимства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Ако процедурата се нуждае от много приложения, може да бъде извикана от кое и да е от тях (това намалява дублиранията).</a:t>
            </a:r>
            <a:endParaRPr lang="en-US" sz="2200" dirty="0"/>
          </a:p>
          <a:p>
            <a:pPr lvl="1"/>
            <a:r>
              <a:rPr lang="bg-BG" sz="2200" dirty="0" smtClean="0"/>
              <a:t>Изпълнението от сървъра намалява комуникационната цена.</a:t>
            </a:r>
            <a:endParaRPr lang="en-US" sz="2200" dirty="0"/>
          </a:p>
          <a:p>
            <a:pPr lvl="1"/>
            <a:r>
              <a:rPr lang="bg-BG" sz="2200" dirty="0" smtClean="0"/>
              <a:t>Подобрява моделиращата сила на изгледите.</a:t>
            </a:r>
            <a:endParaRPr lang="en-US" sz="2200" dirty="0"/>
          </a:p>
          <a:p>
            <a:r>
              <a:rPr lang="bg-BG" sz="2400" dirty="0" smtClean="0"/>
              <a:t>Недостатък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Всяка СУБД има собствен синтаксис и това прави системата по-малко преносима.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19EC3919-12A9-4487-BE5B-CAC2B4DDE9E9}" type="slidenum">
              <a:rPr lang="en-US"/>
              <a:pPr/>
              <a:t>39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Constraints as Assertions	</a:t>
            </a:r>
          </a:p>
        </p:txBody>
      </p:sp>
      <p:sp>
        <p:nvSpPr>
          <p:cNvPr id="67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bg-BG" dirty="0" smtClean="0"/>
              <a:t>Общи ограничения</a:t>
            </a:r>
            <a:r>
              <a:rPr lang="en-US" dirty="0" smtClean="0"/>
              <a:t>: </a:t>
            </a:r>
            <a:r>
              <a:rPr lang="bg-BG" dirty="0" smtClean="0"/>
              <a:t>ограничения, които не попадат в основните</a:t>
            </a:r>
            <a:r>
              <a:rPr lang="en-US" dirty="0" smtClean="0"/>
              <a:t> </a:t>
            </a:r>
            <a:r>
              <a:rPr lang="en-US" dirty="0"/>
              <a:t>SQL </a:t>
            </a:r>
            <a:r>
              <a:rPr lang="bg-BG" dirty="0" smtClean="0"/>
              <a:t>категории.</a:t>
            </a:r>
            <a:endParaRPr lang="en-US" dirty="0"/>
          </a:p>
          <a:p>
            <a:pPr marL="609600" indent="-609600"/>
            <a:r>
              <a:rPr lang="bg-BG" dirty="0" smtClean="0"/>
              <a:t>Механизъм</a:t>
            </a:r>
            <a:r>
              <a:rPr lang="en-US" dirty="0" smtClean="0"/>
              <a:t>: </a:t>
            </a:r>
            <a:r>
              <a:rPr lang="en-US" b="1" dirty="0" smtClean="0">
                <a:latin typeface="Courier New" pitchFamily="71" charset="0"/>
              </a:rPr>
              <a:t>CREATE </a:t>
            </a:r>
            <a:r>
              <a:rPr lang="en-US" b="1" dirty="0">
                <a:latin typeface="Courier New" pitchFamily="71" charset="0"/>
              </a:rPr>
              <a:t>ASSERTION</a:t>
            </a:r>
          </a:p>
          <a:p>
            <a:pPr marL="990600" lvl="1" indent="-533400"/>
            <a:r>
              <a:rPr lang="bg-BG" dirty="0" smtClean="0"/>
              <a:t>Компонентите включват</a:t>
            </a:r>
            <a:r>
              <a:rPr lang="en-US" dirty="0" smtClean="0"/>
              <a:t>: </a:t>
            </a:r>
            <a:endParaRPr lang="en-US" dirty="0"/>
          </a:p>
          <a:p>
            <a:pPr marL="1371600" lvl="2" indent="-457200"/>
            <a:r>
              <a:rPr lang="bg-BG" dirty="0" smtClean="0"/>
              <a:t>Име на ограничението</a:t>
            </a:r>
            <a:r>
              <a:rPr lang="en-US" dirty="0" smtClean="0"/>
              <a:t>, </a:t>
            </a:r>
            <a:endParaRPr lang="en-US" dirty="0"/>
          </a:p>
          <a:p>
            <a:pPr marL="1371600" lvl="2" indent="-457200"/>
            <a:r>
              <a:rPr lang="bg-BG" dirty="0" smtClean="0"/>
              <a:t>Последвано от </a:t>
            </a:r>
            <a:r>
              <a:rPr lang="en-US" dirty="0" smtClean="0">
                <a:latin typeface="Courier New" pitchFamily="71" charset="0"/>
              </a:rPr>
              <a:t>CHECK</a:t>
            </a:r>
            <a:r>
              <a:rPr lang="en-US" dirty="0"/>
              <a:t>, </a:t>
            </a:r>
          </a:p>
          <a:p>
            <a:pPr marL="1371600" lvl="2" indent="-457200"/>
            <a:r>
              <a:rPr lang="bg-BG" dirty="0" smtClean="0"/>
              <a:t>Последвано от </a:t>
            </a:r>
            <a:r>
              <a:rPr lang="bg-BG" dirty="0" smtClean="0"/>
              <a:t>условие</a:t>
            </a:r>
            <a:endParaRPr lang="en-US" dirty="0"/>
          </a:p>
          <a:p>
            <a:pPr marL="822960" indent="-457200"/>
            <a:r>
              <a:rPr lang="bg-BG" dirty="0" smtClean="0"/>
              <a:t>Командата не се поддържа в </a:t>
            </a:r>
            <a:r>
              <a:rPr lang="en-US" dirty="0" smtClean="0"/>
              <a:t>SQL Server (</a:t>
            </a:r>
            <a:r>
              <a:rPr lang="bg-BG" dirty="0" smtClean="0"/>
              <a:t>вместо нея има </a:t>
            </a:r>
            <a:r>
              <a:rPr lang="en-US" dirty="0" smtClean="0"/>
              <a:t>CREATE RULE)</a:t>
            </a:r>
            <a:r>
              <a:rPr lang="bg-BG" dirty="0" smtClean="0"/>
              <a:t>, </a:t>
            </a:r>
            <a:r>
              <a:rPr lang="en-US" dirty="0" smtClean="0"/>
              <a:t>MySQL, Oracle </a:t>
            </a:r>
            <a:r>
              <a:rPr lang="bg-BG" dirty="0" smtClean="0"/>
              <a:t>и </a:t>
            </a:r>
            <a:r>
              <a:rPr lang="en-US" dirty="0" err="1" smtClean="0"/>
              <a:t>PostegreSQL</a:t>
            </a:r>
            <a:r>
              <a:rPr lang="en-US" dirty="0" smtClean="0"/>
              <a:t>.</a:t>
            </a:r>
          </a:p>
          <a:p>
            <a:pPr marL="822960" indent="-457200"/>
            <a:r>
              <a:rPr lang="bg-BG" dirty="0" smtClean="0"/>
              <a:t>Поддържа се от </a:t>
            </a:r>
            <a:r>
              <a:rPr lang="en-US" dirty="0" smtClean="0"/>
              <a:t>Sybase.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35551100-92CE-4D73-95FD-9BFDAE92D141}" type="slidenum">
              <a:rPr lang="en-US"/>
              <a:pPr/>
              <a:t>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35280" cy="990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Конструкции на съхранената процедура</a:t>
            </a:r>
            <a:endParaRPr lang="en-US" dirty="0"/>
          </a:p>
        </p:txBody>
      </p:sp>
      <p:sp>
        <p:nvSpPr>
          <p:cNvPr id="747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000" dirty="0" smtClean="0"/>
              <a:t>Синтаксис на съхранена процедура:</a:t>
            </a:r>
            <a:endParaRPr lang="en-US" sz="2000" dirty="0"/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CREATE PROCEDURE procedure-name (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params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local-declarations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procedure-body;</a:t>
            </a:r>
          </a:p>
          <a:p>
            <a:pPr>
              <a:buFont typeface="Wingdings" pitchFamily="2" charset="2"/>
              <a:buNone/>
            </a:pPr>
            <a:endParaRPr lang="en-US" sz="2000" b="1" dirty="0">
              <a:solidFill>
                <a:srgbClr val="800000"/>
              </a:solidFill>
              <a:latin typeface="Courier New" pitchFamily="71" charset="0"/>
            </a:endParaRPr>
          </a:p>
          <a:p>
            <a:r>
              <a:rPr lang="bg-BG" sz="2000" dirty="0" smtClean="0"/>
              <a:t>Синтаксис на съхранена функция:</a:t>
            </a:r>
            <a:endParaRPr lang="en-US" sz="1400" dirty="0">
              <a:latin typeface="Courier New" pitchFamily="71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CREATE FUNCTION fun-name (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params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) RETRUNS return-type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local-declarations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function-body;</a:t>
            </a:r>
          </a:p>
          <a:p>
            <a:pPr>
              <a:buFont typeface="Wingdings" pitchFamily="2" charset="2"/>
              <a:buNone/>
            </a:pPr>
            <a:endParaRPr lang="en-US" sz="2000" b="1" dirty="0">
              <a:solidFill>
                <a:srgbClr val="800000"/>
              </a:solidFill>
              <a:latin typeface="Courier New" pitchFamily="71" charset="0"/>
            </a:endParaRPr>
          </a:p>
          <a:p>
            <a:r>
              <a:rPr lang="bg-BG" sz="2000" dirty="0" smtClean="0"/>
              <a:t>Извикване на процедура или функция:</a:t>
            </a:r>
            <a:endParaRPr lang="en-US" sz="2000" dirty="0"/>
          </a:p>
          <a:p>
            <a:pPr>
              <a:buFont typeface="Wingdings" pitchFamily="2" charset="2"/>
              <a:buNone/>
            </a:pPr>
            <a:r>
              <a:rPr lang="en-US" sz="1600" dirty="0">
                <a:latin typeface="Courier New" pitchFamily="71" charset="0"/>
              </a:rPr>
              <a:t>	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CALL procedure-name/fun-name (arguments);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75F803A0-8529-4D4B-AD7E-0368101C6065}" type="slidenum">
              <a:rPr lang="en-US"/>
              <a:pPr/>
              <a:t>40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SQL Persistent Stored Modules</a:t>
            </a:r>
          </a:p>
        </p:txBody>
      </p:sp>
      <p:sp>
        <p:nvSpPr>
          <p:cNvPr id="74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SQL/PSM: </a:t>
            </a:r>
          </a:p>
          <a:p>
            <a:pPr lvl="1"/>
            <a:r>
              <a:rPr lang="bg-BG" dirty="0" smtClean="0"/>
              <a:t>Част от стандарта </a:t>
            </a:r>
            <a:r>
              <a:rPr lang="en-US" dirty="0" smtClean="0"/>
              <a:t>SQL </a:t>
            </a:r>
            <a:r>
              <a:rPr lang="bg-BG" dirty="0" smtClean="0"/>
              <a:t>за писане на постоянно съхранен модул</a:t>
            </a:r>
            <a:endParaRPr lang="en-US" dirty="0"/>
          </a:p>
          <a:p>
            <a:r>
              <a:rPr lang="en-US" dirty="0"/>
              <a:t>SQL + stored procedures/functions + </a:t>
            </a:r>
            <a:r>
              <a:rPr lang="bg-BG" dirty="0" smtClean="0"/>
              <a:t>допълнителни програмни конструкции</a:t>
            </a:r>
            <a:endParaRPr lang="en-US" dirty="0"/>
          </a:p>
          <a:p>
            <a:pPr lvl="1"/>
            <a:r>
              <a:rPr lang="bg-BG" dirty="0" smtClean="0"/>
              <a:t>Тук се включват цикли и разклонения</a:t>
            </a:r>
            <a:endParaRPr lang="en-US" dirty="0"/>
          </a:p>
          <a:p>
            <a:pPr lvl="1"/>
            <a:r>
              <a:rPr lang="bg-BG" dirty="0" smtClean="0"/>
              <a:t>Подобрява силата на </a:t>
            </a:r>
            <a:r>
              <a:rPr lang="en-US" dirty="0" smtClean="0"/>
              <a:t>SQL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429EB67D-9C34-4C03-BC1E-F3675282D95D}" type="slidenum">
              <a:rPr lang="en-US"/>
              <a:pPr/>
              <a:t>41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SQL/PSM: </a:t>
            </a:r>
            <a:r>
              <a:rPr lang="bg-BG" dirty="0" smtClean="0"/>
              <a:t>пример</a:t>
            </a:r>
            <a:endParaRPr lang="en-US" dirty="0"/>
          </a:p>
        </p:txBody>
      </p:sp>
      <p:sp>
        <p:nvSpPr>
          <p:cNvPr id="75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CREATE FUNCTION DEPT_SIZE (IN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deptno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 INTEGER)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RETURNS VARCHAR[7]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DECLARE TOT_EMPS INTEGER;</a:t>
            </a:r>
          </a:p>
          <a:p>
            <a:pPr>
              <a:buFont typeface="Wingdings" pitchFamily="2" charset="2"/>
              <a:buNone/>
            </a:pPr>
            <a:endParaRPr lang="en-US" sz="2000" b="1" dirty="0">
              <a:solidFill>
                <a:srgbClr val="800000"/>
              </a:solidFill>
              <a:latin typeface="Courier New" pitchFamily="71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SELECT COUNT (*) INTO TOT_EMPS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FROM SELECT EMPLOYEE WHERE DNO = </a:t>
            </a:r>
            <a:r>
              <a:rPr lang="en-US" sz="2000" b="1" dirty="0" err="1">
                <a:solidFill>
                  <a:srgbClr val="800000"/>
                </a:solidFill>
                <a:latin typeface="Courier New" pitchFamily="71" charset="0"/>
              </a:rPr>
              <a:t>deptno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;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IF TOT_EMPS &gt; 100 THEN RETURN “HUGE”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ELSEIF TOT_EMPS &gt; 50 THEN RETURN “LARGE”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ELSEIF TOT_EMPS &gt; 30 THEN RETURN “MEDIUM”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ELSE RETURN “SMALL”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ENDIF;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2182C488-4434-4A8A-87B8-CF51AC1E1800}" type="slidenum">
              <a:rPr lang="en-US"/>
              <a:pPr/>
              <a:t>42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Преглед</a:t>
            </a:r>
            <a:endParaRPr lang="en-US" dirty="0"/>
          </a:p>
        </p:txBody>
      </p:sp>
      <p:sp>
        <p:nvSpPr>
          <p:cNvPr id="7536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</a:pPr>
            <a:r>
              <a:rPr lang="bg-BG" sz="2400" dirty="0" smtClean="0"/>
              <a:t>Твърденията предоставят възможност за задаване на допълнителни ограничения</a:t>
            </a:r>
            <a:endParaRPr lang="en-US" sz="2400" dirty="0"/>
          </a:p>
          <a:p>
            <a:pPr marL="609600" indent="-609600">
              <a:lnSpc>
                <a:spcPct val="90000"/>
              </a:lnSpc>
            </a:pPr>
            <a:r>
              <a:rPr lang="bg-BG" sz="2400" dirty="0" smtClean="0"/>
              <a:t>Тригерите са твърдения, които дефинират авотматично изпълними действия при настъпваме на специфични условия</a:t>
            </a:r>
            <a:endParaRPr lang="en-US" sz="2400" dirty="0"/>
          </a:p>
          <a:p>
            <a:pPr marL="609600" indent="-609600">
              <a:lnSpc>
                <a:spcPct val="90000"/>
              </a:lnSpc>
            </a:pPr>
            <a:r>
              <a:rPr lang="bg-BG" sz="2400" dirty="0" smtClean="0"/>
              <a:t>Изгледите създават временни (виртуални) таблици</a:t>
            </a:r>
            <a:endParaRPr lang="en-US" sz="2400" dirty="0"/>
          </a:p>
          <a:p>
            <a:pPr marL="609600" indent="-609600">
              <a:lnSpc>
                <a:spcPct val="90000"/>
              </a:lnSpc>
            </a:pPr>
            <a:r>
              <a:rPr lang="bg-BG" sz="2400" dirty="0" smtClean="0"/>
              <a:t>Една БД може да бъде достъпвана в интерактивен режим</a:t>
            </a:r>
            <a:endParaRPr lang="en-US" sz="2400" dirty="0"/>
          </a:p>
          <a:p>
            <a:pPr marL="609600" indent="-609600">
              <a:lnSpc>
                <a:spcPct val="90000"/>
              </a:lnSpc>
            </a:pPr>
            <a:r>
              <a:rPr lang="bg-BG" sz="2400" dirty="0" smtClean="0"/>
              <a:t>По-често данните в БД се обработват през приложна програма</a:t>
            </a:r>
            <a:endParaRPr lang="en-US" sz="2400" dirty="0"/>
          </a:p>
          <a:p>
            <a:pPr marL="609600" indent="-609600">
              <a:lnSpc>
                <a:spcPct val="90000"/>
              </a:lnSpc>
            </a:pPr>
            <a:r>
              <a:rPr lang="bg-BG" sz="2400" dirty="0" smtClean="0"/>
              <a:t>Различни методи за програмиране с БД</a:t>
            </a:r>
            <a:r>
              <a:rPr lang="en-US" sz="2400" dirty="0" smtClean="0"/>
              <a:t>:</a:t>
            </a:r>
            <a:endParaRPr lang="en-US" sz="2400" dirty="0"/>
          </a:p>
          <a:p>
            <a:pPr marL="990600" lvl="1" indent="-533400">
              <a:lnSpc>
                <a:spcPct val="90000"/>
              </a:lnSpc>
            </a:pPr>
            <a:r>
              <a:rPr lang="en-US" sz="2400" dirty="0"/>
              <a:t>Embedded SQL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sz="2400" dirty="0"/>
              <a:t>Dynamic SQL</a:t>
            </a:r>
          </a:p>
          <a:p>
            <a:pPr marL="990600" lvl="1" indent="-533400">
              <a:lnSpc>
                <a:spcPct val="90000"/>
              </a:lnSpc>
            </a:pPr>
            <a:r>
              <a:rPr lang="bg-BG" sz="2400" smtClean="0"/>
              <a:t>Съхранени процедури и функции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D87CE04E-6B42-4164-B053-2628B149962A}" type="slidenum">
              <a:rPr lang="en-US"/>
              <a:pPr/>
              <a:t>43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Assertions: </a:t>
            </a:r>
            <a:r>
              <a:rPr lang="bg-BG" dirty="0" smtClean="0"/>
              <a:t>пример</a:t>
            </a:r>
            <a:endParaRPr lang="en-US" dirty="0"/>
          </a:p>
        </p:txBody>
      </p:sp>
      <p:sp>
        <p:nvSpPr>
          <p:cNvPr id="67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bg-BG" dirty="0" smtClean="0"/>
              <a:t>Заплатата на служителите трябва да бъде по-малка от заплата на мениджъра на отдела, в който работи служителя.</a:t>
            </a:r>
            <a:r>
              <a:rPr lang="en-US" dirty="0" smtClean="0"/>
              <a:t>’’</a:t>
            </a:r>
            <a:endParaRPr lang="en-US" dirty="0"/>
          </a:p>
          <a:p>
            <a:pPr>
              <a:buFont typeface="Wingdings" pitchFamily="2" charset="2"/>
              <a:buNone/>
            </a:pPr>
            <a:endParaRPr lang="en-US" sz="2400" b="1" dirty="0">
              <a:latin typeface="Courier New" pitchFamily="71" charset="0"/>
            </a:endParaRPr>
          </a:p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800000"/>
                </a:solidFill>
                <a:latin typeface="Courier New" pitchFamily="71" charset="0"/>
              </a:rPr>
              <a:t>CREAT ASSERTION SALARY_CONSTRAINT</a:t>
            </a:r>
          </a:p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800000"/>
                </a:solidFill>
                <a:latin typeface="Courier New" pitchFamily="71" charset="0"/>
              </a:rPr>
              <a:t>CHECK (NOT EXISTS (SELECT *</a:t>
            </a:r>
          </a:p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800000"/>
                </a:solidFill>
                <a:latin typeface="Courier New" pitchFamily="71" charset="0"/>
              </a:rPr>
              <a:t> 			FROM EMPLOYEE E, EMPLOYEE M, 				DEPARTMENT D</a:t>
            </a:r>
          </a:p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800000"/>
                </a:solidFill>
                <a:latin typeface="Courier New" pitchFamily="71" charset="0"/>
              </a:rPr>
              <a:t> 			WHERE E.SALARY &gt; M.SALARY AND</a:t>
            </a:r>
          </a:p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800000"/>
                </a:solidFill>
                <a:latin typeface="Courier New" pitchFamily="71" charset="0"/>
              </a:rPr>
              <a:t>       		E.DNO=D.NUMBER AND 					D.MGRSSN=M.SSN))</a:t>
            </a:r>
            <a:endParaRPr lang="en-US" sz="2400" b="1" dirty="0">
              <a:latin typeface="Courier New" pitchFamily="71" charset="0"/>
            </a:endParaRP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6AAD31AF-7213-4212-81C8-49654FF197B0}" type="slidenum">
              <a:rPr lang="en-US"/>
              <a:pPr/>
              <a:t>5</a:t>
            </a:fld>
            <a:endParaRPr lang="en-CA"/>
          </a:p>
        </p:txBody>
      </p:sp>
      <p:sp>
        <p:nvSpPr>
          <p:cNvPr id="675844" name="Rectangle 4"/>
          <p:cNvSpPr>
            <a:spLocks noChangeArrowheads="1"/>
          </p:cNvSpPr>
          <p:nvPr/>
        </p:nvSpPr>
        <p:spPr bwMode="auto">
          <a:xfrm>
            <a:off x="3170064" y="3238500"/>
            <a:ext cx="3200400" cy="381000"/>
          </a:xfrm>
          <a:prstGeom prst="rect">
            <a:avLst/>
          </a:prstGeom>
          <a:solidFill>
            <a:srgbClr val="FF00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675845" name="Rectangle 5"/>
          <p:cNvSpPr>
            <a:spLocks noChangeArrowheads="1"/>
          </p:cNvSpPr>
          <p:nvPr/>
        </p:nvSpPr>
        <p:spPr bwMode="auto">
          <a:xfrm>
            <a:off x="477044" y="3609975"/>
            <a:ext cx="1055688" cy="381000"/>
          </a:xfrm>
          <a:prstGeom prst="rect">
            <a:avLst/>
          </a:prstGeom>
          <a:solidFill>
            <a:srgbClr val="4F571F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675846" name="Rectangle 6"/>
          <p:cNvSpPr>
            <a:spLocks noChangeArrowheads="1"/>
          </p:cNvSpPr>
          <p:nvPr/>
        </p:nvSpPr>
        <p:spPr bwMode="auto">
          <a:xfrm>
            <a:off x="1302296" y="4041750"/>
            <a:ext cx="6324600" cy="2590800"/>
          </a:xfrm>
          <a:prstGeom prst="rect">
            <a:avLst/>
          </a:prstGeom>
          <a:solidFill>
            <a:srgbClr val="FF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675847" name="Rectangle 7"/>
          <p:cNvSpPr>
            <a:spLocks noChangeArrowheads="1"/>
          </p:cNvSpPr>
          <p:nvPr/>
        </p:nvSpPr>
        <p:spPr bwMode="auto">
          <a:xfrm>
            <a:off x="6629400" y="2698750"/>
            <a:ext cx="2209800" cy="1320800"/>
          </a:xfrm>
          <a:prstGeom prst="rect">
            <a:avLst/>
          </a:prstGeom>
          <a:solidFill>
            <a:srgbClr val="000066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2" algn="ctr"/>
            <a:r>
              <a:rPr lang="en-US" sz="2000">
                <a:solidFill>
                  <a:srgbClr val="FF6699"/>
                </a:solidFill>
              </a:rPr>
              <a:t>constraint name</a:t>
            </a:r>
            <a:r>
              <a:rPr lang="en-US" sz="2000">
                <a:solidFill>
                  <a:schemeClr val="tx2"/>
                </a:solidFill>
              </a:rPr>
              <a:t>, </a:t>
            </a:r>
          </a:p>
          <a:p>
            <a:pPr lvl="2" algn="ctr"/>
            <a:r>
              <a:rPr lang="en-US" sz="2000">
                <a:solidFill>
                  <a:srgbClr val="666699"/>
                </a:solidFill>
              </a:rPr>
              <a:t>CHECK</a:t>
            </a:r>
            <a:r>
              <a:rPr lang="en-US" sz="2000">
                <a:solidFill>
                  <a:schemeClr val="tx2"/>
                </a:solidFill>
              </a:rPr>
              <a:t>, </a:t>
            </a:r>
          </a:p>
          <a:p>
            <a:pPr lvl="2" algn="ctr"/>
            <a:r>
              <a:rPr lang="en-US" sz="2000">
                <a:solidFill>
                  <a:srgbClr val="FFFF66"/>
                </a:solidFill>
              </a:rPr>
              <a:t>condition</a:t>
            </a:r>
          </a:p>
        </p:txBody>
      </p:sp>
      <p:sp>
        <p:nvSpPr>
          <p:cNvPr id="675848" name="Line 8"/>
          <p:cNvSpPr>
            <a:spLocks noChangeShapeType="1"/>
          </p:cNvSpPr>
          <p:nvPr/>
        </p:nvSpPr>
        <p:spPr bwMode="auto">
          <a:xfrm flipH="1">
            <a:off x="3733800" y="2895600"/>
            <a:ext cx="2895600" cy="342900"/>
          </a:xfrm>
          <a:prstGeom prst="line">
            <a:avLst/>
          </a:prstGeom>
          <a:noFill/>
          <a:ln w="9525">
            <a:solidFill>
              <a:srgbClr val="FF66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675849" name="Line 9"/>
          <p:cNvSpPr>
            <a:spLocks noChangeShapeType="1"/>
          </p:cNvSpPr>
          <p:nvPr/>
        </p:nvSpPr>
        <p:spPr bwMode="auto">
          <a:xfrm flipH="1">
            <a:off x="1208088" y="3276600"/>
            <a:ext cx="5421312" cy="342900"/>
          </a:xfrm>
          <a:prstGeom prst="line">
            <a:avLst/>
          </a:prstGeom>
          <a:noFill/>
          <a:ln w="9525">
            <a:solidFill>
              <a:srgbClr val="6666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675850" name="Line 10"/>
          <p:cNvSpPr>
            <a:spLocks noChangeShapeType="1"/>
          </p:cNvSpPr>
          <p:nvPr/>
        </p:nvSpPr>
        <p:spPr bwMode="auto">
          <a:xfrm flipH="1">
            <a:off x="6145684" y="3540125"/>
            <a:ext cx="483716" cy="536178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Използване на общи </a:t>
            </a:r>
            <a:r>
              <a:rPr lang="en-US" dirty="0" smtClean="0"/>
              <a:t>Assertions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Задава се заявка, която удовлетворява условието</a:t>
            </a:r>
            <a:r>
              <a:rPr lang="en-US" dirty="0" smtClean="0"/>
              <a:t>; </a:t>
            </a:r>
            <a:r>
              <a:rPr lang="bg-BG" dirty="0" smtClean="0"/>
              <a:t>включва се в </a:t>
            </a:r>
            <a:r>
              <a:rPr lang="en-US" dirty="0" smtClean="0">
                <a:latin typeface="Courier New" pitchFamily="71" charset="0"/>
              </a:rPr>
              <a:t>NOT </a:t>
            </a:r>
            <a:r>
              <a:rPr lang="en-US" dirty="0">
                <a:latin typeface="Courier New" pitchFamily="71" charset="0"/>
              </a:rPr>
              <a:t>EXISTS </a:t>
            </a:r>
            <a:r>
              <a:rPr lang="bg-BG" dirty="0" smtClean="0"/>
              <a:t>клауза</a:t>
            </a:r>
            <a:endParaRPr lang="en-US" dirty="0"/>
          </a:p>
          <a:p>
            <a:r>
              <a:rPr lang="bg-BG" dirty="0" smtClean="0"/>
              <a:t>Резултатът от заявката трябва да бъде празно множество</a:t>
            </a:r>
            <a:endParaRPr lang="en-US" dirty="0"/>
          </a:p>
          <a:p>
            <a:pPr lvl="1"/>
            <a:r>
              <a:rPr lang="bg-BG" dirty="0" smtClean="0"/>
              <a:t>Ако не е така, ще се наруши твърдението.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6DF9E027-011A-4112-985A-649E1CCEFFF8}" type="slidenum">
              <a:rPr lang="en-US"/>
              <a:pPr/>
              <a:t>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SQL Triggers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Цел</a:t>
            </a:r>
            <a:r>
              <a:rPr lang="en-US" dirty="0" smtClean="0"/>
              <a:t>: </a:t>
            </a:r>
            <a:r>
              <a:rPr lang="bg-BG" dirty="0" smtClean="0"/>
              <a:t>наблюдение на БД и предприемане на действия, когато настъпи дадено условие.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Тригерите са изрази, синтактично подобни на твърденията (</a:t>
            </a:r>
            <a:r>
              <a:rPr lang="en-US" dirty="0" smtClean="0"/>
              <a:t>assertions</a:t>
            </a:r>
            <a:r>
              <a:rPr lang="bg-BG" dirty="0" smtClean="0"/>
              <a:t>) и включват: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Събитие (</a:t>
            </a:r>
            <a:r>
              <a:rPr lang="en-US" dirty="0" smtClean="0"/>
              <a:t>Event</a:t>
            </a:r>
            <a:r>
              <a:rPr lang="bg-BG" dirty="0" smtClean="0"/>
              <a:t>)</a:t>
            </a:r>
            <a:r>
              <a:rPr lang="en-US" dirty="0" smtClean="0"/>
              <a:t> 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bg-BG" dirty="0"/>
              <a:t>Като </a:t>
            </a:r>
            <a:r>
              <a:rPr lang="bg-BG" dirty="0" smtClean="0"/>
              <a:t>операция </a:t>
            </a:r>
            <a:r>
              <a:rPr lang="en-US" dirty="0" smtClean="0"/>
              <a:t>insert</a:t>
            </a:r>
            <a:r>
              <a:rPr lang="en-US" dirty="0"/>
              <a:t>, </a:t>
            </a:r>
            <a:r>
              <a:rPr lang="en-US" dirty="0" smtClean="0"/>
              <a:t>deleted </a:t>
            </a:r>
            <a:r>
              <a:rPr lang="bg-BG" dirty="0" smtClean="0"/>
              <a:t>или </a:t>
            </a:r>
            <a:r>
              <a:rPr lang="en-US" dirty="0" smtClean="0"/>
              <a:t>update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Условие (</a:t>
            </a:r>
            <a:r>
              <a:rPr lang="en-US" dirty="0" smtClean="0"/>
              <a:t>Condition</a:t>
            </a:r>
            <a:r>
              <a:rPr lang="bg-BG" dirty="0" smtClean="0"/>
              <a:t>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Действие (</a:t>
            </a:r>
            <a:r>
              <a:rPr lang="en-US" dirty="0" smtClean="0"/>
              <a:t>Action</a:t>
            </a:r>
            <a:r>
              <a:rPr lang="bg-BG" dirty="0" smtClean="0"/>
              <a:t>)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bg-BG" dirty="0" smtClean="0"/>
              <a:t>Предприема се, когато условието се удовлетвори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Поддържат се от </a:t>
            </a:r>
            <a:r>
              <a:rPr lang="en-US" dirty="0" smtClean="0"/>
              <a:t>SQL Server</a:t>
            </a:r>
            <a:r>
              <a:rPr lang="en-US" dirty="0"/>
              <a:t>, </a:t>
            </a:r>
            <a:r>
              <a:rPr lang="en-US" dirty="0" smtClean="0"/>
              <a:t>MySQL</a:t>
            </a:r>
            <a:r>
              <a:rPr lang="bg-BG" dirty="0" smtClean="0"/>
              <a:t>, </a:t>
            </a:r>
            <a:r>
              <a:rPr lang="en-US" dirty="0" smtClean="0"/>
              <a:t>Oracle </a:t>
            </a:r>
            <a:r>
              <a:rPr lang="bg-BG" dirty="0" smtClean="0"/>
              <a:t>и </a:t>
            </a:r>
            <a:r>
              <a:rPr lang="en-US" dirty="0" err="1" smtClean="0"/>
              <a:t>PostgreSQL</a:t>
            </a:r>
            <a:r>
              <a:rPr lang="en-US" dirty="0" smtClean="0"/>
              <a:t> </a:t>
            </a:r>
            <a:r>
              <a:rPr lang="bg-BG" dirty="0" smtClean="0"/>
              <a:t>с модификации.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8630689D-6D42-49E9-BBEA-8A6EB125D59E}" type="slidenum">
              <a:rPr lang="en-US"/>
              <a:pPr/>
              <a:t>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Triggers </a:t>
            </a:r>
            <a:r>
              <a:rPr lang="bg-BG" dirty="0" smtClean="0"/>
              <a:t>- синтаксис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CREATE TRIGGER </a:t>
            </a:r>
            <a:r>
              <a:rPr lang="en-US" dirty="0" err="1">
                <a:solidFill>
                  <a:srgbClr val="FF0000"/>
                </a:solidFill>
              </a:rPr>
              <a:t>trigger_name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{BEFORE | AFTER} {[DELETE] | [INSERT] | [UPDATE] [OF column [,...n]}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ON </a:t>
            </a:r>
            <a:r>
              <a:rPr lang="en-US" dirty="0" err="1">
                <a:solidFill>
                  <a:srgbClr val="FF0000"/>
                </a:solidFill>
              </a:rPr>
              <a:t>table_name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[REFERENCING {OLD [ROW] [AS] </a:t>
            </a:r>
            <a:r>
              <a:rPr lang="en-US" dirty="0" err="1">
                <a:solidFill>
                  <a:srgbClr val="FF0000"/>
                </a:solidFill>
              </a:rPr>
              <a:t>old_name</a:t>
            </a:r>
            <a:r>
              <a:rPr lang="en-US" dirty="0">
                <a:solidFill>
                  <a:srgbClr val="FF0000"/>
                </a:solidFill>
              </a:rPr>
              <a:t> | NEW [ROW] [AS] </a:t>
            </a:r>
            <a:r>
              <a:rPr lang="en-US" dirty="0" err="1">
                <a:solidFill>
                  <a:srgbClr val="FF0000"/>
                </a:solidFill>
              </a:rPr>
              <a:t>new_name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OLD TABLE [AS] </a:t>
            </a:r>
            <a:r>
              <a:rPr lang="en-US" dirty="0" err="1">
                <a:solidFill>
                  <a:srgbClr val="FF0000"/>
                </a:solidFill>
              </a:rPr>
              <a:t>old_name</a:t>
            </a:r>
            <a:r>
              <a:rPr lang="en-US" dirty="0">
                <a:solidFill>
                  <a:srgbClr val="FF0000"/>
                </a:solidFill>
              </a:rPr>
              <a:t> | NEW TABLE [AS] </a:t>
            </a:r>
            <a:r>
              <a:rPr lang="en-US" dirty="0" err="1">
                <a:solidFill>
                  <a:srgbClr val="FF0000"/>
                </a:solidFill>
              </a:rPr>
              <a:t>new_name</a:t>
            </a:r>
            <a:r>
              <a:rPr lang="en-US" dirty="0">
                <a:solidFill>
                  <a:srgbClr val="FF0000"/>
                </a:solidFill>
              </a:rPr>
              <a:t>}]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[FOR EACH { ROW | STATEMENT }]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[WHEN (conditions)]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code block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9- </a:t>
            </a:r>
            <a:fld id="{0C0E81E8-FDDE-4BC8-8083-783F5BD737CB}" type="slidenum">
              <a:rPr lang="en-US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726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Triggers: </a:t>
            </a:r>
            <a:r>
              <a:rPr lang="bg-BG" dirty="0" smtClean="0"/>
              <a:t>пример</a:t>
            </a:r>
            <a:endParaRPr lang="en-US" dirty="0"/>
          </a:p>
        </p:txBody>
      </p:sp>
      <p:sp>
        <p:nvSpPr>
          <p:cNvPr id="68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bg-BG" sz="2400" dirty="0" smtClean="0"/>
              <a:t>Тригер за сравнение на заплатата на служител с тази на неговия пряк началник при операция </a:t>
            </a:r>
            <a:r>
              <a:rPr lang="en-US" sz="2400" dirty="0" smtClean="0"/>
              <a:t>insert </a:t>
            </a:r>
            <a:r>
              <a:rPr lang="bg-BG" sz="2400" dirty="0" smtClean="0"/>
              <a:t>или </a:t>
            </a:r>
            <a:r>
              <a:rPr lang="en-US" sz="2400" dirty="0" smtClean="0"/>
              <a:t>update: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dirty="0">
              <a:latin typeface="Courier New" pitchFamily="71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 dirty="0">
              <a:latin typeface="Courier New" pitchFamily="71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CREATE TRIGGER INFORM_SUPERVISOR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BEFORE </a:t>
            </a:r>
            <a:r>
              <a:rPr lang="en-US" sz="2000" b="1" dirty="0">
                <a:latin typeface="Courier New" pitchFamily="71" charset="0"/>
              </a:rPr>
              <a:t>INSERT OR UPDATE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 OF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</a:t>
            </a:r>
            <a:r>
              <a:rPr lang="en-US" sz="2000" b="1" dirty="0">
                <a:latin typeface="Courier New" pitchFamily="71" charset="0"/>
              </a:rPr>
              <a:t>SALARY, SUPERVISOR_SSN</a:t>
            </a: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 ON </a:t>
            </a:r>
            <a:r>
              <a:rPr lang="en-US" sz="2000" b="1" dirty="0">
                <a:latin typeface="Courier New" pitchFamily="71" charset="0"/>
              </a:rPr>
              <a:t>EMPLOYEE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FOR EACH ROW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	WHEN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	(</a:t>
            </a:r>
            <a:r>
              <a:rPr lang="en-US" sz="2000" b="1" dirty="0">
                <a:latin typeface="Courier New" pitchFamily="71" charset="0"/>
              </a:rPr>
              <a:t>NEW.SALARY&gt; (SELECT SALARY FROM EMPLOYEE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latin typeface="Courier New" pitchFamily="71" charset="0"/>
              </a:rPr>
              <a:t>               	 WHERE SSN=NEW.SUPERVISOR_SSN))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00"/>
                </a:solidFill>
                <a:latin typeface="Courier New" pitchFamily="71" charset="0"/>
              </a:rPr>
              <a:t>		INFORM_SUPERVISOR (NEW.SUPERVISOR_SSN,NEW.SSN);</a:t>
            </a:r>
            <a:endParaRPr lang="en-US" sz="2000" b="1" dirty="0">
              <a:latin typeface="Courier New" pitchFamily="7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9- </a:t>
            </a:r>
            <a:fld id="{EC44B2DD-475D-4C54-8220-14338C0102F8}" type="slidenum">
              <a:rPr lang="en-US"/>
              <a:pPr/>
              <a:t>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1151</TotalTime>
  <Words>2063</Words>
  <Application>Microsoft Office PowerPoint</Application>
  <PresentationFormat>Letter Paper (8.5x11 in)</PresentationFormat>
  <Paragraphs>419</Paragraphs>
  <Slides>43</Slides>
  <Notes>41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Clarity</vt:lpstr>
      <vt:lpstr>Лекция 10</vt:lpstr>
      <vt:lpstr>Съдържание на лекцията</vt:lpstr>
      <vt:lpstr>Цели на лекцията</vt:lpstr>
      <vt:lpstr>Constraints as Assertions </vt:lpstr>
      <vt:lpstr>Assertions: пример</vt:lpstr>
      <vt:lpstr>Използване на общи Assertions</vt:lpstr>
      <vt:lpstr>SQL Triggers</vt:lpstr>
      <vt:lpstr>SQL Triggers - синтаксис</vt:lpstr>
      <vt:lpstr>SQL Triggers: пример</vt:lpstr>
      <vt:lpstr>Views in SQL</vt:lpstr>
      <vt:lpstr>Спецификация на изгледи (1)</vt:lpstr>
      <vt:lpstr>Спецификация на изгледи (2)</vt:lpstr>
      <vt:lpstr>SQL Views: пример</vt:lpstr>
      <vt:lpstr>Използване на виртуална таблица</vt:lpstr>
      <vt:lpstr>Ефективна реализация на изгледи (1)</vt:lpstr>
      <vt:lpstr>Ефективна реализация на изгледи (2)</vt:lpstr>
      <vt:lpstr>Актуализация на изгледи</vt:lpstr>
      <vt:lpstr>Изгледи, които не могат да се актуализират</vt:lpstr>
      <vt:lpstr>Програмиране с БД</vt:lpstr>
      <vt:lpstr>Подходи за програмиране с БД</vt:lpstr>
      <vt:lpstr>Impedance Mismatch</vt:lpstr>
      <vt:lpstr>Алгоритъм в програмирането с БД</vt:lpstr>
      <vt:lpstr>Embedded SQL</vt:lpstr>
      <vt:lpstr>Пример: декларация на променлива в езика C</vt:lpstr>
      <vt:lpstr>SQL команди за връзка към БД</vt:lpstr>
      <vt:lpstr>Вграден SQL в C Примери (1)</vt:lpstr>
      <vt:lpstr>Вграден SQL в C Примери (2)</vt:lpstr>
      <vt:lpstr>Dynamic SQL</vt:lpstr>
      <vt:lpstr>Dynamic SQL: пример</vt:lpstr>
      <vt:lpstr>Embedded SQL в Java</vt:lpstr>
      <vt:lpstr>Връзка от Java към БД</vt:lpstr>
      <vt:lpstr>Алгоритъм за достъп до БД през JDBC</vt:lpstr>
      <vt:lpstr>Embedded SQL в Java: пример</vt:lpstr>
      <vt:lpstr>Множество Tuples в SQLJ</vt:lpstr>
      <vt:lpstr>Програмиране на БД с извикване на функции</vt:lpstr>
      <vt:lpstr>SQL Call Level Interface</vt:lpstr>
      <vt:lpstr>Компоненти на SQL/CLI</vt:lpstr>
      <vt:lpstr>Алгоритъм за C и SQL/CLI програмиране</vt:lpstr>
      <vt:lpstr>Database Stored Procedures</vt:lpstr>
      <vt:lpstr>Конструкции на съхранената процедура</vt:lpstr>
      <vt:lpstr>SQL Persistent Stored Modules</vt:lpstr>
      <vt:lpstr>SQL/PSM: пример</vt:lpstr>
      <vt:lpstr>Преглед</vt:lpstr>
    </vt:vector>
  </TitlesOfParts>
  <Company>Copyright © 2007 Ramez Elmasri and Shamkant B. Navathe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</dc:title>
  <dc:subject>Introduction to SQL Programming Techniques</dc:subject>
  <dc:creator/>
  <cp:lastModifiedBy>USER</cp:lastModifiedBy>
  <cp:revision>96</cp:revision>
  <cp:lastPrinted>2001-11-04T00:51:13Z</cp:lastPrinted>
  <dcterms:created xsi:type="dcterms:W3CDTF">2005-02-25T19:46:41Z</dcterms:created>
  <dcterms:modified xsi:type="dcterms:W3CDTF">2011-01-26T16:13:05Z</dcterms:modified>
</cp:coreProperties>
</file>