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35"/>
  </p:notesMasterIdLst>
  <p:handoutMasterIdLst>
    <p:handoutMasterId r:id="rId36"/>
  </p:handoutMasterIdLst>
  <p:sldIdLst>
    <p:sldId id="286" r:id="rId2"/>
    <p:sldId id="256" r:id="rId3"/>
    <p:sldId id="289" r:id="rId4"/>
    <p:sldId id="257" r:id="rId5"/>
    <p:sldId id="258" r:id="rId6"/>
    <p:sldId id="259" r:id="rId7"/>
    <p:sldId id="260" r:id="rId8"/>
    <p:sldId id="283" r:id="rId9"/>
    <p:sldId id="261" r:id="rId10"/>
    <p:sldId id="262" r:id="rId11"/>
    <p:sldId id="263" r:id="rId12"/>
    <p:sldId id="264" r:id="rId13"/>
    <p:sldId id="284" r:id="rId14"/>
    <p:sldId id="265" r:id="rId15"/>
    <p:sldId id="285" r:id="rId16"/>
    <p:sldId id="266" r:id="rId17"/>
    <p:sldId id="288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82" r:id="rId30"/>
    <p:sldId id="278" r:id="rId31"/>
    <p:sldId id="279" r:id="rId32"/>
    <p:sldId id="280" r:id="rId33"/>
    <p:sldId id="281" r:id="rId34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28"/>
    <a:srgbClr val="6E792B"/>
    <a:srgbClr val="76822E"/>
    <a:srgbClr val="4F571F"/>
    <a:srgbClr val="6F6A07"/>
    <a:srgbClr val="827C08"/>
    <a:srgbClr val="8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 snapToObjects="1">
      <p:cViewPr>
        <p:scale>
          <a:sx n="75" d="100"/>
          <a:sy n="75" d="100"/>
        </p:scale>
        <p:origin x="-1218" y="72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FE3D1BD8-3B8A-409F-8EEA-422387AD6FA7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4355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8D2130B1-6FE9-41BE-8051-3FFE698470E9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152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588577-62D6-4F57-8954-1A0F142F1424}" type="slidenum">
              <a:rPr lang="en-CA"/>
              <a:pPr/>
              <a:t>2</a:t>
            </a:fld>
            <a:endParaRPr lang="en-CA"/>
          </a:p>
        </p:txBody>
      </p:sp>
      <p:sp>
        <p:nvSpPr>
          <p:cNvPr id="57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9E6FB6-1055-4971-8E3A-D03140981944}" type="slidenum">
              <a:rPr lang="en-CA"/>
              <a:pPr/>
              <a:t>14</a:t>
            </a:fld>
            <a:endParaRPr lang="en-CA"/>
          </a:p>
        </p:txBody>
      </p:sp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C2D6E-FE7A-4615-9936-4223B9122F1C}" type="slidenum">
              <a:rPr lang="en-CA"/>
              <a:pPr/>
              <a:t>16</a:t>
            </a:fld>
            <a:endParaRPr lang="en-CA"/>
          </a:p>
        </p:txBody>
      </p:sp>
      <p:sp>
        <p:nvSpPr>
          <p:cNvPr id="5928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C2D6E-FE7A-4615-9936-4223B9122F1C}" type="slidenum">
              <a:rPr lang="en-CA"/>
              <a:pPr/>
              <a:t>17</a:t>
            </a:fld>
            <a:endParaRPr lang="en-CA"/>
          </a:p>
        </p:txBody>
      </p:sp>
      <p:sp>
        <p:nvSpPr>
          <p:cNvPr id="5928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7A429-89FE-4CF0-9528-BDF2BA62A076}" type="slidenum">
              <a:rPr lang="en-CA"/>
              <a:pPr/>
              <a:t>18</a:t>
            </a:fld>
            <a:endParaRPr lang="en-CA"/>
          </a:p>
        </p:txBody>
      </p:sp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391A07-1D2D-47E7-8951-C4FB0CF86909}" type="slidenum">
              <a:rPr lang="en-CA"/>
              <a:pPr/>
              <a:t>19</a:t>
            </a:fld>
            <a:endParaRPr lang="en-CA"/>
          </a:p>
        </p:txBody>
      </p:sp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16337-FDAA-4103-9B1E-19C9C83A1D4B}" type="slidenum">
              <a:rPr lang="en-CA"/>
              <a:pPr/>
              <a:t>20</a:t>
            </a:fld>
            <a:endParaRPr lang="en-CA"/>
          </a:p>
        </p:txBody>
      </p:sp>
      <p:sp>
        <p:nvSpPr>
          <p:cNvPr id="5990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911EA0-5031-4867-951E-BADF22AAA730}" type="slidenum">
              <a:rPr lang="en-CA"/>
              <a:pPr/>
              <a:t>21</a:t>
            </a:fld>
            <a:endParaRPr lang="en-CA"/>
          </a:p>
        </p:txBody>
      </p:sp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2641C9-C16A-493A-AE8D-788AF8B1E6FC}" type="slidenum">
              <a:rPr lang="en-CA"/>
              <a:pPr/>
              <a:t>22</a:t>
            </a:fld>
            <a:endParaRPr lang="en-CA"/>
          </a:p>
        </p:txBody>
      </p:sp>
      <p:sp>
        <p:nvSpPr>
          <p:cNvPr id="6031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BE724-20B6-4791-A421-65B996D3563D}" type="slidenum">
              <a:rPr lang="en-CA"/>
              <a:pPr/>
              <a:t>23</a:t>
            </a:fld>
            <a:endParaRPr lang="en-CA"/>
          </a:p>
        </p:txBody>
      </p:sp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E7919-031F-4B4B-90E3-9F15501C72F5}" type="slidenum">
              <a:rPr lang="en-CA"/>
              <a:pPr/>
              <a:t>24</a:t>
            </a:fld>
            <a:endParaRPr lang="en-CA"/>
          </a:p>
        </p:txBody>
      </p:sp>
      <p:sp>
        <p:nvSpPr>
          <p:cNvPr id="6072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82246D-CBD1-47B1-B9E2-5A9985C6EEAB}" type="slidenum">
              <a:rPr lang="en-CA"/>
              <a:pPr/>
              <a:t>4</a:t>
            </a:fld>
            <a:endParaRPr lang="en-CA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85796-3C59-4A88-A347-70DDE32589D0}" type="slidenum">
              <a:rPr lang="en-CA"/>
              <a:pPr/>
              <a:t>25</a:t>
            </a:fld>
            <a:endParaRPr lang="en-CA"/>
          </a:p>
        </p:txBody>
      </p:sp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D48D2A-02BD-41FA-8E2C-6A47806B452E}" type="slidenum">
              <a:rPr lang="en-CA"/>
              <a:pPr/>
              <a:t>26</a:t>
            </a:fld>
            <a:endParaRPr lang="en-CA"/>
          </a:p>
        </p:txBody>
      </p:sp>
      <p:sp>
        <p:nvSpPr>
          <p:cNvPr id="6113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13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7230FF-A9AF-4A19-ACEC-F4C24662107F}" type="slidenum">
              <a:rPr lang="en-CA"/>
              <a:pPr/>
              <a:t>27</a:t>
            </a:fld>
            <a:endParaRPr lang="en-CA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67426A-4C80-457B-87B8-5C0C9D37693E}" type="slidenum">
              <a:rPr lang="en-CA"/>
              <a:pPr/>
              <a:t>28</a:t>
            </a:fld>
            <a:endParaRPr lang="en-CA"/>
          </a:p>
        </p:txBody>
      </p:sp>
      <p:sp>
        <p:nvSpPr>
          <p:cNvPr id="6154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4F0CDC-550D-48EF-B636-CBD9E770360C}" type="slidenum">
              <a:rPr lang="en-CA"/>
              <a:pPr/>
              <a:t>29</a:t>
            </a:fld>
            <a:endParaRPr lang="en-CA"/>
          </a:p>
        </p:txBody>
      </p:sp>
      <p:sp>
        <p:nvSpPr>
          <p:cNvPr id="627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CC026-8967-4CE1-B63D-80516930ED36}" type="slidenum">
              <a:rPr lang="en-CA"/>
              <a:pPr/>
              <a:t>30</a:t>
            </a:fld>
            <a:endParaRPr lang="en-CA"/>
          </a:p>
        </p:txBody>
      </p:sp>
      <p:sp>
        <p:nvSpPr>
          <p:cNvPr id="6174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0ADBF-1488-469E-BFCF-153B85477256}" type="slidenum">
              <a:rPr lang="en-CA"/>
              <a:pPr/>
              <a:t>31</a:t>
            </a:fld>
            <a:endParaRPr lang="en-CA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90DD9-6BEA-4206-A5A8-0A44C93BB694}" type="slidenum">
              <a:rPr lang="en-CA"/>
              <a:pPr/>
              <a:t>32</a:t>
            </a:fld>
            <a:endParaRPr lang="en-CA"/>
          </a:p>
        </p:txBody>
      </p:sp>
      <p:sp>
        <p:nvSpPr>
          <p:cNvPr id="6215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684FBD-8F80-44D1-A839-2CF4CF7D8F18}" type="slidenum">
              <a:rPr lang="en-CA"/>
              <a:pPr/>
              <a:t>33</a:t>
            </a:fld>
            <a:endParaRPr lang="en-CA"/>
          </a:p>
        </p:txBody>
      </p:sp>
      <p:sp>
        <p:nvSpPr>
          <p:cNvPr id="62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75A34-7161-4176-8489-7BF2B3F6D58A}" type="slidenum">
              <a:rPr lang="en-CA"/>
              <a:pPr/>
              <a:t>5</a:t>
            </a:fld>
            <a:endParaRPr lang="en-CA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E7B568-6BE5-41D9-B115-FBDED152DA10}" type="slidenum">
              <a:rPr lang="en-CA"/>
              <a:pPr/>
              <a:t>6</a:t>
            </a:fld>
            <a:endParaRPr lang="en-CA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F93ACA-F9D5-468D-A745-BD994AA013B1}" type="slidenum">
              <a:rPr lang="en-CA"/>
              <a:pPr/>
              <a:t>7</a:t>
            </a:fld>
            <a:endParaRPr lang="en-CA"/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66380-BC75-4293-9A83-1098543B416C}" type="slidenum">
              <a:rPr lang="en-CA"/>
              <a:pPr/>
              <a:t>9</a:t>
            </a:fld>
            <a:endParaRPr lang="en-CA"/>
          </a:p>
        </p:txBody>
      </p:sp>
      <p:sp>
        <p:nvSpPr>
          <p:cNvPr id="582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7DC622-7859-4C34-889B-4C01AA0E3F45}" type="slidenum">
              <a:rPr lang="en-CA"/>
              <a:pPr/>
              <a:t>10</a:t>
            </a:fld>
            <a:endParaRPr lang="en-CA"/>
          </a:p>
        </p:txBody>
      </p:sp>
      <p:sp>
        <p:nvSpPr>
          <p:cNvPr id="5847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8BA62-1368-47A3-932D-053EBD539B35}" type="slidenum">
              <a:rPr lang="en-CA"/>
              <a:pPr/>
              <a:t>11</a:t>
            </a:fld>
            <a:endParaRPr lang="en-CA"/>
          </a:p>
        </p:txBody>
      </p:sp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42C428-1A7D-4424-A236-EB2464468C2F}" type="slidenum">
              <a:rPr lang="en-CA"/>
              <a:pPr/>
              <a:t>12</a:t>
            </a:fld>
            <a:endParaRPr lang="en-CA"/>
          </a:p>
        </p:txBody>
      </p:sp>
      <p:sp>
        <p:nvSpPr>
          <p:cNvPr id="5888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July 16, 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Ramez Elmasri and Shamkant B. Navathe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-54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D4D6F578-BCFC-42F3-8F61-10FDBD47E85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63F12F8B-D3DF-4724-AADF-1ED53EEA4D0C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2E78EB18-D17B-4F5E-A074-4245A245B5B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442F63D1-CA15-4360-8E47-80A1F1963555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C5029CB4-E0BB-4079-8DE7-6A43341605AC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CA0FE7F9-78DB-4E38-9149-9B1D0CBE1FB5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3C5845E3-72B0-4185-8423-3256FBDA0C4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433AF5C7-1452-41A0-A099-DDCB8158189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F26FFBF9-B96B-423A-99D4-F58E01540F1D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6B110B42-EFAD-4A5C-80EE-0EEF3746DE4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July 16,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1- </a:t>
            </a:r>
            <a:fld id="{77164B29-D9BA-4583-AC06-E8B89074001B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gotseva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.store.bg/c/p-p/c-21/id-2030/access-bazi-danni-proektirane-i-programirane-stivyn-roman.html" TargetMode="External"/><Relationship Id="rId2" Type="http://schemas.openxmlformats.org/officeDocument/2006/relationships/hyperlink" Target="http://www.book.store.bg/c/p-p/c-21/id-2406/proektirane-na-bazi-ot-danni-majkyl-h-ernand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ook.store.bg/c/p-p/c-21/id-10852/mastering-sql-profesionalno-izdanie-tom-1-i-2-martin-gruber.html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Бази данни</a:t>
            </a:r>
            <a:br>
              <a:rPr lang="bg-BG" dirty="0" smtClean="0"/>
            </a:br>
            <a:r>
              <a:rPr lang="bg-BG" dirty="0" smtClean="0"/>
              <a:t>(БД)</a:t>
            </a:r>
            <a:endParaRPr lang="bg-BG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доц. Д-р Даниела Гоцева</a:t>
            </a:r>
          </a:p>
          <a:p>
            <a:r>
              <a:rPr lang="en-US" dirty="0" smtClean="0">
                <a:hlinkClick r:id="rId2"/>
              </a:rPr>
              <a:t>http://dgotseva.com</a:t>
            </a:r>
            <a:endParaRPr lang="bg-BG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r>
              <a:rPr lang="en-US" smtClean="0"/>
              <a:t>Slide 1- </a:t>
            </a:r>
            <a:fld id="{3C5845E3-72B0-4185-8423-3256FBDA0C4F}" type="slidenum">
              <a:rPr lang="en-US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0111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Типична</a:t>
            </a:r>
            <a:r>
              <a:rPr lang="en-US" dirty="0" smtClean="0"/>
              <a:t> DBMS </a:t>
            </a:r>
            <a:r>
              <a:rPr lang="bg-BG" dirty="0" smtClean="0"/>
              <a:t>функционалност</a:t>
            </a:r>
            <a:endParaRPr lang="en-US" dirty="0"/>
          </a:p>
        </p:txBody>
      </p:sp>
      <p:sp>
        <p:nvSpPr>
          <p:cNvPr id="58368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Други характеристики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Защита или Сигурност от неоторизиран достъп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bg-BG" dirty="0" smtClean="0"/>
              <a:t>Активна</a:t>
            </a:r>
            <a:r>
              <a:rPr lang="en-US" dirty="0" smtClean="0"/>
              <a:t>” </a:t>
            </a:r>
            <a:r>
              <a:rPr lang="bg-BG" dirty="0" smtClean="0"/>
              <a:t>обработка за извършване на вътрешни действия върху данните</a:t>
            </a:r>
            <a:endParaRPr lang="en-US" dirty="0"/>
          </a:p>
          <a:p>
            <a:pPr lvl="1"/>
            <a:r>
              <a:rPr lang="bg-BG" dirty="0" smtClean="0"/>
              <a:t>Представяне и Визуализация на данни</a:t>
            </a:r>
            <a:endParaRPr lang="en-US" dirty="0"/>
          </a:p>
          <a:p>
            <a:pPr lvl="1"/>
            <a:r>
              <a:rPr lang="bg-BG" dirty="0" smtClean="0"/>
              <a:t>Поддържане на БД и свързаните с нея програми по време на целия жизнен цикъл на приложенията</a:t>
            </a:r>
            <a:endParaRPr lang="en-US" dirty="0"/>
          </a:p>
          <a:p>
            <a:pPr lvl="2"/>
            <a:r>
              <a:rPr lang="bg-BG" dirty="0" smtClean="0"/>
              <a:t>Изисква поддържка на </a:t>
            </a:r>
            <a:r>
              <a:rPr lang="en-US" dirty="0" smtClean="0"/>
              <a:t>database</a:t>
            </a:r>
            <a:r>
              <a:rPr lang="en-US" dirty="0"/>
              <a:t>, </a:t>
            </a:r>
            <a:r>
              <a:rPr lang="en-US" dirty="0" smtClean="0"/>
              <a:t>software </a:t>
            </a:r>
            <a:r>
              <a:rPr lang="bg-BG" dirty="0" smtClean="0"/>
              <a:t>и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7D0B6615-9EC0-43F8-B112-F51753836A3E}" type="slidenum">
              <a:rPr lang="en-US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Примерна БД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bg-BG" dirty="0" smtClean="0"/>
              <a:t>с</a:t>
            </a:r>
            <a:r>
              <a:rPr lang="en-US" dirty="0" smtClean="0"/>
              <a:t> </a:t>
            </a:r>
            <a:r>
              <a:rPr lang="en-US" dirty="0"/>
              <a:t>Conceptual Data Model)</a:t>
            </a:r>
          </a:p>
        </p:txBody>
      </p:sp>
      <p:sp>
        <p:nvSpPr>
          <p:cNvPr id="58573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Mini-world </a:t>
            </a:r>
            <a:r>
              <a:rPr lang="bg-BG" b="1" dirty="0" smtClean="0"/>
              <a:t>на примера</a:t>
            </a:r>
            <a:r>
              <a:rPr lang="en-US" b="1" dirty="0" smtClean="0"/>
              <a:t>:</a:t>
            </a:r>
            <a:endParaRPr lang="en-US" b="1" dirty="0"/>
          </a:p>
          <a:p>
            <a:pPr lvl="1"/>
            <a:r>
              <a:rPr lang="bg-BG" dirty="0" smtClean="0"/>
              <a:t>Част от </a:t>
            </a:r>
            <a:r>
              <a:rPr lang="en-US" dirty="0" smtClean="0"/>
              <a:t>UNIVERSITY</a:t>
            </a:r>
            <a:r>
              <a:rPr lang="bg-BG" dirty="0" smtClean="0"/>
              <a:t> система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b="1" dirty="0" smtClean="0"/>
              <a:t>Някои </a:t>
            </a:r>
            <a:r>
              <a:rPr lang="en-US" b="1" dirty="0" smtClean="0"/>
              <a:t>mini-world </a:t>
            </a:r>
            <a:r>
              <a:rPr lang="en-US" b="1" i="1" dirty="0"/>
              <a:t>entities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STUDENTs</a:t>
            </a:r>
          </a:p>
          <a:p>
            <a:pPr lvl="1"/>
            <a:r>
              <a:rPr lang="en-US" dirty="0"/>
              <a:t>COURSEs</a:t>
            </a:r>
          </a:p>
          <a:p>
            <a:pPr lvl="1"/>
            <a:r>
              <a:rPr lang="en-US" dirty="0"/>
              <a:t>SECTIONs (of COURSEs)</a:t>
            </a:r>
          </a:p>
          <a:p>
            <a:pPr lvl="1"/>
            <a:r>
              <a:rPr lang="en-US" dirty="0"/>
              <a:t>(academic) DEPARTMENTs</a:t>
            </a:r>
          </a:p>
          <a:p>
            <a:pPr lvl="1"/>
            <a:r>
              <a:rPr lang="en-US" dirty="0"/>
              <a:t>INSTRUCTORs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A1590AB0-60BE-4E01-BFEF-23D85C8B5CA6}" type="slidenum">
              <a:rPr lang="en-US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8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Примерна БД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bg-BG" dirty="0" smtClean="0"/>
              <a:t>с</a:t>
            </a:r>
            <a:r>
              <a:rPr lang="en-US" dirty="0" smtClean="0"/>
              <a:t> </a:t>
            </a:r>
            <a:r>
              <a:rPr lang="en-US" dirty="0"/>
              <a:t>Conceptual Data Model)</a:t>
            </a:r>
          </a:p>
        </p:txBody>
      </p:sp>
      <p:sp>
        <p:nvSpPr>
          <p:cNvPr id="58778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b="1" dirty="0" smtClean="0"/>
              <a:t>Някои </a:t>
            </a:r>
            <a:r>
              <a:rPr lang="en-US" sz="2400" b="1" dirty="0" smtClean="0"/>
              <a:t>mini-world </a:t>
            </a:r>
            <a:r>
              <a:rPr lang="en-US" sz="2400" b="1" i="1" dirty="0"/>
              <a:t>relationships</a:t>
            </a:r>
            <a:r>
              <a:rPr lang="en-US" sz="2400" b="1" dirty="0"/>
              <a:t>:</a:t>
            </a:r>
          </a:p>
          <a:p>
            <a:pPr lvl="1"/>
            <a:r>
              <a:rPr lang="en-US" sz="2200" dirty="0"/>
              <a:t>SECTIONs </a:t>
            </a:r>
            <a:r>
              <a:rPr lang="en-US" sz="2200" i="1" dirty="0"/>
              <a:t>are of specific</a:t>
            </a:r>
            <a:r>
              <a:rPr lang="en-US" sz="2200" dirty="0"/>
              <a:t> COURSEs</a:t>
            </a:r>
          </a:p>
          <a:p>
            <a:pPr lvl="1"/>
            <a:r>
              <a:rPr lang="en-US" sz="2200" dirty="0"/>
              <a:t>STUDENTs </a:t>
            </a:r>
            <a:r>
              <a:rPr lang="en-US" sz="2200" i="1" dirty="0"/>
              <a:t>take</a:t>
            </a:r>
            <a:r>
              <a:rPr lang="en-US" sz="2200" dirty="0"/>
              <a:t> SECTIONs</a:t>
            </a:r>
          </a:p>
          <a:p>
            <a:pPr lvl="1"/>
            <a:r>
              <a:rPr lang="en-US" sz="2200" dirty="0"/>
              <a:t>COURSEs </a:t>
            </a:r>
            <a:r>
              <a:rPr lang="en-US" sz="2200" i="1" dirty="0"/>
              <a:t>have  prerequisite</a:t>
            </a:r>
            <a:r>
              <a:rPr lang="en-US" sz="2200" dirty="0"/>
              <a:t> COURSEs</a:t>
            </a:r>
          </a:p>
          <a:p>
            <a:pPr lvl="1"/>
            <a:r>
              <a:rPr lang="en-US" sz="2200" dirty="0"/>
              <a:t>INSTRUCTORs </a:t>
            </a:r>
            <a:r>
              <a:rPr lang="en-US" sz="2200" i="1" dirty="0"/>
              <a:t>teach</a:t>
            </a:r>
            <a:r>
              <a:rPr lang="en-US" sz="2200" dirty="0"/>
              <a:t>  SECTIONs</a:t>
            </a:r>
          </a:p>
          <a:p>
            <a:pPr lvl="1"/>
            <a:r>
              <a:rPr lang="en-US" sz="2200" dirty="0"/>
              <a:t>COURSEs </a:t>
            </a:r>
            <a:r>
              <a:rPr lang="en-US" sz="2200" i="1" dirty="0"/>
              <a:t>are offered by</a:t>
            </a:r>
            <a:r>
              <a:rPr lang="en-US" sz="2200" dirty="0"/>
              <a:t>  DEPARTMENTs</a:t>
            </a:r>
          </a:p>
          <a:p>
            <a:pPr lvl="1"/>
            <a:r>
              <a:rPr lang="en-US" sz="2200" dirty="0"/>
              <a:t>STUDENTs </a:t>
            </a:r>
            <a:r>
              <a:rPr lang="en-US" sz="2200" i="1" dirty="0"/>
              <a:t>major in</a:t>
            </a:r>
            <a:r>
              <a:rPr lang="en-US" sz="2200" dirty="0"/>
              <a:t>  DEPARTMENTs</a:t>
            </a:r>
          </a:p>
          <a:p>
            <a:endParaRPr lang="en-US" sz="2400" dirty="0"/>
          </a:p>
          <a:p>
            <a:r>
              <a:rPr lang="bg-BG" sz="2400" dirty="0" smtClean="0"/>
              <a:t>Забележка</a:t>
            </a:r>
            <a:r>
              <a:rPr lang="en-US" sz="2400" dirty="0" smtClean="0"/>
              <a:t>: </a:t>
            </a:r>
            <a:r>
              <a:rPr lang="bg-BG" sz="2400" dirty="0" smtClean="0"/>
              <a:t>Показаните </a:t>
            </a:r>
            <a:r>
              <a:rPr lang="en-US" sz="2400" dirty="0" smtClean="0"/>
              <a:t>entities </a:t>
            </a:r>
            <a:r>
              <a:rPr lang="bg-BG" sz="2400" dirty="0" smtClean="0"/>
              <a:t>и </a:t>
            </a:r>
            <a:r>
              <a:rPr lang="en-US" sz="2400" dirty="0" smtClean="0"/>
              <a:t>relationships </a:t>
            </a:r>
            <a:r>
              <a:rPr lang="bg-BG" sz="2400" dirty="0" smtClean="0"/>
              <a:t>се изразяват с </a:t>
            </a:r>
            <a:r>
              <a:rPr lang="en-US" sz="2400" dirty="0" smtClean="0"/>
              <a:t>conceptual </a:t>
            </a:r>
            <a:r>
              <a:rPr lang="en-US" sz="2400" dirty="0"/>
              <a:t>data model, </a:t>
            </a:r>
            <a:r>
              <a:rPr lang="bg-BG" sz="2400" dirty="0" smtClean="0"/>
              <a:t>като </a:t>
            </a:r>
            <a:r>
              <a:rPr lang="en-US" sz="2400" dirty="0" smtClean="0"/>
              <a:t>ENTITY-RELATIONSHIP </a:t>
            </a:r>
            <a:r>
              <a:rPr lang="en-US" sz="2400" dirty="0"/>
              <a:t>data model </a:t>
            </a:r>
            <a:r>
              <a:rPr lang="en-US" sz="2400" dirty="0" smtClean="0"/>
              <a:t>(</a:t>
            </a:r>
            <a:r>
              <a:rPr lang="bg-BG" sz="2400" dirty="0" smtClean="0"/>
              <a:t>Лекции </a:t>
            </a:r>
            <a:r>
              <a:rPr lang="en-US" sz="2400" dirty="0" smtClean="0"/>
              <a:t>3</a:t>
            </a:r>
            <a:r>
              <a:rPr lang="en-US" sz="2400" dirty="0"/>
              <a:t>, 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6D9B02D3-5FAC-439B-914E-06D9D8317A45}" type="slidenum">
              <a:rPr lang="en-US"/>
              <a:pPr/>
              <a:t>12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Примерна БД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012C4428-2170-4B48-B9FF-5F4CDE2B5587}" type="slidenum">
              <a:rPr lang="en-US"/>
              <a:pPr/>
              <a:t>13</a:t>
            </a:fld>
            <a:endParaRPr lang="en-CA"/>
          </a:p>
        </p:txBody>
      </p:sp>
      <p:pic>
        <p:nvPicPr>
          <p:cNvPr id="629764" name="Picture 4" descr="fig01_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1524000"/>
            <a:ext cx="4370388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характеристики на БД</a:t>
            </a:r>
            <a:endParaRPr lang="en-US" dirty="0"/>
          </a:p>
        </p:txBody>
      </p:sp>
      <p:sp>
        <p:nvSpPr>
          <p:cNvPr id="589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Self-describing nature of a database system:</a:t>
            </a:r>
          </a:p>
          <a:p>
            <a:pPr lvl="1"/>
            <a:r>
              <a:rPr lang="bg-BG" sz="2200" dirty="0" smtClean="0"/>
              <a:t>Един</a:t>
            </a:r>
            <a:r>
              <a:rPr lang="en-US" sz="2200" dirty="0" smtClean="0"/>
              <a:t> </a:t>
            </a:r>
            <a:r>
              <a:rPr lang="en-US" sz="2200" dirty="0"/>
              <a:t>DBMS </a:t>
            </a:r>
            <a:r>
              <a:rPr lang="en-US" sz="2200" b="1" dirty="0"/>
              <a:t>catalog</a:t>
            </a:r>
            <a:r>
              <a:rPr lang="en-US" sz="2200" dirty="0"/>
              <a:t> </a:t>
            </a:r>
            <a:r>
              <a:rPr lang="bg-BG" sz="2200" dirty="0" smtClean="0"/>
              <a:t>съхранява описание на конкретна БД (т.е.</a:t>
            </a:r>
            <a:r>
              <a:rPr lang="en-US" sz="2200" dirty="0" smtClean="0"/>
              <a:t> </a:t>
            </a:r>
            <a:r>
              <a:rPr lang="en-US" sz="2200" dirty="0"/>
              <a:t>data structures, types, and constraints)</a:t>
            </a:r>
          </a:p>
          <a:p>
            <a:pPr lvl="1"/>
            <a:r>
              <a:rPr lang="bg-BG" sz="2200" dirty="0" smtClean="0"/>
              <a:t>Описанието се нарича </a:t>
            </a:r>
            <a:r>
              <a:rPr lang="en-US" sz="2200" b="1" dirty="0" smtClean="0"/>
              <a:t>meta-data</a:t>
            </a:r>
            <a:r>
              <a:rPr lang="en-US" sz="2200" dirty="0"/>
              <a:t>.</a:t>
            </a:r>
          </a:p>
          <a:p>
            <a:pPr lvl="1"/>
            <a:r>
              <a:rPr lang="bg-BG" sz="2200" dirty="0" smtClean="0"/>
              <a:t>То позволява на </a:t>
            </a:r>
            <a:r>
              <a:rPr lang="en-US" sz="2200" dirty="0" smtClean="0"/>
              <a:t>DBMS </a:t>
            </a:r>
            <a:r>
              <a:rPr lang="en-US" sz="2200" dirty="0"/>
              <a:t>software </a:t>
            </a:r>
            <a:r>
              <a:rPr lang="bg-BG" sz="2200" dirty="0" smtClean="0"/>
              <a:t>да работи с различни приложения с БД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bg-BG" sz="2400" b="1" dirty="0" smtClean="0"/>
              <a:t>Изолиране на данните от програмата</a:t>
            </a:r>
            <a:r>
              <a:rPr lang="en-US" sz="2400" b="1" dirty="0" smtClean="0"/>
              <a:t>:</a:t>
            </a:r>
            <a:endParaRPr lang="en-US" sz="2400" b="1" dirty="0"/>
          </a:p>
          <a:p>
            <a:pPr lvl="1"/>
            <a:r>
              <a:rPr lang="bg-BG" sz="2200" dirty="0" smtClean="0"/>
              <a:t>Нарича се </a:t>
            </a:r>
            <a:r>
              <a:rPr lang="en-US" sz="2200" b="1" dirty="0" smtClean="0"/>
              <a:t>program-data </a:t>
            </a:r>
            <a:r>
              <a:rPr lang="en-US" sz="2200" b="1" dirty="0"/>
              <a:t>independence</a:t>
            </a:r>
            <a:r>
              <a:rPr lang="en-US" sz="2200" dirty="0"/>
              <a:t>.</a:t>
            </a:r>
          </a:p>
          <a:p>
            <a:pPr lvl="1"/>
            <a:r>
              <a:rPr lang="bg-BG" sz="2200" dirty="0" smtClean="0"/>
              <a:t>Позволява промяна на структурите от данни и организацията на съхранението им без промени в </a:t>
            </a:r>
            <a:r>
              <a:rPr lang="en-US" sz="2200" dirty="0" smtClean="0"/>
              <a:t>DBMS </a:t>
            </a:r>
            <a:r>
              <a:rPr lang="en-US" sz="2200" dirty="0"/>
              <a:t>access programs.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2E9A4432-88AC-4DAC-A10D-3EEB36B06230}" type="slidenum">
              <a:rPr lang="en-US"/>
              <a:pPr/>
              <a:t>14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Пример на </a:t>
            </a:r>
            <a:r>
              <a:rPr lang="en-US" sz="3200" dirty="0" smtClean="0"/>
              <a:t>catalog</a:t>
            </a:r>
            <a:r>
              <a:rPr lang="bg-BG" sz="3200" dirty="0" smtClean="0"/>
              <a:t> на БД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211356B0-5D76-449C-A87F-14EE6B83A2CB}" type="slidenum">
              <a:rPr lang="en-US"/>
              <a:pPr/>
              <a:t>15</a:t>
            </a:fld>
            <a:endParaRPr lang="en-CA"/>
          </a:p>
        </p:txBody>
      </p:sp>
      <p:pic>
        <p:nvPicPr>
          <p:cNvPr id="630788" name="Picture 4" descr="fig01_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172200" cy="495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Основни характеристики на БД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918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Абстракция на данните</a:t>
            </a:r>
            <a:r>
              <a:rPr lang="en-US" b="1" dirty="0" smtClean="0"/>
              <a:t>: </a:t>
            </a:r>
            <a:endParaRPr lang="en-US" b="1" dirty="0"/>
          </a:p>
          <a:p>
            <a:pPr lvl="1"/>
            <a:r>
              <a:rPr lang="bg-BG" dirty="0" smtClean="0"/>
              <a:t>Един</a:t>
            </a:r>
            <a:r>
              <a:rPr lang="en-US" dirty="0" smtClean="0"/>
              <a:t> </a:t>
            </a:r>
            <a:r>
              <a:rPr lang="en-US" b="1" dirty="0"/>
              <a:t>data model</a:t>
            </a:r>
            <a:r>
              <a:rPr lang="en-US" dirty="0"/>
              <a:t> </a:t>
            </a:r>
            <a:r>
              <a:rPr lang="bg-BG" dirty="0" smtClean="0"/>
              <a:t>се използва за скриване на детайлите по съхранение и представя на потребителите концептуален изглед на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Програмите се отнасят до конструиране на модела на данни, а не до детайите по съхранението на данните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7442047C-5851-4C1C-A9A4-4136B298A29C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Основни характеристики на БД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918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Поддържка на множество изгледи от данни</a:t>
            </a:r>
            <a:r>
              <a:rPr lang="en-US" b="1" dirty="0" smtClean="0"/>
              <a:t>:</a:t>
            </a:r>
            <a:endParaRPr lang="en-US" b="1" dirty="0"/>
          </a:p>
          <a:p>
            <a:pPr lvl="1"/>
            <a:r>
              <a:rPr lang="bg-BG" dirty="0" smtClean="0"/>
              <a:t>Всеки потребител може да вижда различни изгледи на БД, всеки от които описва</a:t>
            </a:r>
            <a:r>
              <a:rPr lang="en-US" dirty="0" smtClean="0"/>
              <a:t> </a:t>
            </a:r>
            <a:r>
              <a:rPr lang="bg-BG" b="1" dirty="0" smtClean="0"/>
              <a:t>само </a:t>
            </a:r>
            <a:r>
              <a:rPr lang="bg-BG" dirty="0" smtClean="0"/>
              <a:t>данните, които интересуват потребителя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7442047C-5851-4C1C-A9A4-4136B298A29C}" type="slidenum">
              <a:rPr lang="en-US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1844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характеристики на БД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939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b="1" dirty="0" smtClean="0"/>
              <a:t>Споделяне на данни и </a:t>
            </a:r>
            <a:r>
              <a:rPr lang="en-US" sz="2400" b="1" dirty="0" smtClean="0"/>
              <a:t>multi-user </a:t>
            </a:r>
            <a:r>
              <a:rPr lang="en-US" sz="2400" b="1" dirty="0"/>
              <a:t>transaction processing:</a:t>
            </a:r>
          </a:p>
          <a:p>
            <a:pPr lvl="1"/>
            <a:r>
              <a:rPr lang="bg-BG" sz="2200" dirty="0" smtClean="0"/>
              <a:t>Позволява множество </a:t>
            </a:r>
            <a:r>
              <a:rPr lang="bg-BG" sz="2200" b="1" dirty="0" smtClean="0"/>
              <a:t>конкурентни потребители</a:t>
            </a:r>
            <a:r>
              <a:rPr lang="en-US" sz="2200" dirty="0" smtClean="0"/>
              <a:t> </a:t>
            </a:r>
            <a:r>
              <a:rPr lang="bg-BG" sz="2200" dirty="0" smtClean="0"/>
              <a:t>да извличат данни и актуализират БД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i="1" dirty="0"/>
              <a:t>Concurrency control</a:t>
            </a:r>
            <a:r>
              <a:rPr lang="en-US" sz="2200" dirty="0"/>
              <a:t> </a:t>
            </a:r>
            <a:r>
              <a:rPr lang="bg-BG" sz="2200" dirty="0" smtClean="0"/>
              <a:t>в </a:t>
            </a:r>
            <a:r>
              <a:rPr lang="en-US" sz="2200" dirty="0" smtClean="0"/>
              <a:t>DBMS </a:t>
            </a:r>
            <a:r>
              <a:rPr lang="bg-BG" sz="2200" dirty="0" smtClean="0"/>
              <a:t>гарантира, че всяка </a:t>
            </a:r>
            <a:r>
              <a:rPr lang="en-US" sz="2200" b="1" dirty="0" smtClean="0"/>
              <a:t>transaction</a:t>
            </a:r>
            <a:r>
              <a:rPr lang="en-US" sz="2200" dirty="0" smtClean="0"/>
              <a:t> </a:t>
            </a:r>
            <a:r>
              <a:rPr lang="bg-BG" sz="2200" dirty="0" smtClean="0"/>
              <a:t>се изпълнява коректно или абортира.</a:t>
            </a:r>
            <a:endParaRPr lang="en-US" sz="2200" dirty="0"/>
          </a:p>
          <a:p>
            <a:pPr lvl="1"/>
            <a:r>
              <a:rPr lang="bg-BG" sz="2200" dirty="0" smtClean="0"/>
              <a:t>Подсистема</a:t>
            </a:r>
            <a:r>
              <a:rPr lang="bg-BG" sz="2200" i="1" dirty="0" smtClean="0"/>
              <a:t> </a:t>
            </a:r>
            <a:r>
              <a:rPr lang="en-US" sz="2200" i="1" dirty="0" smtClean="0"/>
              <a:t>Recovery</a:t>
            </a:r>
            <a:r>
              <a:rPr lang="en-US" sz="2200" dirty="0" smtClean="0"/>
              <a:t> </a:t>
            </a:r>
            <a:r>
              <a:rPr lang="bg-BG" sz="2200" dirty="0" smtClean="0"/>
              <a:t>гарантира, че всяка приключила транзакция се записва трайно в БД</a:t>
            </a:r>
            <a:endParaRPr lang="en-US" sz="2200" dirty="0"/>
          </a:p>
          <a:p>
            <a:pPr lvl="1"/>
            <a:r>
              <a:rPr lang="en-US" sz="2200" b="1" dirty="0"/>
              <a:t>OLTP</a:t>
            </a:r>
            <a:r>
              <a:rPr lang="en-US" sz="2200" dirty="0"/>
              <a:t> (Online Transaction Processing) </a:t>
            </a:r>
            <a:r>
              <a:rPr lang="bg-BG" sz="2200" dirty="0" smtClean="0"/>
              <a:t>е основната част от приложенията с БД. Това позволява хиляди конкурентни транзакции да се изпълнят за секунда.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3B84B98A-0AB2-435D-B086-11B840A8CEDB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Потребители на БД</a:t>
            </a:r>
            <a:endParaRPr lang="en-US" dirty="0"/>
          </a:p>
        </p:txBody>
      </p:sp>
      <p:sp>
        <p:nvSpPr>
          <p:cNvPr id="5959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Потребителите могат да се разделят на</a:t>
            </a:r>
            <a:endParaRPr lang="en-US" dirty="0"/>
          </a:p>
          <a:p>
            <a:pPr lvl="1"/>
            <a:r>
              <a:rPr lang="bg-BG" dirty="0" smtClean="0"/>
              <a:t>Тези, които използват и управляват съдържанието на БД и тези, които разработват и поддържат приложения с БД (</a:t>
            </a:r>
            <a:r>
              <a:rPr lang="en-US" dirty="0" smtClean="0"/>
              <a:t>Actors on the scene</a:t>
            </a:r>
            <a:r>
              <a:rPr lang="bg-BG" dirty="0"/>
              <a:t>)</a:t>
            </a:r>
            <a:endParaRPr lang="bg-BG" dirty="0" smtClean="0"/>
          </a:p>
          <a:p>
            <a:pPr lvl="1"/>
            <a:r>
              <a:rPr lang="bg-BG" dirty="0" smtClean="0"/>
              <a:t>Тези, които разработват </a:t>
            </a:r>
            <a:r>
              <a:rPr lang="en-US" dirty="0" smtClean="0"/>
              <a:t>DBMS </a:t>
            </a:r>
            <a:r>
              <a:rPr lang="en-US" dirty="0"/>
              <a:t>software </a:t>
            </a:r>
            <a:r>
              <a:rPr lang="bg-BG" dirty="0" smtClean="0"/>
              <a:t>и свързаните с него програми и операторите на компютърни системи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302B696F-1FDA-4F9F-9566-246A6DA10A22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9E392DF7-297C-4043-B811-8C342124108E}" type="slidenum">
              <a:rPr lang="en-US"/>
              <a:pPr/>
              <a:t>2</a:t>
            </a:fld>
            <a:endParaRPr lang="en-CA"/>
          </a:p>
        </p:txBody>
      </p:sp>
      <p:pic>
        <p:nvPicPr>
          <p:cNvPr id="571395" name="Picture 3" descr="Elmasri_co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Потребители на БД</a:t>
            </a:r>
            <a:endParaRPr lang="en-US" dirty="0"/>
          </a:p>
        </p:txBody>
      </p:sp>
      <p:sp>
        <p:nvSpPr>
          <p:cNvPr id="5980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Actors on the scene</a:t>
            </a:r>
          </a:p>
          <a:p>
            <a:pPr lvl="1"/>
            <a:r>
              <a:rPr lang="en-US" b="1" dirty="0"/>
              <a:t>Database administrators:</a:t>
            </a:r>
          </a:p>
          <a:p>
            <a:pPr lvl="2"/>
            <a:r>
              <a:rPr lang="bg-BG" dirty="0" smtClean="0"/>
              <a:t>Отговарят за оторизацията на потребителите и достъпа да БД, координират и наблюдават използването й, отговарят за софтуерните и хардуерни ресурси, контролират ефективността на операциите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b="1" dirty="0"/>
              <a:t>Database Designers:</a:t>
            </a:r>
          </a:p>
          <a:p>
            <a:pPr lvl="2"/>
            <a:r>
              <a:rPr lang="bg-BG" dirty="0" smtClean="0"/>
              <a:t>Отговарят за дефиниране на съдържанието, структурата, ограниченията и функциите или транзакциите в БД.</a:t>
            </a:r>
            <a:r>
              <a:rPr lang="en-US" dirty="0" smtClean="0"/>
              <a:t> </a:t>
            </a:r>
            <a:r>
              <a:rPr lang="bg-BG" dirty="0" smtClean="0"/>
              <a:t>Трябва да комуникират с </a:t>
            </a:r>
            <a:r>
              <a:rPr lang="en-US" dirty="0" smtClean="0"/>
              <a:t>end-users.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65C2D82F-13B2-49B0-978A-7D662DCF48B7}" type="slidenum">
              <a:rPr lang="en-US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Категории </a:t>
            </a:r>
            <a:r>
              <a:rPr lang="en-US" dirty="0" smtClean="0"/>
              <a:t>End-users</a:t>
            </a:r>
            <a:endParaRPr lang="en-US" dirty="0"/>
          </a:p>
        </p:txBody>
      </p:sp>
      <p:sp>
        <p:nvSpPr>
          <p:cNvPr id="60006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Actors on the scene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/>
              <a:t>End-users: </a:t>
            </a:r>
            <a:r>
              <a:rPr lang="bg-BG" dirty="0" smtClean="0"/>
              <a:t>използват</a:t>
            </a:r>
            <a:r>
              <a:rPr lang="bg-BG" b="1" dirty="0" smtClean="0"/>
              <a:t> </a:t>
            </a:r>
            <a:r>
              <a:rPr lang="bg-BG" dirty="0" smtClean="0"/>
              <a:t>данните за заявки, отчети и актуализации на БД. Могат да се разделят на</a:t>
            </a:r>
            <a:r>
              <a:rPr lang="en-US" dirty="0" smtClean="0"/>
              <a:t>: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b="1" dirty="0"/>
              <a:t>Casual</a:t>
            </a:r>
            <a:r>
              <a:rPr lang="en-US" dirty="0"/>
              <a:t>: </a:t>
            </a:r>
            <a:r>
              <a:rPr lang="bg-BG" dirty="0" smtClean="0"/>
              <a:t>достъп до БД се осъществява при нужда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b="1" dirty="0"/>
              <a:t>Naïve</a:t>
            </a:r>
            <a:r>
              <a:rPr lang="en-US" dirty="0"/>
              <a:t> </a:t>
            </a:r>
            <a:r>
              <a:rPr lang="bg-BG" dirty="0" smtClean="0"/>
              <a:t>или </a:t>
            </a:r>
            <a:r>
              <a:rPr lang="en-US" dirty="0" smtClean="0"/>
              <a:t>Parametric</a:t>
            </a:r>
            <a:r>
              <a:rPr lang="en-US" dirty="0"/>
              <a:t>: </a:t>
            </a:r>
            <a:r>
              <a:rPr lang="bg-BG" dirty="0" smtClean="0"/>
              <a:t>голямо множество потребители</a:t>
            </a:r>
            <a:r>
              <a:rPr lang="en-US" dirty="0" smtClean="0"/>
              <a:t>.</a:t>
            </a:r>
            <a:endParaRPr lang="en-US" dirty="0"/>
          </a:p>
          <a:p>
            <a:pPr lvl="3">
              <a:lnSpc>
                <a:spcPct val="90000"/>
              </a:lnSpc>
            </a:pPr>
            <a:r>
              <a:rPr lang="bg-BG" dirty="0" smtClean="0"/>
              <a:t>Използват съществуващи </a:t>
            </a:r>
            <a:r>
              <a:rPr lang="en-US" dirty="0" smtClean="0"/>
              <a:t>well-defined</a:t>
            </a:r>
            <a:r>
              <a:rPr lang="bg-BG" dirty="0" smtClean="0"/>
              <a:t> функции от вида на</a:t>
            </a:r>
            <a:r>
              <a:rPr lang="en-US" dirty="0" smtClean="0"/>
              <a:t>  </a:t>
            </a:r>
            <a:r>
              <a:rPr lang="en-US" dirty="0"/>
              <a:t>“canned transactions” </a:t>
            </a:r>
            <a:r>
              <a:rPr lang="bg-BG" dirty="0" smtClean="0"/>
              <a:t>в БД (шаблони)</a:t>
            </a:r>
            <a:r>
              <a:rPr lang="en-US" dirty="0" smtClean="0"/>
              <a:t>.</a:t>
            </a:r>
            <a:endParaRPr lang="en-US" dirty="0"/>
          </a:p>
          <a:p>
            <a:pPr lvl="3">
              <a:lnSpc>
                <a:spcPct val="90000"/>
              </a:lnSpc>
            </a:pPr>
            <a:r>
              <a:rPr lang="bg-BG" dirty="0" smtClean="0"/>
              <a:t>Примери: банкови, резервационни чиновници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F632A6C5-061E-43EF-ABF3-230AB248F65D}" type="slidenum">
              <a:rPr lang="en-US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Категории </a:t>
            </a:r>
            <a:r>
              <a:rPr lang="en-US" dirty="0" smtClean="0"/>
              <a:t>End-users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021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Sophisticated</a:t>
            </a:r>
            <a:r>
              <a:rPr lang="bg-BG" b="1" dirty="0" smtClean="0"/>
              <a:t> (Опитни)</a:t>
            </a:r>
            <a:r>
              <a:rPr lang="en-US" b="1" dirty="0" smtClean="0"/>
              <a:t>:</a:t>
            </a:r>
            <a:endParaRPr lang="en-US" b="1" dirty="0"/>
          </a:p>
          <a:p>
            <a:pPr lvl="3"/>
            <a:r>
              <a:rPr lang="bg-BG" dirty="0" smtClean="0"/>
              <a:t>Тук се включват </a:t>
            </a:r>
            <a:r>
              <a:rPr lang="en-US" dirty="0" smtClean="0"/>
              <a:t>business </a:t>
            </a:r>
            <a:r>
              <a:rPr lang="en-US" dirty="0"/>
              <a:t>analysts, </a:t>
            </a:r>
            <a:r>
              <a:rPr lang="bg-BG" dirty="0" smtClean="0"/>
              <a:t>учени</a:t>
            </a:r>
            <a:r>
              <a:rPr lang="en-US" dirty="0" smtClean="0"/>
              <a:t>, </a:t>
            </a:r>
            <a:r>
              <a:rPr lang="bg-BG" dirty="0" smtClean="0"/>
              <a:t>инженери</a:t>
            </a:r>
            <a:r>
              <a:rPr lang="en-US" dirty="0" smtClean="0"/>
              <a:t>.</a:t>
            </a:r>
            <a:endParaRPr lang="en-US" dirty="0"/>
          </a:p>
          <a:p>
            <a:pPr lvl="3"/>
            <a:r>
              <a:rPr lang="bg-BG" dirty="0" smtClean="0"/>
              <a:t>Използват множество програми за работа с БД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b="1" dirty="0"/>
              <a:t>Stand-alone:</a:t>
            </a:r>
          </a:p>
          <a:p>
            <a:pPr lvl="3"/>
            <a:r>
              <a:rPr lang="bg-BG" dirty="0" smtClean="0"/>
              <a:t>Персонални БД, използващи </a:t>
            </a:r>
            <a:r>
              <a:rPr lang="en-US" dirty="0" smtClean="0"/>
              <a:t>ready-to-use </a:t>
            </a:r>
            <a:r>
              <a:rPr lang="bg-BG" dirty="0" smtClean="0"/>
              <a:t>приложения</a:t>
            </a:r>
            <a:r>
              <a:rPr lang="en-US" dirty="0" smtClean="0"/>
              <a:t>.</a:t>
            </a:r>
            <a:endParaRPr lang="en-US" dirty="0"/>
          </a:p>
          <a:p>
            <a:pPr lvl="3"/>
            <a:r>
              <a:rPr lang="bg-BG" dirty="0" smtClean="0"/>
              <a:t>Примери: данъчен калкулатор, </a:t>
            </a:r>
            <a:r>
              <a:rPr lang="en-US" dirty="0" smtClean="0"/>
              <a:t>address book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F8697BDB-8EE7-4156-89E2-F2D1F5A340C2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Предимства на използването на БД</a:t>
            </a:r>
            <a:endParaRPr lang="en-US" dirty="0"/>
          </a:p>
        </p:txBody>
      </p:sp>
      <p:sp>
        <p:nvSpPr>
          <p:cNvPr id="6041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Управлява излишъка на данните при разработка и  поддържане на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Споделяне на данни между много потребители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Ограничава неоторизирания достъп до данните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Предоставя запис на програмните </a:t>
            </a:r>
            <a:r>
              <a:rPr lang="en-US" dirty="0" smtClean="0"/>
              <a:t>Objects</a:t>
            </a:r>
            <a:endParaRPr lang="en-US" dirty="0"/>
          </a:p>
          <a:p>
            <a:pPr lvl="1"/>
            <a:r>
              <a:rPr lang="bg-BG" dirty="0" smtClean="0"/>
              <a:t>при</a:t>
            </a:r>
            <a:r>
              <a:rPr lang="en-US" dirty="0" smtClean="0"/>
              <a:t> </a:t>
            </a:r>
            <a:r>
              <a:rPr lang="en-US" dirty="0"/>
              <a:t>Object-oriented </a:t>
            </a:r>
            <a:r>
              <a:rPr lang="en-US" dirty="0" smtClean="0"/>
              <a:t>DBMSs</a:t>
            </a:r>
            <a:endParaRPr lang="en-US" dirty="0"/>
          </a:p>
          <a:p>
            <a:r>
              <a:rPr lang="bg-BG" dirty="0" smtClean="0"/>
              <a:t>Предоставя структура на записа (индекси) за ефективни </a:t>
            </a:r>
            <a:r>
              <a:rPr lang="en-US" dirty="0" smtClean="0"/>
              <a:t>Query </a:t>
            </a:r>
            <a:r>
              <a:rPr lang="en-US" dirty="0"/>
              <a:t>Processing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A0E99DEB-BEAF-47EE-A8AF-783B85EAD4BB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Предимства на използването на БД</a:t>
            </a:r>
            <a:r>
              <a:rPr lang="en-US" dirty="0" smtClean="0"/>
              <a:t>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062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Предоставя</a:t>
            </a:r>
            <a:r>
              <a:rPr lang="en-US" dirty="0" smtClean="0"/>
              <a:t> </a:t>
            </a:r>
            <a:r>
              <a:rPr lang="en-US" dirty="0"/>
              <a:t>backup </a:t>
            </a:r>
            <a:r>
              <a:rPr lang="bg-BG" dirty="0" smtClean="0"/>
              <a:t>и </a:t>
            </a:r>
            <a:r>
              <a:rPr lang="en-US" dirty="0" smtClean="0"/>
              <a:t>recovery </a:t>
            </a:r>
            <a:r>
              <a:rPr lang="bg-BG" dirty="0" smtClean="0"/>
              <a:t>услуги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Предоставя множество интерфейси за различни класове потребители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Представя сложни връзки между данните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Въвежда ограничения, целящи запазване цялостта на данните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Drawing inferences and actions from the stored data using deductive and active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61BF3FF9-63F3-4B22-A614-4280ABF6F25E}" type="slidenum">
              <a:rPr lang="en-US"/>
              <a:pPr/>
              <a:t>24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Неявни ползи от БД</a:t>
            </a:r>
            <a:endParaRPr lang="en-US" dirty="0"/>
          </a:p>
        </p:txBody>
      </p:sp>
      <p:sp>
        <p:nvSpPr>
          <p:cNvPr id="60826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Прилагане на стандарти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Изключително важно за успеха на приложението с БД в големи организации. </a:t>
            </a:r>
            <a:r>
              <a:rPr lang="en-US" b="1" dirty="0" smtClean="0"/>
              <a:t>Standards</a:t>
            </a:r>
            <a:r>
              <a:rPr lang="en-US" dirty="0" smtClean="0"/>
              <a:t> </a:t>
            </a:r>
            <a:r>
              <a:rPr lang="bg-BG" dirty="0" smtClean="0"/>
              <a:t>се отнасят до имена на данни</a:t>
            </a:r>
            <a:r>
              <a:rPr lang="en-US" dirty="0" smtClean="0"/>
              <a:t>, </a:t>
            </a:r>
            <a:r>
              <a:rPr lang="bg-BG" dirty="0" smtClean="0"/>
              <a:t>формати за показване</a:t>
            </a:r>
            <a:r>
              <a:rPr lang="en-US" dirty="0" smtClean="0"/>
              <a:t>, </a:t>
            </a:r>
            <a:r>
              <a:rPr lang="bg-BG" dirty="0" smtClean="0"/>
              <a:t>екрани</a:t>
            </a:r>
            <a:r>
              <a:rPr lang="en-US" dirty="0" smtClean="0"/>
              <a:t>, </a:t>
            </a:r>
            <a:r>
              <a:rPr lang="bg-BG" dirty="0" smtClean="0"/>
              <a:t>структура на отчетите</a:t>
            </a:r>
            <a:r>
              <a:rPr lang="en-US" dirty="0" smtClean="0"/>
              <a:t>, </a:t>
            </a:r>
            <a:r>
              <a:rPr lang="en-US" dirty="0"/>
              <a:t>meta-data </a:t>
            </a:r>
            <a:r>
              <a:rPr lang="en-US" dirty="0" smtClean="0"/>
              <a:t>(</a:t>
            </a:r>
            <a:r>
              <a:rPr lang="bg-BG" dirty="0" smtClean="0"/>
              <a:t>описание на данни</a:t>
            </a:r>
            <a:r>
              <a:rPr lang="en-US" dirty="0" smtClean="0"/>
              <a:t>), </a:t>
            </a:r>
            <a:r>
              <a:rPr lang="en-US" dirty="0"/>
              <a:t>Web page </a:t>
            </a:r>
            <a:r>
              <a:rPr lang="en-US" dirty="0" smtClean="0"/>
              <a:t>layouts </a:t>
            </a:r>
            <a:r>
              <a:rPr lang="bg-BG" dirty="0" smtClean="0"/>
              <a:t>и др.</a:t>
            </a:r>
            <a:endParaRPr lang="en-US" dirty="0"/>
          </a:p>
          <a:p>
            <a:r>
              <a:rPr lang="bg-BG" dirty="0" smtClean="0"/>
              <a:t>Намалява времето за разработка на приложенията</a:t>
            </a:r>
            <a:r>
              <a:rPr lang="bg-BG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4AC75577-24AA-4EBA-8EF9-1D8592EFB66F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Неявни ползи от БД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1030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Удобство при промяна на структурата на данните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Структурата на БД може да се развива чрез въвеждане на нови ограничения</a:t>
            </a:r>
            <a:r>
              <a:rPr lang="en-US" dirty="0" smtClean="0"/>
              <a:t>. </a:t>
            </a:r>
            <a:endParaRPr lang="en-US" dirty="0"/>
          </a:p>
          <a:p>
            <a:r>
              <a:rPr lang="bg-BG" dirty="0" smtClean="0"/>
              <a:t>Достъпност на информацията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Изключително важно за</a:t>
            </a:r>
            <a:r>
              <a:rPr lang="en-US" dirty="0" smtClean="0"/>
              <a:t> </a:t>
            </a:r>
            <a:r>
              <a:rPr lang="en-US" dirty="0"/>
              <a:t>on-line transaction systems </a:t>
            </a:r>
            <a:r>
              <a:rPr lang="bg-BG" dirty="0" smtClean="0"/>
              <a:t>като</a:t>
            </a:r>
            <a:r>
              <a:rPr lang="en-US" dirty="0" smtClean="0"/>
              <a:t> </a:t>
            </a:r>
            <a:r>
              <a:rPr lang="en-US" dirty="0"/>
              <a:t>airline, hotel, car reservations.</a:t>
            </a:r>
          </a:p>
          <a:p>
            <a:r>
              <a:rPr lang="en-US" dirty="0"/>
              <a:t>Economies of scale:</a:t>
            </a:r>
          </a:p>
          <a:p>
            <a:pPr lvl="1"/>
            <a:r>
              <a:rPr lang="bg-BG" dirty="0" smtClean="0"/>
              <a:t>Избягва се разточителния </a:t>
            </a:r>
            <a:r>
              <a:rPr lang="en-US" dirty="0" smtClean="0"/>
              <a:t>overlap </a:t>
            </a:r>
            <a:r>
              <a:rPr lang="bg-BG" dirty="0" smtClean="0"/>
              <a:t>на ресурсии персонал.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ACF13DCB-699F-4C1C-A2DE-2322E47B143C}" type="slidenum">
              <a:rPr lang="en-US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Исторически преглед</a:t>
            </a:r>
            <a:endParaRPr lang="en-US" dirty="0"/>
          </a:p>
        </p:txBody>
      </p:sp>
      <p:sp>
        <p:nvSpPr>
          <p:cNvPr id="61235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Early Database Applications:</a:t>
            </a:r>
          </a:p>
          <a:p>
            <a:pPr lvl="1"/>
            <a:r>
              <a:rPr lang="bg-BG" sz="2200" dirty="0" smtClean="0"/>
              <a:t>Йерархични и Мрежови модели (</a:t>
            </a:r>
            <a:r>
              <a:rPr lang="en-US" sz="2200" dirty="0" smtClean="0"/>
              <a:t>Hierarchical </a:t>
            </a:r>
            <a:r>
              <a:rPr lang="en-US" sz="2200" dirty="0"/>
              <a:t>and Network </a:t>
            </a:r>
            <a:r>
              <a:rPr lang="en-US" sz="2200" dirty="0" smtClean="0"/>
              <a:t>Models</a:t>
            </a:r>
            <a:r>
              <a:rPr lang="bg-BG" sz="2200" dirty="0" smtClean="0"/>
              <a:t>)</a:t>
            </a:r>
            <a:r>
              <a:rPr lang="en-US" sz="2200" dirty="0" smtClean="0"/>
              <a:t> </a:t>
            </a:r>
            <a:r>
              <a:rPr lang="bg-BG" sz="2200" dirty="0" smtClean="0"/>
              <a:t>са въведени в средата на </a:t>
            </a:r>
            <a:r>
              <a:rPr lang="en-US" sz="2200" dirty="0" smtClean="0"/>
              <a:t>1960</a:t>
            </a:r>
            <a:r>
              <a:rPr lang="bg-BG" sz="2200" dirty="0" smtClean="0"/>
              <a:t>-та, които са с доминираща функция през 70-те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bg-BG" sz="2200" dirty="0" smtClean="0"/>
              <a:t>Съществуват все още големи обработки в БД, базирани на </a:t>
            </a:r>
            <a:r>
              <a:rPr lang="en-US" sz="2200" dirty="0" smtClean="0"/>
              <a:t>hierarchical </a:t>
            </a:r>
            <a:r>
              <a:rPr lang="en-US" sz="2200" dirty="0"/>
              <a:t>model.</a:t>
            </a:r>
          </a:p>
          <a:p>
            <a:r>
              <a:rPr lang="en-US" sz="2400" dirty="0"/>
              <a:t>Relational Model based Systems:</a:t>
            </a:r>
          </a:p>
          <a:p>
            <a:pPr lvl="1"/>
            <a:r>
              <a:rPr lang="en-US" sz="2200" dirty="0"/>
              <a:t>Relational model </a:t>
            </a:r>
            <a:r>
              <a:rPr lang="bg-BG" sz="2200" dirty="0" smtClean="0"/>
              <a:t>е създаден през </a:t>
            </a:r>
            <a:r>
              <a:rPr lang="en-US" sz="2200" dirty="0" smtClean="0"/>
              <a:t>1970</a:t>
            </a:r>
            <a:r>
              <a:rPr lang="bg-BG" sz="2200" dirty="0" smtClean="0"/>
              <a:t>. Разработен е от </a:t>
            </a:r>
            <a:r>
              <a:rPr lang="en-US" sz="2200" dirty="0" smtClean="0"/>
              <a:t>IBM </a:t>
            </a:r>
            <a:r>
              <a:rPr lang="en-US" sz="2200" dirty="0"/>
              <a:t>Research </a:t>
            </a:r>
            <a:r>
              <a:rPr lang="bg-BG" sz="2200" dirty="0" smtClean="0"/>
              <a:t>и множество университети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dirty="0"/>
              <a:t>Relational DBMS Products </a:t>
            </a:r>
            <a:r>
              <a:rPr lang="bg-BG" sz="2200" dirty="0" smtClean="0"/>
              <a:t>се появяват в началото на </a:t>
            </a:r>
            <a:r>
              <a:rPr lang="en-US" sz="2200" dirty="0" smtClean="0"/>
              <a:t>1980</a:t>
            </a:r>
            <a:r>
              <a:rPr lang="bg-BG" sz="2200" dirty="0" smtClean="0"/>
              <a:t>-та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4198A166-EA68-441B-8E6C-15DAFD5F8A8F}" type="slidenum">
              <a:rPr lang="en-US"/>
              <a:pPr/>
              <a:t>27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Исторически преглед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144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Object-oriented and emerging applications:</a:t>
            </a:r>
          </a:p>
          <a:p>
            <a:pPr lvl="1"/>
            <a:r>
              <a:rPr lang="en-US" sz="2200" dirty="0"/>
              <a:t>Object-Oriented Database Management Systems (OODBMSs) </a:t>
            </a:r>
            <a:r>
              <a:rPr lang="bg-BG" sz="2200" dirty="0" smtClean="0"/>
              <a:t>са въведени в края на </a:t>
            </a:r>
            <a:r>
              <a:rPr lang="en-US" sz="2200" dirty="0" smtClean="0"/>
              <a:t>1980</a:t>
            </a:r>
            <a:r>
              <a:rPr lang="bg-BG" sz="2200" dirty="0" smtClean="0"/>
              <a:t>-те</a:t>
            </a:r>
            <a:r>
              <a:rPr lang="en-US" sz="2200" dirty="0" smtClean="0"/>
              <a:t> </a:t>
            </a:r>
            <a:r>
              <a:rPr lang="bg-BG" sz="2200" dirty="0" smtClean="0"/>
              <a:t>и началото на </a:t>
            </a:r>
            <a:r>
              <a:rPr lang="en-US" sz="2200" dirty="0" smtClean="0"/>
              <a:t>1990</a:t>
            </a:r>
            <a:r>
              <a:rPr lang="bg-BG" sz="2200" dirty="0" smtClean="0"/>
              <a:t>-те, за да отговорят на нуждите от сложни обработки на данни в </a:t>
            </a:r>
            <a:r>
              <a:rPr lang="en-US" sz="2200" dirty="0" smtClean="0"/>
              <a:t>CAD </a:t>
            </a:r>
            <a:r>
              <a:rPr lang="bg-BG" sz="2200" dirty="0" smtClean="0"/>
              <a:t>и други приложения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bg-BG" sz="2200" dirty="0" smtClean="0"/>
              <a:t>Множество </a:t>
            </a:r>
            <a:r>
              <a:rPr lang="en-US" sz="2200" dirty="0" smtClean="0"/>
              <a:t>relational </a:t>
            </a:r>
            <a:r>
              <a:rPr lang="en-US" sz="2200" dirty="0"/>
              <a:t>DBMSs </a:t>
            </a:r>
            <a:r>
              <a:rPr lang="bg-BG" sz="2200" dirty="0" smtClean="0"/>
              <a:t>имат вградена концепция за обекти, което води до нова категория, наречена </a:t>
            </a:r>
            <a:r>
              <a:rPr lang="en-US" sz="2200" i="1" dirty="0" smtClean="0"/>
              <a:t>object-relationa</a:t>
            </a:r>
            <a:r>
              <a:rPr lang="en-US" sz="2200" dirty="0" smtClean="0"/>
              <a:t>l </a:t>
            </a:r>
            <a:r>
              <a:rPr lang="en-US" sz="2200" dirty="0"/>
              <a:t>DBMSs (ORDBMSs)</a:t>
            </a:r>
          </a:p>
          <a:p>
            <a:pPr lvl="1"/>
            <a:r>
              <a:rPr lang="en-US" sz="2200" i="1" dirty="0"/>
              <a:t>Extended relational</a:t>
            </a:r>
            <a:r>
              <a:rPr lang="en-US" sz="2200" dirty="0"/>
              <a:t> systems </a:t>
            </a:r>
            <a:r>
              <a:rPr lang="bg-BG" sz="2200" dirty="0" smtClean="0"/>
              <a:t>добавя допълнителни възможности </a:t>
            </a:r>
            <a:r>
              <a:rPr lang="en-US" sz="2200" dirty="0" smtClean="0"/>
              <a:t>(</a:t>
            </a:r>
            <a:r>
              <a:rPr lang="bg-BG" sz="2200" dirty="0" smtClean="0"/>
              <a:t>за </a:t>
            </a:r>
            <a:r>
              <a:rPr lang="en-US" sz="2200" dirty="0" smtClean="0"/>
              <a:t>multimedia </a:t>
            </a:r>
            <a:r>
              <a:rPr lang="en-US" sz="2200" dirty="0"/>
              <a:t>data, </a:t>
            </a:r>
            <a:r>
              <a:rPr lang="en-US" sz="2200" dirty="0" smtClean="0"/>
              <a:t>XML </a:t>
            </a:r>
            <a:r>
              <a:rPr lang="bg-BG" sz="2200" dirty="0" smtClean="0"/>
              <a:t>и други типове данни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5BF43B5F-8BCB-467A-86E9-89DF7DE3D4D9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Исторически преглед</a:t>
            </a:r>
            <a:r>
              <a:rPr lang="en-US" dirty="0" smtClean="0"/>
              <a:t>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26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Data on the Web and E-commerce Applications: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Web </a:t>
            </a:r>
            <a:r>
              <a:rPr lang="bg-BG" dirty="0" smtClean="0"/>
              <a:t>данни в </a:t>
            </a:r>
            <a:r>
              <a:rPr lang="en-US" dirty="0" smtClean="0"/>
              <a:t>HTML </a:t>
            </a:r>
            <a:r>
              <a:rPr lang="en-US" dirty="0"/>
              <a:t>(Hypertext markup language) </a:t>
            </a:r>
            <a:r>
              <a:rPr lang="bg-BG" dirty="0" smtClean="0"/>
              <a:t>които се свързват между страниците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Това позволява на множество приложения и </a:t>
            </a:r>
            <a:r>
              <a:rPr lang="en-US" dirty="0" smtClean="0"/>
              <a:t>E-commerce </a:t>
            </a:r>
            <a:r>
              <a:rPr lang="bg-BG" dirty="0" smtClean="0"/>
              <a:t>да ползват нови стандарти като </a:t>
            </a:r>
            <a:r>
              <a:rPr lang="en-US" dirty="0" smtClean="0"/>
              <a:t>XML </a:t>
            </a:r>
            <a:r>
              <a:rPr lang="en-US" dirty="0"/>
              <a:t>(</a:t>
            </a:r>
            <a:r>
              <a:rPr lang="en-US" dirty="0" err="1"/>
              <a:t>eXtended</a:t>
            </a:r>
            <a:r>
              <a:rPr lang="en-US" dirty="0"/>
              <a:t>  Markup Language). </a:t>
            </a:r>
            <a:endParaRPr lang="bg-BG" dirty="0" smtClean="0"/>
          </a:p>
          <a:p>
            <a:pPr lvl="1">
              <a:lnSpc>
                <a:spcPct val="90000"/>
              </a:lnSpc>
            </a:pPr>
            <a:r>
              <a:rPr lang="bg-BG" dirty="0" smtClean="0"/>
              <a:t>Езиците за скриптово програмиране като </a:t>
            </a:r>
            <a:r>
              <a:rPr lang="en-US" dirty="0" smtClean="0"/>
              <a:t>PHP </a:t>
            </a:r>
            <a:r>
              <a:rPr lang="bg-BG" dirty="0" smtClean="0"/>
              <a:t>и </a:t>
            </a:r>
            <a:r>
              <a:rPr lang="en-US" dirty="0" smtClean="0"/>
              <a:t>JavaScript </a:t>
            </a:r>
            <a:r>
              <a:rPr lang="bg-BG" dirty="0" smtClean="0"/>
              <a:t>позволяват генериране на динамични </a:t>
            </a:r>
            <a:r>
              <a:rPr lang="en-US" dirty="0" smtClean="0"/>
              <a:t>Web </a:t>
            </a:r>
            <a:r>
              <a:rPr lang="bg-BG" dirty="0" smtClean="0"/>
              <a:t>страници от БД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Позволява се и актуализаиця на БД през </a:t>
            </a:r>
            <a:r>
              <a:rPr lang="en-US" dirty="0" smtClean="0"/>
              <a:t>Web </a:t>
            </a:r>
            <a:r>
              <a:rPr lang="en-US" dirty="0"/>
              <a:t>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9CB7BA1C-7CA9-422F-BBFC-5F99A941679D}" type="slidenum">
              <a:rPr lang="en-US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Въведение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bg-BG" dirty="0"/>
              <a:t>Препоръчителна литература:</a:t>
            </a:r>
          </a:p>
          <a:p>
            <a:pPr>
              <a:lnSpc>
                <a:spcPct val="80000"/>
              </a:lnSpc>
              <a:buNone/>
            </a:pPr>
            <a:r>
              <a:rPr lang="bg-BG" dirty="0"/>
              <a:t>	</a:t>
            </a:r>
            <a:r>
              <a:rPr lang="bg-BG" dirty="0">
                <a:hlinkClick r:id="rId2"/>
              </a:rPr>
              <a:t>Проектиране на бази от данни,</a:t>
            </a:r>
            <a:br>
              <a:rPr lang="bg-BG" dirty="0">
                <a:hlinkClick r:id="rId2"/>
              </a:rPr>
            </a:br>
            <a:r>
              <a:rPr lang="bg-BG" dirty="0">
                <a:hlinkClick r:id="rId2"/>
              </a:rPr>
              <a:t>Майкъл Х. Ернандес</a:t>
            </a:r>
            <a:r>
              <a:rPr lang="bg-BG" dirty="0"/>
              <a:t>,</a:t>
            </a:r>
            <a:br>
              <a:rPr lang="bg-BG" dirty="0"/>
            </a:br>
            <a:r>
              <a:rPr lang="bg-BG" dirty="0"/>
              <a:t>СофтПрес.</a:t>
            </a:r>
          </a:p>
          <a:p>
            <a:pPr>
              <a:lnSpc>
                <a:spcPct val="80000"/>
              </a:lnSpc>
              <a:buNone/>
            </a:pPr>
            <a:endParaRPr lang="bg-BG" dirty="0"/>
          </a:p>
          <a:p>
            <a:pPr>
              <a:lnSpc>
                <a:spcPct val="80000"/>
              </a:lnSpc>
              <a:buNone/>
            </a:pPr>
            <a:r>
              <a:rPr lang="bg-BG" dirty="0"/>
              <a:t>	</a:t>
            </a:r>
            <a:r>
              <a:rPr lang="bg-BG" dirty="0">
                <a:hlinkClick r:id="rId3"/>
              </a:rPr>
              <a:t>Access бази данни - проектиране и програмиране,</a:t>
            </a:r>
            <a:br>
              <a:rPr lang="bg-BG" dirty="0">
                <a:hlinkClick r:id="rId3"/>
              </a:rPr>
            </a:br>
            <a:r>
              <a:rPr lang="bg-BG" dirty="0">
                <a:hlinkClick r:id="rId3"/>
              </a:rPr>
              <a:t>Стивън Роман</a:t>
            </a:r>
            <a:r>
              <a:rPr lang="bg-BG" dirty="0"/>
              <a:t>,</a:t>
            </a:r>
            <a:br>
              <a:rPr lang="bg-BG" dirty="0"/>
            </a:br>
            <a:r>
              <a:rPr lang="bg-BG" dirty="0"/>
              <a:t>ЗеСТ Прес.</a:t>
            </a:r>
          </a:p>
          <a:p>
            <a:pPr>
              <a:lnSpc>
                <a:spcPct val="80000"/>
              </a:lnSpc>
              <a:buNone/>
            </a:pPr>
            <a:endParaRPr lang="bg-BG" dirty="0"/>
          </a:p>
          <a:p>
            <a:pPr>
              <a:lnSpc>
                <a:spcPct val="80000"/>
              </a:lnSpc>
              <a:buNone/>
            </a:pPr>
            <a:r>
              <a:rPr lang="bg-BG" dirty="0"/>
              <a:t>	</a:t>
            </a:r>
            <a:r>
              <a:rPr lang="bg-BG" dirty="0">
                <a:hlinkClick r:id="rId4"/>
              </a:rPr>
              <a:t>Mastering SQL - професионално издание - том 1 и 2,</a:t>
            </a:r>
            <a:br>
              <a:rPr lang="bg-BG" dirty="0">
                <a:hlinkClick r:id="rId4"/>
              </a:rPr>
            </a:br>
            <a:r>
              <a:rPr lang="bg-BG" dirty="0">
                <a:hlinkClick r:id="rId4"/>
              </a:rPr>
              <a:t>Мартин Грубер</a:t>
            </a:r>
            <a:r>
              <a:rPr lang="bg-BG" dirty="0"/>
              <a:t>,</a:t>
            </a:r>
            <a:br>
              <a:rPr lang="bg-BG" dirty="0"/>
            </a:br>
            <a:r>
              <a:rPr lang="bg-BG" dirty="0"/>
              <a:t>СофтПрес. </a:t>
            </a:r>
          </a:p>
          <a:p>
            <a:pPr>
              <a:lnSpc>
                <a:spcPct val="80000"/>
              </a:lnSpc>
              <a:buNone/>
            </a:pPr>
            <a:endParaRPr lang="bg-BG" dirty="0"/>
          </a:p>
          <a:p>
            <a:pPr>
              <a:lnSpc>
                <a:spcPct val="80000"/>
              </a:lnSpc>
              <a:buNone/>
            </a:pPr>
            <a:r>
              <a:rPr lang="bg-BG" sz="2000" dirty="0"/>
              <a:t> 	</a:t>
            </a:r>
            <a:r>
              <a:rPr lang="bg-BG" dirty="0"/>
              <a:t>Fundamentals of Database Systems,</a:t>
            </a:r>
          </a:p>
          <a:p>
            <a:pPr>
              <a:lnSpc>
                <a:spcPct val="80000"/>
              </a:lnSpc>
              <a:buNone/>
            </a:pPr>
            <a:r>
              <a:rPr lang="bg-BG" dirty="0"/>
              <a:t>	Elmasri and Navathe,</a:t>
            </a:r>
          </a:p>
          <a:p>
            <a:pPr>
              <a:lnSpc>
                <a:spcPct val="80000"/>
              </a:lnSpc>
              <a:buNone/>
            </a:pPr>
            <a:r>
              <a:rPr lang="bg-BG" dirty="0"/>
              <a:t>	Addison Wesley</a:t>
            </a:r>
            <a:r>
              <a:rPr lang="bg-BG" dirty="0" smtClean="0"/>
              <a:t>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1- </a:t>
            </a:r>
            <a:fld id="{2E78EB18-D17B-4F5E-A074-4245A245B5BA}" type="slidenum">
              <a:rPr lang="en-US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02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Разширени възможности на БД</a:t>
            </a:r>
            <a:endParaRPr lang="en-US" dirty="0"/>
          </a:p>
        </p:txBody>
      </p:sp>
      <p:sp>
        <p:nvSpPr>
          <p:cNvPr id="6164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000" dirty="0" smtClean="0"/>
              <a:t>Нова функционалност е добавена към </a:t>
            </a:r>
            <a:r>
              <a:rPr lang="en-US" sz="2000" dirty="0" smtClean="0"/>
              <a:t>DBMSs </a:t>
            </a:r>
            <a:r>
              <a:rPr lang="bg-BG" sz="2000" dirty="0" smtClean="0"/>
              <a:t>в</a:t>
            </a:r>
            <a:r>
              <a:rPr lang="en-US" sz="2000" dirty="0" smtClean="0"/>
              <a:t>: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Scientific Applications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XML 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Image Storage and Management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Audio and Video Data Management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Data Warehousing and Data Mining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Spatial Data Management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Time Series and Historical Data Management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bg-BG" sz="2000" dirty="0" smtClean="0"/>
              <a:t>Това води до </a:t>
            </a:r>
            <a:r>
              <a:rPr lang="bg-BG" sz="2000" i="1" dirty="0" smtClean="0"/>
              <a:t>нови изследвания и разработки </a:t>
            </a:r>
            <a:r>
              <a:rPr lang="bg-BG" sz="2000" dirty="0" smtClean="0"/>
              <a:t>във вграждането на нови типове данни, сложни даннови структури, нови операции и схеми за съхранение и индексиране в БД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E641C970-7B02-4472-876C-ED49C8843A6F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bg-BG" dirty="0" smtClean="0"/>
              <a:t>Кога не се използват БД</a:t>
            </a:r>
            <a:endParaRPr lang="en-US" dirty="0"/>
          </a:p>
        </p:txBody>
      </p:sp>
      <p:sp>
        <p:nvSpPr>
          <p:cNvPr id="6185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Кога използването на </a:t>
            </a:r>
            <a:r>
              <a:rPr lang="en-US" sz="2400" dirty="0" smtClean="0"/>
              <a:t>DBMS</a:t>
            </a:r>
            <a:r>
              <a:rPr lang="bg-BG" sz="2400" dirty="0" smtClean="0"/>
              <a:t> води до забавяне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Големи първоначални инвестиции и необходимост от допълнителен хардуер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bg-BG" sz="2200" dirty="0" smtClean="0"/>
              <a:t>Претоварване на операциите по сигурността, параления достъп, възстановяването и целостта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bg-BG" sz="2400" dirty="0" smtClean="0"/>
              <a:t>Кога </a:t>
            </a:r>
            <a:r>
              <a:rPr lang="en-US" sz="2400" dirty="0" smtClean="0"/>
              <a:t>DBMS </a:t>
            </a:r>
            <a:r>
              <a:rPr lang="bg-BG" sz="2400" dirty="0" smtClean="0"/>
              <a:t>може да не е необходима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Ако БД и приложението са прости, добре дефинирани и не се очакват промени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bg-BG" sz="2200" dirty="0" smtClean="0"/>
              <a:t>Ако са налице неоспорими реални изисквания, които не могат да се изпълнят поради претоварване на </a:t>
            </a:r>
            <a:r>
              <a:rPr lang="en-US" sz="2200" dirty="0" smtClean="0"/>
              <a:t>DBMS.</a:t>
            </a:r>
            <a:endParaRPr lang="en-US" sz="2200" dirty="0"/>
          </a:p>
          <a:p>
            <a:pPr lvl="1"/>
            <a:r>
              <a:rPr lang="bg-BG" sz="2200" dirty="0" smtClean="0"/>
              <a:t>Ако не се изисква множествен достъп до данните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4854E35A-4576-4F03-94AC-405D4FF5C205}" type="slidenum">
              <a:rPr lang="en-US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bg-BG" dirty="0" smtClean="0"/>
              <a:t>Кога не се използват БД</a:t>
            </a:r>
            <a:endParaRPr lang="en-US" dirty="0"/>
          </a:p>
        </p:txBody>
      </p:sp>
      <p:sp>
        <p:nvSpPr>
          <p:cNvPr id="6205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Кога </a:t>
            </a:r>
            <a:r>
              <a:rPr lang="en-US" dirty="0" smtClean="0"/>
              <a:t>DBMS </a:t>
            </a:r>
            <a:r>
              <a:rPr lang="bg-BG" dirty="0" smtClean="0"/>
              <a:t>може да не удовлетвори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Ако БД не може да поеме сложността на данните, поради ограничения на модела.</a:t>
            </a:r>
            <a:endParaRPr lang="en-US" dirty="0"/>
          </a:p>
          <a:p>
            <a:pPr lvl="1"/>
            <a:r>
              <a:rPr lang="bg-BG" dirty="0" smtClean="0"/>
              <a:t>Ако потребителите на БД се нуждаят от специални опрации, които не се поддържат </a:t>
            </a:r>
            <a:r>
              <a:rPr lang="bg-BG" smtClean="0"/>
              <a:t>от </a:t>
            </a:r>
            <a:r>
              <a:rPr lang="en-US" smtClean="0"/>
              <a:t>DBMS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52467B6E-5EBD-43EA-900E-130D925AC090}" type="slidenum">
              <a:rPr lang="en-US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Типове БД и приложения с БД</a:t>
            </a:r>
            <a:endParaRPr lang="en-US" dirty="0" smtClean="0"/>
          </a:p>
          <a:p>
            <a:r>
              <a:rPr lang="bg-BG" dirty="0" smtClean="0"/>
              <a:t>Основни понятия</a:t>
            </a:r>
            <a:endParaRPr lang="en-US" dirty="0" smtClean="0"/>
          </a:p>
          <a:p>
            <a:r>
              <a:rPr lang="bg-BG" dirty="0" smtClean="0"/>
              <a:t>Типична</a:t>
            </a:r>
            <a:r>
              <a:rPr lang="en-US" dirty="0" smtClean="0"/>
              <a:t> DBMS </a:t>
            </a:r>
            <a:r>
              <a:rPr lang="bg-BG" dirty="0" smtClean="0"/>
              <a:t>функционалност</a:t>
            </a:r>
            <a:endParaRPr lang="en-US" dirty="0" smtClean="0"/>
          </a:p>
          <a:p>
            <a:r>
              <a:rPr lang="bg-BG" dirty="0" smtClean="0"/>
              <a:t>Примерна БД</a:t>
            </a:r>
            <a:r>
              <a:rPr lang="en-US" dirty="0" smtClean="0"/>
              <a:t> (UNIVERSITY)</a:t>
            </a:r>
          </a:p>
          <a:p>
            <a:r>
              <a:rPr lang="bg-BG" dirty="0" smtClean="0"/>
              <a:t>Основни характеристики на достъпа до БД</a:t>
            </a:r>
            <a:endParaRPr lang="en-US" dirty="0" smtClean="0"/>
          </a:p>
          <a:p>
            <a:r>
              <a:rPr lang="bg-BG" dirty="0" smtClean="0"/>
              <a:t>Потребители на БД</a:t>
            </a:r>
            <a:endParaRPr lang="en-US" dirty="0" smtClean="0"/>
          </a:p>
          <a:p>
            <a:r>
              <a:rPr lang="bg-BG" dirty="0" smtClean="0"/>
              <a:t>Предимства на използването на БД</a:t>
            </a:r>
            <a:endParaRPr lang="en-US" dirty="0" smtClean="0"/>
          </a:p>
          <a:p>
            <a:r>
              <a:rPr lang="bg-BG" dirty="0" smtClean="0"/>
              <a:t>Кога не се използват БД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1- </a:t>
            </a:r>
            <a:fld id="{107D7EF8-1524-4417-B113-39C0289D315B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</a:t>
            </a:r>
            <a:r>
              <a:rPr lang="en-US" dirty="0" smtClean="0"/>
              <a:t> </a:t>
            </a:r>
            <a:r>
              <a:rPr lang="en-US" dirty="0"/>
              <a:t>1</a:t>
            </a:r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Въведение</a:t>
            </a:r>
            <a:r>
              <a:rPr lang="en-US" dirty="0" smtClean="0"/>
              <a:t>: </a:t>
            </a:r>
            <a:r>
              <a:rPr lang="bg-BG" dirty="0" smtClean="0"/>
              <a:t>Бази данни и потребители на БД</a:t>
            </a: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Copyright © 2007 </a:t>
            </a:r>
            <a:r>
              <a:rPr lang="en-US" dirty="0" err="1"/>
              <a:t>Ramez</a:t>
            </a:r>
            <a:r>
              <a:rPr lang="en-US" dirty="0"/>
              <a:t> </a:t>
            </a:r>
            <a:r>
              <a:rPr lang="en-US" dirty="0" err="1"/>
              <a:t>Elmasri</a:t>
            </a:r>
            <a:r>
              <a:rPr lang="en-US" dirty="0"/>
              <a:t> and </a:t>
            </a:r>
            <a:r>
              <a:rPr lang="en-US" dirty="0" err="1"/>
              <a:t>Shamkant</a:t>
            </a:r>
            <a:r>
              <a:rPr lang="en-US" dirty="0"/>
              <a:t> B. </a:t>
            </a:r>
            <a:r>
              <a:rPr lang="en-US" dirty="0" err="1"/>
              <a:t>Navathe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лекцията</a:t>
            </a:r>
            <a:endParaRPr lang="en-US" dirty="0"/>
          </a:p>
        </p:txBody>
      </p:sp>
      <p:sp>
        <p:nvSpPr>
          <p:cNvPr id="5754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Типове БД и приложения с БД</a:t>
            </a:r>
            <a:endParaRPr lang="en-US" dirty="0"/>
          </a:p>
          <a:p>
            <a:r>
              <a:rPr lang="bg-BG" dirty="0" smtClean="0"/>
              <a:t>Основни понятия</a:t>
            </a:r>
            <a:endParaRPr lang="en-US" dirty="0"/>
          </a:p>
          <a:p>
            <a:r>
              <a:rPr lang="bg-BG" dirty="0" smtClean="0"/>
              <a:t>Типична</a:t>
            </a:r>
            <a:r>
              <a:rPr lang="en-US" dirty="0" smtClean="0"/>
              <a:t> </a:t>
            </a:r>
            <a:r>
              <a:rPr lang="en-US" dirty="0"/>
              <a:t>DBMS </a:t>
            </a:r>
            <a:r>
              <a:rPr lang="bg-BG" dirty="0" smtClean="0"/>
              <a:t>функционалност</a:t>
            </a:r>
            <a:endParaRPr lang="en-US" dirty="0"/>
          </a:p>
          <a:p>
            <a:r>
              <a:rPr lang="bg-BG" dirty="0" smtClean="0"/>
              <a:t>Примерна БД</a:t>
            </a:r>
            <a:r>
              <a:rPr lang="en-US" dirty="0" smtClean="0"/>
              <a:t> </a:t>
            </a:r>
            <a:r>
              <a:rPr lang="en-US" dirty="0"/>
              <a:t>(UNIVERSITY)</a:t>
            </a:r>
          </a:p>
          <a:p>
            <a:r>
              <a:rPr lang="bg-BG" dirty="0" smtClean="0"/>
              <a:t>Основни характеристики на достъпа до БД</a:t>
            </a:r>
            <a:endParaRPr lang="en-US" dirty="0"/>
          </a:p>
          <a:p>
            <a:r>
              <a:rPr lang="bg-BG" dirty="0" smtClean="0"/>
              <a:t>Потребители на БД</a:t>
            </a:r>
            <a:endParaRPr lang="en-US" dirty="0"/>
          </a:p>
          <a:p>
            <a:r>
              <a:rPr lang="bg-BG" dirty="0" smtClean="0"/>
              <a:t>Предимства на използването на БД</a:t>
            </a:r>
            <a:endParaRPr lang="en-US" dirty="0"/>
          </a:p>
          <a:p>
            <a:r>
              <a:rPr lang="bg-BG" dirty="0" smtClean="0"/>
              <a:t>Кога не се използват БД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2BE94B01-7325-45C0-B433-80FF6B3AA6E2}" type="slidenum">
              <a:rPr lang="en-US"/>
              <a:pPr/>
              <a:t>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4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Типове БД и приложения с БД</a:t>
            </a:r>
            <a:endParaRPr lang="en-US" dirty="0"/>
          </a:p>
        </p:txBody>
      </p:sp>
      <p:sp>
        <p:nvSpPr>
          <p:cNvPr id="577542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Традиционни приложения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Числови и текстови БД</a:t>
            </a:r>
            <a:endParaRPr lang="en-US" sz="2200" dirty="0"/>
          </a:p>
          <a:p>
            <a:r>
              <a:rPr lang="bg-BG" sz="2400" dirty="0" smtClean="0"/>
              <a:t>Съвременни приложения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en-US" sz="2200" dirty="0"/>
              <a:t>Multimedia Databases</a:t>
            </a:r>
          </a:p>
          <a:p>
            <a:pPr lvl="1"/>
            <a:r>
              <a:rPr lang="en-US" sz="2200" dirty="0"/>
              <a:t>Geographic Information Systems (GIS)</a:t>
            </a:r>
          </a:p>
          <a:p>
            <a:pPr lvl="1"/>
            <a:r>
              <a:rPr lang="en-US" sz="2200" dirty="0"/>
              <a:t>Data Warehouses</a:t>
            </a:r>
          </a:p>
          <a:p>
            <a:pPr lvl="1"/>
            <a:r>
              <a:rPr lang="en-US" sz="2200" dirty="0"/>
              <a:t>Real-time and Active Databases</a:t>
            </a:r>
          </a:p>
          <a:p>
            <a:pPr lvl="1"/>
            <a:r>
              <a:rPr lang="en-US" sz="2200" dirty="0"/>
              <a:t>Many other applications</a:t>
            </a:r>
          </a:p>
          <a:p>
            <a:endParaRPr lang="bg-BG" sz="2400" dirty="0" smtClean="0"/>
          </a:p>
          <a:p>
            <a:r>
              <a:rPr lang="bg-BG" sz="2400" dirty="0" smtClean="0"/>
              <a:t>Курсът разглежда традиционните приложения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1EF677E0-C762-482B-9DD2-5AAFC01BB745}" type="slidenum">
              <a:rPr lang="en-US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понятия</a:t>
            </a:r>
            <a:endParaRPr lang="en-US" dirty="0"/>
          </a:p>
        </p:txBody>
      </p:sp>
      <p:sp>
        <p:nvSpPr>
          <p:cNvPr id="579589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/>
              <a:t>Database:</a:t>
            </a: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Една колекция от свързани данни</a:t>
            </a:r>
            <a:r>
              <a:rPr lang="en-US" sz="2000" dirty="0" smtClean="0"/>
              <a:t>.</a:t>
            </a:r>
            <a:endParaRPr lang="bg-BG" sz="2000" dirty="0" smtClean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Интегрирана съвкупност от файлове.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Data:</a:t>
            </a: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Факти, които могат да бъдат записани и имат неявно значение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Mini-world:</a:t>
            </a: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Част от реалния свят, даните за който са съхранени в БД.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Database Management System (DBMS):</a:t>
            </a: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Софтуер/система за създаване и поддържане на компютърни БД.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Database System: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DBMS </a:t>
            </a:r>
            <a:r>
              <a:rPr lang="bg-BG" sz="2000" dirty="0" smtClean="0"/>
              <a:t>+</a:t>
            </a:r>
            <a:r>
              <a:rPr lang="en-US" sz="2000" dirty="0" smtClean="0"/>
              <a:t> data.  </a:t>
            </a:r>
            <a:r>
              <a:rPr lang="bg-BG" sz="2000" dirty="0" smtClean="0"/>
              <a:t>Понякога включва и приложения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F4110372-FCB7-4938-9882-860F9CB9E5C6}" type="slidenum">
              <a:rPr lang="en-US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Схема на упростена БД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992ADAF5-B70A-4B82-9B95-77CF3FA227AD}" type="slidenum">
              <a:rPr lang="en-US"/>
              <a:pPr/>
              <a:t>8</a:t>
            </a:fld>
            <a:endParaRPr lang="en-CA"/>
          </a:p>
        </p:txBody>
      </p:sp>
      <p:pic>
        <p:nvPicPr>
          <p:cNvPr id="628740" name="Picture 4" descr="fig01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524000"/>
            <a:ext cx="5743575" cy="496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Типична</a:t>
            </a:r>
            <a:r>
              <a:rPr lang="en-US" dirty="0" smtClean="0"/>
              <a:t> DBMS </a:t>
            </a:r>
            <a:r>
              <a:rPr lang="bg-BG" dirty="0" smtClean="0"/>
              <a:t>функционалност</a:t>
            </a:r>
            <a:endParaRPr lang="en-US" dirty="0"/>
          </a:p>
        </p:txBody>
      </p:sp>
      <p:sp>
        <p:nvSpPr>
          <p:cNvPr id="58163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i="1" dirty="0" smtClean="0"/>
              <a:t>Дефинира </a:t>
            </a:r>
            <a:r>
              <a:rPr lang="bg-BG" sz="2400" dirty="0" smtClean="0"/>
              <a:t>конкретна БД в термините на типове, структури и ограничения</a:t>
            </a:r>
            <a:endParaRPr lang="en-US" sz="2400" dirty="0"/>
          </a:p>
          <a:p>
            <a:r>
              <a:rPr lang="bg-BG" sz="2400" i="1" dirty="0" smtClean="0"/>
              <a:t>Конструира </a:t>
            </a:r>
            <a:r>
              <a:rPr lang="bg-BG" sz="2400" dirty="0" smtClean="0"/>
              <a:t>или Зарежда началното съдържание на БД на диска</a:t>
            </a:r>
            <a:endParaRPr lang="en-US" sz="2400" dirty="0"/>
          </a:p>
          <a:p>
            <a:r>
              <a:rPr lang="bg-BG" sz="2400" i="1" dirty="0" smtClean="0"/>
              <a:t>Обработва </a:t>
            </a:r>
            <a:r>
              <a:rPr lang="bg-BG" sz="2400" dirty="0" smtClean="0"/>
              <a:t>БД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Извличане</a:t>
            </a:r>
            <a:r>
              <a:rPr lang="en-US" sz="2200" dirty="0" smtClean="0"/>
              <a:t>: </a:t>
            </a:r>
            <a:r>
              <a:rPr lang="bg-BG" sz="2200" dirty="0" smtClean="0"/>
              <a:t>Запитвания</a:t>
            </a:r>
            <a:r>
              <a:rPr lang="en-US" sz="2200" dirty="0" smtClean="0"/>
              <a:t>, </a:t>
            </a:r>
            <a:r>
              <a:rPr lang="bg-BG" sz="2200" dirty="0" smtClean="0"/>
              <a:t>генериране на отчети</a:t>
            </a:r>
            <a:endParaRPr lang="en-US" sz="2200" dirty="0"/>
          </a:p>
          <a:p>
            <a:pPr lvl="1"/>
            <a:r>
              <a:rPr lang="bg-BG" sz="2200" dirty="0" smtClean="0"/>
              <a:t>Промяна</a:t>
            </a:r>
            <a:r>
              <a:rPr lang="en-US" sz="2200" dirty="0" smtClean="0"/>
              <a:t>: </a:t>
            </a:r>
            <a:r>
              <a:rPr lang="bg-BG" sz="2200" dirty="0" smtClean="0"/>
              <a:t>Вмъкване</a:t>
            </a:r>
            <a:r>
              <a:rPr lang="en-US" sz="2200" dirty="0" smtClean="0"/>
              <a:t>, </a:t>
            </a:r>
            <a:r>
              <a:rPr lang="bg-BG" sz="2200" dirty="0" smtClean="0"/>
              <a:t>изтриване и актуализация на БД</a:t>
            </a:r>
            <a:endParaRPr lang="en-US" sz="2200" dirty="0"/>
          </a:p>
          <a:p>
            <a:pPr lvl="1"/>
            <a:r>
              <a:rPr lang="bg-BG" sz="2200" dirty="0" smtClean="0"/>
              <a:t>Досът до БД през </a:t>
            </a:r>
            <a:r>
              <a:rPr lang="en-US" sz="2200" dirty="0" smtClean="0"/>
              <a:t>Web </a:t>
            </a:r>
            <a:r>
              <a:rPr lang="bg-BG" sz="2200" dirty="0" smtClean="0"/>
              <a:t>приложения</a:t>
            </a:r>
            <a:endParaRPr lang="en-US" sz="2200" dirty="0"/>
          </a:p>
          <a:p>
            <a:r>
              <a:rPr lang="bg-BG" sz="2400" i="1" dirty="0" smtClean="0"/>
              <a:t>Обработка </a:t>
            </a:r>
            <a:r>
              <a:rPr lang="bg-BG" sz="2400" dirty="0" smtClean="0"/>
              <a:t>и </a:t>
            </a:r>
            <a:r>
              <a:rPr lang="bg-BG" sz="2400" i="1" dirty="0" smtClean="0"/>
              <a:t>Споделяне </a:t>
            </a:r>
            <a:r>
              <a:rPr lang="bg-BG" sz="2400" dirty="0" smtClean="0"/>
              <a:t>чрез множество конкурентни потребители и приложения – запазване на валидността и цялостта на данните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/>
              <a:t>Slide 1- </a:t>
            </a:r>
            <a:fld id="{A6243E7B-AF13-4A16-8F0B-5E7F2E2F2424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1095</TotalTime>
  <Words>1656</Words>
  <Application>Microsoft Office PowerPoint</Application>
  <PresentationFormat>Letter Paper (8.5x11 in)</PresentationFormat>
  <Paragraphs>265</Paragraphs>
  <Slides>33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Clarity</vt:lpstr>
      <vt:lpstr>Бази данни (БД)</vt:lpstr>
      <vt:lpstr>PowerPoint Presentation</vt:lpstr>
      <vt:lpstr>Въведение</vt:lpstr>
      <vt:lpstr>Лекция 1</vt:lpstr>
      <vt:lpstr>Структура на лекцията</vt:lpstr>
      <vt:lpstr>Типове БД и приложения с БД</vt:lpstr>
      <vt:lpstr>Основни понятия</vt:lpstr>
      <vt:lpstr>Схема на упростена БД</vt:lpstr>
      <vt:lpstr>Типична DBMS функционалност</vt:lpstr>
      <vt:lpstr>Типична DBMS функционалност</vt:lpstr>
      <vt:lpstr>Примерна БД (с Conceptual Data Model)</vt:lpstr>
      <vt:lpstr>Примерна БД (с Conceptual Data Model)</vt:lpstr>
      <vt:lpstr>Примерна БД</vt:lpstr>
      <vt:lpstr>Основни характеристики на БД</vt:lpstr>
      <vt:lpstr>Пример на catalog на БД</vt:lpstr>
      <vt:lpstr>Основни характеристики на БД (продължение)</vt:lpstr>
      <vt:lpstr>Основни характеристики на БД (продължение)</vt:lpstr>
      <vt:lpstr>Основни характеристики на БД (продължение)</vt:lpstr>
      <vt:lpstr>Потребители на БД</vt:lpstr>
      <vt:lpstr>Потребители на БД</vt:lpstr>
      <vt:lpstr>Категории End-users</vt:lpstr>
      <vt:lpstr>Категории End-users (продължение)</vt:lpstr>
      <vt:lpstr>Предимства на използването на БД</vt:lpstr>
      <vt:lpstr>Предимства на използването на БД (продължение)</vt:lpstr>
      <vt:lpstr>Неявни ползи от БД</vt:lpstr>
      <vt:lpstr>Неявни ползи от БД (продължение)</vt:lpstr>
      <vt:lpstr>Исторически преглед</vt:lpstr>
      <vt:lpstr>Исторически преглед (продължение)</vt:lpstr>
      <vt:lpstr>Исторически преглед (продължение)</vt:lpstr>
      <vt:lpstr>Разширени възможности на БД</vt:lpstr>
      <vt:lpstr> Кога не се използват БД</vt:lpstr>
      <vt:lpstr> Кога не се използват БД</vt:lpstr>
      <vt:lpstr>Преглед</vt:lpstr>
    </vt:vector>
  </TitlesOfParts>
  <Company>©2007 Pearson Addison-Wesley. All rights reserved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subject>Introduction: Databases and Database Users</dc:subject>
  <dc:creator>Elmasri/Navathe</dc:creator>
  <cp:lastModifiedBy>USER</cp:lastModifiedBy>
  <cp:revision>71</cp:revision>
  <cp:lastPrinted>2001-11-04T00:51:13Z</cp:lastPrinted>
  <dcterms:created xsi:type="dcterms:W3CDTF">2005-02-25T19:46:41Z</dcterms:created>
  <dcterms:modified xsi:type="dcterms:W3CDTF">2010-07-16T18:03:06Z</dcterms:modified>
</cp:coreProperties>
</file>