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6" r:id="rId9"/>
    <p:sldId id="263" r:id="rId10"/>
    <p:sldId id="261" r:id="rId11"/>
    <p:sldId id="262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F436DF-B8A1-441A-9DE7-9FEE8D07F701}" type="datetimeFigureOut">
              <a:rPr lang="bg-BG" smtClean="0"/>
              <a:t>30.10.2013 г.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BD71BE-16D9-40A7-BB7F-FC8E717F2C20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24.media.tumblr.com/ff0b7f56bdbbc09b7b5c460f2b13d1ff/tumblr_mumh04Anpd1sk5ekdo1_500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12968" cy="5112568"/>
          </a:xfrm>
        </p:spPr>
        <p:txBody>
          <a:bodyPr>
            <a:normAutofit/>
          </a:bodyPr>
          <a:lstStyle/>
          <a:p>
            <a:pPr algn="ctr"/>
            <a:r>
              <a:rPr lang="bg-BG" sz="4800" dirty="0" smtClean="0"/>
              <a:t>Магнитноелектрически измервателни механизми и </a:t>
            </a:r>
            <a:r>
              <a:rPr lang="bg-BG" sz="4800" dirty="0" smtClean="0"/>
              <a:t>уреди</a:t>
            </a:r>
            <a:br>
              <a:rPr lang="bg-BG" sz="4800" dirty="0" smtClean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2800" dirty="0" smtClean="0"/>
              <a:t>Изготвен:Гергана Кременска</a:t>
            </a:r>
            <a:br>
              <a:rPr lang="bg-BG" sz="2800" dirty="0" smtClean="0"/>
            </a:br>
            <a:r>
              <a:rPr lang="bg-BG" sz="2800" dirty="0" smtClean="0"/>
              <a:t>специалност:КСТ</a:t>
            </a:r>
            <a:br>
              <a:rPr lang="bg-BG" sz="2800" dirty="0" smtClean="0"/>
            </a:br>
            <a:r>
              <a:rPr lang="bg-BG" sz="2800" dirty="0" smtClean="0"/>
              <a:t>поток:11 </a:t>
            </a:r>
            <a:br>
              <a:rPr lang="bg-BG" sz="2800" dirty="0" smtClean="0"/>
            </a:br>
            <a:r>
              <a:rPr lang="bg-BG" sz="2800" dirty="0" smtClean="0"/>
              <a:t>група:57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9595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Магнитоелектрически волтметри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5472608" cy="5832648"/>
          </a:xfrm>
        </p:spPr>
        <p:txBody>
          <a:bodyPr/>
          <a:lstStyle/>
          <a:p>
            <a:r>
              <a:rPr lang="ru-RU" b="1" dirty="0"/>
              <a:t>Волтметърът </a:t>
            </a:r>
            <a:r>
              <a:rPr lang="ru-RU" dirty="0"/>
              <a:t>е уред за измерване на електрическо напрежение. Волтметрите </a:t>
            </a:r>
            <a:r>
              <a:rPr lang="ru-RU" dirty="0" smtClean="0"/>
              <a:t>за </a:t>
            </a:r>
            <a:r>
              <a:rPr lang="bg-BG" dirty="0" smtClean="0"/>
              <a:t>постоянно </a:t>
            </a:r>
            <a:r>
              <a:rPr lang="bg-BG" dirty="0"/>
              <a:t>напрежение са </a:t>
            </a:r>
            <a:r>
              <a:rPr lang="bg-BG" dirty="0" smtClean="0"/>
              <a:t>магнитоелектрически.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160">
            <a:off x="4782814" y="2997879"/>
            <a:ext cx="4116915" cy="41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Магнитоелектрически волтметри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196752"/>
            <a:ext cx="3528392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Волтметърът се включва в </a:t>
            </a:r>
            <a:r>
              <a:rPr lang="ru-RU" dirty="0" smtClean="0"/>
              <a:t>електрическа верига </a:t>
            </a:r>
            <a:r>
              <a:rPr lang="ru-RU" dirty="0"/>
              <a:t>паралелно </a:t>
            </a:r>
            <a:r>
              <a:rPr lang="ru-RU" dirty="0" smtClean="0"/>
              <a:t>на  консуматора и има </a:t>
            </a:r>
            <a:r>
              <a:rPr lang="ru-RU" dirty="0"/>
              <a:t>голямо вътрешно съпротивление.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Обхватът </a:t>
            </a:r>
            <a:r>
              <a:rPr lang="ru-RU" dirty="0"/>
              <a:t>му се разширява чрез </a:t>
            </a:r>
            <a:r>
              <a:rPr lang="ru-RU" dirty="0" smtClean="0"/>
              <a:t>последователно свързан </a:t>
            </a:r>
            <a:r>
              <a:rPr lang="ru-RU" dirty="0"/>
              <a:t>добавъчен резистор, делители на напрежение или напрежителни измерителни</a:t>
            </a:r>
          </a:p>
          <a:p>
            <a:pPr marL="0" indent="0">
              <a:buNone/>
            </a:pPr>
            <a:r>
              <a:rPr lang="bg-BG" dirty="0"/>
              <a:t>трансформатори.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1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формули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</a:t>
            </a:r>
            <a:r>
              <a:rPr lang="bg-BG" sz="1800" dirty="0" smtClean="0"/>
              <a:t>д – Съпротивление на допълнителен резстор;</a:t>
            </a:r>
          </a:p>
          <a:p>
            <a:r>
              <a:rPr lang="en-US" sz="1800" dirty="0" smtClean="0"/>
              <a:t>U</a:t>
            </a:r>
            <a:r>
              <a:rPr lang="bg-BG" sz="1800" dirty="0" smtClean="0"/>
              <a:t>н -Номинално напрежение;</a:t>
            </a:r>
          </a:p>
          <a:p>
            <a:r>
              <a:rPr lang="en-US" sz="1800" dirty="0"/>
              <a:t>U</a:t>
            </a:r>
            <a:r>
              <a:rPr lang="bg-BG" sz="1800" dirty="0" smtClean="0"/>
              <a:t>н‘ – Ново номинално напрежение;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 -  </a:t>
            </a:r>
            <a:r>
              <a:rPr lang="bg-BG" sz="1800" dirty="0" smtClean="0"/>
              <a:t>Съпротивлвние на механизма;</a:t>
            </a:r>
            <a:endParaRPr lang="bg-BG" sz="1800" dirty="0"/>
          </a:p>
          <a:p>
            <a:r>
              <a:rPr lang="en-US" sz="1800" dirty="0" err="1" smtClean="0"/>
              <a:t>Rv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bg-BG" sz="1800" dirty="0" smtClean="0"/>
              <a:t>Собствено съпротивление;</a:t>
            </a:r>
          </a:p>
          <a:p>
            <a:r>
              <a:rPr lang="en-US" sz="1800" dirty="0" err="1" smtClean="0"/>
              <a:t>Ri</a:t>
            </a:r>
            <a:r>
              <a:rPr lang="en-US" sz="1800" dirty="0" smtClean="0"/>
              <a:t> –</a:t>
            </a:r>
            <a:r>
              <a:rPr lang="bg-BG" sz="1800" dirty="0" smtClean="0"/>
              <a:t> Вътрешно съпротивление на източника на е.д.н.  Е;</a:t>
            </a:r>
          </a:p>
          <a:p>
            <a:r>
              <a:rPr lang="en-US" sz="1800" dirty="0" smtClean="0"/>
              <a:t>R</a:t>
            </a:r>
            <a:r>
              <a:rPr lang="bg-BG" sz="1800" dirty="0" smtClean="0"/>
              <a:t>м –</a:t>
            </a:r>
            <a:r>
              <a:rPr lang="en-US" sz="1800" dirty="0" smtClean="0"/>
              <a:t> </a:t>
            </a:r>
            <a:r>
              <a:rPr lang="bg-BG" sz="1800" dirty="0" smtClean="0"/>
              <a:t>Товарно съпротивление;</a:t>
            </a:r>
          </a:p>
          <a:p>
            <a:endParaRPr lang="bg-BG" sz="1800" dirty="0" smtClean="0"/>
          </a:p>
          <a:p>
            <a:endParaRPr lang="bg-BG" sz="1800" dirty="0" smtClean="0"/>
          </a:p>
          <a:p>
            <a:endParaRPr lang="bg-BG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8" y="4149080"/>
            <a:ext cx="8040223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Резистори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124744"/>
            <a:ext cx="5040560" cy="4523333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Изработват се от изолиран манганинов проводник;</a:t>
            </a:r>
          </a:p>
          <a:p>
            <a:r>
              <a:rPr lang="bg-BG" dirty="0" smtClean="0"/>
              <a:t>Те могат да бъдат вътрешни </a:t>
            </a:r>
            <a:r>
              <a:rPr lang="bg-BG" sz="2400" dirty="0" smtClean="0"/>
              <a:t>(до 600</a:t>
            </a:r>
            <a:r>
              <a:rPr lang="en-US" sz="2400" dirty="0" smtClean="0"/>
              <a:t>V</a:t>
            </a:r>
            <a:r>
              <a:rPr lang="bg-BG" sz="2400" dirty="0" smtClean="0"/>
              <a:t>)</a:t>
            </a:r>
            <a:r>
              <a:rPr lang="en-US" sz="2400" dirty="0" smtClean="0"/>
              <a:t> </a:t>
            </a:r>
            <a:r>
              <a:rPr lang="bg-BG" dirty="0" smtClean="0"/>
              <a:t>и външни;</a:t>
            </a:r>
          </a:p>
          <a:p>
            <a:r>
              <a:rPr lang="bg-BG" dirty="0" smtClean="0"/>
              <a:t>Допълнителните манганинови резистори във волтметрите спомагат за намаляването на температурната грешка;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4572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Недостатаци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Малкото им допустимо токово претоварване ,понеже токът се подава към подвижна бобина чрез фини елементи.</a:t>
            </a:r>
          </a:p>
          <a:p>
            <a:r>
              <a:rPr lang="bg-BG" dirty="0" smtClean="0"/>
              <a:t>Обикновено стандартите изискват електромеханините измервателни уреди да издаржат до шесткратни моментни претоварвания.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4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5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Главнометрични магнитоелектрически схеми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287" y="1196752"/>
            <a:ext cx="3779912" cy="499715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bg-BG" sz="2400" dirty="0" smtClean="0"/>
              <a:t>Техния двигателен моментсе дължи на взаимодействиет на токови контури с постоянен магнитен поток,а съпротивлитивлният момент се създава по механичен път.</a:t>
            </a:r>
          </a:p>
          <a:p>
            <a:pPr marL="68580" indent="0">
              <a:buNone/>
            </a:pPr>
            <a:r>
              <a:rPr lang="bg-BG" sz="2400" dirty="0" smtClean="0"/>
              <a:t>Тези механизми се използват  в магнитоелектрически амперметри,волтметри и галванометри.</a:t>
            </a:r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32956"/>
            <a:ext cx="2889970" cy="370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1052736"/>
            <a:ext cx="287587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Магнитна система на механизма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8760"/>
            <a:ext cx="3707904" cy="5589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bg-BG" dirty="0" smtClean="0"/>
              <a:t>-Постоянен магнит</a:t>
            </a:r>
          </a:p>
          <a:p>
            <a:r>
              <a:rPr lang="bg-BG" dirty="0" smtClean="0"/>
              <a:t>2-Ярем</a:t>
            </a:r>
          </a:p>
          <a:p>
            <a:r>
              <a:rPr lang="bg-BG" dirty="0" smtClean="0"/>
              <a:t>3-Полюсни накрайници</a:t>
            </a:r>
            <a:r>
              <a:rPr lang="bg-BG" sz="2400" dirty="0" smtClean="0"/>
              <a:t>(висококонцентрична стомана)</a:t>
            </a:r>
          </a:p>
          <a:p>
            <a:r>
              <a:rPr lang="bg-BG" dirty="0" smtClean="0"/>
              <a:t>4-Неподвижно цилиндрично ядро.</a:t>
            </a:r>
            <a:r>
              <a:rPr lang="bg-BG" sz="2400" dirty="0" smtClean="0"/>
              <a:t>(магнитно мека стомана)</a:t>
            </a:r>
          </a:p>
          <a:p>
            <a:r>
              <a:rPr lang="bg-BG" dirty="0" smtClean="0"/>
              <a:t>Бобина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93226"/>
            <a:ext cx="5826755" cy="598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1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ЛОгометрични магнитоелектрически механизми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5851376" cy="5328592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Съпротивлителният им момент зависи освен от ъгъла на завъртане </a:t>
            </a:r>
            <a:r>
              <a:rPr lang="en-US" dirty="0" smtClean="0"/>
              <a:t>alpha</a:t>
            </a:r>
            <a:r>
              <a:rPr lang="bg-BG" dirty="0" smtClean="0"/>
              <a:t> още и от някаква друга електрическа величина .</a:t>
            </a:r>
          </a:p>
          <a:p>
            <a:r>
              <a:rPr lang="bg-BG" dirty="0" smtClean="0"/>
              <a:t>Магнитоелектрическите логометричнимеханизми се използват в омметрите и в уреди за измерване на различни неектрически величини.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33156"/>
            <a:ext cx="4572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Конструктивно представяне на логометричен изправителен механизъм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3707904" cy="4525963"/>
          </a:xfrm>
        </p:spPr>
        <p:txBody>
          <a:bodyPr/>
          <a:lstStyle/>
          <a:p>
            <a:r>
              <a:rPr lang="bg-BG" dirty="0" smtClean="0"/>
              <a:t>1-2-Бобини (</a:t>
            </a:r>
            <a:r>
              <a:rPr lang="bg-BG" sz="2000" dirty="0" smtClean="0"/>
              <a:t>закрепени под ъгъл 5-20</a:t>
            </a:r>
            <a:r>
              <a:rPr lang="bg-BG" dirty="0" smtClean="0"/>
              <a:t>)</a:t>
            </a:r>
          </a:p>
          <a:p>
            <a:r>
              <a:rPr lang="bg-BG" dirty="0" smtClean="0"/>
              <a:t>3-Ядро</a:t>
            </a:r>
          </a:p>
          <a:p>
            <a:r>
              <a:rPr lang="bg-BG" dirty="0" smtClean="0"/>
              <a:t>4-Полюсни накрайници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25709"/>
            <a:ext cx="5076056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Магнитоелектрически амперметри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347320" cy="5187206"/>
          </a:xfrm>
        </p:spPr>
        <p:txBody>
          <a:bodyPr>
            <a:normAutofit/>
          </a:bodyPr>
          <a:lstStyle/>
          <a:p>
            <a:r>
              <a:rPr lang="ru-RU" sz="2600" b="1" dirty="0"/>
              <a:t>Амперметърът </a:t>
            </a:r>
            <a:r>
              <a:rPr lang="ru-RU" sz="2600" dirty="0"/>
              <a:t>е уред за измерване на силата на електрически ток. Амперметрите </a:t>
            </a:r>
            <a:r>
              <a:rPr lang="ru-RU" sz="2600" dirty="0" smtClean="0"/>
              <a:t>заизмерване </a:t>
            </a:r>
            <a:r>
              <a:rPr lang="ru-RU" sz="2600" dirty="0"/>
              <a:t>само на постоянен ток са </a:t>
            </a:r>
            <a:r>
              <a:rPr lang="ru-RU" sz="2600" dirty="0" smtClean="0"/>
              <a:t>магнитоелектрически.</a:t>
            </a:r>
          </a:p>
          <a:p>
            <a:r>
              <a:rPr lang="bg-BG" sz="2600" b="1" dirty="0" smtClean="0"/>
              <a:t>Амперметърът </a:t>
            </a:r>
            <a:r>
              <a:rPr lang="bg-BG" sz="2600" dirty="0" smtClean="0"/>
              <a:t>се включва във веригата на измервания ток непосредствено или чрез шунт.</a:t>
            </a:r>
            <a:r>
              <a:rPr lang="en-US" sz="2600" dirty="0">
                <a:hlinkClick r:id="rId2"/>
              </a:rPr>
              <a:t> </a:t>
            </a:r>
            <a:endParaRPr lang="bg-BG" sz="2600" dirty="0" smtClean="0"/>
          </a:p>
          <a:p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275856" cy="460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41776"/>
            <a:ext cx="294088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Магнитоелектрически амперметри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4162"/>
            <a:ext cx="4464496" cy="5187206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Шунтовете са преобразователи на тока в дадена верига в напражителен пад.</a:t>
            </a:r>
          </a:p>
          <a:p>
            <a:r>
              <a:rPr lang="bg-BG" dirty="0" smtClean="0"/>
              <a:t> При ток над 3-5 А те се включват във веригата чрез отделни токови клеми,а измервателният механизъм се свързва към потенциалните им клеми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97798"/>
            <a:ext cx="3151956" cy="3140968"/>
          </a:xfrm>
          <a:prstGeom prst="roundRect">
            <a:avLst>
              <a:gd name="adj" fmla="val 143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04" y="1196752"/>
            <a:ext cx="3059214" cy="260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57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формули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35696" y="2780928"/>
            <a:ext cx="5203304" cy="5115198"/>
          </a:xfrm>
        </p:spPr>
        <p:txBody>
          <a:bodyPr/>
          <a:lstStyle/>
          <a:p>
            <a:r>
              <a:rPr lang="en-US" dirty="0" smtClean="0"/>
              <a:t>| - </a:t>
            </a:r>
            <a:r>
              <a:rPr lang="bg-BG" dirty="0" smtClean="0"/>
              <a:t>измервания ток</a:t>
            </a:r>
            <a:endParaRPr lang="en-US" sz="1600" dirty="0" smtClean="0"/>
          </a:p>
          <a:p>
            <a:r>
              <a:rPr lang="en-US" dirty="0" smtClean="0"/>
              <a:t>|</a:t>
            </a:r>
            <a:r>
              <a:rPr lang="en-US" sz="1600" dirty="0" smtClean="0"/>
              <a:t>o </a:t>
            </a:r>
            <a:r>
              <a:rPr lang="bg-BG" dirty="0" smtClean="0"/>
              <a:t>-</a:t>
            </a:r>
            <a:r>
              <a:rPr lang="en-US" dirty="0" smtClean="0"/>
              <a:t> </a:t>
            </a:r>
            <a:r>
              <a:rPr lang="bg-BG" dirty="0" smtClean="0"/>
              <a:t>тока през маханизма</a:t>
            </a:r>
          </a:p>
          <a:p>
            <a:r>
              <a:rPr lang="en-US" dirty="0" smtClean="0"/>
              <a:t>r – </a:t>
            </a:r>
            <a:r>
              <a:rPr lang="bg-BG" dirty="0" smtClean="0"/>
              <a:t>съпротивлението на механизма</a:t>
            </a:r>
          </a:p>
          <a:p>
            <a:r>
              <a:rPr lang="en-US" dirty="0"/>
              <a:t>m</a:t>
            </a:r>
            <a:r>
              <a:rPr lang="en-US" dirty="0" smtClean="0"/>
              <a:t> – </a:t>
            </a:r>
            <a:r>
              <a:rPr lang="bg-BG" dirty="0" smtClean="0"/>
              <a:t>шунтов множител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268760"/>
            <a:ext cx="10898474" cy="12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Шунт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916832"/>
            <a:ext cx="5832648" cy="5445224"/>
          </a:xfrm>
        </p:spPr>
        <p:txBody>
          <a:bodyPr/>
          <a:lstStyle/>
          <a:p>
            <a:r>
              <a:rPr lang="bg-BG" dirty="0" smtClean="0"/>
              <a:t>Използват се за разширяване на обхвата на фабричните магнитоелектрически амперметри.</a:t>
            </a:r>
          </a:p>
          <a:p>
            <a:r>
              <a:rPr lang="bg-BG" dirty="0" smtClean="0"/>
              <a:t>Те се изработват от мангании.</a:t>
            </a:r>
          </a:p>
          <a:p>
            <a:r>
              <a:rPr lang="bg-BG" dirty="0" smtClean="0"/>
              <a:t>Шунтовете могат да бъдат вътрешни и външни.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171400"/>
            <a:ext cx="5715000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5400">
            <a:off x="4836990" y="2817013"/>
            <a:ext cx="4553572" cy="29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401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Магнитноелектрически измервателни механизми и уреди  Изготвен:Гергана Кременска специалност:КСТ поток:11  група:57</vt:lpstr>
      <vt:lpstr>Главнометрични магнитоелектрически схеми</vt:lpstr>
      <vt:lpstr>Магнитна система на механизма</vt:lpstr>
      <vt:lpstr>ЛОгометрични магнитоелектрически механизми</vt:lpstr>
      <vt:lpstr>Конструктивно представяне на логометричен изправителен механизъм</vt:lpstr>
      <vt:lpstr>Магнитоелектрически амперметри</vt:lpstr>
      <vt:lpstr>Магнитоелектрически амперметри</vt:lpstr>
      <vt:lpstr>Основни формули</vt:lpstr>
      <vt:lpstr>Шунт</vt:lpstr>
      <vt:lpstr>Магнитоелектрически волтметри</vt:lpstr>
      <vt:lpstr>Магнитоелектрически волтметри</vt:lpstr>
      <vt:lpstr>Основни формули</vt:lpstr>
      <vt:lpstr>Резистори</vt:lpstr>
      <vt:lpstr>Недостатаци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Магнитноелектрически измервателни механизми и уреди</dc:title>
  <dc:creator>user</dc:creator>
  <cp:lastModifiedBy>user</cp:lastModifiedBy>
  <cp:revision>27</cp:revision>
  <dcterms:created xsi:type="dcterms:W3CDTF">2013-10-28T20:46:18Z</dcterms:created>
  <dcterms:modified xsi:type="dcterms:W3CDTF">2013-10-30T08:37:16Z</dcterms:modified>
</cp:coreProperties>
</file>