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6" r:id="rId2"/>
    <p:sldId id="267" r:id="rId3"/>
    <p:sldId id="268" r:id="rId4"/>
    <p:sldId id="270" r:id="rId5"/>
    <p:sldId id="266" r:id="rId6"/>
    <p:sldId id="269" r:id="rId7"/>
    <p:sldId id="258" r:id="rId8"/>
    <p:sldId id="264" r:id="rId9"/>
    <p:sldId id="259" r:id="rId10"/>
    <p:sldId id="260" r:id="rId11"/>
    <p:sldId id="261" r:id="rId12"/>
    <p:sldId id="262" r:id="rId13"/>
    <p:sldId id="263" r:id="rId14"/>
    <p:sldId id="271" r:id="rId15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0FF1CA-E475-4686-9226-C3F37ADB1971}" type="datetimeFigureOut">
              <a:rPr lang="bg-BG" smtClean="0"/>
              <a:pPr/>
              <a:t>30.10.2013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002905-0C2E-40CA-9E05-BFA7008C9BFF}" type="slidenum">
              <a:rPr lang="bg-BG" smtClean="0"/>
              <a:pPr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002905-0C2E-40CA-9E05-BFA7008C9BFF}" type="slidenum">
              <a:rPr lang="bg-BG" smtClean="0"/>
              <a:pPr/>
              <a:t>7</a:t>
            </a:fld>
            <a:endParaRPr lang="bg-BG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002905-0C2E-40CA-9E05-BFA7008C9BFF}" type="slidenum">
              <a:rPr lang="bg-BG" smtClean="0"/>
              <a:pPr/>
              <a:t>9</a:t>
            </a:fld>
            <a:endParaRPr lang="bg-B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13820AD-52C8-424E-8EB2-96AA724CC11B}" type="datetimeFigureOut">
              <a:rPr lang="bg-BG" smtClean="0"/>
              <a:pPr/>
              <a:t>30.10.2013 г.</a:t>
            </a:fld>
            <a:endParaRPr lang="bg-BG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g-BG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7CF3F86-FC3C-42C0-BC45-59166DDAB796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820AD-52C8-424E-8EB2-96AA724CC11B}" type="datetimeFigureOut">
              <a:rPr lang="bg-BG" smtClean="0"/>
              <a:pPr/>
              <a:t>30.10.2013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F3F86-FC3C-42C0-BC45-59166DDAB796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820AD-52C8-424E-8EB2-96AA724CC11B}" type="datetimeFigureOut">
              <a:rPr lang="bg-BG" smtClean="0"/>
              <a:pPr/>
              <a:t>30.10.2013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F3F86-FC3C-42C0-BC45-59166DDAB796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820AD-52C8-424E-8EB2-96AA724CC11B}" type="datetimeFigureOut">
              <a:rPr lang="bg-BG" smtClean="0"/>
              <a:pPr/>
              <a:t>30.10.2013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F3F86-FC3C-42C0-BC45-59166DDAB796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820AD-52C8-424E-8EB2-96AA724CC11B}" type="datetimeFigureOut">
              <a:rPr lang="bg-BG" smtClean="0"/>
              <a:pPr/>
              <a:t>30.10.2013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F3F86-FC3C-42C0-BC45-59166DDAB796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820AD-52C8-424E-8EB2-96AA724CC11B}" type="datetimeFigureOut">
              <a:rPr lang="bg-BG" smtClean="0"/>
              <a:pPr/>
              <a:t>30.10.2013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F3F86-FC3C-42C0-BC45-59166DDAB796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13820AD-52C8-424E-8EB2-96AA724CC11B}" type="datetimeFigureOut">
              <a:rPr lang="bg-BG" smtClean="0"/>
              <a:pPr/>
              <a:t>30.10.2013 г.</a:t>
            </a:fld>
            <a:endParaRPr lang="bg-BG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CF3F86-FC3C-42C0-BC45-59166DDAB796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13820AD-52C8-424E-8EB2-96AA724CC11B}" type="datetimeFigureOut">
              <a:rPr lang="bg-BG" smtClean="0"/>
              <a:pPr/>
              <a:t>30.10.2013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7CF3F86-FC3C-42C0-BC45-59166DDAB796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820AD-52C8-424E-8EB2-96AA724CC11B}" type="datetimeFigureOut">
              <a:rPr lang="bg-BG" smtClean="0"/>
              <a:pPr/>
              <a:t>30.10.2013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F3F86-FC3C-42C0-BC45-59166DDAB796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820AD-52C8-424E-8EB2-96AA724CC11B}" type="datetimeFigureOut">
              <a:rPr lang="bg-BG" smtClean="0"/>
              <a:pPr/>
              <a:t>30.10.2013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F3F86-FC3C-42C0-BC45-59166DDAB796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820AD-52C8-424E-8EB2-96AA724CC11B}" type="datetimeFigureOut">
              <a:rPr lang="bg-BG" smtClean="0"/>
              <a:pPr/>
              <a:t>30.10.2013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F3F86-FC3C-42C0-BC45-59166DDAB796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13820AD-52C8-424E-8EB2-96AA724CC11B}" type="datetimeFigureOut">
              <a:rPr lang="bg-BG" smtClean="0"/>
              <a:pPr/>
              <a:t>30.10.2013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g-BG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7CF3F86-FC3C-42C0-BC45-59166DDAB796}" type="slidenum">
              <a:rPr lang="bg-BG" smtClean="0"/>
              <a:pPr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4581128"/>
            <a:ext cx="8458200" cy="1470025"/>
          </a:xfrm>
        </p:spPr>
        <p:txBody>
          <a:bodyPr>
            <a:noAutofit/>
          </a:bodyPr>
          <a:lstStyle/>
          <a:p>
            <a:pPr algn="ctr"/>
            <a:r>
              <a:rPr lang="bg-BG" sz="5400" dirty="0" smtClean="0">
                <a:solidFill>
                  <a:schemeClr val="tx1"/>
                </a:solidFill>
              </a:rPr>
              <a:t>Електростатични измервателни уреди</a:t>
            </a:r>
            <a:endParaRPr lang="bg-BG" sz="5400" dirty="0">
              <a:solidFill>
                <a:schemeClr val="tx1"/>
              </a:solidFill>
            </a:endParaRPr>
          </a:p>
        </p:txBody>
      </p:sp>
      <p:pic>
        <p:nvPicPr>
          <p:cNvPr id="4" name="Picture 3" descr="1-1 (2)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620688"/>
            <a:ext cx="4638675" cy="2381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764704"/>
            <a:ext cx="8229600" cy="5472608"/>
          </a:xfrm>
        </p:spPr>
        <p:txBody>
          <a:bodyPr/>
          <a:lstStyle/>
          <a:p>
            <a:r>
              <a:rPr lang="bg-BG" dirty="0" smtClean="0"/>
              <a:t>Електростатичните електрометри могат да работят при постоянни и променливи режими.</a:t>
            </a:r>
          </a:p>
          <a:p>
            <a:r>
              <a:rPr lang="bg-BG" dirty="0" smtClean="0"/>
              <a:t>Използват се за измерване на </a:t>
            </a:r>
            <a:r>
              <a:rPr lang="en-US" dirty="0" smtClean="0"/>
              <a:t>U </a:t>
            </a:r>
            <a:r>
              <a:rPr lang="bg-BG" dirty="0" smtClean="0"/>
              <a:t>и </a:t>
            </a:r>
            <a:r>
              <a:rPr lang="en-US" dirty="0" smtClean="0"/>
              <a:t>I.</a:t>
            </a:r>
            <a:endParaRPr lang="bg-BG" dirty="0" smtClean="0"/>
          </a:p>
          <a:p>
            <a:endParaRPr lang="en-US" dirty="0" smtClean="0"/>
          </a:p>
          <a:p>
            <a:r>
              <a:rPr lang="bg-BG" dirty="0" smtClean="0"/>
              <a:t>При измерване на </a:t>
            </a:r>
            <a:r>
              <a:rPr lang="en-US" dirty="0" smtClean="0"/>
              <a:t>P </a:t>
            </a:r>
            <a:r>
              <a:rPr lang="bg-BG" dirty="0" smtClean="0"/>
              <a:t>са чувствителни и затова главното им приложение е като високочувствителни волтметри.</a:t>
            </a:r>
            <a:endParaRPr lang="en-US" dirty="0" smtClean="0"/>
          </a:p>
          <a:p>
            <a:endParaRPr lang="bg-BG" dirty="0" smtClean="0"/>
          </a:p>
          <a:p>
            <a:endParaRPr lang="bg-BG" dirty="0"/>
          </a:p>
        </p:txBody>
      </p:sp>
      <p:pic>
        <p:nvPicPr>
          <p:cNvPr id="4" name="Picture 3" descr="New_may_entel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88224" y="3429000"/>
            <a:ext cx="2028825" cy="32289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936104"/>
          </a:xfrm>
        </p:spPr>
        <p:txBody>
          <a:bodyPr/>
          <a:lstStyle/>
          <a:p>
            <a:pPr algn="ctr"/>
            <a:r>
              <a:rPr lang="bg-BG" dirty="0" smtClean="0">
                <a:solidFill>
                  <a:schemeClr val="tx1"/>
                </a:solidFill>
              </a:rPr>
              <a:t>Волтметър</a:t>
            </a:r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00808"/>
            <a:ext cx="8604448" cy="4536504"/>
          </a:xfrm>
        </p:spPr>
        <p:txBody>
          <a:bodyPr/>
          <a:lstStyle/>
          <a:p>
            <a:r>
              <a:rPr lang="bg-BG" dirty="0" smtClean="0"/>
              <a:t>Измервателното </a:t>
            </a:r>
            <a:r>
              <a:rPr lang="en-US" dirty="0" smtClean="0"/>
              <a:t>U</a:t>
            </a:r>
            <a:r>
              <a:rPr lang="bg-BG" dirty="0" smtClean="0"/>
              <a:t> се прилага директно към електродите;</a:t>
            </a:r>
          </a:p>
          <a:p>
            <a:r>
              <a:rPr lang="bg-BG" dirty="0" smtClean="0"/>
              <a:t>Когато обхватът му е малък, разстоянието между електродите е малко и може да възникне късо съединение;</a:t>
            </a:r>
          </a:p>
          <a:p>
            <a:r>
              <a:rPr lang="bg-BG" dirty="0" smtClean="0"/>
              <a:t>Използва се </a:t>
            </a:r>
            <a:r>
              <a:rPr lang="bg-BG" smtClean="0"/>
              <a:t>защитен резистор,за </a:t>
            </a:r>
            <a:r>
              <a:rPr lang="bg-BG" dirty="0" smtClean="0"/>
              <a:t>да се избегне;</a:t>
            </a:r>
          </a:p>
          <a:p>
            <a:endParaRPr lang="bg-BG" dirty="0"/>
          </a:p>
        </p:txBody>
      </p:sp>
      <p:pic>
        <p:nvPicPr>
          <p:cNvPr id="4" name="Picture 3" descr="St158_10SN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4495800"/>
            <a:ext cx="4064000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066800"/>
          </a:xfrm>
        </p:spPr>
        <p:txBody>
          <a:bodyPr/>
          <a:lstStyle/>
          <a:p>
            <a:pPr algn="ctr"/>
            <a:r>
              <a:rPr lang="bg-BG" dirty="0" smtClean="0">
                <a:solidFill>
                  <a:schemeClr val="tx1"/>
                </a:solidFill>
              </a:rPr>
              <a:t>Волтметър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325112"/>
          </a:xfrm>
        </p:spPr>
        <p:txBody>
          <a:bodyPr/>
          <a:lstStyle/>
          <a:p>
            <a:r>
              <a:rPr lang="bg-BG" dirty="0" smtClean="0"/>
              <a:t>Обхватът му може да се разширява при променливо напрежение чрез капацитивни делители на напрежения;</a:t>
            </a:r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r>
              <a:rPr lang="bg-BG" dirty="0" smtClean="0"/>
              <a:t> </a:t>
            </a:r>
            <a:endParaRPr lang="bg-BG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3068961"/>
            <a:ext cx="7776864" cy="3789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92088"/>
          </a:xfrm>
        </p:spPr>
        <p:txBody>
          <a:bodyPr/>
          <a:lstStyle/>
          <a:p>
            <a:pPr algn="ctr"/>
            <a:r>
              <a:rPr lang="bg-BG" dirty="0" smtClean="0">
                <a:solidFill>
                  <a:schemeClr val="tx1"/>
                </a:solidFill>
              </a:rPr>
              <a:t>Волтметър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945736"/>
          </a:xfrm>
        </p:spPr>
        <p:txBody>
          <a:bodyPr/>
          <a:lstStyle/>
          <a:p>
            <a:r>
              <a:rPr lang="bg-BG" dirty="0" smtClean="0"/>
              <a:t>При измерване на постоянно напрежение се използват резисторни делители</a:t>
            </a:r>
            <a:r>
              <a:rPr lang="bg-BG" dirty="0" smtClean="0"/>
              <a:t>;</a:t>
            </a:r>
          </a:p>
          <a:p>
            <a:endParaRPr lang="bg-BG" dirty="0" smtClean="0"/>
          </a:p>
          <a:p>
            <a:r>
              <a:rPr lang="bg-BG" dirty="0" smtClean="0"/>
              <a:t>Влииянието </a:t>
            </a:r>
            <a:r>
              <a:rPr lang="bg-BG" dirty="0" smtClean="0"/>
              <a:t>на външните електростатични полета се избягва чрез прилагане на електростатични екрани.</a:t>
            </a:r>
          </a:p>
          <a:p>
            <a:endParaRPr lang="bg-BG" dirty="0" smtClean="0"/>
          </a:p>
          <a:p>
            <a:endParaRPr lang="bg-BG" dirty="0"/>
          </a:p>
        </p:txBody>
      </p:sp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2160" y="4265712"/>
            <a:ext cx="2592288" cy="2592288"/>
          </a:xfrm>
          <a:prstGeom prst="rect">
            <a:avLst/>
          </a:prstGeom>
        </p:spPr>
      </p:pic>
      <p:pic>
        <p:nvPicPr>
          <p:cNvPr id="5" name="Picture 4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4714875"/>
            <a:ext cx="2143125" cy="2143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63691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bg-BG" dirty="0" smtClean="0">
                <a:solidFill>
                  <a:schemeClr val="tx1"/>
                </a:solidFill>
              </a:rPr>
              <a:t>Изготвила: </a:t>
            </a:r>
            <a:br>
              <a:rPr lang="bg-BG" dirty="0" smtClean="0">
                <a:solidFill>
                  <a:schemeClr val="tx1"/>
                </a:solidFill>
              </a:rPr>
            </a:br>
            <a:r>
              <a:rPr lang="bg-BG" dirty="0" smtClean="0">
                <a:solidFill>
                  <a:schemeClr val="tx1"/>
                </a:solidFill>
              </a:rPr>
              <a:t>Михаела Веселинова Луканова </a:t>
            </a:r>
            <a:br>
              <a:rPr lang="bg-BG" dirty="0" smtClean="0">
                <a:solidFill>
                  <a:schemeClr val="tx1"/>
                </a:solidFill>
              </a:rPr>
            </a:br>
            <a:r>
              <a:rPr lang="bg-BG" dirty="0" smtClean="0">
                <a:solidFill>
                  <a:schemeClr val="tx1"/>
                </a:solidFill>
              </a:rPr>
              <a:t>60 група</a:t>
            </a:r>
            <a:endParaRPr lang="bg-B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bg-BG" dirty="0" smtClean="0">
                <a:solidFill>
                  <a:schemeClr val="tx1"/>
                </a:solidFill>
              </a:rPr>
              <a:t>Структура на камерен измервателен механизъм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bg-BG" sz="2400" dirty="0" smtClean="0">
                <a:solidFill>
                  <a:srgbClr val="FF0000"/>
                </a:solidFill>
              </a:rPr>
              <a:t>1- секторообразни електроди;</a:t>
            </a:r>
          </a:p>
          <a:p>
            <a:r>
              <a:rPr lang="bg-BG" sz="2400" dirty="0" smtClean="0">
                <a:solidFill>
                  <a:srgbClr val="FF0000"/>
                </a:solidFill>
              </a:rPr>
              <a:t>2- ос;</a:t>
            </a:r>
          </a:p>
          <a:p>
            <a:r>
              <a:rPr lang="bg-BG" sz="2400" dirty="0" smtClean="0">
                <a:solidFill>
                  <a:srgbClr val="FF0000"/>
                </a:solidFill>
              </a:rPr>
              <a:t>3- неподвижни метални камери;</a:t>
            </a:r>
          </a:p>
          <a:p>
            <a:endParaRPr lang="bg-BG" dirty="0"/>
          </a:p>
        </p:txBody>
      </p:sp>
      <p:pic>
        <p:nvPicPr>
          <p:cNvPr id="5" name="Content Placeholder 4" descr="2.9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88024" y="2780928"/>
            <a:ext cx="4038600" cy="31766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bg-BG" dirty="0" smtClean="0">
                <a:solidFill>
                  <a:schemeClr val="tx1"/>
                </a:solidFill>
              </a:rPr>
              <a:t>Принцип на действие на камерен измервателен механизъм</a:t>
            </a:r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84784"/>
            <a:ext cx="8820472" cy="5189208"/>
          </a:xfrm>
        </p:spPr>
        <p:txBody>
          <a:bodyPr>
            <a:normAutofit/>
          </a:bodyPr>
          <a:lstStyle/>
          <a:p>
            <a:r>
              <a:rPr lang="ru-RU" dirty="0" smtClean="0"/>
              <a:t>Когато свържем единия полюс на източника на напрежение с неподвижните камери, а другия - с подвижните електроди, електродите на кондензатора имат противоположни заряди и между тях започват да действат сили на привличане. </a:t>
            </a:r>
          </a:p>
          <a:p>
            <a:endParaRPr lang="ru-RU" dirty="0" smtClean="0"/>
          </a:p>
          <a:p>
            <a:r>
              <a:rPr lang="ru-RU" dirty="0" smtClean="0"/>
              <a:t>В резултат на което подвижните електроди cе стремят да влязат в камерите, като по този начин се увеличава активната площ на електродите на кондензатора.</a:t>
            </a:r>
          </a:p>
          <a:p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65816"/>
          </a:xfrm>
        </p:spPr>
        <p:txBody>
          <a:bodyPr>
            <a:normAutofit/>
          </a:bodyPr>
          <a:lstStyle/>
          <a:p>
            <a:r>
              <a:rPr lang="ru-RU" dirty="0" smtClean="0"/>
              <a:t>На това преместване се противопоставя спиралната пружина, която създава противодействащ момент, пропорционален на ъгъла α на завъртане на подвижната част</a:t>
            </a:r>
            <a:r>
              <a:rPr lang="en-US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pPr algn="ctr">
              <a:buNone/>
            </a:pPr>
            <a:r>
              <a:rPr lang="ru-RU" dirty="0" smtClean="0"/>
              <a:t>      </a:t>
            </a:r>
          </a:p>
          <a:p>
            <a:r>
              <a:rPr lang="ru-RU" dirty="0" smtClean="0"/>
              <a:t> При изравняването на въртящия момент, подвижната част се установява в равновесие и стрелката сочи определено деление на скалата.</a:t>
            </a:r>
          </a:p>
          <a:p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bg-BG" dirty="0" smtClean="0">
                <a:solidFill>
                  <a:schemeClr val="tx1"/>
                </a:solidFill>
              </a:rPr>
              <a:t>Електростатичен измервателен механизъм с изменение на разстоянието м/у електродите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bg-BG" sz="2400" dirty="0" smtClean="0">
                <a:solidFill>
                  <a:srgbClr val="FF0000"/>
                </a:solidFill>
              </a:rPr>
              <a:t>1-щифт;</a:t>
            </a:r>
          </a:p>
          <a:p>
            <a:r>
              <a:rPr lang="bg-BG" sz="2400" dirty="0" smtClean="0">
                <a:solidFill>
                  <a:srgbClr val="FF0000"/>
                </a:solidFill>
              </a:rPr>
              <a:t>2-метални ленти;</a:t>
            </a:r>
          </a:p>
          <a:p>
            <a:r>
              <a:rPr lang="bg-BG" sz="2400" dirty="0" smtClean="0">
                <a:solidFill>
                  <a:srgbClr val="FF0000"/>
                </a:solidFill>
              </a:rPr>
              <a:t>3 и 5-неподвижни метални електроди;</a:t>
            </a:r>
          </a:p>
          <a:p>
            <a:r>
              <a:rPr lang="bg-BG" sz="2400" dirty="0" smtClean="0">
                <a:solidFill>
                  <a:srgbClr val="FF0000"/>
                </a:solidFill>
              </a:rPr>
              <a:t>4-подвижен метален електрод;</a:t>
            </a:r>
          </a:p>
          <a:p>
            <a:r>
              <a:rPr lang="bg-BG" sz="2400" dirty="0" smtClean="0">
                <a:solidFill>
                  <a:srgbClr val="FF0000"/>
                </a:solidFill>
              </a:rPr>
              <a:t>6-нишка;</a:t>
            </a:r>
          </a:p>
          <a:p>
            <a:r>
              <a:rPr lang="bg-BG" sz="2400" dirty="0" smtClean="0">
                <a:solidFill>
                  <a:srgbClr val="FF0000"/>
                </a:solidFill>
              </a:rPr>
              <a:t>7-рамка;</a:t>
            </a:r>
          </a:p>
          <a:p>
            <a:r>
              <a:rPr lang="bg-BG" sz="2400" dirty="0" smtClean="0">
                <a:solidFill>
                  <a:srgbClr val="FF0000"/>
                </a:solidFill>
              </a:rPr>
              <a:t>8-ос;</a:t>
            </a:r>
          </a:p>
          <a:p>
            <a:r>
              <a:rPr lang="bg-BG" sz="2400" dirty="0" smtClean="0">
                <a:solidFill>
                  <a:srgbClr val="FF0000"/>
                </a:solidFill>
              </a:rPr>
              <a:t>9-стрелка;</a:t>
            </a:r>
          </a:p>
          <a:p>
            <a:endParaRPr lang="bg-BG" dirty="0"/>
          </a:p>
        </p:txBody>
      </p:sp>
      <p:pic>
        <p:nvPicPr>
          <p:cNvPr id="5" name="Content Placeholder 4" descr="Untitled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4008" y="2204864"/>
            <a:ext cx="4331571" cy="410445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bg-BG" dirty="0" smtClean="0">
                <a:solidFill>
                  <a:schemeClr val="tx1"/>
                </a:solidFill>
              </a:rPr>
              <a:t>Принцип на действие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968552"/>
          </a:xfrm>
        </p:spPr>
        <p:txBody>
          <a:bodyPr/>
          <a:lstStyle/>
          <a:p>
            <a:r>
              <a:rPr lang="ru-RU" dirty="0" smtClean="0"/>
              <a:t>При подаване на измерваното напрежение към неподвижните електроди подвижният електрод се привлича от разноименно заредения неповижен електрод и се отблъсква от едноименно заредения.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В резултат на това той се премества, като при това посредством нишката и рамката завърта оста  и разположената на нея стрелка. </a:t>
            </a: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bg-BG" dirty="0" smtClean="0">
                <a:solidFill>
                  <a:schemeClr val="tx1"/>
                </a:solidFill>
              </a:rPr>
              <a:t>Основни характеристики  на електростатичните измервателни  механизми</a:t>
            </a:r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04864"/>
            <a:ext cx="9217024" cy="432511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bg-BG" dirty="0" smtClean="0"/>
              <a:t>Електромагнитна енергия </a:t>
            </a:r>
            <a:r>
              <a:rPr lang="en-US" baseline="-25000" dirty="0" smtClean="0"/>
              <a:t> </a:t>
            </a:r>
            <a:r>
              <a:rPr lang="en-US" dirty="0" smtClean="0"/>
              <a:t>    </a:t>
            </a:r>
            <a:r>
              <a:rPr lang="en-US" dirty="0" smtClean="0">
                <a:solidFill>
                  <a:srgbClr val="FF0000"/>
                </a:solidFill>
              </a:rPr>
              <a:t>W</a:t>
            </a:r>
            <a:r>
              <a:rPr lang="bg-BG" baseline="-25000" dirty="0" smtClean="0">
                <a:solidFill>
                  <a:srgbClr val="FF0000"/>
                </a:solidFill>
              </a:rPr>
              <a:t>ем</a:t>
            </a:r>
            <a:r>
              <a:rPr lang="bg-BG" dirty="0" smtClean="0">
                <a:solidFill>
                  <a:srgbClr val="FF0000"/>
                </a:solidFill>
              </a:rPr>
              <a:t>=</a:t>
            </a:r>
            <a:r>
              <a:rPr lang="en-US" dirty="0" smtClean="0">
                <a:solidFill>
                  <a:srgbClr val="FF0000"/>
                </a:solidFill>
              </a:rPr>
              <a:t>W</a:t>
            </a:r>
            <a:r>
              <a:rPr lang="bg-BG" baseline="-25000" dirty="0" err="1" smtClean="0">
                <a:solidFill>
                  <a:srgbClr val="FF0000"/>
                </a:solidFill>
              </a:rPr>
              <a:t>е</a:t>
            </a:r>
            <a:r>
              <a:rPr lang="en-US" dirty="0" smtClean="0">
                <a:solidFill>
                  <a:srgbClr val="FF0000"/>
                </a:solidFill>
              </a:rPr>
              <a:t>=C.u</a:t>
            </a:r>
            <a:r>
              <a:rPr lang="en-US" baseline="30000" dirty="0" smtClean="0">
                <a:solidFill>
                  <a:srgbClr val="FF0000"/>
                </a:solidFill>
              </a:rPr>
              <a:t>2</a:t>
            </a:r>
            <a:endParaRPr lang="bg-BG" baseline="30000" dirty="0" smtClean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endParaRPr lang="bg-BG" baseline="30000" dirty="0" smtClean="0"/>
          </a:p>
          <a:p>
            <a:pPr>
              <a:buFont typeface="Arial" pitchFamily="34" charset="0"/>
              <a:buChar char="•"/>
            </a:pPr>
            <a:r>
              <a:rPr lang="bg-BG" dirty="0" smtClean="0"/>
              <a:t>Двигателен момент </a:t>
            </a:r>
            <a:r>
              <a:rPr lang="en-US" dirty="0" smtClean="0"/>
              <a:t>     </a:t>
            </a:r>
            <a:r>
              <a:rPr lang="en-US" dirty="0" smtClean="0">
                <a:solidFill>
                  <a:srgbClr val="FF0000"/>
                </a:solidFill>
              </a:rPr>
              <a:t>M</a:t>
            </a:r>
            <a:r>
              <a:rPr lang="en-US" baseline="-25000" dirty="0" smtClean="0">
                <a:solidFill>
                  <a:srgbClr val="FF0000"/>
                </a:solidFill>
              </a:rPr>
              <a:t>D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err="1" smtClean="0">
                <a:solidFill>
                  <a:srgbClr val="FF0000"/>
                </a:solidFill>
              </a:rPr>
              <a:t>dWe</a:t>
            </a:r>
            <a:r>
              <a:rPr lang="en-US" dirty="0" smtClean="0">
                <a:solidFill>
                  <a:srgbClr val="FF0000"/>
                </a:solidFill>
              </a:rPr>
              <a:t>/d</a:t>
            </a:r>
            <a:r>
              <a:rPr lang="el-GR" dirty="0" smtClean="0">
                <a:solidFill>
                  <a:srgbClr val="FF0000"/>
                </a:solidFill>
              </a:rPr>
              <a:t>α</a:t>
            </a:r>
            <a:r>
              <a:rPr lang="en-US" dirty="0" smtClean="0">
                <a:solidFill>
                  <a:srgbClr val="FF0000"/>
                </a:solidFill>
              </a:rPr>
              <a:t>=½.u</a:t>
            </a:r>
            <a:r>
              <a:rPr lang="en-US" baseline="30000" dirty="0" smtClean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rgbClr val="FF0000"/>
                </a:solidFill>
              </a:rPr>
              <a:t>.dC/d</a:t>
            </a:r>
            <a:r>
              <a:rPr lang="el-GR" dirty="0" smtClean="0">
                <a:solidFill>
                  <a:srgbClr val="FF0000"/>
                </a:solidFill>
              </a:rPr>
              <a:t>α</a:t>
            </a:r>
            <a:endParaRPr lang="bg-BG" dirty="0" smtClean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bg-BG" dirty="0" smtClean="0"/>
              <a:t>Отклонение     </a:t>
            </a:r>
            <a:r>
              <a:rPr lang="el-GR" dirty="0" smtClean="0">
                <a:solidFill>
                  <a:srgbClr val="FF0000"/>
                </a:solidFill>
              </a:rPr>
              <a:t>α</a:t>
            </a:r>
            <a:r>
              <a:rPr lang="bg-BG" dirty="0" smtClean="0">
                <a:solidFill>
                  <a:srgbClr val="FF0000"/>
                </a:solidFill>
              </a:rPr>
              <a:t>=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f</a:t>
            </a:r>
            <a:r>
              <a:rPr lang="en-US" baseline="-25000" dirty="0" err="1" smtClean="0">
                <a:solidFill>
                  <a:srgbClr val="FF0000"/>
                </a:solidFill>
              </a:rPr>
              <a:t>D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l-GR" dirty="0" smtClean="0">
                <a:solidFill>
                  <a:srgbClr val="FF0000"/>
                </a:solidFill>
              </a:rPr>
              <a:t>α</a:t>
            </a:r>
            <a:r>
              <a:rPr lang="en-US" dirty="0" smtClean="0">
                <a:solidFill>
                  <a:srgbClr val="FF0000"/>
                </a:solidFill>
              </a:rPr>
              <a:t>)/2W).u</a:t>
            </a:r>
            <a:r>
              <a:rPr lang="en-US" baseline="30000" dirty="0" smtClean="0">
                <a:solidFill>
                  <a:srgbClr val="FF0000"/>
                </a:solidFill>
              </a:rPr>
              <a:t>2</a:t>
            </a:r>
            <a:r>
              <a:rPr lang="bg-BG" dirty="0" smtClean="0">
                <a:solidFill>
                  <a:srgbClr val="FF0000"/>
                </a:solidFill>
              </a:rPr>
              <a:t> </a:t>
            </a:r>
            <a:r>
              <a:rPr lang="bg-BG" dirty="0" smtClean="0"/>
              <a:t>,където</a:t>
            </a:r>
          </a:p>
          <a:p>
            <a:pPr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f</a:t>
            </a:r>
            <a:r>
              <a:rPr lang="en-US" baseline="-25000" dirty="0" err="1" smtClean="0">
                <a:solidFill>
                  <a:srgbClr val="FF0000"/>
                </a:solidFill>
              </a:rPr>
              <a:t>D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l-GR" dirty="0" smtClean="0">
                <a:solidFill>
                  <a:srgbClr val="FF0000"/>
                </a:solidFill>
              </a:rPr>
              <a:t>α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bg-BG" dirty="0" smtClean="0">
                <a:solidFill>
                  <a:srgbClr val="FF0000"/>
                </a:solidFill>
              </a:rPr>
              <a:t> </a:t>
            </a:r>
            <a:r>
              <a:rPr lang="bg-BG" dirty="0" smtClean="0"/>
              <a:t>определя размерите и взаимното разположение на електродите;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None/>
            </a:pPr>
            <a:endParaRPr lang="bg-BG" baseline="-25000" dirty="0" smtClean="0"/>
          </a:p>
          <a:p>
            <a:pPr>
              <a:buFont typeface="Arial" pitchFamily="34" charset="0"/>
              <a:buChar char="•"/>
            </a:pPr>
            <a:endParaRPr lang="bg-BG" baseline="30000" dirty="0" smtClean="0"/>
          </a:p>
          <a:p>
            <a:pPr>
              <a:buFont typeface="Arial" pitchFamily="34" charset="0"/>
              <a:buChar char="•"/>
            </a:pPr>
            <a:endParaRPr lang="en-US" baseline="30000" dirty="0" smtClean="0"/>
          </a:p>
          <a:p>
            <a:pPr>
              <a:buFont typeface="Arial" pitchFamily="34" charset="0"/>
              <a:buChar char="•"/>
            </a:pPr>
            <a:endParaRPr lang="en-US" baseline="30000" dirty="0" smtClean="0"/>
          </a:p>
          <a:p>
            <a:pPr>
              <a:buFont typeface="Arial" pitchFamily="34" charset="0"/>
              <a:buChar char="•"/>
            </a:pPr>
            <a:endParaRPr lang="bg-BG" dirty="0" smtClean="0"/>
          </a:p>
          <a:p>
            <a:pPr>
              <a:buFont typeface="Arial" pitchFamily="34" charset="0"/>
              <a:buChar char="•"/>
            </a:pPr>
            <a:endParaRPr lang="en-US" baseline="-25000" dirty="0" smtClean="0"/>
          </a:p>
          <a:p>
            <a:pPr>
              <a:buNone/>
            </a:pPr>
            <a:endParaRPr lang="en-US" baseline="-25000" dirty="0" smtClean="0"/>
          </a:p>
          <a:p>
            <a:pPr>
              <a:buFont typeface="Wingdings" pitchFamily="2" charset="2"/>
              <a:buChar char="§"/>
            </a:pPr>
            <a:endParaRPr lang="bg-BG" dirty="0" smtClean="0"/>
          </a:p>
          <a:p>
            <a:endParaRPr lang="bg-BG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g-BG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14300" cy="190500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g-BG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14300" cy="190500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g-BG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14300" cy="190500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g-BG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14300" cy="190500"/>
          </a:xfrm>
          <a:prstGeom prst="rect">
            <a:avLst/>
          </a:prstGeom>
          <a:noFill/>
        </p:spPr>
      </p:pic>
      <p:cxnSp>
        <p:nvCxnSpPr>
          <p:cNvPr id="13" name="Straight Arrow Connector 12"/>
          <p:cNvCxnSpPr/>
          <p:nvPr/>
        </p:nvCxnSpPr>
        <p:spPr>
          <a:xfrm>
            <a:off x="5004048" y="2420888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779912" y="321297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555776" y="414908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864096"/>
          </a:xfrm>
        </p:spPr>
        <p:txBody>
          <a:bodyPr/>
          <a:lstStyle/>
          <a:p>
            <a:pPr algn="ctr"/>
            <a:r>
              <a:rPr lang="bg-BG" dirty="0" smtClean="0">
                <a:solidFill>
                  <a:schemeClr val="tx1"/>
                </a:solidFill>
              </a:rPr>
              <a:t>Метрологични характеристики</a:t>
            </a:r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435280" cy="4945736"/>
          </a:xfrm>
        </p:spPr>
        <p:txBody>
          <a:bodyPr>
            <a:normAutofit fontScale="92500" lnSpcReduction="20000"/>
          </a:bodyPr>
          <a:lstStyle/>
          <a:p>
            <a:r>
              <a:rPr lang="bg-BG" dirty="0" smtClean="0"/>
              <a:t>Измерват постоянни и променливи напрежения в честотна област до десетки</a:t>
            </a:r>
            <a:r>
              <a:rPr lang="en-US" dirty="0" smtClean="0"/>
              <a:t> </a:t>
            </a:r>
            <a:r>
              <a:rPr lang="en-US" dirty="0" smtClean="0"/>
              <a:t>MHz</a:t>
            </a:r>
            <a:endParaRPr lang="bg-BG" dirty="0" smtClean="0"/>
          </a:p>
          <a:p>
            <a:endParaRPr lang="bg-BG" dirty="0" smtClean="0"/>
          </a:p>
          <a:p>
            <a:r>
              <a:rPr lang="bg-BG" dirty="0" smtClean="0"/>
              <a:t>Входно съпротивление:</a:t>
            </a:r>
            <a:r>
              <a:rPr lang="en-US" dirty="0" smtClean="0"/>
              <a:t>10</a:t>
            </a:r>
            <a:r>
              <a:rPr lang="en-US" baseline="30000" dirty="0" smtClean="0"/>
              <a:t>10</a:t>
            </a:r>
            <a:r>
              <a:rPr lang="bg-BG" dirty="0" smtClean="0"/>
              <a:t> -</a:t>
            </a:r>
            <a:r>
              <a:rPr lang="en-US" dirty="0" smtClean="0"/>
              <a:t>10</a:t>
            </a:r>
            <a:r>
              <a:rPr lang="en-US" baseline="30000" dirty="0" smtClean="0"/>
              <a:t>1</a:t>
            </a:r>
            <a:r>
              <a:rPr lang="bg-BG" baseline="30000" dirty="0" smtClean="0"/>
              <a:t>2 </a:t>
            </a:r>
            <a:r>
              <a:rPr lang="bg-BG" dirty="0" smtClean="0"/>
              <a:t> </a:t>
            </a:r>
            <a:r>
              <a:rPr lang="el-GR" dirty="0" smtClean="0"/>
              <a:t>Ω</a:t>
            </a:r>
            <a:endParaRPr lang="bg-BG" dirty="0" smtClean="0"/>
          </a:p>
          <a:p>
            <a:endParaRPr lang="bg-BG" baseline="30000" dirty="0" smtClean="0"/>
          </a:p>
          <a:p>
            <a:r>
              <a:rPr lang="bg-BG" dirty="0" smtClean="0"/>
              <a:t>Слаба </a:t>
            </a:r>
            <a:r>
              <a:rPr lang="bg-BG" dirty="0" smtClean="0"/>
              <a:t>консумация;</a:t>
            </a:r>
            <a:endParaRPr lang="bg-BG" dirty="0" smtClean="0"/>
          </a:p>
          <a:p>
            <a:endParaRPr lang="en-US" dirty="0" smtClean="0"/>
          </a:p>
          <a:p>
            <a:r>
              <a:rPr lang="bg-BG" dirty="0" smtClean="0"/>
              <a:t>Не се влияят от външни магнитни полета, температурата на околната среда и честотата на променливия ток;</a:t>
            </a:r>
          </a:p>
          <a:p>
            <a:endParaRPr lang="bg-BG" dirty="0" smtClean="0"/>
          </a:p>
          <a:p>
            <a:r>
              <a:rPr lang="bg-BG" dirty="0" smtClean="0"/>
              <a:t>Влияят се от външни ел.полета;</a:t>
            </a:r>
            <a:endParaRPr lang="bg-BG" dirty="0" smtClean="0"/>
          </a:p>
          <a:p>
            <a:endParaRPr lang="bg-BG" dirty="0" smtClean="0"/>
          </a:p>
          <a:p>
            <a:r>
              <a:rPr lang="bg-BG" dirty="0" smtClean="0"/>
              <a:t>Малък двигателен момент.</a:t>
            </a:r>
            <a:endParaRPr lang="en-US" dirty="0" smtClean="0"/>
          </a:p>
          <a:p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bg-BG" sz="4400" dirty="0" smtClean="0">
                <a:solidFill>
                  <a:schemeClr val="tx1"/>
                </a:solidFill>
              </a:rPr>
              <a:t>Електростатичен електрометър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325112"/>
          </a:xfrm>
        </p:spPr>
        <p:txBody>
          <a:bodyPr>
            <a:normAutofit/>
          </a:bodyPr>
          <a:lstStyle/>
          <a:p>
            <a:r>
              <a:rPr lang="bg-BG" dirty="0" smtClean="0">
                <a:solidFill>
                  <a:srgbClr val="FF0000"/>
                </a:solidFill>
              </a:rPr>
              <a:t>Структура:</a:t>
            </a:r>
          </a:p>
          <a:p>
            <a:pPr>
              <a:buNone/>
            </a:pPr>
            <a:r>
              <a:rPr lang="bg-BG" dirty="0" smtClean="0"/>
              <a:t>-1 </a:t>
            </a:r>
            <a:r>
              <a:rPr lang="bg-BG" dirty="0" smtClean="0"/>
              <a:t>подвижен, </a:t>
            </a:r>
            <a:r>
              <a:rPr lang="bg-BG" dirty="0" smtClean="0"/>
              <a:t>2(бинантни) или 4(квадрантни) неподвижни електрода;</a:t>
            </a:r>
          </a:p>
          <a:p>
            <a:pPr>
              <a:buNone/>
            </a:pPr>
            <a:endParaRPr lang="bg-BG" dirty="0" smtClean="0"/>
          </a:p>
          <a:p>
            <a:pPr>
              <a:buFont typeface="Arial" pitchFamily="34" charset="0"/>
              <a:buChar char="•"/>
            </a:pPr>
            <a:r>
              <a:rPr lang="bg-BG" dirty="0" smtClean="0">
                <a:solidFill>
                  <a:srgbClr val="FF0000"/>
                </a:solidFill>
              </a:rPr>
              <a:t>Принцип на действие:</a:t>
            </a:r>
          </a:p>
          <a:p>
            <a:pPr>
              <a:buNone/>
            </a:pPr>
            <a:r>
              <a:rPr lang="bg-BG" dirty="0" smtClean="0"/>
              <a:t>-поради пълната геометрична симетрия, подвижната част се завърта и капацитетите между подвижния и неподвижния електрод се изменят еднакво,но разнозначно;</a:t>
            </a:r>
            <a:endParaRPr lang="bg-BG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</TotalTime>
  <Words>448</Words>
  <Application>Microsoft Office PowerPoint</Application>
  <PresentationFormat>On-screen Show (4:3)</PresentationFormat>
  <Paragraphs>80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Urban</vt:lpstr>
      <vt:lpstr>Електростатични измервателни уреди</vt:lpstr>
      <vt:lpstr>Структура на камерен измервателен механизъм</vt:lpstr>
      <vt:lpstr>Принцип на действие на камерен измервателен механизъм</vt:lpstr>
      <vt:lpstr>Slide 4</vt:lpstr>
      <vt:lpstr>Електростатичен измервателен механизъм с изменение на разстоянието м/у електродите</vt:lpstr>
      <vt:lpstr>Принцип на действие</vt:lpstr>
      <vt:lpstr>Основни характеристики  на електростатичните измервателни  механизми</vt:lpstr>
      <vt:lpstr>Метрологични характеристики</vt:lpstr>
      <vt:lpstr> Електростатичен електрометър </vt:lpstr>
      <vt:lpstr>Slide 10</vt:lpstr>
      <vt:lpstr>Волтметър</vt:lpstr>
      <vt:lpstr>Волтметър</vt:lpstr>
      <vt:lpstr>Волтметър</vt:lpstr>
      <vt:lpstr>Изготвила:  Михаела Веселинова Луканова  60 група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Mimi</dc:creator>
  <cp:lastModifiedBy>Mimi</cp:lastModifiedBy>
  <cp:revision>52</cp:revision>
  <dcterms:created xsi:type="dcterms:W3CDTF">2013-10-28T15:02:40Z</dcterms:created>
  <dcterms:modified xsi:type="dcterms:W3CDTF">2013-10-30T07:13:21Z</dcterms:modified>
</cp:coreProperties>
</file>