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5" r:id="rId10"/>
    <p:sldId id="268" r:id="rId11"/>
    <p:sldId id="263" r:id="rId12"/>
    <p:sldId id="264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7E27B6-57E8-4934-BB6E-48EF3C02ED57}" type="datetimeFigureOut">
              <a:rPr lang="en-US" smtClean="0"/>
              <a:pPr/>
              <a:t>24-Oct-13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FD72CB-BF8C-48CC-A16F-A78F09B1B6F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838200"/>
            <a:ext cx="8686800" cy="3962400"/>
          </a:xfrm>
        </p:spPr>
        <p:txBody>
          <a:bodyPr>
            <a:noAutofit/>
          </a:bodyPr>
          <a:lstStyle/>
          <a:p>
            <a:pPr algn="ctr"/>
            <a:r>
              <a:rPr lang="bg-BG" sz="7200" dirty="0" smtClean="0">
                <a:solidFill>
                  <a:schemeClr val="accent1">
                    <a:lumMod val="75000"/>
                  </a:schemeClr>
                </a:solidFill>
              </a:rPr>
              <a:t>Електростатични измервателни механизми</a:t>
            </a:r>
            <a:endParaRPr lang="en-U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>Основен недостатък на електростатичните механизми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703320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Основният </a:t>
            </a:r>
            <a:r>
              <a:rPr lang="bg-BG" dirty="0" smtClean="0"/>
              <a:t>недостатък на електростатичните </a:t>
            </a:r>
            <a:r>
              <a:rPr lang="bg-BG" dirty="0" smtClean="0"/>
              <a:t>механизми е малкият им двигателен момент. По тази причина подвижната им част се закрепва почти винаги на разтяжки ( или дори на подвески) и се използва светлинно отчитане. Въпреки това те не могат да имат обхвати под </a:t>
            </a:r>
            <a:r>
              <a:rPr lang="bg-BG" dirty="0" smtClean="0">
                <a:latin typeface="+mj-lt"/>
              </a:rPr>
              <a:t>10</a:t>
            </a:r>
            <a:r>
              <a:rPr lang="en-US" dirty="0" smtClean="0"/>
              <a:t>V.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g-BG" sz="4000" b="1" dirty="0" smtClean="0"/>
              <a:t>Приложение на електростатичните измервателни механизми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770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dirty="0" smtClean="0"/>
              <a:t>		Те </a:t>
            </a:r>
            <a:r>
              <a:rPr lang="en-US" dirty="0" err="1" smtClean="0"/>
              <a:t>могат</a:t>
            </a:r>
            <a:r>
              <a:rPr lang="en-US" dirty="0" smtClean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използват</a:t>
            </a:r>
            <a:r>
              <a:rPr lang="en-US" dirty="0"/>
              <a:t> </a:t>
            </a:r>
            <a:r>
              <a:rPr lang="en-US" dirty="0" err="1"/>
              <a:t>само</a:t>
            </a:r>
            <a:r>
              <a:rPr lang="en-US" dirty="0"/>
              <a:t> в </a:t>
            </a:r>
            <a:r>
              <a:rPr lang="en-US" dirty="0" err="1"/>
              <a:t>апарати</a:t>
            </a:r>
            <a:r>
              <a:rPr lang="en-US" dirty="0"/>
              <a:t>, </a:t>
            </a:r>
            <a:r>
              <a:rPr lang="en-US" dirty="0" err="1"/>
              <a:t>предназначени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измерване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напрежение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включване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електростатичен</a:t>
            </a:r>
            <a:r>
              <a:rPr lang="en-US" dirty="0"/>
              <a:t> </a:t>
            </a:r>
            <a:r>
              <a:rPr lang="en-US" dirty="0" err="1"/>
              <a:t>волтметър</a:t>
            </a:r>
            <a:r>
              <a:rPr lang="en-US" dirty="0"/>
              <a:t> в </a:t>
            </a:r>
            <a:r>
              <a:rPr lang="en-US" dirty="0" err="1"/>
              <a:t>постояннотокова</a:t>
            </a:r>
            <a:r>
              <a:rPr lang="en-US" dirty="0"/>
              <a:t> </a:t>
            </a:r>
            <a:r>
              <a:rPr lang="en-US" dirty="0" err="1"/>
              <a:t>верига</a:t>
            </a:r>
            <a:r>
              <a:rPr lang="en-US" dirty="0"/>
              <a:t> </a:t>
            </a:r>
            <a:r>
              <a:rPr lang="en-US" dirty="0" err="1"/>
              <a:t>зарядният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 </a:t>
            </a:r>
            <a:r>
              <a:rPr lang="en-US" dirty="0" err="1"/>
              <a:t>ток</a:t>
            </a:r>
            <a:r>
              <a:rPr lang="en-US" dirty="0"/>
              <a:t> </a:t>
            </a:r>
            <a:r>
              <a:rPr lang="en-US" dirty="0" err="1"/>
              <a:t>протича</a:t>
            </a:r>
            <a:r>
              <a:rPr lang="en-US" dirty="0"/>
              <a:t> </a:t>
            </a:r>
            <a:r>
              <a:rPr lang="en-US" dirty="0" err="1"/>
              <a:t>само</a:t>
            </a:r>
            <a:r>
              <a:rPr lang="en-US" dirty="0"/>
              <a:t> в </a:t>
            </a:r>
            <a:r>
              <a:rPr lang="en-US" dirty="0" err="1"/>
              <a:t>продължение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части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секундата</a:t>
            </a:r>
            <a:r>
              <a:rPr lang="en-US" dirty="0"/>
              <a:t>. </a:t>
            </a:r>
            <a:r>
              <a:rPr lang="en-US" dirty="0" err="1"/>
              <a:t>Практически</a:t>
            </a:r>
            <a:r>
              <a:rPr lang="en-US" dirty="0"/>
              <a:t> </a:t>
            </a:r>
            <a:r>
              <a:rPr lang="en-US" dirty="0" err="1"/>
              <a:t>през</a:t>
            </a:r>
            <a:r>
              <a:rPr lang="en-US" dirty="0"/>
              <a:t> </a:t>
            </a:r>
            <a:r>
              <a:rPr lang="en-US" dirty="0" err="1"/>
              <a:t>апарата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протича</a:t>
            </a:r>
            <a:r>
              <a:rPr lang="en-US" dirty="0"/>
              <a:t> </a:t>
            </a:r>
            <a:r>
              <a:rPr lang="en-US" dirty="0" err="1"/>
              <a:t>ток</a:t>
            </a:r>
            <a:r>
              <a:rPr lang="en-US" dirty="0"/>
              <a:t> и </a:t>
            </a:r>
            <a:r>
              <a:rPr lang="en-US" dirty="0" err="1"/>
              <a:t>той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консумира</a:t>
            </a:r>
            <a:r>
              <a:rPr lang="en-US" dirty="0"/>
              <a:t> </a:t>
            </a:r>
            <a:r>
              <a:rPr lang="en-US" dirty="0" err="1"/>
              <a:t>електрическа</a:t>
            </a:r>
            <a:r>
              <a:rPr lang="en-US" dirty="0"/>
              <a:t> </a:t>
            </a:r>
            <a:r>
              <a:rPr lang="en-US" dirty="0" err="1"/>
              <a:t>енергия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включване</a:t>
            </a:r>
            <a:r>
              <a:rPr lang="en-US" dirty="0"/>
              <a:t> в </a:t>
            </a:r>
            <a:r>
              <a:rPr lang="en-US" dirty="0" err="1"/>
              <a:t>променливотокова</a:t>
            </a:r>
            <a:r>
              <a:rPr lang="en-US" dirty="0"/>
              <a:t> </a:t>
            </a:r>
            <a:r>
              <a:rPr lang="en-US" dirty="0" err="1"/>
              <a:t>верига</a:t>
            </a:r>
            <a:r>
              <a:rPr lang="en-US" dirty="0"/>
              <a:t> </a:t>
            </a:r>
            <a:r>
              <a:rPr lang="en-US" dirty="0" err="1"/>
              <a:t>през</a:t>
            </a:r>
            <a:r>
              <a:rPr lang="en-US" dirty="0"/>
              <a:t> </a:t>
            </a:r>
            <a:r>
              <a:rPr lang="en-US" dirty="0" err="1"/>
              <a:t>апарата</a:t>
            </a:r>
            <a:r>
              <a:rPr lang="en-US" dirty="0"/>
              <a:t> </a:t>
            </a:r>
            <a:r>
              <a:rPr lang="en-US" dirty="0" err="1"/>
              <a:t>протича</a:t>
            </a:r>
            <a:r>
              <a:rPr lang="en-US" dirty="0"/>
              <a:t> </a:t>
            </a:r>
            <a:r>
              <a:rPr lang="en-US" dirty="0" err="1"/>
              <a:t>нищожен</a:t>
            </a:r>
            <a:r>
              <a:rPr lang="en-US" dirty="0"/>
              <a:t> </a:t>
            </a:r>
            <a:r>
              <a:rPr lang="en-US" dirty="0" err="1"/>
              <a:t>ток</a:t>
            </a:r>
            <a:r>
              <a:rPr lang="en-US" dirty="0"/>
              <a:t>. </a:t>
            </a:r>
            <a:r>
              <a:rPr lang="en-US" dirty="0" err="1"/>
              <a:t>Поради</a:t>
            </a:r>
            <a:r>
              <a:rPr lang="en-US" dirty="0"/>
              <a:t> </a:t>
            </a:r>
            <a:r>
              <a:rPr lang="en-US" dirty="0" err="1"/>
              <a:t>това</a:t>
            </a:r>
            <a:r>
              <a:rPr lang="en-US" dirty="0"/>
              <a:t> и </a:t>
            </a:r>
            <a:r>
              <a:rPr lang="en-US" dirty="0" err="1"/>
              <a:t>собствената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 </a:t>
            </a:r>
            <a:r>
              <a:rPr lang="en-US" dirty="0" err="1"/>
              <a:t>консумация</a:t>
            </a:r>
            <a:r>
              <a:rPr lang="en-US" dirty="0"/>
              <a:t> е </a:t>
            </a:r>
            <a:r>
              <a:rPr lang="en-US" dirty="0" err="1"/>
              <a:t>също</a:t>
            </a:r>
            <a:r>
              <a:rPr lang="en-US" dirty="0"/>
              <a:t> </a:t>
            </a:r>
            <a:r>
              <a:rPr lang="en-US" dirty="0" err="1"/>
              <a:t>нищожна.Скалите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електростатичните</a:t>
            </a:r>
            <a:r>
              <a:rPr lang="en-US" dirty="0"/>
              <a:t> </a:t>
            </a:r>
            <a:r>
              <a:rPr lang="en-US" dirty="0" err="1"/>
              <a:t>апарати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квадратични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181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         </a:t>
            </a:r>
            <a:r>
              <a:rPr lang="en-US" sz="3200" dirty="0" err="1" smtClean="0"/>
              <a:t>Показанията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електростатичните</a:t>
            </a:r>
            <a:r>
              <a:rPr lang="en-US" sz="3200" dirty="0" smtClean="0"/>
              <a:t> </a:t>
            </a:r>
            <a:r>
              <a:rPr lang="en-US" sz="3200" dirty="0" err="1" smtClean="0"/>
              <a:t>измервателни</a:t>
            </a:r>
            <a:r>
              <a:rPr lang="en-US" sz="3200" dirty="0" smtClean="0"/>
              <a:t> </a:t>
            </a:r>
            <a:r>
              <a:rPr lang="en-US" sz="3200" dirty="0" err="1" smtClean="0"/>
              <a:t>апарати</a:t>
            </a:r>
            <a:r>
              <a:rPr lang="en-US" sz="3200" dirty="0" smtClean="0"/>
              <a:t> </a:t>
            </a:r>
            <a:r>
              <a:rPr lang="en-US" sz="3200" dirty="0" err="1" smtClean="0"/>
              <a:t>не</a:t>
            </a:r>
            <a:r>
              <a:rPr lang="en-US" sz="3200" dirty="0" smtClean="0"/>
              <a:t> </a:t>
            </a:r>
            <a:r>
              <a:rPr lang="en-US" sz="3200" dirty="0" err="1" smtClean="0"/>
              <a:t>cе</a:t>
            </a:r>
            <a:r>
              <a:rPr lang="en-US" sz="3200" dirty="0" smtClean="0"/>
              <a:t> </a:t>
            </a:r>
            <a:r>
              <a:rPr lang="en-US" sz="3200" dirty="0" err="1" smtClean="0"/>
              <a:t>влияят</a:t>
            </a:r>
            <a:r>
              <a:rPr lang="en-US" sz="3200" dirty="0" smtClean="0"/>
              <a:t> </a:t>
            </a:r>
            <a:r>
              <a:rPr lang="en-US" sz="3200" dirty="0" err="1" smtClean="0"/>
              <a:t>от</a:t>
            </a:r>
            <a:r>
              <a:rPr lang="en-US" sz="3200" dirty="0" smtClean="0"/>
              <a:t> </a:t>
            </a:r>
            <a:r>
              <a:rPr lang="en-US" sz="3200" dirty="0" err="1" smtClean="0"/>
              <a:t>близко</a:t>
            </a:r>
            <a:r>
              <a:rPr lang="en-US" sz="3200" dirty="0" smtClean="0"/>
              <a:t> </a:t>
            </a:r>
            <a:r>
              <a:rPr lang="en-US" sz="3200" dirty="0" err="1" smtClean="0"/>
              <a:t>разположени</a:t>
            </a:r>
            <a:r>
              <a:rPr lang="en-US" sz="3200" dirty="0" smtClean="0"/>
              <a:t> </a:t>
            </a:r>
            <a:r>
              <a:rPr lang="en-US" sz="3200" dirty="0" err="1" smtClean="0"/>
              <a:t>магнитни</a:t>
            </a:r>
            <a:r>
              <a:rPr lang="en-US" sz="3200" dirty="0" smtClean="0"/>
              <a:t> </a:t>
            </a:r>
            <a:r>
              <a:rPr lang="en-US" sz="3200" dirty="0" err="1" smtClean="0"/>
              <a:t>полета</a:t>
            </a:r>
            <a:r>
              <a:rPr lang="en-US" sz="3200" dirty="0" smtClean="0"/>
              <a:t>, </a:t>
            </a:r>
            <a:r>
              <a:rPr lang="en-US" sz="3200" dirty="0" err="1" smtClean="0"/>
              <a:t>не</a:t>
            </a:r>
            <a:r>
              <a:rPr lang="en-US" sz="3200" dirty="0" smtClean="0"/>
              <a:t> </a:t>
            </a:r>
            <a:r>
              <a:rPr lang="en-US" sz="3200" dirty="0" err="1" smtClean="0"/>
              <a:t>се</a:t>
            </a:r>
            <a:r>
              <a:rPr lang="en-US" sz="3200" dirty="0" smtClean="0"/>
              <a:t> </a:t>
            </a:r>
            <a:r>
              <a:rPr lang="en-US" sz="3200" dirty="0" err="1" smtClean="0"/>
              <a:t>влияят</a:t>
            </a:r>
            <a:r>
              <a:rPr lang="en-US" sz="3200" dirty="0" smtClean="0"/>
              <a:t> </a:t>
            </a:r>
            <a:r>
              <a:rPr lang="en-US" sz="3200" dirty="0" err="1" smtClean="0"/>
              <a:t>същои</a:t>
            </a:r>
            <a:r>
              <a:rPr lang="en-US" sz="3200" dirty="0" smtClean="0"/>
              <a:t> </a:t>
            </a:r>
            <a:r>
              <a:rPr lang="en-US" sz="3200" dirty="0" err="1" smtClean="0"/>
              <a:t>от</a:t>
            </a:r>
            <a:r>
              <a:rPr lang="en-US" sz="3200" dirty="0" smtClean="0"/>
              <a:t> </a:t>
            </a:r>
            <a:r>
              <a:rPr lang="en-US" sz="3200" dirty="0" err="1" smtClean="0"/>
              <a:t>изменението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чес</a:t>
            </a:r>
            <a:r>
              <a:rPr lang="bg-BG" sz="3200" dirty="0" smtClean="0"/>
              <a:t>т</a:t>
            </a:r>
            <a:r>
              <a:rPr lang="en-US" sz="3200" dirty="0" err="1" smtClean="0"/>
              <a:t>отата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променливия</a:t>
            </a:r>
            <a:r>
              <a:rPr lang="en-US" sz="3200" dirty="0" smtClean="0"/>
              <a:t> </a:t>
            </a:r>
            <a:r>
              <a:rPr lang="en-US" sz="3200" dirty="0" err="1" smtClean="0"/>
              <a:t>ток</a:t>
            </a:r>
            <a:r>
              <a:rPr lang="en-US" sz="3200" dirty="0" smtClean="0"/>
              <a:t> и </a:t>
            </a:r>
            <a:r>
              <a:rPr lang="en-US" sz="3200" dirty="0" err="1" smtClean="0"/>
              <a:t>от</a:t>
            </a:r>
            <a:r>
              <a:rPr lang="en-US" sz="3200" dirty="0" smtClean="0"/>
              <a:t> </a:t>
            </a:r>
            <a:r>
              <a:rPr lang="en-US" sz="3200" dirty="0" err="1" smtClean="0"/>
              <a:t>температурата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околната</a:t>
            </a:r>
            <a:r>
              <a:rPr lang="en-US" sz="3200" dirty="0" smtClean="0"/>
              <a:t> </a:t>
            </a:r>
            <a:r>
              <a:rPr lang="en-US" sz="3200" dirty="0" err="1" smtClean="0"/>
              <a:t>среда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 smtClean="0"/>
              <a:t>         </a:t>
            </a:r>
            <a:r>
              <a:rPr lang="en-US" sz="3200" dirty="0" err="1" smtClean="0"/>
              <a:t>Тъй</a:t>
            </a:r>
            <a:r>
              <a:rPr lang="en-US" sz="3200" dirty="0" smtClean="0"/>
              <a:t> </a:t>
            </a:r>
            <a:r>
              <a:rPr lang="en-US" sz="3200" dirty="0" err="1" smtClean="0"/>
              <a:t>като</a:t>
            </a:r>
            <a:r>
              <a:rPr lang="en-US" sz="3200" dirty="0" smtClean="0"/>
              <a:t> </a:t>
            </a:r>
            <a:r>
              <a:rPr lang="en-US" sz="3200" dirty="0" err="1" smtClean="0"/>
              <a:t>собственото</a:t>
            </a:r>
            <a:r>
              <a:rPr lang="en-US" sz="3200" dirty="0" smtClean="0"/>
              <a:t> </a:t>
            </a:r>
            <a:r>
              <a:rPr lang="en-US" sz="3200" dirty="0" err="1" smtClean="0"/>
              <a:t>им</a:t>
            </a:r>
            <a:r>
              <a:rPr lang="en-US" sz="3200" dirty="0" smtClean="0"/>
              <a:t> </a:t>
            </a:r>
            <a:r>
              <a:rPr lang="en-US" sz="3200" dirty="0" err="1" smtClean="0"/>
              <a:t>електрическо</a:t>
            </a:r>
            <a:r>
              <a:rPr lang="en-US" sz="3200" dirty="0" smtClean="0"/>
              <a:t> </a:t>
            </a:r>
            <a:r>
              <a:rPr lang="en-US" sz="3200" dirty="0" err="1" smtClean="0"/>
              <a:t>поле</a:t>
            </a:r>
            <a:r>
              <a:rPr lang="en-US" sz="3200" dirty="0" smtClean="0"/>
              <a:t> е </a:t>
            </a:r>
            <a:r>
              <a:rPr lang="en-US" sz="3200" dirty="0" err="1" smtClean="0"/>
              <a:t>слабо</a:t>
            </a:r>
            <a:r>
              <a:rPr lang="en-US" sz="3200" dirty="0" smtClean="0"/>
              <a:t>, </a:t>
            </a:r>
            <a:r>
              <a:rPr lang="en-US" sz="3200" dirty="0" err="1" smtClean="0"/>
              <a:t>показанията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електростатичните</a:t>
            </a:r>
            <a:r>
              <a:rPr lang="en-US" sz="3200" dirty="0" smtClean="0"/>
              <a:t> </a:t>
            </a:r>
            <a:r>
              <a:rPr lang="en-US" sz="3200" dirty="0" err="1" smtClean="0"/>
              <a:t>измервателни</a:t>
            </a:r>
            <a:r>
              <a:rPr lang="en-US" sz="3200" dirty="0" smtClean="0"/>
              <a:t> </a:t>
            </a:r>
            <a:r>
              <a:rPr lang="en-US" sz="3200" dirty="0" err="1" smtClean="0"/>
              <a:t>апарати</a:t>
            </a:r>
            <a:r>
              <a:rPr lang="en-US" sz="3200" dirty="0" smtClean="0"/>
              <a:t> </a:t>
            </a:r>
            <a:r>
              <a:rPr lang="en-US" sz="3200" dirty="0" err="1" smtClean="0"/>
              <a:t>се</a:t>
            </a:r>
            <a:r>
              <a:rPr lang="en-US" sz="3200" dirty="0" smtClean="0"/>
              <a:t> </a:t>
            </a:r>
            <a:r>
              <a:rPr lang="en-US" sz="3200" dirty="0" err="1" smtClean="0"/>
              <a:t>влияят</a:t>
            </a:r>
            <a:r>
              <a:rPr lang="en-US" sz="3200" dirty="0" smtClean="0"/>
              <a:t> </a:t>
            </a:r>
            <a:r>
              <a:rPr lang="en-US" sz="3200" dirty="0" err="1" smtClean="0"/>
              <a:t>oт</a:t>
            </a:r>
            <a:r>
              <a:rPr lang="en-US" sz="3200" dirty="0" smtClean="0"/>
              <a:t> </a:t>
            </a:r>
            <a:r>
              <a:rPr lang="en-US" sz="3200" dirty="0" err="1" smtClean="0"/>
              <a:t>близкостоящи</a:t>
            </a:r>
            <a:r>
              <a:rPr lang="en-US" sz="3200" dirty="0" smtClean="0"/>
              <a:t> </a:t>
            </a:r>
            <a:r>
              <a:rPr lang="en-US" sz="3200" dirty="0" err="1" smtClean="0"/>
              <a:t>външни</a:t>
            </a:r>
            <a:r>
              <a:rPr lang="en-US" sz="3200" dirty="0" smtClean="0"/>
              <a:t> </a:t>
            </a:r>
            <a:r>
              <a:rPr lang="en-US" sz="3200" dirty="0" err="1" smtClean="0"/>
              <a:t>електрически</a:t>
            </a:r>
            <a:r>
              <a:rPr lang="en-US" sz="3200" dirty="0" smtClean="0"/>
              <a:t> </a:t>
            </a:r>
            <a:r>
              <a:rPr lang="en-US" sz="3200" dirty="0" err="1" smtClean="0"/>
              <a:t>полета</a:t>
            </a:r>
            <a:r>
              <a:rPr lang="en-US" sz="3200" dirty="0" smtClean="0"/>
              <a:t>. </a:t>
            </a:r>
            <a:r>
              <a:rPr lang="en-US" sz="3200" dirty="0" err="1" smtClean="0"/>
              <a:t>Използването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електростатични</a:t>
            </a:r>
            <a:r>
              <a:rPr lang="en-US" sz="3200" dirty="0" smtClean="0"/>
              <a:t> </a:t>
            </a:r>
            <a:r>
              <a:rPr lang="en-US" sz="3200" dirty="0" err="1" smtClean="0"/>
              <a:t>волтметри</a:t>
            </a:r>
            <a:r>
              <a:rPr lang="en-US" sz="3200" dirty="0" smtClean="0"/>
              <a:t> </a:t>
            </a:r>
            <a:r>
              <a:rPr lang="en-US" sz="3200" dirty="0" err="1" smtClean="0"/>
              <a:t>за</a:t>
            </a:r>
            <a:r>
              <a:rPr lang="en-US" sz="3200" dirty="0" smtClean="0"/>
              <a:t> </a:t>
            </a:r>
            <a:r>
              <a:rPr lang="en-US" sz="3200" dirty="0" err="1" smtClean="0"/>
              <a:t>измерване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малки</a:t>
            </a:r>
            <a:r>
              <a:rPr lang="en-US" sz="3200" dirty="0" smtClean="0"/>
              <a:t> </a:t>
            </a:r>
            <a:r>
              <a:rPr lang="en-US" sz="3200" dirty="0" err="1" smtClean="0"/>
              <a:t>напрежения</a:t>
            </a:r>
            <a:r>
              <a:rPr lang="en-US" sz="3200" dirty="0" smtClean="0"/>
              <a:t> </a:t>
            </a:r>
            <a:r>
              <a:rPr lang="en-US" sz="3200" dirty="0" err="1" smtClean="0"/>
              <a:t>се</a:t>
            </a:r>
            <a:r>
              <a:rPr lang="en-US" sz="3200" dirty="0" smtClean="0"/>
              <a:t> </a:t>
            </a:r>
            <a:r>
              <a:rPr lang="en-US" sz="3200" dirty="0" err="1" smtClean="0"/>
              <a:t>ограничава</a:t>
            </a:r>
            <a:r>
              <a:rPr lang="en-US" sz="3200" dirty="0" smtClean="0"/>
              <a:t>, </a:t>
            </a:r>
            <a:r>
              <a:rPr lang="en-US" sz="3200" dirty="0" err="1" smtClean="0"/>
              <a:t>Тъй</a:t>
            </a:r>
            <a:r>
              <a:rPr lang="en-US" sz="3200" dirty="0" smtClean="0"/>
              <a:t> </a:t>
            </a:r>
            <a:r>
              <a:rPr lang="en-US" sz="3200" dirty="0" err="1" smtClean="0"/>
              <a:t>като</a:t>
            </a:r>
            <a:r>
              <a:rPr lang="en-US" sz="3200" dirty="0" smtClean="0"/>
              <a:t> </a:t>
            </a:r>
            <a:r>
              <a:rPr lang="en-US" sz="3200" dirty="0" err="1" smtClean="0"/>
              <a:t>при</a:t>
            </a:r>
            <a:r>
              <a:rPr lang="en-US" sz="3200" dirty="0" smtClean="0"/>
              <a:t> </a:t>
            </a:r>
            <a:r>
              <a:rPr lang="en-US" sz="3200" dirty="0" err="1" smtClean="0"/>
              <a:t>малки</a:t>
            </a:r>
            <a:r>
              <a:rPr lang="en-US" sz="3200" dirty="0" smtClean="0"/>
              <a:t> </a:t>
            </a:r>
            <a:r>
              <a:rPr lang="en-US" sz="3200" dirty="0" err="1" smtClean="0"/>
              <a:t>по</a:t>
            </a:r>
            <a:r>
              <a:rPr lang="en-US" sz="3200" dirty="0" smtClean="0"/>
              <a:t> </a:t>
            </a:r>
            <a:r>
              <a:rPr lang="en-US" sz="3200" dirty="0" err="1" smtClean="0"/>
              <a:t>стойност</a:t>
            </a:r>
            <a:r>
              <a:rPr lang="en-US" sz="3200" dirty="0" smtClean="0"/>
              <a:t> </a:t>
            </a:r>
            <a:r>
              <a:rPr lang="en-US" sz="3200" dirty="0" err="1" smtClean="0"/>
              <a:t>напрежения</a:t>
            </a:r>
            <a:r>
              <a:rPr lang="en-US" sz="3200" dirty="0" smtClean="0"/>
              <a:t> </a:t>
            </a:r>
            <a:r>
              <a:rPr lang="en-US" sz="3200" dirty="0" err="1" smtClean="0"/>
              <a:t>въртящият</a:t>
            </a:r>
            <a:r>
              <a:rPr lang="en-US" sz="3200" dirty="0" smtClean="0"/>
              <a:t> </a:t>
            </a:r>
            <a:r>
              <a:rPr lang="en-US" sz="3200" dirty="0" err="1" smtClean="0"/>
              <a:t>момент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апарата</a:t>
            </a:r>
            <a:r>
              <a:rPr lang="en-US" sz="3200" dirty="0" smtClean="0"/>
              <a:t> е </a:t>
            </a:r>
            <a:r>
              <a:rPr lang="en-US" sz="3200" dirty="0" err="1" smtClean="0"/>
              <a:t>много</a:t>
            </a:r>
            <a:r>
              <a:rPr lang="en-US" sz="3200" dirty="0" smtClean="0"/>
              <a:t> </a:t>
            </a:r>
            <a:r>
              <a:rPr lang="en-US" sz="3200" dirty="0" err="1" smtClean="0"/>
              <a:t>малък</a:t>
            </a:r>
            <a:r>
              <a:rPr lang="en-US" sz="3200" dirty="0" smtClean="0"/>
              <a:t>. </a:t>
            </a:r>
            <a:r>
              <a:rPr lang="en-US" sz="3200" dirty="0" err="1" smtClean="0"/>
              <a:t>За</a:t>
            </a:r>
            <a:r>
              <a:rPr lang="en-US" sz="3200" dirty="0" smtClean="0"/>
              <a:t> </a:t>
            </a:r>
            <a:r>
              <a:rPr lang="en-US" sz="3200" dirty="0" err="1" smtClean="0"/>
              <a:t>отстраняването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този</a:t>
            </a:r>
            <a:r>
              <a:rPr lang="en-US" sz="3200" dirty="0" smtClean="0"/>
              <a:t> </a:t>
            </a:r>
            <a:r>
              <a:rPr lang="en-US" sz="3200" dirty="0" err="1" smtClean="0"/>
              <a:t>недостатьк</a:t>
            </a:r>
            <a:r>
              <a:rPr lang="en-US" sz="3200" dirty="0" smtClean="0"/>
              <a:t> </a:t>
            </a:r>
            <a:r>
              <a:rPr lang="en-US" sz="3200" dirty="0" err="1" smtClean="0"/>
              <a:t>апаратите</a:t>
            </a:r>
            <a:r>
              <a:rPr lang="en-US" sz="3200" dirty="0" smtClean="0"/>
              <a:t> </a:t>
            </a:r>
            <a:r>
              <a:rPr lang="en-US" sz="3200" dirty="0" err="1" smtClean="0"/>
              <a:t>се</a:t>
            </a:r>
            <a:r>
              <a:rPr lang="en-US" sz="3200" dirty="0" smtClean="0"/>
              <a:t> </a:t>
            </a:r>
            <a:r>
              <a:rPr lang="en-US" sz="3200" dirty="0" err="1" smtClean="0"/>
              <a:t>конструират</a:t>
            </a:r>
            <a:r>
              <a:rPr lang="en-US" sz="3200" dirty="0" smtClean="0"/>
              <a:t> с </a:t>
            </a:r>
            <a:r>
              <a:rPr lang="en-US" sz="3200" dirty="0" err="1" smtClean="0"/>
              <a:t>по-голям</a:t>
            </a:r>
            <a:r>
              <a:rPr lang="en-US" sz="3200" dirty="0" smtClean="0"/>
              <a:t> </a:t>
            </a:r>
            <a:r>
              <a:rPr lang="en-US" sz="3200" dirty="0" err="1" smtClean="0"/>
              <a:t>брой</a:t>
            </a:r>
            <a:r>
              <a:rPr lang="en-US" sz="3200" dirty="0" smtClean="0"/>
              <a:t> </a:t>
            </a:r>
            <a:r>
              <a:rPr lang="en-US" sz="3200" dirty="0" err="1" smtClean="0"/>
              <a:t>електроди</a:t>
            </a:r>
            <a:r>
              <a:rPr lang="en-US" sz="3200" dirty="0" smtClean="0"/>
              <a:t> и </a:t>
            </a:r>
            <a:r>
              <a:rPr lang="en-US" sz="3200" dirty="0" err="1" smtClean="0"/>
              <a:t>подвижната</a:t>
            </a:r>
            <a:r>
              <a:rPr lang="en-US" sz="3200" dirty="0" smtClean="0"/>
              <a:t> </a:t>
            </a:r>
            <a:r>
              <a:rPr lang="en-US" sz="3200" dirty="0" err="1" smtClean="0"/>
              <a:t>част</a:t>
            </a:r>
            <a:r>
              <a:rPr lang="en-US" sz="3200" dirty="0" smtClean="0"/>
              <a:t> </a:t>
            </a:r>
            <a:r>
              <a:rPr lang="en-US" sz="3200" dirty="0" err="1" smtClean="0"/>
              <a:t>се</a:t>
            </a:r>
            <a:r>
              <a:rPr lang="en-US" sz="3200" dirty="0" smtClean="0"/>
              <a:t> </a:t>
            </a:r>
            <a:r>
              <a:rPr lang="en-US" sz="3200" dirty="0" err="1" smtClean="0"/>
              <a:t>окачва</a:t>
            </a:r>
            <a:r>
              <a:rPr lang="en-US" sz="3200" dirty="0" smtClean="0"/>
              <a:t> </a:t>
            </a:r>
            <a:r>
              <a:rPr lang="en-US" sz="3200" dirty="0" err="1" smtClean="0"/>
              <a:t>на</a:t>
            </a:r>
            <a:r>
              <a:rPr lang="en-US" sz="3200" dirty="0" smtClean="0"/>
              <a:t> </a:t>
            </a:r>
            <a:r>
              <a:rPr lang="en-US" sz="3200" dirty="0" err="1" smtClean="0"/>
              <a:t>нишка</a:t>
            </a:r>
            <a:r>
              <a:rPr lang="en-US" sz="3200" dirty="0" smtClean="0"/>
              <a:t>, </a:t>
            </a:r>
            <a:r>
              <a:rPr lang="bg-BG" sz="3200" dirty="0" err="1" smtClean="0"/>
              <a:t>к</a:t>
            </a:r>
            <a:r>
              <a:rPr lang="en-US" sz="3200" dirty="0" err="1" smtClean="0"/>
              <a:t>ато</a:t>
            </a:r>
            <a:r>
              <a:rPr lang="en-US" sz="3200" dirty="0" smtClean="0"/>
              <a:t> </a:t>
            </a:r>
            <a:r>
              <a:rPr lang="en-US" sz="3200" dirty="0" err="1" smtClean="0"/>
              <a:t>по</a:t>
            </a:r>
            <a:r>
              <a:rPr lang="en-US" sz="3200" dirty="0" smtClean="0"/>
              <a:t> </a:t>
            </a:r>
            <a:r>
              <a:rPr lang="en-US" sz="3200" dirty="0" err="1" smtClean="0"/>
              <a:t>този</a:t>
            </a:r>
            <a:r>
              <a:rPr lang="en-US" sz="3200" dirty="0" smtClean="0"/>
              <a:t> </a:t>
            </a:r>
            <a:r>
              <a:rPr lang="en-US" sz="3200" dirty="0" err="1" smtClean="0"/>
              <a:t>начин</a:t>
            </a:r>
            <a:r>
              <a:rPr lang="en-US" sz="3200" dirty="0" smtClean="0"/>
              <a:t> </a:t>
            </a:r>
            <a:r>
              <a:rPr lang="en-US" sz="3200" dirty="0" err="1" smtClean="0"/>
              <a:t>се</a:t>
            </a:r>
            <a:r>
              <a:rPr lang="en-US" sz="3200" dirty="0" smtClean="0"/>
              <a:t> </a:t>
            </a:r>
            <a:r>
              <a:rPr lang="en-US" sz="3200" dirty="0" err="1" smtClean="0"/>
              <a:t>избягва</a:t>
            </a:r>
            <a:r>
              <a:rPr lang="en-US" sz="3200" dirty="0" smtClean="0"/>
              <a:t> </a:t>
            </a:r>
            <a:r>
              <a:rPr lang="en-US" sz="3200" dirty="0" err="1" smtClean="0"/>
              <a:t>триенето</a:t>
            </a:r>
            <a:r>
              <a:rPr lang="en-US" sz="3200" dirty="0" smtClean="0"/>
              <a:t> в </a:t>
            </a:r>
            <a:r>
              <a:rPr lang="en-US" sz="3200" dirty="0" err="1" smtClean="0"/>
              <a:t>лагерите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 smtClean="0"/>
              <a:t>        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bg-BG" sz="4000" b="1" dirty="0" smtClean="0"/>
              <a:t>Приложение на електростатичните измервателни механизми</a:t>
            </a:r>
            <a:endParaRPr lang="en-US" sz="40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g-BG" sz="4000" b="1" dirty="0" smtClean="0"/>
              <a:t>Приложение на електростатичните измервателни механизми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Електростатичните</a:t>
            </a:r>
            <a:r>
              <a:rPr lang="en-US" sz="2800" dirty="0" smtClean="0"/>
              <a:t> </a:t>
            </a:r>
            <a:r>
              <a:rPr lang="en-US" sz="2800" dirty="0" err="1" smtClean="0"/>
              <a:t>волтметри</a:t>
            </a:r>
            <a:r>
              <a:rPr lang="en-US" sz="2800" dirty="0" smtClean="0"/>
              <a:t> </a:t>
            </a:r>
            <a:r>
              <a:rPr lang="en-US" sz="2800" dirty="0" err="1" smtClean="0"/>
              <a:t>се</a:t>
            </a:r>
            <a:r>
              <a:rPr lang="en-US" sz="2800" dirty="0" smtClean="0"/>
              <a:t> </a:t>
            </a:r>
            <a:r>
              <a:rPr lang="en-US" sz="2800" dirty="0" err="1" smtClean="0"/>
              <a:t>използват</a:t>
            </a:r>
            <a:r>
              <a:rPr lang="en-US" sz="2800" dirty="0" smtClean="0"/>
              <a:t> </a:t>
            </a:r>
            <a:r>
              <a:rPr lang="en-US" sz="2800" dirty="0" err="1" smtClean="0"/>
              <a:t>предимно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измерване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напрежение</a:t>
            </a:r>
            <a:r>
              <a:rPr lang="en-US" sz="2800" dirty="0" smtClean="0"/>
              <a:t> </a:t>
            </a:r>
            <a:r>
              <a:rPr lang="en-US" sz="2800" dirty="0" err="1" smtClean="0"/>
              <a:t>при</a:t>
            </a:r>
            <a:r>
              <a:rPr lang="en-US" sz="2800" dirty="0" smtClean="0"/>
              <a:t> </a:t>
            </a:r>
            <a:r>
              <a:rPr lang="en-US" sz="2800" dirty="0" err="1" smtClean="0"/>
              <a:t>лабораторни</a:t>
            </a:r>
            <a:r>
              <a:rPr lang="en-US" sz="2800" dirty="0" smtClean="0"/>
              <a:t> </a:t>
            </a:r>
            <a:r>
              <a:rPr lang="en-US" sz="2800" dirty="0" err="1" smtClean="0"/>
              <a:t>условия</a:t>
            </a:r>
            <a:r>
              <a:rPr lang="en-US" sz="2800" dirty="0" smtClean="0"/>
              <a:t>. </a:t>
            </a:r>
            <a:r>
              <a:rPr lang="en-US" sz="2800" dirty="0" err="1" smtClean="0"/>
              <a:t>Произвеждат</a:t>
            </a:r>
            <a:r>
              <a:rPr lang="en-US" sz="2800" dirty="0" smtClean="0"/>
              <a:t> </a:t>
            </a:r>
            <a:r>
              <a:rPr lang="en-US" sz="2800" dirty="0" err="1" smtClean="0"/>
              <a:t>се</a:t>
            </a:r>
            <a:r>
              <a:rPr lang="en-US" sz="2800" dirty="0" smtClean="0"/>
              <a:t> </a:t>
            </a:r>
            <a:r>
              <a:rPr lang="en-US" sz="2800" dirty="0" err="1" smtClean="0"/>
              <a:t>електростатични</a:t>
            </a:r>
            <a:r>
              <a:rPr lang="en-US" sz="2800" dirty="0" smtClean="0"/>
              <a:t> </a:t>
            </a:r>
            <a:r>
              <a:rPr lang="en-US" sz="2800" dirty="0" err="1" smtClean="0"/>
              <a:t>волтметри</a:t>
            </a:r>
            <a:r>
              <a:rPr lang="en-US" sz="2800" dirty="0" smtClean="0"/>
              <a:t> </a:t>
            </a:r>
            <a:r>
              <a:rPr lang="en-US" sz="2800" dirty="0" err="1" smtClean="0"/>
              <a:t>със</a:t>
            </a:r>
            <a:r>
              <a:rPr lang="en-US" sz="2800" dirty="0" smtClean="0"/>
              <a:t> </a:t>
            </a:r>
            <a:r>
              <a:rPr lang="en-US" sz="2800" dirty="0" err="1" smtClean="0"/>
              <a:t>специални</a:t>
            </a:r>
            <a:r>
              <a:rPr lang="en-US" sz="2800" dirty="0" smtClean="0"/>
              <a:t> </a:t>
            </a:r>
            <a:r>
              <a:rPr lang="en-US" sz="2800" dirty="0" err="1" smtClean="0"/>
              <a:t>конструкции</a:t>
            </a:r>
            <a:r>
              <a:rPr lang="en-US" sz="2800" dirty="0" smtClean="0"/>
              <a:t>, </a:t>
            </a:r>
            <a:r>
              <a:rPr lang="en-US" sz="2800" dirty="0" err="1" smtClean="0"/>
              <a:t>предназначени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измерване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високи</a:t>
            </a:r>
            <a:r>
              <a:rPr lang="en-US" sz="2800" dirty="0" smtClean="0"/>
              <a:t> </a:t>
            </a:r>
            <a:r>
              <a:rPr lang="en-US" sz="2800" dirty="0" err="1" smtClean="0"/>
              <a:t>напрежения</a:t>
            </a:r>
            <a:r>
              <a:rPr lang="en-US" sz="2800" dirty="0" smtClean="0"/>
              <a:t> (</a:t>
            </a:r>
            <a:r>
              <a:rPr lang="en-US" sz="2800" dirty="0" err="1" smtClean="0"/>
              <a:t>десетки</a:t>
            </a:r>
            <a:r>
              <a:rPr lang="en-US" sz="2800" dirty="0" smtClean="0"/>
              <a:t> и </a:t>
            </a:r>
            <a:r>
              <a:rPr lang="en-US" sz="2800" dirty="0" err="1" smtClean="0"/>
              <a:t>стотици</a:t>
            </a:r>
            <a:r>
              <a:rPr lang="en-US" sz="2800" dirty="0" smtClean="0"/>
              <a:t> kV). </a:t>
            </a:r>
            <a:r>
              <a:rPr lang="en-US" sz="2800" dirty="0" err="1" smtClean="0"/>
              <a:t>Характерно</a:t>
            </a:r>
            <a:r>
              <a:rPr lang="en-US" sz="2800" dirty="0" smtClean="0"/>
              <a:t> </a:t>
            </a:r>
            <a:r>
              <a:rPr lang="en-US" sz="2800" dirty="0" err="1" smtClean="0"/>
              <a:t>за</a:t>
            </a:r>
            <a:r>
              <a:rPr lang="en-US" sz="2800" dirty="0" smtClean="0"/>
              <a:t> </a:t>
            </a:r>
            <a:r>
              <a:rPr lang="en-US" sz="2800" dirty="0" err="1" smtClean="0"/>
              <a:t>тези</a:t>
            </a:r>
            <a:r>
              <a:rPr lang="en-US" sz="2800" dirty="0" smtClean="0"/>
              <a:t> </a:t>
            </a:r>
            <a:r>
              <a:rPr lang="en-US" sz="2800" dirty="0" err="1" smtClean="0"/>
              <a:t>конструкции</a:t>
            </a:r>
            <a:r>
              <a:rPr lang="en-US" sz="2800" dirty="0" smtClean="0"/>
              <a:t> е </a:t>
            </a:r>
            <a:r>
              <a:rPr lang="en-US" sz="2800" dirty="0" err="1" smtClean="0"/>
              <a:t>съответното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измервателния</a:t>
            </a:r>
            <a:r>
              <a:rPr lang="en-US" sz="2800" dirty="0" smtClean="0"/>
              <a:t> </a:t>
            </a:r>
            <a:r>
              <a:rPr lang="en-US" sz="2800" dirty="0" err="1" smtClean="0"/>
              <a:t>обхват</a:t>
            </a:r>
            <a:r>
              <a:rPr lang="en-US" sz="2800" dirty="0" smtClean="0"/>
              <a:t> </a:t>
            </a:r>
            <a:r>
              <a:rPr lang="en-US" sz="2800" dirty="0" err="1" smtClean="0"/>
              <a:t>разстояние</a:t>
            </a:r>
            <a:r>
              <a:rPr lang="en-US" sz="2800" dirty="0" smtClean="0"/>
              <a:t> </a:t>
            </a:r>
            <a:r>
              <a:rPr lang="en-US" sz="2800" dirty="0" err="1" smtClean="0"/>
              <a:t>между</a:t>
            </a:r>
            <a:r>
              <a:rPr lang="en-US" sz="2800" dirty="0" smtClean="0"/>
              <a:t> </a:t>
            </a:r>
            <a:r>
              <a:rPr lang="en-US" sz="2800" dirty="0" err="1" smtClean="0"/>
              <a:t>електродите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апарата</a:t>
            </a:r>
            <a:r>
              <a:rPr lang="en-US" sz="2800" dirty="0" smtClean="0"/>
              <a:t>. </a:t>
            </a:r>
            <a:r>
              <a:rPr lang="en-US" sz="2800" dirty="0" err="1" smtClean="0"/>
              <a:t>След</a:t>
            </a:r>
            <a:r>
              <a:rPr lang="en-US" sz="2800" dirty="0" smtClean="0"/>
              <a:t> </a:t>
            </a:r>
            <a:r>
              <a:rPr lang="en-US" sz="2800" dirty="0" err="1" smtClean="0"/>
              <a:t>всяко</a:t>
            </a:r>
            <a:r>
              <a:rPr lang="en-US" sz="2800" dirty="0" smtClean="0"/>
              <a:t> </a:t>
            </a:r>
            <a:r>
              <a:rPr lang="en-US" sz="2800" dirty="0" err="1" smtClean="0"/>
              <a:t>измерване</a:t>
            </a:r>
            <a:r>
              <a:rPr lang="bg-BG" sz="2800" dirty="0" smtClean="0"/>
              <a:t>, </a:t>
            </a:r>
            <a:r>
              <a:rPr lang="en-US" sz="2800" dirty="0" err="1" smtClean="0"/>
              <a:t>тези</a:t>
            </a:r>
            <a:r>
              <a:rPr lang="en-US" sz="2800" dirty="0" smtClean="0"/>
              <a:t> </a:t>
            </a:r>
            <a:r>
              <a:rPr lang="en-US" sz="2800" dirty="0" err="1" smtClean="0"/>
              <a:t>апарати</a:t>
            </a:r>
            <a:r>
              <a:rPr lang="en-US" sz="2800" dirty="0" smtClean="0"/>
              <a:t> </a:t>
            </a:r>
            <a:r>
              <a:rPr lang="en-US" sz="2800" dirty="0" err="1" smtClean="0"/>
              <a:t>трябва</a:t>
            </a:r>
            <a:r>
              <a:rPr lang="en-US" sz="2800" dirty="0" smtClean="0"/>
              <a:t> </a:t>
            </a:r>
            <a:r>
              <a:rPr lang="en-US" sz="2800" dirty="0" err="1" smtClean="0"/>
              <a:t>да</a:t>
            </a:r>
            <a:r>
              <a:rPr lang="en-US" sz="2800" dirty="0" smtClean="0"/>
              <a:t> </a:t>
            </a:r>
            <a:r>
              <a:rPr lang="en-US" sz="2800" dirty="0" err="1" smtClean="0"/>
              <a:t>се</a:t>
            </a:r>
            <a:r>
              <a:rPr lang="en-US" sz="2800" dirty="0" smtClean="0"/>
              <a:t> </a:t>
            </a:r>
            <a:r>
              <a:rPr lang="en-US" sz="2800" dirty="0" err="1" smtClean="0"/>
              <a:t>разреждат</a:t>
            </a:r>
            <a:r>
              <a:rPr lang="en-US" sz="2800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991600" cy="1295400"/>
          </a:xfrm>
        </p:spPr>
        <p:txBody>
          <a:bodyPr>
            <a:noAutofit/>
          </a:bodyPr>
          <a:lstStyle/>
          <a:p>
            <a:pPr algn="ctr"/>
            <a:r>
              <a:rPr lang="bg-BG" sz="4800" b="1" dirty="0" smtClean="0"/>
              <a:t>Принцип на действие и структура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14600"/>
            <a:ext cx="8382000" cy="3505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sz="2800" dirty="0" smtClean="0">
                <a:latin typeface="+mj-lt"/>
              </a:rPr>
              <a:t>		</a:t>
            </a:r>
            <a:r>
              <a:rPr lang="en-US" sz="2800" dirty="0" err="1" smtClean="0">
                <a:latin typeface="+mj-lt"/>
              </a:rPr>
              <a:t>Действието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на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електростатичните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измервателни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механизми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се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основава</a:t>
            </a:r>
            <a:r>
              <a:rPr lang="en-US" sz="2800" dirty="0">
                <a:latin typeface="+mj-lt"/>
              </a:rPr>
              <a:t> </a:t>
            </a:r>
            <a:r>
              <a:rPr lang="bg-BG" sz="2800" dirty="0" err="1" smtClean="0">
                <a:latin typeface="+mj-lt"/>
              </a:rPr>
              <a:t>н</a:t>
            </a:r>
            <a:r>
              <a:rPr lang="en-US" sz="2800" dirty="0" smtClean="0">
                <a:latin typeface="+mj-lt"/>
              </a:rPr>
              <a:t>а </a:t>
            </a:r>
            <a:r>
              <a:rPr lang="en-US" sz="2800" dirty="0" err="1">
                <a:latin typeface="+mj-lt"/>
              </a:rPr>
              <a:t>използването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на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силите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на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взаимодействие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между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електрически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заредени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тела</a:t>
            </a:r>
            <a:r>
              <a:rPr lang="en-US" sz="2800" dirty="0">
                <a:latin typeface="+mj-lt"/>
              </a:rPr>
              <a:t>. </a:t>
            </a:r>
            <a:r>
              <a:rPr lang="bg-BG" sz="2800" dirty="0" smtClean="0">
                <a:latin typeface="+mj-lt"/>
              </a:rPr>
              <a:t>Двигателният момент на тези механизми се дължи на взаимодействието между две или повече тела, наелектризирани до различен електрически потенциал.</a:t>
            </a:r>
            <a:endParaRPr lang="en-US" sz="2800" dirty="0">
              <a:latin typeface="+mj-lt"/>
            </a:endParaRPr>
          </a:p>
          <a:p>
            <a:pPr>
              <a:buNone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458200" cy="4602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dirty="0" smtClean="0">
                <a:latin typeface="+mj-lt"/>
              </a:rPr>
              <a:t>	</a:t>
            </a:r>
            <a:r>
              <a:rPr lang="bg-BG" dirty="0" smtClean="0">
                <a:latin typeface="+mj-lt"/>
              </a:rPr>
              <a:t>	</a:t>
            </a:r>
            <a:r>
              <a:rPr lang="en-US" dirty="0" err="1" smtClean="0">
                <a:latin typeface="+mj-lt"/>
              </a:rPr>
              <a:t>На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фиг</a:t>
            </a:r>
            <a:r>
              <a:rPr lang="en-US" dirty="0">
                <a:latin typeface="+mj-lt"/>
              </a:rPr>
              <a:t>. </a:t>
            </a:r>
            <a:r>
              <a:rPr lang="bg-BG" dirty="0" smtClean="0">
                <a:latin typeface="+mj-lt"/>
              </a:rPr>
              <a:t>1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е </a:t>
            </a:r>
            <a:r>
              <a:rPr lang="en-US" dirty="0" err="1">
                <a:latin typeface="+mj-lt"/>
              </a:rPr>
              <a:t>показано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принципното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устройство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два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вида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електростатични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измервателни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механизми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Механизмът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фиг</a:t>
            </a:r>
            <a:r>
              <a:rPr lang="en-US" dirty="0">
                <a:latin typeface="+mj-lt"/>
              </a:rPr>
              <a:t>. </a:t>
            </a:r>
            <a:r>
              <a:rPr lang="bg-BG" dirty="0" smtClean="0">
                <a:latin typeface="+mj-lt"/>
              </a:rPr>
              <a:t>1 а)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а </a:t>
            </a:r>
            <a:r>
              <a:rPr lang="en-US" dirty="0" err="1">
                <a:latin typeface="+mj-lt"/>
              </a:rPr>
              <a:t>се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състои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от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подвижни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алуминиеви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пластинки</a:t>
            </a:r>
            <a:r>
              <a:rPr lang="en-US" dirty="0">
                <a:latin typeface="+mj-lt"/>
              </a:rPr>
              <a:t> 1, </a:t>
            </a:r>
            <a:r>
              <a:rPr lang="en-US" dirty="0" err="1">
                <a:latin typeface="+mj-lt"/>
              </a:rPr>
              <a:t>разположени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оста</a:t>
            </a:r>
            <a:r>
              <a:rPr lang="en-US" dirty="0">
                <a:latin typeface="+mj-lt"/>
              </a:rPr>
              <a:t> 2, и </a:t>
            </a:r>
            <a:r>
              <a:rPr lang="en-US" dirty="0" err="1">
                <a:latin typeface="+mj-lt"/>
              </a:rPr>
              <a:t>неподвижни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алуминиеви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клетки</a:t>
            </a:r>
            <a:r>
              <a:rPr lang="en-US" dirty="0">
                <a:latin typeface="+mj-lt"/>
              </a:rPr>
              <a:t> З. </a:t>
            </a:r>
            <a:r>
              <a:rPr lang="en-US" dirty="0" err="1">
                <a:latin typeface="+mj-lt"/>
              </a:rPr>
              <a:t>Ако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свържем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единия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полюс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източника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напрежение</a:t>
            </a:r>
            <a:r>
              <a:rPr lang="en-US" dirty="0">
                <a:latin typeface="+mj-lt"/>
              </a:rPr>
              <a:t> с </a:t>
            </a:r>
            <a:r>
              <a:rPr lang="en-US" dirty="0" err="1">
                <a:latin typeface="+mj-lt"/>
              </a:rPr>
              <a:t>неподвижните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клетки</a:t>
            </a:r>
            <a:r>
              <a:rPr lang="en-US" dirty="0" smtClean="0">
                <a:latin typeface="+mj-lt"/>
              </a:rPr>
              <a:t>,</a:t>
            </a:r>
            <a:r>
              <a:rPr lang="bg-BG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а </a:t>
            </a:r>
            <a:r>
              <a:rPr lang="en-US" dirty="0" err="1">
                <a:latin typeface="+mj-lt"/>
              </a:rPr>
              <a:t>другия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полюс</a:t>
            </a:r>
            <a:r>
              <a:rPr lang="en-US" dirty="0">
                <a:latin typeface="+mj-lt"/>
              </a:rPr>
              <a:t> - с </a:t>
            </a:r>
            <a:r>
              <a:rPr lang="en-US" dirty="0" err="1">
                <a:latin typeface="+mj-lt"/>
              </a:rPr>
              <a:t>подвижните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пластини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подвжният</a:t>
            </a:r>
            <a:r>
              <a:rPr lang="en-US" dirty="0">
                <a:latin typeface="+mj-lt"/>
              </a:rPr>
              <a:t> и </a:t>
            </a:r>
            <a:r>
              <a:rPr lang="en-US" dirty="0" err="1">
                <a:latin typeface="+mj-lt"/>
              </a:rPr>
              <a:t>неподвижният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електрод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образувания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кондензатор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имат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противоположни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заряди</a:t>
            </a:r>
            <a:r>
              <a:rPr lang="en-US" dirty="0">
                <a:latin typeface="+mj-lt"/>
              </a:rPr>
              <a:t> и </a:t>
            </a:r>
            <a:r>
              <a:rPr lang="en-US" dirty="0" err="1">
                <a:latin typeface="+mj-lt"/>
              </a:rPr>
              <a:t>между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тях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започват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да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действат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сили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привличане</a:t>
            </a:r>
            <a:r>
              <a:rPr lang="en-US" dirty="0">
                <a:latin typeface="+mj-lt"/>
              </a:rPr>
              <a:t>. 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991600" cy="1295400"/>
          </a:xfrm>
        </p:spPr>
        <p:txBody>
          <a:bodyPr>
            <a:noAutofit/>
          </a:bodyPr>
          <a:lstStyle/>
          <a:p>
            <a:pPr algn="ctr"/>
            <a:r>
              <a:rPr lang="bg-BG" sz="4800" b="1" dirty="0" smtClean="0"/>
              <a:t>Принцип на действие и структура</a:t>
            </a:r>
            <a:endParaRPr lang="en-US" sz="4800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uktc-bg.com/materiali/ei/Lekcii/2.4/2.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352800" y="5943600"/>
          <a:ext cx="2209800" cy="43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</a:tblGrid>
              <a:tr h="431800">
                <a:tc>
                  <a:txBody>
                    <a:bodyPr/>
                    <a:lstStyle/>
                    <a:p>
                      <a:r>
                        <a:rPr lang="bg-BG" dirty="0" smtClean="0"/>
                        <a:t>Фиг. 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endParaRPr lang="bg-BG" dirty="0" smtClean="0"/>
          </a:p>
          <a:p>
            <a:endParaRPr lang="bg-BG" dirty="0" smtClean="0"/>
          </a:p>
          <a:p>
            <a:r>
              <a:rPr lang="en-US" dirty="0" smtClean="0"/>
              <a:t>В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тяхното</a:t>
            </a:r>
            <a:r>
              <a:rPr lang="en-US" dirty="0"/>
              <a:t> </a:t>
            </a:r>
            <a:r>
              <a:rPr lang="en-US" dirty="0" err="1"/>
              <a:t>действие</a:t>
            </a:r>
            <a:r>
              <a:rPr lang="en-US" dirty="0"/>
              <a:t> </a:t>
            </a:r>
            <a:r>
              <a:rPr lang="en-US" dirty="0" err="1"/>
              <a:t>подвижните</a:t>
            </a:r>
            <a:r>
              <a:rPr lang="en-US" dirty="0"/>
              <a:t> </a:t>
            </a:r>
            <a:r>
              <a:rPr lang="en-US" dirty="0" err="1"/>
              <a:t>пластини</a:t>
            </a:r>
            <a:r>
              <a:rPr lang="en-US" dirty="0"/>
              <a:t> </a:t>
            </a:r>
            <a:r>
              <a:rPr lang="en-US" dirty="0" err="1"/>
              <a:t>cе</a:t>
            </a:r>
            <a:r>
              <a:rPr lang="en-US" dirty="0"/>
              <a:t> </a:t>
            </a:r>
            <a:r>
              <a:rPr lang="en-US" dirty="0" err="1"/>
              <a:t>стремят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влязат</a:t>
            </a:r>
            <a:r>
              <a:rPr lang="en-US" dirty="0"/>
              <a:t> в </a:t>
            </a:r>
            <a:r>
              <a:rPr lang="en-US" dirty="0" err="1"/>
              <a:t>клетките</a:t>
            </a:r>
            <a:r>
              <a:rPr lang="en-US" dirty="0"/>
              <a:t>, </a:t>
            </a:r>
            <a:r>
              <a:rPr lang="en-US" dirty="0" err="1"/>
              <a:t>като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този</a:t>
            </a:r>
            <a:r>
              <a:rPr lang="en-US" dirty="0"/>
              <a:t> </a:t>
            </a:r>
            <a:r>
              <a:rPr lang="en-US" dirty="0" err="1"/>
              <a:t>начин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увеличава</a:t>
            </a:r>
            <a:r>
              <a:rPr lang="en-US" dirty="0"/>
              <a:t> </a:t>
            </a:r>
            <a:r>
              <a:rPr lang="en-US" dirty="0" err="1"/>
              <a:t>активната</a:t>
            </a:r>
            <a:r>
              <a:rPr lang="en-US" dirty="0"/>
              <a:t> </a:t>
            </a:r>
            <a:r>
              <a:rPr lang="en-US" dirty="0" err="1"/>
              <a:t>площ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електродите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кондензатора</a:t>
            </a:r>
            <a:r>
              <a:rPr lang="en-US" dirty="0"/>
              <a:t>.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това</a:t>
            </a:r>
            <a:r>
              <a:rPr lang="en-US" dirty="0"/>
              <a:t> </a:t>
            </a:r>
            <a:r>
              <a:rPr lang="en-US" dirty="0" err="1"/>
              <a:t>преместване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подвижните</a:t>
            </a:r>
            <a:r>
              <a:rPr lang="en-US" dirty="0"/>
              <a:t> </a:t>
            </a:r>
            <a:r>
              <a:rPr lang="en-US" dirty="0" err="1"/>
              <a:t>пластини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противопоставя</a:t>
            </a:r>
            <a:r>
              <a:rPr lang="en-US" dirty="0"/>
              <a:t> </a:t>
            </a:r>
            <a:r>
              <a:rPr lang="en-US" dirty="0" err="1"/>
              <a:t>спиралната</a:t>
            </a:r>
            <a:r>
              <a:rPr lang="en-US" dirty="0"/>
              <a:t> </a:t>
            </a:r>
            <a:r>
              <a:rPr lang="en-US" dirty="0" err="1"/>
              <a:t>пружина</a:t>
            </a:r>
            <a:r>
              <a:rPr lang="en-US" dirty="0"/>
              <a:t> 4, </a:t>
            </a:r>
            <a:r>
              <a:rPr lang="en-US" dirty="0" err="1"/>
              <a:t>която</a:t>
            </a:r>
            <a:r>
              <a:rPr lang="en-US" dirty="0"/>
              <a:t> </a:t>
            </a:r>
            <a:r>
              <a:rPr lang="en-US" dirty="0" err="1"/>
              <a:t>създава</a:t>
            </a:r>
            <a:r>
              <a:rPr lang="en-US" dirty="0"/>
              <a:t> </a:t>
            </a:r>
            <a:r>
              <a:rPr lang="en-US" dirty="0" err="1"/>
              <a:t>противодействащ</a:t>
            </a:r>
            <a:r>
              <a:rPr lang="en-US" dirty="0"/>
              <a:t> </a:t>
            </a:r>
            <a:r>
              <a:rPr lang="en-US" dirty="0" err="1"/>
              <a:t>момент</a:t>
            </a:r>
            <a:r>
              <a:rPr lang="en-US" dirty="0"/>
              <a:t>, </a:t>
            </a:r>
            <a:r>
              <a:rPr lang="en-US" dirty="0" err="1"/>
              <a:t>пропорционален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ъгъла</a:t>
            </a:r>
            <a:r>
              <a:rPr lang="en-US" dirty="0"/>
              <a:t> α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завъртане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подвижната</a:t>
            </a:r>
            <a:r>
              <a:rPr lang="en-US" dirty="0"/>
              <a:t> </a:t>
            </a:r>
            <a:r>
              <a:rPr lang="en-US" dirty="0" err="1"/>
              <a:t>част</a:t>
            </a:r>
            <a:r>
              <a:rPr lang="en-US" dirty="0"/>
              <a:t>: </a:t>
            </a:r>
          </a:p>
          <a:p>
            <a:r>
              <a:rPr lang="en-US" b="1" i="1" dirty="0" err="1"/>
              <a:t>Мп</a:t>
            </a:r>
            <a:r>
              <a:rPr lang="en-US" b="1" i="1" dirty="0"/>
              <a:t> = </a:t>
            </a:r>
            <a:r>
              <a:rPr lang="en-US" b="1" i="1" dirty="0" err="1"/>
              <a:t>сα</a:t>
            </a:r>
            <a:r>
              <a:rPr lang="en-US" b="1" i="1" dirty="0"/>
              <a:t>.</a:t>
            </a:r>
            <a:endParaRPr lang="en-US" dirty="0"/>
          </a:p>
          <a:p>
            <a:r>
              <a:rPr lang="en-US" dirty="0"/>
              <a:t>        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изравняването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въртящия</a:t>
            </a:r>
            <a:r>
              <a:rPr lang="en-US" dirty="0"/>
              <a:t> </a:t>
            </a:r>
            <a:r>
              <a:rPr lang="en-US" dirty="0" err="1"/>
              <a:t>момент</a:t>
            </a:r>
            <a:r>
              <a:rPr lang="en-US" dirty="0"/>
              <a:t>, </a:t>
            </a:r>
            <a:r>
              <a:rPr lang="en-US" dirty="0" err="1"/>
              <a:t>създаден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силата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привличане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подвижните</a:t>
            </a:r>
            <a:r>
              <a:rPr lang="en-US" dirty="0"/>
              <a:t> и </a:t>
            </a:r>
            <a:r>
              <a:rPr lang="en-US" dirty="0" err="1"/>
              <a:t>неподвижните</a:t>
            </a:r>
            <a:r>
              <a:rPr lang="en-US" dirty="0"/>
              <a:t> </a:t>
            </a:r>
            <a:r>
              <a:rPr lang="en-US" dirty="0" err="1"/>
              <a:t>електроди</a:t>
            </a:r>
            <a:r>
              <a:rPr lang="en-US" dirty="0"/>
              <a:t>, и </a:t>
            </a:r>
            <a:r>
              <a:rPr lang="en-US" dirty="0" err="1"/>
              <a:t>противодействащия</a:t>
            </a:r>
            <a:r>
              <a:rPr lang="en-US" dirty="0"/>
              <a:t> </a:t>
            </a:r>
            <a:r>
              <a:rPr lang="en-US" dirty="0" err="1"/>
              <a:t>момент</a:t>
            </a:r>
            <a:r>
              <a:rPr lang="en-US" dirty="0"/>
              <a:t>, </a:t>
            </a:r>
            <a:r>
              <a:rPr lang="en-US" dirty="0" err="1"/>
              <a:t>създаден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спиралната</a:t>
            </a:r>
            <a:r>
              <a:rPr lang="en-US" dirty="0"/>
              <a:t> </a:t>
            </a:r>
            <a:r>
              <a:rPr lang="en-US" dirty="0" err="1"/>
              <a:t>пружина</a:t>
            </a:r>
            <a:r>
              <a:rPr lang="en-US" dirty="0"/>
              <a:t>, </a:t>
            </a:r>
            <a:r>
              <a:rPr lang="en-US" dirty="0" err="1"/>
              <a:t>подвижната</a:t>
            </a:r>
            <a:r>
              <a:rPr lang="en-US" dirty="0"/>
              <a:t> </a:t>
            </a:r>
            <a:r>
              <a:rPr lang="en-US" dirty="0" err="1"/>
              <a:t>част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установява</a:t>
            </a:r>
            <a:r>
              <a:rPr lang="en-US" dirty="0"/>
              <a:t> в </a:t>
            </a:r>
            <a:r>
              <a:rPr lang="en-US" dirty="0" err="1"/>
              <a:t>равновесие</a:t>
            </a:r>
            <a:r>
              <a:rPr lang="en-US" dirty="0"/>
              <a:t> и </a:t>
            </a:r>
            <a:r>
              <a:rPr lang="en-US" dirty="0" err="1"/>
              <a:t>стрелката</a:t>
            </a:r>
            <a:r>
              <a:rPr lang="en-US" dirty="0"/>
              <a:t> </a:t>
            </a:r>
            <a:r>
              <a:rPr lang="en-US" dirty="0" err="1"/>
              <a:t>сочи</a:t>
            </a:r>
            <a:r>
              <a:rPr lang="en-US" dirty="0"/>
              <a:t> </a:t>
            </a:r>
            <a:r>
              <a:rPr lang="en-US" dirty="0" err="1"/>
              <a:t>определено</a:t>
            </a:r>
            <a:r>
              <a:rPr lang="en-US" dirty="0"/>
              <a:t> </a:t>
            </a:r>
            <a:r>
              <a:rPr lang="en-US" dirty="0" err="1"/>
              <a:t>деление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скалата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uktc-bg.com/materiali/ei/Lekcii/2.4/2.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838200"/>
            <a:ext cx="5257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4343400" cy="5638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bg-BG" dirty="0" smtClean="0">
                <a:latin typeface="+mj-lt"/>
              </a:rPr>
              <a:t>		</a:t>
            </a:r>
            <a:r>
              <a:rPr lang="en-US" dirty="0" err="1" smtClean="0">
                <a:latin typeface="+mj-lt"/>
              </a:rPr>
              <a:t>На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фиг</a:t>
            </a:r>
            <a:r>
              <a:rPr lang="en-US" dirty="0">
                <a:latin typeface="+mj-lt"/>
              </a:rPr>
              <a:t>. </a:t>
            </a:r>
            <a:r>
              <a:rPr lang="bg-BG" dirty="0" smtClean="0">
                <a:latin typeface="+mj-lt"/>
              </a:rPr>
              <a:t>1</a:t>
            </a:r>
            <a:r>
              <a:rPr lang="en-US" dirty="0" smtClean="0">
                <a:latin typeface="+mj-lt"/>
              </a:rPr>
              <a:t> б</a:t>
            </a:r>
            <a:r>
              <a:rPr lang="bg-BG" dirty="0" smtClean="0">
                <a:latin typeface="+mj-lt"/>
              </a:rPr>
              <a:t>)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е </a:t>
            </a:r>
            <a:r>
              <a:rPr lang="en-US" dirty="0" err="1">
                <a:latin typeface="+mj-lt"/>
              </a:rPr>
              <a:t>показана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друга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конструкция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електростатичен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измервателен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механизъм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При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нея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подвижната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алуминиева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плоча</a:t>
            </a:r>
            <a:r>
              <a:rPr lang="en-US" dirty="0">
                <a:latin typeface="+mj-lt"/>
              </a:rPr>
              <a:t> е </a:t>
            </a:r>
            <a:r>
              <a:rPr lang="en-US" dirty="0" err="1">
                <a:latin typeface="+mj-lt"/>
              </a:rPr>
              <a:t>разположена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между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неподвижните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метални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плочи</a:t>
            </a:r>
            <a:r>
              <a:rPr lang="en-US" dirty="0">
                <a:latin typeface="+mj-lt"/>
              </a:rPr>
              <a:t> 3 и 5. </a:t>
            </a:r>
            <a:r>
              <a:rPr lang="en-US" dirty="0" err="1">
                <a:latin typeface="+mj-lt"/>
              </a:rPr>
              <a:t>Плочата</a:t>
            </a:r>
            <a:r>
              <a:rPr lang="en-US" dirty="0">
                <a:latin typeface="+mj-lt"/>
              </a:rPr>
              <a:t> 4 е </a:t>
            </a:r>
            <a:r>
              <a:rPr lang="en-US" dirty="0" err="1">
                <a:latin typeface="+mj-lt"/>
              </a:rPr>
              <a:t>окачена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щифта</a:t>
            </a:r>
            <a:r>
              <a:rPr lang="en-US" dirty="0">
                <a:latin typeface="+mj-lt"/>
              </a:rPr>
              <a:t> 1 </a:t>
            </a:r>
            <a:r>
              <a:rPr lang="en-US" dirty="0" err="1">
                <a:latin typeface="+mj-lt"/>
              </a:rPr>
              <a:t>посредством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метални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лентички</a:t>
            </a:r>
            <a:r>
              <a:rPr lang="en-US" dirty="0">
                <a:latin typeface="+mj-lt"/>
              </a:rPr>
              <a:t> 2 и е </a:t>
            </a:r>
            <a:r>
              <a:rPr lang="en-US" dirty="0" err="1">
                <a:latin typeface="+mj-lt"/>
              </a:rPr>
              <a:t>електрически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свързана</a:t>
            </a:r>
            <a:r>
              <a:rPr lang="en-US" dirty="0">
                <a:latin typeface="+mj-lt"/>
              </a:rPr>
              <a:t> с </a:t>
            </a:r>
            <a:r>
              <a:rPr lang="en-US" dirty="0" err="1">
                <a:latin typeface="+mj-lt"/>
              </a:rPr>
              <a:t>едната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от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неподвижните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плочи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endParaRPr lang="en-US" dirty="0">
              <a:latin typeface="+mj-lt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sz="2800" dirty="0" smtClean="0"/>
              <a:t>	</a:t>
            </a:r>
            <a:r>
              <a:rPr lang="en-US" sz="2800" dirty="0" err="1" smtClean="0"/>
              <a:t>При</a:t>
            </a:r>
            <a:r>
              <a:rPr lang="en-US" sz="2800" dirty="0" smtClean="0"/>
              <a:t> </a:t>
            </a:r>
            <a:r>
              <a:rPr lang="en-US" sz="2800" dirty="0" err="1" smtClean="0"/>
              <a:t>подаване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измерваното</a:t>
            </a:r>
            <a:r>
              <a:rPr lang="en-US" sz="2800" dirty="0" smtClean="0"/>
              <a:t> </a:t>
            </a:r>
            <a:r>
              <a:rPr lang="en-US" sz="2800" dirty="0" err="1" smtClean="0"/>
              <a:t>напрежение</a:t>
            </a:r>
            <a:r>
              <a:rPr lang="en-US" sz="2800" dirty="0" smtClean="0"/>
              <a:t> </a:t>
            </a:r>
            <a:r>
              <a:rPr lang="en-US" sz="2800" dirty="0" err="1" smtClean="0"/>
              <a:t>към</a:t>
            </a:r>
            <a:r>
              <a:rPr lang="en-US" sz="2800" dirty="0" smtClean="0"/>
              <a:t> </a:t>
            </a:r>
            <a:r>
              <a:rPr lang="en-US" sz="2800" dirty="0" err="1" smtClean="0"/>
              <a:t>неподвижните</a:t>
            </a:r>
            <a:r>
              <a:rPr lang="en-US" sz="2800" dirty="0" smtClean="0"/>
              <a:t> </a:t>
            </a:r>
            <a:r>
              <a:rPr lang="en-US" sz="2800" dirty="0" err="1" smtClean="0"/>
              <a:t>електроди</a:t>
            </a:r>
            <a:r>
              <a:rPr lang="en-US" sz="2800" dirty="0" smtClean="0"/>
              <a:t> </a:t>
            </a:r>
            <a:r>
              <a:rPr lang="en-US" sz="2800" dirty="0" err="1" smtClean="0"/>
              <a:t>подвижната</a:t>
            </a:r>
            <a:r>
              <a:rPr lang="en-US" sz="2800" dirty="0" smtClean="0"/>
              <a:t> </a:t>
            </a:r>
            <a:r>
              <a:rPr lang="en-US" sz="2800" dirty="0" err="1" smtClean="0"/>
              <a:t>плоча</a:t>
            </a:r>
            <a:r>
              <a:rPr lang="en-US" sz="2800" dirty="0" smtClean="0"/>
              <a:t> </a:t>
            </a:r>
            <a:r>
              <a:rPr lang="en-US" sz="2800" dirty="0" err="1" smtClean="0"/>
              <a:t>се</a:t>
            </a:r>
            <a:r>
              <a:rPr lang="en-US" sz="2800" dirty="0" smtClean="0"/>
              <a:t> </a:t>
            </a:r>
            <a:r>
              <a:rPr lang="en-US" sz="2800" dirty="0" err="1" smtClean="0"/>
              <a:t>привлича</a:t>
            </a:r>
            <a:r>
              <a:rPr lang="en-US" sz="2800" dirty="0" smtClean="0"/>
              <a:t> </a:t>
            </a:r>
            <a:r>
              <a:rPr lang="en-US" sz="2800" dirty="0" err="1" smtClean="0"/>
              <a:t>от</a:t>
            </a:r>
            <a:r>
              <a:rPr lang="en-US" sz="2800" dirty="0" smtClean="0"/>
              <a:t> </a:t>
            </a:r>
            <a:r>
              <a:rPr lang="en-US" sz="2800" dirty="0" err="1" smtClean="0"/>
              <a:t>разноименно</a:t>
            </a:r>
            <a:r>
              <a:rPr lang="en-US" sz="2800" dirty="0" smtClean="0"/>
              <a:t> </a:t>
            </a:r>
            <a:r>
              <a:rPr lang="en-US" sz="2800" dirty="0" err="1" smtClean="0"/>
              <a:t>заредения</a:t>
            </a:r>
            <a:r>
              <a:rPr lang="en-US" sz="2800" dirty="0" smtClean="0"/>
              <a:t> </a:t>
            </a:r>
            <a:r>
              <a:rPr lang="en-US" sz="2800" dirty="0" err="1" smtClean="0"/>
              <a:t>неповижен</a:t>
            </a:r>
            <a:r>
              <a:rPr lang="en-US" sz="2800" dirty="0" smtClean="0"/>
              <a:t> </a:t>
            </a:r>
            <a:r>
              <a:rPr lang="en-US" sz="2800" dirty="0" err="1" smtClean="0"/>
              <a:t>електрод</a:t>
            </a:r>
            <a:r>
              <a:rPr lang="en-US" sz="2800" dirty="0" smtClean="0"/>
              <a:t> и </a:t>
            </a:r>
            <a:r>
              <a:rPr lang="en-US" sz="2800" dirty="0" err="1" smtClean="0"/>
              <a:t>се</a:t>
            </a:r>
            <a:r>
              <a:rPr lang="en-US" sz="2800" dirty="0" smtClean="0"/>
              <a:t> </a:t>
            </a:r>
            <a:r>
              <a:rPr lang="en-US" sz="2800" dirty="0" err="1" smtClean="0"/>
              <a:t>отблъсква</a:t>
            </a:r>
            <a:r>
              <a:rPr lang="en-US" sz="2800" dirty="0" smtClean="0"/>
              <a:t> </a:t>
            </a:r>
            <a:r>
              <a:rPr lang="en-US" sz="2800" dirty="0" err="1" smtClean="0"/>
              <a:t>от</a:t>
            </a:r>
            <a:r>
              <a:rPr lang="en-US" sz="2800" dirty="0" smtClean="0"/>
              <a:t> </a:t>
            </a:r>
            <a:r>
              <a:rPr lang="en-US" sz="2800" dirty="0" err="1" smtClean="0"/>
              <a:t>едноименно</a:t>
            </a:r>
            <a:r>
              <a:rPr lang="en-US" sz="2800" dirty="0" smtClean="0"/>
              <a:t> </a:t>
            </a:r>
            <a:r>
              <a:rPr lang="en-US" sz="2800" dirty="0" err="1" smtClean="0"/>
              <a:t>заредения</a:t>
            </a:r>
            <a:r>
              <a:rPr lang="en-US" sz="2800" dirty="0" smtClean="0"/>
              <a:t>. В </a:t>
            </a:r>
            <a:r>
              <a:rPr lang="en-US" sz="2800" dirty="0" err="1" smtClean="0"/>
              <a:t>резултат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това</a:t>
            </a:r>
            <a:r>
              <a:rPr lang="en-US" sz="2800" dirty="0" smtClean="0"/>
              <a:t> </a:t>
            </a:r>
            <a:r>
              <a:rPr lang="en-US" sz="2800" dirty="0" err="1" smtClean="0"/>
              <a:t>тя</a:t>
            </a:r>
            <a:r>
              <a:rPr lang="en-US" sz="2800" dirty="0" smtClean="0"/>
              <a:t> </a:t>
            </a:r>
            <a:r>
              <a:rPr lang="en-US" sz="2800" dirty="0" err="1" smtClean="0"/>
              <a:t>се</a:t>
            </a:r>
            <a:r>
              <a:rPr lang="en-US" sz="2800" dirty="0" smtClean="0"/>
              <a:t> </a:t>
            </a:r>
            <a:r>
              <a:rPr lang="en-US" sz="2800" dirty="0" err="1" smtClean="0"/>
              <a:t>премества</a:t>
            </a:r>
            <a:r>
              <a:rPr lang="en-US" sz="2800" dirty="0" smtClean="0"/>
              <a:t>, </a:t>
            </a:r>
            <a:r>
              <a:rPr lang="en-US" sz="2800" dirty="0" err="1" smtClean="0"/>
              <a:t>като</a:t>
            </a:r>
            <a:r>
              <a:rPr lang="en-US" sz="2800" dirty="0" smtClean="0"/>
              <a:t> </a:t>
            </a:r>
            <a:r>
              <a:rPr lang="en-US" sz="2800" dirty="0" err="1" smtClean="0"/>
              <a:t>при</a:t>
            </a:r>
            <a:r>
              <a:rPr lang="en-US" sz="2800" dirty="0" smtClean="0"/>
              <a:t> </a:t>
            </a:r>
            <a:r>
              <a:rPr lang="en-US" sz="2800" dirty="0" err="1" smtClean="0"/>
              <a:t>това</a:t>
            </a:r>
            <a:r>
              <a:rPr lang="en-US" sz="2800" dirty="0" smtClean="0"/>
              <a:t> </a:t>
            </a:r>
            <a:r>
              <a:rPr lang="en-US" sz="2800" dirty="0" err="1" smtClean="0"/>
              <a:t>посредством</a:t>
            </a:r>
            <a:r>
              <a:rPr lang="en-US" sz="2800" dirty="0" smtClean="0"/>
              <a:t> </a:t>
            </a:r>
            <a:r>
              <a:rPr lang="en-US" sz="2800" dirty="0" err="1" smtClean="0"/>
              <a:t>нишката</a:t>
            </a:r>
            <a:r>
              <a:rPr lang="en-US" sz="2800" dirty="0" smtClean="0"/>
              <a:t> 6 и </a:t>
            </a:r>
            <a:r>
              <a:rPr lang="en-US" sz="2800" dirty="0" err="1" smtClean="0"/>
              <a:t>рамката</a:t>
            </a:r>
            <a:r>
              <a:rPr lang="en-US" sz="2800" dirty="0" smtClean="0"/>
              <a:t> 7 </a:t>
            </a:r>
            <a:r>
              <a:rPr lang="en-US" sz="2800" dirty="0" err="1" smtClean="0"/>
              <a:t>завърта</a:t>
            </a:r>
            <a:r>
              <a:rPr lang="en-US" sz="2800" dirty="0" smtClean="0"/>
              <a:t> </a:t>
            </a:r>
            <a:r>
              <a:rPr lang="en-US" sz="2800" dirty="0" err="1" smtClean="0"/>
              <a:t>оста</a:t>
            </a:r>
            <a:r>
              <a:rPr lang="en-US" sz="2800" dirty="0" smtClean="0"/>
              <a:t> 8 и </a:t>
            </a:r>
            <a:r>
              <a:rPr lang="en-US" sz="2800" dirty="0" err="1" smtClean="0"/>
              <a:t>разположената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нея</a:t>
            </a:r>
            <a:r>
              <a:rPr lang="en-US" sz="2800" dirty="0" smtClean="0"/>
              <a:t> </a:t>
            </a:r>
            <a:r>
              <a:rPr lang="en-US" sz="2800" dirty="0" err="1" smtClean="0"/>
              <a:t>стрелка</a:t>
            </a:r>
            <a:r>
              <a:rPr lang="en-US" sz="2800" dirty="0" smtClean="0"/>
              <a:t> 9. </a:t>
            </a:r>
            <a:r>
              <a:rPr lang="en-US" sz="2800" dirty="0" err="1" smtClean="0"/>
              <a:t>Скалата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противодействие</a:t>
            </a:r>
            <a:r>
              <a:rPr lang="en-US" sz="2800" dirty="0" smtClean="0"/>
              <a:t> </a:t>
            </a:r>
            <a:r>
              <a:rPr lang="en-US" sz="2800" dirty="0" err="1" smtClean="0"/>
              <a:t>се</a:t>
            </a:r>
            <a:r>
              <a:rPr lang="en-US" sz="2800" dirty="0" smtClean="0"/>
              <a:t> </a:t>
            </a:r>
            <a:r>
              <a:rPr lang="en-US" sz="2800" dirty="0" err="1" smtClean="0"/>
              <a:t>създава</a:t>
            </a:r>
            <a:r>
              <a:rPr lang="en-US" sz="2800" dirty="0" smtClean="0"/>
              <a:t> </a:t>
            </a:r>
            <a:r>
              <a:rPr lang="en-US" sz="2800" dirty="0" err="1" smtClean="0"/>
              <a:t>от</a:t>
            </a:r>
            <a:r>
              <a:rPr lang="en-US" sz="2800" dirty="0" smtClean="0"/>
              <a:t> </a:t>
            </a:r>
            <a:r>
              <a:rPr lang="en-US" sz="2800" dirty="0" err="1" smtClean="0"/>
              <a:t>теглото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подвижната</a:t>
            </a:r>
            <a:r>
              <a:rPr lang="en-US" sz="2800" dirty="0" smtClean="0"/>
              <a:t> </a:t>
            </a:r>
            <a:r>
              <a:rPr lang="en-US" sz="2800" dirty="0" err="1" smtClean="0"/>
              <a:t>част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измервателния</a:t>
            </a:r>
            <a:r>
              <a:rPr lang="en-US" sz="2800" dirty="0" smtClean="0"/>
              <a:t> </a:t>
            </a:r>
            <a:r>
              <a:rPr lang="en-US" sz="2800" dirty="0" err="1" smtClean="0"/>
              <a:t>механизъм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         </a:t>
            </a:r>
            <a:r>
              <a:rPr lang="en-US" dirty="0" err="1"/>
              <a:t>Теория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електростатичните</a:t>
            </a:r>
            <a:r>
              <a:rPr lang="en-US" dirty="0"/>
              <a:t> </a:t>
            </a:r>
            <a:r>
              <a:rPr lang="en-US" dirty="0" err="1"/>
              <a:t>измервателни</a:t>
            </a:r>
            <a:r>
              <a:rPr lang="en-US" dirty="0"/>
              <a:t> </a:t>
            </a:r>
            <a:r>
              <a:rPr lang="en-US" dirty="0" err="1"/>
              <a:t>механизми</a:t>
            </a:r>
            <a:r>
              <a:rPr lang="en-US" dirty="0"/>
              <a:t>. </a:t>
            </a:r>
            <a:r>
              <a:rPr lang="en-US" dirty="0" err="1"/>
              <a:t>Съгласно</a:t>
            </a:r>
            <a:r>
              <a:rPr lang="en-US" dirty="0"/>
              <a:t> </a:t>
            </a:r>
            <a:r>
              <a:rPr lang="en-US" dirty="0" err="1"/>
              <a:t>закона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Кулон</a:t>
            </a:r>
            <a:r>
              <a:rPr lang="en-US" dirty="0"/>
              <a:t> </a:t>
            </a:r>
            <a:r>
              <a:rPr lang="en-US" dirty="0" err="1"/>
              <a:t>силата</a:t>
            </a:r>
            <a:r>
              <a:rPr lang="en-US" dirty="0"/>
              <a:t> F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привличане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близкостоящи</a:t>
            </a:r>
            <a:r>
              <a:rPr lang="en-US" dirty="0"/>
              <a:t> </a:t>
            </a:r>
            <a:r>
              <a:rPr lang="en-US" dirty="0" err="1"/>
              <a:t>тела</a:t>
            </a:r>
            <a:r>
              <a:rPr lang="en-US" dirty="0"/>
              <a:t>, </a:t>
            </a:r>
            <a:r>
              <a:rPr lang="en-US" dirty="0" err="1"/>
              <a:t>заредени</a:t>
            </a:r>
            <a:r>
              <a:rPr lang="en-US" dirty="0"/>
              <a:t> с </a:t>
            </a:r>
            <a:r>
              <a:rPr lang="en-US" dirty="0" err="1"/>
              <a:t>разнородни</a:t>
            </a:r>
            <a:r>
              <a:rPr lang="en-US" dirty="0"/>
              <a:t> </a:t>
            </a:r>
            <a:r>
              <a:rPr lang="en-US" dirty="0" err="1"/>
              <a:t>количества</a:t>
            </a:r>
            <a:r>
              <a:rPr lang="en-US" dirty="0"/>
              <a:t> </a:t>
            </a:r>
            <a:r>
              <a:rPr lang="en-US" dirty="0" err="1"/>
              <a:t>електричество</a:t>
            </a:r>
            <a:r>
              <a:rPr lang="en-US" dirty="0"/>
              <a:t> q1 и q2 И </a:t>
            </a:r>
            <a:r>
              <a:rPr lang="en-US" dirty="0" err="1"/>
              <a:t>разположени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разстояние</a:t>
            </a:r>
            <a:r>
              <a:rPr lang="en-US" dirty="0"/>
              <a:t> r </a:t>
            </a:r>
            <a:r>
              <a:rPr lang="en-US" dirty="0" err="1"/>
              <a:t>едно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друго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определя</a:t>
            </a:r>
            <a:r>
              <a:rPr lang="en-US" dirty="0"/>
              <a:t> с </a:t>
            </a:r>
            <a:r>
              <a:rPr lang="en-US" dirty="0" err="1"/>
              <a:t>израза</a:t>
            </a:r>
            <a:endParaRPr lang="en-US" dirty="0"/>
          </a:p>
          <a:p>
            <a:r>
              <a:rPr lang="en-US" b="1" i="1" dirty="0"/>
              <a:t>F = k1 q1q2/r^2</a:t>
            </a:r>
            <a:endParaRPr lang="en-US" dirty="0"/>
          </a:p>
          <a:p>
            <a:r>
              <a:rPr lang="en-US" dirty="0" err="1"/>
              <a:t>където</a:t>
            </a:r>
            <a:r>
              <a:rPr lang="en-US" dirty="0"/>
              <a:t> k1 е </a:t>
            </a:r>
            <a:r>
              <a:rPr lang="en-US" dirty="0" err="1"/>
              <a:t>коефициент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пропорционалност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        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теоретичните</a:t>
            </a:r>
            <a:r>
              <a:rPr lang="en-US" dirty="0"/>
              <a:t> </a:t>
            </a:r>
            <a:r>
              <a:rPr lang="en-US" dirty="0" err="1"/>
              <a:t>основи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електротехниката</a:t>
            </a:r>
            <a:r>
              <a:rPr lang="en-US" dirty="0"/>
              <a:t> е </a:t>
            </a:r>
            <a:r>
              <a:rPr lang="en-US" dirty="0" err="1"/>
              <a:t>известно</a:t>
            </a:r>
            <a:r>
              <a:rPr lang="en-US" dirty="0"/>
              <a:t>, </a:t>
            </a:r>
            <a:r>
              <a:rPr lang="en-US" dirty="0" err="1"/>
              <a:t>че</a:t>
            </a:r>
            <a:r>
              <a:rPr lang="en-US" dirty="0"/>
              <a:t> </a:t>
            </a:r>
            <a:r>
              <a:rPr lang="en-US" dirty="0" err="1"/>
              <a:t>количеството</a:t>
            </a:r>
            <a:r>
              <a:rPr lang="en-US" dirty="0"/>
              <a:t> </a:t>
            </a:r>
            <a:r>
              <a:rPr lang="en-US" dirty="0" err="1"/>
              <a:t>електричество</a:t>
            </a:r>
            <a:r>
              <a:rPr lang="en-US" dirty="0"/>
              <a:t> q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всяка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плочите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един</a:t>
            </a:r>
            <a:r>
              <a:rPr lang="en-US" dirty="0"/>
              <a:t> </a:t>
            </a:r>
            <a:r>
              <a:rPr lang="en-US" dirty="0" err="1"/>
              <a:t>кондензатор</a:t>
            </a:r>
            <a:r>
              <a:rPr lang="en-US" dirty="0"/>
              <a:t> </a:t>
            </a:r>
            <a:r>
              <a:rPr lang="en-US" dirty="0" err="1"/>
              <a:t>зависи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капацитета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 С и </a:t>
            </a:r>
            <a:r>
              <a:rPr lang="en-US" dirty="0" err="1"/>
              <a:t>разликата</a:t>
            </a:r>
            <a:r>
              <a:rPr lang="en-US" dirty="0"/>
              <a:t> U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потенциалите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електродите</a:t>
            </a:r>
            <a:r>
              <a:rPr lang="en-US" dirty="0"/>
              <a:t>, </a:t>
            </a:r>
            <a:r>
              <a:rPr lang="en-US" dirty="0" err="1"/>
              <a:t>или</a:t>
            </a:r>
            <a:endParaRPr lang="en-US" dirty="0"/>
          </a:p>
          <a:p>
            <a:r>
              <a:rPr lang="en-US" b="1" i="1" dirty="0"/>
              <a:t>q = </a:t>
            </a:r>
            <a:r>
              <a:rPr lang="en-US" b="1" i="1" dirty="0" err="1"/>
              <a:t>си</a:t>
            </a:r>
            <a:r>
              <a:rPr lang="en-US" b="1" i="1" dirty="0"/>
              <a:t>.</a:t>
            </a:r>
            <a:endParaRPr lang="en-US" dirty="0"/>
          </a:p>
          <a:p>
            <a:r>
              <a:rPr lang="en-US" dirty="0"/>
              <a:t>         </a:t>
            </a:r>
            <a:r>
              <a:rPr lang="en-US" dirty="0" err="1"/>
              <a:t>Въз</a:t>
            </a:r>
            <a:r>
              <a:rPr lang="en-US" dirty="0"/>
              <a:t> </a:t>
            </a:r>
            <a:r>
              <a:rPr lang="en-US" dirty="0" err="1"/>
              <a:t>основа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горните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зависимости</a:t>
            </a:r>
            <a:r>
              <a:rPr lang="en-US" dirty="0"/>
              <a:t> 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докаже</a:t>
            </a:r>
            <a:r>
              <a:rPr lang="en-US" dirty="0"/>
              <a:t>, </a:t>
            </a:r>
            <a:r>
              <a:rPr lang="en-US" dirty="0" err="1"/>
              <a:t>че</a:t>
            </a:r>
            <a:r>
              <a:rPr lang="en-US" dirty="0"/>
              <a:t> </a:t>
            </a:r>
            <a:r>
              <a:rPr lang="en-US" dirty="0" err="1"/>
              <a:t>силата</a:t>
            </a:r>
            <a:r>
              <a:rPr lang="en-US" dirty="0"/>
              <a:t> F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електродите</a:t>
            </a:r>
            <a:r>
              <a:rPr lang="en-US" dirty="0"/>
              <a:t> </a:t>
            </a:r>
            <a:r>
              <a:rPr lang="en-US" dirty="0" err="1"/>
              <a:t>зависи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квадрата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напрежението</a:t>
            </a:r>
            <a:r>
              <a:rPr lang="en-US" dirty="0"/>
              <a:t> U, </a:t>
            </a:r>
            <a:r>
              <a:rPr lang="en-US" dirty="0" err="1"/>
              <a:t>или</a:t>
            </a:r>
            <a:endParaRPr lang="en-US" dirty="0"/>
          </a:p>
          <a:p>
            <a:r>
              <a:rPr lang="en-US" b="1" i="1" dirty="0"/>
              <a:t>F = k2U^2,</a:t>
            </a:r>
            <a:endParaRPr lang="en-US" dirty="0"/>
          </a:p>
          <a:p>
            <a:r>
              <a:rPr lang="en-US" dirty="0" err="1"/>
              <a:t>където</a:t>
            </a:r>
            <a:r>
              <a:rPr lang="en-US" dirty="0"/>
              <a:t> k2 е </a:t>
            </a:r>
            <a:r>
              <a:rPr lang="en-US" dirty="0" err="1"/>
              <a:t>коефициент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пропорционалност</a:t>
            </a:r>
            <a:r>
              <a:rPr lang="en-US" dirty="0"/>
              <a:t>, </a:t>
            </a:r>
            <a:r>
              <a:rPr lang="en-US" dirty="0" err="1"/>
              <a:t>чиято</a:t>
            </a:r>
            <a:r>
              <a:rPr lang="en-US" dirty="0"/>
              <a:t> </a:t>
            </a:r>
            <a:r>
              <a:rPr lang="en-US" dirty="0" err="1"/>
              <a:t>стойност</a:t>
            </a:r>
            <a:r>
              <a:rPr lang="en-US" dirty="0"/>
              <a:t> </a:t>
            </a:r>
            <a:r>
              <a:rPr lang="en-US" dirty="0" err="1"/>
              <a:t>зависи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разстоянието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електродите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        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конструкцията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фиг</a:t>
            </a:r>
            <a:r>
              <a:rPr lang="en-US" dirty="0" smtClean="0"/>
              <a:t>. </a:t>
            </a:r>
            <a:r>
              <a:rPr lang="bg-BG" dirty="0" smtClean="0"/>
              <a:t>1</a:t>
            </a:r>
            <a:r>
              <a:rPr lang="en-US" dirty="0" smtClean="0"/>
              <a:t> а</a:t>
            </a:r>
            <a:r>
              <a:rPr lang="bg-BG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въртящият</a:t>
            </a:r>
            <a:r>
              <a:rPr lang="en-US" dirty="0" smtClean="0"/>
              <a:t> </a:t>
            </a:r>
            <a:r>
              <a:rPr lang="en-US" dirty="0" err="1" smtClean="0"/>
              <a:t>момент</a:t>
            </a:r>
            <a:r>
              <a:rPr lang="en-US" dirty="0" smtClean="0"/>
              <a:t> е</a:t>
            </a:r>
          </a:p>
          <a:p>
            <a:r>
              <a:rPr lang="en-US" b="1" i="1" dirty="0" err="1" smtClean="0"/>
              <a:t>Мb</a:t>
            </a:r>
            <a:r>
              <a:rPr lang="en-US" b="1" i="1" dirty="0" smtClean="0"/>
              <a:t> = kU^2 ,</a:t>
            </a:r>
            <a:endParaRPr lang="en-US" dirty="0" smtClean="0"/>
          </a:p>
          <a:p>
            <a:r>
              <a:rPr lang="en-US" dirty="0" smtClean="0"/>
              <a:t>а </a:t>
            </a:r>
            <a:r>
              <a:rPr lang="en-US" dirty="0" err="1" smtClean="0"/>
              <a:t>противодействащият</a:t>
            </a:r>
            <a:r>
              <a:rPr lang="en-US" dirty="0" smtClean="0"/>
              <a:t> , </a:t>
            </a:r>
            <a:r>
              <a:rPr lang="en-US" dirty="0" err="1" smtClean="0"/>
              <a:t>създаден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спиралната</a:t>
            </a:r>
            <a:r>
              <a:rPr lang="en-US" dirty="0" smtClean="0"/>
              <a:t> </a:t>
            </a:r>
            <a:r>
              <a:rPr lang="en-US" dirty="0" err="1" smtClean="0"/>
              <a:t>пружина</a:t>
            </a:r>
            <a:r>
              <a:rPr lang="en-US" dirty="0" smtClean="0"/>
              <a:t>:</a:t>
            </a:r>
          </a:p>
          <a:p>
            <a:r>
              <a:rPr lang="en-US" b="1" i="1" dirty="0" err="1" smtClean="0"/>
              <a:t>Мп</a:t>
            </a:r>
            <a:r>
              <a:rPr lang="en-US" b="1" i="1" dirty="0" smtClean="0"/>
              <a:t> = </a:t>
            </a:r>
            <a:r>
              <a:rPr lang="en-US" b="1" i="1" dirty="0" err="1" smtClean="0"/>
              <a:t>сα</a:t>
            </a:r>
            <a:r>
              <a:rPr lang="en-US" b="1" i="1" dirty="0" smtClean="0"/>
              <a:t>.</a:t>
            </a:r>
            <a:endParaRPr lang="en-US" dirty="0" smtClean="0"/>
          </a:p>
          <a:p>
            <a:r>
              <a:rPr lang="en-US" dirty="0" err="1" smtClean="0"/>
              <a:t>При</a:t>
            </a:r>
            <a:r>
              <a:rPr lang="en-US" dirty="0" smtClean="0"/>
              <a:t> </a:t>
            </a:r>
            <a:r>
              <a:rPr lang="en-US" dirty="0" err="1" smtClean="0"/>
              <a:t>равновесие</a:t>
            </a:r>
            <a:endParaRPr lang="en-US" dirty="0" smtClean="0"/>
          </a:p>
          <a:p>
            <a:r>
              <a:rPr lang="en-US" b="1" i="1" dirty="0" err="1" smtClean="0"/>
              <a:t>Мb</a:t>
            </a:r>
            <a:r>
              <a:rPr lang="en-US" b="1" i="1" dirty="0" smtClean="0"/>
              <a:t> = </a:t>
            </a:r>
            <a:r>
              <a:rPr lang="en-US" b="1" i="1" dirty="0" err="1" smtClean="0"/>
              <a:t>Мn</a:t>
            </a:r>
            <a:r>
              <a:rPr lang="en-US" b="1" i="1" dirty="0" smtClean="0"/>
              <a:t> </a:t>
            </a:r>
            <a:r>
              <a:rPr lang="en-US" b="1" i="1" dirty="0" err="1" smtClean="0"/>
              <a:t>или</a:t>
            </a:r>
            <a:r>
              <a:rPr lang="en-US" b="1" i="1" dirty="0" smtClean="0"/>
              <a:t> kU^2 = </a:t>
            </a:r>
            <a:r>
              <a:rPr lang="en-US" b="1" i="1" dirty="0" err="1" smtClean="0"/>
              <a:t>сα</a:t>
            </a:r>
            <a:r>
              <a:rPr lang="en-US" b="1" i="1" dirty="0" smtClean="0"/>
              <a:t>.</a:t>
            </a:r>
            <a:endParaRPr lang="en-US" dirty="0" smtClean="0"/>
          </a:p>
          <a:p>
            <a:r>
              <a:rPr lang="en-US" dirty="0" err="1" smtClean="0"/>
              <a:t>Следователно</a:t>
            </a:r>
            <a:endParaRPr lang="en-US" dirty="0" smtClean="0"/>
          </a:p>
          <a:p>
            <a:r>
              <a:rPr lang="en-US" b="1" i="1" dirty="0" smtClean="0"/>
              <a:t>α=k/c U^2</a:t>
            </a:r>
            <a:endParaRPr lang="en-US" dirty="0" smtClean="0"/>
          </a:p>
          <a:p>
            <a:r>
              <a:rPr lang="en-US" dirty="0" smtClean="0"/>
              <a:t>т. е. </a:t>
            </a:r>
            <a:r>
              <a:rPr lang="en-US" dirty="0" err="1" smtClean="0"/>
              <a:t>ъгълът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отклонение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подвижната</a:t>
            </a:r>
            <a:r>
              <a:rPr lang="en-US" dirty="0" smtClean="0"/>
              <a:t> </a:t>
            </a:r>
            <a:r>
              <a:rPr lang="en-US" dirty="0" err="1" smtClean="0"/>
              <a:t>част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измервателния</a:t>
            </a:r>
            <a:r>
              <a:rPr lang="en-US" dirty="0" smtClean="0"/>
              <a:t> </a:t>
            </a:r>
            <a:r>
              <a:rPr lang="en-US" dirty="0" err="1" smtClean="0"/>
              <a:t>механизъм</a:t>
            </a:r>
            <a:r>
              <a:rPr lang="en-US" dirty="0" smtClean="0"/>
              <a:t> е </a:t>
            </a:r>
            <a:r>
              <a:rPr lang="en-US" dirty="0" err="1" smtClean="0"/>
              <a:t>пропорционален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квадрата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напрежението</a:t>
            </a:r>
            <a:r>
              <a:rPr lang="en-US" dirty="0" smtClean="0"/>
              <a:t>, </a:t>
            </a:r>
            <a:r>
              <a:rPr lang="en-US" dirty="0" err="1" smtClean="0"/>
              <a:t>приложено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електродите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968</TotalTime>
  <Words>261</Words>
  <Application>Microsoft Office PowerPoint</Application>
  <PresentationFormat>On-screen Show (4:3)</PresentationFormat>
  <Paragraphs>37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Електростатични измервателни механизми</vt:lpstr>
      <vt:lpstr>Принцип на действие и структура</vt:lpstr>
      <vt:lpstr>Принцип на действие и структура</vt:lpstr>
      <vt:lpstr>Slide 4</vt:lpstr>
      <vt:lpstr>Slide 5</vt:lpstr>
      <vt:lpstr>Slide 6</vt:lpstr>
      <vt:lpstr>Slide 7</vt:lpstr>
      <vt:lpstr>Slide 8</vt:lpstr>
      <vt:lpstr>Slide 9</vt:lpstr>
      <vt:lpstr>Основен недостатък на електростатичните механизми</vt:lpstr>
      <vt:lpstr>Приложение на електростатичните измервателни механизми</vt:lpstr>
      <vt:lpstr>Приложение на електростатичните измервателни механизми</vt:lpstr>
      <vt:lpstr>Приложение на електростатичните измервателни механизми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Електростатични измервателни механизми</dc:title>
  <dc:creator>Sneja</dc:creator>
  <cp:lastModifiedBy>Sneja</cp:lastModifiedBy>
  <cp:revision>10</cp:revision>
  <dcterms:created xsi:type="dcterms:W3CDTF">2013-10-24T13:21:52Z</dcterms:created>
  <dcterms:modified xsi:type="dcterms:W3CDTF">2013-10-25T10:42:31Z</dcterms:modified>
</cp:coreProperties>
</file>