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91"/>
  </p:notesMasterIdLst>
  <p:handoutMasterIdLst>
    <p:handoutMasterId r:id="rId92"/>
  </p:handoutMasterIdLst>
  <p:sldIdLst>
    <p:sldId id="396" r:id="rId2"/>
    <p:sldId id="327" r:id="rId3"/>
    <p:sldId id="328" r:id="rId4"/>
    <p:sldId id="402" r:id="rId5"/>
    <p:sldId id="403" r:id="rId6"/>
    <p:sldId id="329" r:id="rId7"/>
    <p:sldId id="330" r:id="rId8"/>
    <p:sldId id="404" r:id="rId9"/>
    <p:sldId id="331" r:id="rId10"/>
    <p:sldId id="332" r:id="rId11"/>
    <p:sldId id="333" r:id="rId12"/>
    <p:sldId id="401" r:id="rId13"/>
    <p:sldId id="334" r:id="rId14"/>
    <p:sldId id="335" r:id="rId15"/>
    <p:sldId id="336" r:id="rId16"/>
    <p:sldId id="337" r:id="rId17"/>
    <p:sldId id="338" r:id="rId18"/>
    <p:sldId id="397" r:id="rId19"/>
    <p:sldId id="339" r:id="rId20"/>
    <p:sldId id="405" r:id="rId21"/>
    <p:sldId id="406" r:id="rId22"/>
    <p:sldId id="340" r:id="rId23"/>
    <p:sldId id="341" r:id="rId24"/>
    <p:sldId id="342" r:id="rId25"/>
    <p:sldId id="398" r:id="rId26"/>
    <p:sldId id="343" r:id="rId27"/>
    <p:sldId id="344" r:id="rId28"/>
    <p:sldId id="345" r:id="rId29"/>
    <p:sldId id="346" r:id="rId30"/>
    <p:sldId id="347" r:id="rId31"/>
    <p:sldId id="348" r:id="rId32"/>
    <p:sldId id="349" r:id="rId33"/>
    <p:sldId id="350" r:id="rId34"/>
    <p:sldId id="351" r:id="rId35"/>
    <p:sldId id="352" r:id="rId36"/>
    <p:sldId id="353" r:id="rId37"/>
    <p:sldId id="354" r:id="rId38"/>
    <p:sldId id="355" r:id="rId39"/>
    <p:sldId id="356" r:id="rId40"/>
    <p:sldId id="357" r:id="rId41"/>
    <p:sldId id="358" r:id="rId42"/>
    <p:sldId id="399" r:id="rId43"/>
    <p:sldId id="359" r:id="rId44"/>
    <p:sldId id="360" r:id="rId45"/>
    <p:sldId id="361" r:id="rId46"/>
    <p:sldId id="362" r:id="rId47"/>
    <p:sldId id="363" r:id="rId48"/>
    <p:sldId id="364" r:id="rId49"/>
    <p:sldId id="407" r:id="rId50"/>
    <p:sldId id="408" r:id="rId51"/>
    <p:sldId id="409" r:id="rId52"/>
    <p:sldId id="410" r:id="rId53"/>
    <p:sldId id="412" r:id="rId54"/>
    <p:sldId id="411" r:id="rId55"/>
    <p:sldId id="413" r:id="rId56"/>
    <p:sldId id="415" r:id="rId57"/>
    <p:sldId id="414" r:id="rId58"/>
    <p:sldId id="365" r:id="rId59"/>
    <p:sldId id="366" r:id="rId60"/>
    <p:sldId id="367" r:id="rId61"/>
    <p:sldId id="368" r:id="rId62"/>
    <p:sldId id="369" r:id="rId63"/>
    <p:sldId id="370" r:id="rId64"/>
    <p:sldId id="371" r:id="rId65"/>
    <p:sldId id="372" r:id="rId66"/>
    <p:sldId id="373" r:id="rId67"/>
    <p:sldId id="374" r:id="rId68"/>
    <p:sldId id="375" r:id="rId69"/>
    <p:sldId id="376" r:id="rId70"/>
    <p:sldId id="377" r:id="rId71"/>
    <p:sldId id="378" r:id="rId72"/>
    <p:sldId id="379" r:id="rId73"/>
    <p:sldId id="380" r:id="rId74"/>
    <p:sldId id="381" r:id="rId75"/>
    <p:sldId id="382" r:id="rId76"/>
    <p:sldId id="383" r:id="rId77"/>
    <p:sldId id="384" r:id="rId78"/>
    <p:sldId id="385" r:id="rId79"/>
    <p:sldId id="386" r:id="rId80"/>
    <p:sldId id="387" r:id="rId81"/>
    <p:sldId id="388" r:id="rId82"/>
    <p:sldId id="389" r:id="rId83"/>
    <p:sldId id="390" r:id="rId84"/>
    <p:sldId id="391" r:id="rId85"/>
    <p:sldId id="392" r:id="rId86"/>
    <p:sldId id="393" r:id="rId87"/>
    <p:sldId id="394" r:id="rId88"/>
    <p:sldId id="395" r:id="rId89"/>
    <p:sldId id="400" r:id="rId90"/>
  </p:sldIdLst>
  <p:sldSz cx="9144000" cy="6858000" type="letter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571F"/>
    <a:srgbClr val="677228"/>
    <a:srgbClr val="6E792B"/>
    <a:srgbClr val="76822E"/>
    <a:srgbClr val="6F6A07"/>
    <a:srgbClr val="827C08"/>
    <a:srgbClr val="A29B0A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 snapToObjects="1">
      <p:cViewPr>
        <p:scale>
          <a:sx n="70" d="100"/>
          <a:sy n="70" d="100"/>
        </p:scale>
        <p:origin x="-1386" y="-90"/>
      </p:cViewPr>
      <p:guideLst>
        <p:guide orient="horz" pos="1920"/>
        <p:guide pos="2880"/>
      </p:guideLst>
    </p:cSldViewPr>
  </p:slideViewPr>
  <p:outlineViewPr>
    <p:cViewPr>
      <p:scale>
        <a:sx n="33" d="100"/>
        <a:sy n="33" d="100"/>
      </p:scale>
      <p:origin x="48" y="329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780" y="21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notesMaster" Target="notesMasters/notesMaster1.xml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243F5064-BE18-4632-9377-12952F91DF49}" type="slidenum">
              <a:rPr lang="en-CA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7961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D6F2B615-B6C4-4C25-9EB1-A2F9DB1D2EEA}" type="slidenum">
              <a:rPr lang="en-CA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979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AC4537-26B0-408C-933D-9BBAFD38EB52}" type="slidenum">
              <a:rPr lang="en-CA"/>
              <a:pPr/>
              <a:t>1</a:t>
            </a:fld>
            <a:endParaRPr lang="en-CA"/>
          </a:p>
        </p:txBody>
      </p:sp>
      <p:sp>
        <p:nvSpPr>
          <p:cNvPr id="812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D8F599-3F33-439B-94BA-D531D1F1AF54}" type="slidenum">
              <a:rPr lang="en-CA"/>
              <a:pPr/>
              <a:t>14</a:t>
            </a:fld>
            <a:endParaRPr lang="en-CA"/>
          </a:p>
        </p:txBody>
      </p:sp>
      <p:sp>
        <p:nvSpPr>
          <p:cNvPr id="68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B711D6-EB9A-4CCD-AAC7-9CB0062AA7FA}" type="slidenum">
              <a:rPr lang="en-CA"/>
              <a:pPr/>
              <a:t>15</a:t>
            </a:fld>
            <a:endParaRPr lang="en-CA"/>
          </a:p>
        </p:txBody>
      </p:sp>
      <p:sp>
        <p:nvSpPr>
          <p:cNvPr id="68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AF025E-2FCB-45AE-92F7-6D3283659F7F}" type="slidenum">
              <a:rPr lang="en-CA"/>
              <a:pPr/>
              <a:t>16</a:t>
            </a:fld>
            <a:endParaRPr lang="en-CA"/>
          </a:p>
        </p:txBody>
      </p:sp>
      <p:sp>
        <p:nvSpPr>
          <p:cNvPr id="69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92AA9D-0F6F-4005-ACC0-1C258116F6CE}" type="slidenum">
              <a:rPr lang="en-CA"/>
              <a:pPr/>
              <a:t>17</a:t>
            </a:fld>
            <a:endParaRPr lang="en-CA"/>
          </a:p>
        </p:txBody>
      </p:sp>
      <p:sp>
        <p:nvSpPr>
          <p:cNvPr id="69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ABD858-1D71-4FD0-8FBA-0C1D0C23EAB8}" type="slidenum">
              <a:rPr lang="en-CA"/>
              <a:pPr/>
              <a:t>18</a:t>
            </a:fld>
            <a:endParaRPr lang="en-CA"/>
          </a:p>
        </p:txBody>
      </p:sp>
      <p:sp>
        <p:nvSpPr>
          <p:cNvPr id="81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69D30F-91C2-439F-9E53-7B1F7E595C89}" type="slidenum">
              <a:rPr lang="en-CA"/>
              <a:pPr/>
              <a:t>19</a:t>
            </a:fld>
            <a:endParaRPr lang="en-CA"/>
          </a:p>
        </p:txBody>
      </p:sp>
      <p:sp>
        <p:nvSpPr>
          <p:cNvPr id="69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F0FABA-AA49-4D00-B34F-A80BC979AF40}" type="slidenum">
              <a:rPr lang="en-CA"/>
              <a:pPr/>
              <a:t>22</a:t>
            </a:fld>
            <a:endParaRPr lang="en-CA"/>
          </a:p>
        </p:txBody>
      </p:sp>
      <p:sp>
        <p:nvSpPr>
          <p:cNvPr id="69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EE15C5-4279-4553-A248-4453D655A406}" type="slidenum">
              <a:rPr lang="en-CA"/>
              <a:pPr/>
              <a:t>23</a:t>
            </a:fld>
            <a:endParaRPr lang="en-CA"/>
          </a:p>
        </p:txBody>
      </p:sp>
      <p:sp>
        <p:nvSpPr>
          <p:cNvPr id="69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CECB3A-FAFB-498E-ADB9-EB63BABE09B6}" type="slidenum">
              <a:rPr lang="en-CA"/>
              <a:pPr/>
              <a:t>24</a:t>
            </a:fld>
            <a:endParaRPr lang="en-CA"/>
          </a:p>
        </p:txBody>
      </p:sp>
      <p:sp>
        <p:nvSpPr>
          <p:cNvPr id="70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A89ADB-3E58-4F7D-B3F7-1856FA0C9C13}" type="slidenum">
              <a:rPr lang="en-CA"/>
              <a:pPr/>
              <a:t>25</a:t>
            </a:fld>
            <a:endParaRPr lang="en-CA"/>
          </a:p>
        </p:txBody>
      </p:sp>
      <p:sp>
        <p:nvSpPr>
          <p:cNvPr id="81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736011-6039-4650-B6CD-36F1BA2A714B}" type="slidenum">
              <a:rPr lang="en-CA"/>
              <a:pPr/>
              <a:t>2</a:t>
            </a:fld>
            <a:endParaRPr lang="en-CA"/>
          </a:p>
        </p:txBody>
      </p:sp>
      <p:sp>
        <p:nvSpPr>
          <p:cNvPr id="67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965029-3C50-4100-BCFB-F77BE57BDFCB}" type="slidenum">
              <a:rPr lang="en-CA"/>
              <a:pPr/>
              <a:t>26</a:t>
            </a:fld>
            <a:endParaRPr lang="en-CA"/>
          </a:p>
        </p:txBody>
      </p:sp>
      <p:sp>
        <p:nvSpPr>
          <p:cNvPr id="70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0168D6-6819-476F-A3EF-390E4C2547D2}" type="slidenum">
              <a:rPr lang="en-CA"/>
              <a:pPr/>
              <a:t>27</a:t>
            </a:fld>
            <a:endParaRPr lang="en-CA"/>
          </a:p>
        </p:txBody>
      </p:sp>
      <p:sp>
        <p:nvSpPr>
          <p:cNvPr id="70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1836E2-288D-40A9-9ABF-7093A706EE61}" type="slidenum">
              <a:rPr lang="en-CA"/>
              <a:pPr/>
              <a:t>28</a:t>
            </a:fld>
            <a:endParaRPr lang="en-CA"/>
          </a:p>
        </p:txBody>
      </p:sp>
      <p:sp>
        <p:nvSpPr>
          <p:cNvPr id="70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E6BAAD-0A6F-4E13-B38E-9A4E22D2DC32}" type="slidenum">
              <a:rPr lang="en-CA"/>
              <a:pPr/>
              <a:t>29</a:t>
            </a:fld>
            <a:endParaRPr lang="en-CA"/>
          </a:p>
        </p:txBody>
      </p:sp>
      <p:sp>
        <p:nvSpPr>
          <p:cNvPr id="70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BB7F46-C45F-4F5C-9A42-C336D7372531}" type="slidenum">
              <a:rPr lang="en-CA"/>
              <a:pPr/>
              <a:t>30</a:t>
            </a:fld>
            <a:endParaRPr lang="en-CA"/>
          </a:p>
        </p:txBody>
      </p:sp>
      <p:sp>
        <p:nvSpPr>
          <p:cNvPr id="71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A545DB-DDD4-434B-ACB4-5F4C3CC0F9B8}" type="slidenum">
              <a:rPr lang="en-CA"/>
              <a:pPr/>
              <a:t>31</a:t>
            </a:fld>
            <a:endParaRPr lang="en-CA"/>
          </a:p>
        </p:txBody>
      </p:sp>
      <p:sp>
        <p:nvSpPr>
          <p:cNvPr id="71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49B88C-67DE-4B24-8A5C-33D0E5B7B50C}" type="slidenum">
              <a:rPr lang="en-CA"/>
              <a:pPr/>
              <a:t>32</a:t>
            </a:fld>
            <a:endParaRPr lang="en-CA"/>
          </a:p>
        </p:txBody>
      </p:sp>
      <p:sp>
        <p:nvSpPr>
          <p:cNvPr id="71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A95266-3A1C-4AFE-BF7B-AFB36E3489A6}" type="slidenum">
              <a:rPr lang="en-CA"/>
              <a:pPr/>
              <a:t>33</a:t>
            </a:fld>
            <a:endParaRPr lang="en-CA"/>
          </a:p>
        </p:txBody>
      </p:sp>
      <p:sp>
        <p:nvSpPr>
          <p:cNvPr id="71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F9F317-9C71-436E-89B3-1230E22185A5}" type="slidenum">
              <a:rPr lang="en-CA"/>
              <a:pPr/>
              <a:t>34</a:t>
            </a:fld>
            <a:endParaRPr lang="en-CA"/>
          </a:p>
        </p:txBody>
      </p:sp>
      <p:sp>
        <p:nvSpPr>
          <p:cNvPr id="71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0F744F-23D6-4100-AF59-10840C6B9B5B}" type="slidenum">
              <a:rPr lang="en-CA"/>
              <a:pPr/>
              <a:t>35</a:t>
            </a:fld>
            <a:endParaRPr lang="en-CA"/>
          </a:p>
        </p:txBody>
      </p:sp>
      <p:sp>
        <p:nvSpPr>
          <p:cNvPr id="72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3C7162-64D9-4257-BAEA-48FF8BF3BD84}" type="slidenum">
              <a:rPr lang="en-CA"/>
              <a:pPr/>
              <a:t>3</a:t>
            </a:fld>
            <a:endParaRPr lang="en-CA"/>
          </a:p>
        </p:txBody>
      </p:sp>
      <p:sp>
        <p:nvSpPr>
          <p:cNvPr id="67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5AB4B5-D71C-4AA2-BC45-130A5D45365A}" type="slidenum">
              <a:rPr lang="en-CA"/>
              <a:pPr/>
              <a:t>36</a:t>
            </a:fld>
            <a:endParaRPr lang="en-CA"/>
          </a:p>
        </p:txBody>
      </p:sp>
      <p:sp>
        <p:nvSpPr>
          <p:cNvPr id="72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3318BF-5EE4-4880-9EB0-A82E781FCB13}" type="slidenum">
              <a:rPr lang="en-CA"/>
              <a:pPr/>
              <a:t>37</a:t>
            </a:fld>
            <a:endParaRPr lang="en-CA"/>
          </a:p>
        </p:txBody>
      </p:sp>
      <p:sp>
        <p:nvSpPr>
          <p:cNvPr id="72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F232AF-535B-4FA7-BDDF-666EED639E8A}" type="slidenum">
              <a:rPr lang="en-CA"/>
              <a:pPr/>
              <a:t>38</a:t>
            </a:fld>
            <a:endParaRPr lang="en-CA"/>
          </a:p>
        </p:txBody>
      </p:sp>
      <p:sp>
        <p:nvSpPr>
          <p:cNvPr id="72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F246D-661E-4267-A1B0-245FFA3E0B41}" type="slidenum">
              <a:rPr lang="en-CA"/>
              <a:pPr/>
              <a:t>39</a:t>
            </a:fld>
            <a:endParaRPr lang="en-CA"/>
          </a:p>
        </p:txBody>
      </p:sp>
      <p:sp>
        <p:nvSpPr>
          <p:cNvPr id="73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47AB19-4704-42EC-9A82-D88A28B38CAA}" type="slidenum">
              <a:rPr lang="en-CA"/>
              <a:pPr/>
              <a:t>40</a:t>
            </a:fld>
            <a:endParaRPr lang="en-CA"/>
          </a:p>
        </p:txBody>
      </p:sp>
      <p:sp>
        <p:nvSpPr>
          <p:cNvPr id="73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E10261-24AD-481A-82A3-06D84BADE6D2}" type="slidenum">
              <a:rPr lang="en-CA"/>
              <a:pPr/>
              <a:t>41</a:t>
            </a:fld>
            <a:endParaRPr lang="en-CA"/>
          </a:p>
        </p:txBody>
      </p:sp>
      <p:sp>
        <p:nvSpPr>
          <p:cNvPr id="73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ABAAB8-706E-4799-8E1E-115071D2FB99}" type="slidenum">
              <a:rPr lang="en-CA"/>
              <a:pPr/>
              <a:t>42</a:t>
            </a:fld>
            <a:endParaRPr lang="en-CA"/>
          </a:p>
        </p:txBody>
      </p:sp>
      <p:sp>
        <p:nvSpPr>
          <p:cNvPr id="82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6B0590-B8FC-4C14-ACD2-98871EA0D5E4}" type="slidenum">
              <a:rPr lang="en-CA"/>
              <a:pPr/>
              <a:t>43</a:t>
            </a:fld>
            <a:endParaRPr lang="en-CA"/>
          </a:p>
        </p:txBody>
      </p:sp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8AF041-1B8B-4CA0-BA54-F92CEF3C0F43}" type="slidenum">
              <a:rPr lang="en-CA"/>
              <a:pPr/>
              <a:t>44</a:t>
            </a:fld>
            <a:endParaRPr lang="en-CA"/>
          </a:p>
        </p:txBody>
      </p:sp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165E17-2EEC-4448-84FE-A941AD3F8BDA}" type="slidenum">
              <a:rPr lang="en-CA"/>
              <a:pPr/>
              <a:t>45</a:t>
            </a:fld>
            <a:endParaRPr lang="en-CA"/>
          </a:p>
        </p:txBody>
      </p:sp>
      <p:sp>
        <p:nvSpPr>
          <p:cNvPr id="74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E45E75-F233-4058-BD73-48197650F135}" type="slidenum">
              <a:rPr lang="en-CA"/>
              <a:pPr/>
              <a:t>6</a:t>
            </a:fld>
            <a:endParaRPr lang="en-CA"/>
          </a:p>
        </p:txBody>
      </p:sp>
      <p:sp>
        <p:nvSpPr>
          <p:cNvPr id="67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D77EC6-7123-4367-9072-6AD938CFA170}" type="slidenum">
              <a:rPr lang="en-CA"/>
              <a:pPr/>
              <a:t>46</a:t>
            </a:fld>
            <a:endParaRPr lang="en-CA"/>
          </a:p>
        </p:txBody>
      </p:sp>
      <p:sp>
        <p:nvSpPr>
          <p:cNvPr id="74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0CEA7A-9BCE-4F9D-820B-52607F07D2BD}" type="slidenum">
              <a:rPr lang="en-CA"/>
              <a:pPr/>
              <a:t>47</a:t>
            </a:fld>
            <a:endParaRPr lang="en-CA"/>
          </a:p>
        </p:txBody>
      </p:sp>
      <p:sp>
        <p:nvSpPr>
          <p:cNvPr id="74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994C65-D5AE-4F6D-8AF4-D02F2327D138}" type="slidenum">
              <a:rPr lang="en-CA"/>
              <a:pPr/>
              <a:t>48</a:t>
            </a:fld>
            <a:endParaRPr lang="en-CA"/>
          </a:p>
        </p:txBody>
      </p:sp>
      <p:sp>
        <p:nvSpPr>
          <p:cNvPr id="74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3FBDC1-AF7F-4B38-8D6B-95664D3DD3DD}" type="slidenum">
              <a:rPr lang="en-CA"/>
              <a:pPr/>
              <a:t>58</a:t>
            </a:fld>
            <a:endParaRPr lang="en-CA"/>
          </a:p>
        </p:txBody>
      </p:sp>
      <p:sp>
        <p:nvSpPr>
          <p:cNvPr id="74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32031F-9C27-4699-83F4-0738655B6F79}" type="slidenum">
              <a:rPr lang="en-CA"/>
              <a:pPr/>
              <a:t>59</a:t>
            </a:fld>
            <a:endParaRPr lang="en-CA"/>
          </a:p>
        </p:txBody>
      </p:sp>
      <p:sp>
        <p:nvSpPr>
          <p:cNvPr id="75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FF7B2E-CC06-44B7-B875-7F4DDDADB7D8}" type="slidenum">
              <a:rPr lang="en-CA"/>
              <a:pPr/>
              <a:t>60</a:t>
            </a:fld>
            <a:endParaRPr lang="en-CA"/>
          </a:p>
        </p:txBody>
      </p:sp>
      <p:sp>
        <p:nvSpPr>
          <p:cNvPr id="75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D7966A-9DB7-4E1A-BF6F-230C090D1B47}" type="slidenum">
              <a:rPr lang="en-CA"/>
              <a:pPr/>
              <a:t>61</a:t>
            </a:fld>
            <a:endParaRPr lang="en-CA"/>
          </a:p>
        </p:txBody>
      </p:sp>
      <p:sp>
        <p:nvSpPr>
          <p:cNvPr id="75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25F733-2799-42C3-969D-CDAFBBF5AED1}" type="slidenum">
              <a:rPr lang="en-CA"/>
              <a:pPr/>
              <a:t>62</a:t>
            </a:fld>
            <a:endParaRPr lang="en-CA"/>
          </a:p>
        </p:txBody>
      </p:sp>
      <p:sp>
        <p:nvSpPr>
          <p:cNvPr id="75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6B0BAF-DCB5-4B80-A9FD-4B976B000A67}" type="slidenum">
              <a:rPr lang="en-CA"/>
              <a:pPr/>
              <a:t>63</a:t>
            </a:fld>
            <a:endParaRPr lang="en-CA"/>
          </a:p>
        </p:txBody>
      </p:sp>
      <p:sp>
        <p:nvSpPr>
          <p:cNvPr id="75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2BA7AB-DE14-4570-AF34-C5DD77E360B3}" type="slidenum">
              <a:rPr lang="en-CA"/>
              <a:pPr/>
              <a:t>64</a:t>
            </a:fld>
            <a:endParaRPr lang="en-CA"/>
          </a:p>
        </p:txBody>
      </p:sp>
      <p:sp>
        <p:nvSpPr>
          <p:cNvPr id="76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3E1C46-81A0-441B-A831-12F906B584AE}" type="slidenum">
              <a:rPr lang="en-CA"/>
              <a:pPr/>
              <a:t>7</a:t>
            </a:fld>
            <a:endParaRPr lang="en-CA"/>
          </a:p>
        </p:txBody>
      </p:sp>
      <p:sp>
        <p:nvSpPr>
          <p:cNvPr id="67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B958E4-CBEA-49CF-B020-4E3B5FE3787E}" type="slidenum">
              <a:rPr lang="en-CA"/>
              <a:pPr/>
              <a:t>65</a:t>
            </a:fld>
            <a:endParaRPr lang="en-CA"/>
          </a:p>
        </p:txBody>
      </p:sp>
      <p:sp>
        <p:nvSpPr>
          <p:cNvPr id="76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66C916-3C8F-4F8B-A073-4D70E56E0F2C}" type="slidenum">
              <a:rPr lang="en-CA"/>
              <a:pPr/>
              <a:t>66</a:t>
            </a:fld>
            <a:endParaRPr lang="en-CA"/>
          </a:p>
        </p:txBody>
      </p:sp>
      <p:sp>
        <p:nvSpPr>
          <p:cNvPr id="76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E4EB75-D4AF-4D9F-A019-B8F329E128EA}" type="slidenum">
              <a:rPr lang="en-CA"/>
              <a:pPr/>
              <a:t>67</a:t>
            </a:fld>
            <a:endParaRPr lang="en-CA"/>
          </a:p>
        </p:txBody>
      </p:sp>
      <p:sp>
        <p:nvSpPr>
          <p:cNvPr id="76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5B8FA6-6FC7-4E17-80BC-A39D916F6374}" type="slidenum">
              <a:rPr lang="en-CA"/>
              <a:pPr/>
              <a:t>68</a:t>
            </a:fld>
            <a:endParaRPr lang="en-CA"/>
          </a:p>
        </p:txBody>
      </p:sp>
      <p:sp>
        <p:nvSpPr>
          <p:cNvPr id="76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A9E085-39DA-49A4-97E1-E51D8AA2E570}" type="slidenum">
              <a:rPr lang="en-CA"/>
              <a:pPr/>
              <a:t>69</a:t>
            </a:fld>
            <a:endParaRPr lang="en-CA"/>
          </a:p>
        </p:txBody>
      </p:sp>
      <p:sp>
        <p:nvSpPr>
          <p:cNvPr id="77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310081-87D0-44BE-8399-141169F2F85C}" type="slidenum">
              <a:rPr lang="en-CA"/>
              <a:pPr/>
              <a:t>70</a:t>
            </a:fld>
            <a:endParaRPr lang="en-CA"/>
          </a:p>
        </p:txBody>
      </p:sp>
      <p:sp>
        <p:nvSpPr>
          <p:cNvPr id="77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39183C-9CDA-4E70-96E7-261875C77AE6}" type="slidenum">
              <a:rPr lang="en-CA"/>
              <a:pPr/>
              <a:t>71</a:t>
            </a:fld>
            <a:endParaRPr lang="en-CA"/>
          </a:p>
        </p:txBody>
      </p:sp>
      <p:sp>
        <p:nvSpPr>
          <p:cNvPr id="77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7F72F6-5F85-49C6-8582-F68F5B176318}" type="slidenum">
              <a:rPr lang="en-CA"/>
              <a:pPr/>
              <a:t>72</a:t>
            </a:fld>
            <a:endParaRPr lang="en-CA"/>
          </a:p>
        </p:txBody>
      </p:sp>
      <p:sp>
        <p:nvSpPr>
          <p:cNvPr id="77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495628-69DC-4A7F-835E-579D4F15D7FD}" type="slidenum">
              <a:rPr lang="en-CA"/>
              <a:pPr/>
              <a:t>73</a:t>
            </a:fld>
            <a:endParaRPr lang="en-CA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511DBE-DD7A-4094-91FA-566DF6C13885}" type="slidenum">
              <a:rPr lang="en-CA"/>
              <a:pPr/>
              <a:t>74</a:t>
            </a:fld>
            <a:endParaRPr lang="en-CA"/>
          </a:p>
        </p:txBody>
      </p:sp>
      <p:sp>
        <p:nvSpPr>
          <p:cNvPr id="78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DE7E01-1411-4662-A617-A406B7CACCAE}" type="slidenum">
              <a:rPr lang="en-CA"/>
              <a:pPr/>
              <a:t>9</a:t>
            </a:fld>
            <a:endParaRPr lang="en-CA"/>
          </a:p>
        </p:txBody>
      </p:sp>
      <p:sp>
        <p:nvSpPr>
          <p:cNvPr id="67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14BB37-3EFD-4592-B39B-679007E941AA}" type="slidenum">
              <a:rPr lang="en-CA"/>
              <a:pPr/>
              <a:t>75</a:t>
            </a:fld>
            <a:endParaRPr lang="en-CA"/>
          </a:p>
        </p:txBody>
      </p:sp>
      <p:sp>
        <p:nvSpPr>
          <p:cNvPr id="78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C17CC0-C442-4CCF-BF63-953B5CDBA18E}" type="slidenum">
              <a:rPr lang="en-CA"/>
              <a:pPr/>
              <a:t>76</a:t>
            </a:fld>
            <a:endParaRPr lang="en-CA"/>
          </a:p>
        </p:txBody>
      </p:sp>
      <p:sp>
        <p:nvSpPr>
          <p:cNvPr id="78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B7892D-2EA4-4AF1-92D2-C4A6AB83EEC0}" type="slidenum">
              <a:rPr lang="en-CA"/>
              <a:pPr/>
              <a:t>77</a:t>
            </a:fld>
            <a:endParaRPr lang="en-CA"/>
          </a:p>
        </p:txBody>
      </p:sp>
      <p:sp>
        <p:nvSpPr>
          <p:cNvPr id="78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E4C7EB-34B6-4F57-BC76-6A0C0F4155CA}" type="slidenum">
              <a:rPr lang="en-CA"/>
              <a:pPr/>
              <a:t>78</a:t>
            </a:fld>
            <a:endParaRPr lang="en-CA"/>
          </a:p>
        </p:txBody>
      </p:sp>
      <p:sp>
        <p:nvSpPr>
          <p:cNvPr id="78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353929-A665-4B79-87FF-058357AE3C8F}" type="slidenum">
              <a:rPr lang="en-CA"/>
              <a:pPr/>
              <a:t>79</a:t>
            </a:fld>
            <a:endParaRPr lang="en-CA"/>
          </a:p>
        </p:txBody>
      </p:sp>
      <p:sp>
        <p:nvSpPr>
          <p:cNvPr id="79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9C3BD2-EBA0-4BF1-B3AA-2354C085C79C}" type="slidenum">
              <a:rPr lang="en-CA"/>
              <a:pPr/>
              <a:t>80</a:t>
            </a:fld>
            <a:endParaRPr lang="en-CA"/>
          </a:p>
        </p:txBody>
      </p:sp>
      <p:sp>
        <p:nvSpPr>
          <p:cNvPr id="79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153B66-7ED4-44E7-A38B-7A100DF48221}" type="slidenum">
              <a:rPr lang="en-CA"/>
              <a:pPr/>
              <a:t>81</a:t>
            </a:fld>
            <a:endParaRPr lang="en-CA"/>
          </a:p>
        </p:txBody>
      </p:sp>
      <p:sp>
        <p:nvSpPr>
          <p:cNvPr id="79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6060DD-A54D-465C-8219-28D9AB07D85F}" type="slidenum">
              <a:rPr lang="en-CA"/>
              <a:pPr/>
              <a:t>82</a:t>
            </a:fld>
            <a:endParaRPr lang="en-CA"/>
          </a:p>
        </p:txBody>
      </p:sp>
      <p:sp>
        <p:nvSpPr>
          <p:cNvPr id="79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364733-8359-49EE-B591-66CA24C322DD}" type="slidenum">
              <a:rPr lang="en-CA"/>
              <a:pPr/>
              <a:t>83</a:t>
            </a:fld>
            <a:endParaRPr lang="en-CA"/>
          </a:p>
        </p:txBody>
      </p:sp>
      <p:sp>
        <p:nvSpPr>
          <p:cNvPr id="79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63B336-DFCC-4224-AB15-CC6027AA970C}" type="slidenum">
              <a:rPr lang="en-CA"/>
              <a:pPr/>
              <a:t>84</a:t>
            </a:fld>
            <a:endParaRPr lang="en-CA"/>
          </a:p>
        </p:txBody>
      </p:sp>
      <p:sp>
        <p:nvSpPr>
          <p:cNvPr id="80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E64EE2-9A72-45F0-8E69-3BCB8354120F}" type="slidenum">
              <a:rPr lang="en-CA"/>
              <a:pPr/>
              <a:t>10</a:t>
            </a:fld>
            <a:endParaRPr lang="en-CA"/>
          </a:p>
        </p:txBody>
      </p:sp>
      <p:sp>
        <p:nvSpPr>
          <p:cNvPr id="68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9F6E59-0BF3-42A8-A03B-1630D5067E5B}" type="slidenum">
              <a:rPr lang="en-CA"/>
              <a:pPr/>
              <a:t>85</a:t>
            </a:fld>
            <a:endParaRPr lang="en-CA"/>
          </a:p>
        </p:txBody>
      </p:sp>
      <p:sp>
        <p:nvSpPr>
          <p:cNvPr id="80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6BC3D2-A1BE-4D5C-A233-37F51E758764}" type="slidenum">
              <a:rPr lang="en-CA"/>
              <a:pPr/>
              <a:t>86</a:t>
            </a:fld>
            <a:endParaRPr lang="en-CA"/>
          </a:p>
        </p:txBody>
      </p:sp>
      <p:sp>
        <p:nvSpPr>
          <p:cNvPr id="80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B8212A-C07E-4CBE-8988-864CD9209434}" type="slidenum">
              <a:rPr lang="en-CA"/>
              <a:pPr/>
              <a:t>87</a:t>
            </a:fld>
            <a:endParaRPr lang="en-CA"/>
          </a:p>
        </p:txBody>
      </p:sp>
      <p:sp>
        <p:nvSpPr>
          <p:cNvPr id="807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A65D58-D75E-4E34-96D1-80544CCE7A2C}" type="slidenum">
              <a:rPr lang="en-CA"/>
              <a:pPr/>
              <a:t>88</a:t>
            </a:fld>
            <a:endParaRPr lang="en-CA"/>
          </a:p>
        </p:txBody>
      </p:sp>
      <p:sp>
        <p:nvSpPr>
          <p:cNvPr id="80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023A1A-946A-4514-8434-D035EFB3201C}" type="slidenum">
              <a:rPr lang="en-CA"/>
              <a:pPr/>
              <a:t>89</a:t>
            </a:fld>
            <a:endParaRPr lang="en-CA"/>
          </a:p>
        </p:txBody>
      </p:sp>
      <p:sp>
        <p:nvSpPr>
          <p:cNvPr id="82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E7386D-2E1F-4C24-A115-0C11E4B6A74F}" type="slidenum">
              <a:rPr lang="en-CA"/>
              <a:pPr/>
              <a:t>11</a:t>
            </a:fld>
            <a:endParaRPr lang="en-CA"/>
          </a:p>
        </p:txBody>
      </p:sp>
      <p:sp>
        <p:nvSpPr>
          <p:cNvPr id="68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FB9B23-EE70-4C1A-8021-799F25DEC52F}" type="slidenum">
              <a:rPr lang="en-CA"/>
              <a:pPr/>
              <a:t>13</a:t>
            </a:fld>
            <a:endParaRPr lang="en-CA"/>
          </a:p>
        </p:txBody>
      </p:sp>
      <p:sp>
        <p:nvSpPr>
          <p:cNvPr id="68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Thursday, January 20,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2007 </a:t>
            </a:r>
            <a:r>
              <a:rPr lang="en-US" smtClean="0">
                <a:solidFill>
                  <a:srgbClr val="000000"/>
                </a:solidFill>
              </a:rPr>
              <a:t>Ramez Elmasri and Shamkant B. Navathe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47"/>
          <p:cNvSpPr>
            <a:spLocks noChangeArrowheads="1"/>
          </p:cNvSpPr>
          <p:nvPr userDrawn="1"/>
        </p:nvSpPr>
        <p:spPr bwMode="auto">
          <a:xfrm rot="16200000">
            <a:off x="3500437" y="-985837"/>
            <a:ext cx="2143125" cy="9144000"/>
          </a:xfrm>
          <a:prstGeom prst="rect">
            <a:avLst/>
          </a:prstGeom>
          <a:solidFill>
            <a:srgbClr val="677228">
              <a:alpha val="44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10" name="Rectangle 48"/>
          <p:cNvSpPr>
            <a:spLocks noChangeArrowheads="1"/>
          </p:cNvSpPr>
          <p:nvPr userDrawn="1"/>
        </p:nvSpPr>
        <p:spPr bwMode="auto">
          <a:xfrm>
            <a:off x="7315200" y="2438400"/>
            <a:ext cx="1828800" cy="22907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pic>
        <p:nvPicPr>
          <p:cNvPr id="11" name="Picture 46" descr="elmasri_thumb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5" y="2514600"/>
            <a:ext cx="17240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Thursday, January 20,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3DBDA7AD-4DC7-44AB-B937-AAEB990D6A65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Thursday, January 20,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70EFC8BF-020D-474B-9F99-1A5DB1ADDB2A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Thursday, January 20,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966EEBEB-C28D-425A-94AC-3F35D3B8954B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Thursday, January 20,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300F53F4-2031-4D49-9F90-521DB248EB57}" type="slidenum">
              <a:rPr lang="en-US" smtClean="0"/>
              <a:pPr/>
              <a:t>‹#›</a:t>
            </a:fld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Thursday, January 20,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246214C6-E5BF-4367-8B51-5B3EAB0CDA75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Thursday, January 20, 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C73BD970-A677-49A7-A25E-62FF40466D5D}" type="slidenum">
              <a:rPr lang="en-US" smtClean="0"/>
              <a:pPr/>
              <a:t>‹#›</a:t>
            </a:fld>
            <a:endParaRPr lang="en-CA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Thursday, January 20, 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F5034B52-1EB4-469B-B9E6-C5D481800909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Thursday, January 20, 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A2AF7B60-2AA8-4975-82E3-CB7342D64D19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Thursday, January 20,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8009239E-5528-4088-9A1B-8B264B1AF8D2}" type="slidenum">
              <a:rPr lang="en-US" smtClean="0"/>
              <a:pPr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Thursday, January 20,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8FB94E23-38BF-449C-B128-7F3CBF118C0F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Thursday, January 20, 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Slide 8- </a:t>
            </a:r>
            <a:fld id="{B3DC96B9-CA77-4F27-A873-04D5A34F2952}" type="slidenum">
              <a:rPr lang="en-US" smtClean="0"/>
              <a:pPr/>
              <a:t>‹#›</a:t>
            </a:fld>
            <a:endParaRPr lang="en-CA"/>
          </a:p>
        </p:txBody>
      </p:sp>
      <p:grpSp>
        <p:nvGrpSpPr>
          <p:cNvPr id="9" name="Group 45"/>
          <p:cNvGrpSpPr>
            <a:grpSpLocks/>
          </p:cNvGrpSpPr>
          <p:nvPr userDrawn="1"/>
        </p:nvGrpSpPr>
        <p:grpSpPr bwMode="auto">
          <a:xfrm>
            <a:off x="8936038" y="1449388"/>
            <a:ext cx="207962" cy="5408612"/>
            <a:chOff x="5606" y="889"/>
            <a:chExt cx="154" cy="3431"/>
          </a:xfrm>
        </p:grpSpPr>
        <p:sp>
          <p:nvSpPr>
            <p:cNvPr id="11" name="Rectangle 38"/>
            <p:cNvSpPr>
              <a:spLocks noChangeArrowheads="1"/>
            </p:cNvSpPr>
            <p:nvPr userDrawn="1"/>
          </p:nvSpPr>
          <p:spPr bwMode="gray">
            <a:xfrm flipH="1">
              <a:off x="5685" y="889"/>
              <a:ext cx="75" cy="3431"/>
            </a:xfrm>
            <a:prstGeom prst="rect">
              <a:avLst/>
            </a:prstGeom>
            <a:solidFill>
              <a:srgbClr val="6772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99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sz="3200">
                <a:latin typeface="Tahoma" pitchFamily="34" charset="0"/>
              </a:endParaRPr>
            </a:p>
          </p:txBody>
        </p:sp>
        <p:grpSp>
          <p:nvGrpSpPr>
            <p:cNvPr id="12" name="Group 44"/>
            <p:cNvGrpSpPr>
              <a:grpSpLocks/>
            </p:cNvGrpSpPr>
            <p:nvPr userDrawn="1"/>
          </p:nvGrpSpPr>
          <p:grpSpPr bwMode="auto">
            <a:xfrm>
              <a:off x="5606" y="889"/>
              <a:ext cx="106" cy="3431"/>
              <a:chOff x="5606" y="889"/>
              <a:chExt cx="106" cy="3431"/>
            </a:xfrm>
          </p:grpSpPr>
          <p:sp>
            <p:nvSpPr>
              <p:cNvPr id="13" name="Rectangle 43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06" y="889"/>
                <a:ext cx="58" cy="3431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996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 algn="ctr"/>
                <a:endParaRPr kumimoji="1" lang="en-US" sz="3200">
                  <a:latin typeface="Tahoma" pitchFamily="34" charset="0"/>
                </a:endParaRPr>
              </a:p>
            </p:txBody>
          </p:sp>
          <p:sp>
            <p:nvSpPr>
              <p:cNvPr id="14" name="Rectangle 32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54" y="889"/>
                <a:ext cx="58" cy="3431"/>
              </a:xfrm>
              <a:prstGeom prst="rect">
                <a:avLst/>
              </a:prstGeom>
              <a:solidFill>
                <a:srgbClr val="9900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996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 algn="ctr"/>
                <a:endParaRPr kumimoji="1" lang="en-US" sz="3200">
                  <a:latin typeface="Tahoma" pitchFamily="34" charset="0"/>
                </a:endParaRPr>
              </a:p>
            </p:txBody>
          </p:sp>
        </p:grpSp>
      </p:grpSp>
      <p:sp>
        <p:nvSpPr>
          <p:cNvPr id="15" name="Rectangle 37"/>
          <p:cNvSpPr>
            <a:spLocks noChangeArrowheads="1"/>
          </p:cNvSpPr>
          <p:nvPr userDrawn="1"/>
        </p:nvSpPr>
        <p:spPr bwMode="gray">
          <a:xfrm rot="16200000">
            <a:off x="3845719" y="-3845719"/>
            <a:ext cx="1449388" cy="9140825"/>
          </a:xfrm>
          <a:prstGeom prst="rect">
            <a:avLst/>
          </a:prstGeom>
          <a:solidFill>
            <a:srgbClr val="677228">
              <a:alpha val="3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kumimoji="1" lang="en-US" sz="3200"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0" name="Rectangle 2" descr="Pink tissue paper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ЛЕКЦИИ</a:t>
            </a:r>
            <a:r>
              <a:rPr lang="en-US" dirty="0" smtClean="0"/>
              <a:t> 8</a:t>
            </a:r>
            <a:r>
              <a:rPr lang="bg-BG" dirty="0" smtClean="0"/>
              <a:t>-9</a:t>
            </a:r>
            <a:endParaRPr lang="en-US" dirty="0"/>
          </a:p>
        </p:txBody>
      </p:sp>
      <p:sp>
        <p:nvSpPr>
          <p:cNvPr id="811011" name="Rectangle 3" descr="Pink tissue paper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SQL-99: </a:t>
            </a:r>
            <a:r>
              <a:rPr lang="bg-BG" dirty="0" smtClean="0"/>
              <a:t>дефиниция на схема, ограничения, заявки и изгледи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9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579296" cy="990600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Добавени възможности в </a:t>
            </a:r>
            <a:r>
              <a:rPr lang="en-US" dirty="0" smtClean="0"/>
              <a:t>SQL2 </a:t>
            </a:r>
            <a:r>
              <a:rPr lang="bg-BG" dirty="0" smtClean="0"/>
              <a:t>и </a:t>
            </a:r>
            <a:r>
              <a:rPr lang="en-US" dirty="0" smtClean="0"/>
              <a:t>SQL-99</a:t>
            </a:r>
            <a:endParaRPr lang="en-US" dirty="0"/>
          </a:p>
        </p:txBody>
      </p:sp>
      <p:sp>
        <p:nvSpPr>
          <p:cNvPr id="67994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Create schema</a:t>
            </a:r>
          </a:p>
          <a:p>
            <a:r>
              <a:rPr lang="en-US"/>
              <a:t>Referential integrity options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AACECFAD-54DE-4062-BECD-A53F9A2E4CE9}" type="slidenum">
              <a:rPr lang="en-US"/>
              <a:pPr/>
              <a:t>10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SCHEMA</a:t>
            </a:r>
          </a:p>
        </p:txBody>
      </p:sp>
      <p:sp>
        <p:nvSpPr>
          <p:cNvPr id="68198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Задава нова схема на БД, която се идентифицира с име.</a:t>
            </a:r>
            <a:r>
              <a:rPr lang="en-US" dirty="0" smtClean="0"/>
              <a:t> </a:t>
            </a:r>
            <a:r>
              <a:rPr lang="bg-BG" dirty="0" smtClean="0"/>
              <a:t>Поддържа се в </a:t>
            </a:r>
            <a:r>
              <a:rPr lang="en-US" dirty="0" smtClean="0"/>
              <a:t>SQL Server </a:t>
            </a:r>
            <a:r>
              <a:rPr lang="bg-BG" dirty="0" smtClean="0"/>
              <a:t>и </a:t>
            </a:r>
            <a:r>
              <a:rPr lang="en-US" dirty="0" smtClean="0"/>
              <a:t> Oracle </a:t>
            </a:r>
            <a:r>
              <a:rPr lang="bg-BG" dirty="0" smtClean="0"/>
              <a:t>(с вариации).</a:t>
            </a:r>
          </a:p>
          <a:p>
            <a:r>
              <a:rPr lang="bg-BG" dirty="0" smtClean="0"/>
              <a:t>Не се поддържа в </a:t>
            </a:r>
            <a:r>
              <a:rPr lang="en-US" dirty="0" smtClean="0"/>
              <a:t>MySQL </a:t>
            </a:r>
            <a:r>
              <a:rPr lang="bg-BG" dirty="0" smtClean="0"/>
              <a:t>и </a:t>
            </a:r>
            <a:r>
              <a:rPr lang="en-US" dirty="0" err="1" smtClean="0"/>
              <a:t>PostegreSQL</a:t>
            </a:r>
            <a:r>
              <a:rPr lang="en-US" dirty="0" smtClean="0"/>
              <a:t>.</a:t>
            </a:r>
            <a:endParaRPr lang="bg-BG" dirty="0" smtClean="0"/>
          </a:p>
          <a:p>
            <a:endParaRPr lang="bg-BG" dirty="0" smtClean="0"/>
          </a:p>
          <a:p>
            <a:pPr marL="274320" lvl="1" indent="0">
              <a:buNone/>
            </a:pPr>
            <a:r>
              <a:rPr lang="en-US" sz="2400" b="1" dirty="0">
                <a:solidFill>
                  <a:srgbClr val="990033"/>
                </a:solidFill>
                <a:latin typeface="Courier New" pitchFamily="71" charset="0"/>
              </a:rPr>
              <a:t>CREATE SCHEMA [</a:t>
            </a:r>
            <a:r>
              <a:rPr lang="en-US" sz="2400" b="1" dirty="0" err="1">
                <a:solidFill>
                  <a:srgbClr val="990033"/>
                </a:solidFill>
                <a:latin typeface="Courier New" pitchFamily="71" charset="0"/>
              </a:rPr>
              <a:t>schema_name</a:t>
            </a:r>
            <a:r>
              <a:rPr lang="en-US" sz="2400" b="1" dirty="0">
                <a:solidFill>
                  <a:srgbClr val="990033"/>
                </a:solidFill>
                <a:latin typeface="Courier New" pitchFamily="71" charset="0"/>
              </a:rPr>
              <a:t>] [AUTHORIZATION </a:t>
            </a:r>
            <a:r>
              <a:rPr lang="en-US" sz="2400" b="1" dirty="0" err="1">
                <a:solidFill>
                  <a:srgbClr val="990033"/>
                </a:solidFill>
                <a:latin typeface="Courier New" pitchFamily="71" charset="0"/>
              </a:rPr>
              <a:t>owner_name</a:t>
            </a:r>
            <a:r>
              <a:rPr lang="en-US" sz="2400" b="1" dirty="0">
                <a:solidFill>
                  <a:srgbClr val="990033"/>
                </a:solidFill>
                <a:latin typeface="Courier New" pitchFamily="71" charset="0"/>
              </a:rPr>
              <a:t>]</a:t>
            </a:r>
          </a:p>
          <a:p>
            <a:pPr marL="274320" lvl="1" indent="0">
              <a:buNone/>
            </a:pPr>
            <a:r>
              <a:rPr lang="en-US" sz="2400" b="1" dirty="0">
                <a:solidFill>
                  <a:srgbClr val="990033"/>
                </a:solidFill>
                <a:latin typeface="Courier New" pitchFamily="71" charset="0"/>
              </a:rPr>
              <a:t>[DEFAULT CHARACTER SET </a:t>
            </a:r>
            <a:r>
              <a:rPr lang="en-US" sz="2400" b="1" dirty="0" err="1">
                <a:solidFill>
                  <a:srgbClr val="990033"/>
                </a:solidFill>
                <a:latin typeface="Courier New" pitchFamily="71" charset="0"/>
              </a:rPr>
              <a:t>char_set_name</a:t>
            </a:r>
            <a:r>
              <a:rPr lang="en-US" sz="2400" b="1" dirty="0">
                <a:solidFill>
                  <a:srgbClr val="990033"/>
                </a:solidFill>
                <a:latin typeface="Courier New" pitchFamily="71" charset="0"/>
              </a:rPr>
              <a:t>]</a:t>
            </a:r>
          </a:p>
          <a:p>
            <a:pPr marL="274320" lvl="1" indent="0">
              <a:buNone/>
            </a:pPr>
            <a:r>
              <a:rPr lang="en-US" sz="2400" b="1" dirty="0">
                <a:solidFill>
                  <a:srgbClr val="990033"/>
                </a:solidFill>
                <a:latin typeface="Courier New" pitchFamily="71" charset="0"/>
              </a:rPr>
              <a:t>[PATH </a:t>
            </a:r>
            <a:r>
              <a:rPr lang="en-US" sz="2400" b="1" dirty="0" err="1">
                <a:solidFill>
                  <a:srgbClr val="990033"/>
                </a:solidFill>
                <a:latin typeface="Courier New" pitchFamily="71" charset="0"/>
              </a:rPr>
              <a:t>schema_name</a:t>
            </a:r>
            <a:r>
              <a:rPr lang="en-US" sz="2400" b="1" dirty="0">
                <a:solidFill>
                  <a:srgbClr val="990033"/>
                </a:solidFill>
                <a:latin typeface="Courier New" pitchFamily="71" charset="0"/>
              </a:rPr>
              <a:t> [,...n] ]</a:t>
            </a:r>
          </a:p>
          <a:p>
            <a:pPr marL="274320" lvl="1" indent="0">
              <a:buNone/>
            </a:pPr>
            <a:r>
              <a:rPr lang="en-US" sz="2400" b="1" dirty="0">
                <a:solidFill>
                  <a:srgbClr val="990033"/>
                </a:solidFill>
                <a:latin typeface="Courier New" pitchFamily="71" charset="0"/>
              </a:rPr>
              <a:t>[ &lt;create_table_statement1&gt; [...n] ]</a:t>
            </a:r>
          </a:p>
          <a:p>
            <a:pPr marL="274320" lvl="1" indent="0">
              <a:buNone/>
            </a:pPr>
            <a:r>
              <a:rPr lang="en-US" sz="2400" b="1" dirty="0">
                <a:solidFill>
                  <a:srgbClr val="990033"/>
                </a:solidFill>
                <a:latin typeface="Courier New" pitchFamily="71" charset="0"/>
              </a:rPr>
              <a:t>[ &lt;create_view_statement1&gt; [...n] ]</a:t>
            </a:r>
          </a:p>
          <a:p>
            <a:pPr marL="274320" lvl="1" indent="0">
              <a:buNone/>
            </a:pPr>
            <a:r>
              <a:rPr lang="en-US" sz="2400" b="1" dirty="0">
                <a:solidFill>
                  <a:srgbClr val="990033"/>
                </a:solidFill>
                <a:latin typeface="Courier New" pitchFamily="71" charset="0"/>
              </a:rPr>
              <a:t>[ &lt;grant statement1&gt; [...n] 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3152D0FD-707C-42FD-BA93-F7DFC7C34D8D}" type="slidenum">
              <a:rPr lang="en-US"/>
              <a:pPr/>
              <a:t>11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SCHEMA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Пример от </a:t>
            </a:r>
            <a:r>
              <a:rPr lang="en-US" dirty="0" smtClean="0"/>
              <a:t>Oracle:</a:t>
            </a:r>
            <a:endParaRPr lang="bg-BG" dirty="0" smtClean="0"/>
          </a:p>
          <a:p>
            <a:pPr marL="274320" lvl="1" indent="0">
              <a:buNone/>
            </a:pPr>
            <a:r>
              <a:rPr lang="en-US" sz="2400" b="1" dirty="0">
                <a:solidFill>
                  <a:srgbClr val="990033"/>
                </a:solidFill>
                <a:latin typeface="Courier New" pitchFamily="71" charset="0"/>
              </a:rPr>
              <a:t>CREATE SCHEMA AUTHORIZATION </a:t>
            </a:r>
            <a:r>
              <a:rPr lang="en-US" sz="2400" b="1" dirty="0" err="1">
                <a:solidFill>
                  <a:srgbClr val="990033"/>
                </a:solidFill>
                <a:latin typeface="Courier New" pitchFamily="71" charset="0"/>
              </a:rPr>
              <a:t>emily</a:t>
            </a:r>
            <a:endParaRPr lang="en-US" sz="2400" b="1" dirty="0">
              <a:solidFill>
                <a:srgbClr val="990033"/>
              </a:solidFill>
              <a:latin typeface="Courier New" pitchFamily="71" charset="0"/>
            </a:endParaRPr>
          </a:p>
          <a:p>
            <a:pPr marL="274320" lvl="1" indent="0">
              <a:buNone/>
            </a:pPr>
            <a:r>
              <a:rPr lang="en-US" sz="2400" b="1" dirty="0" smtClean="0">
                <a:solidFill>
                  <a:srgbClr val="990033"/>
                </a:solidFill>
                <a:latin typeface="Courier New" pitchFamily="71" charset="0"/>
              </a:rPr>
              <a:t>	GRANT </a:t>
            </a:r>
            <a:r>
              <a:rPr lang="en-US" sz="2400" b="1" dirty="0">
                <a:solidFill>
                  <a:srgbClr val="990033"/>
                </a:solidFill>
                <a:latin typeface="Courier New" pitchFamily="71" charset="0"/>
              </a:rPr>
              <a:t>SELECT, INSERT ON view_1 TO </a:t>
            </a:r>
            <a:r>
              <a:rPr lang="en-US" sz="2400" b="1" dirty="0" err="1">
                <a:solidFill>
                  <a:srgbClr val="990033"/>
                </a:solidFill>
                <a:latin typeface="Courier New" pitchFamily="71" charset="0"/>
              </a:rPr>
              <a:t>sarah</a:t>
            </a:r>
            <a:endParaRPr lang="en-US" sz="2400" b="1" dirty="0">
              <a:solidFill>
                <a:srgbClr val="990033"/>
              </a:solidFill>
              <a:latin typeface="Courier New" pitchFamily="71" charset="0"/>
            </a:endParaRPr>
          </a:p>
          <a:p>
            <a:pPr marL="274320" lvl="1" indent="0">
              <a:buNone/>
            </a:pPr>
            <a:r>
              <a:rPr lang="en-US" sz="2400" b="1" dirty="0" smtClean="0">
                <a:solidFill>
                  <a:srgbClr val="990033"/>
                </a:solidFill>
                <a:latin typeface="Courier New" pitchFamily="71" charset="0"/>
              </a:rPr>
              <a:t>	GRANT </a:t>
            </a:r>
            <a:r>
              <a:rPr lang="en-US" sz="2400" b="1" dirty="0">
                <a:solidFill>
                  <a:srgbClr val="990033"/>
                </a:solidFill>
                <a:latin typeface="Courier New" pitchFamily="71" charset="0"/>
              </a:rPr>
              <a:t>ALL ON table_1 TO </a:t>
            </a:r>
            <a:r>
              <a:rPr lang="en-US" sz="2400" b="1" dirty="0" err="1">
                <a:solidFill>
                  <a:srgbClr val="990033"/>
                </a:solidFill>
                <a:latin typeface="Courier New" pitchFamily="71" charset="0"/>
              </a:rPr>
              <a:t>sarah</a:t>
            </a:r>
            <a:endParaRPr lang="en-US" sz="2400" b="1" dirty="0">
              <a:solidFill>
                <a:srgbClr val="990033"/>
              </a:solidFill>
              <a:latin typeface="Courier New" pitchFamily="71" charset="0"/>
            </a:endParaRPr>
          </a:p>
          <a:p>
            <a:pPr marL="274320" lvl="1" indent="0">
              <a:buNone/>
            </a:pPr>
            <a:r>
              <a:rPr lang="en-US" sz="2400" b="1" dirty="0" smtClean="0">
                <a:solidFill>
                  <a:srgbClr val="990033"/>
                </a:solidFill>
                <a:latin typeface="Courier New" pitchFamily="71" charset="0"/>
              </a:rPr>
              <a:t>	CREATE </a:t>
            </a:r>
            <a:r>
              <a:rPr lang="en-US" sz="2400" b="1" dirty="0">
                <a:solidFill>
                  <a:srgbClr val="990033"/>
                </a:solidFill>
                <a:latin typeface="Courier New" pitchFamily="71" charset="0"/>
              </a:rPr>
              <a:t>VIEW view_1 AS</a:t>
            </a:r>
          </a:p>
          <a:p>
            <a:pPr marL="274320" lvl="1" indent="0">
              <a:buNone/>
            </a:pPr>
            <a:r>
              <a:rPr lang="en-US" sz="2400" b="1" dirty="0" smtClean="0">
                <a:solidFill>
                  <a:srgbClr val="990033"/>
                </a:solidFill>
                <a:latin typeface="Courier New" pitchFamily="71" charset="0"/>
              </a:rPr>
              <a:t>		SELECT </a:t>
            </a:r>
            <a:r>
              <a:rPr lang="en-US" sz="2400" b="1" dirty="0">
                <a:solidFill>
                  <a:srgbClr val="990033"/>
                </a:solidFill>
                <a:latin typeface="Courier New" pitchFamily="71" charset="0"/>
              </a:rPr>
              <a:t>column_1, </a:t>
            </a:r>
            <a:r>
              <a:rPr lang="en-US" sz="2400" b="1" dirty="0" smtClean="0">
                <a:solidFill>
                  <a:srgbClr val="990033"/>
                </a:solidFill>
                <a:latin typeface="Courier New" pitchFamily="71" charset="0"/>
              </a:rPr>
              <a:t>column_2</a:t>
            </a:r>
          </a:p>
          <a:p>
            <a:pPr marL="274320" lvl="1" indent="0">
              <a:buNone/>
            </a:pPr>
            <a:r>
              <a:rPr lang="en-US" sz="2400" b="1" dirty="0" smtClean="0">
                <a:solidFill>
                  <a:srgbClr val="990033"/>
                </a:solidFill>
                <a:latin typeface="Courier New" pitchFamily="71" charset="0"/>
              </a:rPr>
              <a:t>		FROM </a:t>
            </a:r>
            <a:r>
              <a:rPr lang="en-US" sz="2400" b="1" dirty="0">
                <a:solidFill>
                  <a:srgbClr val="990033"/>
                </a:solidFill>
                <a:latin typeface="Courier New" pitchFamily="71" charset="0"/>
              </a:rPr>
              <a:t>table_1</a:t>
            </a:r>
          </a:p>
          <a:p>
            <a:pPr marL="274320" lvl="1" indent="0">
              <a:buNone/>
            </a:pPr>
            <a:r>
              <a:rPr lang="en-US" sz="2400" b="1" dirty="0" smtClean="0">
                <a:solidFill>
                  <a:srgbClr val="990033"/>
                </a:solidFill>
                <a:latin typeface="Courier New" pitchFamily="71" charset="0"/>
              </a:rPr>
              <a:t>		ORDER </a:t>
            </a:r>
            <a:r>
              <a:rPr lang="en-US" sz="2400" b="1" dirty="0">
                <a:solidFill>
                  <a:srgbClr val="990033"/>
                </a:solidFill>
                <a:latin typeface="Courier New" pitchFamily="71" charset="0"/>
              </a:rPr>
              <a:t>BY column_2</a:t>
            </a:r>
          </a:p>
          <a:p>
            <a:pPr marL="274320" lvl="1" indent="0">
              <a:buNone/>
            </a:pPr>
            <a:r>
              <a:rPr lang="en-US" sz="2400" b="1" dirty="0" smtClean="0">
                <a:solidFill>
                  <a:srgbClr val="990033"/>
                </a:solidFill>
                <a:latin typeface="Courier New" pitchFamily="71" charset="0"/>
              </a:rPr>
              <a:t>	CREATE </a:t>
            </a:r>
            <a:r>
              <a:rPr lang="en-US" sz="2400" b="1" dirty="0">
                <a:solidFill>
                  <a:srgbClr val="990033"/>
                </a:solidFill>
                <a:latin typeface="Courier New" pitchFamily="71" charset="0"/>
              </a:rPr>
              <a:t>TABLE table_1(column_1 INT, </a:t>
            </a:r>
            <a:r>
              <a:rPr lang="en-US" sz="2400" b="1" dirty="0" smtClean="0">
                <a:solidFill>
                  <a:srgbClr val="990033"/>
                </a:solidFill>
                <a:latin typeface="Courier New" pitchFamily="71" charset="0"/>
              </a:rPr>
              <a:t>			column_2 </a:t>
            </a:r>
            <a:r>
              <a:rPr lang="en-US" sz="2400" b="1" dirty="0">
                <a:solidFill>
                  <a:srgbClr val="990033"/>
                </a:solidFill>
                <a:latin typeface="Courier New" pitchFamily="71" charset="0"/>
              </a:rPr>
              <a:t>CHAR(20));</a:t>
            </a:r>
            <a:endParaRPr lang="bg-BG" sz="2400" b="1" dirty="0">
              <a:solidFill>
                <a:srgbClr val="990033"/>
              </a:solidFill>
              <a:latin typeface="Courier New" pitchFamily="7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966EEBEB-C28D-425A-94AC-3F35D3B8954B}" type="slidenum">
              <a:rPr lang="en-US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7169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507288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REFERENTIAL INTEGRITY </a:t>
            </a:r>
            <a:r>
              <a:rPr lang="en-US" dirty="0" smtClean="0"/>
              <a:t>OPTIONS</a:t>
            </a:r>
            <a:r>
              <a:rPr lang="bg-BG" dirty="0" smtClean="0"/>
              <a:t> (1)</a:t>
            </a:r>
            <a:endParaRPr lang="en-US" dirty="0"/>
          </a:p>
        </p:txBody>
      </p:sp>
      <p:sp>
        <p:nvSpPr>
          <p:cNvPr id="68403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sz="2300" dirty="0" smtClean="0"/>
              <a:t>Можем да зададем </a:t>
            </a:r>
            <a:r>
              <a:rPr lang="en-US" sz="2300" dirty="0" smtClean="0"/>
              <a:t>RESTRICT</a:t>
            </a:r>
            <a:r>
              <a:rPr lang="en-US" sz="2300" dirty="0"/>
              <a:t>, CASCADE, SET NULL </a:t>
            </a:r>
            <a:r>
              <a:rPr lang="bg-BG" sz="2300" dirty="0" smtClean="0"/>
              <a:t>или </a:t>
            </a:r>
            <a:r>
              <a:rPr lang="en-US" sz="2300" dirty="0" smtClean="0"/>
              <a:t>SET </a:t>
            </a:r>
            <a:r>
              <a:rPr lang="en-US" sz="2300" dirty="0"/>
              <a:t>DEFAULT </a:t>
            </a:r>
            <a:r>
              <a:rPr lang="bg-BG" sz="2300" dirty="0" smtClean="0"/>
              <a:t>като ограничения върху референтната цялост</a:t>
            </a:r>
            <a:r>
              <a:rPr lang="en-US" sz="2300" dirty="0" smtClean="0"/>
              <a:t> (</a:t>
            </a:r>
            <a:r>
              <a:rPr lang="bg-BG" sz="2300" dirty="0" smtClean="0"/>
              <a:t>външни ключове</a:t>
            </a:r>
            <a:r>
              <a:rPr lang="en-US" sz="2300" dirty="0" smtClean="0"/>
              <a:t>)</a:t>
            </a:r>
            <a:endParaRPr lang="en-US" sz="2300" dirty="0"/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solidFill>
                  <a:srgbClr val="990033"/>
                </a:solidFill>
                <a:latin typeface="Courier New" pitchFamily="71" charset="0"/>
              </a:rPr>
              <a:t>CREATE TABLE DEPT (</a:t>
            </a:r>
            <a:br>
              <a:rPr lang="en-US" b="1" dirty="0">
                <a:solidFill>
                  <a:srgbClr val="990033"/>
                </a:solidFill>
                <a:latin typeface="Courier New" pitchFamily="71" charset="0"/>
              </a:rPr>
            </a:br>
            <a:r>
              <a:rPr lang="en-US" b="1" dirty="0">
                <a:solidFill>
                  <a:srgbClr val="990033"/>
                </a:solidFill>
                <a:latin typeface="Courier New" pitchFamily="71" charset="0"/>
              </a:rPr>
              <a:t> DNAME		VARCHAR(10)	NOT NULL,</a:t>
            </a:r>
            <a:br>
              <a:rPr lang="en-US" b="1" dirty="0">
                <a:solidFill>
                  <a:srgbClr val="990033"/>
                </a:solidFill>
                <a:latin typeface="Courier New" pitchFamily="71" charset="0"/>
              </a:rPr>
            </a:br>
            <a:r>
              <a:rPr lang="en-US" b="1" dirty="0">
                <a:solidFill>
                  <a:srgbClr val="990033"/>
                </a:solidFill>
                <a:latin typeface="Courier New" pitchFamily="71" charset="0"/>
              </a:rPr>
              <a:t>	DNUMBER		INTEGER		NOT NULL,</a:t>
            </a:r>
            <a:br>
              <a:rPr lang="en-US" b="1" dirty="0">
                <a:solidFill>
                  <a:srgbClr val="990033"/>
                </a:solidFill>
                <a:latin typeface="Courier New" pitchFamily="71" charset="0"/>
              </a:rPr>
            </a:br>
            <a:r>
              <a:rPr lang="en-US" b="1" dirty="0">
                <a:solidFill>
                  <a:srgbClr val="990033"/>
                </a:solidFill>
                <a:latin typeface="Courier New" pitchFamily="71" charset="0"/>
              </a:rPr>
              <a:t>	MGRSSN		CHAR(9),</a:t>
            </a:r>
            <a:br>
              <a:rPr lang="en-US" b="1" dirty="0">
                <a:solidFill>
                  <a:srgbClr val="990033"/>
                </a:solidFill>
                <a:latin typeface="Courier New" pitchFamily="71" charset="0"/>
              </a:rPr>
            </a:br>
            <a:r>
              <a:rPr lang="en-US" b="1" dirty="0">
                <a:solidFill>
                  <a:srgbClr val="990033"/>
                </a:solidFill>
                <a:latin typeface="Courier New" pitchFamily="71" charset="0"/>
              </a:rPr>
              <a:t>	MGRSTARTDATE	CHAR(9),</a:t>
            </a:r>
            <a:br>
              <a:rPr lang="en-US" b="1" dirty="0">
                <a:solidFill>
                  <a:srgbClr val="990033"/>
                </a:solidFill>
                <a:latin typeface="Courier New" pitchFamily="71" charset="0"/>
              </a:rPr>
            </a:br>
            <a:r>
              <a:rPr lang="en-US" b="1" dirty="0">
                <a:solidFill>
                  <a:srgbClr val="990033"/>
                </a:solidFill>
                <a:latin typeface="Courier New" pitchFamily="71" charset="0"/>
              </a:rPr>
              <a:t>	PRIMARY KEY (DNUMBER),</a:t>
            </a:r>
            <a:br>
              <a:rPr lang="en-US" b="1" dirty="0">
                <a:solidFill>
                  <a:srgbClr val="990033"/>
                </a:solidFill>
                <a:latin typeface="Courier New" pitchFamily="71" charset="0"/>
              </a:rPr>
            </a:br>
            <a:r>
              <a:rPr lang="en-US" b="1" dirty="0">
                <a:solidFill>
                  <a:srgbClr val="990033"/>
                </a:solidFill>
                <a:latin typeface="Courier New" pitchFamily="71" charset="0"/>
              </a:rPr>
              <a:t>	UNIQUE (DNAME),</a:t>
            </a:r>
            <a:br>
              <a:rPr lang="en-US" b="1" dirty="0">
                <a:solidFill>
                  <a:srgbClr val="990033"/>
                </a:solidFill>
                <a:latin typeface="Courier New" pitchFamily="71" charset="0"/>
              </a:rPr>
            </a:br>
            <a:r>
              <a:rPr lang="en-US" b="1" dirty="0">
                <a:solidFill>
                  <a:srgbClr val="990033"/>
                </a:solidFill>
                <a:latin typeface="Courier New" pitchFamily="71" charset="0"/>
              </a:rPr>
              <a:t>	FOREIGN KEY (MGRSSN) REFERENCES EMP</a:t>
            </a:r>
            <a:br>
              <a:rPr lang="en-US" b="1" dirty="0">
                <a:solidFill>
                  <a:srgbClr val="990033"/>
                </a:solidFill>
                <a:latin typeface="Courier New" pitchFamily="71" charset="0"/>
              </a:rPr>
            </a:br>
            <a:r>
              <a:rPr lang="en-US" b="1" dirty="0">
                <a:solidFill>
                  <a:srgbClr val="990033"/>
                </a:solidFill>
                <a:latin typeface="Courier New" pitchFamily="71" charset="0"/>
              </a:rPr>
              <a:t>ON DELETE SET DEFAULT ON UPDATE CASCADE);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2E033D22-D567-4818-9D14-D928E549A3C2}" type="slidenum">
              <a:rPr lang="en-US"/>
              <a:pPr/>
              <a:t>13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43528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REFERENTIAL INTEGRITY OPTIONS </a:t>
            </a:r>
            <a:r>
              <a:rPr lang="en-US" dirty="0" smtClean="0"/>
              <a:t>(</a:t>
            </a:r>
            <a:r>
              <a:rPr lang="bg-BG" dirty="0" smtClean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8608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z="2500" b="1">
                <a:solidFill>
                  <a:srgbClr val="990033"/>
                </a:solidFill>
                <a:latin typeface="Courier New" pitchFamily="71" charset="0"/>
              </a:rPr>
              <a:t>CREATE TABLE EMP(</a:t>
            </a:r>
            <a:br>
              <a:rPr lang="en-US" sz="2500" b="1">
                <a:solidFill>
                  <a:srgbClr val="990033"/>
                </a:solidFill>
                <a:latin typeface="Courier New" pitchFamily="71" charset="0"/>
              </a:rPr>
            </a:br>
            <a:r>
              <a:rPr lang="en-US" sz="2500" b="1">
                <a:solidFill>
                  <a:srgbClr val="990033"/>
                </a:solidFill>
                <a:latin typeface="Courier New" pitchFamily="71" charset="0"/>
              </a:rPr>
              <a:t>ENAME		VARCHAR(30)	NOT NULL,</a:t>
            </a:r>
            <a:br>
              <a:rPr lang="en-US" sz="2500" b="1">
                <a:solidFill>
                  <a:srgbClr val="990033"/>
                </a:solidFill>
                <a:latin typeface="Courier New" pitchFamily="71" charset="0"/>
              </a:rPr>
            </a:br>
            <a:r>
              <a:rPr lang="en-US" sz="2500" b="1">
                <a:solidFill>
                  <a:srgbClr val="990033"/>
                </a:solidFill>
                <a:latin typeface="Courier New" pitchFamily="71" charset="0"/>
              </a:rPr>
              <a:t>ESSN		CHAR(9),</a:t>
            </a:r>
            <a:br>
              <a:rPr lang="en-US" sz="2500" b="1">
                <a:solidFill>
                  <a:srgbClr val="990033"/>
                </a:solidFill>
                <a:latin typeface="Courier New" pitchFamily="71" charset="0"/>
              </a:rPr>
            </a:br>
            <a:r>
              <a:rPr lang="en-US" sz="2500" b="1">
                <a:solidFill>
                  <a:srgbClr val="990033"/>
                </a:solidFill>
                <a:latin typeface="Courier New" pitchFamily="71" charset="0"/>
              </a:rPr>
              <a:t>BDATE		DATE,</a:t>
            </a:r>
            <a:br>
              <a:rPr lang="en-US" sz="2500" b="1">
                <a:solidFill>
                  <a:srgbClr val="990033"/>
                </a:solidFill>
                <a:latin typeface="Courier New" pitchFamily="71" charset="0"/>
              </a:rPr>
            </a:br>
            <a:r>
              <a:rPr lang="en-US" sz="2500" b="1">
                <a:solidFill>
                  <a:srgbClr val="990033"/>
                </a:solidFill>
                <a:latin typeface="Courier New" pitchFamily="71" charset="0"/>
              </a:rPr>
              <a:t>DNO		INTEGER  DEFAULT 1,</a:t>
            </a:r>
            <a:br>
              <a:rPr lang="en-US" sz="2500" b="1">
                <a:solidFill>
                  <a:srgbClr val="990033"/>
                </a:solidFill>
                <a:latin typeface="Courier New" pitchFamily="71" charset="0"/>
              </a:rPr>
            </a:br>
            <a:r>
              <a:rPr lang="en-US" sz="2500" b="1">
                <a:solidFill>
                  <a:srgbClr val="990033"/>
                </a:solidFill>
                <a:latin typeface="Courier New" pitchFamily="71" charset="0"/>
              </a:rPr>
              <a:t>SUPERSSN	CHAR(9),</a:t>
            </a:r>
            <a:br>
              <a:rPr lang="en-US" sz="2500" b="1">
                <a:solidFill>
                  <a:srgbClr val="990033"/>
                </a:solidFill>
                <a:latin typeface="Courier New" pitchFamily="71" charset="0"/>
              </a:rPr>
            </a:br>
            <a:r>
              <a:rPr lang="en-US" sz="2500" b="1">
                <a:solidFill>
                  <a:srgbClr val="990033"/>
                </a:solidFill>
                <a:latin typeface="Courier New" pitchFamily="71" charset="0"/>
              </a:rPr>
              <a:t>PRIMARY KEY (ESSN),</a:t>
            </a:r>
            <a:br>
              <a:rPr lang="en-US" sz="2500" b="1">
                <a:solidFill>
                  <a:srgbClr val="990033"/>
                </a:solidFill>
                <a:latin typeface="Courier New" pitchFamily="71" charset="0"/>
              </a:rPr>
            </a:br>
            <a:r>
              <a:rPr lang="en-US" sz="2500" b="1">
                <a:solidFill>
                  <a:srgbClr val="990033"/>
                </a:solidFill>
                <a:latin typeface="Courier New" pitchFamily="71" charset="0"/>
              </a:rPr>
              <a:t>FOREIGN KEY (DNO) REFERENCES DEPT</a:t>
            </a:r>
            <a:br>
              <a:rPr lang="en-US" sz="2500" b="1">
                <a:solidFill>
                  <a:srgbClr val="990033"/>
                </a:solidFill>
                <a:latin typeface="Courier New" pitchFamily="71" charset="0"/>
              </a:rPr>
            </a:br>
            <a:r>
              <a:rPr lang="en-US" sz="2500" b="1">
                <a:solidFill>
                  <a:srgbClr val="990033"/>
                </a:solidFill>
                <a:latin typeface="Courier New" pitchFamily="71" charset="0"/>
              </a:rPr>
              <a:t>	ON DELETE SET DEFAULT ON UPDATE  CASCADE,</a:t>
            </a:r>
            <a:br>
              <a:rPr lang="en-US" sz="2500" b="1">
                <a:solidFill>
                  <a:srgbClr val="990033"/>
                </a:solidFill>
                <a:latin typeface="Courier New" pitchFamily="71" charset="0"/>
              </a:rPr>
            </a:br>
            <a:r>
              <a:rPr lang="en-US" sz="2500" b="1">
                <a:solidFill>
                  <a:srgbClr val="990033"/>
                </a:solidFill>
                <a:latin typeface="Courier New" pitchFamily="71" charset="0"/>
              </a:rPr>
              <a:t>FOREIGN KEY (SUPERSSN) REFERENCES EMP ON DELETE SET NULL ON UPDATE CASCADE);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3C805E7F-5F1E-46EE-BD6D-A47DC75FF2F9}" type="slidenum">
              <a:rPr lang="en-US"/>
              <a:pPr/>
              <a:t>14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6" name="Rectangle 8"/>
          <p:cNvSpPr>
            <a:spLocks noGrp="1" noChangeArrowheads="1"/>
          </p:cNvSpPr>
          <p:nvPr>
            <p:ph type="title"/>
          </p:nvPr>
        </p:nvSpPr>
        <p:spPr>
          <a:xfrm>
            <a:off x="473720" y="476672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Допълнителни типове данни в </a:t>
            </a:r>
            <a:r>
              <a:rPr lang="en-US" dirty="0" smtClean="0"/>
              <a:t>SQL2 </a:t>
            </a:r>
            <a:r>
              <a:rPr lang="bg-BG" dirty="0" smtClean="0"/>
              <a:t>и </a:t>
            </a:r>
            <a:r>
              <a:rPr lang="en-US" dirty="0" smtClean="0"/>
              <a:t>SQL-99</a:t>
            </a:r>
            <a:r>
              <a:rPr lang="bg-BG" dirty="0" smtClean="0"/>
              <a:t> (1)</a:t>
            </a:r>
            <a:endParaRPr lang="en-US" dirty="0"/>
          </a:p>
        </p:txBody>
      </p:sp>
      <p:sp>
        <p:nvSpPr>
          <p:cNvPr id="688137" name="Rectangle 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 smtClean="0"/>
              <a:t>DATE</a:t>
            </a:r>
            <a:r>
              <a:rPr lang="en-US" sz="2400" dirty="0"/>
              <a:t>, TIME, </a:t>
            </a:r>
            <a:r>
              <a:rPr lang="en-US" sz="2400" dirty="0" smtClean="0"/>
              <a:t>TIMESTAMP</a:t>
            </a:r>
            <a:endParaRPr lang="en-US" sz="2400" dirty="0"/>
          </a:p>
          <a:p>
            <a:r>
              <a:rPr lang="en-US" sz="2400" b="1" dirty="0"/>
              <a:t>DATE:</a:t>
            </a:r>
          </a:p>
          <a:p>
            <a:pPr lvl="1"/>
            <a:r>
              <a:rPr lang="bg-BG" sz="2200" dirty="0" smtClean="0"/>
              <a:t>Задава се във вида </a:t>
            </a:r>
            <a:r>
              <a:rPr lang="en-US" sz="2200" dirty="0" err="1" smtClean="0"/>
              <a:t>yyyy</a:t>
            </a:r>
            <a:r>
              <a:rPr lang="en-US" sz="2200" dirty="0" smtClean="0"/>
              <a:t>-mm-</a:t>
            </a:r>
            <a:r>
              <a:rPr lang="en-US" sz="2200" dirty="0" err="1" smtClean="0"/>
              <a:t>dd</a:t>
            </a:r>
            <a:endParaRPr lang="en-US" sz="2200" dirty="0"/>
          </a:p>
          <a:p>
            <a:r>
              <a:rPr lang="en-US" sz="2400" b="1" dirty="0"/>
              <a:t>TIME:</a:t>
            </a:r>
          </a:p>
          <a:p>
            <a:pPr lvl="1"/>
            <a:r>
              <a:rPr lang="bg-BG" sz="2200" dirty="0" smtClean="0"/>
              <a:t>Задава се във формата </a:t>
            </a:r>
            <a:r>
              <a:rPr lang="en-US" sz="2200" dirty="0" err="1" smtClean="0"/>
              <a:t>hh:mm:ss</a:t>
            </a:r>
            <a:endParaRPr lang="en-US" sz="2200" dirty="0"/>
          </a:p>
          <a:p>
            <a:r>
              <a:rPr lang="en-US" sz="2400" b="1" dirty="0"/>
              <a:t>TIME(i):</a:t>
            </a:r>
          </a:p>
          <a:p>
            <a:pPr lvl="1"/>
            <a:r>
              <a:rPr lang="bg-BG" sz="2200" dirty="0" smtClean="0"/>
              <a:t>Добавя и части от секундата като форматът е </a:t>
            </a:r>
            <a:r>
              <a:rPr lang="en-US" sz="2200" dirty="0" err="1" smtClean="0"/>
              <a:t>hh:mm:ss:ii</a:t>
            </a:r>
            <a:r>
              <a:rPr lang="en-US" sz="2200" dirty="0"/>
              <a:t>...i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6147B923-7F25-4337-898F-122909186EEE}" type="slidenum">
              <a:rPr lang="en-US"/>
              <a:pPr/>
              <a:t>15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184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347472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bg-BG" dirty="0"/>
              <a:t>Допълнителни типове данни в </a:t>
            </a:r>
            <a:r>
              <a:rPr lang="en-US" dirty="0"/>
              <a:t>SQL2 </a:t>
            </a:r>
            <a:r>
              <a:rPr lang="bg-BG" dirty="0"/>
              <a:t>и </a:t>
            </a:r>
            <a:r>
              <a:rPr lang="en-US" dirty="0"/>
              <a:t>SQL-99 </a:t>
            </a:r>
            <a:r>
              <a:rPr lang="en-US" dirty="0" smtClean="0"/>
              <a:t>(</a:t>
            </a:r>
            <a:r>
              <a:rPr lang="bg-BG" dirty="0" smtClean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90185" name="Rectangle 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TIMESTAMP:</a:t>
            </a:r>
          </a:p>
          <a:p>
            <a:pPr lvl="1"/>
            <a:r>
              <a:rPr lang="bg-BG" dirty="0" smtClean="0"/>
              <a:t>Има </a:t>
            </a:r>
            <a:r>
              <a:rPr lang="en-US" dirty="0" smtClean="0"/>
              <a:t>DATE </a:t>
            </a:r>
            <a:r>
              <a:rPr lang="bg-BG" dirty="0" smtClean="0"/>
              <a:t>и </a:t>
            </a:r>
            <a:r>
              <a:rPr lang="en-US" dirty="0" smtClean="0"/>
              <a:t>TIME </a:t>
            </a:r>
            <a:r>
              <a:rPr lang="bg-BG" dirty="0" smtClean="0"/>
              <a:t>компоненти</a:t>
            </a:r>
            <a:endParaRPr lang="en-US" dirty="0"/>
          </a:p>
          <a:p>
            <a:r>
              <a:rPr lang="en-US" b="1" dirty="0"/>
              <a:t>INTERVAL:</a:t>
            </a:r>
          </a:p>
          <a:p>
            <a:pPr lvl="1"/>
            <a:r>
              <a:rPr lang="bg-BG" dirty="0" smtClean="0"/>
              <a:t>Задава относителна стойност</a:t>
            </a:r>
            <a:endParaRPr lang="en-US" dirty="0"/>
          </a:p>
          <a:p>
            <a:pPr lvl="1"/>
            <a:r>
              <a:rPr lang="bg-BG" dirty="0" smtClean="0"/>
              <a:t>Може да бъде </a:t>
            </a:r>
            <a:r>
              <a:rPr lang="en-US" dirty="0" smtClean="0"/>
              <a:t>DAY/TIME </a:t>
            </a:r>
            <a:r>
              <a:rPr lang="bg-BG" dirty="0"/>
              <a:t>или</a:t>
            </a:r>
            <a:r>
              <a:rPr lang="en-US" dirty="0"/>
              <a:t> </a:t>
            </a:r>
            <a:r>
              <a:rPr lang="en-US" dirty="0" smtClean="0"/>
              <a:t>YEAR/MONTH</a:t>
            </a:r>
            <a:r>
              <a:rPr lang="bg-BG" dirty="0" smtClean="0"/>
              <a:t> интервал </a:t>
            </a:r>
          </a:p>
          <a:p>
            <a:pPr lvl="1"/>
            <a:r>
              <a:rPr lang="bg-BG" dirty="0" smtClean="0"/>
              <a:t>Може да е положително или отрицателно число. Когато се събира или изважда от абсолютна стойност, резултатът е абсолютна стойност.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3610039A-3D8D-4081-9838-DD867AD89F49}" type="slidenum">
              <a:rPr lang="en-US"/>
              <a:pPr/>
              <a:t>16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23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Retrieval Queries in </a:t>
            </a:r>
            <a:r>
              <a:rPr lang="en-US" dirty="0" smtClean="0"/>
              <a:t>SQL</a:t>
            </a:r>
            <a:r>
              <a:rPr lang="bg-BG" dirty="0" smtClean="0"/>
              <a:t> (1)</a:t>
            </a:r>
            <a:endParaRPr lang="en-US" dirty="0"/>
          </a:p>
        </p:txBody>
      </p:sp>
      <p:sp>
        <p:nvSpPr>
          <p:cNvPr id="692231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SQL </a:t>
            </a:r>
            <a:r>
              <a:rPr lang="bg-BG" sz="2400" dirty="0" smtClean="0"/>
              <a:t>има базв оператор за извличане на информация от БД – операторът </a:t>
            </a:r>
            <a:r>
              <a:rPr lang="en-US" sz="2400" b="1" dirty="0" smtClean="0"/>
              <a:t>SELECT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bg-BG" sz="2200" dirty="0" smtClean="0"/>
              <a:t>Той </a:t>
            </a:r>
            <a:r>
              <a:rPr lang="bg-BG" sz="2200" i="1" dirty="0" smtClean="0"/>
              <a:t>не съвпада</a:t>
            </a:r>
            <a:r>
              <a:rPr lang="en-US" sz="2200" dirty="0" smtClean="0"/>
              <a:t> </a:t>
            </a:r>
            <a:r>
              <a:rPr lang="bg-BG" sz="2200" dirty="0" smtClean="0"/>
              <a:t>със </a:t>
            </a:r>
            <a:r>
              <a:rPr lang="en-US" sz="2200" dirty="0" smtClean="0"/>
              <a:t>SELECT </a:t>
            </a:r>
            <a:r>
              <a:rPr lang="bg-BG" sz="2200" dirty="0" smtClean="0"/>
              <a:t>операция от релационната алгебра</a:t>
            </a:r>
            <a:endParaRPr lang="en-US" sz="2200" dirty="0" smtClean="0"/>
          </a:p>
          <a:p>
            <a:pPr>
              <a:lnSpc>
                <a:spcPct val="90000"/>
              </a:lnSpc>
            </a:pPr>
            <a:r>
              <a:rPr lang="bg-BG" sz="2400" dirty="0" smtClean="0"/>
              <a:t>Важна разлика между </a:t>
            </a:r>
            <a:r>
              <a:rPr lang="en-US" sz="2400" dirty="0" smtClean="0"/>
              <a:t>SQL </a:t>
            </a:r>
            <a:r>
              <a:rPr lang="bg-BG" sz="2400" dirty="0" smtClean="0"/>
              <a:t>и релационния модел</a:t>
            </a:r>
            <a:r>
              <a:rPr lang="en-US" sz="2400" dirty="0" smtClean="0"/>
              <a:t>: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SQL </a:t>
            </a:r>
            <a:r>
              <a:rPr lang="bg-BG" sz="2200" dirty="0" smtClean="0"/>
              <a:t>позволява една таблица (релация) да има &gt;=2</a:t>
            </a:r>
            <a:r>
              <a:rPr lang="en-US" sz="2200" dirty="0" smtClean="0"/>
              <a:t> </a:t>
            </a:r>
            <a:r>
              <a:rPr lang="bg-BG" sz="2200" dirty="0" smtClean="0"/>
              <a:t>еднакви </a:t>
            </a:r>
            <a:r>
              <a:rPr lang="en-US" sz="2200" dirty="0" smtClean="0"/>
              <a:t>tuples </a:t>
            </a:r>
            <a:r>
              <a:rPr lang="bg-BG" sz="2200" dirty="0" smtClean="0"/>
              <a:t>по всички атрибути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bg-BG" sz="2200" dirty="0" smtClean="0"/>
              <a:t>Следователно, </a:t>
            </a:r>
            <a:r>
              <a:rPr lang="en-US" sz="2200" dirty="0" smtClean="0"/>
              <a:t>SQL </a:t>
            </a:r>
            <a:r>
              <a:rPr lang="bg-BG" sz="2200" dirty="0" smtClean="0"/>
              <a:t>релация </a:t>
            </a:r>
            <a:r>
              <a:rPr lang="en-US" sz="2200" dirty="0" smtClean="0"/>
              <a:t>(</a:t>
            </a:r>
            <a:r>
              <a:rPr lang="bg-BG" sz="2200" dirty="0" smtClean="0"/>
              <a:t>таблица</a:t>
            </a:r>
            <a:r>
              <a:rPr lang="en-US" sz="2200" dirty="0" smtClean="0"/>
              <a:t>) </a:t>
            </a:r>
            <a:r>
              <a:rPr lang="bg-BG" sz="2200" dirty="0" smtClean="0"/>
              <a:t>е</a:t>
            </a:r>
            <a:r>
              <a:rPr lang="en-US" sz="2200" dirty="0" smtClean="0"/>
              <a:t> </a:t>
            </a:r>
            <a:r>
              <a:rPr lang="en-US" sz="2200" b="1" dirty="0"/>
              <a:t>multi-set</a:t>
            </a:r>
            <a:r>
              <a:rPr lang="en-US" sz="2200" dirty="0"/>
              <a:t>  </a:t>
            </a:r>
            <a:r>
              <a:rPr lang="en-US" sz="2200" dirty="0" smtClean="0"/>
              <a:t>(</a:t>
            </a:r>
            <a:r>
              <a:rPr lang="bg-BG" sz="2200" dirty="0" smtClean="0"/>
              <a:t>или</a:t>
            </a:r>
            <a:r>
              <a:rPr lang="en-US" sz="2200" dirty="0" smtClean="0"/>
              <a:t> </a:t>
            </a:r>
            <a:r>
              <a:rPr lang="en-US" sz="2200" b="1" dirty="0"/>
              <a:t>bag</a:t>
            </a:r>
            <a:r>
              <a:rPr lang="en-US" sz="2200" dirty="0"/>
              <a:t>) </a:t>
            </a:r>
            <a:r>
              <a:rPr lang="bg-BG" sz="2200" dirty="0" smtClean="0"/>
              <a:t>от </a:t>
            </a:r>
            <a:r>
              <a:rPr lang="en-US" sz="2200" dirty="0" smtClean="0"/>
              <a:t>tuples</a:t>
            </a:r>
            <a:r>
              <a:rPr lang="en-US" sz="2200" dirty="0"/>
              <a:t>; </a:t>
            </a:r>
            <a:r>
              <a:rPr lang="bg-BG" sz="2200" dirty="0" smtClean="0"/>
              <a:t>тя </a:t>
            </a:r>
            <a:r>
              <a:rPr lang="bg-BG" sz="2200" i="1" dirty="0" smtClean="0"/>
              <a:t>не е</a:t>
            </a:r>
            <a:r>
              <a:rPr lang="en-US" sz="2200" dirty="0" smtClean="0"/>
              <a:t> </a:t>
            </a:r>
            <a:r>
              <a:rPr lang="bg-BG" sz="2200" dirty="0" smtClean="0"/>
              <a:t>множество от</a:t>
            </a:r>
            <a:r>
              <a:rPr lang="en-US" sz="2200" dirty="0" smtClean="0"/>
              <a:t> </a:t>
            </a:r>
            <a:r>
              <a:rPr lang="en-US" sz="2200" dirty="0"/>
              <a:t>tuples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SQL </a:t>
            </a:r>
            <a:r>
              <a:rPr lang="bg-BG" sz="2400" dirty="0" smtClean="0"/>
              <a:t>релациите могат да се ограничат да бъдат множества, чрез задаване на атрибути </a:t>
            </a:r>
            <a:r>
              <a:rPr lang="en-US" sz="2400" dirty="0" smtClean="0"/>
              <a:t>PRIMARY </a:t>
            </a:r>
            <a:r>
              <a:rPr lang="en-US" sz="2400" dirty="0"/>
              <a:t>KEY </a:t>
            </a:r>
            <a:r>
              <a:rPr lang="bg-BG" sz="2400" dirty="0" smtClean="0"/>
              <a:t>или </a:t>
            </a:r>
            <a:r>
              <a:rPr lang="en-US" sz="2400" dirty="0" smtClean="0"/>
              <a:t>UNIQUE, </a:t>
            </a:r>
            <a:r>
              <a:rPr lang="bg-BG" sz="2400" dirty="0" smtClean="0"/>
              <a:t>или чрез използване на опция </a:t>
            </a:r>
            <a:r>
              <a:rPr lang="en-US" sz="2400" dirty="0" smtClean="0"/>
              <a:t>DISTINCT </a:t>
            </a:r>
            <a:r>
              <a:rPr lang="bg-BG" sz="2400" dirty="0" smtClean="0"/>
              <a:t>в заявката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99372BFF-CBE2-42F7-9A12-07F28B3CBCF8}" type="slidenum">
              <a:rPr lang="en-US"/>
              <a:pPr/>
              <a:t>17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Retrieval Queries in SQL </a:t>
            </a:r>
            <a:r>
              <a:rPr lang="en-US" dirty="0" smtClean="0"/>
              <a:t>(</a:t>
            </a:r>
            <a:r>
              <a:rPr lang="bg-BG" dirty="0" smtClean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15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bag</a:t>
            </a:r>
            <a:r>
              <a:rPr lang="en-US" dirty="0" smtClean="0"/>
              <a:t> </a:t>
            </a:r>
            <a:r>
              <a:rPr lang="bg-BG" dirty="0" smtClean="0"/>
              <a:t>или </a:t>
            </a:r>
            <a:r>
              <a:rPr lang="en-US" b="1" dirty="0" smtClean="0"/>
              <a:t>multi-set</a:t>
            </a:r>
            <a:r>
              <a:rPr lang="en-US" dirty="0" smtClean="0"/>
              <a:t> </a:t>
            </a:r>
            <a:r>
              <a:rPr lang="bg-BG" dirty="0" smtClean="0"/>
              <a:t>е като множество</a:t>
            </a:r>
            <a:r>
              <a:rPr lang="en-US" dirty="0" smtClean="0"/>
              <a:t>, </a:t>
            </a:r>
            <a:r>
              <a:rPr lang="bg-BG" dirty="0" smtClean="0"/>
              <a:t>но елементите могат да се повтарят &gt;1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bg-BG" dirty="0" smtClean="0"/>
              <a:t>Пример</a:t>
            </a:r>
            <a:r>
              <a:rPr lang="en-US" dirty="0" smtClean="0"/>
              <a:t>: </a:t>
            </a:r>
            <a:r>
              <a:rPr lang="en-US" dirty="0"/>
              <a:t>{A, B, C, A} </a:t>
            </a:r>
            <a:r>
              <a:rPr lang="bg-BG" dirty="0" smtClean="0"/>
              <a:t>е</a:t>
            </a:r>
            <a:r>
              <a:rPr lang="en-US" dirty="0" smtClean="0"/>
              <a:t> </a:t>
            </a:r>
            <a:r>
              <a:rPr lang="en-US" dirty="0"/>
              <a:t>bag.  {A, B, C} </a:t>
            </a:r>
            <a:r>
              <a:rPr lang="bg-BG" dirty="0" smtClean="0"/>
              <a:t>е </a:t>
            </a:r>
            <a:r>
              <a:rPr lang="en-US" dirty="0" smtClean="0"/>
              <a:t>bag </a:t>
            </a:r>
            <a:r>
              <a:rPr lang="bg-BG" dirty="0" smtClean="0"/>
              <a:t>и </a:t>
            </a:r>
            <a:r>
              <a:rPr lang="en-US" dirty="0" smtClean="0"/>
              <a:t>set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Bags </a:t>
            </a:r>
            <a:r>
              <a:rPr lang="bg-BG" dirty="0" smtClean="0"/>
              <a:t>приличат на</a:t>
            </a:r>
            <a:r>
              <a:rPr lang="en-US" dirty="0" smtClean="0"/>
              <a:t> </a:t>
            </a:r>
            <a:r>
              <a:rPr lang="en-US" dirty="0"/>
              <a:t>lists, </a:t>
            </a:r>
            <a:r>
              <a:rPr lang="bg-BG" dirty="0" smtClean="0"/>
              <a:t>но при </a:t>
            </a:r>
            <a:r>
              <a:rPr lang="en-US" dirty="0" smtClean="0"/>
              <a:t>bag</a:t>
            </a:r>
            <a:r>
              <a:rPr lang="bg-BG" dirty="0" smtClean="0"/>
              <a:t> няма ред на елементите</a:t>
            </a:r>
            <a:r>
              <a:rPr lang="en-US" dirty="0" smtClean="0"/>
              <a:t>.</a:t>
            </a:r>
            <a:endParaRPr lang="en-US" dirty="0"/>
          </a:p>
          <a:p>
            <a:r>
              <a:rPr lang="bg-BG" dirty="0" smtClean="0"/>
              <a:t>Пример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/>
              <a:t>{A, B, A} = {B, A, A} </a:t>
            </a:r>
            <a:r>
              <a:rPr lang="bg-BG" dirty="0" smtClean="0"/>
              <a:t>са </a:t>
            </a:r>
            <a:r>
              <a:rPr lang="en-US" dirty="0" smtClean="0"/>
              <a:t>bags</a:t>
            </a:r>
            <a:endParaRPr lang="en-US" dirty="0"/>
          </a:p>
          <a:p>
            <a:pPr lvl="1"/>
            <a:r>
              <a:rPr lang="bg-BG" dirty="0" smtClean="0"/>
              <a:t>Но</a:t>
            </a:r>
            <a:r>
              <a:rPr lang="en-US" dirty="0" smtClean="0"/>
              <a:t>, </a:t>
            </a:r>
            <a:r>
              <a:rPr lang="en-US" dirty="0"/>
              <a:t>[A, B, A] </a:t>
            </a:r>
            <a:r>
              <a:rPr lang="bg-BG" dirty="0" smtClean="0"/>
              <a:t>не е еквивалентно на </a:t>
            </a:r>
            <a:r>
              <a:rPr lang="en-US" dirty="0" smtClean="0"/>
              <a:t>[B</a:t>
            </a:r>
            <a:r>
              <a:rPr lang="en-US" dirty="0"/>
              <a:t>, A, A] </a:t>
            </a:r>
            <a:r>
              <a:rPr lang="bg-BG" dirty="0" smtClean="0"/>
              <a:t>като списъци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44531ED2-718F-41EE-8994-616C47957A49}" type="slidenum">
              <a:rPr lang="en-US"/>
              <a:pPr/>
              <a:t>18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2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Retrieval Queries in SQL </a:t>
            </a:r>
            <a:r>
              <a:rPr lang="en-US" dirty="0" smtClean="0"/>
              <a:t>(</a:t>
            </a:r>
            <a:r>
              <a:rPr lang="bg-BG" dirty="0" smtClean="0"/>
              <a:t>3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94279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bg-BG" sz="2400" dirty="0" smtClean="0"/>
              <a:t>Основната форма на </a:t>
            </a:r>
            <a:r>
              <a:rPr lang="en-US" sz="2400" dirty="0" smtClean="0"/>
              <a:t>SQL </a:t>
            </a:r>
            <a:r>
              <a:rPr lang="en-US" sz="2400" dirty="0"/>
              <a:t>SELECT </a:t>
            </a:r>
            <a:r>
              <a:rPr lang="bg-BG" sz="2400" dirty="0" smtClean="0"/>
              <a:t>оператор е: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	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dirty="0" smtClean="0"/>
              <a:t>SELECT</a:t>
            </a:r>
            <a:r>
              <a:rPr lang="en-US" sz="2400" dirty="0" smtClean="0"/>
              <a:t> </a:t>
            </a:r>
            <a:r>
              <a:rPr lang="en-US" sz="2400" dirty="0"/>
              <a:t>	&lt;attribute list&gt;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/>
              <a:t>	</a:t>
            </a:r>
            <a:r>
              <a:rPr lang="en-US" sz="2400" b="1" dirty="0"/>
              <a:t>FROM</a:t>
            </a:r>
            <a:r>
              <a:rPr lang="en-US" sz="2400" dirty="0"/>
              <a:t> 	&lt;table list&gt;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/>
              <a:t>	</a:t>
            </a:r>
            <a:r>
              <a:rPr lang="en-US" sz="2400" b="1" dirty="0"/>
              <a:t>WHERE</a:t>
            </a:r>
            <a:r>
              <a:rPr lang="en-US" sz="2400" dirty="0"/>
              <a:t>	&lt;condition&gt;</a:t>
            </a:r>
          </a:p>
          <a:p>
            <a:pPr lvl="1">
              <a:lnSpc>
                <a:spcPct val="80000"/>
              </a:lnSpc>
            </a:pPr>
            <a:endParaRPr lang="en-US" sz="22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&lt;attribute list&gt; </a:t>
            </a:r>
            <a:r>
              <a:rPr lang="bg-BG" sz="2200" dirty="0" smtClean="0"/>
              <a:t>е списък от имена на атрибути, чиито стойности се извличат от заявката</a:t>
            </a:r>
            <a:endParaRPr lang="en-US" sz="22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&lt;table list&gt; </a:t>
            </a:r>
            <a:r>
              <a:rPr lang="bg-BG" sz="2200" dirty="0" smtClean="0"/>
              <a:t>е списък от имена на релации, необходими за обработка на заявката</a:t>
            </a:r>
            <a:endParaRPr lang="en-US" sz="22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&lt;condition&gt; </a:t>
            </a:r>
            <a:r>
              <a:rPr lang="bg-BG" sz="2200" dirty="0" smtClean="0"/>
              <a:t>е условен </a:t>
            </a:r>
            <a:r>
              <a:rPr lang="en-US" sz="2200" dirty="0" smtClean="0"/>
              <a:t>(Boolean</a:t>
            </a:r>
            <a:r>
              <a:rPr lang="en-US" sz="2200" dirty="0"/>
              <a:t>) </a:t>
            </a:r>
            <a:r>
              <a:rPr lang="bg-BG" sz="2200" dirty="0" smtClean="0"/>
              <a:t>израз, който дефинира кои </a:t>
            </a:r>
            <a:r>
              <a:rPr lang="en-US" sz="2200" dirty="0" smtClean="0"/>
              <a:t>tuples </a:t>
            </a:r>
            <a:r>
              <a:rPr lang="bg-BG" sz="2200" dirty="0" smtClean="0"/>
              <a:t>да се върнат от заявката</a:t>
            </a:r>
          </a:p>
          <a:p>
            <a:pPr>
              <a:lnSpc>
                <a:spcPct val="80000"/>
              </a:lnSpc>
            </a:pPr>
            <a:r>
              <a:rPr lang="bg-BG" sz="2600" dirty="0" smtClean="0"/>
              <a:t>Командата се поддържа с вариации в </a:t>
            </a:r>
            <a:r>
              <a:rPr lang="en-US" sz="2600" dirty="0" smtClean="0"/>
              <a:t>SQL Server </a:t>
            </a:r>
            <a:r>
              <a:rPr lang="bg-BG" sz="2600" dirty="0"/>
              <a:t>(</a:t>
            </a:r>
            <a:r>
              <a:rPr lang="en-US" sz="2600" dirty="0"/>
              <a:t>ANSI join </a:t>
            </a:r>
            <a:r>
              <a:rPr lang="bg-BG" sz="2600" dirty="0" smtClean="0"/>
              <a:t>се поддържа напълно)</a:t>
            </a:r>
            <a:r>
              <a:rPr lang="en-US" sz="2600" dirty="0" smtClean="0"/>
              <a:t>, MySQL</a:t>
            </a:r>
            <a:r>
              <a:rPr lang="bg-BG" sz="2600" dirty="0" smtClean="0"/>
              <a:t> </a:t>
            </a:r>
            <a:r>
              <a:rPr lang="bg-BG" sz="2600" dirty="0"/>
              <a:t>(</a:t>
            </a:r>
            <a:r>
              <a:rPr lang="en-US" sz="2600" dirty="0"/>
              <a:t>ANSI join </a:t>
            </a:r>
            <a:r>
              <a:rPr lang="bg-BG" sz="2600" dirty="0" smtClean="0"/>
              <a:t>се поддържа частично)</a:t>
            </a:r>
            <a:r>
              <a:rPr lang="en-US" sz="2600" dirty="0" smtClean="0"/>
              <a:t>, Oracle </a:t>
            </a:r>
            <a:r>
              <a:rPr lang="bg-BG" sz="2600" dirty="0"/>
              <a:t>(</a:t>
            </a:r>
            <a:r>
              <a:rPr lang="en-US" sz="2600" dirty="0"/>
              <a:t>ANSI join </a:t>
            </a:r>
            <a:r>
              <a:rPr lang="bg-BG" sz="2600" dirty="0" smtClean="0"/>
              <a:t>не се поддържа) и </a:t>
            </a:r>
            <a:r>
              <a:rPr lang="en-US" sz="2600" dirty="0" err="1" smtClean="0"/>
              <a:t>PostgreSQL</a:t>
            </a:r>
            <a:r>
              <a:rPr lang="en-US" sz="2600" dirty="0" smtClean="0"/>
              <a:t> (ANSI </a:t>
            </a:r>
            <a:r>
              <a:rPr lang="en-US" sz="2600" dirty="0"/>
              <a:t>join </a:t>
            </a:r>
            <a:r>
              <a:rPr lang="bg-BG" sz="2600" dirty="0" smtClean="0"/>
              <a:t>се поддържа напълно)</a:t>
            </a:r>
            <a:r>
              <a:rPr lang="en-US" sz="2600" dirty="0" smtClean="0"/>
              <a:t>.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766FDEAB-7191-40C7-AB97-22663CA937FC}" type="slidenum">
              <a:rPr lang="en-US"/>
              <a:pPr/>
              <a:t>19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72872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Дефиниция на данни, ограничения и промени в схемата</a:t>
            </a:r>
            <a:endParaRPr lang="en-US" dirty="0"/>
          </a:p>
        </p:txBody>
      </p:sp>
      <p:sp>
        <p:nvSpPr>
          <p:cNvPr id="66970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Използват се за </a:t>
            </a:r>
            <a:r>
              <a:rPr lang="en-US" dirty="0" smtClean="0"/>
              <a:t>CREATE</a:t>
            </a:r>
            <a:r>
              <a:rPr lang="en-US" dirty="0"/>
              <a:t>, </a:t>
            </a:r>
            <a:r>
              <a:rPr lang="en-US" dirty="0" smtClean="0"/>
              <a:t>DROP</a:t>
            </a:r>
            <a:r>
              <a:rPr lang="bg-BG" dirty="0" smtClean="0"/>
              <a:t> и </a:t>
            </a:r>
            <a:r>
              <a:rPr lang="en-US" dirty="0" smtClean="0"/>
              <a:t>ALTER </a:t>
            </a:r>
            <a:r>
              <a:rPr lang="bg-BG" dirty="0" smtClean="0"/>
              <a:t>на описанията на таблиците (релациите)на БД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D6181944-D28E-475C-AAAF-5749ACA822E8}" type="slidenum">
              <a:rPr lang="en-US"/>
              <a:pPr/>
              <a:t>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Синтаксис на </a:t>
            </a:r>
            <a:r>
              <a:rPr lang="en-US" dirty="0" smtClean="0"/>
              <a:t>SELECT </a:t>
            </a:r>
            <a:r>
              <a:rPr lang="bg-BG" dirty="0" smtClean="0"/>
              <a:t>в </a:t>
            </a:r>
            <a:r>
              <a:rPr lang="en-US" dirty="0" smtClean="0"/>
              <a:t>SQL</a:t>
            </a:r>
            <a:r>
              <a:rPr lang="bg-BG" dirty="0" smtClean="0"/>
              <a:t>-99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1" indent="0">
              <a:buNone/>
            </a:pPr>
            <a:endParaRPr lang="bg-BG" sz="2800" b="1" dirty="0" smtClean="0"/>
          </a:p>
          <a:p>
            <a:pPr marL="274320" lvl="1" indent="0">
              <a:buNone/>
            </a:pPr>
            <a:r>
              <a:rPr lang="en-US" sz="2800" b="1" dirty="0" smtClean="0"/>
              <a:t>SELECT </a:t>
            </a:r>
            <a:r>
              <a:rPr lang="en-US" sz="2800" b="1" dirty="0"/>
              <a:t>[ALL | DISTINCT] </a:t>
            </a:r>
            <a:r>
              <a:rPr lang="en-US" sz="2800" b="1" dirty="0" err="1"/>
              <a:t>select_list</a:t>
            </a:r>
            <a:endParaRPr lang="en-US" sz="2800" b="1" dirty="0"/>
          </a:p>
          <a:p>
            <a:pPr marL="274320" lvl="1" indent="0">
              <a:buNone/>
            </a:pPr>
            <a:r>
              <a:rPr lang="en-US" sz="2800" b="1" dirty="0"/>
              <a:t>FROM table_name1 [,..., </a:t>
            </a:r>
            <a:r>
              <a:rPr lang="en-US" sz="2800" b="1" dirty="0" err="1"/>
              <a:t>table_nameN</a:t>
            </a:r>
            <a:r>
              <a:rPr lang="en-US" sz="2800" b="1" dirty="0"/>
              <a:t>]</a:t>
            </a:r>
          </a:p>
          <a:p>
            <a:pPr marL="274320" lvl="1" indent="0">
              <a:buNone/>
            </a:pPr>
            <a:r>
              <a:rPr lang="en-US" sz="2800" b="1" dirty="0"/>
              <a:t>[JOIN </a:t>
            </a:r>
            <a:r>
              <a:rPr lang="en-US" sz="2800" b="1" dirty="0" err="1"/>
              <a:t>join_condition</a:t>
            </a:r>
            <a:r>
              <a:rPr lang="en-US" sz="2800" b="1" dirty="0"/>
              <a:t>]</a:t>
            </a:r>
          </a:p>
          <a:p>
            <a:pPr marL="274320" lvl="1" indent="0">
              <a:buNone/>
            </a:pPr>
            <a:r>
              <a:rPr lang="en-US" sz="2800" b="1" dirty="0"/>
              <a:t>[WHERE </a:t>
            </a:r>
            <a:r>
              <a:rPr lang="en-US" sz="2800" b="1" dirty="0" err="1"/>
              <a:t>search_condition</a:t>
            </a:r>
            <a:r>
              <a:rPr lang="en-US" sz="2800" b="1" dirty="0"/>
              <a:t>]</a:t>
            </a:r>
          </a:p>
          <a:p>
            <a:pPr marL="274320" lvl="1" indent="0">
              <a:buNone/>
            </a:pPr>
            <a:r>
              <a:rPr lang="en-US" sz="2800" b="1" dirty="0"/>
              <a:t>[GROUP BY </a:t>
            </a:r>
            <a:r>
              <a:rPr lang="en-US" sz="2800" b="1" dirty="0" err="1"/>
              <a:t>group_by_expression</a:t>
            </a:r>
            <a:r>
              <a:rPr lang="en-US" sz="2800" b="1" dirty="0"/>
              <a:t>]</a:t>
            </a:r>
          </a:p>
          <a:p>
            <a:pPr marL="274320" lvl="1" indent="0">
              <a:buNone/>
            </a:pPr>
            <a:r>
              <a:rPr lang="en-US" sz="2800" b="1" dirty="0"/>
              <a:t>[HAVING </a:t>
            </a:r>
            <a:r>
              <a:rPr lang="en-US" sz="2800" b="1" dirty="0" err="1"/>
              <a:t>search_condition</a:t>
            </a:r>
            <a:r>
              <a:rPr lang="en-US" sz="2800" b="1" dirty="0"/>
              <a:t>]</a:t>
            </a:r>
          </a:p>
          <a:p>
            <a:pPr marL="274320" lvl="1" indent="0">
              <a:buNone/>
            </a:pPr>
            <a:r>
              <a:rPr lang="en-US" sz="2800" b="1" dirty="0"/>
              <a:t>[ORDER BY </a:t>
            </a:r>
            <a:r>
              <a:rPr lang="en-US" sz="2800" b="1" dirty="0" err="1"/>
              <a:t>order_expression</a:t>
            </a:r>
            <a:r>
              <a:rPr lang="en-US" sz="2800" b="1" dirty="0"/>
              <a:t> [ASC | DESC] ]</a:t>
            </a:r>
            <a:endParaRPr lang="bg-BG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966EEBEB-C28D-425A-94AC-3F35D3B8954B}" type="slidenum">
              <a:rPr lang="en-US" smtClean="0"/>
              <a:pPr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48342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Синтаксис на </a:t>
            </a:r>
            <a:r>
              <a:rPr lang="en-US" dirty="0"/>
              <a:t>SELECT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SQL Server, MySQL </a:t>
            </a:r>
            <a:r>
              <a:rPr lang="bg-BG" dirty="0" smtClean="0"/>
              <a:t>и </a:t>
            </a:r>
            <a:r>
              <a:rPr lang="en-US" dirty="0" smtClean="0"/>
              <a:t>Oracle </a:t>
            </a:r>
            <a:r>
              <a:rPr lang="bg-BG" dirty="0" smtClean="0"/>
              <a:t>позволяват изчисление на математически изрази:</a:t>
            </a:r>
          </a:p>
          <a:p>
            <a:pPr marL="548640" lvl="2" indent="0">
              <a:buNone/>
            </a:pPr>
            <a:endParaRPr lang="bg-BG" sz="3200" dirty="0" smtClean="0">
              <a:solidFill>
                <a:srgbClr val="FF0000"/>
              </a:solidFill>
            </a:endParaRPr>
          </a:p>
          <a:p>
            <a:pPr marL="548640" lvl="2" indent="0">
              <a:buNone/>
            </a:pPr>
            <a:r>
              <a:rPr lang="en-US" sz="3200" dirty="0" smtClean="0">
                <a:solidFill>
                  <a:srgbClr val="FF0000"/>
                </a:solidFill>
              </a:rPr>
              <a:t>--</a:t>
            </a:r>
            <a:r>
              <a:rPr lang="en-US" sz="3200" dirty="0">
                <a:solidFill>
                  <a:srgbClr val="FF0000"/>
                </a:solidFill>
              </a:rPr>
              <a:t>QUERY (</a:t>
            </a:r>
            <a:r>
              <a:rPr lang="en-US" sz="3200" dirty="0" smtClean="0">
                <a:solidFill>
                  <a:srgbClr val="FF0000"/>
                </a:solidFill>
              </a:rPr>
              <a:t>Microsoft, MySQL)</a:t>
            </a:r>
            <a:endParaRPr lang="en-US" sz="3200" dirty="0">
              <a:solidFill>
                <a:srgbClr val="FF0000"/>
              </a:solidFill>
            </a:endParaRPr>
          </a:p>
          <a:p>
            <a:pPr marL="548640" lvl="2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SELECT 2 + </a:t>
            </a:r>
            <a:r>
              <a:rPr lang="en-US" sz="3200" dirty="0" smtClean="0">
                <a:solidFill>
                  <a:srgbClr val="FF0000"/>
                </a:solidFill>
              </a:rPr>
              <a:t>2</a:t>
            </a:r>
            <a:endParaRPr lang="bg-BG" sz="3200" dirty="0" smtClean="0">
              <a:solidFill>
                <a:srgbClr val="FF0000"/>
              </a:solidFill>
            </a:endParaRPr>
          </a:p>
          <a:p>
            <a:pPr marL="548640" lvl="2" indent="0">
              <a:buNone/>
            </a:pPr>
            <a:endParaRPr lang="bg-BG" sz="3200" dirty="0">
              <a:solidFill>
                <a:srgbClr val="FF0000"/>
              </a:solidFill>
            </a:endParaRPr>
          </a:p>
          <a:p>
            <a:pPr marL="548640" lvl="2" indent="0">
              <a:buNone/>
            </a:pPr>
            <a:r>
              <a:rPr lang="en-US" sz="3200" dirty="0" smtClean="0">
                <a:solidFill>
                  <a:srgbClr val="FF0000"/>
                </a:solidFill>
              </a:rPr>
              <a:t>--</a:t>
            </a:r>
            <a:r>
              <a:rPr lang="en-US" sz="3200" dirty="0">
                <a:solidFill>
                  <a:srgbClr val="FF0000"/>
                </a:solidFill>
              </a:rPr>
              <a:t>QUERY (Oracle)</a:t>
            </a:r>
          </a:p>
          <a:p>
            <a:pPr marL="548640" lvl="2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SELECT 2 + 2</a:t>
            </a:r>
          </a:p>
          <a:p>
            <a:pPr marL="548640" lvl="2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FROM dual</a:t>
            </a:r>
            <a:endParaRPr lang="bg-BG" sz="32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966EEBEB-C28D-425A-94AC-3F35D3B8954B}" type="slidenum">
              <a:rPr lang="en-US" smtClean="0"/>
              <a:pPr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36065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3200" dirty="0" smtClean="0"/>
              <a:t>Релационна схема на БД</a:t>
            </a:r>
            <a:endParaRPr lang="en-US" sz="3200" dirty="0"/>
          </a:p>
        </p:txBody>
      </p:sp>
      <p:pic>
        <p:nvPicPr>
          <p:cNvPr id="6963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30250" y="1598613"/>
            <a:ext cx="7575550" cy="4802187"/>
          </a:xfr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9DD637C4-86D6-465C-8000-7321E34284F3}" type="slidenum">
              <a:rPr lang="en-US"/>
              <a:pPr/>
              <a:t>22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5" name="Rectangle 7"/>
          <p:cNvSpPr>
            <a:spLocks noGrp="1" noChangeArrowheads="1"/>
          </p:cNvSpPr>
          <p:nvPr>
            <p:ph type="title"/>
          </p:nvPr>
        </p:nvSpPr>
        <p:spPr>
          <a:xfrm>
            <a:off x="228600" y="548680"/>
            <a:ext cx="7696200" cy="763587"/>
          </a:xfrm>
        </p:spPr>
        <p:txBody>
          <a:bodyPr anchor="t"/>
          <a:lstStyle/>
          <a:p>
            <a:r>
              <a:rPr lang="bg-BG" sz="3200" dirty="0" smtClean="0"/>
              <a:t>Попълнената БД</a:t>
            </a:r>
            <a:endParaRPr lang="en-US" sz="3200" dirty="0"/>
          </a:p>
        </p:txBody>
      </p:sp>
      <p:pic>
        <p:nvPicPr>
          <p:cNvPr id="6983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845" y="1600200"/>
            <a:ext cx="4832309" cy="4876800"/>
          </a:xfr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802C5007-DE5A-4B97-9C66-0572AF59968E}" type="slidenum">
              <a:rPr lang="en-US"/>
              <a:pPr/>
              <a:t>23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2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Прости</a:t>
            </a:r>
            <a:r>
              <a:rPr lang="en-US" dirty="0" smtClean="0"/>
              <a:t> </a:t>
            </a:r>
            <a:r>
              <a:rPr lang="en-US" dirty="0"/>
              <a:t>SQL </a:t>
            </a:r>
            <a:r>
              <a:rPr lang="bg-BG" dirty="0" smtClean="0"/>
              <a:t>заявки (1)</a:t>
            </a:r>
            <a:endParaRPr lang="en-US" dirty="0"/>
          </a:p>
        </p:txBody>
      </p:sp>
      <p:sp>
        <p:nvSpPr>
          <p:cNvPr id="70042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Основните </a:t>
            </a:r>
            <a:r>
              <a:rPr lang="en-US" dirty="0" smtClean="0"/>
              <a:t>SQL </a:t>
            </a:r>
            <a:r>
              <a:rPr lang="bg-BG" dirty="0" smtClean="0"/>
              <a:t>заявки съответстват на използване на следните операции от релационната алгебра:</a:t>
            </a:r>
            <a:endParaRPr lang="en-US" dirty="0"/>
          </a:p>
          <a:p>
            <a:pPr lvl="1"/>
            <a:r>
              <a:rPr lang="en-US" dirty="0"/>
              <a:t>SELECT</a:t>
            </a:r>
          </a:p>
          <a:p>
            <a:pPr lvl="1"/>
            <a:r>
              <a:rPr lang="en-US" dirty="0"/>
              <a:t>PROJECT</a:t>
            </a:r>
          </a:p>
          <a:p>
            <a:pPr lvl="1"/>
            <a:r>
              <a:rPr lang="en-US" dirty="0"/>
              <a:t>JOIN</a:t>
            </a:r>
          </a:p>
          <a:p>
            <a:r>
              <a:rPr lang="bg-BG" dirty="0" smtClean="0"/>
              <a:t>Всички примери използват БД </a:t>
            </a:r>
            <a:r>
              <a:rPr lang="en-US" dirty="0" smtClean="0"/>
              <a:t>COMPANY</a:t>
            </a:r>
            <a:r>
              <a:rPr lang="bg-BG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02830A73-E1FF-4C69-94BA-4D9F46A1E08D}" type="slidenum">
              <a:rPr lang="en-US"/>
              <a:pPr/>
              <a:t>24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Прости</a:t>
            </a:r>
            <a:r>
              <a:rPr lang="en-US" dirty="0"/>
              <a:t> SQL </a:t>
            </a:r>
            <a:r>
              <a:rPr lang="bg-BG" dirty="0"/>
              <a:t>заявки </a:t>
            </a:r>
            <a:r>
              <a:rPr lang="bg-BG" dirty="0" smtClean="0"/>
              <a:t>(2)</a:t>
            </a:r>
            <a:endParaRPr lang="en-US" dirty="0"/>
          </a:p>
        </p:txBody>
      </p:sp>
      <p:sp>
        <p:nvSpPr>
          <p:cNvPr id="817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400" dirty="0" smtClean="0"/>
              <a:t>Пример: проста заявка върху една релация</a:t>
            </a: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Query 0: </a:t>
            </a:r>
            <a:r>
              <a:rPr lang="bg-BG" sz="2400" dirty="0" smtClean="0"/>
              <a:t>Да се получи рожденната дата и адреса на служител на име</a:t>
            </a:r>
            <a:r>
              <a:rPr lang="en-US" sz="2400" dirty="0" smtClean="0"/>
              <a:t> </a:t>
            </a:r>
            <a:r>
              <a:rPr lang="en-US" sz="2400" dirty="0"/>
              <a:t>'John B. Smith'.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/>
              <a:t>Q0:	SELECT 	BDATE, ADDRESS</a:t>
            </a:r>
            <a:br>
              <a:rPr lang="en-US" sz="2200" dirty="0"/>
            </a:br>
            <a:r>
              <a:rPr lang="en-US" sz="2200" dirty="0"/>
              <a:t>	FROM 		EMPLOYEE</a:t>
            </a:r>
            <a:br>
              <a:rPr lang="en-US" sz="2200" dirty="0"/>
            </a:br>
            <a:r>
              <a:rPr lang="en-US" sz="2200" dirty="0"/>
              <a:t>	WHERE	FNAME='John' AND MINIT='B’</a:t>
            </a:r>
            <a:br>
              <a:rPr lang="en-US" sz="2200" dirty="0"/>
            </a:br>
            <a:r>
              <a:rPr lang="en-US" sz="2200" dirty="0"/>
              <a:t> </a:t>
            </a:r>
            <a:r>
              <a:rPr lang="bg-BG" sz="2200" dirty="0" smtClean="0"/>
              <a:t>	</a:t>
            </a:r>
            <a:r>
              <a:rPr lang="en-US" sz="2200" dirty="0" smtClean="0"/>
              <a:t> </a:t>
            </a:r>
            <a:r>
              <a:rPr lang="en-US" sz="2200" dirty="0"/>
              <a:t>AND 		LNAME='Smith’</a:t>
            </a:r>
            <a:br>
              <a:rPr lang="en-US" sz="2200" dirty="0"/>
            </a:br>
            <a:endParaRPr lang="en-US" sz="2200" dirty="0"/>
          </a:p>
          <a:p>
            <a:pPr lvl="1">
              <a:lnSpc>
                <a:spcPct val="80000"/>
              </a:lnSpc>
            </a:pPr>
            <a:r>
              <a:rPr lang="bg-BG" sz="2200" dirty="0" smtClean="0"/>
              <a:t>Подобно на </a:t>
            </a:r>
            <a:r>
              <a:rPr lang="en-US" sz="2200" dirty="0" smtClean="0"/>
              <a:t>SELECT-PROJECT </a:t>
            </a:r>
            <a:r>
              <a:rPr lang="bg-BG" sz="2200" dirty="0" smtClean="0"/>
              <a:t>операция от релационната алгебра:</a:t>
            </a:r>
            <a:endParaRPr lang="en-US" sz="2200" dirty="0"/>
          </a:p>
          <a:p>
            <a:pPr lvl="2">
              <a:lnSpc>
                <a:spcPct val="80000"/>
              </a:lnSpc>
            </a:pPr>
            <a:r>
              <a:rPr lang="bg-BG" sz="2000" dirty="0" smtClean="0"/>
              <a:t>Клаузата </a:t>
            </a:r>
            <a:r>
              <a:rPr lang="en-US" sz="2000" dirty="0" smtClean="0"/>
              <a:t>SELECT</a:t>
            </a:r>
            <a:r>
              <a:rPr lang="bg-BG" sz="2000" dirty="0" smtClean="0"/>
              <a:t> задава декартово произведение на атрибутите, като с </a:t>
            </a:r>
            <a:r>
              <a:rPr lang="en-US" sz="2000" dirty="0" smtClean="0"/>
              <a:t>WHERE</a:t>
            </a:r>
            <a:r>
              <a:rPr lang="bg-BG" sz="2000" dirty="0" smtClean="0"/>
              <a:t> клауза се показват условията на избор.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bg-BG" sz="2200" dirty="0" smtClean="0"/>
              <a:t>Резултатът може да съдържа дублиращи се </a:t>
            </a:r>
            <a:r>
              <a:rPr lang="en-US" sz="2200" dirty="0" smtClean="0"/>
              <a:t>tuples</a:t>
            </a:r>
            <a:r>
              <a:rPr lang="bg-BG" sz="2200" dirty="0" smtClean="0"/>
              <a:t>.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B7F391B3-F40A-4085-A697-57B1CA0A2E34}" type="slidenum">
              <a:rPr lang="en-US"/>
              <a:pPr/>
              <a:t>25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Прости</a:t>
            </a:r>
            <a:r>
              <a:rPr lang="en-US" dirty="0"/>
              <a:t> SQL </a:t>
            </a:r>
            <a:r>
              <a:rPr lang="bg-BG" dirty="0"/>
              <a:t>заявки </a:t>
            </a:r>
            <a:r>
              <a:rPr lang="bg-BG" dirty="0" smtClean="0"/>
              <a:t>(3)</a:t>
            </a:r>
            <a:endParaRPr lang="en-US" dirty="0"/>
          </a:p>
        </p:txBody>
      </p:sp>
      <p:sp>
        <p:nvSpPr>
          <p:cNvPr id="702471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Query 1: </a:t>
            </a:r>
            <a:r>
              <a:rPr lang="bg-BG" sz="2400" dirty="0" smtClean="0"/>
              <a:t>Да се получат имената и адресите на всички служители, които работят в отдела</a:t>
            </a:r>
            <a:r>
              <a:rPr lang="en-US" sz="2400" dirty="0" smtClean="0"/>
              <a:t> </a:t>
            </a:r>
            <a:r>
              <a:rPr lang="en-US" sz="2400" dirty="0"/>
              <a:t>'Research</a:t>
            </a:r>
            <a:r>
              <a:rPr lang="en-US" sz="2400" dirty="0" smtClean="0"/>
              <a:t>'.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z="2200" dirty="0"/>
              <a:t>Q1:	SELECT	FNAME, LNAME, ADDRESS</a:t>
            </a:r>
            <a:br>
              <a:rPr lang="en-US" sz="2200" dirty="0"/>
            </a:br>
            <a:r>
              <a:rPr lang="en-US" sz="2200" dirty="0"/>
              <a:t>	FROM 		EMPLOYEE, DEPARTMENT</a:t>
            </a:r>
            <a:br>
              <a:rPr lang="en-US" sz="2200" dirty="0"/>
            </a:br>
            <a:r>
              <a:rPr lang="en-US" sz="2200" dirty="0"/>
              <a:t>	WHERE	DNAME='Research' AND </a:t>
            </a:r>
            <a:r>
              <a:rPr lang="bg-BG" sz="2200" dirty="0" smtClean="0"/>
              <a:t>					</a:t>
            </a:r>
            <a:r>
              <a:rPr lang="en-US" sz="2200" dirty="0" smtClean="0"/>
              <a:t>DNUMBER=DNO</a:t>
            </a:r>
            <a:r>
              <a:rPr lang="en-US" sz="2200" dirty="0"/>
              <a:t/>
            </a:r>
            <a:br>
              <a:rPr lang="en-US" sz="2200" dirty="0"/>
            </a:b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bg-BG" sz="2200" dirty="0" smtClean="0"/>
              <a:t>Подобно на </a:t>
            </a:r>
            <a:r>
              <a:rPr lang="en-US" sz="2200" dirty="0" smtClean="0"/>
              <a:t>SELECT-PROJECT-JOIN </a:t>
            </a:r>
            <a:r>
              <a:rPr lang="bg-BG" sz="2200" dirty="0" smtClean="0"/>
              <a:t>последователност от релационната алгебра операциите: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(DNAME='Research') </a:t>
            </a:r>
            <a:r>
              <a:rPr lang="bg-BG" sz="2200" dirty="0" smtClean="0"/>
              <a:t>е условие за избор (съответства на операция </a:t>
            </a:r>
            <a:r>
              <a:rPr lang="en-US" sz="2200" dirty="0" smtClean="0"/>
              <a:t>SELECT </a:t>
            </a:r>
            <a:r>
              <a:rPr lang="bg-BG" sz="2200" dirty="0" smtClean="0"/>
              <a:t>в релационната алгебра</a:t>
            </a:r>
            <a:r>
              <a:rPr lang="en-US" sz="2200" dirty="0" smtClean="0"/>
              <a:t>)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(DNUMBER=DNO) </a:t>
            </a:r>
            <a:r>
              <a:rPr lang="bg-BG" sz="2200" dirty="0" smtClean="0"/>
              <a:t>е условие</a:t>
            </a:r>
            <a:r>
              <a:rPr lang="en-US" sz="2200" dirty="0" smtClean="0"/>
              <a:t> </a:t>
            </a:r>
            <a:r>
              <a:rPr lang="en-US" sz="2200" dirty="0"/>
              <a:t>join </a:t>
            </a:r>
            <a:r>
              <a:rPr lang="en-US" sz="2200" dirty="0" smtClean="0"/>
              <a:t>(</a:t>
            </a:r>
            <a:r>
              <a:rPr lang="bg-BG" sz="2200" dirty="0" smtClean="0"/>
              <a:t>съответства на операция</a:t>
            </a:r>
            <a:r>
              <a:rPr lang="en-US" sz="2200" dirty="0" smtClean="0"/>
              <a:t> </a:t>
            </a:r>
            <a:r>
              <a:rPr lang="en-US" sz="2200" dirty="0"/>
              <a:t>JOIN </a:t>
            </a:r>
            <a:r>
              <a:rPr lang="bg-BG" sz="2200" dirty="0" smtClean="0"/>
              <a:t>от релационната алгебра</a:t>
            </a:r>
            <a:r>
              <a:rPr lang="en-US" sz="2200" dirty="0" smtClean="0"/>
              <a:t>)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FA989EBD-2020-4DEF-848E-5E65B8AE173F}" type="slidenum">
              <a:rPr lang="en-US"/>
              <a:pPr/>
              <a:t>26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1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Прости</a:t>
            </a:r>
            <a:r>
              <a:rPr lang="en-US" dirty="0"/>
              <a:t> SQL </a:t>
            </a:r>
            <a:r>
              <a:rPr lang="bg-BG" dirty="0"/>
              <a:t>заявки </a:t>
            </a:r>
            <a:r>
              <a:rPr lang="bg-BG" dirty="0" smtClean="0"/>
              <a:t>(4)</a:t>
            </a:r>
            <a:endParaRPr lang="en-US" dirty="0"/>
          </a:p>
        </p:txBody>
      </p:sp>
      <p:sp>
        <p:nvSpPr>
          <p:cNvPr id="70451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Query 2: </a:t>
            </a:r>
            <a:r>
              <a:rPr lang="bg-BG" sz="2000" dirty="0"/>
              <a:t>З</a:t>
            </a:r>
            <a:r>
              <a:rPr lang="bg-BG" sz="2000" dirty="0" smtClean="0"/>
              <a:t>а всеки проект, локализиран в</a:t>
            </a:r>
            <a:r>
              <a:rPr lang="en-US" sz="2000" dirty="0" smtClean="0"/>
              <a:t> </a:t>
            </a:r>
            <a:r>
              <a:rPr lang="en-US" sz="2000" dirty="0"/>
              <a:t>'Stafford', </a:t>
            </a:r>
            <a:r>
              <a:rPr lang="bg-BG" sz="2000" dirty="0" smtClean="0"/>
              <a:t>отпечатайте номера на проекта, номера на управляващия отдел, фамилията, </a:t>
            </a:r>
            <a:r>
              <a:rPr lang="bg-BG" sz="2000" dirty="0"/>
              <a:t>адреса и датата на </a:t>
            </a:r>
            <a:r>
              <a:rPr lang="bg-BG" sz="2000" dirty="0" smtClean="0"/>
              <a:t>раждане на мениджъра на отдела</a:t>
            </a:r>
            <a:r>
              <a:rPr lang="en-US" sz="2000" dirty="0" smtClean="0"/>
              <a:t>.</a:t>
            </a:r>
            <a:endParaRPr lang="en-US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000" dirty="0">
              <a:solidFill>
                <a:srgbClr val="800000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solidFill>
                  <a:srgbClr val="800000"/>
                </a:solidFill>
              </a:rPr>
              <a:t>Q2: SELECT   	PNUMBER, DNUM, LNAME, BDATE, ADDRESS </a:t>
            </a:r>
            <a:br>
              <a:rPr lang="en-US" sz="2000" dirty="0">
                <a:solidFill>
                  <a:srgbClr val="800000"/>
                </a:solidFill>
              </a:rPr>
            </a:br>
            <a:r>
              <a:rPr lang="en-US" sz="2000" dirty="0">
                <a:solidFill>
                  <a:srgbClr val="800000"/>
                </a:solidFill>
              </a:rPr>
              <a:t>	FROM		PROJECT, DEPARTMENT, EMPLOYEE</a:t>
            </a:r>
            <a:br>
              <a:rPr lang="en-US" sz="2000" dirty="0">
                <a:solidFill>
                  <a:srgbClr val="800000"/>
                </a:solidFill>
              </a:rPr>
            </a:br>
            <a:r>
              <a:rPr lang="en-US" sz="2000" dirty="0">
                <a:solidFill>
                  <a:srgbClr val="800000"/>
                </a:solidFill>
              </a:rPr>
              <a:t>	WHERE 	DNUM=DNUMBER AND MGRSSN=SSN</a:t>
            </a:r>
            <a:br>
              <a:rPr lang="en-US" sz="2000" dirty="0">
                <a:solidFill>
                  <a:srgbClr val="800000"/>
                </a:solidFill>
              </a:rPr>
            </a:br>
            <a:r>
              <a:rPr lang="en-US" sz="2000" dirty="0">
                <a:solidFill>
                  <a:srgbClr val="800000"/>
                </a:solidFill>
              </a:rPr>
              <a:t>				AND PLOCATION='Stafford'</a:t>
            </a:r>
            <a:br>
              <a:rPr lang="en-US" sz="2000" dirty="0">
                <a:solidFill>
                  <a:srgbClr val="800000"/>
                </a:solidFill>
              </a:rPr>
            </a:br>
            <a:endParaRPr lang="en-US" sz="2000" dirty="0">
              <a:solidFill>
                <a:srgbClr val="80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bg-BG" sz="2000" dirty="0" smtClean="0"/>
              <a:t>В </a:t>
            </a:r>
            <a:r>
              <a:rPr lang="en-US" sz="2000" dirty="0" smtClean="0"/>
              <a:t>Q2</a:t>
            </a:r>
            <a:r>
              <a:rPr lang="bg-BG" sz="2000" dirty="0" smtClean="0"/>
              <a:t> има две </a:t>
            </a:r>
            <a:r>
              <a:rPr lang="en-US" sz="2000" dirty="0" smtClean="0"/>
              <a:t>join </a:t>
            </a:r>
            <a:r>
              <a:rPr lang="bg-BG" sz="2000" dirty="0" smtClean="0"/>
              <a:t>условия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 smtClean="0"/>
              <a:t>join </a:t>
            </a:r>
            <a:r>
              <a:rPr lang="bg-BG" sz="2000" dirty="0" smtClean="0"/>
              <a:t>условие </a:t>
            </a:r>
            <a:r>
              <a:rPr lang="en-US" sz="2000" dirty="0" smtClean="0"/>
              <a:t>DNUM=DNUMBER </a:t>
            </a:r>
            <a:r>
              <a:rPr lang="bg-BG" sz="2000" dirty="0" smtClean="0"/>
              <a:t>свързва проекта с управляващия го отдел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 smtClean="0"/>
              <a:t>join </a:t>
            </a:r>
            <a:r>
              <a:rPr lang="bg-BG" sz="2000" dirty="0" smtClean="0"/>
              <a:t>условие </a:t>
            </a:r>
            <a:r>
              <a:rPr lang="en-US" sz="2000" dirty="0" smtClean="0"/>
              <a:t>MGRSSN=SSN </a:t>
            </a:r>
            <a:r>
              <a:rPr lang="bg-BG" sz="2000" dirty="0" smtClean="0"/>
              <a:t>свързва управляващия отдел със служителя-мениджър на отдела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2C63C7C4-705E-48BB-BB5C-E0422DE0D8A7}" type="slidenum">
              <a:rPr lang="en-US"/>
              <a:pPr/>
              <a:t>27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66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Aliases, * </a:t>
            </a:r>
            <a:r>
              <a:rPr lang="bg-BG" dirty="0" smtClean="0"/>
              <a:t>и </a:t>
            </a:r>
            <a:r>
              <a:rPr lang="en-US" dirty="0" smtClean="0"/>
              <a:t>DISTINCT</a:t>
            </a:r>
            <a:r>
              <a:rPr lang="en-US" dirty="0"/>
              <a:t>, </a:t>
            </a:r>
            <a:r>
              <a:rPr lang="bg-BG" dirty="0" smtClean="0"/>
              <a:t>празна </a:t>
            </a:r>
            <a:r>
              <a:rPr lang="en-US" dirty="0" smtClean="0"/>
              <a:t>WHERE</a:t>
            </a:r>
            <a:r>
              <a:rPr lang="bg-BG" dirty="0" smtClean="0"/>
              <a:t> клауза</a:t>
            </a:r>
            <a:endParaRPr lang="en-US" dirty="0"/>
          </a:p>
        </p:txBody>
      </p:sp>
      <p:sp>
        <p:nvSpPr>
          <p:cNvPr id="70656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dirty="0" smtClean="0"/>
              <a:t>В </a:t>
            </a:r>
            <a:r>
              <a:rPr lang="en-US" dirty="0" smtClean="0"/>
              <a:t>SQL</a:t>
            </a:r>
            <a:r>
              <a:rPr lang="bg-BG" dirty="0" smtClean="0"/>
              <a:t> можем да използваме едно и също име за &gt;=2 атрибута</a:t>
            </a:r>
            <a:r>
              <a:rPr lang="en-US" dirty="0" smtClean="0"/>
              <a:t>,</a:t>
            </a:r>
            <a:r>
              <a:rPr lang="bg-BG" dirty="0" smtClean="0"/>
              <a:t> когато атрибутите са в </a:t>
            </a:r>
            <a:r>
              <a:rPr lang="bg-BG" i="1" dirty="0" smtClean="0"/>
              <a:t>различни релации</a:t>
            </a:r>
            <a:endParaRPr lang="en-US" i="1" dirty="0"/>
          </a:p>
          <a:p>
            <a:pPr>
              <a:lnSpc>
                <a:spcPct val="90000"/>
              </a:lnSpc>
            </a:pPr>
            <a:r>
              <a:rPr lang="bg-BG" dirty="0" smtClean="0"/>
              <a:t>Една заявка, отнасяща се до &gt;=2 атрибута с еднакви имена, трябва да </a:t>
            </a:r>
            <a:r>
              <a:rPr lang="bg-BG" i="1" dirty="0" smtClean="0"/>
              <a:t>квалифицира</a:t>
            </a:r>
            <a:r>
              <a:rPr lang="bg-BG" dirty="0" smtClean="0"/>
              <a:t> името на атрибута с името на релацията, което ползва като </a:t>
            </a:r>
            <a:r>
              <a:rPr lang="bg-BG" i="1" dirty="0" smtClean="0"/>
              <a:t>префикс</a:t>
            </a:r>
            <a:r>
              <a:rPr lang="bg-BG" dirty="0" smtClean="0"/>
              <a:t> на името на атрибута.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bg-BG" dirty="0" smtClean="0"/>
              <a:t>Пример</a:t>
            </a:r>
            <a:r>
              <a:rPr lang="en-US" dirty="0" smtClean="0"/>
              <a:t>: </a:t>
            </a: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4F571F"/>
                </a:solidFill>
              </a:rPr>
              <a:t>EMPLOYEE.</a:t>
            </a:r>
            <a:r>
              <a:rPr lang="en-US" dirty="0"/>
              <a:t>LNAME, </a:t>
            </a:r>
            <a:r>
              <a:rPr lang="en-US" b="1" dirty="0">
                <a:solidFill>
                  <a:srgbClr val="4F571F"/>
                </a:solidFill>
              </a:rPr>
              <a:t>DEPARTMENT.</a:t>
            </a:r>
            <a:r>
              <a:rPr lang="en-US" dirty="0"/>
              <a:t>DNAME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9E8EB85B-CA54-4142-9AC5-DB19F202DCF4}" type="slidenum">
              <a:rPr lang="en-US"/>
              <a:pPr/>
              <a:t>28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ALIASES</a:t>
            </a:r>
            <a:r>
              <a:rPr lang="bg-BG" dirty="0" smtClean="0"/>
              <a:t> (1)</a:t>
            </a:r>
            <a:endParaRPr lang="en-US" dirty="0"/>
          </a:p>
        </p:txBody>
      </p:sp>
      <p:sp>
        <p:nvSpPr>
          <p:cNvPr id="70861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sz="2000" dirty="0" smtClean="0"/>
              <a:t>Някои заявки изискват рефериране на една релация два пъти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bg-BG" sz="2000" dirty="0" smtClean="0"/>
              <a:t>В този случай се използва </a:t>
            </a:r>
            <a:r>
              <a:rPr lang="en-US" sz="2000" i="1" dirty="0" smtClean="0"/>
              <a:t>aliases</a:t>
            </a:r>
            <a:r>
              <a:rPr lang="en-US" sz="2000" dirty="0" smtClean="0"/>
              <a:t> </a:t>
            </a:r>
            <a:r>
              <a:rPr lang="bg-BG" sz="2000" dirty="0" smtClean="0"/>
              <a:t> на името на релацията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Query 8: </a:t>
            </a:r>
            <a:r>
              <a:rPr lang="bg-BG" sz="2000" dirty="0" smtClean="0"/>
              <a:t>За всеки служител, отпечатайте името на служителя и името на неговия пряк началник</a:t>
            </a:r>
            <a:r>
              <a:rPr lang="en-US" sz="2000" dirty="0" smtClean="0"/>
              <a:t>.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Q8:	SELECT	E.FNAME, E.LNAME, S.FNAME, S.LNAME</a:t>
            </a:r>
            <a:br>
              <a:rPr lang="en-US" sz="2000" dirty="0"/>
            </a:br>
            <a:r>
              <a:rPr lang="en-US" sz="2000" dirty="0"/>
              <a:t>	FROM 		EMPLOYEE </a:t>
            </a:r>
            <a:r>
              <a:rPr lang="en-US" sz="2000" dirty="0">
                <a:solidFill>
                  <a:srgbClr val="4F571F"/>
                </a:solidFill>
              </a:rPr>
              <a:t>E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4F571F"/>
                </a:solidFill>
              </a:rPr>
              <a:t>S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	WHERE	E.SUPERSSN=S.SSN</a:t>
            </a:r>
            <a:br>
              <a:rPr lang="en-US" sz="2000" dirty="0"/>
            </a:b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bg-BG" sz="2000" dirty="0" smtClean="0"/>
              <a:t>В</a:t>
            </a:r>
            <a:r>
              <a:rPr lang="en-US" sz="2000" dirty="0" smtClean="0"/>
              <a:t> Q8</a:t>
            </a:r>
            <a:r>
              <a:rPr lang="bg-BG" sz="2000" dirty="0" smtClean="0"/>
              <a:t> се ползват алтернативни имена на релацията </a:t>
            </a:r>
            <a:r>
              <a:rPr lang="en-US" dirty="0" smtClean="0"/>
              <a:t>EMPLOYEE  </a:t>
            </a:r>
            <a:r>
              <a:rPr lang="en-US" sz="2000" dirty="0"/>
              <a:t>E </a:t>
            </a:r>
            <a:r>
              <a:rPr lang="bg-BG" sz="2000" dirty="0" smtClean="0"/>
              <a:t>и </a:t>
            </a:r>
            <a:r>
              <a:rPr lang="en-US" sz="2000" dirty="0" smtClean="0"/>
              <a:t>S</a:t>
            </a:r>
            <a:r>
              <a:rPr lang="bg-BG" sz="2000" dirty="0" smtClean="0"/>
              <a:t>. Те се наричат </a:t>
            </a:r>
            <a:r>
              <a:rPr lang="en-US" sz="2000" i="1" dirty="0" smtClean="0"/>
              <a:t>aliases</a:t>
            </a:r>
            <a:r>
              <a:rPr lang="en-US" sz="2000" dirty="0" smtClean="0"/>
              <a:t> </a:t>
            </a:r>
            <a:r>
              <a:rPr lang="bg-BG" sz="2000" dirty="0" smtClean="0"/>
              <a:t>или </a:t>
            </a:r>
            <a:r>
              <a:rPr lang="en-US" sz="2000" i="1" dirty="0" smtClean="0"/>
              <a:t>tuple variables</a:t>
            </a:r>
            <a:r>
              <a:rPr lang="bg-BG" sz="2000" i="1" dirty="0" smtClean="0"/>
              <a:t>.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bg-BG" sz="2000" dirty="0" smtClean="0"/>
              <a:t>Считаме </a:t>
            </a:r>
            <a:r>
              <a:rPr lang="en-US" sz="2000" dirty="0" smtClean="0"/>
              <a:t>E </a:t>
            </a:r>
            <a:r>
              <a:rPr lang="bg-BG" sz="2000" dirty="0" smtClean="0"/>
              <a:t>и </a:t>
            </a:r>
            <a:r>
              <a:rPr lang="en-US" sz="2000" dirty="0" smtClean="0"/>
              <a:t>S </a:t>
            </a:r>
            <a:r>
              <a:rPr lang="bg-BG" sz="2000" dirty="0" smtClean="0"/>
              <a:t>като две независими копия на </a:t>
            </a:r>
            <a:r>
              <a:rPr lang="en-US" sz="2000" dirty="0" smtClean="0"/>
              <a:t>EMPLOYEE</a:t>
            </a:r>
            <a:r>
              <a:rPr lang="en-US" sz="2000" dirty="0"/>
              <a:t>; E </a:t>
            </a:r>
            <a:r>
              <a:rPr lang="bg-BG" sz="2000" dirty="0" smtClean="0"/>
              <a:t>представя служителите в ролята на </a:t>
            </a:r>
            <a:r>
              <a:rPr lang="bg-BG" sz="2000" i="1" dirty="0" smtClean="0"/>
              <a:t>подчинени</a:t>
            </a:r>
            <a:r>
              <a:rPr lang="bg-BG" sz="2000" dirty="0" smtClean="0"/>
              <a:t>, а </a:t>
            </a:r>
            <a:r>
              <a:rPr lang="en-US" sz="2000" dirty="0" smtClean="0"/>
              <a:t>S </a:t>
            </a:r>
            <a:r>
              <a:rPr lang="bg-BG" sz="2000" dirty="0" smtClean="0"/>
              <a:t>– като </a:t>
            </a:r>
            <a:r>
              <a:rPr lang="bg-BG" sz="2000" i="1" dirty="0" smtClean="0"/>
              <a:t>началници</a:t>
            </a:r>
            <a:endParaRPr lang="en-US" sz="20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8F09CF60-9C21-4064-AA2A-19DBFD67001E}" type="slidenum">
              <a:rPr lang="en-US"/>
              <a:pPr/>
              <a:t>29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TABLE</a:t>
            </a:r>
          </a:p>
        </p:txBody>
      </p:sp>
      <p:sp>
        <p:nvSpPr>
          <p:cNvPr id="67174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400" dirty="0" smtClean="0"/>
              <a:t>Задава нова релация в БД чрез задаване на името и атрибутите й и типовете данни </a:t>
            </a:r>
            <a:r>
              <a:rPr lang="en-US" sz="2400" dirty="0" smtClean="0"/>
              <a:t>(</a:t>
            </a:r>
            <a:r>
              <a:rPr lang="en-US" sz="2400" dirty="0"/>
              <a:t>INTEGER, FLOAT, DECIMAL(</a:t>
            </a:r>
            <a:r>
              <a:rPr lang="en-US" sz="2400" dirty="0" err="1"/>
              <a:t>i,j</a:t>
            </a:r>
            <a:r>
              <a:rPr lang="en-US" sz="2400" dirty="0"/>
              <a:t>), CHAR(n), VARCHAR(n))</a:t>
            </a:r>
          </a:p>
          <a:p>
            <a:pPr>
              <a:lnSpc>
                <a:spcPct val="80000"/>
              </a:lnSpc>
            </a:pPr>
            <a:r>
              <a:rPr lang="bg-BG" sz="2400" dirty="0" smtClean="0"/>
              <a:t>Ограничение</a:t>
            </a:r>
            <a:r>
              <a:rPr lang="en-US" sz="2400" dirty="0" smtClean="0"/>
              <a:t> </a:t>
            </a:r>
            <a:r>
              <a:rPr lang="en-US" sz="2400" dirty="0"/>
              <a:t>NOT NULL </a:t>
            </a:r>
            <a:r>
              <a:rPr lang="bg-BG" sz="2400" dirty="0" smtClean="0"/>
              <a:t>може да се задава за конкретен атрибут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1" dirty="0">
                <a:latin typeface="Courier New" pitchFamily="71" charset="0"/>
              </a:rPr>
              <a:t>CREATE TABLE DEPARTMENT (</a:t>
            </a:r>
            <a:br>
              <a:rPr lang="en-US" sz="2400" b="1" dirty="0">
                <a:latin typeface="Courier New" pitchFamily="71" charset="0"/>
              </a:rPr>
            </a:br>
            <a:r>
              <a:rPr lang="en-US" sz="2400" b="1" dirty="0">
                <a:latin typeface="Courier New" pitchFamily="71" charset="0"/>
              </a:rPr>
              <a:t>	DNAME			VARCHAR(10)	NOT NULL,</a:t>
            </a:r>
            <a:br>
              <a:rPr lang="en-US" sz="2400" b="1" dirty="0">
                <a:latin typeface="Courier New" pitchFamily="71" charset="0"/>
              </a:rPr>
            </a:br>
            <a:r>
              <a:rPr lang="en-US" sz="2400" b="1" dirty="0">
                <a:latin typeface="Courier New" pitchFamily="71" charset="0"/>
              </a:rPr>
              <a:t>	DNUMBER		INTEGER		NOT NULL,</a:t>
            </a:r>
            <a:br>
              <a:rPr lang="en-US" sz="2400" b="1" dirty="0">
                <a:latin typeface="Courier New" pitchFamily="71" charset="0"/>
              </a:rPr>
            </a:br>
            <a:r>
              <a:rPr lang="en-US" sz="2400" b="1" dirty="0">
                <a:latin typeface="Courier New" pitchFamily="71" charset="0"/>
              </a:rPr>
              <a:t>	MGRSSN		CHAR(9),</a:t>
            </a:r>
            <a:br>
              <a:rPr lang="en-US" sz="2400" b="1" dirty="0">
                <a:latin typeface="Courier New" pitchFamily="71" charset="0"/>
              </a:rPr>
            </a:br>
            <a:r>
              <a:rPr lang="en-US" sz="2400" b="1" dirty="0">
                <a:latin typeface="Courier New" pitchFamily="71" charset="0"/>
              </a:rPr>
              <a:t>	MGRSTARTDATE	CHAR(9)  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4517BED3-DDCD-4865-A1C2-4915F8A99306}" type="slidenum">
              <a:rPr lang="en-US"/>
              <a:pPr/>
              <a:t>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66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ALIASES </a:t>
            </a:r>
            <a:r>
              <a:rPr lang="en-US" dirty="0" smtClean="0"/>
              <a:t>(</a:t>
            </a:r>
            <a:r>
              <a:rPr lang="bg-BG" dirty="0" smtClean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1066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Псевдонимите могат да се ползват в произволна</a:t>
            </a:r>
            <a:r>
              <a:rPr lang="en-US" dirty="0" smtClean="0"/>
              <a:t> </a:t>
            </a:r>
            <a:r>
              <a:rPr lang="en-US" dirty="0"/>
              <a:t>SQL </a:t>
            </a:r>
            <a:r>
              <a:rPr lang="bg-BG" dirty="0" smtClean="0"/>
              <a:t>заявка за удобство.</a:t>
            </a:r>
            <a:endParaRPr lang="en-US" dirty="0"/>
          </a:p>
          <a:p>
            <a:r>
              <a:rPr lang="bg-BG" dirty="0" smtClean="0"/>
              <a:t>За същата цел може да се ползва ключовата дума </a:t>
            </a:r>
            <a:r>
              <a:rPr lang="en-US" dirty="0" smtClean="0"/>
              <a:t>AS</a:t>
            </a:r>
            <a:r>
              <a:rPr lang="bg-BG" dirty="0" smtClean="0"/>
              <a:t>:</a:t>
            </a: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Q8:	SELECT	E.FNAME, E.LNAME, 					</a:t>
            </a:r>
            <a:r>
              <a:rPr lang="bg-BG" dirty="0" smtClean="0"/>
              <a:t>	</a:t>
            </a:r>
            <a:r>
              <a:rPr lang="en-US" dirty="0" smtClean="0"/>
              <a:t>S.FNAME</a:t>
            </a:r>
            <a:r>
              <a:rPr lang="en-US" dirty="0"/>
              <a:t>, S.LNAME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smtClean="0"/>
              <a:t>FROM </a:t>
            </a:r>
            <a:r>
              <a:rPr lang="en-US" dirty="0"/>
              <a:t>	</a:t>
            </a:r>
            <a:r>
              <a:rPr lang="bg-BG" dirty="0" smtClean="0"/>
              <a:t>	</a:t>
            </a:r>
            <a:r>
              <a:rPr lang="en-US" dirty="0" smtClean="0"/>
              <a:t>EMPLOYEE </a:t>
            </a:r>
            <a:r>
              <a:rPr lang="en-US" dirty="0"/>
              <a:t>AS E, 					</a:t>
            </a:r>
            <a:r>
              <a:rPr lang="bg-BG" dirty="0" smtClean="0"/>
              <a:t>	</a:t>
            </a:r>
            <a:r>
              <a:rPr lang="en-US" dirty="0" smtClean="0"/>
              <a:t>EMPLOYEE </a:t>
            </a:r>
            <a:r>
              <a:rPr lang="en-US" dirty="0"/>
              <a:t>AS S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smtClean="0"/>
              <a:t>WHERE</a:t>
            </a:r>
            <a:r>
              <a:rPr lang="en-US" dirty="0"/>
              <a:t>	E.SUPERSSN=S.SSN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525DF40C-8EEE-40F1-924B-33D85674DE25}" type="slidenum">
              <a:rPr lang="en-US"/>
              <a:pPr/>
              <a:t>30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10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Незададена </a:t>
            </a:r>
            <a:r>
              <a:rPr lang="en-US" dirty="0" smtClean="0"/>
              <a:t>WHERE</a:t>
            </a:r>
            <a:r>
              <a:rPr lang="bg-BG" dirty="0" smtClean="0"/>
              <a:t> клауза (1)</a:t>
            </a:r>
            <a:endParaRPr lang="en-US" dirty="0"/>
          </a:p>
        </p:txBody>
      </p:sp>
      <p:sp>
        <p:nvSpPr>
          <p:cNvPr id="712711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Липсваща </a:t>
            </a:r>
            <a:r>
              <a:rPr lang="en-US" sz="2400" i="1" dirty="0" smtClean="0"/>
              <a:t>WHERE</a:t>
            </a:r>
            <a:r>
              <a:rPr lang="bg-BG" sz="2400" i="1" dirty="0" smtClean="0"/>
              <a:t> клауза</a:t>
            </a:r>
            <a:r>
              <a:rPr lang="en-US" sz="2400" dirty="0" smtClean="0"/>
              <a:t> </a:t>
            </a:r>
            <a:r>
              <a:rPr lang="bg-BG" dirty="0" smtClean="0"/>
              <a:t>означава „няма условие“; следователно всички</a:t>
            </a:r>
            <a:r>
              <a:rPr lang="en-US" sz="2400" dirty="0" smtClean="0"/>
              <a:t> </a:t>
            </a:r>
            <a:r>
              <a:rPr lang="en-US" sz="2400" dirty="0"/>
              <a:t>tuples </a:t>
            </a:r>
            <a:r>
              <a:rPr lang="bg-BG" sz="2400" dirty="0" smtClean="0"/>
              <a:t>на релацията от клаузата </a:t>
            </a:r>
            <a:r>
              <a:rPr lang="en-US" sz="2400" dirty="0" smtClean="0"/>
              <a:t>FROM</a:t>
            </a:r>
            <a:r>
              <a:rPr lang="bg-BG" sz="2400" dirty="0" smtClean="0"/>
              <a:t> ще се върнат като резултат</a:t>
            </a:r>
            <a:endParaRPr lang="en-US" sz="2400" dirty="0" smtClean="0"/>
          </a:p>
          <a:p>
            <a:pPr lvl="1"/>
            <a:r>
              <a:rPr lang="bg-BG" sz="2200" dirty="0" smtClean="0"/>
              <a:t>Това е еквивалент на условието</a:t>
            </a:r>
            <a:r>
              <a:rPr lang="en-US" sz="2200" dirty="0" smtClean="0"/>
              <a:t> WHERE TRUE</a:t>
            </a:r>
          </a:p>
          <a:p>
            <a:r>
              <a:rPr lang="en-US" sz="2400" dirty="0" smtClean="0"/>
              <a:t>Query </a:t>
            </a:r>
            <a:r>
              <a:rPr lang="en-US" sz="2400" dirty="0"/>
              <a:t>9: </a:t>
            </a:r>
            <a:r>
              <a:rPr lang="bg-BG" sz="2400" dirty="0" smtClean="0"/>
              <a:t>Отпечатайте </a:t>
            </a:r>
            <a:r>
              <a:rPr lang="en-US" sz="2400" dirty="0" smtClean="0"/>
              <a:t>SSN </a:t>
            </a:r>
            <a:r>
              <a:rPr lang="bg-BG" sz="2400" dirty="0" smtClean="0"/>
              <a:t>за всички служители</a:t>
            </a:r>
            <a:r>
              <a:rPr lang="en-US" sz="2400" dirty="0" smtClean="0"/>
              <a:t>.</a:t>
            </a:r>
            <a:endParaRPr lang="en-US" sz="2400" dirty="0"/>
          </a:p>
          <a:p>
            <a:pPr lvl="1"/>
            <a:endParaRPr lang="en-US" sz="2200" dirty="0"/>
          </a:p>
          <a:p>
            <a:pPr lvl="1"/>
            <a:r>
              <a:rPr lang="en-US" sz="2200" dirty="0"/>
              <a:t>Q9:	SELECT 	SSN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FROM</a:t>
            </a:r>
            <a:r>
              <a:rPr lang="en-US" sz="2200" dirty="0"/>
              <a:t>		EMPLOYEE</a:t>
            </a:r>
            <a:br>
              <a:rPr lang="en-US" sz="2200" dirty="0"/>
            </a:br>
            <a:endParaRPr lang="en-US" sz="2200" dirty="0"/>
          </a:p>
          <a:p>
            <a:r>
              <a:rPr lang="bg-BG" sz="2400" dirty="0" smtClean="0"/>
              <a:t>Ако е зададена &gt;1 релации в клаузата </a:t>
            </a:r>
            <a:r>
              <a:rPr lang="en-US" sz="2400" dirty="0" smtClean="0"/>
              <a:t>FROM</a:t>
            </a:r>
            <a:r>
              <a:rPr lang="bg-BG" sz="2400" dirty="0" smtClean="0"/>
              <a:t> и </a:t>
            </a:r>
            <a:r>
              <a:rPr lang="bg-BG" sz="2400" i="1" dirty="0" smtClean="0"/>
              <a:t>няма</a:t>
            </a:r>
            <a:r>
              <a:rPr lang="bg-BG" sz="2400" dirty="0" smtClean="0"/>
              <a:t> зададено</a:t>
            </a:r>
            <a:r>
              <a:rPr lang="en-US" sz="2400" dirty="0" smtClean="0"/>
              <a:t> </a:t>
            </a:r>
            <a:r>
              <a:rPr lang="en-US" sz="2400" dirty="0"/>
              <a:t>join </a:t>
            </a:r>
            <a:r>
              <a:rPr lang="bg-BG" sz="2400" dirty="0" smtClean="0"/>
              <a:t>условие</a:t>
            </a:r>
            <a:r>
              <a:rPr lang="en-US" sz="2400" dirty="0" smtClean="0"/>
              <a:t>, </a:t>
            </a:r>
            <a:r>
              <a:rPr lang="bg-BG" sz="2400" dirty="0" smtClean="0"/>
              <a:t>то се връща </a:t>
            </a:r>
            <a:r>
              <a:rPr lang="bg-BG" sz="2400" i="1" dirty="0" smtClean="0"/>
              <a:t>ДЕКАРТОВОТО ПРОИЗВЕДЕНИЕ</a:t>
            </a:r>
            <a:r>
              <a:rPr lang="bg-BG" sz="2400" dirty="0" smtClean="0"/>
              <a:t> на </a:t>
            </a:r>
            <a:r>
              <a:rPr lang="en-US" sz="2400" dirty="0" smtClean="0"/>
              <a:t>tuples</a:t>
            </a:r>
            <a:r>
              <a:rPr lang="bg-BG" sz="2400" dirty="0" smtClean="0"/>
              <a:t>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FF264352-0D58-4F29-85B8-597595C7610B}" type="slidenum">
              <a:rPr lang="en-US"/>
              <a:pPr/>
              <a:t>31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758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/>
              <a:t>Незададена </a:t>
            </a:r>
            <a:r>
              <a:rPr lang="en-US" dirty="0"/>
              <a:t>WHERE</a:t>
            </a:r>
            <a:r>
              <a:rPr lang="bg-BG" dirty="0"/>
              <a:t> </a:t>
            </a:r>
            <a:r>
              <a:rPr lang="bg-BG" dirty="0" smtClean="0"/>
              <a:t>клауза (2)</a:t>
            </a:r>
            <a:endParaRPr lang="en-US" dirty="0"/>
          </a:p>
        </p:txBody>
      </p:sp>
      <p:sp>
        <p:nvSpPr>
          <p:cNvPr id="71475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Пример</a:t>
            </a:r>
            <a:r>
              <a:rPr lang="en-US" dirty="0" smtClean="0"/>
              <a:t>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dirty="0"/>
              <a:t>Q10:	SELECT	SSN, DNAME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smtClean="0"/>
              <a:t>FROM</a:t>
            </a:r>
            <a:r>
              <a:rPr lang="en-US" dirty="0"/>
              <a:t>	</a:t>
            </a:r>
            <a:r>
              <a:rPr lang="bg-BG" dirty="0" smtClean="0"/>
              <a:t>	</a:t>
            </a:r>
            <a:r>
              <a:rPr lang="en-US" dirty="0" smtClean="0"/>
              <a:t>EMPLOYEE</a:t>
            </a:r>
            <a:r>
              <a:rPr lang="en-US" dirty="0"/>
              <a:t>, DEPARTMENT</a:t>
            </a:r>
            <a:br>
              <a:rPr lang="en-US" dirty="0"/>
            </a:br>
            <a:endParaRPr lang="en-US" dirty="0"/>
          </a:p>
          <a:p>
            <a:pPr lvl="1"/>
            <a:r>
              <a:rPr lang="bg-BG" dirty="0" smtClean="0"/>
              <a:t>От изключителна важност е да не се пропусне задаването на селекция и условие</a:t>
            </a:r>
            <a:r>
              <a:rPr lang="en-US" dirty="0" smtClean="0"/>
              <a:t> </a:t>
            </a:r>
            <a:r>
              <a:rPr lang="en-US" dirty="0"/>
              <a:t>join </a:t>
            </a:r>
            <a:r>
              <a:rPr lang="bg-BG" dirty="0" smtClean="0"/>
              <a:t>в клаузата </a:t>
            </a:r>
            <a:r>
              <a:rPr lang="en-US" dirty="0" smtClean="0"/>
              <a:t>WHERE</a:t>
            </a:r>
            <a:r>
              <a:rPr lang="bg-BG" dirty="0" smtClean="0"/>
              <a:t>; в противен случай се връща некоректен и огромен резултат.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307043B8-441E-4418-9219-A11F650FB545}" type="slidenum">
              <a:rPr lang="en-US"/>
              <a:pPr/>
              <a:t>32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0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Използване на </a:t>
            </a:r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71680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sz="2400" dirty="0" smtClean="0"/>
              <a:t>За получаване на всички стойности на атрибутите на зададени </a:t>
            </a:r>
            <a:r>
              <a:rPr lang="en-US" sz="2400" dirty="0" smtClean="0"/>
              <a:t>tuples</a:t>
            </a:r>
            <a:r>
              <a:rPr lang="en-US" sz="2400" dirty="0"/>
              <a:t>, </a:t>
            </a:r>
            <a:r>
              <a:rPr lang="bg-BG" sz="2400" dirty="0" smtClean="0"/>
              <a:t>се ползва </a:t>
            </a:r>
            <a:r>
              <a:rPr lang="en-US" sz="2400" dirty="0" smtClean="0"/>
              <a:t>*</a:t>
            </a:r>
            <a:r>
              <a:rPr lang="bg-BG" sz="2400" dirty="0" smtClean="0"/>
              <a:t>. Тя означава </a:t>
            </a:r>
            <a:r>
              <a:rPr lang="bg-BG" sz="2400" i="1" dirty="0" smtClean="0"/>
              <a:t>всички атрибути.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bg-BG" sz="2400" dirty="0" smtClean="0"/>
              <a:t>Примери</a:t>
            </a:r>
            <a:r>
              <a:rPr lang="en-US" sz="2400" dirty="0" smtClean="0"/>
              <a:t>:</a:t>
            </a:r>
            <a:endParaRPr lang="en-US" sz="2400" dirty="0"/>
          </a:p>
          <a:p>
            <a:pPr lvl="1">
              <a:buFont typeface="Wingdings" pitchFamily="2" charset="2"/>
              <a:buNone/>
            </a:pP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Q1C:	SELECT 	*</a:t>
            </a:r>
            <a:br>
              <a:rPr lang="en-US" sz="2200" dirty="0"/>
            </a:br>
            <a:r>
              <a:rPr lang="en-US" sz="2200" dirty="0"/>
              <a:t>		FROM		EMPLOYEE</a:t>
            </a:r>
            <a:br>
              <a:rPr lang="en-US" sz="2200" dirty="0"/>
            </a:br>
            <a:r>
              <a:rPr lang="en-US" sz="2200" dirty="0"/>
              <a:t>		WHERE	DNO=5</a:t>
            </a:r>
            <a:br>
              <a:rPr lang="en-US" sz="2200" dirty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Q1D:	SELECT	*</a:t>
            </a:r>
            <a:br>
              <a:rPr lang="en-US" sz="2200" dirty="0"/>
            </a:br>
            <a:r>
              <a:rPr lang="en-US" sz="2200" dirty="0"/>
              <a:t>		FROM		EMPLOYEE, DEPARTMENT</a:t>
            </a:r>
            <a:br>
              <a:rPr lang="en-US" sz="2200" dirty="0"/>
            </a:br>
            <a:r>
              <a:rPr lang="en-US" sz="2200" dirty="0"/>
              <a:t>		WHERE	DNAME='Research' AND 					DNO=DNUMBER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528065F2-9AF7-4D41-8141-9D3BB9E5F31C}" type="slidenum">
              <a:rPr lang="en-US"/>
              <a:pPr/>
              <a:t>33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5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Използване на </a:t>
            </a:r>
            <a:r>
              <a:rPr lang="en-US" dirty="0" smtClean="0"/>
              <a:t>DISTINCT</a:t>
            </a:r>
            <a:endParaRPr lang="en-US" dirty="0"/>
          </a:p>
        </p:txBody>
      </p:sp>
      <p:sp>
        <p:nvSpPr>
          <p:cNvPr id="718855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SQL </a:t>
            </a:r>
            <a:r>
              <a:rPr lang="bg-BG" sz="2400" dirty="0" smtClean="0"/>
              <a:t>не третира релацията като множество; могат да съществуват дублиращи </a:t>
            </a:r>
            <a:r>
              <a:rPr lang="en-US" sz="2400" dirty="0" smtClean="0"/>
              <a:t>tuples</a:t>
            </a:r>
            <a:r>
              <a:rPr lang="bg-BG" sz="2400" dirty="0" smtClean="0"/>
              <a:t>.</a:t>
            </a:r>
            <a:endParaRPr lang="en-US" sz="2400" dirty="0" smtClean="0"/>
          </a:p>
          <a:p>
            <a:r>
              <a:rPr lang="bg-BG" sz="2400" dirty="0" smtClean="0"/>
              <a:t>За елиминиране на дублираните </a:t>
            </a:r>
            <a:r>
              <a:rPr lang="en-US" sz="2400" dirty="0" smtClean="0"/>
              <a:t>tuples </a:t>
            </a:r>
            <a:r>
              <a:rPr lang="bg-BG" sz="2400" dirty="0" smtClean="0"/>
              <a:t>в резултата на заявката</a:t>
            </a:r>
            <a:r>
              <a:rPr lang="en-US" sz="2400" dirty="0" smtClean="0"/>
              <a:t>, </a:t>
            </a:r>
            <a:r>
              <a:rPr lang="bg-BG" sz="2400" dirty="0" smtClean="0"/>
              <a:t>се използва ключова дума </a:t>
            </a:r>
            <a:r>
              <a:rPr lang="en-US" sz="2400" b="1" dirty="0" smtClean="0"/>
              <a:t>DISTINCT</a:t>
            </a:r>
            <a:r>
              <a:rPr lang="bg-BG" sz="2400" b="1" dirty="0" smtClean="0"/>
              <a:t>.</a:t>
            </a:r>
            <a:endParaRPr lang="en-US" sz="2400" dirty="0" smtClean="0"/>
          </a:p>
          <a:p>
            <a:r>
              <a:rPr lang="bg-BG" sz="2400" dirty="0" smtClean="0"/>
              <a:t>Пример:</a:t>
            </a:r>
            <a:r>
              <a:rPr lang="en-US" sz="2400" dirty="0" smtClean="0"/>
              <a:t> </a:t>
            </a:r>
            <a:r>
              <a:rPr lang="bg-BG" sz="2400" dirty="0" smtClean="0"/>
              <a:t>резултатът на </a:t>
            </a:r>
            <a:r>
              <a:rPr lang="en-US" sz="2400" dirty="0" smtClean="0"/>
              <a:t>Q11 </a:t>
            </a:r>
            <a:r>
              <a:rPr lang="bg-BG" sz="2400" dirty="0" smtClean="0"/>
              <a:t>може да съдържа дублирана заплата (</a:t>
            </a:r>
            <a:r>
              <a:rPr lang="en-US" sz="2400" dirty="0" smtClean="0"/>
              <a:t>SALARY</a:t>
            </a:r>
            <a:r>
              <a:rPr lang="bg-BG" sz="2400" dirty="0" smtClean="0"/>
              <a:t>), докато в </a:t>
            </a:r>
            <a:r>
              <a:rPr lang="en-US" sz="2400" dirty="0" smtClean="0"/>
              <a:t>Q11A </a:t>
            </a:r>
            <a:r>
              <a:rPr lang="bg-BG" sz="2400" dirty="0" smtClean="0"/>
              <a:t>това е премахнато.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  <a:p>
            <a:pPr lvl="1">
              <a:buFont typeface="Wingdings" pitchFamily="2" charset="2"/>
              <a:buNone/>
            </a:pPr>
            <a:r>
              <a:rPr lang="en-US" sz="2200" dirty="0"/>
              <a:t>	Q11:	SELECT 	SALARY</a:t>
            </a:r>
            <a:br>
              <a:rPr lang="en-US" sz="2200" dirty="0"/>
            </a:br>
            <a:r>
              <a:rPr lang="en-US" sz="2200" dirty="0"/>
              <a:t>		FROM		EMPLOYEE</a:t>
            </a:r>
            <a:br>
              <a:rPr lang="en-US" sz="2200" dirty="0"/>
            </a:br>
            <a:r>
              <a:rPr lang="en-US" sz="2200" dirty="0"/>
              <a:t>Q11A: 	SELECT 	</a:t>
            </a:r>
            <a:r>
              <a:rPr lang="en-US" sz="2200" b="1" dirty="0"/>
              <a:t>DISTINCT</a:t>
            </a:r>
            <a:r>
              <a:rPr lang="en-US" sz="2200" dirty="0"/>
              <a:t> SALARY</a:t>
            </a:r>
            <a:br>
              <a:rPr lang="en-US" sz="2200" dirty="0"/>
            </a:br>
            <a:r>
              <a:rPr lang="en-US" sz="2200" dirty="0"/>
              <a:t>		FROM		EMPLOYEE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3D55A400-01B8-4899-B692-AD2AEA507898}" type="slidenum">
              <a:rPr lang="en-US"/>
              <a:pPr/>
              <a:t>34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90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Операции върху множества (1)</a:t>
            </a:r>
            <a:endParaRPr lang="en-US" dirty="0"/>
          </a:p>
        </p:txBody>
      </p:sp>
      <p:sp>
        <p:nvSpPr>
          <p:cNvPr id="720903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Някои от операциите върху множества са вградени в </a:t>
            </a:r>
            <a:r>
              <a:rPr lang="en-US" sz="2400" dirty="0" smtClean="0"/>
              <a:t>SQL</a:t>
            </a:r>
            <a:r>
              <a:rPr lang="bg-BG" sz="2400" dirty="0" smtClean="0"/>
              <a:t>. Дефинирани са: обединение </a:t>
            </a:r>
            <a:r>
              <a:rPr lang="en-US" sz="2400" dirty="0" smtClean="0"/>
              <a:t>(UNION)</a:t>
            </a:r>
            <a:r>
              <a:rPr lang="bg-BG" sz="2400" dirty="0" smtClean="0"/>
              <a:t> и, </a:t>
            </a:r>
            <a:r>
              <a:rPr lang="bg-BG" sz="2400" i="1" dirty="0" smtClean="0"/>
              <a:t>в някои версии </a:t>
            </a:r>
            <a:r>
              <a:rPr lang="bg-BG" sz="2400" dirty="0" smtClean="0"/>
              <a:t>на </a:t>
            </a:r>
            <a:r>
              <a:rPr lang="en-US" sz="2400" dirty="0" smtClean="0"/>
              <a:t>SQL</a:t>
            </a:r>
            <a:r>
              <a:rPr lang="bg-BG" sz="2400" dirty="0" smtClean="0"/>
              <a:t>,</a:t>
            </a:r>
            <a:r>
              <a:rPr lang="en-US" sz="2400" dirty="0" smtClean="0"/>
              <a:t> </a:t>
            </a:r>
            <a:r>
              <a:rPr lang="bg-BG" sz="2400" dirty="0" smtClean="0"/>
              <a:t>разлика </a:t>
            </a:r>
            <a:r>
              <a:rPr lang="en-US" sz="2400" dirty="0" smtClean="0"/>
              <a:t>(MINUS</a:t>
            </a:r>
            <a:r>
              <a:rPr lang="en-US" sz="2400" dirty="0"/>
              <a:t>) </a:t>
            </a:r>
            <a:r>
              <a:rPr lang="bg-BG" sz="2400" dirty="0" smtClean="0"/>
              <a:t>и сечение </a:t>
            </a:r>
            <a:r>
              <a:rPr lang="en-US" sz="2400" dirty="0" smtClean="0"/>
              <a:t>(INTERSECT)</a:t>
            </a:r>
            <a:r>
              <a:rPr lang="bg-BG" sz="2400" dirty="0" smtClean="0"/>
              <a:t>.</a:t>
            </a:r>
            <a:endParaRPr lang="en-US" sz="2400" dirty="0"/>
          </a:p>
          <a:p>
            <a:r>
              <a:rPr lang="bg-BG" sz="2400" dirty="0" smtClean="0"/>
              <a:t>Релацията резултат е множество от </a:t>
            </a:r>
            <a:r>
              <a:rPr lang="en-US" sz="2400" dirty="0" smtClean="0"/>
              <a:t>tuples</a:t>
            </a:r>
            <a:r>
              <a:rPr lang="en-US" sz="2400" dirty="0"/>
              <a:t>; </a:t>
            </a:r>
            <a:r>
              <a:rPr lang="bg-BG" sz="2400" i="1" dirty="0" smtClean="0"/>
              <a:t>дублираните </a:t>
            </a:r>
            <a:r>
              <a:rPr lang="en-US" sz="2400" i="1" dirty="0" smtClean="0"/>
              <a:t>tuples </a:t>
            </a:r>
            <a:r>
              <a:rPr lang="bg-BG" sz="2400" i="1" dirty="0" smtClean="0"/>
              <a:t>са премахнати от резултата.</a:t>
            </a:r>
            <a:endParaRPr lang="en-US" sz="2400" i="1" dirty="0"/>
          </a:p>
          <a:p>
            <a:r>
              <a:rPr lang="bg-BG" sz="2400" dirty="0" smtClean="0"/>
              <a:t>Операциите върху множества се прилагат само за </a:t>
            </a:r>
            <a:r>
              <a:rPr lang="bg-BG" sz="2400" i="1" dirty="0" smtClean="0"/>
              <a:t>обединение на съвместими резултати</a:t>
            </a:r>
            <a:r>
              <a:rPr lang="bg-BG" sz="2400" dirty="0" smtClean="0"/>
              <a:t>; двете релации трябва да имат еднакви и в един и същи ред атрибути.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FC596260-9655-428B-B2F7-B63B9C1CC5AF}" type="slidenum">
              <a:rPr lang="en-US"/>
              <a:pPr/>
              <a:t>35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95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Операции върху множества </a:t>
            </a:r>
            <a:r>
              <a:rPr lang="bg-BG" dirty="0" smtClean="0"/>
              <a:t>(2)</a:t>
            </a:r>
            <a:endParaRPr lang="en-US" dirty="0"/>
          </a:p>
        </p:txBody>
      </p:sp>
      <p:sp>
        <p:nvSpPr>
          <p:cNvPr id="72295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Query 4: </a:t>
            </a:r>
            <a:r>
              <a:rPr lang="bg-BG" sz="2000" dirty="0" smtClean="0"/>
              <a:t>Съставете списък на всички номера на проекти, с участник с фамилия </a:t>
            </a:r>
            <a:r>
              <a:rPr lang="en-US" sz="2000" dirty="0" smtClean="0"/>
              <a:t>'Smith</a:t>
            </a:r>
            <a:r>
              <a:rPr lang="en-US" sz="2000" dirty="0"/>
              <a:t>' </a:t>
            </a:r>
            <a:r>
              <a:rPr lang="bg-BG" sz="2000" dirty="0" smtClean="0"/>
              <a:t>от управляващия отдел на проекта</a:t>
            </a:r>
            <a:r>
              <a:rPr lang="en-US" sz="2000" dirty="0" smtClean="0"/>
              <a:t>.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/>
              <a:t>Q4:		(SELECT 	PNAME</a:t>
            </a:r>
            <a:br>
              <a:rPr lang="en-US" sz="2000" dirty="0"/>
            </a:br>
            <a:r>
              <a:rPr lang="en-US" sz="2000" dirty="0"/>
              <a:t>		FROM		PROJECT, DEPARTMENT, 						EMPLOYEE</a:t>
            </a:r>
            <a:br>
              <a:rPr lang="en-US" sz="2000" dirty="0"/>
            </a:br>
            <a:r>
              <a:rPr lang="en-US" sz="2000" dirty="0"/>
              <a:t>		WHERE	DNUM=DNUMBER AND 					MGRSSN=SSN AND LNAME='Smith')</a:t>
            </a:r>
            <a:br>
              <a:rPr lang="en-US" sz="2000" dirty="0"/>
            </a:br>
            <a:r>
              <a:rPr lang="en-US" sz="2000" dirty="0"/>
              <a:t>		UNION	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/>
              <a:t>			(SELECT  	PNAME</a:t>
            </a:r>
            <a:br>
              <a:rPr lang="en-US" sz="2000" dirty="0"/>
            </a:br>
            <a:r>
              <a:rPr lang="en-US" sz="2000" dirty="0"/>
              <a:t>		FROM		PROJECT, WORKS_ON, EMPLOYEE</a:t>
            </a:r>
            <a:br>
              <a:rPr lang="en-US" sz="2000" dirty="0"/>
            </a:br>
            <a:r>
              <a:rPr lang="en-US" sz="2000" dirty="0"/>
              <a:t>		WHERE	PNUMBER=PNO AND 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/>
              <a:t>					ESSN=SSN AND NAME='Smith')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3A3EF1D5-5C5C-494E-95AD-2E8B2B5FACCC}" type="slidenum">
              <a:rPr lang="en-US"/>
              <a:pPr/>
              <a:t>36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Вложени заявки (1)</a:t>
            </a:r>
            <a:endParaRPr lang="en-US" dirty="0"/>
          </a:p>
        </p:txBody>
      </p:sp>
      <p:sp>
        <p:nvSpPr>
          <p:cNvPr id="72499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400" dirty="0" smtClean="0"/>
              <a:t>Пълна </a:t>
            </a:r>
            <a:r>
              <a:rPr lang="en-US" sz="2400" dirty="0" smtClean="0"/>
              <a:t>SELECT </a:t>
            </a:r>
            <a:r>
              <a:rPr lang="bg-BG" sz="2400" dirty="0" smtClean="0"/>
              <a:t>заявка</a:t>
            </a:r>
            <a:r>
              <a:rPr lang="en-US" sz="2400" dirty="0" smtClean="0"/>
              <a:t>, </a:t>
            </a:r>
            <a:r>
              <a:rPr lang="bg-BG" sz="2400" dirty="0" smtClean="0"/>
              <a:t>наречена</a:t>
            </a:r>
            <a:r>
              <a:rPr lang="en-US" sz="2400" dirty="0" smtClean="0"/>
              <a:t> </a:t>
            </a:r>
            <a:r>
              <a:rPr lang="en-US" sz="2400" i="1" dirty="0"/>
              <a:t>nested query</a:t>
            </a:r>
            <a:r>
              <a:rPr lang="en-US" sz="2400" dirty="0"/>
              <a:t>, </a:t>
            </a:r>
            <a:r>
              <a:rPr lang="bg-BG" sz="2400" dirty="0" smtClean="0"/>
              <a:t>може да бъде зададена в клаузата </a:t>
            </a:r>
            <a:r>
              <a:rPr lang="en-US" sz="2400" dirty="0" smtClean="0"/>
              <a:t>WHERE</a:t>
            </a:r>
            <a:r>
              <a:rPr lang="bg-BG" sz="2400" dirty="0" smtClean="0"/>
              <a:t> на друга заявка, която е </a:t>
            </a:r>
            <a:r>
              <a:rPr lang="en-US" sz="2400" i="1" dirty="0" smtClean="0"/>
              <a:t>outer </a:t>
            </a:r>
            <a:r>
              <a:rPr lang="en-US" sz="2400" i="1" dirty="0"/>
              <a:t>query</a:t>
            </a:r>
          </a:p>
          <a:p>
            <a:pPr lvl="1">
              <a:lnSpc>
                <a:spcPct val="80000"/>
              </a:lnSpc>
            </a:pPr>
            <a:r>
              <a:rPr lang="bg-BG" sz="2200" dirty="0" smtClean="0"/>
              <a:t>Много от предходните примери могат да бъдат зададени с вложена заявка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en-US" sz="2400" dirty="0"/>
              <a:t>Query 1: </a:t>
            </a:r>
            <a:r>
              <a:rPr lang="bg-BG" sz="2400" dirty="0" smtClean="0"/>
              <a:t>Да се получат имената и адресите на всички служители от отдела</a:t>
            </a:r>
            <a:r>
              <a:rPr lang="en-US" sz="2400" dirty="0" smtClean="0"/>
              <a:t> </a:t>
            </a:r>
            <a:r>
              <a:rPr lang="en-US" sz="2400" dirty="0"/>
              <a:t>'Research</a:t>
            </a:r>
            <a:r>
              <a:rPr lang="en-US" sz="2400" dirty="0" smtClean="0"/>
              <a:t>'.</a:t>
            </a:r>
            <a:endParaRPr lang="en-US" sz="2400" dirty="0"/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2200" dirty="0"/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/>
              <a:t>Q1:	SELECT	FNAME, LNAME, ADDRESS</a:t>
            </a:r>
            <a:br>
              <a:rPr lang="en-US" sz="2200" dirty="0"/>
            </a:br>
            <a:r>
              <a:rPr lang="en-US" sz="2200" dirty="0"/>
              <a:t>	FROM 		EMPLOYEE</a:t>
            </a:r>
            <a:br>
              <a:rPr lang="en-US" sz="2200" dirty="0"/>
            </a:br>
            <a:r>
              <a:rPr lang="en-US" sz="2200" dirty="0"/>
              <a:t>	WHERE	DNO IN  (SELECT  DNUMBER</a:t>
            </a:r>
            <a:br>
              <a:rPr lang="en-US" sz="2200" dirty="0"/>
            </a:br>
            <a:r>
              <a:rPr lang="en-US" sz="2200" dirty="0"/>
              <a:t>	FROM		DEPARTMENT</a:t>
            </a:r>
            <a:br>
              <a:rPr lang="en-US" sz="2200" dirty="0"/>
            </a:br>
            <a:r>
              <a:rPr lang="en-US" sz="2200" dirty="0"/>
              <a:t>	WHERE	DNAME='Research' )</a:t>
            </a:r>
            <a:br>
              <a:rPr lang="en-US" sz="2200" dirty="0"/>
            </a:b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C7B64D80-37DE-435F-84F2-FB5F5D6836EB}" type="slidenum">
              <a:rPr lang="en-US"/>
              <a:pPr/>
              <a:t>37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Вложени заявки </a:t>
            </a:r>
            <a:r>
              <a:rPr lang="bg-BG" dirty="0" smtClean="0"/>
              <a:t>(2)</a:t>
            </a:r>
            <a:endParaRPr lang="en-US" dirty="0"/>
          </a:p>
        </p:txBody>
      </p:sp>
      <p:sp>
        <p:nvSpPr>
          <p:cNvPr id="727047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bg-BG" sz="2400" dirty="0" smtClean="0"/>
              <a:t>Вложената заявка избира номера на отдела</a:t>
            </a:r>
            <a:r>
              <a:rPr lang="en-US" sz="2400" dirty="0" smtClean="0"/>
              <a:t> 'Research</a:t>
            </a:r>
            <a:r>
              <a:rPr lang="bg-BG" sz="2400" dirty="0" smtClean="0"/>
              <a:t>‘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bg-BG" sz="2400" dirty="0" smtClean="0"/>
              <a:t>Външната заявка избира </a:t>
            </a:r>
            <a:r>
              <a:rPr lang="en-US" sz="2400" dirty="0" smtClean="0"/>
              <a:t>EMPLOYEE </a:t>
            </a:r>
            <a:r>
              <a:rPr lang="en-US" sz="2400" dirty="0"/>
              <a:t>tuple </a:t>
            </a:r>
            <a:r>
              <a:rPr lang="bg-BG" dirty="0" smtClean="0"/>
              <a:t>ако неговата </a:t>
            </a:r>
            <a:r>
              <a:rPr lang="en-US" sz="2400" dirty="0" smtClean="0"/>
              <a:t>DNO </a:t>
            </a:r>
            <a:r>
              <a:rPr lang="bg-BG" sz="2400" dirty="0" smtClean="0"/>
              <a:t>стойност е в резултата на вложената заявка.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bg-BG" sz="2400" dirty="0" smtClean="0"/>
              <a:t>Операцията </a:t>
            </a:r>
            <a:r>
              <a:rPr lang="en-US" sz="2400" dirty="0" smtClean="0"/>
              <a:t>IN </a:t>
            </a:r>
            <a:r>
              <a:rPr lang="bg-BG" sz="2400" dirty="0" smtClean="0"/>
              <a:t>сравнява стойност </a:t>
            </a:r>
            <a:r>
              <a:rPr lang="en-US" sz="2400" dirty="0" smtClean="0"/>
              <a:t>v </a:t>
            </a:r>
            <a:r>
              <a:rPr lang="bg-BG" sz="2400" dirty="0" smtClean="0"/>
              <a:t>с множество </a:t>
            </a:r>
            <a:r>
              <a:rPr lang="en-US" sz="2400" dirty="0" smtClean="0"/>
              <a:t>(</a:t>
            </a:r>
            <a:r>
              <a:rPr lang="bg-BG" sz="2400" dirty="0" smtClean="0"/>
              <a:t>или </a:t>
            </a:r>
            <a:r>
              <a:rPr lang="en-US" sz="2400" dirty="0" smtClean="0"/>
              <a:t>multi-set</a:t>
            </a:r>
            <a:r>
              <a:rPr lang="en-US" sz="2400" dirty="0"/>
              <a:t>) </a:t>
            </a:r>
            <a:r>
              <a:rPr lang="bg-BG" sz="2400" dirty="0" smtClean="0"/>
              <a:t>от стойности </a:t>
            </a:r>
            <a:r>
              <a:rPr lang="en-US" sz="2400" dirty="0" smtClean="0"/>
              <a:t>V</a:t>
            </a:r>
            <a:r>
              <a:rPr lang="bg-BG" sz="2400" dirty="0" smtClean="0"/>
              <a:t> и връща </a:t>
            </a:r>
            <a:r>
              <a:rPr lang="en-US" sz="2400" dirty="0" smtClean="0"/>
              <a:t>TRUE</a:t>
            </a:r>
            <a:r>
              <a:rPr lang="bg-BG" sz="2400" dirty="0" smtClean="0"/>
              <a:t>, ако</a:t>
            </a:r>
            <a:r>
              <a:rPr lang="en-US" sz="2400" dirty="0" smtClean="0"/>
              <a:t> </a:t>
            </a:r>
            <a:r>
              <a:rPr lang="en-US" sz="2400" dirty="0"/>
              <a:t>v </a:t>
            </a:r>
            <a:r>
              <a:rPr lang="bg-BG" sz="2400" dirty="0" smtClean="0"/>
              <a:t>е елемент от </a:t>
            </a:r>
            <a:r>
              <a:rPr lang="en-US" sz="2400" dirty="0" smtClean="0"/>
              <a:t>V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bg-BG" sz="2400" dirty="0" smtClean="0"/>
              <a:t>Можем да използваме множество нива на влагане.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bg-BG" sz="2400" dirty="0" smtClean="0"/>
              <a:t>Една референция към </a:t>
            </a:r>
            <a:r>
              <a:rPr lang="bg-BG" sz="2400" i="1" dirty="0" smtClean="0"/>
              <a:t>неквалифициран атрибут </a:t>
            </a:r>
            <a:r>
              <a:rPr lang="bg-BG" sz="2400" dirty="0" smtClean="0"/>
              <a:t>се отнася към релацията, декларирана на </a:t>
            </a:r>
            <a:r>
              <a:rPr lang="bg-BG" sz="2400" i="1" dirty="0" smtClean="0"/>
              <a:t>най-вътрешно ниво.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5D899FC1-74C4-4EA1-AD6E-F704BC2FE2FA}" type="slidenum">
              <a:rPr lang="en-US"/>
              <a:pPr/>
              <a:t>38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0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Свързани вложени заявки (1)</a:t>
            </a:r>
            <a:endParaRPr lang="en-US" dirty="0"/>
          </a:p>
        </p:txBody>
      </p:sp>
      <p:sp>
        <p:nvSpPr>
          <p:cNvPr id="729095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bg-BG" sz="2000" dirty="0" smtClean="0"/>
              <a:t>Ако условието в клауза </a:t>
            </a:r>
            <a:r>
              <a:rPr lang="en-US" sz="2000" dirty="0" smtClean="0"/>
              <a:t>WHERE</a:t>
            </a:r>
            <a:r>
              <a:rPr lang="bg-BG" sz="2000" dirty="0" smtClean="0"/>
              <a:t> на </a:t>
            </a:r>
            <a:r>
              <a:rPr lang="bg-BG" sz="2000" i="1" dirty="0" smtClean="0"/>
              <a:t>вложената заявка </a:t>
            </a:r>
            <a:r>
              <a:rPr lang="bg-BG" sz="2000" dirty="0" smtClean="0"/>
              <a:t>реферира атрибут на релация, деклариран във </a:t>
            </a:r>
            <a:r>
              <a:rPr lang="bg-BG" sz="2000" i="1" dirty="0" smtClean="0"/>
              <a:t>външна заявка</a:t>
            </a:r>
            <a:r>
              <a:rPr lang="bg-BG" sz="2000" dirty="0" smtClean="0"/>
              <a:t>, двете заявки са </a:t>
            </a:r>
            <a:r>
              <a:rPr lang="bg-BG" sz="2000" i="1" dirty="0" smtClean="0"/>
              <a:t>свързани</a:t>
            </a:r>
            <a:r>
              <a:rPr lang="bg-BG" sz="2000" dirty="0" smtClean="0"/>
              <a:t>.</a:t>
            </a:r>
            <a:endParaRPr lang="en-US" sz="2000" i="1" dirty="0"/>
          </a:p>
          <a:p>
            <a:pPr lvl="1">
              <a:lnSpc>
                <a:spcPct val="90000"/>
              </a:lnSpc>
            </a:pPr>
            <a:r>
              <a:rPr lang="bg-BG" sz="2000" dirty="0" smtClean="0"/>
              <a:t>Резултатът от свързана вложена заявка е различен за всеки </a:t>
            </a:r>
            <a:r>
              <a:rPr lang="en-US" sz="2000" dirty="0" smtClean="0"/>
              <a:t>tuple (</a:t>
            </a:r>
            <a:r>
              <a:rPr lang="bg-BG" sz="2000" dirty="0" smtClean="0"/>
              <a:t>или комбинация от </a:t>
            </a:r>
            <a:r>
              <a:rPr lang="en-US" sz="2000" dirty="0" smtClean="0"/>
              <a:t>tuples</a:t>
            </a:r>
            <a:r>
              <a:rPr lang="en-US" sz="2000" dirty="0"/>
              <a:t>) </a:t>
            </a:r>
            <a:r>
              <a:rPr lang="bg-BG" sz="2000" dirty="0" smtClean="0"/>
              <a:t>на релация(и) във външната заявка.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Query 12: </a:t>
            </a:r>
            <a:r>
              <a:rPr lang="bg-BG" sz="2000" dirty="0" smtClean="0"/>
              <a:t>Да се получат имената на служителите със съвпадащо име с член на семейството  си</a:t>
            </a:r>
            <a:r>
              <a:rPr lang="en-US" sz="2000" dirty="0" smtClean="0"/>
              <a:t>.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Q12: SELECT  	E.FNAME, E.LNAME</a:t>
            </a:r>
            <a:br>
              <a:rPr lang="en-US" sz="2000" dirty="0"/>
            </a:br>
            <a:r>
              <a:rPr lang="en-US" sz="2000" dirty="0"/>
              <a:t>	FROM		EMPLOYEE AS E</a:t>
            </a:r>
            <a:br>
              <a:rPr lang="en-US" sz="2000" dirty="0"/>
            </a:br>
            <a:r>
              <a:rPr lang="en-US" sz="2000" dirty="0"/>
              <a:t>	WHERE	E.SSN IN </a:t>
            </a:r>
            <a:br>
              <a:rPr lang="en-US" sz="2000" dirty="0"/>
            </a:br>
            <a:r>
              <a:rPr lang="en-US" sz="2000" dirty="0"/>
              <a:t>				(SELECT 	ESSN</a:t>
            </a:r>
            <a:br>
              <a:rPr lang="en-US" sz="2000" dirty="0"/>
            </a:br>
            <a:r>
              <a:rPr lang="en-US" sz="2000" dirty="0"/>
              <a:t>				FROM		DEPENDENT</a:t>
            </a:r>
            <a:br>
              <a:rPr lang="en-US" sz="2000" dirty="0"/>
            </a:br>
            <a:r>
              <a:rPr lang="en-US" sz="2000" dirty="0"/>
              <a:t>				WHERE	ESSN=E.SSN AND</a:t>
            </a:r>
            <a:br>
              <a:rPr lang="en-US" sz="2000" dirty="0"/>
            </a:br>
            <a:r>
              <a:rPr lang="en-US" sz="2000" dirty="0"/>
              <a:t>			 	E.FNAME=DEPENDENT_NAME)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F0401AE4-7BC2-4BD7-B831-56AC27E22246}" type="slidenum">
              <a:rPr lang="en-US"/>
              <a:pPr/>
              <a:t>39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TABLE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Командата се поддържа с вариации в </a:t>
            </a:r>
            <a:r>
              <a:rPr lang="en-US" dirty="0" smtClean="0"/>
              <a:t>SQL Server, MySQL, Oracle </a:t>
            </a:r>
            <a:r>
              <a:rPr lang="bg-BG" dirty="0" smtClean="0"/>
              <a:t>и </a:t>
            </a:r>
            <a:r>
              <a:rPr lang="en-US" dirty="0" err="1" smtClean="0"/>
              <a:t>PostgreSQL</a:t>
            </a:r>
            <a:r>
              <a:rPr lang="en-US" dirty="0" smtClean="0"/>
              <a:t>.</a:t>
            </a:r>
          </a:p>
          <a:p>
            <a:r>
              <a:rPr lang="bg-BG" dirty="0" smtClean="0"/>
              <a:t>Синтаксис според </a:t>
            </a:r>
            <a:r>
              <a:rPr lang="en-US" dirty="0" smtClean="0"/>
              <a:t>SQL-99:</a:t>
            </a:r>
          </a:p>
          <a:p>
            <a:endParaRPr lang="en-US" dirty="0"/>
          </a:p>
          <a:p>
            <a:pPr marL="274320" lvl="1" indent="0">
              <a:buNone/>
            </a:pPr>
            <a:r>
              <a:rPr lang="en-US" sz="2500" b="1" dirty="0">
                <a:solidFill>
                  <a:srgbClr val="990033"/>
                </a:solidFill>
                <a:latin typeface="Courier New" pitchFamily="71" charset="0"/>
              </a:rPr>
              <a:t>CREATE [GLOBAL TEMPORARY | LOCAL TEMPORARY] TABLE </a:t>
            </a:r>
            <a:r>
              <a:rPr lang="en-US" sz="2500" b="1" dirty="0" err="1">
                <a:solidFill>
                  <a:srgbClr val="990033"/>
                </a:solidFill>
                <a:latin typeface="Courier New" pitchFamily="71" charset="0"/>
              </a:rPr>
              <a:t>table_name</a:t>
            </a:r>
            <a:endParaRPr lang="en-US" sz="2500" b="1" dirty="0">
              <a:solidFill>
                <a:srgbClr val="990033"/>
              </a:solidFill>
              <a:latin typeface="Courier New" pitchFamily="71" charset="0"/>
            </a:endParaRPr>
          </a:p>
          <a:p>
            <a:pPr marL="274320" lvl="1" indent="0">
              <a:buNone/>
            </a:pPr>
            <a:r>
              <a:rPr lang="en-US" sz="2500" b="1" dirty="0">
                <a:solidFill>
                  <a:srgbClr val="990033"/>
                </a:solidFill>
                <a:latin typeface="Courier New" pitchFamily="71" charset="0"/>
              </a:rPr>
              <a:t>[ON COMMIT {PRESERVE ROWS | DELETE ROWS}</a:t>
            </a:r>
          </a:p>
          <a:p>
            <a:pPr marL="274320" lvl="1" indent="0">
              <a:buNone/>
            </a:pPr>
            <a:r>
              <a:rPr lang="en-US" sz="2500" b="1" dirty="0">
                <a:solidFill>
                  <a:srgbClr val="990033"/>
                </a:solidFill>
                <a:latin typeface="Courier New" pitchFamily="71" charset="0"/>
              </a:rPr>
              <a:t>(</a:t>
            </a:r>
            <a:r>
              <a:rPr lang="en-US" sz="2500" b="1" dirty="0" err="1">
                <a:solidFill>
                  <a:srgbClr val="990033"/>
                </a:solidFill>
                <a:latin typeface="Courier New" pitchFamily="71" charset="0"/>
              </a:rPr>
              <a:t>column_name</a:t>
            </a:r>
            <a:r>
              <a:rPr lang="en-US" sz="2500" b="1" dirty="0">
                <a:solidFill>
                  <a:srgbClr val="990033"/>
                </a:solidFill>
                <a:latin typeface="Courier New" pitchFamily="71" charset="0"/>
              </a:rPr>
              <a:t> </a:t>
            </a:r>
            <a:r>
              <a:rPr lang="en-US" sz="2500" b="1" dirty="0" err="1">
                <a:solidFill>
                  <a:srgbClr val="990033"/>
                </a:solidFill>
                <a:latin typeface="Courier New" pitchFamily="71" charset="0"/>
              </a:rPr>
              <a:t>datatype</a:t>
            </a:r>
            <a:r>
              <a:rPr lang="en-US" sz="2500" b="1" dirty="0">
                <a:solidFill>
                  <a:srgbClr val="990033"/>
                </a:solidFill>
                <a:latin typeface="Courier New" pitchFamily="71" charset="0"/>
              </a:rPr>
              <a:t> attributes [,...n]</a:t>
            </a:r>
          </a:p>
          <a:p>
            <a:pPr marL="274320" lvl="1" indent="0">
              <a:buNone/>
            </a:pPr>
            <a:r>
              <a:rPr lang="en-US" sz="2500" b="1" dirty="0">
                <a:solidFill>
                  <a:srgbClr val="990033"/>
                </a:solidFill>
                <a:latin typeface="Courier New" pitchFamily="71" charset="0"/>
              </a:rPr>
              <a:t>| [LIKE </a:t>
            </a:r>
            <a:r>
              <a:rPr lang="en-US" sz="2500" b="1" dirty="0" err="1">
                <a:solidFill>
                  <a:srgbClr val="990033"/>
                </a:solidFill>
                <a:latin typeface="Courier New" pitchFamily="71" charset="0"/>
              </a:rPr>
              <a:t>table_name</a:t>
            </a:r>
            <a:r>
              <a:rPr lang="en-US" sz="2500" b="1" dirty="0">
                <a:solidFill>
                  <a:srgbClr val="990033"/>
                </a:solidFill>
                <a:latin typeface="Courier New" pitchFamily="71" charset="0"/>
              </a:rPr>
              <a:t>]</a:t>
            </a:r>
          </a:p>
          <a:p>
            <a:pPr marL="274320" lvl="1" indent="0">
              <a:buNone/>
            </a:pPr>
            <a:r>
              <a:rPr lang="en-US" sz="2500" b="1" dirty="0">
                <a:solidFill>
                  <a:srgbClr val="990033"/>
                </a:solidFill>
                <a:latin typeface="Courier New" pitchFamily="71" charset="0"/>
              </a:rPr>
              <a:t>| [</a:t>
            </a:r>
            <a:r>
              <a:rPr lang="en-US" sz="2500" b="1" dirty="0" err="1">
                <a:solidFill>
                  <a:srgbClr val="990033"/>
                </a:solidFill>
                <a:latin typeface="Courier New" pitchFamily="71" charset="0"/>
              </a:rPr>
              <a:t>table_constraint</a:t>
            </a:r>
            <a:r>
              <a:rPr lang="en-US" sz="2500" b="1" dirty="0">
                <a:solidFill>
                  <a:srgbClr val="990033"/>
                </a:solidFill>
                <a:latin typeface="Courier New" pitchFamily="71" charset="0"/>
              </a:rPr>
              <a:t>][,...n] ]</a:t>
            </a:r>
            <a:endParaRPr lang="bg-BG" sz="2500" b="1" dirty="0">
              <a:solidFill>
                <a:srgbClr val="990033"/>
              </a:solidFill>
              <a:latin typeface="Courier New" pitchFamily="7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966EEBEB-C28D-425A-94AC-3F35D3B8954B}" type="slidenum">
              <a:rPr lang="en-US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548425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42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/>
              <a:t>Свързани вложени заявки </a:t>
            </a:r>
            <a:r>
              <a:rPr lang="bg-BG" dirty="0" smtClean="0"/>
              <a:t>(2)</a:t>
            </a:r>
            <a:endParaRPr lang="en-US" dirty="0"/>
          </a:p>
        </p:txBody>
      </p:sp>
      <p:sp>
        <p:nvSpPr>
          <p:cNvPr id="73114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sz="2400" dirty="0" smtClean="0"/>
              <a:t>В </a:t>
            </a:r>
            <a:r>
              <a:rPr lang="en-US" sz="2400" dirty="0" smtClean="0"/>
              <a:t>Q12</a:t>
            </a:r>
            <a:r>
              <a:rPr lang="bg-BG" sz="2400" dirty="0" smtClean="0"/>
              <a:t> вложената заявка има различен резултат за всеки ред от външната заявка.</a:t>
            </a:r>
            <a:endParaRPr lang="en-US" sz="2400" dirty="0"/>
          </a:p>
          <a:p>
            <a:r>
              <a:rPr lang="bg-BG" sz="2400" dirty="0" smtClean="0"/>
              <a:t>Когато заявката е написана с вложен </a:t>
            </a:r>
            <a:r>
              <a:rPr lang="en-US" sz="2400" dirty="0" smtClean="0"/>
              <a:t>SELECT</a:t>
            </a:r>
            <a:r>
              <a:rPr lang="en-US" sz="2400" dirty="0"/>
              <a:t>... FROM... WHERE... </a:t>
            </a:r>
            <a:r>
              <a:rPr lang="bg-BG" sz="2400" dirty="0" smtClean="0"/>
              <a:t>и </a:t>
            </a:r>
            <a:r>
              <a:rPr lang="bg-BG" dirty="0" smtClean="0"/>
              <a:t>и</a:t>
            </a:r>
            <a:r>
              <a:rPr lang="bg-BG" sz="2400" dirty="0" smtClean="0"/>
              <a:t>зползва сравнение </a:t>
            </a:r>
            <a:r>
              <a:rPr lang="en-US" sz="2400" dirty="0" smtClean="0"/>
              <a:t>= </a:t>
            </a:r>
            <a:r>
              <a:rPr lang="bg-BG" sz="2400" dirty="0" smtClean="0"/>
              <a:t>или </a:t>
            </a:r>
            <a:r>
              <a:rPr lang="en-US" sz="2400" dirty="0" smtClean="0"/>
              <a:t>IN</a:t>
            </a:r>
            <a:r>
              <a:rPr lang="bg-BG" sz="2400" dirty="0" smtClean="0"/>
              <a:t>,</a:t>
            </a:r>
            <a:r>
              <a:rPr lang="en-US" sz="2400" dirty="0" smtClean="0"/>
              <a:t> </a:t>
            </a:r>
            <a:r>
              <a:rPr lang="bg-BG" b="1" i="1" dirty="0"/>
              <a:t>винаги </a:t>
            </a:r>
            <a:r>
              <a:rPr lang="bg-BG" sz="2400" dirty="0" smtClean="0"/>
              <a:t>се изпълнява като единична заявка</a:t>
            </a:r>
            <a:r>
              <a:rPr lang="en-US" sz="2400" dirty="0" smtClean="0"/>
              <a:t>. </a:t>
            </a:r>
            <a:r>
              <a:rPr lang="bg-BG" sz="2400" dirty="0" smtClean="0"/>
              <a:t>Например</a:t>
            </a:r>
            <a:r>
              <a:rPr lang="en-US" sz="2400" dirty="0" smtClean="0"/>
              <a:t>, </a:t>
            </a:r>
            <a:r>
              <a:rPr lang="en-US" sz="2400" dirty="0"/>
              <a:t>Q12 </a:t>
            </a:r>
            <a:r>
              <a:rPr lang="bg-BG" sz="2400" dirty="0" smtClean="0"/>
              <a:t>може да бъде записана и като </a:t>
            </a:r>
            <a:r>
              <a:rPr lang="en-US" sz="2400" dirty="0" smtClean="0"/>
              <a:t>Q12A</a:t>
            </a:r>
            <a:endParaRPr lang="en-US" sz="2400" dirty="0"/>
          </a:p>
          <a:p>
            <a:pPr lvl="1">
              <a:buFont typeface="Wingdings" pitchFamily="2" charset="2"/>
              <a:buNone/>
            </a:pP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Q12A:	SELECT 	E.FNAME, E.LNAME</a:t>
            </a:r>
            <a:br>
              <a:rPr lang="en-US" sz="2200" dirty="0"/>
            </a:br>
            <a:r>
              <a:rPr lang="en-US" sz="2200" dirty="0"/>
              <a:t>		FROM		EMPLOYEE E, DEPENDENT D</a:t>
            </a:r>
            <a:br>
              <a:rPr lang="en-US" sz="2200" dirty="0"/>
            </a:br>
            <a:r>
              <a:rPr lang="en-US" sz="2200" dirty="0"/>
              <a:t>		WHERE	E.SSN=D.ESSN AND						E.FNAME=D.DEPENDENT_NAME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56586F95-8008-4EB5-B82E-98F6FA784D33}" type="slidenum">
              <a:rPr lang="en-US"/>
              <a:pPr/>
              <a:t>40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90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/>
              <a:t>Свързани вложени заявки </a:t>
            </a:r>
            <a:r>
              <a:rPr lang="bg-BG" dirty="0" smtClean="0"/>
              <a:t>(3)</a:t>
            </a:r>
            <a:endParaRPr lang="en-US" dirty="0"/>
          </a:p>
        </p:txBody>
      </p:sp>
      <p:sp>
        <p:nvSpPr>
          <p:cNvPr id="73319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sz="2400" dirty="0" smtClean="0"/>
              <a:t>Оригиналният </a:t>
            </a:r>
            <a:r>
              <a:rPr lang="en-US" sz="2400" dirty="0" smtClean="0"/>
              <a:t>SQL</a:t>
            </a:r>
            <a:r>
              <a:rPr lang="bg-BG" sz="2400" dirty="0" smtClean="0"/>
              <a:t>, както е зададен в</a:t>
            </a:r>
            <a:r>
              <a:rPr lang="en-US" sz="2400" dirty="0" smtClean="0"/>
              <a:t> SYSTEM R</a:t>
            </a:r>
            <a:r>
              <a:rPr lang="bg-BG" sz="2400" dirty="0" smtClean="0"/>
              <a:t>, съдържа и оператор</a:t>
            </a:r>
            <a:r>
              <a:rPr lang="en-US" sz="2400" dirty="0" smtClean="0"/>
              <a:t> </a:t>
            </a:r>
            <a:r>
              <a:rPr lang="bg-BG" sz="2400" dirty="0" smtClean="0"/>
              <a:t>за сравнение </a:t>
            </a:r>
            <a:r>
              <a:rPr lang="en-US" sz="2400" b="1" dirty="0" smtClean="0"/>
              <a:t>CONTAINS</a:t>
            </a:r>
            <a:r>
              <a:rPr lang="bg-BG" sz="2400" b="1" dirty="0" smtClean="0"/>
              <a:t>, </a:t>
            </a:r>
            <a:r>
              <a:rPr lang="bg-BG" sz="2400" dirty="0" smtClean="0"/>
              <a:t>който се ползва заедно с вложените свързани заявки.</a:t>
            </a:r>
            <a:endParaRPr lang="en-US" sz="2400" dirty="0"/>
          </a:p>
          <a:p>
            <a:pPr lvl="1"/>
            <a:r>
              <a:rPr lang="bg-BG" sz="2200" dirty="0" smtClean="0"/>
              <a:t>Този оператор </a:t>
            </a:r>
            <a:r>
              <a:rPr lang="bg-BG" sz="2200" i="1" dirty="0" smtClean="0"/>
              <a:t>е отпаднал от езика</a:t>
            </a:r>
            <a:r>
              <a:rPr lang="bg-BG" sz="2200" dirty="0" smtClean="0"/>
              <a:t>, ззаради трудности в ефективната му реализация.</a:t>
            </a:r>
            <a:endParaRPr lang="en-US" sz="2200" dirty="0"/>
          </a:p>
          <a:p>
            <a:pPr lvl="1"/>
            <a:r>
              <a:rPr lang="bg-BG" sz="2200" dirty="0" smtClean="0"/>
              <a:t>Повечето реализации на </a:t>
            </a:r>
            <a:r>
              <a:rPr lang="en-US" sz="2200" dirty="0" smtClean="0"/>
              <a:t>SQL </a:t>
            </a:r>
            <a:r>
              <a:rPr lang="bg-BG" sz="2200" dirty="0" smtClean="0"/>
              <a:t>нямат такъв оператор.</a:t>
            </a:r>
            <a:endParaRPr lang="en-US" sz="2200" dirty="0"/>
          </a:p>
          <a:p>
            <a:pPr lvl="1"/>
            <a:r>
              <a:rPr lang="bg-BG" sz="2200" dirty="0" smtClean="0"/>
              <a:t>Операторът </a:t>
            </a:r>
            <a:r>
              <a:rPr lang="en-US" sz="2200" dirty="0" smtClean="0"/>
              <a:t>CONTAINS </a:t>
            </a:r>
            <a:r>
              <a:rPr lang="bg-BG" sz="2200" dirty="0" smtClean="0"/>
              <a:t>сравнява </a:t>
            </a:r>
            <a:r>
              <a:rPr lang="bg-BG" sz="2200" i="1" dirty="0" smtClean="0"/>
              <a:t>две множества от стойности</a:t>
            </a:r>
            <a:r>
              <a:rPr lang="bg-BG" sz="2200" dirty="0" smtClean="0"/>
              <a:t> и връща </a:t>
            </a:r>
            <a:r>
              <a:rPr lang="en-US" sz="2200" dirty="0" smtClean="0"/>
              <a:t>TRUE</a:t>
            </a:r>
            <a:r>
              <a:rPr lang="bg-BG" sz="2200" dirty="0" smtClean="0"/>
              <a:t>, ако едното множество съдържа всички стойности от другото.</a:t>
            </a:r>
            <a:endParaRPr lang="en-US" sz="2200" dirty="0"/>
          </a:p>
          <a:p>
            <a:pPr lvl="2"/>
            <a:r>
              <a:rPr lang="bg-BG" sz="2000" dirty="0" smtClean="0"/>
              <a:t>Напомня на операция подмножество от алгебрата.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6A1535EB-36AF-40E7-BF23-A127C7B922C9}" type="slidenum">
              <a:rPr lang="en-US"/>
              <a:pPr/>
              <a:t>41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/>
              <a:t>Свързани вложени заявки </a:t>
            </a:r>
            <a:r>
              <a:rPr lang="bg-BG" dirty="0" smtClean="0"/>
              <a:t>(4)</a:t>
            </a:r>
            <a:endParaRPr lang="en-US" dirty="0"/>
          </a:p>
        </p:txBody>
      </p:sp>
      <p:sp>
        <p:nvSpPr>
          <p:cNvPr id="8192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Query 3: </a:t>
            </a:r>
            <a:r>
              <a:rPr lang="bg-BG" sz="2400" dirty="0" smtClean="0"/>
              <a:t>Да се получат имената на служителите, които работят по всички проекти, управлявани от отдел с номер </a:t>
            </a:r>
            <a:r>
              <a:rPr lang="en-US" sz="2400" dirty="0" smtClean="0"/>
              <a:t>5</a:t>
            </a:r>
            <a:r>
              <a:rPr lang="en-US" sz="2400" dirty="0"/>
              <a:t>.</a:t>
            </a:r>
          </a:p>
          <a:p>
            <a:pPr lvl="1">
              <a:buFont typeface="Wingdings" pitchFamily="2" charset="2"/>
              <a:buNone/>
            </a:pP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Q3:	SELECT 	FNAME, LNAME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FROM</a:t>
            </a:r>
            <a:r>
              <a:rPr lang="en-US" sz="2200" dirty="0"/>
              <a:t>		EMPLOYEE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WHERE  </a:t>
            </a:r>
            <a:r>
              <a:rPr lang="en-US" sz="2200" dirty="0"/>
              <a:t>( 	(SELECT	PNO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   </a:t>
            </a:r>
            <a:r>
              <a:rPr lang="en-US" sz="2200" dirty="0"/>
              <a:t>		FROM		WORKS_ON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   </a:t>
            </a:r>
            <a:r>
              <a:rPr lang="en-US" sz="2200" dirty="0"/>
              <a:t>		WHERE	SSN=ESSN)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   </a:t>
            </a:r>
            <a:r>
              <a:rPr lang="en-US" sz="2200" dirty="0"/>
              <a:t>			CONTAINS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  </a:t>
            </a:r>
            <a:r>
              <a:rPr lang="en-US" sz="2200" dirty="0"/>
              <a:t>		(SELECT	PNUMBER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   </a:t>
            </a:r>
            <a:r>
              <a:rPr lang="en-US" sz="2200" dirty="0"/>
              <a:t>		FROM		PROJECT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   </a:t>
            </a:r>
            <a:r>
              <a:rPr lang="en-US" sz="2200" dirty="0"/>
              <a:t>		WHERE	DNUM=5) 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B92734BD-235A-4E0B-A632-455E33959D13}" type="slidenum">
              <a:rPr lang="en-US"/>
              <a:pPr/>
              <a:t>42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8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/>
              <a:t>Свързани вложени заявки </a:t>
            </a:r>
            <a:r>
              <a:rPr lang="bg-BG" dirty="0" smtClean="0"/>
              <a:t>(5)</a:t>
            </a:r>
            <a:endParaRPr lang="en-US" dirty="0"/>
          </a:p>
        </p:txBody>
      </p:sp>
      <p:sp>
        <p:nvSpPr>
          <p:cNvPr id="73523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В </a:t>
            </a:r>
            <a:r>
              <a:rPr lang="en-US" dirty="0" smtClean="0"/>
              <a:t>Q3 </a:t>
            </a:r>
            <a:r>
              <a:rPr lang="bg-BG" dirty="0" smtClean="0"/>
              <a:t>втората вложена заявка, </a:t>
            </a:r>
            <a:r>
              <a:rPr lang="bg-BG" i="1" dirty="0" smtClean="0"/>
              <a:t>която не е свързана с външната заявка</a:t>
            </a:r>
            <a:r>
              <a:rPr lang="bg-BG" dirty="0" smtClean="0"/>
              <a:t>, извлича номерата на всички проекти, управлявани в отдел номер 5.</a:t>
            </a:r>
            <a:endParaRPr lang="en-US" dirty="0"/>
          </a:p>
          <a:p>
            <a:r>
              <a:rPr lang="bg-BG" dirty="0" smtClean="0"/>
              <a:t>Първата вложена заявка, която е свързана, извлича номерата на проектите, по които служителя работи, които са </a:t>
            </a:r>
            <a:r>
              <a:rPr lang="bg-BG" i="1" dirty="0" smtClean="0"/>
              <a:t>различни за всеки служител</a:t>
            </a:r>
            <a:r>
              <a:rPr lang="bg-BG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B6D90BE4-ACE2-4696-91D9-4DF29BFDB309}" type="slidenum">
              <a:rPr lang="en-US"/>
              <a:pPr/>
              <a:t>43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8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Функция </a:t>
            </a:r>
            <a:r>
              <a:rPr lang="en-US" dirty="0" smtClean="0"/>
              <a:t>EXISTS</a:t>
            </a:r>
            <a:r>
              <a:rPr lang="bg-BG" dirty="0" smtClean="0"/>
              <a:t> (1)</a:t>
            </a:r>
            <a:endParaRPr lang="en-US" dirty="0"/>
          </a:p>
        </p:txBody>
      </p:sp>
      <p:sp>
        <p:nvSpPr>
          <p:cNvPr id="73728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EXISTS </a:t>
            </a:r>
            <a:r>
              <a:rPr lang="bg-BG" dirty="0" smtClean="0"/>
              <a:t>проверява дали резултата от вложена заявка не е празно множество</a:t>
            </a:r>
            <a:endParaRPr lang="en-US" dirty="0"/>
          </a:p>
          <a:p>
            <a:pPr lvl="1"/>
            <a:r>
              <a:rPr lang="bg-BG" dirty="0" smtClean="0"/>
              <a:t>Можем да променим</a:t>
            </a:r>
            <a:r>
              <a:rPr lang="en-US" dirty="0" smtClean="0"/>
              <a:t> </a:t>
            </a:r>
            <a:r>
              <a:rPr lang="en-US" dirty="0"/>
              <a:t>Query 12 </a:t>
            </a:r>
            <a:r>
              <a:rPr lang="bg-BG" dirty="0" smtClean="0"/>
              <a:t>в</a:t>
            </a:r>
            <a:r>
              <a:rPr lang="en-US" dirty="0"/>
              <a:t> </a:t>
            </a:r>
            <a:r>
              <a:rPr lang="en-US" dirty="0" smtClean="0"/>
              <a:t>Q12B</a:t>
            </a:r>
            <a:r>
              <a:rPr lang="bg-BG" dirty="0" smtClean="0"/>
              <a:t> като използваме </a:t>
            </a:r>
            <a:r>
              <a:rPr lang="en-US" dirty="0" smtClean="0"/>
              <a:t>EXISTS</a:t>
            </a:r>
            <a:r>
              <a:rPr lang="bg-BG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BA8A3A05-8ED0-4234-9AAD-56AEDE70855F}" type="slidenum">
              <a:rPr lang="en-US"/>
              <a:pPr/>
              <a:t>44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Функция </a:t>
            </a:r>
            <a:r>
              <a:rPr lang="en-US" dirty="0"/>
              <a:t>EXISTS</a:t>
            </a:r>
            <a:r>
              <a:rPr lang="bg-BG" dirty="0"/>
              <a:t> </a:t>
            </a:r>
            <a:r>
              <a:rPr lang="bg-BG" dirty="0" smtClean="0"/>
              <a:t>(2)</a:t>
            </a:r>
            <a:endParaRPr lang="en-US" dirty="0"/>
          </a:p>
        </p:txBody>
      </p:sp>
      <p:sp>
        <p:nvSpPr>
          <p:cNvPr id="73933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Query 12: </a:t>
            </a:r>
            <a:r>
              <a:rPr lang="bg-BG" dirty="0"/>
              <a:t>Да се получат имената на служителите със съвпадащо име с член на семейството  си</a:t>
            </a:r>
            <a:r>
              <a:rPr lang="en-US" dirty="0" smtClean="0"/>
              <a:t>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sz="2200" dirty="0"/>
              <a:t>Q12B: 	SELECT  	FNAME, LNAME</a:t>
            </a:r>
            <a:br>
              <a:rPr lang="en-US" sz="2200" dirty="0"/>
            </a:br>
            <a:r>
              <a:rPr lang="en-US" sz="2200" dirty="0"/>
              <a:t>		FROM		EMPLOYEE</a:t>
            </a:r>
            <a:br>
              <a:rPr lang="en-US" sz="2200" dirty="0"/>
            </a:br>
            <a:r>
              <a:rPr lang="en-US" sz="2200" dirty="0"/>
              <a:t>		WHERE	EXISTS  </a:t>
            </a:r>
            <a:endParaRPr lang="bg-BG" sz="2200" dirty="0" smtClean="0"/>
          </a:p>
          <a:p>
            <a:pPr lvl="1">
              <a:buFont typeface="Wingdings" pitchFamily="2" charset="2"/>
              <a:buNone/>
            </a:pPr>
            <a:r>
              <a:rPr lang="bg-BG" sz="2200" dirty="0"/>
              <a:t>	</a:t>
            </a:r>
            <a:r>
              <a:rPr lang="bg-BG" sz="2200" dirty="0" smtClean="0"/>
              <a:t>				    </a:t>
            </a:r>
            <a:r>
              <a:rPr lang="en-US" sz="2200" dirty="0" smtClean="0"/>
              <a:t>(</a:t>
            </a:r>
            <a:r>
              <a:rPr lang="en-US" sz="2200" dirty="0"/>
              <a:t>SELECT	*</a:t>
            </a:r>
            <a:br>
              <a:rPr lang="en-US" sz="2200" dirty="0"/>
            </a:br>
            <a:r>
              <a:rPr lang="en-US" sz="2200" dirty="0"/>
              <a:t>				</a:t>
            </a:r>
            <a:r>
              <a:rPr lang="bg-BG" sz="2200" dirty="0" smtClean="0"/>
              <a:t>      </a:t>
            </a:r>
            <a:r>
              <a:rPr lang="en-US" sz="2200" dirty="0" smtClean="0"/>
              <a:t>FROM</a:t>
            </a:r>
            <a:r>
              <a:rPr lang="bg-BG" sz="2200" dirty="0" smtClean="0"/>
              <a:t>	</a:t>
            </a:r>
            <a:r>
              <a:rPr lang="en-US" sz="2200" dirty="0" smtClean="0"/>
              <a:t>DEPENDENT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				</a:t>
            </a:r>
            <a:r>
              <a:rPr lang="bg-BG" sz="2200" dirty="0" smtClean="0"/>
              <a:t>     </a:t>
            </a:r>
            <a:r>
              <a:rPr lang="en-US" sz="2200" dirty="0" smtClean="0"/>
              <a:t>WHERE</a:t>
            </a:r>
            <a:r>
              <a:rPr lang="bg-BG" sz="2200" dirty="0"/>
              <a:t>	</a:t>
            </a:r>
            <a:r>
              <a:rPr lang="en-US" sz="2200" dirty="0" smtClean="0"/>
              <a:t>SSN=ESSN </a:t>
            </a:r>
            <a:r>
              <a:rPr lang="en-US" sz="2200" dirty="0"/>
              <a:t>						AND 							</a:t>
            </a:r>
            <a:r>
              <a:rPr lang="bg-BG" sz="2200" dirty="0"/>
              <a:t> </a:t>
            </a:r>
            <a:r>
              <a:rPr lang="bg-BG" sz="2200" dirty="0" smtClean="0"/>
              <a:t>     </a:t>
            </a:r>
            <a:r>
              <a:rPr lang="en-US" sz="2200" dirty="0" smtClean="0"/>
              <a:t>FNAME=DEPENDENT_NAME</a:t>
            </a:r>
            <a:r>
              <a:rPr lang="en-US" sz="2200" dirty="0"/>
              <a:t>)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4FEBA1E8-CF8C-47AC-B552-6BA666A1DF13}" type="slidenum">
              <a:rPr lang="en-US"/>
              <a:pPr/>
              <a:t>45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38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Функция </a:t>
            </a:r>
            <a:r>
              <a:rPr lang="en-US" dirty="0"/>
              <a:t>EXISTS</a:t>
            </a:r>
            <a:r>
              <a:rPr lang="bg-BG" dirty="0"/>
              <a:t> </a:t>
            </a:r>
            <a:r>
              <a:rPr lang="bg-BG" dirty="0" smtClean="0"/>
              <a:t>(3)</a:t>
            </a:r>
            <a:endParaRPr lang="en-US" dirty="0"/>
          </a:p>
        </p:txBody>
      </p:sp>
      <p:sp>
        <p:nvSpPr>
          <p:cNvPr id="741383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Query 6: </a:t>
            </a:r>
            <a:r>
              <a:rPr lang="bg-BG" sz="2400" dirty="0" smtClean="0"/>
              <a:t>Да се получат имента на служителите, които нямат семейство</a:t>
            </a:r>
            <a:r>
              <a:rPr lang="en-US" sz="2400" dirty="0" smtClean="0"/>
              <a:t>.</a:t>
            </a:r>
            <a:endParaRPr lang="en-US" sz="2400" dirty="0"/>
          </a:p>
          <a:p>
            <a:pPr lvl="1">
              <a:buFont typeface="Wingdings" pitchFamily="2" charset="2"/>
              <a:buNone/>
            </a:pP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Q6:	SELECT  	FNAME, LNAME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FROM</a:t>
            </a:r>
            <a:r>
              <a:rPr lang="en-US" sz="2200" dirty="0"/>
              <a:t>		EMPLOYEE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WHERE</a:t>
            </a:r>
            <a:r>
              <a:rPr lang="en-US" sz="2200" dirty="0"/>
              <a:t>	NOT EXISTS   </a:t>
            </a:r>
            <a:endParaRPr lang="bg-BG" sz="2200" dirty="0" smtClean="0"/>
          </a:p>
          <a:p>
            <a:pPr lvl="1">
              <a:buFont typeface="Wingdings" pitchFamily="2" charset="2"/>
              <a:buNone/>
            </a:pPr>
            <a:r>
              <a:rPr lang="bg-BG" sz="2200" dirty="0"/>
              <a:t>	</a:t>
            </a:r>
            <a:r>
              <a:rPr lang="bg-BG" sz="2200" dirty="0" smtClean="0"/>
              <a:t>			    </a:t>
            </a:r>
            <a:r>
              <a:rPr lang="en-US" sz="2200" dirty="0" smtClean="0"/>
              <a:t>(</a:t>
            </a:r>
            <a:r>
              <a:rPr lang="en-US" sz="2200" dirty="0"/>
              <a:t>SELECT	*</a:t>
            </a:r>
            <a:br>
              <a:rPr lang="en-US" sz="2200" dirty="0"/>
            </a:br>
            <a:r>
              <a:rPr lang="en-US" sz="2200" dirty="0"/>
              <a:t>			</a:t>
            </a:r>
            <a:r>
              <a:rPr lang="bg-BG" sz="2200" dirty="0" smtClean="0"/>
              <a:t>      </a:t>
            </a:r>
            <a:r>
              <a:rPr lang="en-US" sz="2200" dirty="0" smtClean="0"/>
              <a:t>FROM  </a:t>
            </a:r>
            <a:r>
              <a:rPr lang="en-US" sz="2200" dirty="0"/>
              <a:t>	DEPENDENT</a:t>
            </a:r>
            <a:br>
              <a:rPr lang="en-US" sz="2200" dirty="0"/>
            </a:br>
            <a:r>
              <a:rPr lang="en-US" sz="2200" dirty="0"/>
              <a:t>		</a:t>
            </a:r>
            <a:r>
              <a:rPr lang="bg-BG" sz="2200" dirty="0"/>
              <a:t> </a:t>
            </a:r>
            <a:r>
              <a:rPr lang="bg-BG" sz="2200" dirty="0" smtClean="0"/>
              <a:t>  </a:t>
            </a:r>
            <a:r>
              <a:rPr lang="en-US" sz="2200" dirty="0"/>
              <a:t>	</a:t>
            </a:r>
            <a:r>
              <a:rPr lang="bg-BG" sz="2200" dirty="0" smtClean="0"/>
              <a:t>      </a:t>
            </a:r>
            <a:r>
              <a:rPr lang="en-US" sz="2200" dirty="0" smtClean="0"/>
              <a:t>WHERE </a:t>
            </a:r>
            <a:r>
              <a:rPr lang="en-US" sz="2200" dirty="0"/>
              <a:t>	SSN=ESSN)</a:t>
            </a:r>
          </a:p>
          <a:p>
            <a:r>
              <a:rPr lang="bg-BG" sz="2400" dirty="0" smtClean="0"/>
              <a:t>В </a:t>
            </a:r>
            <a:r>
              <a:rPr lang="en-US" sz="2400" dirty="0" smtClean="0"/>
              <a:t>Q6</a:t>
            </a:r>
            <a:r>
              <a:rPr lang="bg-BG" sz="2400" dirty="0" smtClean="0"/>
              <a:t> свързаната вложена заявка извлича всички </a:t>
            </a:r>
            <a:r>
              <a:rPr lang="en-US" sz="2400" dirty="0" smtClean="0"/>
              <a:t>DEPENDENT tuples</a:t>
            </a:r>
            <a:r>
              <a:rPr lang="bg-BG" sz="2400" dirty="0" smtClean="0"/>
              <a:t>, които са семейство с текущия</a:t>
            </a:r>
            <a:r>
              <a:rPr lang="en-US" sz="2400" dirty="0" smtClean="0"/>
              <a:t> </a:t>
            </a:r>
            <a:r>
              <a:rPr lang="en-US" sz="2400" dirty="0"/>
              <a:t>EMPLOYEE tuple. </a:t>
            </a:r>
            <a:r>
              <a:rPr lang="bg-BG" sz="2400" dirty="0" smtClean="0"/>
              <a:t>Ако </a:t>
            </a:r>
            <a:r>
              <a:rPr lang="bg-BG" sz="2400" i="1" dirty="0" smtClean="0"/>
              <a:t>резултатът е празно множество</a:t>
            </a:r>
            <a:r>
              <a:rPr lang="en-US" sz="2400" dirty="0" smtClean="0"/>
              <a:t>, </a:t>
            </a:r>
            <a:r>
              <a:rPr lang="bg-BG" sz="2400" dirty="0" smtClean="0"/>
              <a:t>се избира текущия </a:t>
            </a:r>
            <a:r>
              <a:rPr lang="en-US" sz="2400" dirty="0" smtClean="0"/>
              <a:t>EMPLOYEE tuple</a:t>
            </a:r>
            <a:r>
              <a:rPr lang="bg-BG" sz="2400" dirty="0" smtClean="0"/>
              <a:t>.</a:t>
            </a:r>
            <a:endParaRPr lang="en-US" sz="2400" dirty="0" smtClean="0"/>
          </a:p>
          <a:p>
            <a:pPr lvl="1"/>
            <a:r>
              <a:rPr lang="en-US" sz="2200" dirty="0" smtClean="0"/>
              <a:t>EXISTS </a:t>
            </a:r>
            <a:r>
              <a:rPr lang="bg-BG" sz="2200" dirty="0" smtClean="0"/>
              <a:t>изразява мощта на</a:t>
            </a:r>
            <a:r>
              <a:rPr lang="en-US" sz="2200" dirty="0" smtClean="0"/>
              <a:t> SQL</a:t>
            </a:r>
            <a:r>
              <a:rPr lang="bg-BG" sz="2200" dirty="0" smtClean="0"/>
              <a:t>.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E6505A89-4BD0-4A8E-87E5-EAB7AECF7966}" type="slidenum">
              <a:rPr lang="en-US"/>
              <a:pPr/>
              <a:t>46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43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Работа с явни множества</a:t>
            </a:r>
            <a:endParaRPr lang="en-US" dirty="0"/>
          </a:p>
        </p:txBody>
      </p:sp>
      <p:sp>
        <p:nvSpPr>
          <p:cNvPr id="74343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Възможно е да се ползват </a:t>
            </a:r>
            <a:r>
              <a:rPr lang="bg-BG" b="1" dirty="0" smtClean="0"/>
              <a:t>явни </a:t>
            </a:r>
            <a:r>
              <a:rPr lang="en-US" b="1" dirty="0" smtClean="0"/>
              <a:t>(</a:t>
            </a:r>
            <a:r>
              <a:rPr lang="bg-BG" b="1" dirty="0" smtClean="0"/>
              <a:t>изброени</a:t>
            </a:r>
            <a:r>
              <a:rPr lang="en-US" b="1" dirty="0" smtClean="0"/>
              <a:t>) </a:t>
            </a:r>
            <a:r>
              <a:rPr lang="bg-BG" b="1" dirty="0" smtClean="0"/>
              <a:t>множества от стойности</a:t>
            </a:r>
            <a:r>
              <a:rPr lang="en-US" dirty="0" smtClean="0"/>
              <a:t> </a:t>
            </a:r>
            <a:r>
              <a:rPr lang="bg-BG" dirty="0" smtClean="0"/>
              <a:t>в клаузата </a:t>
            </a:r>
            <a:r>
              <a:rPr lang="en-US" dirty="0" smtClean="0"/>
              <a:t>WHERE</a:t>
            </a:r>
            <a:r>
              <a:rPr lang="bg-BG" dirty="0" smtClean="0"/>
              <a:t>, вместо вложена заявка.</a:t>
            </a:r>
            <a:endParaRPr lang="en-US" dirty="0"/>
          </a:p>
          <a:p>
            <a:r>
              <a:rPr lang="en-US" dirty="0"/>
              <a:t>Query 13: </a:t>
            </a:r>
            <a:r>
              <a:rPr lang="bg-BG" dirty="0" smtClean="0"/>
              <a:t>Да се получат номерата на всички служители, които работят по проекти 1, 2 или 3</a:t>
            </a:r>
            <a:r>
              <a:rPr lang="en-US" dirty="0" smtClean="0"/>
              <a:t>.</a:t>
            </a: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dirty="0"/>
              <a:t>Q13:	SELECT  	</a:t>
            </a:r>
            <a:r>
              <a:rPr lang="en-US" dirty="0" smtClean="0"/>
              <a:t>DISTINCT</a:t>
            </a:r>
            <a:r>
              <a:rPr lang="bg-BG" dirty="0" smtClean="0"/>
              <a:t>	</a:t>
            </a:r>
            <a:r>
              <a:rPr lang="en-US" dirty="0" smtClean="0"/>
              <a:t> ESSN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 dirty="0" smtClean="0"/>
              <a:t>FROM</a:t>
            </a:r>
            <a:r>
              <a:rPr lang="en-US" dirty="0"/>
              <a:t>	</a:t>
            </a:r>
            <a:r>
              <a:rPr lang="bg-BG" dirty="0" smtClean="0"/>
              <a:t>	</a:t>
            </a:r>
            <a:r>
              <a:rPr lang="en-US" dirty="0" smtClean="0"/>
              <a:t>WORKS_ON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 dirty="0" smtClean="0"/>
              <a:t>WHERE</a:t>
            </a:r>
            <a:r>
              <a:rPr lang="en-US" dirty="0"/>
              <a:t>	PNO IN  (1, 2, 3)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3C81C6A7-9B13-4DE3-8208-B3BF88C98641}" type="slidenum">
              <a:rPr lang="en-US"/>
              <a:pPr/>
              <a:t>47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4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NULL</a:t>
            </a:r>
            <a:r>
              <a:rPr lang="bg-BG" dirty="0" smtClean="0"/>
              <a:t> в </a:t>
            </a:r>
            <a:r>
              <a:rPr lang="en-US" dirty="0" smtClean="0"/>
              <a:t>SQL </a:t>
            </a:r>
            <a:r>
              <a:rPr lang="bg-BG" dirty="0" smtClean="0"/>
              <a:t>заявки</a:t>
            </a:r>
            <a:endParaRPr lang="en-US" dirty="0"/>
          </a:p>
        </p:txBody>
      </p:sp>
      <p:sp>
        <p:nvSpPr>
          <p:cNvPr id="74547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SQL </a:t>
            </a:r>
            <a:r>
              <a:rPr lang="bg-BG" sz="2400" dirty="0" smtClean="0"/>
              <a:t>позволява проверка за </a:t>
            </a:r>
            <a:r>
              <a:rPr lang="en-US" b="1" dirty="0"/>
              <a:t>NULL</a:t>
            </a:r>
            <a:r>
              <a:rPr lang="en-US" dirty="0"/>
              <a:t> </a:t>
            </a:r>
            <a:r>
              <a:rPr lang="bg-BG" dirty="0" smtClean="0"/>
              <a:t>в заявките.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SQL </a:t>
            </a:r>
            <a:r>
              <a:rPr lang="bg-BG" sz="2400" dirty="0" smtClean="0"/>
              <a:t>ползва </a:t>
            </a:r>
            <a:r>
              <a:rPr lang="en-US" sz="2400" b="1" dirty="0" smtClean="0"/>
              <a:t>IS</a:t>
            </a:r>
            <a:r>
              <a:rPr lang="en-US" sz="2400" dirty="0" smtClean="0"/>
              <a:t> </a:t>
            </a:r>
            <a:r>
              <a:rPr lang="bg-BG" dirty="0" smtClean="0"/>
              <a:t>или </a:t>
            </a:r>
            <a:r>
              <a:rPr lang="en-US" sz="2400" b="1" dirty="0" smtClean="0"/>
              <a:t>IS </a:t>
            </a:r>
            <a:r>
              <a:rPr lang="en-US" sz="2400" b="1" dirty="0"/>
              <a:t>NOT</a:t>
            </a:r>
            <a:r>
              <a:rPr lang="en-US" sz="2400" dirty="0"/>
              <a:t> </a:t>
            </a:r>
            <a:r>
              <a:rPr lang="bg-BG" sz="2400" dirty="0" smtClean="0"/>
              <a:t>за тази цел, защото се счита, че стойност </a:t>
            </a:r>
            <a:r>
              <a:rPr lang="en-US" sz="2400" dirty="0" smtClean="0"/>
              <a:t>NULL </a:t>
            </a:r>
            <a:r>
              <a:rPr lang="bg-BG" sz="2400" dirty="0" smtClean="0"/>
              <a:t>е различна от другите стойности, както и че две стойности </a:t>
            </a:r>
            <a:r>
              <a:rPr lang="en-US" sz="2400" dirty="0" smtClean="0"/>
              <a:t>NULL </a:t>
            </a:r>
            <a:r>
              <a:rPr lang="bg-BG" sz="2400" i="1" dirty="0" smtClean="0"/>
              <a:t>не са еднакви</a:t>
            </a:r>
            <a:r>
              <a:rPr lang="en-US" sz="2400" dirty="0" smtClean="0"/>
              <a:t>.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Query 14: </a:t>
            </a:r>
            <a:r>
              <a:rPr lang="bg-BG" sz="2400" dirty="0" smtClean="0"/>
              <a:t>Да се получат имената на всички служители, които нямат преки началници</a:t>
            </a:r>
            <a:r>
              <a:rPr lang="en-US" sz="2400" dirty="0" smtClean="0"/>
              <a:t>.</a:t>
            </a:r>
            <a:endParaRPr lang="en-US" sz="2400" dirty="0"/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z="2200" dirty="0"/>
              <a:t>Q14:	SELECT  	FNAME, LNAME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FROM</a:t>
            </a:r>
            <a:r>
              <a:rPr lang="en-US" sz="2200" dirty="0"/>
              <a:t>		EMPLOYEE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WHERE</a:t>
            </a:r>
            <a:r>
              <a:rPr lang="en-US" sz="2200" dirty="0"/>
              <a:t>	SUPERSSN  IS  NULL</a:t>
            </a:r>
          </a:p>
          <a:p>
            <a:pPr lvl="1">
              <a:lnSpc>
                <a:spcPct val="90000"/>
              </a:lnSpc>
            </a:pPr>
            <a:r>
              <a:rPr lang="bg-BG" sz="2200" dirty="0" smtClean="0"/>
              <a:t>Ако е зададено условие</a:t>
            </a:r>
            <a:r>
              <a:rPr lang="en-US" sz="2200" dirty="0" smtClean="0"/>
              <a:t> join</a:t>
            </a:r>
            <a:r>
              <a:rPr lang="bg-BG" sz="2200" dirty="0" smtClean="0"/>
              <a:t>,</a:t>
            </a:r>
            <a:r>
              <a:rPr lang="en-US" sz="2200" dirty="0" smtClean="0"/>
              <a:t> tuples </a:t>
            </a:r>
            <a:r>
              <a:rPr lang="bg-BG" sz="2200" dirty="0" smtClean="0"/>
              <a:t>със стойности </a:t>
            </a:r>
            <a:r>
              <a:rPr lang="en-US" sz="2200" dirty="0" smtClean="0"/>
              <a:t>NULL </a:t>
            </a:r>
            <a:r>
              <a:rPr lang="bg-BG" sz="2200" dirty="0" smtClean="0"/>
              <a:t>на </a:t>
            </a:r>
            <a:r>
              <a:rPr lang="en-US" sz="2200" dirty="0" smtClean="0"/>
              <a:t>join </a:t>
            </a:r>
            <a:r>
              <a:rPr lang="bg-BG" sz="2200" dirty="0" smtClean="0"/>
              <a:t>атрибута не се включват в резултата.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6B7D008C-FC52-4AED-9230-C216CEAB039A}" type="slidenum">
              <a:rPr lang="en-US"/>
              <a:pPr/>
              <a:t>48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i="1" dirty="0" smtClean="0"/>
              <a:t>Клауза </a:t>
            </a:r>
            <a:r>
              <a:rPr lang="en-US" i="1" dirty="0" smtClean="0"/>
              <a:t>JOIN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В реализацията </a:t>
            </a:r>
            <a:r>
              <a:rPr lang="en-US" dirty="0" smtClean="0"/>
              <a:t>non-ANSI standard, </a:t>
            </a:r>
            <a:r>
              <a:rPr lang="bg-BG" dirty="0" smtClean="0"/>
              <a:t>операцията </a:t>
            </a:r>
            <a:r>
              <a:rPr lang="en-US" dirty="0" smtClean="0"/>
              <a:t>join </a:t>
            </a:r>
            <a:r>
              <a:rPr lang="bg-BG" dirty="0" smtClean="0"/>
              <a:t>се изпълнява в клауза </a:t>
            </a:r>
            <a:r>
              <a:rPr lang="en-US" i="1" dirty="0" smtClean="0"/>
              <a:t>WHERE</a:t>
            </a:r>
            <a:r>
              <a:rPr lang="en-US" dirty="0" smtClean="0"/>
              <a:t>. </a:t>
            </a:r>
            <a:r>
              <a:rPr lang="bg-BG" dirty="0" smtClean="0"/>
              <a:t>В </a:t>
            </a:r>
            <a:r>
              <a:rPr lang="en-US" dirty="0" smtClean="0"/>
              <a:t>ANSI SQL-92</a:t>
            </a:r>
            <a:r>
              <a:rPr lang="bg-BG" dirty="0" smtClean="0"/>
              <a:t> стандарт, </a:t>
            </a:r>
            <a:r>
              <a:rPr lang="en-US" dirty="0" smtClean="0"/>
              <a:t>join </a:t>
            </a:r>
            <a:r>
              <a:rPr lang="bg-BG" dirty="0" smtClean="0"/>
              <a:t>се изълнява в клауза </a:t>
            </a:r>
            <a:r>
              <a:rPr lang="en-US" i="1" dirty="0" smtClean="0"/>
              <a:t>JOIN </a:t>
            </a:r>
            <a:r>
              <a:rPr lang="bg-BG" dirty="0" smtClean="0"/>
              <a:t>на заявката</a:t>
            </a:r>
            <a:r>
              <a:rPr lang="en-US" dirty="0" smtClean="0"/>
              <a:t>. </a:t>
            </a:r>
            <a:endParaRPr lang="bg-BG" dirty="0" smtClean="0"/>
          </a:p>
          <a:p>
            <a:r>
              <a:rPr lang="bg-BG" dirty="0" smtClean="0"/>
              <a:t>Тези методи </a:t>
            </a:r>
            <a:r>
              <a:rPr lang="en-US" dirty="0" smtClean="0"/>
              <a:t>join </a:t>
            </a:r>
            <a:r>
              <a:rPr lang="bg-BG" dirty="0" smtClean="0"/>
              <a:t>са познати като </a:t>
            </a:r>
            <a:r>
              <a:rPr lang="en-US" i="1" dirty="0" smtClean="0"/>
              <a:t>theta </a:t>
            </a:r>
            <a:r>
              <a:rPr lang="en-US" i="1" dirty="0"/>
              <a:t>style </a:t>
            </a:r>
            <a:r>
              <a:rPr lang="bg-BG" dirty="0" smtClean="0"/>
              <a:t>и </a:t>
            </a:r>
            <a:r>
              <a:rPr lang="en-US" i="1" dirty="0" smtClean="0"/>
              <a:t>ANSI </a:t>
            </a:r>
            <a:r>
              <a:rPr lang="en-US" i="1" dirty="0"/>
              <a:t>style </a:t>
            </a:r>
            <a:r>
              <a:rPr lang="en-US" dirty="0"/>
              <a:t>of joins, </a:t>
            </a:r>
            <a:r>
              <a:rPr lang="bg-BG" dirty="0" smtClean="0"/>
              <a:t>съответно</a:t>
            </a:r>
            <a:r>
              <a:rPr lang="en-US" dirty="0" smtClean="0"/>
              <a:t>.</a:t>
            </a:r>
            <a:endParaRPr lang="bg-BG" dirty="0" smtClean="0"/>
          </a:p>
          <a:p>
            <a:endParaRPr lang="bg-BG" dirty="0"/>
          </a:p>
          <a:p>
            <a:r>
              <a:rPr lang="bg-BG" dirty="0" smtClean="0"/>
              <a:t>Пример:</a:t>
            </a:r>
          </a:p>
          <a:p>
            <a:pPr marL="274320" lvl="1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SELECT E</a:t>
            </a:r>
            <a:r>
              <a:rPr lang="en-US" sz="2400" dirty="0" smtClean="0">
                <a:solidFill>
                  <a:srgbClr val="FF0000"/>
                </a:solidFill>
              </a:rPr>
              <a:t>.ESSN,</a:t>
            </a:r>
            <a:r>
              <a:rPr lang="bg-BG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E.FNAME,</a:t>
            </a:r>
            <a:r>
              <a:rPr lang="bg-BG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E.LNAME,</a:t>
            </a:r>
            <a:r>
              <a:rPr lang="bg-BG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J.JOB_DESC</a:t>
            </a:r>
            <a:endParaRPr lang="en-US" sz="2400" dirty="0">
              <a:solidFill>
                <a:srgbClr val="FF0000"/>
              </a:solidFill>
            </a:endParaRPr>
          </a:p>
          <a:p>
            <a:pPr marL="274320" lvl="1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FROM </a:t>
            </a:r>
            <a:r>
              <a:rPr lang="en-US" sz="2400" dirty="0" smtClean="0">
                <a:solidFill>
                  <a:srgbClr val="FF0000"/>
                </a:solidFill>
              </a:rPr>
              <a:t>EMPLOYEE AS E</a:t>
            </a:r>
            <a:endParaRPr lang="en-US" sz="2400" dirty="0">
              <a:solidFill>
                <a:srgbClr val="FF0000"/>
              </a:solidFill>
            </a:endParaRPr>
          </a:p>
          <a:p>
            <a:pPr marL="274320" lvl="1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JOIN </a:t>
            </a:r>
            <a:r>
              <a:rPr lang="en-US" sz="2400" dirty="0" smtClean="0">
                <a:solidFill>
                  <a:srgbClr val="FF0000"/>
                </a:solidFill>
              </a:rPr>
              <a:t>JOBS AS J </a:t>
            </a:r>
            <a:r>
              <a:rPr lang="en-US" sz="2400" dirty="0">
                <a:solidFill>
                  <a:srgbClr val="FF0000"/>
                </a:solidFill>
              </a:rPr>
              <a:t>ON </a:t>
            </a:r>
            <a:r>
              <a:rPr lang="en-US" sz="2400" dirty="0" smtClean="0">
                <a:solidFill>
                  <a:srgbClr val="FF0000"/>
                </a:solidFill>
              </a:rPr>
              <a:t>E.JOB_ID </a:t>
            </a:r>
            <a:r>
              <a:rPr lang="en-US" sz="2400" dirty="0">
                <a:solidFill>
                  <a:srgbClr val="FF0000"/>
                </a:solidFill>
              </a:rPr>
              <a:t>= </a:t>
            </a:r>
            <a:r>
              <a:rPr lang="en-US" sz="2400" dirty="0" smtClean="0">
                <a:solidFill>
                  <a:srgbClr val="FF0000"/>
                </a:solidFill>
              </a:rPr>
              <a:t>J.JOB_ID</a:t>
            </a:r>
            <a:endParaRPr lang="en-US" sz="2400" dirty="0">
              <a:solidFill>
                <a:srgbClr val="FF0000"/>
              </a:solidFill>
            </a:endParaRPr>
          </a:p>
          <a:p>
            <a:pPr marL="274320" lvl="1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ORDER BY </a:t>
            </a:r>
            <a:r>
              <a:rPr lang="en-US" sz="2400" dirty="0" smtClean="0">
                <a:solidFill>
                  <a:srgbClr val="FF0000"/>
                </a:solidFill>
              </a:rPr>
              <a:t>E.FNAME,</a:t>
            </a:r>
            <a:r>
              <a:rPr lang="bg-BG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E.LNAME</a:t>
            </a:r>
            <a:endParaRPr lang="bg-BG" sz="24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966EEBEB-C28D-425A-94AC-3F35D3B8954B}" type="slidenum">
              <a:rPr lang="en-US" smtClean="0"/>
              <a:pPr/>
              <a:t>49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5356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TABLE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SQL99 </a:t>
            </a:r>
            <a:r>
              <a:rPr lang="en-US" i="1" dirty="0"/>
              <a:t>CREATE TABLE </a:t>
            </a:r>
            <a:r>
              <a:rPr lang="bg-BG" dirty="0" smtClean="0"/>
              <a:t>създава </a:t>
            </a:r>
            <a:r>
              <a:rPr lang="en-US" i="1" dirty="0" smtClean="0"/>
              <a:t>TEMPORARY </a:t>
            </a:r>
            <a:r>
              <a:rPr lang="bg-BG" dirty="0" smtClean="0"/>
              <a:t>таблици, които се инстанциират при създаване и автоматично се унищожават в края на текущата сесия. </a:t>
            </a:r>
          </a:p>
          <a:p>
            <a:r>
              <a:rPr lang="bg-BG" dirty="0" smtClean="0"/>
              <a:t>Временните таблици могат да са </a:t>
            </a:r>
            <a:r>
              <a:rPr lang="en-US" i="1" dirty="0" smtClean="0"/>
              <a:t>GLOBAL </a:t>
            </a:r>
            <a:r>
              <a:rPr lang="bg-BG" i="1" dirty="0" smtClean="0"/>
              <a:t>и достъпни за всички активни потребители или</a:t>
            </a:r>
            <a:r>
              <a:rPr lang="en-US" dirty="0" smtClean="0"/>
              <a:t> </a:t>
            </a:r>
            <a:r>
              <a:rPr lang="en-US" i="1" dirty="0"/>
              <a:t>LOCAL </a:t>
            </a:r>
            <a:r>
              <a:rPr lang="bg-BG" i="1" dirty="0" smtClean="0"/>
              <a:t>– достъпни са само за текущия потребител.</a:t>
            </a:r>
          </a:p>
          <a:p>
            <a:r>
              <a:rPr lang="bg-BG" dirty="0" smtClean="0"/>
              <a:t>Опцията</a:t>
            </a:r>
            <a:r>
              <a:rPr lang="bg-BG" i="1" dirty="0" smtClean="0"/>
              <a:t> </a:t>
            </a:r>
            <a:r>
              <a:rPr lang="en-US" i="1" dirty="0" smtClean="0"/>
              <a:t>ON COMMIT</a:t>
            </a:r>
            <a:r>
              <a:rPr lang="bg-BG" i="1" dirty="0" smtClean="0"/>
              <a:t> </a:t>
            </a:r>
            <a:r>
              <a:rPr lang="en-US" i="1" dirty="0" smtClean="0"/>
              <a:t>PRESERVE </a:t>
            </a:r>
            <a:r>
              <a:rPr lang="en-US" i="1" dirty="0"/>
              <a:t>ROWS </a:t>
            </a:r>
            <a:r>
              <a:rPr lang="bg-BG" dirty="0" smtClean="0"/>
              <a:t>предпазва данните от модификация при </a:t>
            </a:r>
            <a:r>
              <a:rPr lang="en-US" i="1" dirty="0" smtClean="0"/>
              <a:t>COMMIT</a:t>
            </a:r>
            <a:r>
              <a:rPr lang="en-US" dirty="0"/>
              <a:t>, </a:t>
            </a:r>
            <a:endParaRPr lang="bg-BG" dirty="0" smtClean="0"/>
          </a:p>
          <a:p>
            <a:r>
              <a:rPr lang="en-US" i="1" dirty="0" smtClean="0"/>
              <a:t>ON </a:t>
            </a:r>
            <a:r>
              <a:rPr lang="en-US" i="1" dirty="0"/>
              <a:t>COMMIT DELETE ROWS </a:t>
            </a:r>
            <a:r>
              <a:rPr lang="bg-BG" dirty="0" smtClean="0"/>
              <a:t>изчиства таблицата след </a:t>
            </a:r>
            <a:r>
              <a:rPr lang="en-US" i="1" dirty="0" smtClean="0"/>
              <a:t>COMMIT</a:t>
            </a:r>
            <a:r>
              <a:rPr lang="en-US" dirty="0" smtClean="0"/>
              <a:t>.</a:t>
            </a:r>
            <a:endParaRPr lang="bg-BG" dirty="0" smtClean="0"/>
          </a:p>
          <a:p>
            <a:r>
              <a:rPr lang="bg-BG" dirty="0" smtClean="0"/>
              <a:t>Опцията </a:t>
            </a:r>
            <a:r>
              <a:rPr lang="en-US" i="1" dirty="0" smtClean="0"/>
              <a:t>LIKE </a:t>
            </a:r>
            <a:r>
              <a:rPr lang="en-US" i="1" dirty="0" err="1"/>
              <a:t>table_name</a:t>
            </a:r>
            <a:r>
              <a:rPr lang="en-US" i="1" dirty="0"/>
              <a:t> </a:t>
            </a:r>
            <a:r>
              <a:rPr lang="bg-BG" dirty="0" smtClean="0"/>
              <a:t>създава нова таблица със същата дефиниция на колони и ограничения, както на оригиналната. При избор на </a:t>
            </a:r>
            <a:r>
              <a:rPr lang="en-US" dirty="0" smtClean="0"/>
              <a:t>LIKE</a:t>
            </a:r>
            <a:r>
              <a:rPr lang="en-US" dirty="0"/>
              <a:t>, </a:t>
            </a:r>
            <a:r>
              <a:rPr lang="bg-BG" dirty="0" smtClean="0"/>
              <a:t>не се налага дефиниране на ограничения върху колони или таблици</a:t>
            </a:r>
            <a:r>
              <a:rPr lang="en-US" dirty="0" smtClean="0"/>
              <a:t>.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966EEBEB-C28D-425A-94AC-3F35D3B8954B}" type="slidenum">
              <a:rPr lang="en-US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417207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Типове </a:t>
            </a:r>
            <a:r>
              <a:rPr lang="en-US" dirty="0" smtClean="0"/>
              <a:t>JOIN (1)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Cross </a:t>
            </a:r>
            <a:r>
              <a:rPr lang="en-US" i="1" dirty="0" smtClean="0"/>
              <a:t>Join – </a:t>
            </a:r>
            <a:r>
              <a:rPr lang="bg-BG" i="1" dirty="0" smtClean="0"/>
              <a:t>задава декартово произведение на 2 таблици.</a:t>
            </a:r>
            <a:r>
              <a:rPr lang="en-US" i="1" dirty="0" smtClean="0"/>
              <a:t> </a:t>
            </a:r>
            <a:r>
              <a:rPr lang="bg-BG" i="1" dirty="0" smtClean="0"/>
              <a:t>Поддържа се от </a:t>
            </a:r>
            <a:r>
              <a:rPr lang="en-US" i="1" dirty="0" smtClean="0"/>
              <a:t>SQL Server.</a:t>
            </a:r>
            <a:endParaRPr lang="bg-BG" i="1" dirty="0" smtClean="0"/>
          </a:p>
          <a:p>
            <a:pPr marL="0" indent="0">
              <a:buNone/>
            </a:pPr>
            <a:r>
              <a:rPr lang="en-US" dirty="0"/>
              <a:t>-- theta style</a:t>
            </a:r>
          </a:p>
          <a:p>
            <a:pPr marL="0" indent="0">
              <a:buNone/>
            </a:pPr>
            <a:r>
              <a:rPr lang="en-US" dirty="0" smtClean="0"/>
              <a:t>SELECT</a:t>
            </a:r>
            <a:r>
              <a:rPr lang="bg-BG" dirty="0" smtClean="0"/>
              <a:t>	</a:t>
            </a:r>
            <a:r>
              <a:rPr lang="en-US" dirty="0" smtClean="0"/>
              <a:t>E.ESSN, E.FNAME, E.LNAME, J.JOB_DESC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FROM		EMPLOYEE E, JOBS J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-- ANSI style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SELECT</a:t>
            </a:r>
            <a:r>
              <a:rPr lang="bg-BG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E.ESSN, E.FNAME, E.LNAME, J.JOB_DESC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FROM		EMPLOYEE 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CROSS </a:t>
            </a:r>
            <a:r>
              <a:rPr lang="en-US" dirty="0">
                <a:solidFill>
                  <a:srgbClr val="FF0000"/>
                </a:solidFill>
              </a:rPr>
              <a:t>JOIN </a:t>
            </a:r>
            <a:r>
              <a:rPr lang="en-US" dirty="0" smtClean="0">
                <a:solidFill>
                  <a:srgbClr val="FF0000"/>
                </a:solidFill>
              </a:rPr>
              <a:t>JOBS J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966EEBEB-C28D-425A-94AC-3F35D3B8954B}" type="slidenum">
              <a:rPr lang="en-US" smtClean="0"/>
              <a:pPr/>
              <a:t>50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84395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Типове </a:t>
            </a:r>
            <a:r>
              <a:rPr lang="en-US" dirty="0"/>
              <a:t>JOIN </a:t>
            </a:r>
            <a:r>
              <a:rPr lang="en-US" dirty="0" smtClean="0"/>
              <a:t>(</a:t>
            </a:r>
            <a:r>
              <a:rPr lang="bg-BG" dirty="0" smtClean="0"/>
              <a:t>2</a:t>
            </a:r>
            <a:r>
              <a:rPr lang="en-US" dirty="0" smtClean="0"/>
              <a:t>)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/>
              <a:t>Inner </a:t>
            </a:r>
            <a:r>
              <a:rPr lang="en-US" i="1" dirty="0" smtClean="0"/>
              <a:t>Join – </a:t>
            </a:r>
            <a:r>
              <a:rPr lang="bg-BG" dirty="0" smtClean="0"/>
              <a:t>редовете, които нямат връзка в другата таблица, се унищожават. Този тип </a:t>
            </a:r>
            <a:r>
              <a:rPr lang="en-US" dirty="0" smtClean="0"/>
              <a:t>join </a:t>
            </a:r>
            <a:r>
              <a:rPr lang="bg-BG" dirty="0" smtClean="0"/>
              <a:t>е по подразбиране в </a:t>
            </a:r>
            <a:r>
              <a:rPr lang="en-US" dirty="0" smtClean="0"/>
              <a:t>ANSI style (</a:t>
            </a:r>
            <a:r>
              <a:rPr lang="bg-BG" dirty="0" smtClean="0"/>
              <a:t>поддържа се от </a:t>
            </a:r>
            <a:r>
              <a:rPr lang="en-US" dirty="0" smtClean="0"/>
              <a:t>Microsoft </a:t>
            </a:r>
            <a:r>
              <a:rPr lang="en-US" dirty="0"/>
              <a:t>SQL </a:t>
            </a:r>
            <a:r>
              <a:rPr lang="en-US" dirty="0" smtClean="0"/>
              <a:t>Server, </a:t>
            </a:r>
            <a:r>
              <a:rPr lang="en-US" dirty="0" err="1" smtClean="0"/>
              <a:t>PostgreSQL</a:t>
            </a:r>
            <a:r>
              <a:rPr lang="en-US" dirty="0" smtClean="0"/>
              <a:t> </a:t>
            </a:r>
            <a:r>
              <a:rPr lang="bg-BG" dirty="0" smtClean="0"/>
              <a:t>и </a:t>
            </a:r>
            <a:r>
              <a:rPr lang="en-US" dirty="0" smtClean="0"/>
              <a:t>MySQL</a:t>
            </a:r>
            <a:r>
              <a:rPr lang="bg-BG" dirty="0" smtClean="0"/>
              <a:t> в момента</a:t>
            </a:r>
            <a:r>
              <a:rPr lang="en-US" dirty="0" smtClean="0"/>
              <a:t>):</a:t>
            </a:r>
            <a:endParaRPr lang="bg-BG" dirty="0" smtClean="0"/>
          </a:p>
          <a:p>
            <a:pPr marL="0" indent="0">
              <a:buNone/>
            </a:pPr>
            <a:r>
              <a:rPr lang="en-US" dirty="0"/>
              <a:t>-- theta style</a:t>
            </a:r>
          </a:p>
          <a:p>
            <a:pPr marL="0" indent="0">
              <a:buNone/>
            </a:pPr>
            <a:r>
              <a:rPr lang="en-US" dirty="0"/>
              <a:t>SELECT </a:t>
            </a:r>
            <a:r>
              <a:rPr lang="en-US" dirty="0" smtClean="0"/>
              <a:t>E.ESSN,E.FNAME,E.LNAME,J.JOB_DESC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FROM EMPLOYEE E, JOBS J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WHERE E.JOB_ID </a:t>
            </a:r>
            <a:r>
              <a:rPr lang="en-US" dirty="0"/>
              <a:t>= </a:t>
            </a:r>
            <a:r>
              <a:rPr lang="en-US" dirty="0" smtClean="0"/>
              <a:t>J.JOB_ID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-- ANSI style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SELECT E.ESSN,E.FNAME,E.LNAME,J.JOB_DESC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FROM EMPLOYEE 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JOIN JOBS J </a:t>
            </a:r>
            <a:r>
              <a:rPr lang="en-US" dirty="0">
                <a:solidFill>
                  <a:srgbClr val="FF0000"/>
                </a:solidFill>
              </a:rPr>
              <a:t>ON E.JOB_ID = J.JOB_ID</a:t>
            </a:r>
            <a:endParaRPr lang="bg-BG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966EEBEB-C28D-425A-94AC-3F35D3B8954B}" type="slidenum">
              <a:rPr lang="en-US" smtClean="0"/>
              <a:pPr/>
              <a:t>51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414852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Типове </a:t>
            </a:r>
            <a:r>
              <a:rPr lang="en-US" dirty="0"/>
              <a:t>JOIN </a:t>
            </a:r>
            <a:r>
              <a:rPr lang="en-US" dirty="0" smtClean="0"/>
              <a:t>(</a:t>
            </a:r>
            <a:r>
              <a:rPr lang="bg-BG" dirty="0" smtClean="0"/>
              <a:t>3</a:t>
            </a:r>
            <a:r>
              <a:rPr lang="en-US" dirty="0" smtClean="0"/>
              <a:t>)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Left [Outer] </a:t>
            </a:r>
            <a:r>
              <a:rPr lang="en-US" i="1" dirty="0" smtClean="0"/>
              <a:t>Join – </a:t>
            </a:r>
            <a:r>
              <a:rPr lang="bg-BG" dirty="0" smtClean="0"/>
              <a:t>връщат се всички записи от лявата таблица в оператора </a:t>
            </a:r>
            <a:r>
              <a:rPr lang="en-US" dirty="0" smtClean="0"/>
              <a:t>join. </a:t>
            </a:r>
            <a:r>
              <a:rPr lang="bg-BG" dirty="0" smtClean="0"/>
              <a:t>Ако няма съответстващ запис отдясно, полетата са </a:t>
            </a:r>
            <a:r>
              <a:rPr lang="en-US" dirty="0" smtClean="0"/>
              <a:t>NULL</a:t>
            </a:r>
            <a:r>
              <a:rPr lang="bg-BG" dirty="0" smtClean="0"/>
              <a:t>.</a:t>
            </a:r>
            <a:r>
              <a:rPr lang="en-US" dirty="0" smtClean="0"/>
              <a:t> </a:t>
            </a:r>
            <a:r>
              <a:rPr lang="bg-BG" dirty="0" smtClean="0"/>
              <a:t>Повечето професионалисти препоръчват конфигуриране на </a:t>
            </a:r>
            <a:r>
              <a:rPr lang="en-US" dirty="0" smtClean="0"/>
              <a:t>outer </a:t>
            </a:r>
            <a:r>
              <a:rPr lang="en-US" dirty="0"/>
              <a:t>joins </a:t>
            </a:r>
            <a:r>
              <a:rPr lang="bg-BG" dirty="0" smtClean="0"/>
              <a:t>като</a:t>
            </a:r>
            <a:r>
              <a:rPr lang="en-US" dirty="0" smtClean="0"/>
              <a:t> </a:t>
            </a:r>
            <a:r>
              <a:rPr lang="en-US" dirty="0"/>
              <a:t>left joins </a:t>
            </a:r>
            <a:r>
              <a:rPr lang="bg-BG" dirty="0" smtClean="0"/>
              <a:t>при възможност </a:t>
            </a:r>
            <a:r>
              <a:rPr lang="en-US" dirty="0" smtClean="0"/>
              <a:t>(</a:t>
            </a:r>
            <a:r>
              <a:rPr lang="bg-BG" dirty="0" smtClean="0"/>
              <a:t>поддържа се от </a:t>
            </a:r>
            <a:r>
              <a:rPr lang="en-US" dirty="0" smtClean="0"/>
              <a:t>Microsoft </a:t>
            </a:r>
            <a:r>
              <a:rPr lang="en-US" dirty="0"/>
              <a:t>SQL </a:t>
            </a:r>
            <a:r>
              <a:rPr lang="en-US" dirty="0" smtClean="0"/>
              <a:t>Server</a:t>
            </a:r>
            <a:r>
              <a:rPr lang="bg-BG" dirty="0" smtClean="0"/>
              <a:t> в момента</a:t>
            </a:r>
            <a:r>
              <a:rPr lang="en-US" dirty="0" smtClean="0"/>
              <a:t>)</a:t>
            </a:r>
            <a:r>
              <a:rPr lang="bg-BG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966EEBEB-C28D-425A-94AC-3F35D3B8954B}" type="slidenum">
              <a:rPr lang="en-US" smtClean="0"/>
              <a:pPr/>
              <a:t>52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7120956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Типове </a:t>
            </a:r>
            <a:r>
              <a:rPr lang="en-US" dirty="0"/>
              <a:t>JOIN </a:t>
            </a:r>
            <a:r>
              <a:rPr lang="en-US" dirty="0" smtClean="0"/>
              <a:t>(</a:t>
            </a:r>
            <a:r>
              <a:rPr lang="bg-BG" dirty="0" smtClean="0"/>
              <a:t>4</a:t>
            </a:r>
            <a:r>
              <a:rPr lang="en-US" dirty="0" smtClean="0"/>
              <a:t>)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-- </a:t>
            </a:r>
            <a:r>
              <a:rPr lang="en-US" dirty="0"/>
              <a:t>Oracle theta style</a:t>
            </a:r>
          </a:p>
          <a:p>
            <a:pPr marL="0" indent="0">
              <a:buNone/>
            </a:pPr>
            <a:r>
              <a:rPr lang="en-US" dirty="0"/>
              <a:t>SELECT E.ESSN,E.FNAME,E.LNAME,J.JOB_DESC</a:t>
            </a:r>
          </a:p>
          <a:p>
            <a:pPr marL="0" indent="0">
              <a:buNone/>
            </a:pPr>
            <a:r>
              <a:rPr lang="en-US" dirty="0"/>
              <a:t>FROM EMPLOYEE E, JOBS J</a:t>
            </a:r>
          </a:p>
          <a:p>
            <a:pPr marL="0" indent="0">
              <a:buNone/>
            </a:pPr>
            <a:r>
              <a:rPr lang="en-US" dirty="0"/>
              <a:t>WHERE </a:t>
            </a:r>
            <a:r>
              <a:rPr lang="en-US" dirty="0" smtClean="0"/>
              <a:t>J.JOB_ID (+) </a:t>
            </a:r>
            <a:r>
              <a:rPr lang="en-US" dirty="0"/>
              <a:t>= </a:t>
            </a:r>
            <a:r>
              <a:rPr lang="en-US" dirty="0" smtClean="0"/>
              <a:t>E.JOB_ID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-- </a:t>
            </a:r>
            <a:r>
              <a:rPr lang="en-US" dirty="0">
                <a:solidFill>
                  <a:srgbClr val="FF0000"/>
                </a:solidFill>
              </a:rPr>
              <a:t>ANSI style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SELECT E.ESSN,E.FNAME,E.LNAME,J.JOB_DESC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FROM EMPLOYEE E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LEFT</a:t>
            </a:r>
            <a:r>
              <a:rPr lang="bg-BG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JOIN </a:t>
            </a:r>
            <a:r>
              <a:rPr lang="en-US" dirty="0">
                <a:solidFill>
                  <a:srgbClr val="FF0000"/>
                </a:solidFill>
              </a:rPr>
              <a:t>JOBS J ON E.JOB_ID = </a:t>
            </a:r>
            <a:r>
              <a:rPr lang="en-US" dirty="0" smtClean="0">
                <a:solidFill>
                  <a:srgbClr val="FF0000"/>
                </a:solidFill>
              </a:rPr>
              <a:t>J.JOB_ID</a:t>
            </a:r>
            <a:endParaRPr lang="bg-BG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966EEBEB-C28D-425A-94AC-3F35D3B8954B}" type="slidenum">
              <a:rPr lang="en-US" smtClean="0"/>
              <a:pPr/>
              <a:t>53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176629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Типове </a:t>
            </a:r>
            <a:r>
              <a:rPr lang="en-US" dirty="0"/>
              <a:t>JOIN </a:t>
            </a:r>
            <a:r>
              <a:rPr lang="en-US" dirty="0" smtClean="0"/>
              <a:t>(5)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dirty="0"/>
              <a:t>Right [Outer] </a:t>
            </a:r>
            <a:r>
              <a:rPr lang="en-US" i="1" dirty="0" smtClean="0"/>
              <a:t>Join - </a:t>
            </a:r>
            <a:r>
              <a:rPr lang="bg-BG" dirty="0"/>
              <a:t>връщат се всички записи от </a:t>
            </a:r>
            <a:r>
              <a:rPr lang="bg-BG" dirty="0" smtClean="0"/>
              <a:t>дясната таблица </a:t>
            </a:r>
            <a:r>
              <a:rPr lang="bg-BG" dirty="0"/>
              <a:t>в оператора </a:t>
            </a:r>
            <a:r>
              <a:rPr lang="en-US" dirty="0"/>
              <a:t>join. </a:t>
            </a:r>
            <a:r>
              <a:rPr lang="bg-BG" dirty="0"/>
              <a:t>Ако няма съответстващ запис </a:t>
            </a:r>
            <a:r>
              <a:rPr lang="bg-BG" dirty="0" smtClean="0"/>
              <a:t>отляво, </a:t>
            </a:r>
            <a:r>
              <a:rPr lang="bg-BG" dirty="0"/>
              <a:t>полетата са </a:t>
            </a:r>
            <a:r>
              <a:rPr lang="en-US" dirty="0" smtClean="0"/>
              <a:t>NULL (</a:t>
            </a:r>
            <a:r>
              <a:rPr lang="bg-BG" dirty="0"/>
              <a:t>поддържа се от </a:t>
            </a:r>
            <a:r>
              <a:rPr lang="en-US" dirty="0"/>
              <a:t>Microsoft SQL Server</a:t>
            </a:r>
            <a:r>
              <a:rPr lang="bg-BG" dirty="0"/>
              <a:t> в момента</a:t>
            </a:r>
            <a:r>
              <a:rPr lang="en-US" dirty="0"/>
              <a:t>)</a:t>
            </a:r>
            <a:r>
              <a:rPr lang="bg-BG" dirty="0"/>
              <a:t>.</a:t>
            </a:r>
          </a:p>
          <a:p>
            <a:endParaRPr lang="bg-BG" dirty="0" smtClean="0"/>
          </a:p>
          <a:p>
            <a:pPr marL="0" indent="0">
              <a:buNone/>
            </a:pPr>
            <a:r>
              <a:rPr lang="en-US" dirty="0"/>
              <a:t>-- Oracle theta style</a:t>
            </a:r>
          </a:p>
          <a:p>
            <a:pPr marL="0" indent="0">
              <a:buNone/>
            </a:pPr>
            <a:r>
              <a:rPr lang="en-US" dirty="0"/>
              <a:t>SELECT E.ESSN,E.FNAME,E.LNAME,J.JOB_DESC</a:t>
            </a:r>
          </a:p>
          <a:p>
            <a:pPr marL="0" indent="0">
              <a:buNone/>
            </a:pPr>
            <a:r>
              <a:rPr lang="en-US" dirty="0"/>
              <a:t>FROM EMPLOYEE E, JOBS J</a:t>
            </a:r>
          </a:p>
          <a:p>
            <a:pPr marL="0" indent="0">
              <a:buNone/>
            </a:pPr>
            <a:r>
              <a:rPr lang="en-US" dirty="0"/>
              <a:t>WHERE J.JOB_ID </a:t>
            </a:r>
            <a:r>
              <a:rPr lang="en-US" dirty="0" smtClean="0"/>
              <a:t>=</a:t>
            </a:r>
            <a:r>
              <a:rPr lang="bg-BG" dirty="0" smtClean="0"/>
              <a:t> </a:t>
            </a:r>
            <a:r>
              <a:rPr lang="en-US" dirty="0" smtClean="0"/>
              <a:t>(+) </a:t>
            </a:r>
            <a:r>
              <a:rPr lang="en-US" dirty="0"/>
              <a:t>E.JOB_ID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-- ANSI style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SELECT E.ESSN,E.FNAME,E.LNAME,J.JOB_DESC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FROM EMPLOYEE E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RIGHT</a:t>
            </a:r>
            <a:r>
              <a:rPr lang="bg-BG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JOIN </a:t>
            </a:r>
            <a:r>
              <a:rPr lang="en-US" dirty="0">
                <a:solidFill>
                  <a:srgbClr val="FF0000"/>
                </a:solidFill>
              </a:rPr>
              <a:t>JOBS J ON E.JOB_ID = J.JOB_ID</a:t>
            </a:r>
            <a:endParaRPr lang="bg-BG" dirty="0">
              <a:solidFill>
                <a:srgbClr val="FF0000"/>
              </a:solidFill>
            </a:endParaRP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966EEBEB-C28D-425A-94AC-3F35D3B8954B}" type="slidenum">
              <a:rPr lang="en-US" smtClean="0"/>
              <a:pPr/>
              <a:t>54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342391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Типове </a:t>
            </a:r>
            <a:r>
              <a:rPr lang="en-US" dirty="0"/>
              <a:t>JOIN </a:t>
            </a:r>
            <a:r>
              <a:rPr lang="en-US" dirty="0" smtClean="0"/>
              <a:t>(</a:t>
            </a:r>
            <a:r>
              <a:rPr lang="bg-BG" dirty="0" smtClean="0"/>
              <a:t>6</a:t>
            </a:r>
            <a:r>
              <a:rPr lang="en-US" dirty="0" smtClean="0"/>
              <a:t>)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/>
              <a:t>Full </a:t>
            </a:r>
            <a:r>
              <a:rPr lang="en-US" i="1" dirty="0" smtClean="0"/>
              <a:t>Join</a:t>
            </a:r>
            <a:r>
              <a:rPr lang="bg-BG" i="1" dirty="0" smtClean="0"/>
              <a:t> – </a:t>
            </a:r>
            <a:r>
              <a:rPr lang="bg-BG" dirty="0" smtClean="0"/>
              <a:t>задава връщане на всички записи от двете таблици, независимо дали имат съответен запис в другата таблица. При липса на данни полетата се попълват с</a:t>
            </a:r>
            <a:r>
              <a:rPr lang="en-US" dirty="0" smtClean="0"/>
              <a:t> </a:t>
            </a:r>
            <a:r>
              <a:rPr lang="en-US" dirty="0"/>
              <a:t>NULL </a:t>
            </a:r>
            <a:r>
              <a:rPr lang="en-US" dirty="0" smtClean="0"/>
              <a:t>(</a:t>
            </a:r>
            <a:r>
              <a:rPr lang="bg-BG" dirty="0" smtClean="0"/>
              <a:t>поддържа се от </a:t>
            </a:r>
            <a:r>
              <a:rPr lang="en-US" dirty="0" smtClean="0"/>
              <a:t>Microsoft </a:t>
            </a:r>
            <a:r>
              <a:rPr lang="en-US" dirty="0"/>
              <a:t>SQL </a:t>
            </a:r>
            <a:r>
              <a:rPr lang="en-US" dirty="0" smtClean="0"/>
              <a:t>Server</a:t>
            </a:r>
            <a:r>
              <a:rPr lang="bg-BG" dirty="0" smtClean="0"/>
              <a:t> в момента</a:t>
            </a:r>
            <a:r>
              <a:rPr lang="en-US" dirty="0" smtClean="0"/>
              <a:t>):</a:t>
            </a:r>
            <a:endParaRPr lang="bg-BG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-- theta style </a:t>
            </a:r>
            <a:r>
              <a:rPr lang="bg-BG" dirty="0" smtClean="0"/>
              <a:t>не поддържа тази функция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-- ANSI style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SELECT E.ESSN,E.FNAME,E.LNAME,J.JOB_DESC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FROM EMPLOYEE 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FULL</a:t>
            </a:r>
            <a:r>
              <a:rPr lang="en-US" dirty="0"/>
              <a:t> </a:t>
            </a:r>
            <a:r>
              <a:rPr lang="en-US" dirty="0" smtClean="0">
                <a:solidFill>
                  <a:srgbClr val="FF0000"/>
                </a:solidFill>
              </a:rPr>
              <a:t>JOIN </a:t>
            </a:r>
            <a:r>
              <a:rPr lang="en-US" dirty="0">
                <a:solidFill>
                  <a:srgbClr val="FF0000"/>
                </a:solidFill>
              </a:rPr>
              <a:t>JOBS J ON E.JOB_ID = </a:t>
            </a:r>
            <a:r>
              <a:rPr lang="en-US" dirty="0" smtClean="0">
                <a:solidFill>
                  <a:srgbClr val="FF0000"/>
                </a:solidFill>
              </a:rPr>
              <a:t>J.JOB_ID</a:t>
            </a:r>
            <a:endParaRPr lang="bg-BG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966EEBEB-C28D-425A-94AC-3F35D3B8954B}" type="slidenum">
              <a:rPr lang="en-US" smtClean="0"/>
              <a:pPr/>
              <a:t>55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432677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Multi-table </a:t>
            </a:r>
            <a:r>
              <a:rPr lang="en-US" i="1" dirty="0" smtClean="0"/>
              <a:t>Join</a:t>
            </a:r>
            <a:r>
              <a:rPr lang="bg-BG" i="1" dirty="0" smtClean="0"/>
              <a:t> пример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--theta style </a:t>
            </a:r>
            <a:endParaRPr lang="bg-BG" dirty="0" smtClean="0"/>
          </a:p>
          <a:p>
            <a:pPr marL="0" indent="0">
              <a:buNone/>
            </a:pPr>
            <a:r>
              <a:rPr lang="en-US" dirty="0" smtClean="0"/>
              <a:t>SELECT </a:t>
            </a:r>
            <a:r>
              <a:rPr lang="en-US" dirty="0" err="1"/>
              <a:t>a.au_lname</a:t>
            </a:r>
            <a:r>
              <a:rPr lang="en-US" dirty="0" smtClean="0"/>
              <a:t>,</a:t>
            </a:r>
            <a:r>
              <a:rPr lang="bg-BG" dirty="0" smtClean="0"/>
              <a:t> </a:t>
            </a:r>
            <a:r>
              <a:rPr lang="en-US" dirty="0" err="1" smtClean="0"/>
              <a:t>a.au_fname</a:t>
            </a:r>
            <a:r>
              <a:rPr lang="en-US" dirty="0" smtClean="0"/>
              <a:t>,</a:t>
            </a:r>
            <a:r>
              <a:rPr lang="bg-BG" dirty="0" smtClean="0"/>
              <a:t> </a:t>
            </a:r>
            <a:r>
              <a:rPr lang="en-US" dirty="0" smtClean="0"/>
              <a:t>t2.title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FROM authors a</a:t>
            </a:r>
            <a:r>
              <a:rPr lang="en-US" dirty="0" smtClean="0"/>
              <a:t>,</a:t>
            </a:r>
            <a:r>
              <a:rPr lang="bg-BG" dirty="0" smtClean="0"/>
              <a:t> </a:t>
            </a:r>
            <a:r>
              <a:rPr lang="en-US" dirty="0" err="1" smtClean="0"/>
              <a:t>titleauthor</a:t>
            </a:r>
            <a:r>
              <a:rPr lang="en-US" dirty="0" smtClean="0"/>
              <a:t> </a:t>
            </a:r>
            <a:r>
              <a:rPr lang="en-US" dirty="0"/>
              <a:t>t1</a:t>
            </a:r>
            <a:r>
              <a:rPr lang="en-US" dirty="0" smtClean="0"/>
              <a:t>,</a:t>
            </a:r>
            <a:r>
              <a:rPr lang="bg-BG" dirty="0" smtClean="0"/>
              <a:t> </a:t>
            </a:r>
            <a:r>
              <a:rPr lang="en-US" dirty="0" smtClean="0"/>
              <a:t>titles t2</a:t>
            </a:r>
            <a:endParaRPr lang="bg-BG" dirty="0" smtClean="0"/>
          </a:p>
          <a:p>
            <a:pPr marL="0" indent="0">
              <a:buNone/>
            </a:pPr>
            <a:r>
              <a:rPr lang="en-US" dirty="0"/>
              <a:t>WHERE </a:t>
            </a:r>
            <a:r>
              <a:rPr lang="en-US" dirty="0" err="1"/>
              <a:t>a.au_id</a:t>
            </a:r>
            <a:r>
              <a:rPr lang="en-US" dirty="0"/>
              <a:t> = </a:t>
            </a:r>
            <a:r>
              <a:rPr lang="en-US" dirty="0" smtClean="0"/>
              <a:t>t1.au_id</a:t>
            </a:r>
            <a:r>
              <a:rPr lang="bg-BG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t1.title_id = t2.title_id</a:t>
            </a:r>
          </a:p>
          <a:p>
            <a:pPr marL="0" indent="0">
              <a:buNone/>
            </a:pPr>
            <a:r>
              <a:rPr lang="en-US" dirty="0" smtClean="0"/>
              <a:t>ORDER BY t2.title</a:t>
            </a:r>
            <a:endParaRPr lang="bg-BG" dirty="0" smtClean="0"/>
          </a:p>
          <a:p>
            <a:pPr marL="0" indent="0">
              <a:buNone/>
            </a:pPr>
            <a:endParaRPr lang="bg-BG" dirty="0" smtClean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-- ANSI style </a:t>
            </a:r>
            <a:endParaRPr lang="bg-B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SELECT </a:t>
            </a:r>
            <a:r>
              <a:rPr lang="en-US" dirty="0" err="1">
                <a:solidFill>
                  <a:srgbClr val="FF0000"/>
                </a:solidFill>
              </a:rPr>
              <a:t>a.au_lname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  <a:r>
              <a:rPr lang="bg-BG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a.au_fname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bg-BG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t2.title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FROM authors a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JOIN </a:t>
            </a:r>
            <a:r>
              <a:rPr lang="en-US" dirty="0" err="1">
                <a:solidFill>
                  <a:srgbClr val="FF0000"/>
                </a:solidFill>
              </a:rPr>
              <a:t>titleauthor</a:t>
            </a:r>
            <a:r>
              <a:rPr lang="en-US" dirty="0">
                <a:solidFill>
                  <a:srgbClr val="FF0000"/>
                </a:solidFill>
              </a:rPr>
              <a:t> AS t1 ON </a:t>
            </a:r>
            <a:r>
              <a:rPr lang="en-US" dirty="0" err="1">
                <a:solidFill>
                  <a:srgbClr val="FF0000"/>
                </a:solidFill>
              </a:rPr>
              <a:t>a.au_id</a:t>
            </a:r>
            <a:r>
              <a:rPr lang="en-US" dirty="0">
                <a:solidFill>
                  <a:srgbClr val="FF0000"/>
                </a:solidFill>
              </a:rPr>
              <a:t> = t1.au_id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JOIN titles AS t2 ON t1.title_id = t2.title_id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ORDER BY t2.title</a:t>
            </a:r>
            <a:endParaRPr lang="bg-BG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966EEBEB-C28D-425A-94AC-3F35D3B8954B}" type="slidenum">
              <a:rPr lang="en-US" smtClean="0"/>
              <a:pPr/>
              <a:t>56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664926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Multi-key </a:t>
            </a:r>
            <a:r>
              <a:rPr lang="en-US" i="1" dirty="0" smtClean="0"/>
              <a:t>Join</a:t>
            </a:r>
            <a:r>
              <a:rPr lang="bg-BG" i="1" dirty="0" smtClean="0"/>
              <a:t> пример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--theta style </a:t>
            </a:r>
            <a:endParaRPr lang="bg-BG" dirty="0" smtClean="0"/>
          </a:p>
          <a:p>
            <a:pPr marL="0" indent="0">
              <a:buNone/>
            </a:pPr>
            <a:r>
              <a:rPr lang="en-US" dirty="0" smtClean="0"/>
              <a:t>SELECT </a:t>
            </a:r>
            <a:r>
              <a:rPr lang="en-US" dirty="0"/>
              <a:t>s1.store_id</a:t>
            </a:r>
            <a:r>
              <a:rPr lang="en-US" dirty="0" smtClean="0"/>
              <a:t>,</a:t>
            </a:r>
            <a:r>
              <a:rPr lang="bg-BG" dirty="0" smtClean="0"/>
              <a:t> </a:t>
            </a:r>
            <a:r>
              <a:rPr lang="en-US" dirty="0" smtClean="0"/>
              <a:t>s1.title_id,</a:t>
            </a:r>
            <a:r>
              <a:rPr lang="bg-BG" dirty="0" smtClean="0"/>
              <a:t> </a:t>
            </a:r>
            <a:r>
              <a:rPr lang="en-US" dirty="0" smtClean="0"/>
              <a:t>s2.qty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FROM sales s1</a:t>
            </a:r>
            <a:r>
              <a:rPr lang="en-US" dirty="0" smtClean="0"/>
              <a:t>,</a:t>
            </a:r>
            <a:r>
              <a:rPr lang="bg-BG" dirty="0" smtClean="0"/>
              <a:t> </a:t>
            </a:r>
            <a:r>
              <a:rPr lang="en-US" dirty="0" err="1" smtClean="0"/>
              <a:t>sales_projections</a:t>
            </a:r>
            <a:r>
              <a:rPr lang="en-US" dirty="0" smtClean="0"/>
              <a:t> </a:t>
            </a:r>
            <a:r>
              <a:rPr lang="en-US" dirty="0"/>
              <a:t>s2</a:t>
            </a:r>
          </a:p>
          <a:p>
            <a:pPr marL="0" indent="0">
              <a:buNone/>
            </a:pPr>
            <a:r>
              <a:rPr lang="en-US" dirty="0"/>
              <a:t>WHERE s1.store_id = </a:t>
            </a:r>
            <a:r>
              <a:rPr lang="en-US" dirty="0" smtClean="0"/>
              <a:t>s2.store_id</a:t>
            </a:r>
            <a:r>
              <a:rPr lang="bg-BG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s1.title_id = s2.title_id</a:t>
            </a:r>
          </a:p>
          <a:p>
            <a:pPr marL="0" indent="0">
              <a:buNone/>
            </a:pPr>
            <a:r>
              <a:rPr lang="en-US" dirty="0"/>
              <a:t>ORDER BY s1.store_id, </a:t>
            </a:r>
            <a:r>
              <a:rPr lang="en-US" dirty="0" smtClean="0"/>
              <a:t>s2.title_id</a:t>
            </a:r>
            <a:endParaRPr lang="bg-BG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-- ANSI style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SELECT s1.store_id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  <a:r>
              <a:rPr lang="bg-BG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s1.title_id,</a:t>
            </a:r>
            <a:r>
              <a:rPr lang="bg-BG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s2.qty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FROM sales s1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JOIN </a:t>
            </a:r>
            <a:r>
              <a:rPr lang="en-US" dirty="0" err="1">
                <a:solidFill>
                  <a:srgbClr val="FF0000"/>
                </a:solidFill>
              </a:rPr>
              <a:t>sales_projections</a:t>
            </a:r>
            <a:r>
              <a:rPr lang="en-US" dirty="0">
                <a:solidFill>
                  <a:srgbClr val="FF0000"/>
                </a:solidFill>
              </a:rPr>
              <a:t> s2 ON s1.store_id = s2.store_id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AND s1.title_id = s2.title_id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ORDER BY s1.store_id, s2.title_id</a:t>
            </a:r>
            <a:endParaRPr lang="bg-BG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966EEBEB-C28D-425A-94AC-3F35D3B8954B}" type="slidenum">
              <a:rPr lang="en-US" smtClean="0"/>
              <a:pPr/>
              <a:t>57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432677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26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Характеристики на </a:t>
            </a:r>
            <a:r>
              <a:rPr lang="en-US" dirty="0" smtClean="0"/>
              <a:t>Join</a:t>
            </a:r>
            <a:r>
              <a:rPr lang="bg-BG" dirty="0" smtClean="0"/>
              <a:t> в</a:t>
            </a:r>
            <a:r>
              <a:rPr lang="en-US" dirty="0" smtClean="0"/>
              <a:t> SQL2</a:t>
            </a:r>
            <a:r>
              <a:rPr lang="bg-BG" dirty="0" smtClean="0"/>
              <a:t> (1)</a:t>
            </a:r>
            <a:endParaRPr lang="en-US" dirty="0"/>
          </a:p>
        </p:txBody>
      </p:sp>
      <p:sp>
        <p:nvSpPr>
          <p:cNvPr id="74752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Може да се зададе </a:t>
            </a:r>
            <a:r>
              <a:rPr lang="en-US" dirty="0" smtClean="0"/>
              <a:t>"joined </a:t>
            </a:r>
            <a:r>
              <a:rPr lang="en-US" dirty="0"/>
              <a:t>relation" </a:t>
            </a:r>
            <a:r>
              <a:rPr lang="bg-BG" dirty="0" smtClean="0"/>
              <a:t>в клаузата </a:t>
            </a:r>
            <a:r>
              <a:rPr lang="en-US" dirty="0" smtClean="0"/>
              <a:t>FROM</a:t>
            </a:r>
            <a:r>
              <a:rPr lang="bg-BG" dirty="0" smtClean="0"/>
              <a:t>.</a:t>
            </a:r>
            <a:endParaRPr lang="en-US" dirty="0"/>
          </a:p>
          <a:p>
            <a:pPr lvl="1"/>
            <a:r>
              <a:rPr lang="bg-BG" dirty="0" smtClean="0"/>
              <a:t>Изглежда като всяка друга релация, но е резултат на </a:t>
            </a:r>
            <a:r>
              <a:rPr lang="en-US" dirty="0" smtClean="0"/>
              <a:t>join</a:t>
            </a:r>
            <a:endParaRPr lang="en-US" dirty="0"/>
          </a:p>
          <a:p>
            <a:pPr lvl="1"/>
            <a:r>
              <a:rPr lang="bg-BG" dirty="0" smtClean="0"/>
              <a:t>Позволява на потребителя да зададе различни типове</a:t>
            </a:r>
            <a:r>
              <a:rPr lang="en-US" dirty="0" smtClean="0"/>
              <a:t> </a:t>
            </a:r>
            <a:r>
              <a:rPr lang="en-US" dirty="0"/>
              <a:t>joins </a:t>
            </a:r>
            <a:r>
              <a:rPr lang="en-US" dirty="0" smtClean="0"/>
              <a:t>(</a:t>
            </a:r>
            <a:r>
              <a:rPr lang="bg-BG" dirty="0" smtClean="0"/>
              <a:t>обикновен </a:t>
            </a:r>
            <a:r>
              <a:rPr lang="en-US" dirty="0" smtClean="0"/>
              <a:t>"theta</a:t>
            </a:r>
            <a:r>
              <a:rPr lang="en-US" dirty="0"/>
              <a:t>" JOIN, NATURAL JOIN, LEFT OUTER JOIN, RIGHT OUTER JOIN, CROSS </a:t>
            </a:r>
            <a:r>
              <a:rPr lang="en-US" dirty="0" smtClean="0"/>
              <a:t>JOIN </a:t>
            </a:r>
            <a:r>
              <a:rPr lang="bg-BG" dirty="0" smtClean="0"/>
              <a:t> и т.н.</a:t>
            </a:r>
            <a:r>
              <a:rPr lang="en-US" dirty="0" smtClean="0"/>
              <a:t>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220504A3-0152-4019-95B7-AB0A938E1D59}" type="slidenum">
              <a:rPr lang="en-US"/>
              <a:pPr/>
              <a:t>58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574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/>
              <a:t>Характеристики на </a:t>
            </a:r>
            <a:r>
              <a:rPr lang="en-US" dirty="0"/>
              <a:t>Join</a:t>
            </a:r>
            <a:r>
              <a:rPr lang="bg-BG" dirty="0"/>
              <a:t> в</a:t>
            </a:r>
            <a:r>
              <a:rPr lang="en-US" dirty="0"/>
              <a:t> SQL2</a:t>
            </a:r>
            <a:r>
              <a:rPr lang="bg-BG" dirty="0"/>
              <a:t> </a:t>
            </a:r>
            <a:r>
              <a:rPr lang="bg-BG" dirty="0" smtClean="0"/>
              <a:t>(2)</a:t>
            </a:r>
            <a:endParaRPr lang="en-US" dirty="0"/>
          </a:p>
        </p:txBody>
      </p:sp>
      <p:sp>
        <p:nvSpPr>
          <p:cNvPr id="74957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sz="2400" dirty="0" smtClean="0"/>
              <a:t>Примери</a:t>
            </a:r>
            <a:r>
              <a:rPr lang="en-US" sz="2400" dirty="0" smtClean="0"/>
              <a:t>:</a:t>
            </a:r>
            <a:endParaRPr lang="en-US" sz="2400" dirty="0"/>
          </a:p>
          <a:p>
            <a:pPr lvl="1">
              <a:buFont typeface="Wingdings" pitchFamily="2" charset="2"/>
              <a:buNone/>
            </a:pPr>
            <a:r>
              <a:rPr lang="en-US" sz="2200" dirty="0"/>
              <a:t>Q8:	SELECT	E.FNAME, E.LNAME, S.FNAME, </a:t>
            </a:r>
            <a:r>
              <a:rPr lang="bg-BG" sz="2200" dirty="0" smtClean="0"/>
              <a:t>				</a:t>
            </a:r>
            <a:r>
              <a:rPr lang="en-US" sz="2200" dirty="0" smtClean="0"/>
              <a:t>S.LNAME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	FROM 		EMPLOYEE E S</a:t>
            </a:r>
            <a:br>
              <a:rPr lang="en-US" sz="2200" dirty="0"/>
            </a:br>
            <a:r>
              <a:rPr lang="en-US" sz="2200" dirty="0"/>
              <a:t>	WHERE	E.SUPERSSN=S.SSN</a:t>
            </a:r>
          </a:p>
          <a:p>
            <a:endParaRPr lang="en-US" sz="2400" dirty="0"/>
          </a:p>
          <a:p>
            <a:r>
              <a:rPr lang="bg-BG" sz="2400" dirty="0" smtClean="0"/>
              <a:t>Може да бъде записан като</a:t>
            </a:r>
            <a:r>
              <a:rPr lang="en-US" sz="2400" dirty="0" smtClean="0"/>
              <a:t>:</a:t>
            </a:r>
            <a:endParaRPr lang="en-US" sz="2400" dirty="0"/>
          </a:p>
          <a:p>
            <a:pPr lvl="1">
              <a:buFont typeface="Wingdings" pitchFamily="2" charset="2"/>
              <a:buNone/>
            </a:pPr>
            <a:r>
              <a:rPr lang="en-US" sz="2200" dirty="0">
                <a:solidFill>
                  <a:srgbClr val="FF0000"/>
                </a:solidFill>
              </a:rPr>
              <a:t>Q8:	SELECT	E.FNAME, E.LNAME, S.FNAME, </a:t>
            </a:r>
            <a:r>
              <a:rPr lang="bg-BG" sz="2200" dirty="0" smtClean="0">
                <a:solidFill>
                  <a:srgbClr val="FF0000"/>
                </a:solidFill>
              </a:rPr>
              <a:t>				</a:t>
            </a:r>
            <a:r>
              <a:rPr lang="en-US" sz="2200" dirty="0" smtClean="0">
                <a:solidFill>
                  <a:srgbClr val="FF0000"/>
                </a:solidFill>
              </a:rPr>
              <a:t>S.LNAME</a:t>
            </a:r>
            <a:r>
              <a:rPr lang="en-US" sz="2200" dirty="0">
                <a:solidFill>
                  <a:srgbClr val="FF0000"/>
                </a:solidFill>
              </a:rPr>
              <a:t/>
            </a:r>
            <a:br>
              <a:rPr lang="en-US" sz="2200" dirty="0">
                <a:solidFill>
                  <a:srgbClr val="FF0000"/>
                </a:solidFill>
              </a:rPr>
            </a:br>
            <a:r>
              <a:rPr lang="en-US" sz="2200" dirty="0">
                <a:solidFill>
                  <a:srgbClr val="FF0000"/>
                </a:solidFill>
              </a:rPr>
              <a:t>	FROM 		(EMPLOYEE E LEFT OUTER JOIN 				EMPLOYEES ON  E.SUPERSSN=S.SSN)</a:t>
            </a:r>
            <a:br>
              <a:rPr lang="en-US" sz="2200" dirty="0">
                <a:solidFill>
                  <a:srgbClr val="FF0000"/>
                </a:solidFill>
              </a:rPr>
            </a:br>
            <a:r>
              <a:rPr lang="en-US" sz="2200" dirty="0">
                <a:solidFill>
                  <a:srgbClr val="FF0000"/>
                </a:solidFill>
              </a:rPr>
              <a:t/>
            </a:r>
            <a:br>
              <a:rPr lang="en-US" sz="2200" dirty="0">
                <a:solidFill>
                  <a:srgbClr val="FF0000"/>
                </a:solidFill>
              </a:rPr>
            </a:b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315BCD85-08E5-46C8-9B43-604327C6103A}" type="slidenum">
              <a:rPr lang="en-US"/>
              <a:pPr/>
              <a:t>59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CREATE TABLE</a:t>
            </a:r>
          </a:p>
        </p:txBody>
      </p:sp>
      <p:sp>
        <p:nvSpPr>
          <p:cNvPr id="673797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bg-BG" sz="1800" dirty="0" smtClean="0"/>
              <a:t>В</a:t>
            </a:r>
            <a:r>
              <a:rPr lang="en-US" sz="1800" dirty="0" smtClean="0"/>
              <a:t> SQL2, </a:t>
            </a:r>
            <a:r>
              <a:rPr lang="bg-BG" sz="1800" dirty="0" smtClean="0"/>
              <a:t>можем </a:t>
            </a:r>
            <a:r>
              <a:rPr lang="bg-BG" sz="1800" dirty="0"/>
              <a:t>да ползваме </a:t>
            </a:r>
            <a:r>
              <a:rPr lang="bg-BG" sz="1800" dirty="0" smtClean="0"/>
              <a:t>командата </a:t>
            </a:r>
            <a:r>
              <a:rPr lang="en-US" sz="1800" dirty="0" smtClean="0"/>
              <a:t>CREATE </a:t>
            </a:r>
            <a:r>
              <a:rPr lang="en-US" sz="1800" dirty="0"/>
              <a:t>TABLE </a:t>
            </a:r>
            <a:r>
              <a:rPr lang="bg-BG" sz="1800" dirty="0" smtClean="0"/>
              <a:t>за задаване на атрибутите на първичния ключ, вторични ключове и ограничения върху референтната цялост (външни ключове)</a:t>
            </a:r>
            <a:r>
              <a:rPr lang="en-US" sz="1800" dirty="0" smtClean="0"/>
              <a:t>. </a:t>
            </a:r>
            <a:endParaRPr lang="en-US" sz="1800" dirty="0"/>
          </a:p>
          <a:p>
            <a:pPr>
              <a:lnSpc>
                <a:spcPct val="80000"/>
              </a:lnSpc>
            </a:pPr>
            <a:r>
              <a:rPr lang="bg-BG" sz="1800" dirty="0" smtClean="0"/>
              <a:t>Ключовите атрибути могат да се зададат чрез фразите </a:t>
            </a:r>
            <a:r>
              <a:rPr lang="en-US" sz="1800" dirty="0" smtClean="0"/>
              <a:t>PRIMARY </a:t>
            </a:r>
            <a:r>
              <a:rPr lang="en-US" sz="1800" dirty="0"/>
              <a:t>KEY </a:t>
            </a:r>
            <a:r>
              <a:rPr lang="bg-BG" sz="1800" dirty="0" smtClean="0"/>
              <a:t>и </a:t>
            </a:r>
            <a:r>
              <a:rPr lang="en-US" sz="1800" dirty="0" smtClean="0"/>
              <a:t>UNIQUE</a:t>
            </a:r>
            <a:endParaRPr lang="en-US" sz="1800" dirty="0"/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500" b="1" dirty="0">
                <a:solidFill>
                  <a:srgbClr val="990033"/>
                </a:solidFill>
                <a:latin typeface="Courier New" pitchFamily="71" charset="0"/>
              </a:rPr>
              <a:t>CREATE TABLE DEPT (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500" b="1" dirty="0">
                <a:solidFill>
                  <a:srgbClr val="990033"/>
                </a:solidFill>
                <a:latin typeface="Courier New" pitchFamily="71" charset="0"/>
              </a:rPr>
              <a:t>	</a:t>
            </a:r>
            <a:r>
              <a:rPr lang="en-US" sz="2500" b="1" dirty="0" smtClean="0">
                <a:solidFill>
                  <a:srgbClr val="990033"/>
                </a:solidFill>
                <a:latin typeface="Courier New" pitchFamily="71" charset="0"/>
              </a:rPr>
              <a:t>DNAME</a:t>
            </a:r>
            <a:r>
              <a:rPr lang="en-US" sz="2500" b="1" dirty="0">
                <a:solidFill>
                  <a:srgbClr val="990033"/>
                </a:solidFill>
                <a:latin typeface="Courier New" pitchFamily="71" charset="0"/>
              </a:rPr>
              <a:t>		VARCHAR(10)	NOT NULL,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500" b="1" dirty="0">
                <a:solidFill>
                  <a:srgbClr val="990033"/>
                </a:solidFill>
                <a:latin typeface="Courier New" pitchFamily="71" charset="0"/>
              </a:rPr>
              <a:t>	DNUMBER		INTEGER		NOT NULL,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500" b="1" dirty="0">
                <a:solidFill>
                  <a:srgbClr val="990033"/>
                </a:solidFill>
                <a:latin typeface="Courier New" pitchFamily="71" charset="0"/>
              </a:rPr>
              <a:t>	MGRSSN		CHAR(9),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500" b="1" dirty="0">
                <a:solidFill>
                  <a:srgbClr val="990033"/>
                </a:solidFill>
                <a:latin typeface="Courier New" pitchFamily="71" charset="0"/>
              </a:rPr>
              <a:t>	MGRSTARTDATE	CHAR(9),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500" b="1" dirty="0">
                <a:solidFill>
                  <a:srgbClr val="990033"/>
                </a:solidFill>
                <a:latin typeface="Courier New" pitchFamily="71" charset="0"/>
              </a:rPr>
              <a:t>	PRIMARY KEY (DNUMBER),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500" b="1" dirty="0">
                <a:solidFill>
                  <a:srgbClr val="990033"/>
                </a:solidFill>
                <a:latin typeface="Courier New" pitchFamily="71" charset="0"/>
              </a:rPr>
              <a:t>	UNIQUE (DNAME),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500" b="1" dirty="0">
                <a:solidFill>
                  <a:srgbClr val="990033"/>
                </a:solidFill>
                <a:latin typeface="Courier New" pitchFamily="71" charset="0"/>
              </a:rPr>
              <a:t>	FOREIGN KEY (MGRSSN) REFERENCES EMP  );</a:t>
            </a:r>
            <a:br>
              <a:rPr lang="en-US" sz="2500" b="1" dirty="0">
                <a:solidFill>
                  <a:srgbClr val="990033"/>
                </a:solidFill>
                <a:latin typeface="Courier New" pitchFamily="71" charset="0"/>
              </a:rPr>
            </a:br>
            <a:endParaRPr lang="en-US" sz="2500" b="1" dirty="0">
              <a:solidFill>
                <a:srgbClr val="990033"/>
              </a:solidFill>
              <a:latin typeface="Courier New" pitchFamily="7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BC8703C2-EF75-4253-9B3D-A957F66F17DD}" type="slidenum">
              <a:rPr lang="en-US"/>
              <a:pPr/>
              <a:t>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22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/>
              <a:t>Характеристики на </a:t>
            </a:r>
            <a:r>
              <a:rPr lang="en-US" dirty="0"/>
              <a:t>Join</a:t>
            </a:r>
            <a:r>
              <a:rPr lang="bg-BG" dirty="0"/>
              <a:t> в</a:t>
            </a:r>
            <a:r>
              <a:rPr lang="en-US" dirty="0"/>
              <a:t> SQL2</a:t>
            </a:r>
            <a:r>
              <a:rPr lang="bg-BG" dirty="0"/>
              <a:t> </a:t>
            </a:r>
            <a:r>
              <a:rPr lang="bg-BG" dirty="0" smtClean="0"/>
              <a:t>(3)</a:t>
            </a:r>
            <a:endParaRPr lang="en-US" dirty="0"/>
          </a:p>
        </p:txBody>
      </p:sp>
      <p:sp>
        <p:nvSpPr>
          <p:cNvPr id="751623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bg-BG" sz="2400" dirty="0" smtClean="0"/>
              <a:t>Примери</a:t>
            </a:r>
            <a:r>
              <a:rPr lang="en-US" sz="2400" dirty="0" smtClean="0"/>
              <a:t>:</a:t>
            </a:r>
            <a:endParaRPr lang="en-US" sz="2400" dirty="0"/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/>
              <a:t>Q1:	SELECT	FNAME, LNAME, ADDRESS</a:t>
            </a:r>
            <a:br>
              <a:rPr lang="en-US" sz="2200" dirty="0"/>
            </a:br>
            <a:r>
              <a:rPr lang="en-US" sz="2200" dirty="0"/>
              <a:t>	FROM 	</a:t>
            </a:r>
            <a:r>
              <a:rPr lang="bg-BG" sz="2200" dirty="0" smtClean="0"/>
              <a:t>	</a:t>
            </a:r>
            <a:r>
              <a:rPr lang="en-US" sz="2200" dirty="0" smtClean="0"/>
              <a:t>EMPLOYEE</a:t>
            </a:r>
            <a:r>
              <a:rPr lang="en-US" sz="2200" dirty="0"/>
              <a:t>, DEPARTMENT</a:t>
            </a:r>
            <a:br>
              <a:rPr lang="en-US" sz="2200" dirty="0"/>
            </a:br>
            <a:r>
              <a:rPr lang="en-US" sz="2200" dirty="0"/>
              <a:t>	WHERE	DNAME='Research' AND </a:t>
            </a:r>
            <a:r>
              <a:rPr lang="bg-BG" sz="2200" dirty="0" smtClean="0"/>
              <a:t>					</a:t>
            </a:r>
            <a:r>
              <a:rPr lang="en-US" sz="2200" dirty="0" smtClean="0"/>
              <a:t>DNUMBER=DNO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bg-BG" sz="2400" dirty="0" smtClean="0"/>
              <a:t>Може да бъде записан като</a:t>
            </a:r>
            <a:r>
              <a:rPr lang="en-US" sz="2400" dirty="0" smtClean="0"/>
              <a:t>:</a:t>
            </a:r>
            <a:endParaRPr lang="en-US" sz="2400" dirty="0"/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>
                <a:solidFill>
                  <a:srgbClr val="FF0000"/>
                </a:solidFill>
              </a:rPr>
              <a:t>Q1:	SELECT	FNAME, LNAME, ADDRESS</a:t>
            </a:r>
            <a:br>
              <a:rPr lang="en-US" sz="2200" dirty="0">
                <a:solidFill>
                  <a:srgbClr val="FF0000"/>
                </a:solidFill>
              </a:rPr>
            </a:br>
            <a:r>
              <a:rPr lang="en-US" sz="2200" dirty="0">
                <a:solidFill>
                  <a:srgbClr val="FF0000"/>
                </a:solidFill>
              </a:rPr>
              <a:t>	FROM 		(EMPLOYEE JOIN DEPARTMENT</a:t>
            </a:r>
            <a:br>
              <a:rPr lang="en-US" sz="2200" dirty="0">
                <a:solidFill>
                  <a:srgbClr val="FF0000"/>
                </a:solidFill>
              </a:rPr>
            </a:br>
            <a:r>
              <a:rPr lang="en-US" sz="2200" dirty="0">
                <a:solidFill>
                  <a:srgbClr val="FF0000"/>
                </a:solidFill>
              </a:rPr>
              <a:t>		 	ON DNUMBER=DNO)</a:t>
            </a:r>
            <a:br>
              <a:rPr lang="en-US" sz="2200" dirty="0">
                <a:solidFill>
                  <a:srgbClr val="FF0000"/>
                </a:solidFill>
              </a:rPr>
            </a:br>
            <a:r>
              <a:rPr lang="en-US" sz="2200" dirty="0">
                <a:solidFill>
                  <a:srgbClr val="FF0000"/>
                </a:solidFill>
              </a:rPr>
              <a:t>	WHERE	DNAME='Research’</a:t>
            </a:r>
          </a:p>
          <a:p>
            <a:pPr>
              <a:lnSpc>
                <a:spcPct val="80000"/>
              </a:lnSpc>
            </a:pPr>
            <a:r>
              <a:rPr lang="bg-BG" sz="2400" dirty="0" smtClean="0"/>
              <a:t>Или като</a:t>
            </a:r>
            <a:r>
              <a:rPr lang="en-US" sz="2400" dirty="0" smtClean="0"/>
              <a:t>:</a:t>
            </a:r>
            <a:endParaRPr lang="en-US" sz="2400" dirty="0"/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>
                <a:solidFill>
                  <a:srgbClr val="4F571F"/>
                </a:solidFill>
              </a:rPr>
              <a:t>Q1:	SELECT	FNAME, LNAME, ADDRESS</a:t>
            </a:r>
            <a:br>
              <a:rPr lang="en-US" sz="2200" dirty="0">
                <a:solidFill>
                  <a:srgbClr val="4F571F"/>
                </a:solidFill>
              </a:rPr>
            </a:br>
            <a:r>
              <a:rPr lang="en-US" sz="2200" dirty="0">
                <a:solidFill>
                  <a:srgbClr val="4F571F"/>
                </a:solidFill>
              </a:rPr>
              <a:t>	FROM 		(EMPLOYEE NATURAL JOIN </a:t>
            </a:r>
            <a:r>
              <a:rPr lang="bg-BG" sz="2200" dirty="0" smtClean="0">
                <a:solidFill>
                  <a:srgbClr val="4F571F"/>
                </a:solidFill>
              </a:rPr>
              <a:t>				</a:t>
            </a:r>
            <a:r>
              <a:rPr lang="en-US" sz="2200" dirty="0" smtClean="0">
                <a:solidFill>
                  <a:srgbClr val="4F571F"/>
                </a:solidFill>
              </a:rPr>
              <a:t>DEPARTMENT</a:t>
            </a:r>
            <a:r>
              <a:rPr lang="en-US" sz="2200" dirty="0">
                <a:solidFill>
                  <a:srgbClr val="4F571F"/>
                </a:solidFill>
              </a:rPr>
              <a:t/>
            </a:r>
            <a:br>
              <a:rPr lang="en-US" sz="2200" dirty="0">
                <a:solidFill>
                  <a:srgbClr val="4F571F"/>
                </a:solidFill>
              </a:rPr>
            </a:br>
            <a:r>
              <a:rPr lang="en-US" sz="2200" dirty="0">
                <a:solidFill>
                  <a:srgbClr val="4F571F"/>
                </a:solidFill>
              </a:rPr>
              <a:t>		 	AS DEPT(DNAME, DNO, MSSN, </a:t>
            </a:r>
            <a:r>
              <a:rPr lang="bg-BG" sz="2200" dirty="0" smtClean="0">
                <a:solidFill>
                  <a:srgbClr val="4F571F"/>
                </a:solidFill>
              </a:rPr>
              <a:t>					</a:t>
            </a:r>
            <a:r>
              <a:rPr lang="en-US" sz="2200" dirty="0" smtClean="0">
                <a:solidFill>
                  <a:srgbClr val="4F571F"/>
                </a:solidFill>
              </a:rPr>
              <a:t>MSDATE</a:t>
            </a:r>
            <a:r>
              <a:rPr lang="en-US" sz="2200" dirty="0">
                <a:solidFill>
                  <a:srgbClr val="4F571F"/>
                </a:solidFill>
              </a:rPr>
              <a:t>)</a:t>
            </a:r>
            <a:br>
              <a:rPr lang="en-US" sz="2200" dirty="0">
                <a:solidFill>
                  <a:srgbClr val="4F571F"/>
                </a:solidFill>
              </a:rPr>
            </a:br>
            <a:r>
              <a:rPr lang="en-US" sz="2200" dirty="0">
                <a:solidFill>
                  <a:srgbClr val="4F571F"/>
                </a:solidFill>
              </a:rPr>
              <a:t>	WHERE	DNAME='Research’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3C62AF1C-D1FF-446C-8EF3-09AEECFEC282}" type="slidenum">
              <a:rPr lang="en-US"/>
              <a:pPr/>
              <a:t>60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70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/>
              <a:t>Характеристики на </a:t>
            </a:r>
            <a:r>
              <a:rPr lang="en-US" dirty="0"/>
              <a:t>Join</a:t>
            </a:r>
            <a:r>
              <a:rPr lang="bg-BG" dirty="0"/>
              <a:t> в</a:t>
            </a:r>
            <a:r>
              <a:rPr lang="en-US" dirty="0"/>
              <a:t> SQL2</a:t>
            </a:r>
            <a:r>
              <a:rPr lang="bg-BG" dirty="0"/>
              <a:t> </a:t>
            </a:r>
            <a:r>
              <a:rPr lang="bg-BG" dirty="0" smtClean="0"/>
              <a:t>(4)</a:t>
            </a:r>
            <a:endParaRPr lang="en-US" dirty="0"/>
          </a:p>
        </p:txBody>
      </p:sp>
      <p:sp>
        <p:nvSpPr>
          <p:cNvPr id="753671" name="Rectangle 7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Query 2: </a:t>
            </a:r>
            <a:r>
              <a:rPr lang="bg-BG" dirty="0"/>
              <a:t>За всеки проект, локализиран в</a:t>
            </a:r>
            <a:r>
              <a:rPr lang="en-US" dirty="0"/>
              <a:t> 'Stafford', </a:t>
            </a:r>
            <a:r>
              <a:rPr lang="bg-BG" dirty="0"/>
              <a:t>отпечатайте номера на проекта, номера на управляващия отдел, фамилията, адреса и датата на раждане на мениджъра на отдела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>
              <a:solidFill>
                <a:srgbClr val="800000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Q2: </a:t>
            </a:r>
            <a:r>
              <a:rPr lang="bg-BG" dirty="0" smtClean="0"/>
              <a:t>	</a:t>
            </a:r>
            <a:r>
              <a:rPr lang="en-US" dirty="0" smtClean="0"/>
              <a:t>SELECT   </a:t>
            </a:r>
            <a:r>
              <a:rPr lang="en-US" dirty="0"/>
              <a:t>	PNUMBER, DNUM, LNAME, BDATE, </a:t>
            </a:r>
            <a:r>
              <a:rPr lang="bg-BG" dirty="0" smtClean="0"/>
              <a:t>				</a:t>
            </a:r>
            <a:r>
              <a:rPr lang="en-US" dirty="0" smtClean="0"/>
              <a:t>ADDRESS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FROM		PROJECT, DEPARTMENT, EMPLOYEE</a:t>
            </a:r>
            <a:br>
              <a:rPr lang="en-US" dirty="0"/>
            </a:br>
            <a:r>
              <a:rPr lang="en-US" dirty="0"/>
              <a:t>	WHERE 	DNUM=DNUMBER AND MGRSSN=SSN</a:t>
            </a:r>
            <a:br>
              <a:rPr lang="en-US" dirty="0"/>
            </a:br>
            <a:r>
              <a:rPr lang="en-US" dirty="0"/>
              <a:t>				AND PLOCATION='Stafford</a:t>
            </a:r>
            <a:endParaRPr lang="bg-BG" dirty="0" smtClean="0"/>
          </a:p>
          <a:p>
            <a:r>
              <a:rPr lang="en-US" dirty="0" smtClean="0"/>
              <a:t>Q2 </a:t>
            </a:r>
            <a:r>
              <a:rPr lang="bg-BG" dirty="0" smtClean="0"/>
              <a:t>може да бъде записан както е показано по-долу</a:t>
            </a:r>
            <a:r>
              <a:rPr lang="en-US" dirty="0" smtClean="0"/>
              <a:t>; </a:t>
            </a:r>
            <a:r>
              <a:rPr lang="bg-BG" dirty="0" smtClean="0"/>
              <a:t>така се илюстрира множество</a:t>
            </a:r>
            <a:r>
              <a:rPr lang="en-US" dirty="0" smtClean="0"/>
              <a:t> </a:t>
            </a:r>
            <a:r>
              <a:rPr lang="en-US" dirty="0"/>
              <a:t>joins </a:t>
            </a:r>
            <a:r>
              <a:rPr lang="bg-BG" dirty="0" smtClean="0"/>
              <a:t>в </a:t>
            </a:r>
            <a:r>
              <a:rPr lang="en-US" dirty="0" smtClean="0"/>
              <a:t>joined </a:t>
            </a:r>
            <a:r>
              <a:rPr lang="en-US" dirty="0"/>
              <a:t>tables</a:t>
            </a:r>
          </a:p>
          <a:p>
            <a:pPr lvl="1">
              <a:buFont typeface="Wingdings" pitchFamily="2" charset="2"/>
              <a:buNone/>
            </a:pPr>
            <a:r>
              <a:rPr lang="en-US" dirty="0">
                <a:solidFill>
                  <a:srgbClr val="FF0000"/>
                </a:solidFill>
              </a:rPr>
              <a:t>Q2:	SELECT 	PNUMBER, DNUM, LNAME, 					BDATE, ADDRESS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FROM</a:t>
            </a:r>
            <a:r>
              <a:rPr lang="bg-BG" dirty="0" smtClean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	(PROJECT JOIN 						DEPARTMENT ON 			</a:t>
            </a:r>
            <a:r>
              <a:rPr lang="bg-BG" dirty="0" smtClean="0">
                <a:solidFill>
                  <a:srgbClr val="FF0000"/>
                </a:solidFill>
              </a:rPr>
              <a:t>				</a:t>
            </a:r>
            <a:r>
              <a:rPr lang="en-US" dirty="0" smtClean="0">
                <a:solidFill>
                  <a:srgbClr val="FF0000"/>
                </a:solidFill>
              </a:rPr>
              <a:t>DNUM=DNUMBER</a:t>
            </a:r>
            <a:r>
              <a:rPr lang="en-US" dirty="0">
                <a:solidFill>
                  <a:srgbClr val="FF0000"/>
                </a:solidFill>
              </a:rPr>
              <a:t>) JOIN 					EMPLOYEE ON 						MGRSSN=SSN) )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WHERE </a:t>
            </a:r>
            <a:r>
              <a:rPr lang="en-US" dirty="0">
                <a:solidFill>
                  <a:srgbClr val="FF0000"/>
                </a:solidFill>
              </a:rPr>
              <a:t>	PLOCATION='Stafford’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B81DC658-D181-483A-8CC3-01F72E40B3CA}" type="slidenum">
              <a:rPr lang="en-US"/>
              <a:pPr/>
              <a:t>61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AGGREGATE </a:t>
            </a:r>
            <a:r>
              <a:rPr lang="en-US" dirty="0" smtClean="0"/>
              <a:t>FUNCTIONS</a:t>
            </a:r>
            <a:r>
              <a:rPr lang="bg-BG" dirty="0" smtClean="0"/>
              <a:t> (1)</a:t>
            </a:r>
            <a:endParaRPr lang="en-US" dirty="0"/>
          </a:p>
        </p:txBody>
      </p:sp>
      <p:sp>
        <p:nvSpPr>
          <p:cNvPr id="75571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Тук се включва </a:t>
            </a:r>
            <a:r>
              <a:rPr lang="en-US" b="1" dirty="0" smtClean="0"/>
              <a:t>COUNT</a:t>
            </a:r>
            <a:r>
              <a:rPr lang="en-US" b="1" dirty="0"/>
              <a:t>, SUM, MAX, MIN, </a:t>
            </a:r>
            <a:r>
              <a:rPr lang="en-US" b="1" dirty="0" smtClean="0"/>
              <a:t>AVG</a:t>
            </a:r>
            <a:endParaRPr lang="en-US" b="1" dirty="0"/>
          </a:p>
          <a:p>
            <a:r>
              <a:rPr lang="en-US" dirty="0"/>
              <a:t>Query 15: </a:t>
            </a:r>
            <a:r>
              <a:rPr lang="bg-BG" dirty="0" smtClean="0"/>
              <a:t>Да се получи максималната, минималната и средната заплата на всички служители.</a:t>
            </a: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dirty="0"/>
              <a:t>Q15:	SELECT  	MAX(SALARY), 						MIN(SALARY), AVG(SALARY)</a:t>
            </a:r>
            <a:br>
              <a:rPr lang="en-US" dirty="0"/>
            </a:br>
            <a:r>
              <a:rPr lang="en-US" dirty="0"/>
              <a:t>		</a:t>
            </a:r>
            <a:r>
              <a:rPr lang="bg-BG" dirty="0" smtClean="0"/>
              <a:t>	</a:t>
            </a:r>
            <a:r>
              <a:rPr lang="en-US" dirty="0" smtClean="0"/>
              <a:t>FROM</a:t>
            </a:r>
            <a:r>
              <a:rPr lang="en-US" dirty="0"/>
              <a:t>	EMPLOYEE</a:t>
            </a:r>
            <a:br>
              <a:rPr lang="en-US" dirty="0"/>
            </a:br>
            <a:endParaRPr lang="en-US" dirty="0"/>
          </a:p>
          <a:p>
            <a:r>
              <a:rPr lang="bg-BG" dirty="0" smtClean="0"/>
              <a:t>Някои </a:t>
            </a:r>
            <a:r>
              <a:rPr lang="en-US" dirty="0" smtClean="0"/>
              <a:t>SQL </a:t>
            </a:r>
            <a:r>
              <a:rPr lang="bg-BG" dirty="0" smtClean="0"/>
              <a:t>реализации </a:t>
            </a:r>
            <a:r>
              <a:rPr lang="bg-BG" i="1" dirty="0" smtClean="0"/>
              <a:t>може и да не позволяват повече от една функции </a:t>
            </a:r>
            <a:r>
              <a:rPr lang="bg-BG" dirty="0" smtClean="0"/>
              <a:t>в клаузета </a:t>
            </a:r>
            <a:r>
              <a:rPr lang="en-US" dirty="0" smtClean="0"/>
              <a:t>SELECT</a:t>
            </a:r>
            <a:r>
              <a:rPr lang="bg-BG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D28A7721-3297-4F3C-8EFF-91FBCDB37514}" type="slidenum">
              <a:rPr lang="en-US"/>
              <a:pPr/>
              <a:t>62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6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AGGREGATE FUNCTIONS </a:t>
            </a:r>
            <a:r>
              <a:rPr lang="en-US" dirty="0" smtClean="0"/>
              <a:t>(</a:t>
            </a:r>
            <a:r>
              <a:rPr lang="bg-BG" dirty="0" smtClean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5776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Query 16: </a:t>
            </a:r>
            <a:r>
              <a:rPr lang="bg-BG" dirty="0"/>
              <a:t>Да се получи максималната, минималната и средната заплата на всички </a:t>
            </a:r>
            <a:r>
              <a:rPr lang="bg-BG" dirty="0" smtClean="0"/>
              <a:t>служители, работещи в отдела</a:t>
            </a:r>
            <a:r>
              <a:rPr lang="en-US" dirty="0" smtClean="0"/>
              <a:t> </a:t>
            </a:r>
            <a:r>
              <a:rPr lang="en-US" dirty="0"/>
              <a:t>'Research</a:t>
            </a:r>
            <a:r>
              <a:rPr lang="en-US" dirty="0" smtClean="0"/>
              <a:t>'.</a:t>
            </a: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dirty="0"/>
              <a:t>Q16: 	SELECT 	MAX(SALARY), 						MIN(SALARY), AVG(SALARY)</a:t>
            </a:r>
            <a:br>
              <a:rPr lang="en-US" dirty="0"/>
            </a:br>
            <a:r>
              <a:rPr lang="en-US" dirty="0"/>
              <a:t>		</a:t>
            </a:r>
            <a:r>
              <a:rPr lang="bg-BG" dirty="0" smtClean="0"/>
              <a:t>	</a:t>
            </a:r>
            <a:r>
              <a:rPr lang="en-US" dirty="0" smtClean="0"/>
              <a:t>FROM</a:t>
            </a:r>
            <a:r>
              <a:rPr lang="en-US" dirty="0"/>
              <a:t>	EMPLOYEE, DEPARTMENT</a:t>
            </a:r>
            <a:br>
              <a:rPr lang="en-US" dirty="0"/>
            </a:br>
            <a:r>
              <a:rPr lang="en-US" dirty="0"/>
              <a:t>		</a:t>
            </a:r>
            <a:r>
              <a:rPr lang="bg-BG" dirty="0" smtClean="0"/>
              <a:t>	</a:t>
            </a:r>
            <a:r>
              <a:rPr lang="en-US" dirty="0" smtClean="0"/>
              <a:t>WHERE</a:t>
            </a:r>
            <a:r>
              <a:rPr lang="en-US" dirty="0"/>
              <a:t>	DNO=DNUMBER AND 					</a:t>
            </a:r>
            <a:r>
              <a:rPr lang="bg-BG" dirty="0" smtClean="0"/>
              <a:t>	</a:t>
            </a:r>
            <a:r>
              <a:rPr lang="en-US" dirty="0" smtClean="0"/>
              <a:t>DNAME</a:t>
            </a:r>
            <a:r>
              <a:rPr lang="en-US" dirty="0"/>
              <a:t>='Research'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F2B70434-78E0-49BE-B5D0-EAF21E02825A}" type="slidenum">
              <a:rPr lang="en-US"/>
              <a:pPr/>
              <a:t>63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AGGREGATE FUNCTIONS </a:t>
            </a:r>
            <a:r>
              <a:rPr lang="en-US" dirty="0" smtClean="0"/>
              <a:t>(</a:t>
            </a:r>
            <a:r>
              <a:rPr lang="bg-BG" dirty="0" smtClean="0"/>
              <a:t>3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5981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Queries 17 </a:t>
            </a:r>
            <a:r>
              <a:rPr lang="bg-BG" sz="2400" dirty="0" smtClean="0"/>
              <a:t>и </a:t>
            </a:r>
            <a:r>
              <a:rPr lang="en-US" sz="2400" dirty="0" smtClean="0"/>
              <a:t>18</a:t>
            </a:r>
            <a:r>
              <a:rPr lang="en-US" sz="2400" dirty="0"/>
              <a:t>: </a:t>
            </a:r>
            <a:r>
              <a:rPr lang="bg-BG" sz="2400" dirty="0" smtClean="0"/>
              <a:t>Да се изчисли общият брой служители в компанията</a:t>
            </a:r>
            <a:r>
              <a:rPr lang="en-US" sz="2400" dirty="0" smtClean="0"/>
              <a:t> </a:t>
            </a:r>
            <a:r>
              <a:rPr lang="en-US" sz="2400" dirty="0"/>
              <a:t>(Q17), </a:t>
            </a:r>
            <a:r>
              <a:rPr lang="bg-BG" sz="2400" dirty="0" smtClean="0"/>
              <a:t>и броят на служителите в отдел </a:t>
            </a:r>
            <a:r>
              <a:rPr lang="en-US" sz="2400" dirty="0" smtClean="0"/>
              <a:t>'Research</a:t>
            </a:r>
            <a:r>
              <a:rPr lang="en-US" sz="2400" dirty="0"/>
              <a:t>' </a:t>
            </a:r>
            <a:r>
              <a:rPr lang="en-US" sz="2400" dirty="0" smtClean="0"/>
              <a:t>(</a:t>
            </a:r>
            <a:r>
              <a:rPr lang="en-US" sz="2400" dirty="0"/>
              <a:t>Q18).</a:t>
            </a:r>
          </a:p>
          <a:p>
            <a:pPr lvl="1">
              <a:buFont typeface="Wingdings" pitchFamily="2" charset="2"/>
              <a:buNone/>
            </a:pPr>
            <a:r>
              <a:rPr lang="en-US" sz="2200" dirty="0"/>
              <a:t>Q17:	SELECT  	COUNT (*)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FROM</a:t>
            </a:r>
            <a:r>
              <a:rPr lang="en-US" sz="2200" dirty="0"/>
              <a:t>		EMPLOYEE</a:t>
            </a:r>
          </a:p>
          <a:p>
            <a:pPr lvl="1">
              <a:buFont typeface="Wingdings" pitchFamily="2" charset="2"/>
              <a:buNone/>
            </a:pPr>
            <a:endParaRPr lang="en-US" sz="2200" dirty="0"/>
          </a:p>
          <a:p>
            <a:pPr lvl="1">
              <a:buFont typeface="Wingdings" pitchFamily="2" charset="2"/>
              <a:buNone/>
            </a:pPr>
            <a:r>
              <a:rPr lang="en-US" sz="2200" dirty="0"/>
              <a:t>Q18:	SELECT  	COUNT (*)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FROM</a:t>
            </a:r>
            <a:r>
              <a:rPr lang="en-US" sz="2200" dirty="0"/>
              <a:t>		EMPLOYEE, DEPARTMENT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WHERE</a:t>
            </a:r>
            <a:r>
              <a:rPr lang="en-US" sz="2200" dirty="0"/>
              <a:t>	DNO=DNUMBER AND 					DNAME='Research’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3C8D7F35-FEF3-4EBE-9654-7BEA655E068E}" type="slidenum">
              <a:rPr lang="en-US"/>
              <a:pPr/>
              <a:t>64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86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Групиране (1)</a:t>
            </a:r>
            <a:endParaRPr lang="en-US" dirty="0"/>
          </a:p>
        </p:txBody>
      </p:sp>
      <p:sp>
        <p:nvSpPr>
          <p:cNvPr id="76186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dirty="0" smtClean="0"/>
              <a:t>В много случаи желаем да приложим агрегатна функция към </a:t>
            </a:r>
            <a:r>
              <a:rPr lang="bg-BG" i="1" dirty="0" smtClean="0"/>
              <a:t>подгрупи от </a:t>
            </a:r>
            <a:r>
              <a:rPr lang="en-US" i="1" dirty="0" smtClean="0"/>
              <a:t>of </a:t>
            </a:r>
            <a:r>
              <a:rPr lang="en-US" i="1" dirty="0"/>
              <a:t>tuples</a:t>
            </a:r>
            <a:r>
              <a:rPr lang="en-US" dirty="0"/>
              <a:t> </a:t>
            </a:r>
            <a:r>
              <a:rPr lang="bg-BG" dirty="0" smtClean="0"/>
              <a:t>в релацията.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bg-BG" dirty="0" smtClean="0"/>
              <a:t>Всяка подгрупа </a:t>
            </a:r>
            <a:r>
              <a:rPr lang="en-US" dirty="0" smtClean="0"/>
              <a:t>of </a:t>
            </a:r>
            <a:r>
              <a:rPr lang="en-US" dirty="0"/>
              <a:t>tuples </a:t>
            </a:r>
            <a:r>
              <a:rPr lang="bg-BG" dirty="0" smtClean="0"/>
              <a:t>се състои от множество </a:t>
            </a:r>
            <a:r>
              <a:rPr lang="en-US" dirty="0" smtClean="0"/>
              <a:t>tuples</a:t>
            </a:r>
            <a:r>
              <a:rPr lang="bg-BG" dirty="0" smtClean="0"/>
              <a:t>,</a:t>
            </a:r>
            <a:r>
              <a:rPr lang="en-US" dirty="0" smtClean="0"/>
              <a:t> </a:t>
            </a:r>
            <a:r>
              <a:rPr lang="bg-BG" dirty="0" smtClean="0"/>
              <a:t>които </a:t>
            </a:r>
            <a:r>
              <a:rPr lang="bg-BG" i="1" dirty="0"/>
              <a:t>имат една и съща стойност </a:t>
            </a:r>
            <a:r>
              <a:rPr lang="bg-BG" i="1" dirty="0" smtClean="0"/>
              <a:t>на групиращия атрибут(и)</a:t>
            </a:r>
            <a:r>
              <a:rPr lang="bg-BG" dirty="0" smtClean="0"/>
              <a:t>.</a:t>
            </a:r>
            <a:endParaRPr lang="en-US" i="1" dirty="0"/>
          </a:p>
          <a:p>
            <a:pPr>
              <a:lnSpc>
                <a:spcPct val="90000"/>
              </a:lnSpc>
            </a:pPr>
            <a:r>
              <a:rPr lang="bg-BG" dirty="0" smtClean="0"/>
              <a:t>Функцията се прилага за всяка подгрупа поотделно.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bg-BG" dirty="0" smtClean="0"/>
              <a:t>За задаване на групиращи атрибути, </a:t>
            </a:r>
            <a:r>
              <a:rPr lang="en-US" dirty="0" smtClean="0"/>
              <a:t>SQL </a:t>
            </a:r>
            <a:r>
              <a:rPr lang="bg-BG" dirty="0" smtClean="0"/>
              <a:t>има клауза </a:t>
            </a:r>
            <a:r>
              <a:rPr lang="en-US" b="1" dirty="0" smtClean="0"/>
              <a:t>GROUP BY</a:t>
            </a:r>
            <a:r>
              <a:rPr lang="bg-BG" b="1" dirty="0" smtClean="0"/>
              <a:t>.</a:t>
            </a:r>
            <a:r>
              <a:rPr lang="en-US" dirty="0" smtClean="0"/>
              <a:t> </a:t>
            </a:r>
            <a:r>
              <a:rPr lang="bg-BG" i="1" dirty="0" smtClean="0"/>
              <a:t>Те трябва също да присъстват в клаузата</a:t>
            </a:r>
            <a:r>
              <a:rPr lang="bg-BG" dirty="0" smtClean="0"/>
              <a:t> </a:t>
            </a:r>
            <a:r>
              <a:rPr lang="en-US" i="1" dirty="0" smtClean="0"/>
              <a:t>SELECT</a:t>
            </a:r>
            <a:r>
              <a:rPr lang="bg-BG" i="1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57D7BF13-9271-4A53-B680-43BD2081E87C}" type="slidenum">
              <a:rPr lang="en-US"/>
              <a:pPr/>
              <a:t>65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1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Групиране </a:t>
            </a:r>
            <a:r>
              <a:rPr lang="bg-BG" dirty="0" smtClean="0"/>
              <a:t>(2)</a:t>
            </a:r>
            <a:endParaRPr lang="en-US" dirty="0"/>
          </a:p>
        </p:txBody>
      </p:sp>
      <p:sp>
        <p:nvSpPr>
          <p:cNvPr id="763911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400" dirty="0"/>
              <a:t>Query 20: </a:t>
            </a:r>
            <a:r>
              <a:rPr lang="bg-BG" sz="2400" dirty="0" smtClean="0"/>
              <a:t>За всеки отдел, да се получи номера на отдела, броя служители в него и средната им заплата</a:t>
            </a:r>
            <a:r>
              <a:rPr lang="en-US" sz="2400" dirty="0" smtClean="0"/>
              <a:t>.</a:t>
            </a:r>
            <a:endParaRPr lang="en-US" sz="2400" dirty="0"/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/>
              <a:t>Q20:	SELECT 	</a:t>
            </a:r>
            <a:r>
              <a:rPr lang="en-US" sz="2200" dirty="0">
                <a:solidFill>
                  <a:srgbClr val="4F571F"/>
                </a:solidFill>
              </a:rPr>
              <a:t>DNO</a:t>
            </a:r>
            <a:r>
              <a:rPr lang="en-US" sz="2200" dirty="0"/>
              <a:t>, COUNT (*), AVG (SALARY)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FROM</a:t>
            </a:r>
            <a:r>
              <a:rPr lang="en-US" sz="2200" dirty="0"/>
              <a:t>		EMPLOYEE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GROUP </a:t>
            </a:r>
            <a:r>
              <a:rPr lang="en-US" sz="2200" dirty="0"/>
              <a:t>BY	</a:t>
            </a:r>
            <a:r>
              <a:rPr lang="en-US" sz="2200" dirty="0">
                <a:solidFill>
                  <a:srgbClr val="4F571F"/>
                </a:solidFill>
              </a:rPr>
              <a:t>DNO</a:t>
            </a:r>
            <a:r>
              <a:rPr lang="en-US" sz="2200" dirty="0"/>
              <a:t/>
            </a:r>
            <a:br>
              <a:rPr lang="en-US" sz="2200" dirty="0"/>
            </a:br>
            <a:endParaRPr lang="en-US" sz="2200" dirty="0"/>
          </a:p>
          <a:p>
            <a:pPr lvl="1">
              <a:lnSpc>
                <a:spcPct val="80000"/>
              </a:lnSpc>
            </a:pPr>
            <a:r>
              <a:rPr lang="bg-BG" sz="2200" dirty="0" smtClean="0"/>
              <a:t>В </a:t>
            </a:r>
            <a:r>
              <a:rPr lang="en-US" sz="2200" dirty="0" smtClean="0"/>
              <a:t>Q20</a:t>
            </a:r>
            <a:r>
              <a:rPr lang="en-US" sz="2200" dirty="0"/>
              <a:t>, </a:t>
            </a:r>
            <a:r>
              <a:rPr lang="en-US" sz="2200" dirty="0" smtClean="0"/>
              <a:t>EMPLOYEE </a:t>
            </a:r>
            <a:r>
              <a:rPr lang="en-US" sz="2200" dirty="0"/>
              <a:t>tuples </a:t>
            </a:r>
            <a:r>
              <a:rPr lang="bg-BG" sz="2200" dirty="0" smtClean="0"/>
              <a:t>са групирани.</a:t>
            </a:r>
            <a:endParaRPr lang="en-US" sz="2200" dirty="0"/>
          </a:p>
          <a:p>
            <a:pPr lvl="2">
              <a:lnSpc>
                <a:spcPct val="80000"/>
              </a:lnSpc>
            </a:pPr>
            <a:r>
              <a:rPr lang="bg-BG" sz="2000" dirty="0" smtClean="0"/>
              <a:t>Всяка група има една и съща стойност на групиращия атриут</a:t>
            </a:r>
            <a:r>
              <a:rPr lang="en-US" sz="2000" dirty="0" smtClean="0"/>
              <a:t> DNO</a:t>
            </a:r>
            <a:r>
              <a:rPr lang="bg-BG" sz="2000" dirty="0" smtClean="0"/>
              <a:t>.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bg-BG" sz="2200" dirty="0" smtClean="0"/>
              <a:t>Функциите </a:t>
            </a:r>
            <a:r>
              <a:rPr lang="en-US" sz="2200" dirty="0" smtClean="0"/>
              <a:t>COUNT </a:t>
            </a:r>
            <a:r>
              <a:rPr lang="bg-BG" sz="2200" dirty="0" smtClean="0"/>
              <a:t>и </a:t>
            </a:r>
            <a:r>
              <a:rPr lang="en-US" sz="2200" dirty="0" smtClean="0"/>
              <a:t>AVG </a:t>
            </a:r>
            <a:r>
              <a:rPr lang="bg-BG" sz="2200" dirty="0" smtClean="0"/>
              <a:t>се прилагат за сяка група поотделно.</a:t>
            </a:r>
            <a:endParaRPr lang="en-US" sz="2200" dirty="0"/>
          </a:p>
          <a:p>
            <a:pPr lvl="1">
              <a:lnSpc>
                <a:spcPct val="80000"/>
              </a:lnSpc>
            </a:pPr>
            <a:r>
              <a:rPr lang="bg-BG" sz="2200" dirty="0" smtClean="0"/>
              <a:t>Клаузата </a:t>
            </a:r>
            <a:r>
              <a:rPr lang="en-US" sz="2200" dirty="0" smtClean="0"/>
              <a:t>SELECT </a:t>
            </a:r>
            <a:r>
              <a:rPr lang="bg-BG" sz="2200" dirty="0" smtClean="0"/>
              <a:t>включва само груиращия атрибут и приложените функции към всяка група</a:t>
            </a:r>
            <a:r>
              <a:rPr lang="en-US" sz="2200" dirty="0" smtClean="0"/>
              <a:t> tuples</a:t>
            </a:r>
            <a:r>
              <a:rPr lang="bg-BG" sz="2200" dirty="0" smtClean="0"/>
              <a:t>.</a:t>
            </a:r>
            <a:endParaRPr lang="en-US" sz="2200" dirty="0"/>
          </a:p>
          <a:p>
            <a:pPr lvl="1">
              <a:lnSpc>
                <a:spcPct val="80000"/>
              </a:lnSpc>
            </a:pPr>
            <a:r>
              <a:rPr lang="bg-BG" sz="2200" dirty="0" smtClean="0"/>
              <a:t>Условие</a:t>
            </a:r>
            <a:r>
              <a:rPr lang="en-US" sz="2200" dirty="0" smtClean="0"/>
              <a:t> </a:t>
            </a:r>
            <a:r>
              <a:rPr lang="en-US" sz="2200" dirty="0"/>
              <a:t>join </a:t>
            </a:r>
            <a:r>
              <a:rPr lang="bg-BG" sz="2200" dirty="0" smtClean="0"/>
              <a:t>може да се използва заедно с групирането.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03258455-0006-414E-A1F8-8383963C3E34}" type="slidenum">
              <a:rPr lang="en-US"/>
              <a:pPr/>
              <a:t>66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95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Групиране </a:t>
            </a:r>
            <a:r>
              <a:rPr lang="bg-BG" dirty="0" smtClean="0"/>
              <a:t>(3)</a:t>
            </a:r>
            <a:endParaRPr lang="en-US" dirty="0"/>
          </a:p>
        </p:txBody>
      </p:sp>
      <p:sp>
        <p:nvSpPr>
          <p:cNvPr id="76595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Query 21: </a:t>
            </a:r>
            <a:r>
              <a:rPr lang="bg-BG" sz="2400" dirty="0" smtClean="0"/>
              <a:t>За всеки проект, да се получи номера, името и броя служители, работещи по него</a:t>
            </a:r>
            <a:r>
              <a:rPr lang="en-US" sz="2400" dirty="0" smtClean="0"/>
              <a:t>.</a:t>
            </a:r>
            <a:endParaRPr lang="en-US" sz="2400" dirty="0"/>
          </a:p>
          <a:p>
            <a:pPr>
              <a:buFont typeface="Wingdings" pitchFamily="2" charset="2"/>
              <a:buNone/>
            </a:pPr>
            <a:endParaRPr lang="en-US" sz="2400" dirty="0"/>
          </a:p>
          <a:p>
            <a:pPr lvl="1">
              <a:buFont typeface="Wingdings" pitchFamily="2" charset="2"/>
              <a:buNone/>
            </a:pPr>
            <a:r>
              <a:rPr lang="en-US" sz="2200" dirty="0"/>
              <a:t>Q21:	SELECT 	PNUMBER, PNAME, COUNT (*)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FROM</a:t>
            </a:r>
            <a:r>
              <a:rPr lang="en-US" sz="2200" dirty="0"/>
              <a:t>		PROJECT, WORKS_ON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WHERE</a:t>
            </a:r>
            <a:r>
              <a:rPr lang="en-US" sz="2200" dirty="0"/>
              <a:t>	PNUMBER=PNO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GROUP </a:t>
            </a:r>
            <a:r>
              <a:rPr lang="en-US" sz="2200" dirty="0"/>
              <a:t>BY	PNUMBER, PNAME</a:t>
            </a:r>
            <a:br>
              <a:rPr lang="en-US" sz="2200" dirty="0"/>
            </a:br>
            <a:endParaRPr lang="en-US" sz="2200" dirty="0"/>
          </a:p>
          <a:p>
            <a:pPr lvl="1"/>
            <a:r>
              <a:rPr lang="bg-BG" sz="2200" dirty="0" smtClean="0"/>
              <a:t>В този случай групирането и функциите се прилагат след </a:t>
            </a:r>
            <a:r>
              <a:rPr lang="en-US" sz="2200" dirty="0" smtClean="0"/>
              <a:t>join</a:t>
            </a:r>
            <a:r>
              <a:rPr lang="bg-BG" sz="2200" dirty="0" smtClean="0"/>
              <a:t> на две релации.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2E4EF18C-ED1A-419E-AB18-6DC0A28D19D2}" type="slidenum">
              <a:rPr lang="en-US"/>
              <a:pPr/>
              <a:t>67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0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Клауза </a:t>
            </a:r>
            <a:r>
              <a:rPr lang="en-US" dirty="0" smtClean="0"/>
              <a:t>HAVING</a:t>
            </a:r>
            <a:r>
              <a:rPr lang="bg-BG" dirty="0" smtClean="0"/>
              <a:t> (1)</a:t>
            </a:r>
            <a:endParaRPr lang="en-US" dirty="0"/>
          </a:p>
        </p:txBody>
      </p:sp>
      <p:sp>
        <p:nvSpPr>
          <p:cNvPr id="76800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Понякога се налага извличане на данни и групирането им, само </a:t>
            </a:r>
            <a:r>
              <a:rPr lang="bg-BG" i="1" dirty="0" smtClean="0"/>
              <a:t>ако групата отговаря на определени условия</a:t>
            </a:r>
            <a:r>
              <a:rPr lang="bg-BG" dirty="0" smtClean="0"/>
              <a:t>.</a:t>
            </a:r>
            <a:endParaRPr lang="en-US" i="1" dirty="0"/>
          </a:p>
          <a:p>
            <a:r>
              <a:rPr lang="bg-BG" dirty="0" smtClean="0"/>
              <a:t>Клаузата </a:t>
            </a:r>
            <a:r>
              <a:rPr lang="en-US" b="1" dirty="0" smtClean="0"/>
              <a:t>HAVING</a:t>
            </a:r>
            <a:r>
              <a:rPr lang="en-US" dirty="0" smtClean="0"/>
              <a:t> </a:t>
            </a:r>
            <a:r>
              <a:rPr lang="bg-BG" dirty="0" smtClean="0"/>
              <a:t>се ползва за задаване на условие на селекцията в групите (а не на отделни</a:t>
            </a:r>
            <a:r>
              <a:rPr lang="en-US" dirty="0" smtClean="0"/>
              <a:t> tuples</a:t>
            </a:r>
            <a:r>
              <a:rPr lang="bg-BG" dirty="0" smtClean="0"/>
              <a:t>, както е в </a:t>
            </a:r>
            <a:r>
              <a:rPr lang="en-US" dirty="0" smtClean="0"/>
              <a:t>WHERE)</a:t>
            </a:r>
            <a:r>
              <a:rPr lang="bg-BG" dirty="0" smtClean="0"/>
              <a:t>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4B382CFB-0E1D-4CD6-B81D-F04634B25DB0}" type="slidenum">
              <a:rPr lang="en-US"/>
              <a:pPr/>
              <a:t>68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Клауза </a:t>
            </a:r>
            <a:r>
              <a:rPr lang="en-US" dirty="0"/>
              <a:t>HAVING</a:t>
            </a:r>
            <a:r>
              <a:rPr lang="bg-BG" dirty="0"/>
              <a:t> </a:t>
            </a:r>
            <a:r>
              <a:rPr lang="bg-BG" dirty="0" smtClean="0"/>
              <a:t>(2)</a:t>
            </a:r>
            <a:endParaRPr lang="en-US" dirty="0"/>
          </a:p>
        </p:txBody>
      </p:sp>
      <p:sp>
        <p:nvSpPr>
          <p:cNvPr id="77005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Query 22: </a:t>
            </a:r>
            <a:r>
              <a:rPr lang="bg-BG" dirty="0" smtClean="0"/>
              <a:t>За всеки проект, </a:t>
            </a:r>
            <a:r>
              <a:rPr lang="bg-BG" i="1" dirty="0" smtClean="0"/>
              <a:t>по който работят &gt;2 служители</a:t>
            </a:r>
            <a:r>
              <a:rPr lang="bg-BG" dirty="0" smtClean="0"/>
              <a:t>, да се получат номера, името и броя на служителите, работещи по него.</a:t>
            </a: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dirty="0"/>
              <a:t>Q22:     	SELECT 	PNUMBER, PNAME, </a:t>
            </a:r>
            <a:r>
              <a:rPr lang="en-US" dirty="0" smtClean="0"/>
              <a:t>COUNT</a:t>
            </a:r>
            <a:r>
              <a:rPr lang="en-US" dirty="0"/>
              <a:t>(*)</a:t>
            </a:r>
            <a:br>
              <a:rPr lang="en-US" dirty="0"/>
            </a:br>
            <a:r>
              <a:rPr lang="en-US" dirty="0"/>
              <a:t>		FROM	</a:t>
            </a:r>
            <a:r>
              <a:rPr lang="bg-BG" dirty="0" smtClean="0"/>
              <a:t>	</a:t>
            </a:r>
            <a:r>
              <a:rPr lang="en-US" dirty="0" smtClean="0"/>
              <a:t>PROJECT</a:t>
            </a:r>
            <a:r>
              <a:rPr lang="en-US" dirty="0"/>
              <a:t>, WORKS_ON</a:t>
            </a:r>
            <a:br>
              <a:rPr lang="en-US" dirty="0"/>
            </a:br>
            <a:r>
              <a:rPr lang="en-US" dirty="0"/>
              <a:t>		WHERE	PNUMBER=PNO</a:t>
            </a:r>
            <a:br>
              <a:rPr lang="en-US" dirty="0"/>
            </a:br>
            <a:r>
              <a:rPr lang="en-US" dirty="0"/>
              <a:t>		GROUP BY	PNUMBER, PNAME</a:t>
            </a:r>
            <a:br>
              <a:rPr lang="en-US" dirty="0"/>
            </a:br>
            <a:r>
              <a:rPr lang="en-US" dirty="0"/>
              <a:t>		HAVING	COUNT (*) &gt;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C7BBA046-4F83-435E-ACE6-BA962421456E}" type="slidenum">
              <a:rPr lang="en-US"/>
              <a:pPr/>
              <a:t>69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DROP TABLE</a:t>
            </a:r>
          </a:p>
        </p:txBody>
      </p:sp>
      <p:sp>
        <p:nvSpPr>
          <p:cNvPr id="675845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g-BG" dirty="0" smtClean="0"/>
              <a:t>Използва се за изтриване на релация и нейната дефиниция.</a:t>
            </a:r>
            <a:endParaRPr lang="en-US" dirty="0"/>
          </a:p>
          <a:p>
            <a:r>
              <a:rPr lang="bg-BG" dirty="0" smtClean="0"/>
              <a:t>Релацията не може да се ползва повече в заявки, актуализации и други команди.</a:t>
            </a:r>
          </a:p>
          <a:p>
            <a:r>
              <a:rPr lang="bg-BG" dirty="0"/>
              <a:t>Командата се поддържа с вариации в </a:t>
            </a:r>
            <a:r>
              <a:rPr lang="en-US" dirty="0"/>
              <a:t>SQL Server, MySQL, Oracle </a:t>
            </a:r>
            <a:r>
              <a:rPr lang="bg-BG" dirty="0"/>
              <a:t>и </a:t>
            </a:r>
            <a:r>
              <a:rPr lang="en-US" dirty="0" err="1"/>
              <a:t>PostgreSQL</a:t>
            </a:r>
            <a:r>
              <a:rPr lang="en-US" dirty="0" smtClean="0"/>
              <a:t>.</a:t>
            </a:r>
            <a:r>
              <a:rPr lang="bg-BG" dirty="0" smtClean="0"/>
              <a:t> Синтаксис </a:t>
            </a:r>
            <a:r>
              <a:rPr lang="bg-BG" dirty="0"/>
              <a:t>според </a:t>
            </a:r>
            <a:r>
              <a:rPr lang="en-US" dirty="0"/>
              <a:t>SQL-99</a:t>
            </a:r>
            <a:r>
              <a:rPr lang="en-US" dirty="0" smtClean="0"/>
              <a:t>:</a:t>
            </a:r>
            <a:endParaRPr lang="bg-BG" dirty="0" smtClean="0"/>
          </a:p>
          <a:p>
            <a:endParaRPr lang="en-US" dirty="0"/>
          </a:p>
          <a:p>
            <a:pPr marL="274320" lvl="1" indent="0">
              <a:buNone/>
            </a:pPr>
            <a:r>
              <a:rPr lang="en-US" sz="3000" b="1" dirty="0">
                <a:solidFill>
                  <a:srgbClr val="990033"/>
                </a:solidFill>
                <a:latin typeface="Courier New" pitchFamily="71" charset="0"/>
              </a:rPr>
              <a:t>DROP TABLE </a:t>
            </a:r>
            <a:r>
              <a:rPr lang="en-US" sz="3000" b="1" dirty="0" err="1">
                <a:solidFill>
                  <a:srgbClr val="990033"/>
                </a:solidFill>
                <a:latin typeface="Courier New" pitchFamily="71" charset="0"/>
              </a:rPr>
              <a:t>table_name</a:t>
            </a:r>
            <a:r>
              <a:rPr lang="en-US" sz="3000" b="1" dirty="0">
                <a:solidFill>
                  <a:srgbClr val="990033"/>
                </a:solidFill>
                <a:latin typeface="Courier New" pitchFamily="71" charset="0"/>
              </a:rPr>
              <a:t> RESTRICT | CASCADE</a:t>
            </a:r>
            <a:endParaRPr lang="bg-BG" sz="3000" b="1" dirty="0">
              <a:solidFill>
                <a:srgbClr val="990033"/>
              </a:solidFill>
              <a:latin typeface="Courier New" pitchFamily="71" charset="0"/>
            </a:endParaRPr>
          </a:p>
          <a:p>
            <a:endParaRPr lang="bg-BG" i="1" dirty="0" smtClean="0"/>
          </a:p>
          <a:p>
            <a:r>
              <a:rPr lang="en-US" i="1" dirty="0" smtClean="0"/>
              <a:t>RESTRICT </a:t>
            </a:r>
            <a:r>
              <a:rPr lang="bg-BG" dirty="0" smtClean="0"/>
              <a:t>забранява изпълнението на командата,ако има референции към таблицата.</a:t>
            </a:r>
            <a:endParaRPr lang="en-US" dirty="0"/>
          </a:p>
          <a:p>
            <a:r>
              <a:rPr lang="en-US" i="1" dirty="0" smtClean="0"/>
              <a:t>CASCADE</a:t>
            </a:r>
            <a:r>
              <a:rPr lang="bg-BG" i="1" dirty="0" smtClean="0"/>
              <a:t> </a:t>
            </a:r>
            <a:r>
              <a:rPr lang="bg-BG" dirty="0" smtClean="0"/>
              <a:t>изпълнява каскадно изтриване на всички рефериращи обекти.</a:t>
            </a:r>
          </a:p>
          <a:p>
            <a:endParaRPr lang="bg-BG" i="1" dirty="0"/>
          </a:p>
          <a:p>
            <a:r>
              <a:rPr lang="bg-BG" dirty="0" smtClean="0"/>
              <a:t>Пример</a:t>
            </a:r>
            <a:r>
              <a:rPr lang="en-US" dirty="0" smtClean="0"/>
              <a:t>:</a:t>
            </a:r>
            <a:r>
              <a:rPr lang="en-US" dirty="0"/>
              <a:t/>
            </a:r>
            <a:br>
              <a:rPr lang="en-US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000" b="1" dirty="0">
                <a:solidFill>
                  <a:srgbClr val="990033"/>
                </a:solidFill>
                <a:latin typeface="Courier New" pitchFamily="71" charset="0"/>
              </a:rPr>
              <a:t>DROP TABLE  DEPENDENT;</a:t>
            </a:r>
            <a:br>
              <a:rPr lang="en-US" sz="3000" b="1" dirty="0">
                <a:solidFill>
                  <a:srgbClr val="990033"/>
                </a:solidFill>
                <a:latin typeface="Courier New" pitchFamily="71" charset="0"/>
              </a:rPr>
            </a:br>
            <a:endParaRPr lang="en-US" sz="3000" b="1" dirty="0">
              <a:solidFill>
                <a:srgbClr val="990033"/>
              </a:solidFill>
              <a:latin typeface="Courier New" pitchFamily="7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6AB754C5-34DE-44B7-BFAF-F24F203B6EC9}" type="slidenum">
              <a:rPr lang="en-US"/>
              <a:pPr/>
              <a:t>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10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Сравнение на поднизове (1)</a:t>
            </a:r>
            <a:endParaRPr lang="en-US" dirty="0"/>
          </a:p>
        </p:txBody>
      </p:sp>
      <p:sp>
        <p:nvSpPr>
          <p:cNvPr id="77210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Операторът за сравнение </a:t>
            </a:r>
            <a:r>
              <a:rPr lang="en-US" b="1" dirty="0" smtClean="0"/>
              <a:t>LIKE</a:t>
            </a:r>
            <a:r>
              <a:rPr lang="en-US" dirty="0" smtClean="0"/>
              <a:t> </a:t>
            </a:r>
            <a:r>
              <a:rPr lang="bg-BG" dirty="0" smtClean="0"/>
              <a:t>се използва при сравнение на части от низове.</a:t>
            </a:r>
            <a:endParaRPr lang="en-US" dirty="0"/>
          </a:p>
          <a:p>
            <a:r>
              <a:rPr lang="bg-BG" dirty="0" smtClean="0"/>
              <a:t>Два резервирани символа се използват за целта:</a:t>
            </a:r>
            <a:r>
              <a:rPr lang="en-US" dirty="0" smtClean="0"/>
              <a:t> </a:t>
            </a:r>
            <a:endParaRPr lang="bg-BG" dirty="0" smtClean="0"/>
          </a:p>
          <a:p>
            <a:pPr lvl="1"/>
            <a:r>
              <a:rPr lang="en-US" dirty="0" smtClean="0"/>
              <a:t>'</a:t>
            </a:r>
            <a:r>
              <a:rPr lang="en-US" b="1" dirty="0" smtClean="0"/>
              <a:t>%</a:t>
            </a:r>
            <a:r>
              <a:rPr lang="en-US" dirty="0" smtClean="0"/>
              <a:t>' (</a:t>
            </a:r>
            <a:r>
              <a:rPr lang="bg-BG" dirty="0" smtClean="0"/>
              <a:t>понякога е заменен от </a:t>
            </a:r>
            <a:r>
              <a:rPr lang="en-US" dirty="0" smtClean="0"/>
              <a:t>'</a:t>
            </a:r>
            <a:r>
              <a:rPr lang="en-US" b="1" dirty="0" smtClean="0"/>
              <a:t>*</a:t>
            </a:r>
            <a:r>
              <a:rPr lang="en-US" dirty="0" smtClean="0"/>
              <a:t>') </a:t>
            </a:r>
            <a:r>
              <a:rPr lang="bg-BG" dirty="0" smtClean="0"/>
              <a:t>– замества произволен брой произволни по стойност символи.</a:t>
            </a:r>
          </a:p>
          <a:p>
            <a:pPr lvl="1"/>
            <a:r>
              <a:rPr lang="en-US" dirty="0" smtClean="0"/>
              <a:t>'</a:t>
            </a:r>
            <a:r>
              <a:rPr lang="en-US" b="1" dirty="0" smtClean="0"/>
              <a:t>_</a:t>
            </a:r>
            <a:r>
              <a:rPr lang="en-US" dirty="0" smtClean="0"/>
              <a:t>' </a:t>
            </a:r>
            <a:r>
              <a:rPr lang="bg-BG" dirty="0" smtClean="0"/>
              <a:t>– замества един произволен символ.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503FEE44-7526-449C-9658-0C6173A8FCB9}" type="slidenum">
              <a:rPr lang="en-US"/>
              <a:pPr/>
              <a:t>70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15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Сравнение на поднизове </a:t>
            </a:r>
            <a:r>
              <a:rPr lang="bg-BG" dirty="0" smtClean="0"/>
              <a:t>(2)</a:t>
            </a:r>
            <a:endParaRPr lang="en-US" dirty="0"/>
          </a:p>
        </p:txBody>
      </p:sp>
      <p:sp>
        <p:nvSpPr>
          <p:cNvPr id="77415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Query 25:  </a:t>
            </a:r>
            <a:r>
              <a:rPr lang="bg-BG" dirty="0" smtClean="0"/>
              <a:t>Да се получат всички служители, чиито адрес е в </a:t>
            </a:r>
            <a:r>
              <a:rPr lang="en-US" dirty="0" smtClean="0"/>
              <a:t>Houston</a:t>
            </a:r>
            <a:r>
              <a:rPr lang="en-US" dirty="0"/>
              <a:t>, Texas. </a:t>
            </a:r>
            <a:r>
              <a:rPr lang="bg-BG" dirty="0" smtClean="0"/>
              <a:t>Адресът ще се зададе с низ от вида:</a:t>
            </a:r>
            <a:r>
              <a:rPr lang="en-US" dirty="0" smtClean="0"/>
              <a:t> ‚</a:t>
            </a:r>
            <a:r>
              <a:rPr lang="bg-BG" dirty="0" smtClean="0"/>
              <a:t>%</a:t>
            </a:r>
            <a:r>
              <a:rPr lang="en-US" dirty="0" err="1" smtClean="0"/>
              <a:t>Houston,TX</a:t>
            </a:r>
            <a:r>
              <a:rPr lang="bg-BG" dirty="0" smtClean="0"/>
              <a:t>%</a:t>
            </a:r>
            <a:r>
              <a:rPr lang="en-US" dirty="0" smtClean="0"/>
              <a:t>‘</a:t>
            </a:r>
            <a:r>
              <a:rPr lang="bg-BG" dirty="0" smtClean="0"/>
              <a:t>.</a:t>
            </a:r>
            <a:endParaRPr lang="en-US" dirty="0" smtClean="0"/>
          </a:p>
          <a:p>
            <a:pPr lvl="1">
              <a:buFont typeface="Wingdings" pitchFamily="2" charset="2"/>
              <a:buNone/>
            </a:pPr>
            <a:r>
              <a:rPr lang="en-US" dirty="0" smtClean="0"/>
              <a:t>Q25:	SELECT 	FNAME, LNAME</a:t>
            </a:r>
            <a:br>
              <a:rPr lang="en-US" dirty="0" smtClean="0"/>
            </a:br>
            <a:r>
              <a:rPr lang="en-US" dirty="0" smtClean="0"/>
              <a:t>	FROM	</a:t>
            </a:r>
            <a:r>
              <a:rPr lang="bg-BG" dirty="0" smtClean="0"/>
              <a:t>	</a:t>
            </a:r>
            <a:r>
              <a:rPr lang="en-US" dirty="0" smtClean="0"/>
              <a:t>EMPLOYEE</a:t>
            </a:r>
            <a:br>
              <a:rPr lang="en-US" dirty="0" smtClean="0"/>
            </a:br>
            <a:r>
              <a:rPr lang="en-US" dirty="0" smtClean="0"/>
              <a:t>	WHERE	ADDRESS LIKE 						'%</a:t>
            </a:r>
            <a:r>
              <a:rPr lang="en-US" dirty="0" err="1" smtClean="0"/>
              <a:t>Houston,TX</a:t>
            </a:r>
            <a:r>
              <a:rPr lang="en-US" dirty="0" smtClean="0"/>
              <a:t>%'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B7FA7BFB-A2B6-4706-BFF5-56EDDFDEE788}" type="slidenum">
              <a:rPr lang="en-US"/>
              <a:pPr/>
              <a:t>71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Сравнение на поднизове </a:t>
            </a:r>
            <a:r>
              <a:rPr lang="bg-BG" dirty="0" smtClean="0"/>
              <a:t>(3)</a:t>
            </a:r>
            <a:endParaRPr lang="en-US" dirty="0"/>
          </a:p>
        </p:txBody>
      </p:sp>
      <p:sp>
        <p:nvSpPr>
          <p:cNvPr id="776199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400" dirty="0"/>
              <a:t>Query 26: </a:t>
            </a:r>
            <a:r>
              <a:rPr lang="bg-BG" sz="2400" dirty="0" smtClean="0"/>
              <a:t>Да се получат всички служители, родени през 1950 г.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bg-BG" sz="2200" dirty="0" smtClean="0"/>
              <a:t>Тук символа </a:t>
            </a:r>
            <a:r>
              <a:rPr lang="en-US" sz="2200" dirty="0" smtClean="0"/>
              <a:t>'5</a:t>
            </a:r>
            <a:r>
              <a:rPr lang="en-US" sz="2200" dirty="0"/>
              <a:t>' </a:t>
            </a:r>
            <a:r>
              <a:rPr lang="bg-BG" sz="2200" dirty="0" smtClean="0"/>
              <a:t>трябва да бъде 8-мия подред (съгласно формата на датата) и стойността на</a:t>
            </a:r>
            <a:r>
              <a:rPr lang="en-US" sz="2200" dirty="0" smtClean="0"/>
              <a:t> </a:t>
            </a:r>
            <a:r>
              <a:rPr lang="en-US" sz="2200" dirty="0"/>
              <a:t>BDATE </a:t>
            </a:r>
            <a:r>
              <a:rPr lang="bg-BG" sz="2200" dirty="0" smtClean="0"/>
              <a:t>трябва да бъде от вида </a:t>
            </a:r>
            <a:r>
              <a:rPr lang="en-US" sz="2200" dirty="0" smtClean="0"/>
              <a:t>'_______</a:t>
            </a:r>
            <a:r>
              <a:rPr lang="en-US" sz="2200" dirty="0"/>
              <a:t>5_', </a:t>
            </a:r>
            <a:r>
              <a:rPr lang="bg-BG" sz="2200" dirty="0" smtClean="0"/>
              <a:t>като всяка долна черта замества един символ</a:t>
            </a:r>
            <a:r>
              <a:rPr lang="en-US" sz="2200" dirty="0" smtClean="0"/>
              <a:t>.</a:t>
            </a:r>
            <a:endParaRPr lang="en-US" sz="2200" dirty="0"/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/>
              <a:t>Q26:	SELECT 	FNAME, LNAME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FROM</a:t>
            </a:r>
            <a:r>
              <a:rPr lang="en-US" sz="2200" dirty="0"/>
              <a:t>		EMPLOYEE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WHERE</a:t>
            </a:r>
            <a:r>
              <a:rPr lang="en-US" sz="2200" dirty="0"/>
              <a:t>	BDATE LIKE	'_______5_’</a:t>
            </a:r>
            <a:br>
              <a:rPr lang="en-US" sz="2200" dirty="0"/>
            </a:br>
            <a:endParaRPr lang="en-US" sz="2200" dirty="0"/>
          </a:p>
          <a:p>
            <a:pPr>
              <a:lnSpc>
                <a:spcPct val="80000"/>
              </a:lnSpc>
            </a:pPr>
            <a:r>
              <a:rPr lang="bg-BG" sz="2400" dirty="0" smtClean="0"/>
              <a:t>Операторът </a:t>
            </a:r>
            <a:r>
              <a:rPr lang="en-US" sz="2400" dirty="0" smtClean="0"/>
              <a:t>LIKE </a:t>
            </a:r>
            <a:r>
              <a:rPr lang="bg-BG" sz="2400" dirty="0" smtClean="0"/>
              <a:t>позволява да се заобиколи факта, че всяка стойност е неделима и дава възможност да се обединят по някакъв признак.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bg-BG" sz="2200" dirty="0" smtClean="0"/>
              <a:t>Следователно, в </a:t>
            </a:r>
            <a:r>
              <a:rPr lang="en-US" sz="2200" dirty="0" smtClean="0"/>
              <a:t>SQL</a:t>
            </a:r>
            <a:r>
              <a:rPr lang="en-US" sz="2200" dirty="0"/>
              <a:t>, </a:t>
            </a:r>
            <a:r>
              <a:rPr lang="bg-BG" sz="2200" dirty="0" smtClean="0"/>
              <a:t>символният низ не е атомарна стойност.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BBFDD82E-B1FC-4B52-988E-852AFCBEFF2C}" type="slidenum">
              <a:rPr lang="en-US"/>
              <a:pPr/>
              <a:t>72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Аритметични операции</a:t>
            </a:r>
            <a:endParaRPr lang="en-US" dirty="0"/>
          </a:p>
        </p:txBody>
      </p:sp>
      <p:sp>
        <p:nvSpPr>
          <p:cNvPr id="77824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sz="2400" dirty="0" smtClean="0"/>
              <a:t>Стандартните аритметични операции </a:t>
            </a:r>
            <a:r>
              <a:rPr lang="en-US" sz="2400" b="1" dirty="0" smtClean="0"/>
              <a:t>'+', </a:t>
            </a:r>
            <a:r>
              <a:rPr lang="en-US" sz="2400" b="1" dirty="0"/>
              <a:t>'-'. '*', </a:t>
            </a:r>
            <a:r>
              <a:rPr lang="en-US" sz="2400" b="1" dirty="0" smtClean="0"/>
              <a:t>'/'</a:t>
            </a:r>
            <a:r>
              <a:rPr lang="en-US" sz="2400" dirty="0" smtClean="0"/>
              <a:t> </a:t>
            </a:r>
            <a:r>
              <a:rPr lang="bg-BG" sz="2400" dirty="0" smtClean="0"/>
              <a:t>могат да се прилагат върху числови данни в резултата от </a:t>
            </a:r>
            <a:r>
              <a:rPr lang="en-US" sz="2400" dirty="0" smtClean="0"/>
              <a:t>SQL </a:t>
            </a:r>
            <a:r>
              <a:rPr lang="bg-BG" sz="2400" dirty="0" smtClean="0"/>
              <a:t>заявка.</a:t>
            </a:r>
            <a:endParaRPr lang="en-US" sz="2400" dirty="0"/>
          </a:p>
          <a:p>
            <a:r>
              <a:rPr lang="en-US" sz="2400" dirty="0"/>
              <a:t>Query 27: </a:t>
            </a:r>
            <a:r>
              <a:rPr lang="bg-BG" sz="2400" dirty="0" smtClean="0"/>
              <a:t>Да се отпечата увеличението на заплатата с 10% на работещите по проекта</a:t>
            </a:r>
            <a:r>
              <a:rPr lang="en-US" sz="2400" dirty="0" smtClean="0"/>
              <a:t> </a:t>
            </a:r>
            <a:r>
              <a:rPr lang="en-US" sz="2400" dirty="0"/>
              <a:t>'</a:t>
            </a:r>
            <a:r>
              <a:rPr lang="en-US" sz="2400" dirty="0" err="1"/>
              <a:t>ProductX</a:t>
            </a:r>
            <a:r>
              <a:rPr lang="en-US" sz="2400" dirty="0" smtClean="0"/>
              <a:t>'.</a:t>
            </a:r>
            <a:endParaRPr lang="en-US" sz="2400" dirty="0"/>
          </a:p>
          <a:p>
            <a:pPr lvl="1">
              <a:buFont typeface="Wingdings" pitchFamily="2" charset="2"/>
              <a:buNone/>
            </a:pPr>
            <a:r>
              <a:rPr lang="en-US" sz="2200" dirty="0"/>
              <a:t>Q27:	SELECT 	FNAME, LNAME, 1.1*SALARY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FROM</a:t>
            </a:r>
            <a:r>
              <a:rPr lang="en-US" sz="2200" dirty="0"/>
              <a:t>		EMPLOYEE, WORKS_ON, 					PROJECT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smtClean="0"/>
              <a:t>WHERE</a:t>
            </a:r>
            <a:r>
              <a:rPr lang="en-US" sz="2200" dirty="0"/>
              <a:t>	SSN=ESSN AND PNO=PNUMBER 					AND PNAME='</a:t>
            </a:r>
            <a:r>
              <a:rPr lang="en-US" sz="2200" dirty="0" err="1"/>
              <a:t>ProductX</a:t>
            </a:r>
            <a:r>
              <a:rPr lang="en-US" sz="2200" dirty="0"/>
              <a:t>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3E775506-A9EC-47F8-9475-E00FDE7CC3A8}" type="slidenum">
              <a:rPr lang="en-US"/>
              <a:pPr/>
              <a:t>73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2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 </a:t>
            </a:r>
            <a:r>
              <a:rPr lang="en-US" dirty="0" smtClean="0"/>
              <a:t>BY</a:t>
            </a:r>
            <a:r>
              <a:rPr lang="bg-BG" dirty="0" smtClean="0"/>
              <a:t> (1)</a:t>
            </a:r>
            <a:endParaRPr lang="en-US" dirty="0"/>
          </a:p>
        </p:txBody>
      </p:sp>
      <p:sp>
        <p:nvSpPr>
          <p:cNvPr id="780295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Клаузата </a:t>
            </a:r>
            <a:r>
              <a:rPr lang="en-US" sz="2400" b="1" dirty="0" smtClean="0"/>
              <a:t>ORDER </a:t>
            </a:r>
            <a:r>
              <a:rPr lang="en-US" sz="2400" b="1" dirty="0"/>
              <a:t>BY</a:t>
            </a:r>
            <a:r>
              <a:rPr lang="en-US" sz="2400" dirty="0"/>
              <a:t> </a:t>
            </a:r>
            <a:r>
              <a:rPr lang="bg-BG" sz="2400" dirty="0" smtClean="0"/>
              <a:t>се използва за сортиране на </a:t>
            </a:r>
            <a:r>
              <a:rPr lang="en-US" sz="2400" dirty="0" smtClean="0"/>
              <a:t>tuples </a:t>
            </a:r>
            <a:r>
              <a:rPr lang="bg-BG" sz="2400" dirty="0" smtClean="0"/>
              <a:t>в заявка, базирана на стойностите на няколко атрибута.</a:t>
            </a:r>
            <a:endParaRPr lang="en-US" sz="2400" dirty="0"/>
          </a:p>
          <a:p>
            <a:r>
              <a:rPr lang="en-US" sz="2400" dirty="0"/>
              <a:t>Query 28: </a:t>
            </a:r>
            <a:r>
              <a:rPr lang="bg-BG" sz="2400" dirty="0" smtClean="0"/>
              <a:t>Да се отпечати списък на служителите и проектите, по които те работят, подреден по отдела на служителя. Във всеки отдел подредбата да е по азбучен ред на фамилията на служителите в него.</a:t>
            </a:r>
            <a:endParaRPr lang="en-US" sz="2400" dirty="0"/>
          </a:p>
          <a:p>
            <a:pPr lvl="1">
              <a:buFont typeface="Wingdings" pitchFamily="2" charset="2"/>
              <a:buNone/>
            </a:pPr>
            <a:r>
              <a:rPr lang="en-US" sz="2200" dirty="0"/>
              <a:t>Q28</a:t>
            </a:r>
            <a:r>
              <a:rPr lang="en-US" sz="2200" dirty="0" smtClean="0"/>
              <a:t>:</a:t>
            </a:r>
            <a:r>
              <a:rPr lang="en-US" sz="2200" dirty="0"/>
              <a:t>	SELECT 	DNAME, LNAME, FNAME, PNAME</a:t>
            </a:r>
            <a:br>
              <a:rPr lang="en-US" sz="2200" dirty="0"/>
            </a:br>
            <a:r>
              <a:rPr lang="en-US" sz="2200" dirty="0" smtClean="0"/>
              <a:t>     </a:t>
            </a:r>
            <a:r>
              <a:rPr lang="en-US" sz="2200" dirty="0"/>
              <a:t>	FROM 		DEPARTMENT, EMPLOYEE, 					WORKS_ON, </a:t>
            </a:r>
            <a:r>
              <a:rPr lang="en-US" sz="2200" dirty="0" smtClean="0"/>
              <a:t>PROJECT</a:t>
            </a:r>
            <a:endParaRPr lang="bg-BG" sz="2200" dirty="0" smtClean="0"/>
          </a:p>
          <a:p>
            <a:pPr lvl="1">
              <a:buFont typeface="Wingdings" pitchFamily="2" charset="2"/>
              <a:buNone/>
            </a:pPr>
            <a:r>
              <a:rPr lang="en-US" sz="2200" dirty="0"/>
              <a:t>	</a:t>
            </a:r>
            <a:r>
              <a:rPr lang="en-US" sz="2200" dirty="0" smtClean="0"/>
              <a:t>	WHERE</a:t>
            </a:r>
            <a:r>
              <a:rPr lang="en-US" sz="2200" dirty="0"/>
              <a:t>	DNUMBER=DNO AND SSN=ESSN 	</a:t>
            </a:r>
            <a:r>
              <a:rPr lang="en-US" sz="2200" dirty="0" smtClean="0"/>
              <a:t>		</a:t>
            </a:r>
            <a:r>
              <a:rPr lang="en-US" sz="2200" dirty="0"/>
              <a:t>		AND PNO=PNUMBER</a:t>
            </a:r>
            <a:br>
              <a:rPr lang="en-US" sz="2200" dirty="0"/>
            </a:br>
            <a:r>
              <a:rPr lang="en-US" sz="2200" dirty="0"/>
              <a:t>	ORDER BY	DNAME, LNAME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031EAB67-E241-4C61-9B35-6E3C4E8E9CF9}" type="slidenum">
              <a:rPr lang="en-US"/>
              <a:pPr/>
              <a:t>74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4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 BY </a:t>
            </a:r>
            <a:r>
              <a:rPr lang="en-US" dirty="0" smtClean="0"/>
              <a:t>(</a:t>
            </a:r>
            <a:r>
              <a:rPr lang="bg-BG" dirty="0" smtClean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8234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Редът на сортиране, по подразбиране, е нарастващ.</a:t>
            </a:r>
            <a:endParaRPr lang="en-US" dirty="0"/>
          </a:p>
          <a:p>
            <a:r>
              <a:rPr lang="bg-BG" dirty="0" smtClean="0"/>
              <a:t>Можем да зададем ключова дума</a:t>
            </a:r>
            <a:r>
              <a:rPr lang="en-US" dirty="0" smtClean="0"/>
              <a:t> </a:t>
            </a:r>
            <a:r>
              <a:rPr lang="en-US" b="1" dirty="0" smtClean="0"/>
              <a:t>DESC</a:t>
            </a:r>
            <a:r>
              <a:rPr lang="bg-BG" b="1" dirty="0" smtClean="0"/>
              <a:t>, </a:t>
            </a:r>
            <a:r>
              <a:rPr lang="bg-BG" dirty="0" smtClean="0"/>
              <a:t>ако желаем да променим реда в намаляващ. Ключовата дума </a:t>
            </a:r>
            <a:r>
              <a:rPr lang="en-US" b="1" dirty="0" smtClean="0"/>
              <a:t>ASC</a:t>
            </a:r>
            <a:r>
              <a:rPr lang="en-US" dirty="0" smtClean="0"/>
              <a:t> </a:t>
            </a:r>
            <a:r>
              <a:rPr lang="bg-BG" dirty="0" smtClean="0"/>
              <a:t>може да се ползва за явно задаване на нарастващ ред на сортиране.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9D29598D-CDDB-4BEA-AADC-1E7FF8D27036}" type="slidenum">
              <a:rPr lang="en-US"/>
              <a:pPr/>
              <a:t>75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9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Преглед на </a:t>
            </a:r>
            <a:r>
              <a:rPr lang="en-US" dirty="0" smtClean="0"/>
              <a:t>SQL </a:t>
            </a:r>
            <a:r>
              <a:rPr lang="bg-BG" dirty="0" smtClean="0"/>
              <a:t>заявките (1)</a:t>
            </a:r>
            <a:endParaRPr lang="en-US" dirty="0"/>
          </a:p>
        </p:txBody>
      </p:sp>
      <p:sp>
        <p:nvSpPr>
          <p:cNvPr id="78439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dirty="0" smtClean="0"/>
              <a:t>Една заявка в </a:t>
            </a:r>
            <a:r>
              <a:rPr lang="en-US" dirty="0" smtClean="0"/>
              <a:t>SQL </a:t>
            </a:r>
            <a:r>
              <a:rPr lang="bg-BG" dirty="0" smtClean="0"/>
              <a:t>може да се състи от мах 6 клаузи, но само първите 2, </a:t>
            </a:r>
            <a:r>
              <a:rPr lang="en-US" dirty="0" smtClean="0"/>
              <a:t>SELECT </a:t>
            </a:r>
            <a:r>
              <a:rPr lang="bg-BG" dirty="0" smtClean="0"/>
              <a:t>и </a:t>
            </a:r>
            <a:r>
              <a:rPr lang="en-US" dirty="0" smtClean="0"/>
              <a:t>FROM</a:t>
            </a:r>
            <a:r>
              <a:rPr lang="en-US" dirty="0"/>
              <a:t>, </a:t>
            </a:r>
            <a:r>
              <a:rPr lang="bg-BG" dirty="0" smtClean="0"/>
              <a:t>са задължителни</a:t>
            </a:r>
            <a:r>
              <a:rPr lang="en-US" dirty="0" smtClean="0"/>
              <a:t>. </a:t>
            </a:r>
            <a:r>
              <a:rPr lang="bg-BG" dirty="0" smtClean="0"/>
              <a:t>Клаузите се задават в следния ред: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SELECT		</a:t>
            </a:r>
            <a:r>
              <a:rPr lang="en-US" dirty="0"/>
              <a:t>&lt;attribute list&gt;</a:t>
            </a:r>
            <a:br>
              <a:rPr lang="en-US" dirty="0"/>
            </a:br>
            <a:r>
              <a:rPr lang="en-US" b="1" dirty="0"/>
              <a:t>FROM</a:t>
            </a:r>
            <a:r>
              <a:rPr lang="en-US" dirty="0"/>
              <a:t>		&lt;table list&gt;</a:t>
            </a:r>
            <a:br>
              <a:rPr lang="en-US" dirty="0"/>
            </a:br>
            <a:r>
              <a:rPr lang="en-US" dirty="0"/>
              <a:t>[</a:t>
            </a:r>
            <a:r>
              <a:rPr lang="en-US" b="1" dirty="0"/>
              <a:t>WHERE</a:t>
            </a:r>
            <a:r>
              <a:rPr lang="en-US" dirty="0"/>
              <a:t>		&lt;condition&gt;]</a:t>
            </a:r>
            <a:br>
              <a:rPr lang="en-US" dirty="0"/>
            </a:br>
            <a:r>
              <a:rPr lang="en-US" dirty="0"/>
              <a:t>[</a:t>
            </a:r>
            <a:r>
              <a:rPr lang="en-US" b="1" dirty="0"/>
              <a:t>GROUP</a:t>
            </a:r>
            <a:r>
              <a:rPr lang="en-US" dirty="0"/>
              <a:t> </a:t>
            </a:r>
            <a:r>
              <a:rPr lang="en-US" b="1" dirty="0"/>
              <a:t>BY</a:t>
            </a:r>
            <a:r>
              <a:rPr lang="en-US" dirty="0"/>
              <a:t> 	&lt;grouping attribute(s)&gt;]</a:t>
            </a:r>
            <a:br>
              <a:rPr lang="en-US" dirty="0"/>
            </a:br>
            <a:r>
              <a:rPr lang="en-US" dirty="0"/>
              <a:t>[</a:t>
            </a:r>
            <a:r>
              <a:rPr lang="en-US" b="1" dirty="0"/>
              <a:t>HAVING</a:t>
            </a:r>
            <a:r>
              <a:rPr lang="en-US" dirty="0"/>
              <a:t>		&lt;group condition&gt;]</a:t>
            </a:r>
            <a:br>
              <a:rPr lang="en-US" dirty="0"/>
            </a:br>
            <a:r>
              <a:rPr lang="en-US" dirty="0"/>
              <a:t>[</a:t>
            </a:r>
            <a:r>
              <a:rPr lang="en-US" b="1" dirty="0"/>
              <a:t>ORDER BY</a:t>
            </a:r>
            <a:r>
              <a:rPr lang="en-US" dirty="0"/>
              <a:t> 	&lt;attribute list&gt;]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44D0A569-0C58-4BD3-9336-3FBE26D95C30}" type="slidenum">
              <a:rPr lang="en-US"/>
              <a:pPr/>
              <a:t>76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43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Преглед на </a:t>
            </a:r>
            <a:r>
              <a:rPr lang="en-US" dirty="0"/>
              <a:t>SQL </a:t>
            </a:r>
            <a:r>
              <a:rPr lang="bg-BG" dirty="0"/>
              <a:t>заявките </a:t>
            </a:r>
            <a:r>
              <a:rPr lang="bg-BG" dirty="0" smtClean="0"/>
              <a:t>(2)</a:t>
            </a:r>
            <a:endParaRPr lang="en-US" dirty="0"/>
          </a:p>
        </p:txBody>
      </p:sp>
      <p:sp>
        <p:nvSpPr>
          <p:cNvPr id="78643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sz="2000" dirty="0" smtClean="0"/>
              <a:t>Клаузата </a:t>
            </a:r>
            <a:r>
              <a:rPr lang="en-US" sz="2000" dirty="0" smtClean="0"/>
              <a:t>SELECT </a:t>
            </a:r>
            <a:r>
              <a:rPr lang="bg-BG" sz="2000" dirty="0" smtClean="0"/>
              <a:t>представя атрибутите и функциите, които трябва да се покажат и изпълнят съответно.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bg-BG" sz="2000" dirty="0" smtClean="0"/>
              <a:t>Клаузата </a:t>
            </a:r>
            <a:r>
              <a:rPr lang="en-US" sz="2000" dirty="0" smtClean="0"/>
              <a:t>FROM </a:t>
            </a:r>
            <a:r>
              <a:rPr lang="bg-BG" sz="2000" dirty="0" smtClean="0"/>
              <a:t>задава всички релации (или псевдоними), необходими в заявката, но не и за вложените заявки.</a:t>
            </a:r>
          </a:p>
          <a:p>
            <a:pPr>
              <a:lnSpc>
                <a:spcPct val="90000"/>
              </a:lnSpc>
            </a:pPr>
            <a:r>
              <a:rPr lang="bg-BG" sz="2000" dirty="0" smtClean="0"/>
              <a:t>Клаузата</a:t>
            </a:r>
            <a:r>
              <a:rPr lang="en-US" sz="2000" dirty="0" smtClean="0"/>
              <a:t> WHERE</a:t>
            </a:r>
            <a:r>
              <a:rPr lang="bg-BG" sz="2000" dirty="0" smtClean="0"/>
              <a:t> задава условията за избор и </a:t>
            </a:r>
            <a:r>
              <a:rPr lang="en-US" sz="2000" dirty="0" smtClean="0"/>
              <a:t>join </a:t>
            </a:r>
            <a:r>
              <a:rPr lang="bg-BG" sz="2000" dirty="0" smtClean="0"/>
              <a:t>на </a:t>
            </a:r>
            <a:r>
              <a:rPr lang="en-US" sz="2000" dirty="0" smtClean="0"/>
              <a:t>tuples </a:t>
            </a:r>
            <a:r>
              <a:rPr lang="bg-BG" sz="2000" dirty="0" smtClean="0"/>
              <a:t>от релациите, зададени в клаузата </a:t>
            </a:r>
            <a:r>
              <a:rPr lang="en-US" sz="2000" dirty="0" smtClean="0"/>
              <a:t>FROM</a:t>
            </a:r>
            <a:r>
              <a:rPr lang="bg-BG" sz="2000" dirty="0" smtClean="0"/>
              <a:t>.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GROUP BY </a:t>
            </a:r>
            <a:r>
              <a:rPr lang="bg-BG" sz="2000" dirty="0" smtClean="0"/>
              <a:t>задава групиращите атрибути.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HAVING </a:t>
            </a:r>
            <a:r>
              <a:rPr lang="bg-BG" sz="2000" dirty="0" smtClean="0"/>
              <a:t>указва условието за селекция на групите.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ORDER BY </a:t>
            </a:r>
            <a:r>
              <a:rPr lang="bg-BG" sz="2000" dirty="0" smtClean="0"/>
              <a:t>задава реда на отпечатване на резултата от заявката.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bg-BG" sz="2000" dirty="0" smtClean="0"/>
              <a:t>Една заявка се изчислява първо от прилагане на клаузата </a:t>
            </a:r>
            <a:r>
              <a:rPr lang="en-US" sz="2000" dirty="0" smtClean="0"/>
              <a:t>WHERE, </a:t>
            </a:r>
            <a:r>
              <a:rPr lang="bg-BG" sz="2000" dirty="0" smtClean="0"/>
              <a:t>след това на </a:t>
            </a:r>
            <a:r>
              <a:rPr lang="en-US" sz="2000" dirty="0" smtClean="0"/>
              <a:t>GROUP </a:t>
            </a:r>
            <a:r>
              <a:rPr lang="en-US" sz="2000" dirty="0"/>
              <a:t>BY </a:t>
            </a:r>
            <a:r>
              <a:rPr lang="bg-BG" sz="2000" dirty="0" smtClean="0"/>
              <a:t>и </a:t>
            </a:r>
            <a:r>
              <a:rPr lang="en-US" sz="2000" dirty="0" smtClean="0"/>
              <a:t>HAVING</a:t>
            </a:r>
            <a:r>
              <a:rPr lang="bg-BG" sz="2000" dirty="0" smtClean="0"/>
              <a:t> и накрая на клаузата</a:t>
            </a:r>
            <a:r>
              <a:rPr lang="en-US" sz="2000" dirty="0" smtClean="0"/>
              <a:t> SELECT</a:t>
            </a:r>
            <a:r>
              <a:rPr lang="bg-BG" sz="2000" dirty="0" smtClean="0"/>
              <a:t>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9ED16EA1-3F23-4BE9-9690-2640D48AEAE1}" type="slidenum">
              <a:rPr lang="en-US"/>
              <a:pPr/>
              <a:t>77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8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Актуализации в </a:t>
            </a:r>
            <a:r>
              <a:rPr lang="en-US" dirty="0" smtClean="0"/>
              <a:t>SQL</a:t>
            </a:r>
            <a:endParaRPr lang="en-US" dirty="0"/>
          </a:p>
        </p:txBody>
      </p:sp>
      <p:sp>
        <p:nvSpPr>
          <p:cNvPr id="78848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Съществуват три команди в </a:t>
            </a:r>
            <a:r>
              <a:rPr lang="en-US" dirty="0" smtClean="0"/>
              <a:t>SQL </a:t>
            </a:r>
            <a:r>
              <a:rPr lang="bg-BG" dirty="0" smtClean="0"/>
              <a:t>за модифициране на БД</a:t>
            </a:r>
            <a:r>
              <a:rPr lang="en-US" dirty="0" smtClean="0"/>
              <a:t>: </a:t>
            </a:r>
            <a:r>
              <a:rPr lang="en-US" b="1" dirty="0"/>
              <a:t>INSERT</a:t>
            </a:r>
            <a:r>
              <a:rPr lang="en-US" dirty="0"/>
              <a:t>, </a:t>
            </a:r>
            <a:r>
              <a:rPr lang="en-US" b="1" dirty="0"/>
              <a:t>DELETE</a:t>
            </a:r>
            <a:r>
              <a:rPr lang="en-US" dirty="0"/>
              <a:t>, </a:t>
            </a:r>
            <a:r>
              <a:rPr lang="en-US" b="1" dirty="0" smtClean="0"/>
              <a:t>UPDATE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B3375167-DDAF-45E8-832B-422D5CC0A29E}" type="slidenum">
              <a:rPr lang="en-US"/>
              <a:pPr/>
              <a:t>78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53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 (1)</a:t>
            </a:r>
            <a:endParaRPr lang="en-US" dirty="0"/>
          </a:p>
        </p:txBody>
      </p:sp>
      <p:sp>
        <p:nvSpPr>
          <p:cNvPr id="790535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В най-простата форма </a:t>
            </a:r>
            <a:r>
              <a:rPr lang="en-US" dirty="0" smtClean="0"/>
              <a:t>INSERT</a:t>
            </a:r>
            <a:r>
              <a:rPr lang="bg-BG" dirty="0" smtClean="0"/>
              <a:t> добавя &gt;=1 </a:t>
            </a:r>
            <a:r>
              <a:rPr lang="en-US" dirty="0" smtClean="0"/>
              <a:t>tuples </a:t>
            </a:r>
            <a:r>
              <a:rPr lang="bg-BG" dirty="0" smtClean="0"/>
              <a:t>към една релация.</a:t>
            </a:r>
            <a:endParaRPr lang="en-US" dirty="0"/>
          </a:p>
          <a:p>
            <a:r>
              <a:rPr lang="bg-BG" dirty="0" smtClean="0"/>
              <a:t>Стойностите на атрибутите трябва да бъдат записани в същия ред, в който атрибутите са зададени в командата</a:t>
            </a:r>
            <a:r>
              <a:rPr lang="en-US" dirty="0" smtClean="0"/>
              <a:t> </a:t>
            </a:r>
            <a:r>
              <a:rPr lang="en-US" b="1" dirty="0"/>
              <a:t>CREATE </a:t>
            </a:r>
            <a:r>
              <a:rPr lang="en-US" b="1" dirty="0" smtClean="0"/>
              <a:t>TABLE</a:t>
            </a:r>
            <a:r>
              <a:rPr lang="bg-BG" b="1" dirty="0" smtClean="0"/>
              <a:t>.</a:t>
            </a:r>
          </a:p>
          <a:p>
            <a:r>
              <a:rPr lang="bg-BG" dirty="0" smtClean="0"/>
              <a:t>Командата се поддържа с вариации от </a:t>
            </a:r>
            <a:r>
              <a:rPr lang="en-US" dirty="0" smtClean="0"/>
              <a:t>SQL Server, MySQL </a:t>
            </a:r>
            <a:r>
              <a:rPr lang="bg-BG" dirty="0" smtClean="0"/>
              <a:t>и </a:t>
            </a:r>
            <a:r>
              <a:rPr lang="en-US" dirty="0" smtClean="0"/>
              <a:t>Oracle </a:t>
            </a:r>
            <a:r>
              <a:rPr lang="bg-BG" dirty="0" smtClean="0"/>
              <a:t>и напълно от </a:t>
            </a:r>
            <a:r>
              <a:rPr lang="en-US" dirty="0" err="1" smtClean="0"/>
              <a:t>PostegreSQL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INSERT [INTO] [[</a:t>
            </a:r>
            <a:r>
              <a:rPr lang="en-US" dirty="0" err="1">
                <a:solidFill>
                  <a:srgbClr val="FF0000"/>
                </a:solidFill>
              </a:rPr>
              <a:t>database_name</a:t>
            </a:r>
            <a:r>
              <a:rPr lang="en-US" dirty="0">
                <a:solidFill>
                  <a:srgbClr val="FF0000"/>
                </a:solidFill>
              </a:rPr>
              <a:t>.]owner.] {</a:t>
            </a:r>
            <a:r>
              <a:rPr lang="en-US" dirty="0" err="1">
                <a:solidFill>
                  <a:srgbClr val="FF0000"/>
                </a:solidFill>
              </a:rPr>
              <a:t>table_name</a:t>
            </a:r>
            <a:r>
              <a:rPr lang="en-US" dirty="0">
                <a:solidFill>
                  <a:srgbClr val="FF0000"/>
                </a:solidFill>
              </a:rPr>
              <a:t> | </a:t>
            </a:r>
            <a:r>
              <a:rPr lang="en-US" dirty="0" err="1">
                <a:solidFill>
                  <a:srgbClr val="FF0000"/>
                </a:solidFill>
              </a:rPr>
              <a:t>view_name</a:t>
            </a:r>
            <a:r>
              <a:rPr lang="en-US" dirty="0">
                <a:solidFill>
                  <a:srgbClr val="FF0000"/>
                </a:solidFill>
              </a:rPr>
              <a:t>} [(</a:t>
            </a:r>
            <a:r>
              <a:rPr lang="en-US" dirty="0" err="1" smtClean="0">
                <a:solidFill>
                  <a:srgbClr val="FF0000"/>
                </a:solidFill>
              </a:rPr>
              <a:t>column_list</a:t>
            </a:r>
            <a:r>
              <a:rPr lang="en-US" dirty="0">
                <a:solidFill>
                  <a:srgbClr val="FF0000"/>
                </a:solidFill>
              </a:rPr>
              <a:t>)]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{[DEFAULT] VALUES | VALUES (value[,...]) | </a:t>
            </a:r>
            <a:r>
              <a:rPr lang="en-US" dirty="0" err="1">
                <a:solidFill>
                  <a:srgbClr val="FF0000"/>
                </a:solidFill>
              </a:rPr>
              <a:t>SELECT_statement</a:t>
            </a:r>
            <a:r>
              <a:rPr lang="en-US" dirty="0">
                <a:solidFill>
                  <a:srgbClr val="FF0000"/>
                </a:solidFill>
              </a:rPr>
              <a:t> }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969036BA-E089-4C08-A39B-9B9BBE1D4F39}" type="slidenum">
              <a:rPr lang="en-US"/>
              <a:pPr/>
              <a:t>79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 TABLE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bg-BG" sz="2900" dirty="0" smtClean="0"/>
              <a:t>Използва се за актуализация на схемата на таблица. Командата </a:t>
            </a:r>
            <a:r>
              <a:rPr lang="bg-BG" sz="2900" dirty="0"/>
              <a:t>се поддържа с вариации в </a:t>
            </a:r>
            <a:r>
              <a:rPr lang="en-US" sz="2900" dirty="0"/>
              <a:t>SQL Server</a:t>
            </a:r>
            <a:r>
              <a:rPr lang="en-US" sz="2900" dirty="0" smtClean="0"/>
              <a:t>, </a:t>
            </a:r>
            <a:r>
              <a:rPr lang="en-US" sz="2900" dirty="0"/>
              <a:t>Oracle </a:t>
            </a:r>
            <a:r>
              <a:rPr lang="bg-BG" sz="2900" dirty="0"/>
              <a:t>и </a:t>
            </a:r>
            <a:r>
              <a:rPr lang="en-US" sz="2900" dirty="0" err="1" smtClean="0"/>
              <a:t>PostgreSQL</a:t>
            </a:r>
            <a:r>
              <a:rPr lang="bg-BG" sz="2900" dirty="0" smtClean="0"/>
              <a:t>, и с ограничения в </a:t>
            </a:r>
            <a:r>
              <a:rPr lang="en-US" sz="2900" dirty="0" smtClean="0"/>
              <a:t>MySQL.</a:t>
            </a:r>
            <a:r>
              <a:rPr lang="bg-BG" sz="2900" dirty="0" smtClean="0"/>
              <a:t> </a:t>
            </a:r>
            <a:r>
              <a:rPr lang="bg-BG" sz="2900" dirty="0"/>
              <a:t>Синтаксис според </a:t>
            </a:r>
            <a:r>
              <a:rPr lang="en-US" sz="2900" dirty="0"/>
              <a:t>SQL-99:</a:t>
            </a:r>
            <a:endParaRPr lang="bg-BG" sz="2900" dirty="0"/>
          </a:p>
          <a:p>
            <a:endParaRPr lang="bg-BG" sz="2900" dirty="0" smtClean="0"/>
          </a:p>
          <a:p>
            <a:pPr marL="274320" lvl="1" indent="0">
              <a:buNone/>
            </a:pPr>
            <a:r>
              <a:rPr lang="en-US" sz="2700" b="1" dirty="0">
                <a:solidFill>
                  <a:srgbClr val="990033"/>
                </a:solidFill>
                <a:latin typeface="Courier New" pitchFamily="71" charset="0"/>
              </a:rPr>
              <a:t>ALTER TABLE </a:t>
            </a:r>
            <a:r>
              <a:rPr lang="en-US" sz="2700" b="1" dirty="0" err="1">
                <a:solidFill>
                  <a:srgbClr val="990033"/>
                </a:solidFill>
                <a:latin typeface="Courier New" pitchFamily="71" charset="0"/>
              </a:rPr>
              <a:t>table_name</a:t>
            </a:r>
            <a:endParaRPr lang="en-US" sz="2700" b="1" dirty="0">
              <a:solidFill>
                <a:srgbClr val="990033"/>
              </a:solidFill>
              <a:latin typeface="Courier New" pitchFamily="71" charset="0"/>
            </a:endParaRPr>
          </a:p>
          <a:p>
            <a:pPr marL="274320" lvl="1" indent="0">
              <a:buNone/>
            </a:pPr>
            <a:r>
              <a:rPr lang="en-US" sz="2700" b="1" dirty="0">
                <a:solidFill>
                  <a:srgbClr val="990033"/>
                </a:solidFill>
                <a:latin typeface="Courier New" pitchFamily="71" charset="0"/>
              </a:rPr>
              <a:t>[ADD [COLUMN] </a:t>
            </a:r>
            <a:r>
              <a:rPr lang="en-US" sz="2700" b="1" dirty="0" err="1">
                <a:solidFill>
                  <a:srgbClr val="990033"/>
                </a:solidFill>
                <a:latin typeface="Courier New" pitchFamily="71" charset="0"/>
              </a:rPr>
              <a:t>column_name</a:t>
            </a:r>
            <a:r>
              <a:rPr lang="en-US" sz="2700" b="1" dirty="0">
                <a:solidFill>
                  <a:srgbClr val="990033"/>
                </a:solidFill>
                <a:latin typeface="Courier New" pitchFamily="71" charset="0"/>
              </a:rPr>
              <a:t> </a:t>
            </a:r>
            <a:r>
              <a:rPr lang="en-US" sz="2700" b="1" dirty="0" err="1">
                <a:solidFill>
                  <a:srgbClr val="990033"/>
                </a:solidFill>
                <a:latin typeface="Courier New" pitchFamily="71" charset="0"/>
              </a:rPr>
              <a:t>datatype</a:t>
            </a:r>
            <a:r>
              <a:rPr lang="en-US" sz="2700" b="1" dirty="0">
                <a:solidFill>
                  <a:srgbClr val="990033"/>
                </a:solidFill>
                <a:latin typeface="Courier New" pitchFamily="71" charset="0"/>
              </a:rPr>
              <a:t> attributes]</a:t>
            </a:r>
          </a:p>
          <a:p>
            <a:pPr marL="274320" lvl="1" indent="0">
              <a:buNone/>
            </a:pPr>
            <a:r>
              <a:rPr lang="en-US" sz="2700" b="1" dirty="0">
                <a:solidFill>
                  <a:srgbClr val="990033"/>
                </a:solidFill>
                <a:latin typeface="Courier New" pitchFamily="71" charset="0"/>
              </a:rPr>
              <a:t>| [ALTER [COLUMN] </a:t>
            </a:r>
            <a:r>
              <a:rPr lang="en-US" sz="2700" b="1" dirty="0" err="1">
                <a:solidFill>
                  <a:srgbClr val="990033"/>
                </a:solidFill>
                <a:latin typeface="Courier New" pitchFamily="71" charset="0"/>
              </a:rPr>
              <a:t>column_name</a:t>
            </a:r>
            <a:r>
              <a:rPr lang="en-US" sz="2700" b="1" dirty="0">
                <a:solidFill>
                  <a:srgbClr val="990033"/>
                </a:solidFill>
                <a:latin typeface="Courier New" pitchFamily="71" charset="0"/>
              </a:rPr>
              <a:t> SET DEFAULT </a:t>
            </a:r>
            <a:r>
              <a:rPr lang="en-US" sz="2700" b="1" dirty="0" err="1">
                <a:solidFill>
                  <a:srgbClr val="990033"/>
                </a:solidFill>
                <a:latin typeface="Courier New" pitchFamily="71" charset="0"/>
              </a:rPr>
              <a:t>default_value</a:t>
            </a:r>
            <a:r>
              <a:rPr lang="en-US" sz="2700" b="1" dirty="0">
                <a:solidFill>
                  <a:srgbClr val="990033"/>
                </a:solidFill>
                <a:latin typeface="Courier New" pitchFamily="71" charset="0"/>
              </a:rPr>
              <a:t>]</a:t>
            </a:r>
          </a:p>
          <a:p>
            <a:pPr marL="274320" lvl="1" indent="0">
              <a:buNone/>
            </a:pPr>
            <a:r>
              <a:rPr lang="en-US" sz="2700" b="1" dirty="0">
                <a:solidFill>
                  <a:srgbClr val="990033"/>
                </a:solidFill>
                <a:latin typeface="Courier New" pitchFamily="71" charset="0"/>
              </a:rPr>
              <a:t>| [ALTER [COLUMN] </a:t>
            </a:r>
            <a:r>
              <a:rPr lang="en-US" sz="2700" b="1" dirty="0" err="1">
                <a:solidFill>
                  <a:srgbClr val="990033"/>
                </a:solidFill>
                <a:latin typeface="Courier New" pitchFamily="71" charset="0"/>
              </a:rPr>
              <a:t>column_name</a:t>
            </a:r>
            <a:r>
              <a:rPr lang="en-US" sz="2700" b="1" dirty="0">
                <a:solidFill>
                  <a:srgbClr val="990033"/>
                </a:solidFill>
                <a:latin typeface="Courier New" pitchFamily="71" charset="0"/>
              </a:rPr>
              <a:t> DROP DEFAULT]</a:t>
            </a:r>
          </a:p>
          <a:p>
            <a:pPr marL="274320" lvl="1" indent="0">
              <a:buNone/>
            </a:pPr>
            <a:r>
              <a:rPr lang="en-US" sz="2700" b="1" dirty="0">
                <a:solidFill>
                  <a:srgbClr val="990033"/>
                </a:solidFill>
                <a:latin typeface="Courier New" pitchFamily="71" charset="0"/>
              </a:rPr>
              <a:t>| [ALTER [COLUMN] </a:t>
            </a:r>
            <a:r>
              <a:rPr lang="en-US" sz="2700" b="1" dirty="0" err="1">
                <a:solidFill>
                  <a:srgbClr val="990033"/>
                </a:solidFill>
                <a:latin typeface="Courier New" pitchFamily="71" charset="0"/>
              </a:rPr>
              <a:t>column_name</a:t>
            </a:r>
            <a:r>
              <a:rPr lang="en-US" sz="2700" b="1" dirty="0">
                <a:solidFill>
                  <a:srgbClr val="990033"/>
                </a:solidFill>
                <a:latin typeface="Courier New" pitchFamily="71" charset="0"/>
              </a:rPr>
              <a:t> ADD SCOPE </a:t>
            </a:r>
            <a:r>
              <a:rPr lang="en-US" sz="2700" b="1" dirty="0" err="1">
                <a:solidFill>
                  <a:srgbClr val="990033"/>
                </a:solidFill>
                <a:latin typeface="Courier New" pitchFamily="71" charset="0"/>
              </a:rPr>
              <a:t>table_name</a:t>
            </a:r>
            <a:endParaRPr lang="en-US" sz="2700" b="1" dirty="0">
              <a:solidFill>
                <a:srgbClr val="990033"/>
              </a:solidFill>
              <a:latin typeface="Courier New" pitchFamily="71" charset="0"/>
            </a:endParaRPr>
          </a:p>
          <a:p>
            <a:pPr marL="274320" lvl="1" indent="0">
              <a:buNone/>
            </a:pPr>
            <a:r>
              <a:rPr lang="en-US" sz="2700" b="1" dirty="0">
                <a:solidFill>
                  <a:srgbClr val="990033"/>
                </a:solidFill>
                <a:latin typeface="Courier New" pitchFamily="71" charset="0"/>
              </a:rPr>
              <a:t>| [ALTER [COLUMN] </a:t>
            </a:r>
            <a:r>
              <a:rPr lang="en-US" sz="2700" b="1" dirty="0" err="1">
                <a:solidFill>
                  <a:srgbClr val="990033"/>
                </a:solidFill>
                <a:latin typeface="Courier New" pitchFamily="71" charset="0"/>
              </a:rPr>
              <a:t>column_name</a:t>
            </a:r>
            <a:r>
              <a:rPr lang="en-US" sz="2700" b="1" dirty="0">
                <a:solidFill>
                  <a:srgbClr val="990033"/>
                </a:solidFill>
                <a:latin typeface="Courier New" pitchFamily="71" charset="0"/>
              </a:rPr>
              <a:t> DROP SCOPE {RESTRICT | CASCADE}]</a:t>
            </a:r>
          </a:p>
          <a:p>
            <a:pPr marL="274320" lvl="1" indent="0">
              <a:buNone/>
            </a:pPr>
            <a:r>
              <a:rPr lang="en-US" sz="2700" b="1" dirty="0">
                <a:solidFill>
                  <a:srgbClr val="990033"/>
                </a:solidFill>
                <a:latin typeface="Courier New" pitchFamily="71" charset="0"/>
              </a:rPr>
              <a:t>| [DROP [COLUMN] </a:t>
            </a:r>
            <a:r>
              <a:rPr lang="en-US" sz="2700" b="1" dirty="0" err="1">
                <a:solidFill>
                  <a:srgbClr val="990033"/>
                </a:solidFill>
                <a:latin typeface="Courier New" pitchFamily="71" charset="0"/>
              </a:rPr>
              <a:t>column_name</a:t>
            </a:r>
            <a:r>
              <a:rPr lang="en-US" sz="2700" b="1" dirty="0">
                <a:solidFill>
                  <a:srgbClr val="990033"/>
                </a:solidFill>
                <a:latin typeface="Courier New" pitchFamily="71" charset="0"/>
              </a:rPr>
              <a:t> {RESTRICT | CASCADE}]</a:t>
            </a:r>
          </a:p>
          <a:p>
            <a:pPr marL="274320" lvl="1" indent="0">
              <a:buNone/>
            </a:pPr>
            <a:r>
              <a:rPr lang="en-US" sz="2700" b="1" dirty="0">
                <a:solidFill>
                  <a:srgbClr val="990033"/>
                </a:solidFill>
                <a:latin typeface="Courier New" pitchFamily="71" charset="0"/>
              </a:rPr>
              <a:t>| [ADD </a:t>
            </a:r>
            <a:r>
              <a:rPr lang="en-US" sz="2700" b="1" dirty="0" err="1">
                <a:solidFill>
                  <a:srgbClr val="990033"/>
                </a:solidFill>
                <a:latin typeface="Courier New" pitchFamily="71" charset="0"/>
              </a:rPr>
              <a:t>table_constraint_name</a:t>
            </a:r>
            <a:r>
              <a:rPr lang="en-US" sz="2700" b="1" dirty="0">
                <a:solidFill>
                  <a:srgbClr val="990033"/>
                </a:solidFill>
                <a:latin typeface="Courier New" pitchFamily="71" charset="0"/>
              </a:rPr>
              <a:t>]</a:t>
            </a:r>
          </a:p>
          <a:p>
            <a:pPr marL="274320" lvl="1" indent="0">
              <a:buNone/>
            </a:pPr>
            <a:r>
              <a:rPr lang="en-US" sz="2700" b="1" dirty="0">
                <a:solidFill>
                  <a:srgbClr val="990033"/>
                </a:solidFill>
                <a:latin typeface="Courier New" pitchFamily="71" charset="0"/>
              </a:rPr>
              <a:t>| [DROP CONSTRAINT </a:t>
            </a:r>
            <a:r>
              <a:rPr lang="en-US" sz="2700" b="1" dirty="0" err="1">
                <a:solidFill>
                  <a:srgbClr val="990033"/>
                </a:solidFill>
                <a:latin typeface="Courier New" pitchFamily="71" charset="0"/>
              </a:rPr>
              <a:t>table_constraint_name</a:t>
            </a:r>
            <a:r>
              <a:rPr lang="en-US" sz="2700" b="1" dirty="0">
                <a:solidFill>
                  <a:srgbClr val="990033"/>
                </a:solidFill>
                <a:latin typeface="Courier New" pitchFamily="71" charset="0"/>
              </a:rPr>
              <a:t> {RESTRICT | CASCADE}]</a:t>
            </a:r>
            <a:endParaRPr lang="bg-BG" sz="2700" b="1" dirty="0">
              <a:solidFill>
                <a:srgbClr val="990033"/>
              </a:solidFill>
              <a:latin typeface="Courier New" pitchFamily="7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8- </a:t>
            </a:r>
            <a:fld id="{966EEBEB-C28D-425A-94AC-3F35D3B8954B}" type="slidenum">
              <a:rPr lang="en-US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584118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58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79258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400" dirty="0" smtClean="0"/>
              <a:t>Пример</a:t>
            </a:r>
            <a:r>
              <a:rPr lang="en-US" sz="2400" dirty="0" smtClean="0"/>
              <a:t>:</a:t>
            </a:r>
            <a:endParaRPr lang="en-US" sz="2400" dirty="0"/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/>
              <a:t>U1:	INSERT INTO  </a:t>
            </a:r>
            <a:r>
              <a:rPr lang="en-US" sz="2200" dirty="0" smtClean="0"/>
              <a:t>EMPLOYEE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	VALUES ('</a:t>
            </a:r>
            <a:r>
              <a:rPr lang="en-US" sz="2200" dirty="0" err="1"/>
              <a:t>Richard','K','Marini</a:t>
            </a:r>
            <a:r>
              <a:rPr lang="en-US" sz="2200" dirty="0"/>
              <a:t>', '653298653', '30-DEC-52',</a:t>
            </a:r>
            <a:br>
              <a:rPr lang="en-US" sz="2200" dirty="0"/>
            </a:br>
            <a:r>
              <a:rPr lang="en-US" sz="2200" dirty="0"/>
              <a:t>	'98 Oak </a:t>
            </a:r>
            <a:r>
              <a:rPr lang="en-US" sz="2200" dirty="0" err="1"/>
              <a:t>Forest,Katy,TX</a:t>
            </a:r>
            <a:r>
              <a:rPr lang="en-US" sz="2200" dirty="0"/>
              <a:t>', 'M', 37000,'987654321', 4 )</a:t>
            </a:r>
            <a:br>
              <a:rPr lang="en-US" sz="2200" dirty="0"/>
            </a:br>
            <a:endParaRPr lang="en-US" sz="2200" dirty="0"/>
          </a:p>
          <a:p>
            <a:pPr>
              <a:lnSpc>
                <a:spcPct val="80000"/>
              </a:lnSpc>
            </a:pPr>
            <a:r>
              <a:rPr lang="bg-BG" dirty="0" smtClean="0"/>
              <a:t>Една алтернативна форма на </a:t>
            </a:r>
            <a:r>
              <a:rPr lang="en-US" sz="2400" dirty="0" smtClean="0"/>
              <a:t>INSERT </a:t>
            </a:r>
            <a:r>
              <a:rPr lang="bg-BG" sz="2400" dirty="0" smtClean="0"/>
              <a:t>задава явно имената на атрибутите, които кореспондират със стойностите в новия</a:t>
            </a:r>
            <a:r>
              <a:rPr lang="en-US" sz="2400" dirty="0" smtClean="0"/>
              <a:t> tuple</a:t>
            </a:r>
            <a:r>
              <a:rPr lang="bg-BG" sz="2400" dirty="0" smtClean="0"/>
              <a:t>.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bg-BG" sz="2200" dirty="0" smtClean="0"/>
              <a:t>Атрибутите със стойност </a:t>
            </a:r>
            <a:r>
              <a:rPr lang="en-US" sz="2200" dirty="0" smtClean="0"/>
              <a:t>NULL </a:t>
            </a:r>
            <a:r>
              <a:rPr lang="bg-BG" sz="2200" dirty="0" smtClean="0"/>
              <a:t>могат да се пропуснат.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bg-BG" sz="2400" dirty="0" smtClean="0"/>
              <a:t>Пример</a:t>
            </a:r>
            <a:r>
              <a:rPr lang="en-US" sz="2400" dirty="0" smtClean="0"/>
              <a:t>: </a:t>
            </a:r>
            <a:r>
              <a:rPr lang="bg-BG" sz="2400" dirty="0" smtClean="0"/>
              <a:t>Добавете един </a:t>
            </a:r>
            <a:r>
              <a:rPr lang="en-US" sz="2400" dirty="0" smtClean="0"/>
              <a:t>tuple </a:t>
            </a:r>
            <a:r>
              <a:rPr lang="bg-BG" sz="2400" dirty="0" smtClean="0"/>
              <a:t>за нов </a:t>
            </a:r>
            <a:r>
              <a:rPr lang="en-US" sz="2400" dirty="0" smtClean="0"/>
              <a:t>EMPLOYEE</a:t>
            </a:r>
            <a:r>
              <a:rPr lang="bg-BG" sz="2400" dirty="0" smtClean="0"/>
              <a:t>, на който са известни само атрибутите</a:t>
            </a:r>
            <a:r>
              <a:rPr lang="en-US" sz="2400" dirty="0" smtClean="0"/>
              <a:t> </a:t>
            </a:r>
            <a:r>
              <a:rPr lang="en-US" sz="2400" dirty="0"/>
              <a:t>FNAME, LNAME, </a:t>
            </a:r>
            <a:r>
              <a:rPr lang="bg-BG" sz="2400" dirty="0" smtClean="0"/>
              <a:t>и </a:t>
            </a:r>
            <a:r>
              <a:rPr lang="en-US" sz="2400" dirty="0" smtClean="0"/>
              <a:t>SSN.</a:t>
            </a:r>
            <a:endParaRPr lang="en-US" sz="2400" dirty="0"/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/>
              <a:t>U1A:   INSERT INTO </a:t>
            </a:r>
            <a:r>
              <a:rPr lang="en-US" sz="2200" dirty="0" smtClean="0"/>
              <a:t>EMPLOYEE </a:t>
            </a:r>
            <a:r>
              <a:rPr lang="en-US" sz="2200" dirty="0"/>
              <a:t>(FNAME, LNAME, 						SSN)</a:t>
            </a:r>
            <a:br>
              <a:rPr lang="en-US" sz="2200" dirty="0"/>
            </a:br>
            <a:r>
              <a:rPr lang="en-US" sz="2200" dirty="0"/>
              <a:t>	   VALUES ('Richard', 'Marini', '653298653')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0AA8B172-4BC0-4146-BC1C-C31ECBDABEE6}" type="slidenum">
              <a:rPr lang="en-US"/>
              <a:pPr/>
              <a:t>80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3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79463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Само ограниченията, зададени в </a:t>
            </a:r>
            <a:r>
              <a:rPr lang="en-US" dirty="0" smtClean="0"/>
              <a:t>DDL </a:t>
            </a:r>
            <a:r>
              <a:rPr lang="bg-BG" dirty="0" smtClean="0"/>
              <a:t>команди се активират автоматично, когато се прилагат актуализации на БД.</a:t>
            </a:r>
            <a:endParaRPr lang="en-US" dirty="0"/>
          </a:p>
          <a:p>
            <a:pPr lvl="1"/>
            <a:r>
              <a:rPr lang="bg-BG" dirty="0" smtClean="0"/>
              <a:t>Друга вариация на </a:t>
            </a:r>
            <a:r>
              <a:rPr lang="en-US" dirty="0" smtClean="0"/>
              <a:t>INSERT </a:t>
            </a:r>
            <a:r>
              <a:rPr lang="bg-BG" dirty="0" smtClean="0"/>
              <a:t>позволява вмъкване на </a:t>
            </a:r>
            <a:r>
              <a:rPr lang="bg-BG" i="1" dirty="0" smtClean="0"/>
              <a:t>множество</a:t>
            </a:r>
            <a:r>
              <a:rPr lang="bg-BG" dirty="0" smtClean="0"/>
              <a:t> </a:t>
            </a:r>
            <a:r>
              <a:rPr lang="en-US" i="1" dirty="0" smtClean="0"/>
              <a:t>tuples</a:t>
            </a:r>
            <a:r>
              <a:rPr lang="bg-BG" i="1" dirty="0" smtClean="0"/>
              <a:t>,</a:t>
            </a:r>
            <a:r>
              <a:rPr lang="en-US" dirty="0" smtClean="0"/>
              <a:t> </a:t>
            </a:r>
            <a:r>
              <a:rPr lang="bg-BG" dirty="0" smtClean="0"/>
              <a:t>като резултат от заявка в релация.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F58FBD1D-9803-4598-BE95-273ACB5DE548}" type="slidenum">
              <a:rPr lang="en-US"/>
              <a:pPr/>
              <a:t>81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6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</a:t>
            </a:r>
            <a:r>
              <a:rPr lang="en-US" dirty="0" smtClean="0"/>
              <a:t>(4)</a:t>
            </a:r>
            <a:endParaRPr lang="en-US" dirty="0"/>
          </a:p>
        </p:txBody>
      </p:sp>
      <p:sp>
        <p:nvSpPr>
          <p:cNvPr id="796679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bg-BG" sz="2000" dirty="0" smtClean="0"/>
              <a:t>Пример</a:t>
            </a:r>
            <a:r>
              <a:rPr lang="en-US" sz="2000" dirty="0" smtClean="0"/>
              <a:t>: </a:t>
            </a:r>
            <a:r>
              <a:rPr lang="bg-BG" sz="2000" dirty="0" smtClean="0"/>
              <a:t>Нека трбява да се създаде временна таблица, която да съдържа имената на отделите, броя на служителите във всеки от тях и сумарната заплата за всеки отдел</a:t>
            </a:r>
            <a:r>
              <a:rPr lang="en-US" sz="2000" dirty="0" smtClean="0"/>
              <a:t>.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bg-BG" sz="2000" dirty="0" smtClean="0"/>
              <a:t>Таблицата</a:t>
            </a:r>
            <a:r>
              <a:rPr lang="en-US" sz="2000" dirty="0" smtClean="0"/>
              <a:t> </a:t>
            </a:r>
            <a:r>
              <a:rPr lang="en-US" sz="2000" dirty="0"/>
              <a:t>DEPTS_INFO </a:t>
            </a:r>
            <a:r>
              <a:rPr lang="bg-BG" sz="2000" dirty="0" smtClean="0"/>
              <a:t>се създава от </a:t>
            </a:r>
            <a:r>
              <a:rPr lang="en-US" sz="2000" dirty="0" smtClean="0"/>
              <a:t>U3A</a:t>
            </a:r>
            <a:r>
              <a:rPr lang="bg-BG" sz="2000" dirty="0" smtClean="0"/>
              <a:t> и се зарежда с информация от БД чрез заявка в</a:t>
            </a:r>
            <a:r>
              <a:rPr lang="en-US" sz="2000" dirty="0" smtClean="0"/>
              <a:t> </a:t>
            </a:r>
            <a:r>
              <a:rPr lang="en-US" sz="2000" dirty="0"/>
              <a:t>U3B.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/>
              <a:t>U3A:	CREATE TABLE  DEPTS_INFO</a:t>
            </a:r>
            <a:br>
              <a:rPr lang="en-US" sz="2000" dirty="0"/>
            </a:br>
            <a:r>
              <a:rPr lang="en-US" sz="2000" dirty="0"/>
              <a:t>			(DEPT_NAME		VARCHAR(10),</a:t>
            </a:r>
            <a:br>
              <a:rPr lang="en-US" sz="2000" dirty="0"/>
            </a:br>
            <a:r>
              <a:rPr lang="en-US" sz="2000" dirty="0"/>
              <a:t>			 NO_OF_EMPS		INTEGER,</a:t>
            </a:r>
            <a:br>
              <a:rPr lang="en-US" sz="2000" dirty="0"/>
            </a:br>
            <a:r>
              <a:rPr lang="en-US" sz="2000" dirty="0"/>
              <a:t>			 TOTAL_SAL		INTEGER);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2000" dirty="0"/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/>
              <a:t>U3B:	INSERT INTO	DEPTS_INFO (DEPT_NAME, 					NO_OF_EMPS, TOTAL_SAL)</a:t>
            </a:r>
            <a:br>
              <a:rPr lang="en-US" sz="2000" dirty="0"/>
            </a:br>
            <a:r>
              <a:rPr lang="en-US" sz="2000" dirty="0"/>
              <a:t>		SELECT	DNAME, COUNT (*), SUM (SALARY)</a:t>
            </a:r>
            <a:br>
              <a:rPr lang="en-US" sz="2000" dirty="0"/>
            </a:br>
            <a:r>
              <a:rPr lang="en-US" sz="2000" dirty="0"/>
              <a:t>		FROM		DEPARTMENT, EMPLOYEE</a:t>
            </a:r>
            <a:br>
              <a:rPr lang="en-US" sz="2000" dirty="0"/>
            </a:br>
            <a:r>
              <a:rPr lang="en-US" sz="2000" dirty="0"/>
              <a:t>		WHERE	DNUMBER=DNO</a:t>
            </a:r>
            <a:br>
              <a:rPr lang="en-US" sz="2000" dirty="0"/>
            </a:br>
            <a:r>
              <a:rPr lang="en-US" sz="2000" dirty="0"/>
              <a:t>		GROUP BY	DNAME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B43A47C0-DB22-4623-9A1F-9C9BC593FF7A}" type="slidenum">
              <a:rPr lang="en-US"/>
              <a:pPr/>
              <a:t>82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</a:t>
            </a:r>
            <a:r>
              <a:rPr lang="en-US" dirty="0" smtClean="0"/>
              <a:t>(5)</a:t>
            </a:r>
            <a:endParaRPr lang="en-US" dirty="0"/>
          </a:p>
        </p:txBody>
      </p:sp>
      <p:sp>
        <p:nvSpPr>
          <p:cNvPr id="79872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Таблицата</a:t>
            </a:r>
            <a:r>
              <a:rPr lang="en-US" dirty="0" smtClean="0"/>
              <a:t> </a:t>
            </a:r>
            <a:r>
              <a:rPr lang="en-US" dirty="0"/>
              <a:t>DEPTS_INFO </a:t>
            </a:r>
            <a:r>
              <a:rPr lang="bg-BG" dirty="0" smtClean="0"/>
              <a:t>може да не е актуална винаги, ако променим някой </a:t>
            </a:r>
            <a:r>
              <a:rPr lang="en-US" dirty="0" smtClean="0"/>
              <a:t>tuple</a:t>
            </a:r>
            <a:r>
              <a:rPr lang="bg-BG" dirty="0" smtClean="0"/>
              <a:t> в релации </a:t>
            </a:r>
            <a:r>
              <a:rPr lang="en-US" dirty="0" smtClean="0"/>
              <a:t>DEPARTMENT </a:t>
            </a:r>
            <a:r>
              <a:rPr lang="bg-BG" dirty="0" smtClean="0"/>
              <a:t>или </a:t>
            </a:r>
            <a:r>
              <a:rPr lang="en-US" dirty="0" smtClean="0"/>
              <a:t>EMPLOYEE </a:t>
            </a:r>
            <a:r>
              <a:rPr lang="bg-BG" i="1" dirty="0" smtClean="0"/>
              <a:t>след </a:t>
            </a:r>
            <a:r>
              <a:rPr lang="bg-BG" dirty="0" smtClean="0"/>
              <a:t>получаване на </a:t>
            </a:r>
            <a:r>
              <a:rPr lang="en-US" dirty="0" smtClean="0"/>
              <a:t>U3B</a:t>
            </a:r>
            <a:r>
              <a:rPr lang="en-US" dirty="0"/>
              <a:t>. </a:t>
            </a:r>
            <a:r>
              <a:rPr lang="bg-BG" dirty="0" smtClean="0"/>
              <a:t>В такива случаи създаваме </a:t>
            </a:r>
            <a:r>
              <a:rPr lang="en-US" dirty="0" smtClean="0"/>
              <a:t>view </a:t>
            </a:r>
            <a:r>
              <a:rPr lang="bg-BG" dirty="0" smtClean="0"/>
              <a:t>за да поддържаме </a:t>
            </a:r>
            <a:r>
              <a:rPr lang="bg-BG" dirty="0"/>
              <a:t>таблицата </a:t>
            </a:r>
            <a:r>
              <a:rPr lang="bg-BG" dirty="0" smtClean="0"/>
              <a:t>винаги актуална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16710D42-BD3C-451B-AE59-927241FB9827}" type="slidenum">
              <a:rPr lang="en-US"/>
              <a:pPr/>
              <a:t>83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DELETE (1)</a:t>
            </a:r>
            <a:endParaRPr lang="en-US" dirty="0"/>
          </a:p>
        </p:txBody>
      </p:sp>
      <p:sp>
        <p:nvSpPr>
          <p:cNvPr id="800775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g-BG" dirty="0" smtClean="0"/>
              <a:t>Изтрива </a:t>
            </a:r>
            <a:r>
              <a:rPr lang="en-US" sz="2400" dirty="0" smtClean="0"/>
              <a:t>tuples </a:t>
            </a:r>
            <a:r>
              <a:rPr lang="bg-BG" sz="2400" dirty="0" smtClean="0"/>
              <a:t>от релация.</a:t>
            </a:r>
            <a:endParaRPr lang="en-US" sz="2400" dirty="0"/>
          </a:p>
          <a:p>
            <a:pPr lvl="1"/>
            <a:r>
              <a:rPr lang="bg-BG" sz="2200" dirty="0" smtClean="0"/>
              <a:t>Включва клауза</a:t>
            </a:r>
            <a:r>
              <a:rPr lang="en-US" sz="2200" dirty="0" smtClean="0"/>
              <a:t> WHERE </a:t>
            </a:r>
            <a:r>
              <a:rPr lang="bg-BG" sz="2200" dirty="0" smtClean="0"/>
              <a:t>за избор на </a:t>
            </a:r>
            <a:r>
              <a:rPr lang="en-US" sz="2200" dirty="0" smtClean="0"/>
              <a:t>tuples</a:t>
            </a:r>
            <a:r>
              <a:rPr lang="bg-BG" sz="2200" dirty="0" smtClean="0"/>
              <a:t>, които трябва да се изтрият.</a:t>
            </a:r>
            <a:endParaRPr lang="en-US" sz="2200" dirty="0"/>
          </a:p>
          <a:p>
            <a:pPr lvl="1"/>
            <a:r>
              <a:rPr lang="bg-BG" sz="2200" dirty="0" smtClean="0"/>
              <a:t>Задължително се проверява референтната цялост.</a:t>
            </a:r>
            <a:endParaRPr lang="en-US" sz="2200" dirty="0"/>
          </a:p>
          <a:p>
            <a:pPr lvl="1"/>
            <a:r>
              <a:rPr lang="en-US" sz="2200" dirty="0"/>
              <a:t>Tuples </a:t>
            </a:r>
            <a:r>
              <a:rPr lang="bg-BG" sz="2200" dirty="0" smtClean="0"/>
              <a:t>се изтриват </a:t>
            </a:r>
            <a:r>
              <a:rPr lang="bg-BG" sz="2200" i="1" dirty="0" smtClean="0"/>
              <a:t>само от една таблица в даден момент </a:t>
            </a:r>
            <a:r>
              <a:rPr lang="bg-BG" sz="2200" dirty="0" smtClean="0"/>
              <a:t>(освен ако не е зададена опция </a:t>
            </a:r>
            <a:r>
              <a:rPr lang="en-US" sz="2200" dirty="0" smtClean="0"/>
              <a:t>CASCADE </a:t>
            </a:r>
            <a:r>
              <a:rPr lang="bg-BG" sz="2200" dirty="0" smtClean="0"/>
              <a:t>в ограниченията за референтна цялост</a:t>
            </a:r>
            <a:r>
              <a:rPr lang="en-US" sz="2200" dirty="0" smtClean="0"/>
              <a:t>)</a:t>
            </a:r>
            <a:r>
              <a:rPr lang="bg-BG" sz="2200" dirty="0" smtClean="0"/>
              <a:t>.</a:t>
            </a:r>
            <a:endParaRPr lang="en-US" sz="2200" dirty="0"/>
          </a:p>
          <a:p>
            <a:pPr lvl="1"/>
            <a:r>
              <a:rPr lang="bg-BG" sz="2200" dirty="0" smtClean="0"/>
              <a:t>Липсваща клауза </a:t>
            </a:r>
            <a:r>
              <a:rPr lang="en-US" sz="2200" dirty="0" smtClean="0"/>
              <a:t>WHERE</a:t>
            </a:r>
            <a:r>
              <a:rPr lang="bg-BG" sz="2200" dirty="0" smtClean="0"/>
              <a:t> задава изтриване на </a:t>
            </a:r>
            <a:r>
              <a:rPr lang="bg-BG" sz="2200" i="1" dirty="0" smtClean="0"/>
              <a:t>всички</a:t>
            </a:r>
            <a:r>
              <a:rPr lang="en-US" sz="2200" i="1" dirty="0" smtClean="0"/>
              <a:t> </a:t>
            </a:r>
            <a:r>
              <a:rPr lang="en-US" sz="2200" i="1" dirty="0"/>
              <a:t>tuples</a:t>
            </a:r>
            <a:r>
              <a:rPr lang="en-US" sz="2200" dirty="0"/>
              <a:t> </a:t>
            </a:r>
            <a:r>
              <a:rPr lang="bg-BG" sz="2200" dirty="0" smtClean="0"/>
              <a:t>в релацията</a:t>
            </a:r>
            <a:r>
              <a:rPr lang="en-US" sz="2200" dirty="0" smtClean="0"/>
              <a:t>; </a:t>
            </a:r>
            <a:r>
              <a:rPr lang="bg-BG" sz="2200" dirty="0" smtClean="0"/>
              <a:t>таблицата става празна.</a:t>
            </a:r>
            <a:endParaRPr lang="en-US" sz="2200" dirty="0"/>
          </a:p>
          <a:p>
            <a:pPr lvl="1"/>
            <a:r>
              <a:rPr lang="bg-BG" sz="2200" dirty="0" smtClean="0"/>
              <a:t>Броят на изтритите </a:t>
            </a:r>
            <a:r>
              <a:rPr lang="en-US" sz="2200" dirty="0" smtClean="0"/>
              <a:t>tuples </a:t>
            </a:r>
            <a:r>
              <a:rPr lang="bg-BG" sz="2200" dirty="0" smtClean="0"/>
              <a:t>зависи от броя на </a:t>
            </a:r>
            <a:r>
              <a:rPr lang="en-US" sz="2200" dirty="0" smtClean="0"/>
              <a:t>tuples </a:t>
            </a:r>
            <a:r>
              <a:rPr lang="bg-BG" sz="2200" dirty="0" smtClean="0"/>
              <a:t>в релацията, които удовлетворяват клаузата</a:t>
            </a:r>
            <a:r>
              <a:rPr lang="en-US" sz="2200" dirty="0" smtClean="0"/>
              <a:t> WHERE</a:t>
            </a:r>
            <a:r>
              <a:rPr lang="bg-BG" sz="2200" dirty="0" smtClean="0"/>
              <a:t>.</a:t>
            </a:r>
          </a:p>
          <a:p>
            <a:r>
              <a:rPr lang="bg-BG" sz="2800" dirty="0" smtClean="0"/>
              <a:t>Командата се поддържа с вариации от </a:t>
            </a:r>
            <a:r>
              <a:rPr lang="en-US" sz="2800" dirty="0" smtClean="0"/>
              <a:t>SQL Server </a:t>
            </a:r>
            <a:r>
              <a:rPr lang="bg-BG" sz="2800" dirty="0" smtClean="0"/>
              <a:t>и </a:t>
            </a:r>
            <a:r>
              <a:rPr lang="en-US" sz="2800" dirty="0" smtClean="0"/>
              <a:t>MySQL</a:t>
            </a:r>
            <a:r>
              <a:rPr lang="bg-BG" sz="2800" dirty="0" smtClean="0"/>
              <a:t>, и напълно от </a:t>
            </a:r>
            <a:r>
              <a:rPr lang="en-US" sz="2800" dirty="0" smtClean="0"/>
              <a:t>Oracle </a:t>
            </a:r>
            <a:r>
              <a:rPr lang="bg-BG" sz="2800" dirty="0" smtClean="0"/>
              <a:t>и </a:t>
            </a:r>
            <a:r>
              <a:rPr lang="en-US" sz="2800" dirty="0" err="1" smtClean="0"/>
              <a:t>PostgreSQL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r>
              <a:rPr lang="en-US" sz="2600" dirty="0">
                <a:solidFill>
                  <a:srgbClr val="FF0000"/>
                </a:solidFill>
              </a:rPr>
              <a:t>DELETE [FROM] [owner.]</a:t>
            </a:r>
            <a:r>
              <a:rPr lang="en-US" sz="2600" dirty="0" err="1">
                <a:solidFill>
                  <a:srgbClr val="FF0000"/>
                </a:solidFill>
              </a:rPr>
              <a:t>table_name</a:t>
            </a:r>
            <a:r>
              <a:rPr lang="en-US" sz="2600" dirty="0">
                <a:solidFill>
                  <a:srgbClr val="FF0000"/>
                </a:solidFill>
              </a:rPr>
              <a:t> [WHERE clause]</a:t>
            </a:r>
            <a:endParaRPr lang="en-US" sz="26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09ECAACC-0F66-4A1E-9459-E0B1FA1E9678}" type="slidenum">
              <a:rPr lang="en-US"/>
              <a:pPr/>
              <a:t>84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2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80282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sz="2000" dirty="0" smtClean="0"/>
              <a:t>Примери</a:t>
            </a:r>
            <a:r>
              <a:rPr lang="en-US" sz="2000" dirty="0" smtClean="0"/>
              <a:t>:</a:t>
            </a:r>
            <a:endParaRPr lang="en-US" sz="2000" dirty="0"/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/>
              <a:t>U4A:	DELETE FROM 	EMPLOYEE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 smtClean="0"/>
              <a:t>WHERE</a:t>
            </a:r>
            <a:r>
              <a:rPr lang="en-US" sz="2000" dirty="0"/>
              <a:t>		LNAME='Brown’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2000" dirty="0"/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/>
              <a:t>U4B:	DELETE FROM 	EMPLOYEE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 smtClean="0"/>
              <a:t>WHERE</a:t>
            </a:r>
            <a:r>
              <a:rPr lang="en-US" sz="2000" dirty="0"/>
              <a:t>		SSN='123456789’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2000" dirty="0"/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/>
              <a:t>U4C:	DELETE FROM 	EMPLOYEE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 smtClean="0"/>
              <a:t>WHERE</a:t>
            </a:r>
            <a:r>
              <a:rPr lang="en-US" sz="2000" dirty="0"/>
              <a:t>		DNO  IN				  			(SELECT	DNUMBER</a:t>
            </a:r>
            <a:br>
              <a:rPr lang="en-US" sz="2000" dirty="0"/>
            </a:br>
            <a:r>
              <a:rPr lang="en-US" sz="2000" dirty="0"/>
              <a:t>				FROM	DEPARTMENT</a:t>
            </a:r>
            <a:br>
              <a:rPr lang="en-US" sz="2000" dirty="0"/>
            </a:br>
            <a:r>
              <a:rPr lang="en-US" sz="2000" dirty="0"/>
              <a:t>				WHERE							DNAME='Research')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2000" dirty="0"/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/>
              <a:t>U4D:	DELETE FROM 	EMPLOYEE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FCA7D38F-5FCC-426D-A24A-BAA462A5E3DA}" type="slidenum">
              <a:rPr lang="en-US"/>
              <a:pPr/>
              <a:t>85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(1)</a:t>
            </a:r>
            <a:endParaRPr lang="en-US" dirty="0"/>
          </a:p>
        </p:txBody>
      </p:sp>
      <p:sp>
        <p:nvSpPr>
          <p:cNvPr id="80487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Използва се за модификация на стойност на атрибут в &gt;=1 избрани</a:t>
            </a:r>
            <a:r>
              <a:rPr lang="en-US" dirty="0" smtClean="0"/>
              <a:t> tuples</a:t>
            </a:r>
            <a:r>
              <a:rPr lang="bg-BG" dirty="0" smtClean="0"/>
              <a:t>.</a:t>
            </a:r>
            <a:endParaRPr lang="en-US" dirty="0"/>
          </a:p>
          <a:p>
            <a:r>
              <a:rPr lang="bg-BG" dirty="0" smtClean="0"/>
              <a:t>Клаузата </a:t>
            </a:r>
            <a:r>
              <a:rPr lang="en-US" dirty="0" smtClean="0"/>
              <a:t>WHERE</a:t>
            </a:r>
            <a:r>
              <a:rPr lang="bg-BG" dirty="0" smtClean="0"/>
              <a:t> избира кои </a:t>
            </a:r>
            <a:r>
              <a:rPr lang="en-US" dirty="0" smtClean="0"/>
              <a:t>tuples </a:t>
            </a:r>
            <a:r>
              <a:rPr lang="bg-BG" dirty="0" smtClean="0"/>
              <a:t>да бъдат актуализирани.</a:t>
            </a:r>
            <a:endParaRPr lang="en-US" dirty="0"/>
          </a:p>
          <a:p>
            <a:r>
              <a:rPr lang="bg-BG" dirty="0" smtClean="0"/>
              <a:t>Допълнителна клауза</a:t>
            </a:r>
            <a:r>
              <a:rPr lang="en-US" dirty="0" smtClean="0"/>
              <a:t> SET</a:t>
            </a:r>
            <a:r>
              <a:rPr lang="bg-BG" dirty="0" smtClean="0"/>
              <a:t> задава атрибутите, които ще се промент и новите им стойности.</a:t>
            </a:r>
            <a:endParaRPr lang="en-US" dirty="0"/>
          </a:p>
          <a:p>
            <a:r>
              <a:rPr lang="bg-BG" dirty="0" smtClean="0"/>
              <a:t>Всяка команда променя </a:t>
            </a:r>
            <a:r>
              <a:rPr lang="en-US" dirty="0" smtClean="0"/>
              <a:t>tuples </a:t>
            </a:r>
            <a:r>
              <a:rPr lang="bg-BG" i="1" dirty="0" smtClean="0"/>
              <a:t>само в една релация.</a:t>
            </a:r>
            <a:endParaRPr lang="en-US" i="1" dirty="0"/>
          </a:p>
          <a:p>
            <a:r>
              <a:rPr lang="bg-BG" dirty="0" smtClean="0"/>
              <a:t>Проверява се референтната цялост на БД.</a:t>
            </a:r>
          </a:p>
          <a:p>
            <a:r>
              <a:rPr lang="bg-BG" dirty="0" smtClean="0"/>
              <a:t>Командата се поддържа с вариации от </a:t>
            </a:r>
            <a:r>
              <a:rPr lang="en-US" dirty="0" smtClean="0"/>
              <a:t>SQL Server, MySQL </a:t>
            </a:r>
            <a:r>
              <a:rPr lang="bg-BG" dirty="0" smtClean="0"/>
              <a:t>и </a:t>
            </a:r>
            <a:r>
              <a:rPr lang="en-US" dirty="0" smtClean="0"/>
              <a:t>Oracle</a:t>
            </a:r>
            <a:r>
              <a:rPr lang="bg-BG" dirty="0" smtClean="0"/>
              <a:t>, и напълно от </a:t>
            </a:r>
            <a:r>
              <a:rPr lang="en-US" dirty="0" err="1" smtClean="0"/>
              <a:t>PostgreSQL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C0CC3651-6A1B-4336-9A11-339096D18B56}" type="slidenum">
              <a:rPr lang="en-US"/>
              <a:pPr/>
              <a:t>86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806919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UPDATE {</a:t>
            </a:r>
            <a:r>
              <a:rPr lang="en-US" dirty="0" err="1">
                <a:solidFill>
                  <a:srgbClr val="FF0000"/>
                </a:solidFill>
              </a:rPr>
              <a:t>table_name</a:t>
            </a:r>
            <a:r>
              <a:rPr lang="en-US" dirty="0">
                <a:solidFill>
                  <a:srgbClr val="FF0000"/>
                </a:solidFill>
              </a:rPr>
              <a:t> | </a:t>
            </a:r>
            <a:r>
              <a:rPr lang="en-US" dirty="0" err="1">
                <a:solidFill>
                  <a:srgbClr val="FF0000"/>
                </a:solidFill>
              </a:rPr>
              <a:t>view_name</a:t>
            </a:r>
            <a:r>
              <a:rPr lang="en-US" dirty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SET {</a:t>
            </a:r>
            <a:r>
              <a:rPr lang="en-US" dirty="0" err="1">
                <a:solidFill>
                  <a:srgbClr val="FF0000"/>
                </a:solidFill>
              </a:rPr>
              <a:t>column_name</a:t>
            </a:r>
            <a:r>
              <a:rPr lang="en-US" dirty="0">
                <a:solidFill>
                  <a:srgbClr val="FF0000"/>
                </a:solidFill>
              </a:rPr>
              <a:t> | </a:t>
            </a:r>
            <a:r>
              <a:rPr lang="en-US" dirty="0" err="1">
                <a:solidFill>
                  <a:srgbClr val="FF0000"/>
                </a:solidFill>
              </a:rPr>
              <a:t>variable_name</a:t>
            </a:r>
            <a:r>
              <a:rPr lang="en-US" dirty="0">
                <a:solidFill>
                  <a:srgbClr val="FF0000"/>
                </a:solidFill>
              </a:rPr>
              <a:t>} = {DEFAULT | expression} [,...n]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WHERE </a:t>
            </a:r>
            <a:r>
              <a:rPr lang="en-US" dirty="0" smtClean="0">
                <a:solidFill>
                  <a:srgbClr val="FF0000"/>
                </a:solidFill>
              </a:rPr>
              <a:t>conditions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r>
              <a:rPr lang="bg-BG" dirty="0" smtClean="0"/>
              <a:t>Пример</a:t>
            </a:r>
            <a:r>
              <a:rPr lang="en-US" dirty="0" smtClean="0"/>
              <a:t>: </a:t>
            </a:r>
            <a:r>
              <a:rPr lang="bg-BG" dirty="0" smtClean="0"/>
              <a:t>Променете местоположението и управляващия отдел на проект </a:t>
            </a:r>
            <a:r>
              <a:rPr lang="en-US" dirty="0" smtClean="0"/>
              <a:t>No 10</a:t>
            </a:r>
            <a:r>
              <a:rPr lang="bg-BG" dirty="0" smtClean="0"/>
              <a:t> съответно на</a:t>
            </a:r>
            <a:r>
              <a:rPr lang="en-US" dirty="0" smtClean="0"/>
              <a:t> </a:t>
            </a:r>
            <a:r>
              <a:rPr lang="en-US" dirty="0"/>
              <a:t>'Bellaire' </a:t>
            </a:r>
            <a:r>
              <a:rPr lang="bg-BG" dirty="0" smtClean="0"/>
              <a:t>и </a:t>
            </a:r>
            <a:r>
              <a:rPr lang="en-US" dirty="0" smtClean="0"/>
              <a:t>5.</a:t>
            </a: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dirty="0"/>
              <a:t>U5:	UPDATE 	PROJECT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smtClean="0"/>
              <a:t>SET</a:t>
            </a:r>
            <a:r>
              <a:rPr lang="en-US" dirty="0"/>
              <a:t>		PLOCATION = 'Bellaire', 					DNUM = 5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smtClean="0"/>
              <a:t>WHERE</a:t>
            </a:r>
            <a:r>
              <a:rPr lang="en-US" dirty="0"/>
              <a:t>	PNUMBER=10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20E4C03E-3336-4A63-A347-A85976D4B70B}" type="slidenum">
              <a:rPr lang="en-US"/>
              <a:pPr/>
              <a:t>87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6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808967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bg-BG" sz="2400" dirty="0" smtClean="0"/>
              <a:t>Пример</a:t>
            </a:r>
            <a:r>
              <a:rPr lang="en-US" sz="2400" dirty="0" smtClean="0"/>
              <a:t>: </a:t>
            </a:r>
            <a:r>
              <a:rPr lang="bg-BG" sz="2400" dirty="0" smtClean="0"/>
              <a:t>Увеличете заплатата на служителите от отдел </a:t>
            </a:r>
            <a:r>
              <a:rPr lang="en-US" sz="2400" dirty="0" smtClean="0"/>
              <a:t>'Research</a:t>
            </a:r>
            <a:r>
              <a:rPr lang="en-US" sz="2400" dirty="0"/>
              <a:t>' </a:t>
            </a:r>
            <a:r>
              <a:rPr lang="bg-BG" sz="2400" dirty="0" smtClean="0"/>
              <a:t>с </a:t>
            </a:r>
            <a:r>
              <a:rPr lang="en-US" sz="2400" dirty="0" smtClean="0"/>
              <a:t>10%.</a:t>
            </a:r>
            <a:endParaRPr lang="en-US" sz="2400" dirty="0"/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/>
              <a:t>U6:	UPDATE 	EMPLOYEE</a:t>
            </a:r>
            <a:br>
              <a:rPr lang="en-US" sz="2200" dirty="0"/>
            </a:br>
            <a:r>
              <a:rPr lang="en-US" sz="2200" dirty="0"/>
              <a:t>	SET		SALARY = SALARY *1.1</a:t>
            </a:r>
            <a:br>
              <a:rPr lang="en-US" sz="2200" dirty="0"/>
            </a:br>
            <a:r>
              <a:rPr lang="en-US" sz="2200" dirty="0"/>
              <a:t>	WHERE	DNO  IN (SELECT	DNUMBER</a:t>
            </a:r>
            <a:br>
              <a:rPr lang="en-US" sz="2200" dirty="0"/>
            </a:br>
            <a:r>
              <a:rPr lang="en-US" sz="2200" dirty="0"/>
              <a:t>			    FROM	DEPARTMENT</a:t>
            </a:r>
            <a:br>
              <a:rPr lang="en-US" sz="2200" dirty="0"/>
            </a:br>
            <a:r>
              <a:rPr lang="en-US" sz="2200" dirty="0"/>
              <a:t>			    WHERE	DNAME='Research')</a:t>
            </a:r>
            <a:br>
              <a:rPr lang="en-US" sz="2200" dirty="0"/>
            </a:br>
            <a:endParaRPr lang="en-US" sz="2200" dirty="0"/>
          </a:p>
          <a:p>
            <a:pPr>
              <a:lnSpc>
                <a:spcPct val="80000"/>
              </a:lnSpc>
            </a:pPr>
            <a:r>
              <a:rPr lang="bg-BG" sz="2400" dirty="0" smtClean="0"/>
              <a:t>В тази заявка, модифицираната тойност на заплатата зависи от оригиналната заплата във всеки ред.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bg-BG" sz="2200" dirty="0" smtClean="0"/>
              <a:t>Референцията към атрибута </a:t>
            </a:r>
            <a:r>
              <a:rPr lang="en-US" sz="2200" dirty="0" smtClean="0"/>
              <a:t>SALARY </a:t>
            </a:r>
            <a:r>
              <a:rPr lang="bg-BG" sz="2200" dirty="0" smtClean="0"/>
              <a:t>отдясно на </a:t>
            </a:r>
            <a:r>
              <a:rPr lang="en-US" sz="2200" dirty="0" smtClean="0"/>
              <a:t>= </a:t>
            </a:r>
            <a:r>
              <a:rPr lang="bg-BG" sz="2200" dirty="0" smtClean="0"/>
              <a:t>означава референция към старата стойност на </a:t>
            </a:r>
            <a:r>
              <a:rPr lang="en-US" sz="2200" dirty="0" smtClean="0"/>
              <a:t>SALARY </a:t>
            </a:r>
            <a:r>
              <a:rPr lang="bg-BG" sz="2200" dirty="0" smtClean="0"/>
              <a:t>преди промяната.</a:t>
            </a:r>
            <a:endParaRPr lang="en-US" sz="2200" dirty="0"/>
          </a:p>
          <a:p>
            <a:pPr lvl="1">
              <a:lnSpc>
                <a:spcPct val="80000"/>
              </a:lnSpc>
            </a:pPr>
            <a:r>
              <a:rPr lang="bg-BG" sz="2200" dirty="0"/>
              <a:t>Референцията към атрибута </a:t>
            </a:r>
            <a:r>
              <a:rPr lang="en-US" sz="2200" dirty="0"/>
              <a:t>SALARY </a:t>
            </a:r>
            <a:r>
              <a:rPr lang="bg-BG" sz="2200" dirty="0" smtClean="0"/>
              <a:t>отляво на </a:t>
            </a:r>
            <a:r>
              <a:rPr lang="en-US" sz="2200" dirty="0" smtClean="0"/>
              <a:t>= </a:t>
            </a:r>
            <a:r>
              <a:rPr lang="bg-BG" sz="2200" dirty="0"/>
              <a:t>означава референция към </a:t>
            </a:r>
            <a:r>
              <a:rPr lang="bg-BG" sz="2200" dirty="0" smtClean="0"/>
              <a:t>новата стойност </a:t>
            </a:r>
            <a:r>
              <a:rPr lang="bg-BG" sz="2200" dirty="0"/>
              <a:t>на </a:t>
            </a:r>
            <a:r>
              <a:rPr lang="en-US" sz="2200" dirty="0"/>
              <a:t>SALARY </a:t>
            </a:r>
            <a:r>
              <a:rPr lang="bg-BG" sz="2200" dirty="0" smtClean="0"/>
              <a:t>след промяната</a:t>
            </a:r>
            <a:r>
              <a:rPr lang="bg-BG" sz="2200" dirty="0"/>
              <a:t>.</a:t>
            </a:r>
            <a:r>
              <a:rPr lang="en-US" sz="2200" dirty="0"/>
              <a:t/>
            </a:r>
            <a:br>
              <a:rPr lang="en-US" sz="2200" dirty="0"/>
            </a:b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B56F04FA-7AD9-4086-A18D-1280CEC22D4E}" type="slidenum">
              <a:rPr lang="en-US"/>
              <a:pPr/>
              <a:t>88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Преглед на </a:t>
            </a:r>
            <a:r>
              <a:rPr lang="en-US" dirty="0" smtClean="0"/>
              <a:t>SQL </a:t>
            </a:r>
            <a:r>
              <a:rPr lang="bg-BG" dirty="0" smtClean="0"/>
              <a:t>заявки</a:t>
            </a:r>
            <a:endParaRPr lang="en-US" dirty="0"/>
          </a:p>
        </p:txBody>
      </p:sp>
      <p:sp>
        <p:nvSpPr>
          <p:cNvPr id="8212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Една заявка в </a:t>
            </a:r>
            <a:r>
              <a:rPr lang="en-US" sz="2400" dirty="0" smtClean="0"/>
              <a:t>SQL </a:t>
            </a:r>
            <a:r>
              <a:rPr lang="bg-BG" sz="2400" dirty="0" smtClean="0"/>
              <a:t>може да съдържа до 6 клаузи, акто само </a:t>
            </a:r>
            <a:r>
              <a:rPr lang="en-US" sz="2400" dirty="0" smtClean="0"/>
              <a:t>SELECT </a:t>
            </a:r>
            <a:r>
              <a:rPr lang="bg-BG" sz="2400" dirty="0" smtClean="0"/>
              <a:t>и </a:t>
            </a:r>
            <a:r>
              <a:rPr lang="en-US" sz="2400" dirty="0" smtClean="0"/>
              <a:t>FROM</a:t>
            </a:r>
            <a:r>
              <a:rPr lang="bg-BG" sz="2400" dirty="0" smtClean="0"/>
              <a:t> са задължителни</a:t>
            </a:r>
            <a:r>
              <a:rPr lang="en-US" sz="2400" dirty="0" smtClean="0"/>
              <a:t>. </a:t>
            </a:r>
            <a:r>
              <a:rPr lang="bg-BG" sz="2400" dirty="0" smtClean="0"/>
              <a:t>Клаузите се задават в реда</a:t>
            </a:r>
            <a:r>
              <a:rPr lang="en-US" sz="2400" dirty="0" smtClean="0"/>
              <a:t>: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1" dirty="0"/>
              <a:t>SELECT		</a:t>
            </a:r>
            <a:r>
              <a:rPr lang="en-US" sz="2400" dirty="0"/>
              <a:t>&lt;attribute list&gt;</a:t>
            </a:r>
            <a:br>
              <a:rPr lang="en-US" sz="2400" dirty="0"/>
            </a:br>
            <a:r>
              <a:rPr lang="en-US" sz="2400" b="1" dirty="0"/>
              <a:t>FROM</a:t>
            </a:r>
            <a:r>
              <a:rPr lang="en-US" sz="2400" dirty="0"/>
              <a:t>		&lt;table list&gt;</a:t>
            </a:r>
            <a:br>
              <a:rPr lang="en-US" sz="2400" dirty="0"/>
            </a:br>
            <a:r>
              <a:rPr lang="en-US" sz="2400" dirty="0"/>
              <a:t>[</a:t>
            </a:r>
            <a:r>
              <a:rPr lang="en-US" sz="2400" b="1" dirty="0"/>
              <a:t>WHERE</a:t>
            </a:r>
            <a:r>
              <a:rPr lang="en-US" sz="2400" dirty="0"/>
              <a:t>		&lt;condition&gt;]</a:t>
            </a:r>
            <a:br>
              <a:rPr lang="en-US" sz="2400" dirty="0"/>
            </a:br>
            <a:r>
              <a:rPr lang="en-US" sz="2400" dirty="0"/>
              <a:t>[</a:t>
            </a:r>
            <a:r>
              <a:rPr lang="en-US" sz="2400" b="1" dirty="0"/>
              <a:t>GROUP</a:t>
            </a:r>
            <a:r>
              <a:rPr lang="en-US" sz="2400" dirty="0"/>
              <a:t> </a:t>
            </a:r>
            <a:r>
              <a:rPr lang="en-US" sz="2400" b="1" dirty="0"/>
              <a:t>BY</a:t>
            </a:r>
            <a:r>
              <a:rPr lang="en-US" sz="2400" dirty="0"/>
              <a:t> 	&lt;grouping attribute(s)&gt;]</a:t>
            </a:r>
            <a:br>
              <a:rPr lang="en-US" sz="2400" dirty="0"/>
            </a:br>
            <a:r>
              <a:rPr lang="en-US" sz="2400" dirty="0"/>
              <a:t>[</a:t>
            </a:r>
            <a:r>
              <a:rPr lang="en-US" sz="2400" b="1" dirty="0"/>
              <a:t>HAVING</a:t>
            </a:r>
            <a:r>
              <a:rPr lang="en-US" sz="2400" dirty="0"/>
              <a:t>		&lt;group condition&gt;]</a:t>
            </a:r>
            <a:br>
              <a:rPr lang="en-US" sz="2400" dirty="0"/>
            </a:br>
            <a:r>
              <a:rPr lang="en-US" sz="2400" dirty="0"/>
              <a:t>[</a:t>
            </a:r>
            <a:r>
              <a:rPr lang="en-US" sz="2400" b="1" dirty="0"/>
              <a:t>ORDER BY</a:t>
            </a:r>
            <a:r>
              <a:rPr lang="en-US" sz="2400" dirty="0"/>
              <a:t> 	&lt;attribute list&gt;]</a:t>
            </a:r>
          </a:p>
          <a:p>
            <a:r>
              <a:rPr lang="bg-BG" sz="2400" dirty="0" smtClean="0"/>
              <a:t>Съществуват три </a:t>
            </a:r>
            <a:r>
              <a:rPr lang="en-US" sz="2400" dirty="0" smtClean="0"/>
              <a:t>SQL </a:t>
            </a:r>
            <a:r>
              <a:rPr lang="bg-BG" sz="2400" dirty="0" smtClean="0"/>
              <a:t>команди за промяна на информацията в БД</a:t>
            </a:r>
            <a:r>
              <a:rPr lang="en-US" sz="2400" dirty="0" smtClean="0"/>
              <a:t>: </a:t>
            </a:r>
            <a:r>
              <a:rPr lang="en-US" sz="2400" b="1" dirty="0"/>
              <a:t>INSERT</a:t>
            </a:r>
            <a:r>
              <a:rPr lang="en-US" sz="2400" dirty="0"/>
              <a:t>, </a:t>
            </a:r>
            <a:r>
              <a:rPr lang="en-US" sz="2400" b="1" dirty="0"/>
              <a:t>DELETE</a:t>
            </a:r>
            <a:r>
              <a:rPr lang="en-US" sz="2400"/>
              <a:t>, </a:t>
            </a:r>
            <a:r>
              <a:rPr lang="en-US" sz="2400" b="1" smtClean="0"/>
              <a:t>UPDATE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FE229F6E-AE24-4D2F-A269-09A837A73747}" type="slidenum">
              <a:rPr lang="en-US"/>
              <a:pPr/>
              <a:t>89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 TABLE</a:t>
            </a:r>
          </a:p>
        </p:txBody>
      </p:sp>
      <p:sp>
        <p:nvSpPr>
          <p:cNvPr id="67789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dirty="0" smtClean="0"/>
              <a:t>Пример: Добавя атрибути към една релация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bg-BG" sz="2500" dirty="0" smtClean="0"/>
              <a:t>Новият атрибут ще има стойност </a:t>
            </a:r>
            <a:r>
              <a:rPr lang="en-US" sz="2500" dirty="0" smtClean="0"/>
              <a:t>NULL</a:t>
            </a:r>
            <a:r>
              <a:rPr lang="bg-BG" sz="2500" dirty="0" smtClean="0"/>
              <a:t> във всички </a:t>
            </a:r>
            <a:r>
              <a:rPr lang="en-US" sz="2500" dirty="0" smtClean="0"/>
              <a:t>tuples </a:t>
            </a:r>
            <a:r>
              <a:rPr lang="bg-BG" sz="2500" dirty="0" smtClean="0"/>
              <a:t>на релацията след изпълнение на командата. Поради това не се допуска използване на ограничение </a:t>
            </a:r>
            <a:r>
              <a:rPr lang="en-US" sz="2500" dirty="0" smtClean="0"/>
              <a:t>NOT </a:t>
            </a:r>
            <a:r>
              <a:rPr lang="en-US" sz="2500" dirty="0"/>
              <a:t>NULL </a:t>
            </a:r>
            <a:r>
              <a:rPr lang="bg-BG" sz="2500" dirty="0" smtClean="0"/>
              <a:t>за този атрибут.</a:t>
            </a:r>
            <a:endParaRPr lang="en-US" sz="2500" dirty="0"/>
          </a:p>
          <a:p>
            <a:pPr marL="274320" lvl="1" indent="0">
              <a:lnSpc>
                <a:spcPct val="80000"/>
              </a:lnSpc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sz="2200" b="1" dirty="0">
                <a:solidFill>
                  <a:srgbClr val="990033"/>
                </a:solidFill>
                <a:latin typeface="Courier New" pitchFamily="71" charset="0"/>
              </a:rPr>
              <a:t>ALTER TABLE EMPLOYEE ADD JOB VARCHAR(12);</a:t>
            </a:r>
            <a:br>
              <a:rPr lang="en-US" sz="2200" b="1" dirty="0">
                <a:solidFill>
                  <a:srgbClr val="990033"/>
                </a:solidFill>
                <a:latin typeface="Courier New" pitchFamily="71" charset="0"/>
              </a:rPr>
            </a:br>
            <a:endParaRPr lang="en-US" sz="2200" b="1" dirty="0">
              <a:solidFill>
                <a:srgbClr val="990033"/>
              </a:solidFill>
              <a:latin typeface="Courier New" pitchFamily="71" charset="0"/>
            </a:endParaRPr>
          </a:p>
          <a:p>
            <a:pPr>
              <a:lnSpc>
                <a:spcPct val="80000"/>
              </a:lnSpc>
            </a:pPr>
            <a:r>
              <a:rPr lang="bg-BG" dirty="0" smtClean="0"/>
              <a:t>След тази команда потребителят на БД може да добави стойности за новия атрибут </a:t>
            </a:r>
            <a:r>
              <a:rPr lang="en-US" dirty="0" smtClean="0"/>
              <a:t>JOB </a:t>
            </a:r>
            <a:r>
              <a:rPr lang="bg-BG" dirty="0" smtClean="0"/>
              <a:t>за всеки </a:t>
            </a:r>
            <a:r>
              <a:rPr lang="en-US" dirty="0" smtClean="0"/>
              <a:t>EMPLOYEE </a:t>
            </a:r>
            <a:r>
              <a:rPr lang="en-US" dirty="0"/>
              <a:t>tuple.</a:t>
            </a:r>
          </a:p>
          <a:p>
            <a:pPr lvl="1">
              <a:lnSpc>
                <a:spcPct val="80000"/>
              </a:lnSpc>
            </a:pPr>
            <a:r>
              <a:rPr lang="bg-BG" sz="2500" dirty="0" smtClean="0"/>
              <a:t>Тази възможност се осъществява от командата</a:t>
            </a:r>
            <a:r>
              <a:rPr lang="en-US" sz="2500" dirty="0" smtClean="0"/>
              <a:t> UPDATE.</a:t>
            </a:r>
            <a:endParaRPr lang="en-US" sz="2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8- </a:t>
            </a:r>
            <a:fld id="{DC8C6D7D-67BB-421F-ABA2-059EED0D2228}" type="slidenum">
              <a:rPr lang="en-US"/>
              <a:pPr/>
              <a:t>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3082</TotalTime>
  <Words>4452</Words>
  <Application>Microsoft Office PowerPoint</Application>
  <PresentationFormat>Letter Paper (8.5x11 in)</PresentationFormat>
  <Paragraphs>689</Paragraphs>
  <Slides>89</Slides>
  <Notes>74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89</vt:i4>
      </vt:variant>
    </vt:vector>
  </HeadingPairs>
  <TitlesOfParts>
    <vt:vector size="90" baseType="lpstr">
      <vt:lpstr>Clarity</vt:lpstr>
      <vt:lpstr>ЛЕКЦИИ 8-9</vt:lpstr>
      <vt:lpstr>Дефиниция на данни, ограничения и промени в схемата</vt:lpstr>
      <vt:lpstr>CREATE TABLE</vt:lpstr>
      <vt:lpstr>CREATE TABLE</vt:lpstr>
      <vt:lpstr>CREATE TABLE</vt:lpstr>
      <vt:lpstr>CREATE TABLE</vt:lpstr>
      <vt:lpstr>DROP TABLE</vt:lpstr>
      <vt:lpstr>ALTER TABLE</vt:lpstr>
      <vt:lpstr>ALTER TABLE</vt:lpstr>
      <vt:lpstr>Добавени възможности в SQL2 и SQL-99</vt:lpstr>
      <vt:lpstr>CREATE SCHEMA</vt:lpstr>
      <vt:lpstr>CREATE SCHEMA</vt:lpstr>
      <vt:lpstr>REFERENTIAL INTEGRITY OPTIONS (1)</vt:lpstr>
      <vt:lpstr>REFERENTIAL INTEGRITY OPTIONS (2)</vt:lpstr>
      <vt:lpstr>Допълнителни типове данни в SQL2 и SQL-99 (1)</vt:lpstr>
      <vt:lpstr>Допълнителни типове данни в SQL2 и SQL-99 (2)</vt:lpstr>
      <vt:lpstr>Retrieval Queries in SQL (1)</vt:lpstr>
      <vt:lpstr>Retrieval Queries in SQL (2)</vt:lpstr>
      <vt:lpstr>Retrieval Queries in SQL (3)</vt:lpstr>
      <vt:lpstr>Синтаксис на SELECT в SQL-99</vt:lpstr>
      <vt:lpstr>Синтаксис на SELECT</vt:lpstr>
      <vt:lpstr>Релационна схема на БД</vt:lpstr>
      <vt:lpstr>Попълнената БД</vt:lpstr>
      <vt:lpstr>Прости SQL заявки (1)</vt:lpstr>
      <vt:lpstr>Прости SQL заявки (2)</vt:lpstr>
      <vt:lpstr>Прости SQL заявки (3)</vt:lpstr>
      <vt:lpstr>Прости SQL заявки (4)</vt:lpstr>
      <vt:lpstr>Aliases, * и DISTINCT, празна WHERE клауза</vt:lpstr>
      <vt:lpstr>ALIASES (1)</vt:lpstr>
      <vt:lpstr>ALIASES (2)</vt:lpstr>
      <vt:lpstr>Незададена WHERE клауза (1)</vt:lpstr>
      <vt:lpstr>Незададена WHERE клауза (2)</vt:lpstr>
      <vt:lpstr>Използване на *</vt:lpstr>
      <vt:lpstr>Използване на DISTINCT</vt:lpstr>
      <vt:lpstr>Операции върху множества (1)</vt:lpstr>
      <vt:lpstr>Операции върху множества (2)</vt:lpstr>
      <vt:lpstr>Вложени заявки (1)</vt:lpstr>
      <vt:lpstr>Вложени заявки (2)</vt:lpstr>
      <vt:lpstr>Свързани вложени заявки (1)</vt:lpstr>
      <vt:lpstr>Свързани вложени заявки (2)</vt:lpstr>
      <vt:lpstr>Свързани вложени заявки (3)</vt:lpstr>
      <vt:lpstr>Свързани вложени заявки (4)</vt:lpstr>
      <vt:lpstr>Свързани вложени заявки (5)</vt:lpstr>
      <vt:lpstr>Функция EXISTS (1)</vt:lpstr>
      <vt:lpstr>Функция EXISTS (2)</vt:lpstr>
      <vt:lpstr>Функция EXISTS (3)</vt:lpstr>
      <vt:lpstr>Работа с явни множества</vt:lpstr>
      <vt:lpstr>NULL в SQL заявки</vt:lpstr>
      <vt:lpstr>Клауза JOIN</vt:lpstr>
      <vt:lpstr>Типове JOIN (1)</vt:lpstr>
      <vt:lpstr>Типове JOIN (2)</vt:lpstr>
      <vt:lpstr>Типове JOIN (3)</vt:lpstr>
      <vt:lpstr>Типове JOIN (4)</vt:lpstr>
      <vt:lpstr>Типове JOIN (5)</vt:lpstr>
      <vt:lpstr>Типове JOIN (6)</vt:lpstr>
      <vt:lpstr>Multi-table Join пример</vt:lpstr>
      <vt:lpstr>Multi-key Join пример</vt:lpstr>
      <vt:lpstr>Характеристики на Join в SQL2 (1)</vt:lpstr>
      <vt:lpstr>Характеристики на Join в SQL2 (2)</vt:lpstr>
      <vt:lpstr>Характеристики на Join в SQL2 (3)</vt:lpstr>
      <vt:lpstr>Характеристики на Join в SQL2 (4)</vt:lpstr>
      <vt:lpstr>AGGREGATE FUNCTIONS (1)</vt:lpstr>
      <vt:lpstr>AGGREGATE FUNCTIONS (2)</vt:lpstr>
      <vt:lpstr>AGGREGATE FUNCTIONS (3)</vt:lpstr>
      <vt:lpstr>Групиране (1)</vt:lpstr>
      <vt:lpstr>Групиране (2)</vt:lpstr>
      <vt:lpstr>Групиране (3)</vt:lpstr>
      <vt:lpstr>Клауза HAVING (1)</vt:lpstr>
      <vt:lpstr>Клауза HAVING (2)</vt:lpstr>
      <vt:lpstr>Сравнение на поднизове (1)</vt:lpstr>
      <vt:lpstr>Сравнение на поднизове (2)</vt:lpstr>
      <vt:lpstr>Сравнение на поднизове (3)</vt:lpstr>
      <vt:lpstr>Аритметични операции</vt:lpstr>
      <vt:lpstr>ORDER BY (1)</vt:lpstr>
      <vt:lpstr>ORDER BY (2)</vt:lpstr>
      <vt:lpstr>Преглед на SQL заявките (1)</vt:lpstr>
      <vt:lpstr>Преглед на SQL заявките (2)</vt:lpstr>
      <vt:lpstr>Актуализации в SQL</vt:lpstr>
      <vt:lpstr>INSERT (1)</vt:lpstr>
      <vt:lpstr>INSERT (2)</vt:lpstr>
      <vt:lpstr>INSERT (3)</vt:lpstr>
      <vt:lpstr>INSERT (4)</vt:lpstr>
      <vt:lpstr>INSERT (5)</vt:lpstr>
      <vt:lpstr>DELETE (1)</vt:lpstr>
      <vt:lpstr>DELETE (2)</vt:lpstr>
      <vt:lpstr>UPDATE (1)</vt:lpstr>
      <vt:lpstr>UPDATE (2)</vt:lpstr>
      <vt:lpstr>UPDATE (3)</vt:lpstr>
      <vt:lpstr>Преглед на SQL заявки</vt:lpstr>
    </vt:vector>
  </TitlesOfParts>
  <Company>Copyright © 2007 Ramez Elmasri and Shamkant B. Navathe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ЛЕКЦИИ 8-9</dc:title>
  <dc:subject>SQL-99: SchemaDefinition, Constraints, and Queries and Views</dc:subject>
  <dc:creator/>
  <cp:lastModifiedBy>USER</cp:lastModifiedBy>
  <cp:revision>228</cp:revision>
  <cp:lastPrinted>2001-11-04T00:51:13Z</cp:lastPrinted>
  <dcterms:created xsi:type="dcterms:W3CDTF">2005-02-25T19:46:41Z</dcterms:created>
  <dcterms:modified xsi:type="dcterms:W3CDTF">2011-01-20T15:45:35Z</dcterms:modified>
</cp:coreProperties>
</file>