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52"/>
  </p:notesMasterIdLst>
  <p:sldIdLst>
    <p:sldId id="257" r:id="rId2"/>
    <p:sldId id="291" r:id="rId3"/>
    <p:sldId id="268" r:id="rId4"/>
    <p:sldId id="269" r:id="rId5"/>
    <p:sldId id="270" r:id="rId6"/>
    <p:sldId id="271" r:id="rId7"/>
    <p:sldId id="272" r:id="rId8"/>
    <p:sldId id="273" r:id="rId9"/>
    <p:sldId id="274" r:id="rId10"/>
    <p:sldId id="275" r:id="rId11"/>
    <p:sldId id="301" r:id="rId12"/>
    <p:sldId id="276" r:id="rId13"/>
    <p:sldId id="277" r:id="rId14"/>
    <p:sldId id="278" r:id="rId15"/>
    <p:sldId id="279" r:id="rId16"/>
    <p:sldId id="280" r:id="rId17"/>
    <p:sldId id="281" r:id="rId18"/>
    <p:sldId id="282" r:id="rId19"/>
    <p:sldId id="283" r:id="rId20"/>
    <p:sldId id="284" r:id="rId21"/>
    <p:sldId id="285" r:id="rId22"/>
    <p:sldId id="302" r:id="rId23"/>
    <p:sldId id="286" r:id="rId24"/>
    <p:sldId id="287" r:id="rId25"/>
    <p:sldId id="288" r:id="rId26"/>
    <p:sldId id="290" r:id="rId27"/>
    <p:sldId id="292" r:id="rId28"/>
    <p:sldId id="259" r:id="rId29"/>
    <p:sldId id="260" r:id="rId30"/>
    <p:sldId id="261" r:id="rId31"/>
    <p:sldId id="262" r:id="rId32"/>
    <p:sldId id="263" r:id="rId33"/>
    <p:sldId id="264" r:id="rId34"/>
    <p:sldId id="265" r:id="rId35"/>
    <p:sldId id="267" r:id="rId36"/>
    <p:sldId id="294" r:id="rId37"/>
    <p:sldId id="293" r:id="rId38"/>
    <p:sldId id="295" r:id="rId39"/>
    <p:sldId id="296" r:id="rId40"/>
    <p:sldId id="297" r:id="rId41"/>
    <p:sldId id="298" r:id="rId42"/>
    <p:sldId id="299" r:id="rId43"/>
    <p:sldId id="300" r:id="rId44"/>
    <p:sldId id="303" r:id="rId45"/>
    <p:sldId id="307" r:id="rId46"/>
    <p:sldId id="304" r:id="rId47"/>
    <p:sldId id="308" r:id="rId48"/>
    <p:sldId id="305" r:id="rId49"/>
    <p:sldId id="306" r:id="rId50"/>
    <p:sldId id="266" r:id="rId51"/>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bg-BG"/>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bg-BG"/>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noProof="0" smtClean="0"/>
              <a:t>Click to edit Master text styles</a:t>
            </a:r>
          </a:p>
          <a:p>
            <a:pPr lvl="1"/>
            <a:r>
              <a:rPr lang="bg-BG" noProof="0" smtClean="0"/>
              <a:t>Second level</a:t>
            </a:r>
          </a:p>
          <a:p>
            <a:pPr lvl="2"/>
            <a:r>
              <a:rPr lang="bg-BG" noProof="0" smtClean="0"/>
              <a:t>Third level</a:t>
            </a:r>
          </a:p>
          <a:p>
            <a:pPr lvl="3"/>
            <a:r>
              <a:rPr lang="bg-BG" noProof="0" smtClean="0"/>
              <a:t>Fourth level</a:t>
            </a:r>
          </a:p>
          <a:p>
            <a:pPr lvl="4"/>
            <a:r>
              <a:rPr lang="bg-BG"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bg-BG"/>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3D6DD070-55C5-46CE-8696-EE12A67C50B7}" type="slidenum">
              <a:rPr lang="bg-BG"/>
              <a:pPr>
                <a:defRPr/>
              </a:pPr>
              <a:t>‹#›</a:t>
            </a:fld>
            <a:endParaRPr lang="bg-BG"/>
          </a:p>
        </p:txBody>
      </p:sp>
    </p:spTree>
    <p:extLst>
      <p:ext uri="{BB962C8B-B14F-4D97-AF65-F5344CB8AC3E}">
        <p14:creationId xmlns:p14="http://schemas.microsoft.com/office/powerpoint/2010/main" val="1410042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r>
              <a:rPr lang="bg-BG"/>
              <a:t>Д. Гоцева</a:t>
            </a:r>
          </a:p>
        </p:txBody>
      </p:sp>
      <p:sp>
        <p:nvSpPr>
          <p:cNvPr id="6" name="Footer Placeholder 4"/>
          <p:cNvSpPr>
            <a:spLocks noGrp="1"/>
          </p:cNvSpPr>
          <p:nvPr>
            <p:ph type="ftr" sz="quarter" idx="11"/>
          </p:nvPr>
        </p:nvSpPr>
        <p:spPr/>
        <p:txBody>
          <a:bodyPr/>
          <a:lstStyle>
            <a:lvl1pPr>
              <a:defRPr/>
            </a:lvl1pPr>
          </a:lstStyle>
          <a:p>
            <a:pPr>
              <a:defRPr/>
            </a:pPr>
            <a:r>
              <a:rPr lang="bg-BG"/>
              <a:t>ПИК2 - Лекции</a:t>
            </a:r>
          </a:p>
        </p:txBody>
      </p:sp>
      <p:sp>
        <p:nvSpPr>
          <p:cNvPr id="7" name="Slide Number Placeholder 5"/>
          <p:cNvSpPr>
            <a:spLocks noGrp="1"/>
          </p:cNvSpPr>
          <p:nvPr>
            <p:ph type="sldNum" sz="quarter" idx="12"/>
          </p:nvPr>
        </p:nvSpPr>
        <p:spPr/>
        <p:txBody>
          <a:bodyPr/>
          <a:lstStyle>
            <a:lvl1pPr>
              <a:defRPr/>
            </a:lvl1pPr>
          </a:lstStyle>
          <a:p>
            <a:pPr>
              <a:defRPr/>
            </a:pPr>
            <a:fld id="{D5BC8345-5F80-4934-9B01-7D3AF7C8BF42}" type="slidenum">
              <a:rPr lang="bg-BG"/>
              <a:pPr>
                <a:defRPr/>
              </a:pPr>
              <a:t>‹#›</a:t>
            </a:fld>
            <a:endParaRPr lang="bg-BG"/>
          </a:p>
        </p:txBody>
      </p:sp>
    </p:spTree>
    <p:extLst>
      <p:ext uri="{BB962C8B-B14F-4D97-AF65-F5344CB8AC3E}">
        <p14:creationId xmlns:p14="http://schemas.microsoft.com/office/powerpoint/2010/main" val="67700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bg-BG"/>
              <a:t>Д. Гоцева</a:t>
            </a:r>
          </a:p>
        </p:txBody>
      </p:sp>
      <p:sp>
        <p:nvSpPr>
          <p:cNvPr id="5" name="Footer Placeholder 4"/>
          <p:cNvSpPr>
            <a:spLocks noGrp="1"/>
          </p:cNvSpPr>
          <p:nvPr>
            <p:ph type="ftr" sz="quarter" idx="11"/>
          </p:nvPr>
        </p:nvSpPr>
        <p:spPr/>
        <p:txBody>
          <a:bodyPr/>
          <a:lstStyle>
            <a:lvl1pPr>
              <a:defRPr/>
            </a:lvl1pPr>
          </a:lstStyle>
          <a:p>
            <a:pPr>
              <a:defRPr/>
            </a:pPr>
            <a:r>
              <a:rPr lang="bg-BG"/>
              <a:t>ПИК2 - Лекции</a:t>
            </a:r>
          </a:p>
        </p:txBody>
      </p:sp>
      <p:sp>
        <p:nvSpPr>
          <p:cNvPr id="6" name="Slide Number Placeholder 5"/>
          <p:cNvSpPr>
            <a:spLocks noGrp="1"/>
          </p:cNvSpPr>
          <p:nvPr>
            <p:ph type="sldNum" sz="quarter" idx="12"/>
          </p:nvPr>
        </p:nvSpPr>
        <p:spPr/>
        <p:txBody>
          <a:bodyPr/>
          <a:lstStyle>
            <a:lvl1pPr>
              <a:defRPr/>
            </a:lvl1pPr>
          </a:lstStyle>
          <a:p>
            <a:pPr>
              <a:defRPr/>
            </a:pPr>
            <a:fld id="{812BB0DE-7F18-4E3B-93EF-9FA63F5700BE}" type="slidenum">
              <a:rPr lang="bg-BG"/>
              <a:pPr>
                <a:defRPr/>
              </a:pPr>
              <a:t>‹#›</a:t>
            </a:fld>
            <a:endParaRPr lang="bg-BG"/>
          </a:p>
        </p:txBody>
      </p:sp>
    </p:spTree>
    <p:extLst>
      <p:ext uri="{BB962C8B-B14F-4D97-AF65-F5344CB8AC3E}">
        <p14:creationId xmlns:p14="http://schemas.microsoft.com/office/powerpoint/2010/main" val="1690092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bg-BG"/>
              <a:t>Д. Гоцева</a:t>
            </a:r>
          </a:p>
        </p:txBody>
      </p:sp>
      <p:sp>
        <p:nvSpPr>
          <p:cNvPr id="5" name="Footer Placeholder 4"/>
          <p:cNvSpPr>
            <a:spLocks noGrp="1"/>
          </p:cNvSpPr>
          <p:nvPr>
            <p:ph type="ftr" sz="quarter" idx="11"/>
          </p:nvPr>
        </p:nvSpPr>
        <p:spPr/>
        <p:txBody>
          <a:bodyPr/>
          <a:lstStyle>
            <a:lvl1pPr>
              <a:defRPr/>
            </a:lvl1pPr>
          </a:lstStyle>
          <a:p>
            <a:pPr>
              <a:defRPr/>
            </a:pPr>
            <a:r>
              <a:rPr lang="bg-BG"/>
              <a:t>ПИК2 - Лекции</a:t>
            </a:r>
          </a:p>
        </p:txBody>
      </p:sp>
      <p:sp>
        <p:nvSpPr>
          <p:cNvPr id="6" name="Slide Number Placeholder 5"/>
          <p:cNvSpPr>
            <a:spLocks noGrp="1"/>
          </p:cNvSpPr>
          <p:nvPr>
            <p:ph type="sldNum" sz="quarter" idx="12"/>
          </p:nvPr>
        </p:nvSpPr>
        <p:spPr/>
        <p:txBody>
          <a:bodyPr/>
          <a:lstStyle>
            <a:lvl1pPr>
              <a:defRPr/>
            </a:lvl1pPr>
          </a:lstStyle>
          <a:p>
            <a:pPr>
              <a:defRPr/>
            </a:pPr>
            <a:fld id="{2CED7E5C-F750-40B3-A51A-8930A1CE6729}" type="slidenum">
              <a:rPr lang="bg-BG"/>
              <a:pPr>
                <a:defRPr/>
              </a:pPr>
              <a:t>‹#›</a:t>
            </a:fld>
            <a:endParaRPr lang="bg-BG"/>
          </a:p>
        </p:txBody>
      </p:sp>
    </p:spTree>
    <p:extLst>
      <p:ext uri="{BB962C8B-B14F-4D97-AF65-F5344CB8AC3E}">
        <p14:creationId xmlns:p14="http://schemas.microsoft.com/office/powerpoint/2010/main" val="1123681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3"/>
          <p:cNvSpPr>
            <a:spLocks noGrp="1"/>
          </p:cNvSpPr>
          <p:nvPr>
            <p:ph type="dt" sz="half" idx="10"/>
          </p:nvPr>
        </p:nvSpPr>
        <p:spPr/>
        <p:txBody>
          <a:bodyPr/>
          <a:lstStyle>
            <a:lvl1pPr>
              <a:defRPr/>
            </a:lvl1pPr>
          </a:lstStyle>
          <a:p>
            <a:pPr>
              <a:defRPr/>
            </a:pPr>
            <a:r>
              <a:rPr lang="bg-BG"/>
              <a:t>Д. Гоцева</a:t>
            </a:r>
          </a:p>
        </p:txBody>
      </p:sp>
      <p:sp>
        <p:nvSpPr>
          <p:cNvPr id="6" name="Footer Placeholder 4"/>
          <p:cNvSpPr>
            <a:spLocks noGrp="1"/>
          </p:cNvSpPr>
          <p:nvPr>
            <p:ph type="ftr" sz="quarter" idx="11"/>
          </p:nvPr>
        </p:nvSpPr>
        <p:spPr/>
        <p:txBody>
          <a:bodyPr/>
          <a:lstStyle>
            <a:lvl1pPr>
              <a:defRPr/>
            </a:lvl1pPr>
          </a:lstStyle>
          <a:p>
            <a:pPr>
              <a:defRPr/>
            </a:pPr>
            <a:r>
              <a:rPr lang="bg-BG"/>
              <a:t>ПИК2 - Лекции</a:t>
            </a:r>
          </a:p>
        </p:txBody>
      </p:sp>
      <p:sp>
        <p:nvSpPr>
          <p:cNvPr id="7" name="Slide Number Placeholder 5"/>
          <p:cNvSpPr>
            <a:spLocks noGrp="1"/>
          </p:cNvSpPr>
          <p:nvPr>
            <p:ph type="sldNum" sz="quarter" idx="12"/>
          </p:nvPr>
        </p:nvSpPr>
        <p:spPr/>
        <p:txBody>
          <a:bodyPr/>
          <a:lstStyle>
            <a:lvl1pPr>
              <a:defRPr/>
            </a:lvl1pPr>
          </a:lstStyle>
          <a:p>
            <a:pPr>
              <a:defRPr/>
            </a:pPr>
            <a:fld id="{321DC4A5-218F-41F8-AA24-C9220FEAF393}" type="slidenum">
              <a:rPr lang="bg-BG"/>
              <a:pPr>
                <a:defRPr/>
              </a:pPr>
              <a:t>‹#›</a:t>
            </a:fld>
            <a:endParaRPr lang="bg-BG"/>
          </a:p>
        </p:txBody>
      </p:sp>
    </p:spTree>
    <p:extLst>
      <p:ext uri="{BB962C8B-B14F-4D97-AF65-F5344CB8AC3E}">
        <p14:creationId xmlns:p14="http://schemas.microsoft.com/office/powerpoint/2010/main" val="654318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6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3" name="Date Placeholder 3"/>
          <p:cNvSpPr>
            <a:spLocks noGrp="1"/>
          </p:cNvSpPr>
          <p:nvPr>
            <p:ph type="dt" sz="half" idx="10"/>
          </p:nvPr>
        </p:nvSpPr>
        <p:spPr/>
        <p:txBody>
          <a:bodyPr/>
          <a:lstStyle>
            <a:lvl1pPr>
              <a:defRPr/>
            </a:lvl1pPr>
          </a:lstStyle>
          <a:p>
            <a:pPr>
              <a:defRPr/>
            </a:pPr>
            <a:r>
              <a:rPr lang="bg-BG"/>
              <a:t>Д. Гоцева</a:t>
            </a:r>
          </a:p>
        </p:txBody>
      </p:sp>
      <p:sp>
        <p:nvSpPr>
          <p:cNvPr id="4" name="Footer Placeholder 4"/>
          <p:cNvSpPr>
            <a:spLocks noGrp="1"/>
          </p:cNvSpPr>
          <p:nvPr>
            <p:ph type="ftr" sz="quarter" idx="11"/>
          </p:nvPr>
        </p:nvSpPr>
        <p:spPr/>
        <p:txBody>
          <a:bodyPr/>
          <a:lstStyle>
            <a:lvl1pPr>
              <a:defRPr/>
            </a:lvl1pPr>
          </a:lstStyle>
          <a:p>
            <a:pPr>
              <a:defRPr/>
            </a:pPr>
            <a:r>
              <a:rPr lang="bg-BG"/>
              <a:t>ПИК2 - Лекции</a:t>
            </a:r>
          </a:p>
        </p:txBody>
      </p:sp>
      <p:sp>
        <p:nvSpPr>
          <p:cNvPr id="5" name="Slide Number Placeholder 5"/>
          <p:cNvSpPr>
            <a:spLocks noGrp="1"/>
          </p:cNvSpPr>
          <p:nvPr>
            <p:ph type="sldNum" sz="quarter" idx="12"/>
          </p:nvPr>
        </p:nvSpPr>
        <p:spPr/>
        <p:txBody>
          <a:bodyPr/>
          <a:lstStyle>
            <a:lvl1pPr>
              <a:defRPr/>
            </a:lvl1pPr>
          </a:lstStyle>
          <a:p>
            <a:pPr>
              <a:defRPr/>
            </a:pPr>
            <a:fld id="{BDA932E0-1A6E-49D1-95CF-6AC5D1DC91F0}" type="slidenum">
              <a:rPr lang="bg-BG"/>
              <a:pPr>
                <a:defRPr/>
              </a:pPr>
              <a:t>‹#›</a:t>
            </a:fld>
            <a:endParaRPr lang="bg-BG"/>
          </a:p>
        </p:txBody>
      </p:sp>
    </p:spTree>
    <p:extLst>
      <p:ext uri="{BB962C8B-B14F-4D97-AF65-F5344CB8AC3E}">
        <p14:creationId xmlns:p14="http://schemas.microsoft.com/office/powerpoint/2010/main" val="296218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bg-BG"/>
              <a:t>Д. Гоцева</a:t>
            </a:r>
          </a:p>
        </p:txBody>
      </p:sp>
      <p:sp>
        <p:nvSpPr>
          <p:cNvPr id="5" name="Footer Placeholder 4"/>
          <p:cNvSpPr>
            <a:spLocks noGrp="1"/>
          </p:cNvSpPr>
          <p:nvPr>
            <p:ph type="ftr" sz="quarter" idx="11"/>
          </p:nvPr>
        </p:nvSpPr>
        <p:spPr/>
        <p:txBody>
          <a:bodyPr/>
          <a:lstStyle>
            <a:lvl1pPr>
              <a:defRPr/>
            </a:lvl1pPr>
          </a:lstStyle>
          <a:p>
            <a:pPr>
              <a:defRPr/>
            </a:pPr>
            <a:r>
              <a:rPr lang="bg-BG"/>
              <a:t>ПИК2 - Лекции</a:t>
            </a:r>
          </a:p>
        </p:txBody>
      </p:sp>
      <p:sp>
        <p:nvSpPr>
          <p:cNvPr id="6" name="Slide Number Placeholder 5"/>
          <p:cNvSpPr>
            <a:spLocks noGrp="1"/>
          </p:cNvSpPr>
          <p:nvPr>
            <p:ph type="sldNum" sz="quarter" idx="12"/>
          </p:nvPr>
        </p:nvSpPr>
        <p:spPr/>
        <p:txBody>
          <a:bodyPr/>
          <a:lstStyle>
            <a:lvl1pPr>
              <a:defRPr/>
            </a:lvl1pPr>
          </a:lstStyle>
          <a:p>
            <a:pPr>
              <a:defRPr/>
            </a:pPr>
            <a:fld id="{EED0B199-DAA8-4A5A-98F8-5365C90847B6}" type="slidenum">
              <a:rPr lang="bg-BG"/>
              <a:pPr>
                <a:defRPr/>
              </a:pPr>
              <a:t>‹#›</a:t>
            </a:fld>
            <a:endParaRPr lang="bg-BG"/>
          </a:p>
        </p:txBody>
      </p:sp>
    </p:spTree>
    <p:extLst>
      <p:ext uri="{BB962C8B-B14F-4D97-AF65-F5344CB8AC3E}">
        <p14:creationId xmlns:p14="http://schemas.microsoft.com/office/powerpoint/2010/main" val="178405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bg-BG"/>
              <a:t>Д. Гоцева</a:t>
            </a:r>
          </a:p>
        </p:txBody>
      </p:sp>
      <p:sp>
        <p:nvSpPr>
          <p:cNvPr id="6" name="Footer Placeholder 4"/>
          <p:cNvSpPr>
            <a:spLocks noGrp="1"/>
          </p:cNvSpPr>
          <p:nvPr>
            <p:ph type="ftr" sz="quarter" idx="11"/>
          </p:nvPr>
        </p:nvSpPr>
        <p:spPr/>
        <p:txBody>
          <a:bodyPr/>
          <a:lstStyle>
            <a:lvl1pPr>
              <a:defRPr/>
            </a:lvl1pPr>
          </a:lstStyle>
          <a:p>
            <a:pPr>
              <a:defRPr/>
            </a:pPr>
            <a:r>
              <a:rPr lang="bg-BG"/>
              <a:t>ПИК2 - Лекции</a:t>
            </a:r>
          </a:p>
        </p:txBody>
      </p:sp>
      <p:sp>
        <p:nvSpPr>
          <p:cNvPr id="7" name="Slide Number Placeholder 5"/>
          <p:cNvSpPr>
            <a:spLocks noGrp="1"/>
          </p:cNvSpPr>
          <p:nvPr>
            <p:ph type="sldNum" sz="quarter" idx="12"/>
          </p:nvPr>
        </p:nvSpPr>
        <p:spPr/>
        <p:txBody>
          <a:bodyPr/>
          <a:lstStyle>
            <a:lvl1pPr>
              <a:defRPr/>
            </a:lvl1pPr>
          </a:lstStyle>
          <a:p>
            <a:pPr>
              <a:defRPr/>
            </a:pPr>
            <a:fld id="{79E0CBA3-5B6E-4867-A708-575C0FC36439}" type="slidenum">
              <a:rPr lang="bg-BG"/>
              <a:pPr>
                <a:defRPr/>
              </a:pPr>
              <a:t>‹#›</a:t>
            </a:fld>
            <a:endParaRPr lang="bg-BG"/>
          </a:p>
        </p:txBody>
      </p:sp>
    </p:spTree>
    <p:extLst>
      <p:ext uri="{BB962C8B-B14F-4D97-AF65-F5344CB8AC3E}">
        <p14:creationId xmlns:p14="http://schemas.microsoft.com/office/powerpoint/2010/main" val="70300166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r>
              <a:rPr lang="bg-BG"/>
              <a:t>Д. Гоцева</a:t>
            </a:r>
          </a:p>
        </p:txBody>
      </p:sp>
      <p:sp>
        <p:nvSpPr>
          <p:cNvPr id="6" name="Footer Placeholder 4"/>
          <p:cNvSpPr>
            <a:spLocks noGrp="1"/>
          </p:cNvSpPr>
          <p:nvPr>
            <p:ph type="ftr" sz="quarter" idx="11"/>
          </p:nvPr>
        </p:nvSpPr>
        <p:spPr/>
        <p:txBody>
          <a:bodyPr/>
          <a:lstStyle>
            <a:lvl1pPr>
              <a:defRPr/>
            </a:lvl1pPr>
          </a:lstStyle>
          <a:p>
            <a:pPr>
              <a:defRPr/>
            </a:pPr>
            <a:r>
              <a:rPr lang="bg-BG"/>
              <a:t>ПИК2 - Лекции</a:t>
            </a:r>
          </a:p>
        </p:txBody>
      </p:sp>
      <p:sp>
        <p:nvSpPr>
          <p:cNvPr id="7" name="Slide Number Placeholder 5"/>
          <p:cNvSpPr>
            <a:spLocks noGrp="1"/>
          </p:cNvSpPr>
          <p:nvPr>
            <p:ph type="sldNum" sz="quarter" idx="12"/>
          </p:nvPr>
        </p:nvSpPr>
        <p:spPr/>
        <p:txBody>
          <a:bodyPr/>
          <a:lstStyle>
            <a:lvl1pPr>
              <a:defRPr/>
            </a:lvl1pPr>
          </a:lstStyle>
          <a:p>
            <a:pPr>
              <a:defRPr/>
            </a:pPr>
            <a:fld id="{CB405485-044F-42F9-B3C6-B54F804519E4}" type="slidenum">
              <a:rPr lang="bg-BG"/>
              <a:pPr>
                <a:defRPr/>
              </a:pPr>
              <a:t>‹#›</a:t>
            </a:fld>
            <a:endParaRPr lang="bg-BG"/>
          </a:p>
        </p:txBody>
      </p:sp>
    </p:spTree>
    <p:extLst>
      <p:ext uri="{BB962C8B-B14F-4D97-AF65-F5344CB8AC3E}">
        <p14:creationId xmlns:p14="http://schemas.microsoft.com/office/powerpoint/2010/main" val="406499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r>
              <a:rPr lang="bg-BG"/>
              <a:t>Д. Гоцева</a:t>
            </a:r>
          </a:p>
        </p:txBody>
      </p:sp>
      <p:sp>
        <p:nvSpPr>
          <p:cNvPr id="9" name="Footer Placeholder 7"/>
          <p:cNvSpPr>
            <a:spLocks noGrp="1"/>
          </p:cNvSpPr>
          <p:nvPr>
            <p:ph type="ftr" sz="quarter" idx="11"/>
          </p:nvPr>
        </p:nvSpPr>
        <p:spPr/>
        <p:txBody>
          <a:bodyPr/>
          <a:lstStyle>
            <a:lvl1pPr>
              <a:defRPr/>
            </a:lvl1pPr>
          </a:lstStyle>
          <a:p>
            <a:pPr>
              <a:defRPr/>
            </a:pPr>
            <a:r>
              <a:rPr lang="bg-BG"/>
              <a:t>ПИК2 - Лекции</a:t>
            </a:r>
          </a:p>
        </p:txBody>
      </p:sp>
      <p:sp>
        <p:nvSpPr>
          <p:cNvPr id="10" name="Slide Number Placeholder 8"/>
          <p:cNvSpPr>
            <a:spLocks noGrp="1"/>
          </p:cNvSpPr>
          <p:nvPr>
            <p:ph type="sldNum" sz="quarter" idx="12"/>
          </p:nvPr>
        </p:nvSpPr>
        <p:spPr/>
        <p:txBody>
          <a:bodyPr/>
          <a:lstStyle>
            <a:lvl1pPr>
              <a:defRPr/>
            </a:lvl1pPr>
          </a:lstStyle>
          <a:p>
            <a:pPr>
              <a:defRPr/>
            </a:pPr>
            <a:fld id="{6321EE86-A5AF-4E1E-A2F7-60530029F2FA}" type="slidenum">
              <a:rPr lang="bg-BG"/>
              <a:pPr>
                <a:defRPr/>
              </a:pPr>
              <a:t>‹#›</a:t>
            </a:fld>
            <a:endParaRPr lang="bg-BG"/>
          </a:p>
        </p:txBody>
      </p:sp>
    </p:spTree>
    <p:extLst>
      <p:ext uri="{BB962C8B-B14F-4D97-AF65-F5344CB8AC3E}">
        <p14:creationId xmlns:p14="http://schemas.microsoft.com/office/powerpoint/2010/main" val="268542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bg-BG"/>
              <a:t>Д. Гоцева</a:t>
            </a:r>
          </a:p>
        </p:txBody>
      </p:sp>
      <p:sp>
        <p:nvSpPr>
          <p:cNvPr id="4" name="Footer Placeholder 4"/>
          <p:cNvSpPr>
            <a:spLocks noGrp="1"/>
          </p:cNvSpPr>
          <p:nvPr>
            <p:ph type="ftr" sz="quarter" idx="11"/>
          </p:nvPr>
        </p:nvSpPr>
        <p:spPr/>
        <p:txBody>
          <a:bodyPr/>
          <a:lstStyle>
            <a:lvl1pPr>
              <a:defRPr/>
            </a:lvl1pPr>
          </a:lstStyle>
          <a:p>
            <a:pPr>
              <a:defRPr/>
            </a:pPr>
            <a:r>
              <a:rPr lang="bg-BG"/>
              <a:t>ПИК2 - Лекции</a:t>
            </a:r>
          </a:p>
        </p:txBody>
      </p:sp>
      <p:sp>
        <p:nvSpPr>
          <p:cNvPr id="5" name="Slide Number Placeholder 5"/>
          <p:cNvSpPr>
            <a:spLocks noGrp="1"/>
          </p:cNvSpPr>
          <p:nvPr>
            <p:ph type="sldNum" sz="quarter" idx="12"/>
          </p:nvPr>
        </p:nvSpPr>
        <p:spPr/>
        <p:txBody>
          <a:bodyPr/>
          <a:lstStyle>
            <a:lvl1pPr>
              <a:defRPr/>
            </a:lvl1pPr>
          </a:lstStyle>
          <a:p>
            <a:pPr>
              <a:defRPr/>
            </a:pPr>
            <a:fld id="{96F9874C-BF97-48FA-974B-83448EB3697A}" type="slidenum">
              <a:rPr lang="bg-BG"/>
              <a:pPr>
                <a:defRPr/>
              </a:pPr>
              <a:t>‹#›</a:t>
            </a:fld>
            <a:endParaRPr lang="bg-BG"/>
          </a:p>
        </p:txBody>
      </p:sp>
    </p:spTree>
    <p:extLst>
      <p:ext uri="{BB962C8B-B14F-4D97-AF65-F5344CB8AC3E}">
        <p14:creationId xmlns:p14="http://schemas.microsoft.com/office/powerpoint/2010/main" val="1391287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bg-BG"/>
              <a:t>Д. Гоцева</a:t>
            </a:r>
          </a:p>
        </p:txBody>
      </p:sp>
      <p:sp>
        <p:nvSpPr>
          <p:cNvPr id="3" name="Footer Placeholder 4"/>
          <p:cNvSpPr>
            <a:spLocks noGrp="1"/>
          </p:cNvSpPr>
          <p:nvPr>
            <p:ph type="ftr" sz="quarter" idx="11"/>
          </p:nvPr>
        </p:nvSpPr>
        <p:spPr/>
        <p:txBody>
          <a:bodyPr/>
          <a:lstStyle>
            <a:lvl1pPr>
              <a:defRPr/>
            </a:lvl1pPr>
          </a:lstStyle>
          <a:p>
            <a:pPr>
              <a:defRPr/>
            </a:pPr>
            <a:r>
              <a:rPr lang="bg-BG"/>
              <a:t>ПИК2 - Лекции</a:t>
            </a:r>
          </a:p>
        </p:txBody>
      </p:sp>
      <p:sp>
        <p:nvSpPr>
          <p:cNvPr id="4" name="Slide Number Placeholder 5"/>
          <p:cNvSpPr>
            <a:spLocks noGrp="1"/>
          </p:cNvSpPr>
          <p:nvPr>
            <p:ph type="sldNum" sz="quarter" idx="12"/>
          </p:nvPr>
        </p:nvSpPr>
        <p:spPr/>
        <p:txBody>
          <a:bodyPr/>
          <a:lstStyle>
            <a:lvl1pPr>
              <a:defRPr/>
            </a:lvl1pPr>
          </a:lstStyle>
          <a:p>
            <a:pPr>
              <a:defRPr/>
            </a:pPr>
            <a:fld id="{CFF3DD59-6959-4859-9355-54720001D062}" type="slidenum">
              <a:rPr lang="bg-BG"/>
              <a:pPr>
                <a:defRPr/>
              </a:pPr>
              <a:t>‹#›</a:t>
            </a:fld>
            <a:endParaRPr lang="bg-BG"/>
          </a:p>
        </p:txBody>
      </p:sp>
    </p:spTree>
    <p:extLst>
      <p:ext uri="{BB962C8B-B14F-4D97-AF65-F5344CB8AC3E}">
        <p14:creationId xmlns:p14="http://schemas.microsoft.com/office/powerpoint/2010/main" val="609527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r>
              <a:rPr lang="bg-BG"/>
              <a:t>Д. Гоцева</a:t>
            </a:r>
          </a:p>
        </p:txBody>
      </p:sp>
      <p:sp>
        <p:nvSpPr>
          <p:cNvPr id="7" name="Footer Placeholder 5"/>
          <p:cNvSpPr>
            <a:spLocks noGrp="1"/>
          </p:cNvSpPr>
          <p:nvPr>
            <p:ph type="ftr" sz="quarter" idx="11"/>
          </p:nvPr>
        </p:nvSpPr>
        <p:spPr/>
        <p:txBody>
          <a:bodyPr/>
          <a:lstStyle>
            <a:lvl1pPr>
              <a:defRPr/>
            </a:lvl1pPr>
          </a:lstStyle>
          <a:p>
            <a:pPr>
              <a:defRPr/>
            </a:pPr>
            <a:r>
              <a:rPr lang="bg-BG"/>
              <a:t>ПИК2 - Лекции</a:t>
            </a:r>
          </a:p>
        </p:txBody>
      </p:sp>
      <p:sp>
        <p:nvSpPr>
          <p:cNvPr id="8" name="Slide Number Placeholder 6"/>
          <p:cNvSpPr>
            <a:spLocks noGrp="1"/>
          </p:cNvSpPr>
          <p:nvPr>
            <p:ph type="sldNum" sz="quarter" idx="12"/>
          </p:nvPr>
        </p:nvSpPr>
        <p:spPr/>
        <p:txBody>
          <a:bodyPr/>
          <a:lstStyle>
            <a:lvl1pPr>
              <a:defRPr/>
            </a:lvl1pPr>
          </a:lstStyle>
          <a:p>
            <a:pPr>
              <a:defRPr/>
            </a:pPr>
            <a:fld id="{1C9A43C2-A5D1-4F2D-8F7F-5C3BD0280937}" type="slidenum">
              <a:rPr lang="bg-BG"/>
              <a:pPr>
                <a:defRPr/>
              </a:pPr>
              <a:t>‹#›</a:t>
            </a:fld>
            <a:endParaRPr lang="bg-BG"/>
          </a:p>
        </p:txBody>
      </p:sp>
    </p:spTree>
    <p:extLst>
      <p:ext uri="{BB962C8B-B14F-4D97-AF65-F5344CB8AC3E}">
        <p14:creationId xmlns:p14="http://schemas.microsoft.com/office/powerpoint/2010/main" val="343375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bg-BG"/>
              <a:t>Д. Гоцева</a:t>
            </a:r>
          </a:p>
        </p:txBody>
      </p:sp>
      <p:sp>
        <p:nvSpPr>
          <p:cNvPr id="6" name="Footer Placeholder 4"/>
          <p:cNvSpPr>
            <a:spLocks noGrp="1"/>
          </p:cNvSpPr>
          <p:nvPr>
            <p:ph type="ftr" sz="quarter" idx="11"/>
          </p:nvPr>
        </p:nvSpPr>
        <p:spPr/>
        <p:txBody>
          <a:bodyPr/>
          <a:lstStyle>
            <a:lvl1pPr>
              <a:defRPr/>
            </a:lvl1pPr>
          </a:lstStyle>
          <a:p>
            <a:pPr>
              <a:defRPr/>
            </a:pPr>
            <a:r>
              <a:rPr lang="bg-BG"/>
              <a:t>ПИК2 - Лекции</a:t>
            </a:r>
          </a:p>
        </p:txBody>
      </p:sp>
      <p:sp>
        <p:nvSpPr>
          <p:cNvPr id="7" name="Slide Number Placeholder 5"/>
          <p:cNvSpPr>
            <a:spLocks noGrp="1"/>
          </p:cNvSpPr>
          <p:nvPr>
            <p:ph type="sldNum" sz="quarter" idx="12"/>
          </p:nvPr>
        </p:nvSpPr>
        <p:spPr/>
        <p:txBody>
          <a:bodyPr/>
          <a:lstStyle>
            <a:lvl1pPr>
              <a:defRPr/>
            </a:lvl1pPr>
          </a:lstStyle>
          <a:p>
            <a:pPr>
              <a:defRPr/>
            </a:pPr>
            <a:fld id="{79C2A7DC-CA34-4935-8802-1D70E9980C40}" type="slidenum">
              <a:rPr lang="bg-BG"/>
              <a:pPr>
                <a:defRPr/>
              </a:pPr>
              <a:t>‹#›</a:t>
            </a:fld>
            <a:endParaRPr lang="bg-BG"/>
          </a:p>
        </p:txBody>
      </p:sp>
    </p:spTree>
    <p:extLst>
      <p:ext uri="{BB962C8B-B14F-4D97-AF65-F5344CB8AC3E}">
        <p14:creationId xmlns:p14="http://schemas.microsoft.com/office/powerpoint/2010/main" val="162006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a:defRPr sz="1200">
                <a:solidFill>
                  <a:srgbClr val="FFFFFF"/>
                </a:solidFill>
              </a:defRPr>
            </a:lvl1pPr>
          </a:lstStyle>
          <a:p>
            <a:pPr>
              <a:defRPr/>
            </a:pPr>
            <a:r>
              <a:rPr lang="bg-BG"/>
              <a:t>Д. Гоцева</a:t>
            </a:r>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a:defRPr sz="1200">
                <a:solidFill>
                  <a:srgbClr val="FFFFFF"/>
                </a:solidFill>
              </a:defRPr>
            </a:lvl1pPr>
          </a:lstStyle>
          <a:p>
            <a:pPr>
              <a:defRPr/>
            </a:pPr>
            <a:r>
              <a:rPr lang="bg-BG"/>
              <a:t>ПИК2 - Лекции</a:t>
            </a:r>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a:defRPr sz="1400" b="1">
                <a:solidFill>
                  <a:srgbClr val="FFFFFF"/>
                </a:solidFill>
              </a:defRPr>
            </a:lvl1pPr>
          </a:lstStyle>
          <a:p>
            <a:pPr>
              <a:defRPr/>
            </a:pPr>
            <a:fld id="{3EFD8505-820A-49E2-8DAA-D68F56D41538}"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725" r:id="rId1"/>
    <p:sldLayoutId id="2147483716" r:id="rId2"/>
    <p:sldLayoutId id="2147483726" r:id="rId3"/>
    <p:sldLayoutId id="2147483717" r:id="rId4"/>
    <p:sldLayoutId id="2147483727" r:id="rId5"/>
    <p:sldLayoutId id="2147483718" r:id="rId6"/>
    <p:sldLayoutId id="2147483719" r:id="rId7"/>
    <p:sldLayoutId id="2147483728" r:id="rId8"/>
    <p:sldLayoutId id="2147483720" r:id="rId9"/>
    <p:sldLayoutId id="2147483721" r:id="rId10"/>
    <p:sldLayoutId id="2147483722" r:id="rId11"/>
    <p:sldLayoutId id="2147483723" r:id="rId12"/>
    <p:sldLayoutId id="2147483724" r:id="rId13"/>
  </p:sldLayoutIdLst>
  <p:hf hdr="0"/>
  <p:txStyles>
    <p:titleStyle>
      <a:lvl1pPr algn="l" rtl="0" eaLnBrk="0" fontAlgn="base" hangingPunct="0">
        <a:spcBef>
          <a:spcPct val="0"/>
        </a:spcBef>
        <a:spcAft>
          <a:spcPct val="0"/>
        </a:spcAft>
        <a:defRPr sz="4000" kern="1200" spc="-1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eaLnBrk="0" fontAlgn="base" hangingPunct="0">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eaLnBrk="0" fontAlgn="base" hangingPunct="0">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l" rtl="0" eaLnBrk="0" fontAlgn="base" hangingPunct="0">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eaLnBrk="0" fontAlgn="base" hangingPunct="0">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gotsev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ctrTitle"/>
          </p:nvPr>
        </p:nvSpPr>
        <p:spPr/>
        <p:txBody>
          <a:bodyPr/>
          <a:lstStyle/>
          <a:p>
            <a:pPr eaLnBrk="1" fontAlgn="auto" hangingPunct="1">
              <a:spcAft>
                <a:spcPts val="0"/>
              </a:spcAft>
              <a:defRPr/>
            </a:pPr>
            <a:r>
              <a:rPr lang="bg-BG" smtClean="0"/>
              <a:t>ПИК </a:t>
            </a:r>
            <a:r>
              <a:rPr lang="en-US" smtClean="0"/>
              <a:t>2</a:t>
            </a:r>
            <a:endParaRPr lang="bg-BG" smtClean="0"/>
          </a:p>
        </p:txBody>
      </p:sp>
      <p:sp>
        <p:nvSpPr>
          <p:cNvPr id="3078" name="Rectangle 3"/>
          <p:cNvSpPr>
            <a:spLocks noGrp="1" noChangeArrowheads="1"/>
          </p:cNvSpPr>
          <p:nvPr>
            <p:ph type="subTitle" idx="1"/>
          </p:nvPr>
        </p:nvSpPr>
        <p:spPr/>
        <p:txBody>
          <a:bodyPr rtlCol="0">
            <a:normAutofit/>
          </a:bodyPr>
          <a:lstStyle/>
          <a:p>
            <a:pPr eaLnBrk="1" fontAlgn="auto" hangingPunct="1">
              <a:lnSpc>
                <a:spcPct val="90000"/>
              </a:lnSpc>
              <a:spcAft>
                <a:spcPts val="0"/>
              </a:spcAft>
              <a:buFont typeface="Arial" pitchFamily="34" charset="0"/>
              <a:buNone/>
              <a:defRPr/>
            </a:pPr>
            <a:r>
              <a:rPr lang="bg-BG" smtClean="0"/>
              <a:t>Лекции</a:t>
            </a:r>
          </a:p>
          <a:p>
            <a:pPr eaLnBrk="1" fontAlgn="auto" hangingPunct="1">
              <a:lnSpc>
                <a:spcPct val="90000"/>
              </a:lnSpc>
              <a:spcAft>
                <a:spcPts val="0"/>
              </a:spcAft>
              <a:buFont typeface="Arial" pitchFamily="34" charset="0"/>
              <a:buNone/>
              <a:defRPr/>
            </a:pPr>
            <a:r>
              <a:rPr lang="bg-BG" smtClean="0"/>
              <a:t>Доц. д-р Даниела Гоцева</a:t>
            </a:r>
          </a:p>
          <a:p>
            <a:pPr eaLnBrk="1" fontAlgn="auto" hangingPunct="1">
              <a:lnSpc>
                <a:spcPct val="90000"/>
              </a:lnSpc>
              <a:spcAft>
                <a:spcPts val="0"/>
              </a:spcAft>
              <a:buFont typeface="Arial" pitchFamily="34" charset="0"/>
              <a:buNone/>
              <a:defRPr/>
            </a:pPr>
            <a:r>
              <a:rPr lang="en-US" smtClean="0">
                <a:hlinkClick r:id="rId2"/>
              </a:rPr>
              <a:t>http://dgotseva.com</a:t>
            </a:r>
            <a:r>
              <a:rPr lang="en-US" smtClean="0"/>
              <a:t> </a:t>
            </a:r>
            <a:endParaRPr lang="bg-BG" smtClean="0"/>
          </a:p>
        </p:txBody>
      </p:sp>
      <p:sp>
        <p:nvSpPr>
          <p:cNvPr id="6148" name="Rectangle 9"/>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6149" name="Rectangle 10"/>
          <p:cNvSpPr>
            <a:spLocks noGrp="1" noChangeArrowheads="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6150" name="Rectangle 11"/>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402DCF-B339-4639-B102-F8E98388FCD2}" type="slidenum">
              <a:rPr lang="bg-BG" smtClean="0"/>
              <a:pPr eaLnBrk="1" hangingPunct="1"/>
              <a:t>1</a:t>
            </a:fld>
            <a:endParaRPr lang="bg-BG"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5363" name="Rectangle 3"/>
          <p:cNvSpPr>
            <a:spLocks noGrp="1" noChangeArrowheads="1"/>
          </p:cNvSpPr>
          <p:nvPr>
            <p:ph idx="1"/>
          </p:nvPr>
        </p:nvSpPr>
        <p:spPr>
          <a:xfrm>
            <a:off x="457200" y="1600200"/>
            <a:ext cx="8229600" cy="4852988"/>
          </a:xfrm>
        </p:spPr>
        <p:txBody>
          <a:bodyPr/>
          <a:lstStyle/>
          <a:p>
            <a:pPr eaLnBrk="1" hangingPunct="1">
              <a:lnSpc>
                <a:spcPct val="80000"/>
              </a:lnSpc>
            </a:pPr>
            <a:r>
              <a:rPr lang="bg-BG" smtClean="0"/>
              <a:t>getchar и putchar могат да бъдат дефинирани от гледна точка на getc, putc, 'stdin и stdout, както следва:</a:t>
            </a:r>
          </a:p>
          <a:p>
            <a:pPr eaLnBrk="1" hangingPunct="1">
              <a:lnSpc>
                <a:spcPct val="80000"/>
              </a:lnSpc>
              <a:buFont typeface="Wingdings" pitchFamily="2" charset="2"/>
              <a:buNone/>
            </a:pPr>
            <a:r>
              <a:rPr lang="bg-BG" smtClean="0"/>
              <a:t>#define getchar() getc(stdin)</a:t>
            </a:r>
          </a:p>
          <a:p>
            <a:pPr eaLnBrk="1" hangingPunct="1">
              <a:lnSpc>
                <a:spcPct val="80000"/>
              </a:lnSpc>
              <a:buFont typeface="Wingdings" pitchFamily="2" charset="2"/>
              <a:buNone/>
            </a:pPr>
            <a:r>
              <a:rPr lang="bg-BG" smtClean="0"/>
              <a:t>#define putchar(c) putc((c), stdout)</a:t>
            </a:r>
          </a:p>
          <a:p>
            <a:pPr eaLnBrk="1" hangingPunct="1">
              <a:lnSpc>
                <a:spcPct val="80000"/>
              </a:lnSpc>
            </a:pPr>
            <a:r>
              <a:rPr lang="bg-BG" smtClean="0"/>
              <a:t>Можете да използвате функциите fscanf и fprintf, когато работите c форматиран вход или изход на файлове. Те са идентични на scanf и printf, като изключим факта, че първият аргумент е файлов указател, сочещ файла, от който ще се чете или в който ще се пише; форматиращият низ се явява като втори аргумент.</a:t>
            </a:r>
          </a:p>
          <a:p>
            <a:pPr eaLnBrk="1" hangingPunct="1">
              <a:lnSpc>
                <a:spcPct val="80000"/>
              </a:lnSpc>
              <a:buFont typeface="Wingdings" pitchFamily="2" charset="2"/>
              <a:buNone/>
            </a:pPr>
            <a:r>
              <a:rPr lang="bg-BG" smtClean="0"/>
              <a:t>int fscanf(FILE *fp, char *format, ...)</a:t>
            </a:r>
          </a:p>
          <a:p>
            <a:pPr eaLnBrk="1" hangingPunct="1">
              <a:lnSpc>
                <a:spcPct val="80000"/>
              </a:lnSpc>
              <a:buFont typeface="Wingdings" pitchFamily="2" charset="2"/>
              <a:buNone/>
            </a:pPr>
            <a:r>
              <a:rPr lang="bg-BG" smtClean="0"/>
              <a:t>int fprintf(FILE *fp, char *format, ...)</a:t>
            </a:r>
          </a:p>
        </p:txBody>
      </p:sp>
      <p:sp>
        <p:nvSpPr>
          <p:cNvPr id="1536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536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53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FA3108D-3245-4C65-800B-D62D67806348}" type="slidenum">
              <a:rPr lang="bg-BG" smtClean="0"/>
              <a:pPr eaLnBrk="1" hangingPunct="1"/>
              <a:t>10</a:t>
            </a:fld>
            <a:endParaRPr lang="bg-BG"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err="1" smtClean="0"/>
              <a:t>sprintf</a:t>
            </a:r>
            <a:r>
              <a:rPr lang="en-US" b="1" dirty="0" smtClean="0"/>
              <a:t> </a:t>
            </a:r>
            <a:r>
              <a:rPr lang="bg-BG" b="1" dirty="0" smtClean="0"/>
              <a:t>и </a:t>
            </a:r>
            <a:r>
              <a:rPr lang="en-US" b="1" dirty="0" err="1" smtClean="0"/>
              <a:t>sscanf</a:t>
            </a:r>
            <a:endParaRPr lang="bg-BG" dirty="0"/>
          </a:p>
        </p:txBody>
      </p:sp>
      <p:sp>
        <p:nvSpPr>
          <p:cNvPr id="3" name="Content Placeholder 2"/>
          <p:cNvSpPr>
            <a:spLocks noGrp="1"/>
          </p:cNvSpPr>
          <p:nvPr>
            <p:ph idx="1"/>
          </p:nvPr>
        </p:nvSpPr>
        <p:spPr/>
        <p:txBody>
          <a:bodyPr rtlCol="0">
            <a:normAutofit/>
          </a:bodyPr>
          <a:lstStyle/>
          <a:p>
            <a:pPr marL="182880" indent="-182880" eaLnBrk="1" fontAlgn="auto" hangingPunct="1">
              <a:spcAft>
                <a:spcPts val="0"/>
              </a:spcAft>
              <a:buFont typeface="Arial" pitchFamily="34" charset="0"/>
              <a:buChar char="•"/>
              <a:defRPr/>
            </a:pPr>
            <a:r>
              <a:rPr lang="bg-BG" dirty="0" smtClean="0"/>
              <a:t>Функциите са подобни на </a:t>
            </a:r>
            <a:r>
              <a:rPr lang="en-US" dirty="0" err="1" smtClean="0"/>
              <a:t>fprintf</a:t>
            </a:r>
            <a:r>
              <a:rPr lang="en-US" dirty="0"/>
              <a:t> </a:t>
            </a:r>
            <a:r>
              <a:rPr lang="bg-BG" dirty="0" smtClean="0"/>
              <a:t>и</a:t>
            </a:r>
            <a:r>
              <a:rPr lang="en-US" dirty="0"/>
              <a:t> </a:t>
            </a:r>
            <a:r>
              <a:rPr lang="en-US" dirty="0" err="1" smtClean="0"/>
              <a:t>fscanf</a:t>
            </a:r>
            <a:r>
              <a:rPr lang="bg-BG" dirty="0" smtClean="0"/>
              <a:t>, с изключение на това, че организират четене/запис в низ, вместо във файл.</a:t>
            </a:r>
          </a:p>
          <a:p>
            <a:pPr marL="0" indent="0" eaLnBrk="1" fontAlgn="auto" hangingPunct="1">
              <a:spcAft>
                <a:spcPts val="0"/>
              </a:spcAft>
              <a:buFont typeface="Arial" pitchFamily="34" charset="0"/>
              <a:buNone/>
              <a:defRPr/>
            </a:pPr>
            <a:r>
              <a:rPr lang="en-US" dirty="0" err="1" smtClean="0"/>
              <a:t>int</a:t>
            </a:r>
            <a:r>
              <a:rPr lang="en-US" dirty="0" smtClean="0"/>
              <a:t> </a:t>
            </a:r>
            <a:r>
              <a:rPr lang="en-US" dirty="0" err="1"/>
              <a:t>sprintf</a:t>
            </a:r>
            <a:r>
              <a:rPr lang="en-US" dirty="0"/>
              <a:t>(char *string, char *format, </a:t>
            </a:r>
            <a:r>
              <a:rPr lang="en-US" dirty="0" err="1"/>
              <a:t>args</a:t>
            </a:r>
            <a:r>
              <a:rPr lang="en-US" dirty="0"/>
              <a:t>..)</a:t>
            </a:r>
          </a:p>
          <a:p>
            <a:pPr marL="0" indent="0" eaLnBrk="1" fontAlgn="auto" hangingPunct="1">
              <a:spcAft>
                <a:spcPts val="0"/>
              </a:spcAft>
              <a:buFont typeface="Arial" pitchFamily="34" charset="0"/>
              <a:buNone/>
              <a:defRPr/>
            </a:pPr>
            <a:r>
              <a:rPr lang="en-US" dirty="0" err="1"/>
              <a:t>int</a:t>
            </a:r>
            <a:r>
              <a:rPr lang="en-US" dirty="0"/>
              <a:t> </a:t>
            </a:r>
            <a:r>
              <a:rPr lang="en-US" dirty="0" err="1"/>
              <a:t>sscanf</a:t>
            </a:r>
            <a:r>
              <a:rPr lang="en-US" dirty="0"/>
              <a:t>(char *string, char *format, </a:t>
            </a:r>
            <a:r>
              <a:rPr lang="en-US" dirty="0" err="1"/>
              <a:t>args</a:t>
            </a:r>
            <a:r>
              <a:rPr lang="en-US" dirty="0"/>
              <a:t>..) </a:t>
            </a:r>
            <a:endParaRPr lang="bg-BG" dirty="0" smtClean="0"/>
          </a:p>
          <a:p>
            <a:pPr marL="182880" indent="-182880" eaLnBrk="1" fontAlgn="auto" hangingPunct="1">
              <a:spcAft>
                <a:spcPts val="0"/>
              </a:spcAft>
              <a:buFont typeface="Arial" pitchFamily="34" charset="0"/>
              <a:buChar char="•"/>
              <a:defRPr/>
            </a:pPr>
            <a:r>
              <a:rPr lang="bg-BG" dirty="0" smtClean="0"/>
              <a:t>Пример</a:t>
            </a:r>
            <a:r>
              <a:rPr lang="en-US" dirty="0" smtClean="0"/>
              <a:t>:</a:t>
            </a:r>
            <a:endParaRPr lang="en-US" dirty="0"/>
          </a:p>
          <a:p>
            <a:pPr marL="0" indent="0" eaLnBrk="1" fontAlgn="auto" hangingPunct="1">
              <a:spcAft>
                <a:spcPts val="0"/>
              </a:spcAft>
              <a:buFont typeface="Arial" pitchFamily="34" charset="0"/>
              <a:buNone/>
              <a:defRPr/>
            </a:pPr>
            <a:r>
              <a:rPr lang="en-US" dirty="0" smtClean="0"/>
              <a:t>float </a:t>
            </a:r>
            <a:r>
              <a:rPr lang="en-US" dirty="0" err="1"/>
              <a:t>full_tank</a:t>
            </a:r>
            <a:r>
              <a:rPr lang="en-US" dirty="0"/>
              <a:t> = 47.0; /* </a:t>
            </a:r>
            <a:r>
              <a:rPr lang="en-US" dirty="0" err="1"/>
              <a:t>litres</a:t>
            </a:r>
            <a:r>
              <a:rPr lang="en-US" dirty="0"/>
              <a:t> */ </a:t>
            </a:r>
            <a:endParaRPr lang="bg-BG" dirty="0" smtClean="0"/>
          </a:p>
          <a:p>
            <a:pPr marL="0" indent="0" eaLnBrk="1" fontAlgn="auto" hangingPunct="1">
              <a:spcAft>
                <a:spcPts val="0"/>
              </a:spcAft>
              <a:buFont typeface="Arial" pitchFamily="34" charset="0"/>
              <a:buNone/>
              <a:defRPr/>
            </a:pPr>
            <a:r>
              <a:rPr lang="en-US" dirty="0" smtClean="0"/>
              <a:t>float </a:t>
            </a:r>
            <a:r>
              <a:rPr lang="en-US" dirty="0"/>
              <a:t>miles = 300; </a:t>
            </a:r>
            <a:endParaRPr lang="bg-BG" dirty="0" smtClean="0"/>
          </a:p>
          <a:p>
            <a:pPr marL="0" indent="0" eaLnBrk="1" fontAlgn="auto" hangingPunct="1">
              <a:spcAft>
                <a:spcPts val="0"/>
              </a:spcAft>
              <a:buFont typeface="Arial" pitchFamily="34" charset="0"/>
              <a:buNone/>
              <a:defRPr/>
            </a:pPr>
            <a:r>
              <a:rPr lang="en-US" dirty="0" smtClean="0"/>
              <a:t>char </a:t>
            </a:r>
            <a:r>
              <a:rPr lang="en-US" dirty="0" err="1"/>
              <a:t>miles_per_litre</a:t>
            </a:r>
            <a:r>
              <a:rPr lang="en-US" dirty="0"/>
              <a:t>[80];   </a:t>
            </a:r>
            <a:endParaRPr lang="bg-BG" dirty="0" smtClean="0"/>
          </a:p>
          <a:p>
            <a:pPr marL="0" indent="0" eaLnBrk="1" fontAlgn="auto" hangingPunct="1">
              <a:spcAft>
                <a:spcPts val="0"/>
              </a:spcAft>
              <a:buFont typeface="Arial" pitchFamily="34" charset="0"/>
              <a:buNone/>
              <a:defRPr/>
            </a:pPr>
            <a:r>
              <a:rPr lang="en-US" dirty="0" err="1" smtClean="0"/>
              <a:t>sprintf</a:t>
            </a:r>
            <a:r>
              <a:rPr lang="en-US" dirty="0"/>
              <a:t>( miles_per_</a:t>
            </a:r>
            <a:r>
              <a:rPr lang="en-US" dirty="0" err="1"/>
              <a:t>litre</a:t>
            </a:r>
            <a:r>
              <a:rPr lang="en-US" dirty="0"/>
              <a:t>,``Miles per </a:t>
            </a:r>
            <a:r>
              <a:rPr lang="en-US" dirty="0" err="1"/>
              <a:t>litre</a:t>
            </a:r>
            <a:r>
              <a:rPr lang="en-US" dirty="0"/>
              <a:t> = %2.3f</a:t>
            </a:r>
            <a:r>
              <a:rPr lang="en-US" dirty="0" smtClean="0"/>
              <a:t>'',</a:t>
            </a:r>
            <a:r>
              <a:rPr lang="bg-BG" dirty="0" smtClean="0"/>
              <a:t> </a:t>
            </a:r>
            <a:r>
              <a:rPr lang="en-US" dirty="0" smtClean="0"/>
              <a:t>miles/</a:t>
            </a:r>
            <a:r>
              <a:rPr lang="en-US" dirty="0" err="1" smtClean="0"/>
              <a:t>full_tank</a:t>
            </a:r>
            <a:r>
              <a:rPr lang="en-US" dirty="0"/>
              <a:t>);</a:t>
            </a:r>
            <a:endParaRPr lang="bg-BG" dirty="0"/>
          </a:p>
        </p:txBody>
      </p:sp>
      <p:sp>
        <p:nvSpPr>
          <p:cNvPr id="1638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1638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163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1E52A2E-8312-4C4A-A662-93E2061B3822}" type="slidenum">
              <a:rPr lang="bg-BG" smtClean="0">
                <a:solidFill>
                  <a:srgbClr val="FFFFFF"/>
                </a:solidFill>
              </a:rPr>
              <a:pPr eaLnBrk="1" hangingPunct="1"/>
              <a:t>11</a:t>
            </a:fld>
            <a:endParaRPr lang="bg-BG" smtClean="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7411" name="Rectangle 3"/>
          <p:cNvSpPr>
            <a:spLocks noGrp="1" noChangeArrowheads="1"/>
          </p:cNvSpPr>
          <p:nvPr>
            <p:ph idx="1"/>
          </p:nvPr>
        </p:nvSpPr>
        <p:spPr/>
        <p:txBody>
          <a:bodyPr/>
          <a:lstStyle/>
          <a:p>
            <a:pPr eaLnBrk="1" hangingPunct="1"/>
            <a:r>
              <a:rPr lang="bg-BG" smtClean="0"/>
              <a:t>Пример: програмата cat, която свързва файлове. Начинът, представен тук, често се използва и в други програми. Ако има аргументи от командния ред, те се интерпретират като имена на файлове и се обработват последователно. Ако няма аргументи, обработва се стандартният вход.</a:t>
            </a:r>
          </a:p>
        </p:txBody>
      </p:sp>
      <p:sp>
        <p:nvSpPr>
          <p:cNvPr id="1741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741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74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C0BBDE-C149-4837-BACC-02D4AECE1835}" type="slidenum">
              <a:rPr lang="bg-BG" smtClean="0"/>
              <a:pPr eaLnBrk="1" hangingPunct="1"/>
              <a:t>12</a:t>
            </a:fld>
            <a:endParaRPr lang="bg-BG"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p:nvPr>
        </p:nvSpPr>
        <p:spPr/>
        <p:txBody>
          <a:bodyPr/>
          <a:lstStyle/>
          <a:p>
            <a:pPr eaLnBrk="1" hangingPunct="1"/>
            <a:endParaRPr lang="bg-BG" smtClean="0"/>
          </a:p>
        </p:txBody>
      </p:sp>
      <p:sp>
        <p:nvSpPr>
          <p:cNvPr id="18435"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843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843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F897F2-75FA-4C81-A0FC-7A15D4AF5F73}" type="slidenum">
              <a:rPr lang="bg-BG" smtClean="0"/>
              <a:pPr eaLnBrk="1" hangingPunct="1"/>
              <a:t>13</a:t>
            </a:fld>
            <a:endParaRPr lang="bg-BG" smtClean="0"/>
          </a:p>
        </p:txBody>
      </p:sp>
      <p:pic>
        <p:nvPicPr>
          <p:cNvPr id="1843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260350"/>
            <a:ext cx="7345363" cy="580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9459" name="Rectangle 3"/>
          <p:cNvSpPr>
            <a:spLocks noGrp="1" noChangeArrowheads="1"/>
          </p:cNvSpPr>
          <p:nvPr>
            <p:ph idx="1"/>
          </p:nvPr>
        </p:nvSpPr>
        <p:spPr>
          <a:xfrm>
            <a:off x="457200" y="1600200"/>
            <a:ext cx="8229600" cy="4781550"/>
          </a:xfrm>
        </p:spPr>
        <p:txBody>
          <a:bodyPr/>
          <a:lstStyle/>
          <a:p>
            <a:pPr eaLnBrk="1" hangingPunct="1">
              <a:lnSpc>
                <a:spcPct val="80000"/>
              </a:lnSpc>
            </a:pPr>
            <a:r>
              <a:rPr lang="bg-BG" smtClean="0"/>
              <a:t>Файловите указатели stdin и stdout са обекти от тип FILE *. Те обаче са константи, а не променливи, ето защо не е възможно да им се присвояват стойности. Функцията</a:t>
            </a:r>
          </a:p>
          <a:p>
            <a:pPr eaLnBrk="1" hangingPunct="1">
              <a:lnSpc>
                <a:spcPct val="80000"/>
              </a:lnSpc>
              <a:buFont typeface="Wingdings" pitchFamily="2" charset="2"/>
              <a:buNone/>
            </a:pPr>
            <a:r>
              <a:rPr lang="bg-BG" smtClean="0"/>
              <a:t>int fclose(FILE *fp)</a:t>
            </a:r>
          </a:p>
          <a:p>
            <a:pPr eaLnBrk="1" hangingPunct="1">
              <a:lnSpc>
                <a:spcPct val="80000"/>
              </a:lnSpc>
            </a:pPr>
            <a:r>
              <a:rPr lang="bg-BG" smtClean="0"/>
              <a:t>е противоположна на fopen; тя прекъсва връзката, установена от fopen, между файловия указател и външното име, като освобождава файловия указател и той може да се използва повторно с друг файл. Тъй като повечето операционни системи налагат някакво ограничение относно това колко файла могат да бъдат едновременно отворени от една програма, препоръчително е да освобождавате файловите указатели, веднага щом вече не са ви нужни, както ние направихме в cat.</a:t>
            </a:r>
          </a:p>
        </p:txBody>
      </p:sp>
      <p:sp>
        <p:nvSpPr>
          <p:cNvPr id="1946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946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94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11EA47-8103-4979-8ED9-15E1149CB8CE}" type="slidenum">
              <a:rPr lang="bg-BG" smtClean="0"/>
              <a:pPr eaLnBrk="1" hangingPunct="1"/>
              <a:t>14</a:t>
            </a:fld>
            <a:endParaRPr lang="bg-BG"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20483" name="Rectangle 3"/>
          <p:cNvSpPr>
            <a:spLocks noGrp="1" noChangeArrowheads="1"/>
          </p:cNvSpPr>
          <p:nvPr>
            <p:ph idx="1"/>
          </p:nvPr>
        </p:nvSpPr>
        <p:spPr/>
        <p:txBody>
          <a:bodyPr/>
          <a:lstStyle/>
          <a:p>
            <a:pPr eaLnBrk="1" hangingPunct="1">
              <a:lnSpc>
                <a:spcPct val="90000"/>
              </a:lnSpc>
            </a:pPr>
            <a:r>
              <a:rPr lang="bg-BG" sz="2800" smtClean="0"/>
              <a:t>Съществува още една причина за употребата на f close при изходните файлове - тя изпразва буфера на файла, в който putc изпраща символите (т.е. пренася данните от буфера на файла към файла, който е свързан с него). Когато програмата приключи по естествен път, fclose се вика автоматично за всеки отворен файл. (Можете да затворите stdin и stdout, ако не работите с тях. Те могат да бъдат присвоени отново посредством функцията f reopen.)</a:t>
            </a:r>
          </a:p>
        </p:txBody>
      </p:sp>
      <p:sp>
        <p:nvSpPr>
          <p:cNvPr id="2048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048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04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885BF4B-7FD7-4B8F-B9BE-20D3087029B2}" type="slidenum">
              <a:rPr lang="bg-BG" smtClean="0"/>
              <a:pPr eaLnBrk="1" hangingPunct="1"/>
              <a:t>15</a:t>
            </a:fld>
            <a:endParaRPr lang="bg-BG"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p:cNvSpPr>
            <a:spLocks noGrp="1" noChangeArrowheads="1"/>
          </p:cNvSpPr>
          <p:nvPr>
            <p:ph type="title"/>
          </p:nvPr>
        </p:nvSpPr>
        <p:spPr/>
        <p:txBody>
          <a:bodyPr/>
          <a:lstStyle/>
          <a:p>
            <a:pPr eaLnBrk="1" fontAlgn="auto" hangingPunct="1">
              <a:spcAft>
                <a:spcPts val="0"/>
              </a:spcAft>
              <a:defRPr/>
            </a:pPr>
            <a:r>
              <a:rPr lang="bg-BG" smtClean="0"/>
              <a:t>Обработка на грешки - stderr и exit</a:t>
            </a:r>
          </a:p>
        </p:txBody>
      </p:sp>
      <p:sp>
        <p:nvSpPr>
          <p:cNvPr id="21507" name="Rectangle 3"/>
          <p:cNvSpPr>
            <a:spLocks noGrp="1" noChangeArrowheads="1"/>
          </p:cNvSpPr>
          <p:nvPr>
            <p:ph idx="1"/>
          </p:nvPr>
        </p:nvSpPr>
        <p:spPr>
          <a:xfrm>
            <a:off x="468313" y="1341438"/>
            <a:ext cx="8229600" cy="4997450"/>
          </a:xfrm>
        </p:spPr>
        <p:txBody>
          <a:bodyPr/>
          <a:lstStyle/>
          <a:p>
            <a:pPr eaLnBrk="1" hangingPunct="1">
              <a:lnSpc>
                <a:spcPct val="80000"/>
              </a:lnSpc>
            </a:pPr>
            <a:r>
              <a:rPr lang="bg-BG" smtClean="0"/>
              <a:t>Обработката на грешките в cat далеч не е идеална. Проблемът идва от това, че ако някой от файловете не може да бъде достигнат поради някаква причина, съобщението се отпечатва на края на свързания изход. Това може да се окаже приемливо, когато изходът се отпечатва на екрана, но в никакъв случай не е добре, ако попадне във файл.</a:t>
            </a:r>
          </a:p>
          <a:p>
            <a:pPr eaLnBrk="1" hangingPunct="1">
              <a:lnSpc>
                <a:spcPct val="80000"/>
              </a:lnSpc>
            </a:pPr>
            <a:r>
              <a:rPr lang="bg-BG" smtClean="0"/>
              <a:t>За да се справим по-добре с тази ситуация, трябва да присвоим на програмата втория изходен оператор, наречен stderr, по същия начин както stdin и stdout. Обикновено изходът, написан в stderr, се появява на екрана, независимо дали стандартният изход е пренасочен.</a:t>
            </a:r>
          </a:p>
          <a:p>
            <a:pPr eaLnBrk="1" hangingPunct="1">
              <a:lnSpc>
                <a:spcPct val="80000"/>
              </a:lnSpc>
            </a:pPr>
            <a:r>
              <a:rPr lang="bg-BG" smtClean="0"/>
              <a:t>Нека преправим програмата cat, така че да изписва своите съобщения за грешка в стандартния поток за грешки.</a:t>
            </a:r>
          </a:p>
        </p:txBody>
      </p:sp>
      <p:sp>
        <p:nvSpPr>
          <p:cNvPr id="2150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150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15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8D57572-1194-49CB-8FE0-21DADE4D42A0}" type="slidenum">
              <a:rPr lang="bg-BG" smtClean="0"/>
              <a:pPr eaLnBrk="1" hangingPunct="1"/>
              <a:t>16</a:t>
            </a:fld>
            <a:endParaRPr lang="bg-BG"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p:nvPr>
        </p:nvSpPr>
        <p:spPr/>
        <p:txBody>
          <a:bodyPr/>
          <a:lstStyle/>
          <a:p>
            <a:pPr eaLnBrk="1" hangingPunct="1"/>
            <a:endParaRPr lang="bg-BG" smtClean="0"/>
          </a:p>
        </p:txBody>
      </p:sp>
      <p:sp>
        <p:nvSpPr>
          <p:cNvPr id="22531" name="Date Placeholder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253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253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C471C92-2B8E-41F1-BD69-AE044973AAC6}" type="slidenum">
              <a:rPr lang="bg-BG" smtClean="0"/>
              <a:pPr eaLnBrk="1" hangingPunct="1"/>
              <a:t>17</a:t>
            </a:fld>
            <a:endParaRPr lang="bg-BG" smtClean="0"/>
          </a:p>
        </p:txBody>
      </p:sp>
      <p:pic>
        <p:nvPicPr>
          <p:cNvPr id="2253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260350"/>
            <a:ext cx="7207250" cy="594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p:txBody>
          <a:bodyPr/>
          <a:lstStyle/>
          <a:p>
            <a:pPr eaLnBrk="1" fontAlgn="auto" hangingPunct="1">
              <a:spcAft>
                <a:spcPts val="0"/>
              </a:spcAft>
              <a:defRPr/>
            </a:pPr>
            <a:r>
              <a:rPr lang="bg-BG" smtClean="0"/>
              <a:t>Обработка на грешки - stderr и exit</a:t>
            </a:r>
          </a:p>
        </p:txBody>
      </p:sp>
      <p:sp>
        <p:nvSpPr>
          <p:cNvPr id="23555" name="Rectangle 3"/>
          <p:cNvSpPr>
            <a:spLocks noGrp="1" noChangeArrowheads="1"/>
          </p:cNvSpPr>
          <p:nvPr>
            <p:ph idx="1"/>
          </p:nvPr>
        </p:nvSpPr>
        <p:spPr/>
        <p:txBody>
          <a:bodyPr/>
          <a:lstStyle/>
          <a:p>
            <a:pPr eaLnBrk="1" hangingPunct="1">
              <a:lnSpc>
                <a:spcPct val="90000"/>
              </a:lnSpc>
            </a:pPr>
            <a:r>
              <a:rPr lang="bg-BG" smtClean="0"/>
              <a:t>Програмата може да сигнализира за грешки по два начина. Първо, изходното съобщение от fprintf отива в stderr, и по този начин се появява на екрана, вместо да изчезне някъде в конвейер или в изходния файл. В съобщението сме включили и името на програмата от argv[0] , за да може да се идентифицира грешката, в случай че тази програма се използва от други.</a:t>
            </a:r>
          </a:p>
        </p:txBody>
      </p:sp>
      <p:sp>
        <p:nvSpPr>
          <p:cNvPr id="2355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355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35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D22C4A1-767E-4E4F-B1E6-57D29DDFFE8F}" type="slidenum">
              <a:rPr lang="bg-BG" smtClean="0"/>
              <a:pPr eaLnBrk="1" hangingPunct="1"/>
              <a:t>18</a:t>
            </a:fld>
            <a:endParaRPr lang="bg-BG"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Rectangle 2"/>
          <p:cNvSpPr>
            <a:spLocks noGrp="1" noChangeArrowheads="1"/>
          </p:cNvSpPr>
          <p:nvPr>
            <p:ph type="title"/>
          </p:nvPr>
        </p:nvSpPr>
        <p:spPr/>
        <p:txBody>
          <a:bodyPr/>
          <a:lstStyle/>
          <a:p>
            <a:pPr eaLnBrk="1" fontAlgn="auto" hangingPunct="1">
              <a:spcAft>
                <a:spcPts val="0"/>
              </a:spcAft>
              <a:defRPr/>
            </a:pPr>
            <a:r>
              <a:rPr lang="bg-BG" smtClean="0"/>
              <a:t>Обработка на грешки - stderr и exit</a:t>
            </a:r>
          </a:p>
        </p:txBody>
      </p:sp>
      <p:sp>
        <p:nvSpPr>
          <p:cNvPr id="24579" name="Rectangle 3"/>
          <p:cNvSpPr>
            <a:spLocks noGrp="1" noChangeArrowheads="1"/>
          </p:cNvSpPr>
          <p:nvPr>
            <p:ph idx="1"/>
          </p:nvPr>
        </p:nvSpPr>
        <p:spPr/>
        <p:txBody>
          <a:bodyPr/>
          <a:lstStyle/>
          <a:p>
            <a:pPr eaLnBrk="1" hangingPunct="1">
              <a:lnSpc>
                <a:spcPct val="90000"/>
              </a:lnSpc>
            </a:pPr>
            <a:r>
              <a:rPr lang="bg-BG" smtClean="0"/>
              <a:t>Второ, програмата използва стандартната библиотечна функция exit, която прекратява изпълнението на програмата, щом бъде извикана. Аргументът на exit е достъпен за процеса, който е извикал функцията, така че успешното изпълнение или провалът на програмата може да бъде проверен от друга програма, която я използва като подпроцес. По подразбиране върната стойност 0 показва, че всичко е наред; всяка стойност, различна от нула, сигнализира за някаква необикновена ситуация, exit извиква fclose за всеки отворен изходен файл, за да изпразни буферирания изход, ако такъв съществува.</a:t>
            </a:r>
          </a:p>
        </p:txBody>
      </p:sp>
      <p:sp>
        <p:nvSpPr>
          <p:cNvPr id="2458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45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45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17B0BA-44B7-411E-8C13-0083C324AC2C}" type="slidenum">
              <a:rPr lang="bg-BG" smtClean="0"/>
              <a:pPr eaLnBrk="1" hangingPunct="1"/>
              <a:t>19</a:t>
            </a:fld>
            <a:endParaRPr lang="bg-BG"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4"/>
          <p:cNvSpPr>
            <a:spLocks noGrp="1" noChangeArrowheads="1"/>
          </p:cNvSpPr>
          <p:nvPr>
            <p:ph type="ctrTitle"/>
          </p:nvPr>
        </p:nvSpPr>
        <p:spPr/>
        <p:txBody>
          <a:bodyPr/>
          <a:lstStyle/>
          <a:p>
            <a:pPr eaLnBrk="1" fontAlgn="auto" hangingPunct="1">
              <a:spcAft>
                <a:spcPts val="0"/>
              </a:spcAft>
              <a:defRPr/>
            </a:pPr>
            <a:r>
              <a:rPr lang="bg-BG" smtClean="0"/>
              <a:t>Работа с файлове</a:t>
            </a:r>
          </a:p>
        </p:txBody>
      </p:sp>
      <p:sp>
        <p:nvSpPr>
          <p:cNvPr id="4102" name="Rectangle 5"/>
          <p:cNvSpPr>
            <a:spLocks noGrp="1" noChangeArrowheads="1"/>
          </p:cNvSpPr>
          <p:nvPr>
            <p:ph type="subTitle" idx="1"/>
          </p:nvPr>
        </p:nvSpPr>
        <p:spPr/>
        <p:txBody>
          <a:bodyPr rtlCol="0">
            <a:normAutofit/>
          </a:bodyPr>
          <a:lstStyle/>
          <a:p>
            <a:pPr eaLnBrk="1" fontAlgn="auto" hangingPunct="1">
              <a:spcAft>
                <a:spcPts val="0"/>
              </a:spcAft>
              <a:buFont typeface="Arial" pitchFamily="34" charset="0"/>
              <a:buNone/>
              <a:defRPr/>
            </a:pPr>
            <a:r>
              <a:rPr lang="bg-BG" dirty="0" smtClean="0"/>
              <a:t>Лекции </a:t>
            </a:r>
            <a:r>
              <a:rPr lang="en-US" dirty="0" smtClean="0"/>
              <a:t>No </a:t>
            </a:r>
            <a:r>
              <a:rPr lang="bg-BG" dirty="0" smtClean="0"/>
              <a:t>6</a:t>
            </a:r>
            <a:r>
              <a:rPr lang="en-US" dirty="0" smtClean="0"/>
              <a:t> </a:t>
            </a:r>
            <a:r>
              <a:rPr lang="bg-BG" smtClean="0"/>
              <a:t>и </a:t>
            </a:r>
            <a:r>
              <a:rPr lang="bg-BG" smtClean="0"/>
              <a:t>7</a:t>
            </a:r>
            <a:endParaRPr lang="en-US" dirty="0" smtClean="0"/>
          </a:p>
          <a:p>
            <a:pPr eaLnBrk="1" fontAlgn="auto" hangingPunct="1">
              <a:spcAft>
                <a:spcPts val="0"/>
              </a:spcAft>
              <a:buFont typeface="Arial" pitchFamily="34" charset="0"/>
              <a:buNone/>
              <a:defRPr/>
            </a:pPr>
            <a:r>
              <a:rPr lang="en-US" dirty="0" smtClean="0"/>
              <a:t>Example2_5</a:t>
            </a:r>
            <a:endParaRPr lang="bg-BG" dirty="0" smtClean="0"/>
          </a:p>
        </p:txBody>
      </p:sp>
      <p:sp>
        <p:nvSpPr>
          <p:cNvPr id="7172" name="Rectangle 9"/>
          <p:cNvSpPr>
            <a:spLocks noGrp="1" noChangeArrowheads="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7173" name="Rectangle 10"/>
          <p:cNvSpPr>
            <a:spLocks noGrp="1" noChangeArrowheads="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7174" name="Rectangle 11"/>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8426B99-9A12-414B-8C29-D4730DC9D34A}" type="slidenum">
              <a:rPr lang="bg-BG" smtClean="0"/>
              <a:pPr eaLnBrk="1" hangingPunct="1"/>
              <a:t>2</a:t>
            </a:fld>
            <a:endParaRPr lang="bg-BG"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noChangeArrowheads="1"/>
          </p:cNvSpPr>
          <p:nvPr>
            <p:ph type="title"/>
          </p:nvPr>
        </p:nvSpPr>
        <p:spPr/>
        <p:txBody>
          <a:bodyPr/>
          <a:lstStyle/>
          <a:p>
            <a:pPr eaLnBrk="1" fontAlgn="auto" hangingPunct="1">
              <a:spcAft>
                <a:spcPts val="0"/>
              </a:spcAft>
              <a:defRPr/>
            </a:pPr>
            <a:r>
              <a:rPr lang="bg-BG" smtClean="0"/>
              <a:t>Обработка на грешки - stderr и exit</a:t>
            </a:r>
          </a:p>
        </p:txBody>
      </p:sp>
      <p:sp>
        <p:nvSpPr>
          <p:cNvPr id="25603" name="Rectangle 3"/>
          <p:cNvSpPr>
            <a:spLocks noGrp="1" noChangeArrowheads="1"/>
          </p:cNvSpPr>
          <p:nvPr>
            <p:ph idx="1"/>
          </p:nvPr>
        </p:nvSpPr>
        <p:spPr/>
        <p:txBody>
          <a:bodyPr/>
          <a:lstStyle/>
          <a:p>
            <a:pPr eaLnBrk="1" hangingPunct="1"/>
            <a:r>
              <a:rPr lang="bg-BG" smtClean="0"/>
              <a:t>Вътре в main, return (израз) е еквивалентно на exit (израз). Преимуществото на exit е, че може да бъде извикана от различни функции и че извикването й може да бъде намерено с програма за търсене на шаблон.</a:t>
            </a:r>
          </a:p>
        </p:txBody>
      </p:sp>
      <p:sp>
        <p:nvSpPr>
          <p:cNvPr id="2560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560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56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FF67DA-25FD-48EF-B1D7-8A76A7FF2FD4}" type="slidenum">
              <a:rPr lang="bg-BG" smtClean="0"/>
              <a:pPr eaLnBrk="1" hangingPunct="1"/>
              <a:t>20</a:t>
            </a:fld>
            <a:endParaRPr lang="bg-BG"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p:txBody>
          <a:bodyPr/>
          <a:lstStyle/>
          <a:p>
            <a:pPr eaLnBrk="1" fontAlgn="auto" hangingPunct="1">
              <a:spcAft>
                <a:spcPts val="0"/>
              </a:spcAft>
              <a:defRPr/>
            </a:pPr>
            <a:r>
              <a:rPr lang="bg-BG" dirty="0" smtClean="0"/>
              <a:t>Обработка на грешки - stderr и exit</a:t>
            </a:r>
          </a:p>
        </p:txBody>
      </p:sp>
      <p:sp>
        <p:nvSpPr>
          <p:cNvPr id="26627" name="Rectangle 3"/>
          <p:cNvSpPr>
            <a:spLocks noGrp="1" noChangeArrowheads="1"/>
          </p:cNvSpPr>
          <p:nvPr>
            <p:ph idx="1"/>
          </p:nvPr>
        </p:nvSpPr>
        <p:spPr/>
        <p:txBody>
          <a:bodyPr/>
          <a:lstStyle/>
          <a:p>
            <a:pPr eaLnBrk="1" hangingPunct="1">
              <a:lnSpc>
                <a:spcPct val="90000"/>
              </a:lnSpc>
            </a:pPr>
            <a:r>
              <a:rPr lang="bg-BG" smtClean="0"/>
              <a:t>Функцията ferror връща ненулева стойност, ако е възникнала грешка в потока fp.</a:t>
            </a:r>
          </a:p>
          <a:p>
            <a:pPr eaLnBrk="1" hangingPunct="1">
              <a:lnSpc>
                <a:spcPct val="90000"/>
              </a:lnSpc>
              <a:buFont typeface="Wingdings" pitchFamily="2" charset="2"/>
              <a:buNone/>
            </a:pPr>
            <a:r>
              <a:rPr lang="bg-BG" smtClean="0"/>
              <a:t>int ferror(FILE *fp)</a:t>
            </a:r>
          </a:p>
          <a:p>
            <a:pPr eaLnBrk="1" hangingPunct="1">
              <a:lnSpc>
                <a:spcPct val="90000"/>
              </a:lnSpc>
            </a:pPr>
            <a:r>
              <a:rPr lang="bg-BG" smtClean="0"/>
              <a:t>Въпреки че при изхода рядко се срещат грешки, те не са невъзможни (например, ако дискът се препълни), ето защо програмата трябва да проверява и за тях.</a:t>
            </a:r>
          </a:p>
        </p:txBody>
      </p:sp>
      <p:sp>
        <p:nvSpPr>
          <p:cNvPr id="2662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662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66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4FF227-F6B2-425F-9A0C-CA370BE00B40}" type="slidenum">
              <a:rPr lang="bg-BG" smtClean="0"/>
              <a:pPr eaLnBrk="1" hangingPunct="1"/>
              <a:t>21</a:t>
            </a:fld>
            <a:endParaRPr lang="bg-BG"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Обработка на грешки - stderr и exit</a:t>
            </a:r>
            <a:endParaRPr lang="bg-BG" dirty="0"/>
          </a:p>
        </p:txBody>
      </p:sp>
      <p:sp>
        <p:nvSpPr>
          <p:cNvPr id="27651" name="Content Placeholder 2"/>
          <p:cNvSpPr>
            <a:spLocks noGrp="1"/>
          </p:cNvSpPr>
          <p:nvPr>
            <p:ph idx="1"/>
          </p:nvPr>
        </p:nvSpPr>
        <p:spPr/>
        <p:txBody>
          <a:bodyPr/>
          <a:lstStyle/>
          <a:p>
            <a:pPr eaLnBrk="1" hangingPunct="1"/>
            <a:r>
              <a:rPr lang="en-US" b="1" smtClean="0"/>
              <a:t>clearerr()</a:t>
            </a:r>
            <a:endParaRPr lang="bg-BG" b="1" smtClean="0"/>
          </a:p>
          <a:p>
            <a:pPr lvl="1" eaLnBrk="1" hangingPunct="1"/>
            <a:r>
              <a:rPr lang="bg-BG" smtClean="0"/>
              <a:t>Изиства индикаторът за грешка за даден поток.</a:t>
            </a:r>
          </a:p>
          <a:p>
            <a:pPr eaLnBrk="1" hangingPunct="1"/>
            <a:r>
              <a:rPr lang="en-US" b="1" smtClean="0"/>
              <a:t>fileno()</a:t>
            </a:r>
            <a:endParaRPr lang="bg-BG" smtClean="0"/>
          </a:p>
          <a:p>
            <a:pPr lvl="1" eaLnBrk="1" hangingPunct="1"/>
            <a:r>
              <a:rPr lang="bg-BG" smtClean="0"/>
              <a:t>Връща целочислен файлов дескриптор, свурзан с именован поток.</a:t>
            </a:r>
          </a:p>
        </p:txBody>
      </p:sp>
      <p:sp>
        <p:nvSpPr>
          <p:cNvPr id="2765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2765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276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65A55F2-2AC7-4597-BDF9-D855813FB378}" type="slidenum">
              <a:rPr lang="bg-BG" smtClean="0">
                <a:solidFill>
                  <a:srgbClr val="FFFFFF"/>
                </a:solidFill>
              </a:rPr>
              <a:pPr eaLnBrk="1" hangingPunct="1"/>
              <a:t>22</a:t>
            </a:fld>
            <a:endParaRPr lang="bg-BG" smtClean="0">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p:cNvSpPr>
            <a:spLocks noGrp="1" noChangeArrowheads="1"/>
          </p:cNvSpPr>
          <p:nvPr>
            <p:ph type="title"/>
          </p:nvPr>
        </p:nvSpPr>
        <p:spPr/>
        <p:txBody>
          <a:bodyPr/>
          <a:lstStyle/>
          <a:p>
            <a:pPr eaLnBrk="1" fontAlgn="auto" hangingPunct="1">
              <a:spcAft>
                <a:spcPts val="0"/>
              </a:spcAft>
              <a:defRPr/>
            </a:pPr>
            <a:r>
              <a:rPr lang="bg-BG" smtClean="0"/>
              <a:t>Обработка на грешки - stderr и exit</a:t>
            </a:r>
          </a:p>
        </p:txBody>
      </p:sp>
      <p:sp>
        <p:nvSpPr>
          <p:cNvPr id="28675" name="Rectangle 3"/>
          <p:cNvSpPr>
            <a:spLocks noGrp="1" noChangeArrowheads="1"/>
          </p:cNvSpPr>
          <p:nvPr>
            <p:ph idx="1"/>
          </p:nvPr>
        </p:nvSpPr>
        <p:spPr/>
        <p:txBody>
          <a:bodyPr/>
          <a:lstStyle/>
          <a:p>
            <a:pPr eaLnBrk="1" hangingPunct="1"/>
            <a:r>
              <a:rPr lang="bg-BG" smtClean="0"/>
              <a:t>Функцията feof (FILE *) е аналогична на ferror; тя връща ненулева стойност, ако е достигнат краят на зададения файл.</a:t>
            </a:r>
          </a:p>
          <a:p>
            <a:pPr eaLnBrk="1" hangingPunct="1">
              <a:buFont typeface="Wingdings" pitchFamily="2" charset="2"/>
              <a:buNone/>
            </a:pPr>
            <a:r>
              <a:rPr lang="bg-BG" smtClean="0"/>
              <a:t>int feof(FILE *fp)</a:t>
            </a:r>
          </a:p>
          <a:p>
            <a:pPr eaLnBrk="1" hangingPunct="1"/>
            <a:r>
              <a:rPr lang="bg-BG" smtClean="0"/>
              <a:t>Всички сериозни програми трябва да връщат смислени и полезни стойности за състоянието си.</a:t>
            </a:r>
          </a:p>
        </p:txBody>
      </p:sp>
      <p:sp>
        <p:nvSpPr>
          <p:cNvPr id="2867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867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86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A3EDF42-2441-4595-A6C5-2E1D99B3F7CC}" type="slidenum">
              <a:rPr lang="bg-BG" smtClean="0"/>
              <a:pPr eaLnBrk="1" hangingPunct="1"/>
              <a:t>23</a:t>
            </a:fld>
            <a:endParaRPr lang="bg-BG"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p:txBody>
          <a:bodyPr/>
          <a:lstStyle/>
          <a:p>
            <a:pPr eaLnBrk="1" fontAlgn="auto" hangingPunct="1">
              <a:spcAft>
                <a:spcPts val="0"/>
              </a:spcAft>
              <a:defRPr/>
            </a:pPr>
            <a:r>
              <a:rPr lang="bg-BG" sz="3400" smtClean="0"/>
              <a:t>Вход и изход, организирани в редове</a:t>
            </a:r>
          </a:p>
        </p:txBody>
      </p:sp>
      <p:sp>
        <p:nvSpPr>
          <p:cNvPr id="29699" name="Rectangle 3"/>
          <p:cNvSpPr>
            <a:spLocks noGrp="1" noChangeArrowheads="1"/>
          </p:cNvSpPr>
          <p:nvPr>
            <p:ph idx="1"/>
          </p:nvPr>
        </p:nvSpPr>
        <p:spPr/>
        <p:txBody>
          <a:bodyPr/>
          <a:lstStyle/>
          <a:p>
            <a:pPr eaLnBrk="1" hangingPunct="1">
              <a:lnSpc>
                <a:spcPct val="90000"/>
              </a:lnSpc>
            </a:pPr>
            <a:r>
              <a:rPr lang="bg-BG" sz="2800" smtClean="0"/>
              <a:t>Стандартната библиотека предоставя функцията за вход fgets, подобна на функцията getline, която вече използвахме:</a:t>
            </a:r>
          </a:p>
          <a:p>
            <a:pPr eaLnBrk="1" hangingPunct="1">
              <a:lnSpc>
                <a:spcPct val="90000"/>
              </a:lnSpc>
              <a:buFont typeface="Wingdings" pitchFamily="2" charset="2"/>
              <a:buNone/>
            </a:pPr>
            <a:r>
              <a:rPr lang="bg-BG" sz="2800" smtClean="0"/>
              <a:t>char *fgets(char *line, int maxline, FILE *fp)</a:t>
            </a:r>
          </a:p>
          <a:p>
            <a:pPr eaLnBrk="1" hangingPunct="1">
              <a:lnSpc>
                <a:spcPct val="90000"/>
              </a:lnSpc>
            </a:pPr>
            <a:r>
              <a:rPr lang="bg-BG" sz="2800" smtClean="0"/>
              <a:t>fgets чете следващия входен ред (включително и символа за нов ред) от файла f р и го записва в символния масив line; тя прочита най-много maxline-1 символа. Резултатният ред завършва с '\0 ' . Обикновено fgets връща line; при край на файл или при грешка връща NULL.</a:t>
            </a:r>
          </a:p>
        </p:txBody>
      </p:sp>
      <p:sp>
        <p:nvSpPr>
          <p:cNvPr id="2970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2970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297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F2F053A-3909-456F-BA95-13F70982B771}" type="slidenum">
              <a:rPr lang="bg-BG" smtClean="0"/>
              <a:pPr eaLnBrk="1" hangingPunct="1"/>
              <a:t>24</a:t>
            </a:fld>
            <a:endParaRPr lang="bg-BG"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p:cNvSpPr>
            <a:spLocks noGrp="1" noChangeArrowheads="1"/>
          </p:cNvSpPr>
          <p:nvPr>
            <p:ph type="title"/>
          </p:nvPr>
        </p:nvSpPr>
        <p:spPr/>
        <p:txBody>
          <a:bodyPr/>
          <a:lstStyle/>
          <a:p>
            <a:pPr eaLnBrk="1" fontAlgn="auto" hangingPunct="1">
              <a:spcAft>
                <a:spcPts val="0"/>
              </a:spcAft>
              <a:defRPr/>
            </a:pPr>
            <a:r>
              <a:rPr lang="bg-BG" sz="3400" smtClean="0"/>
              <a:t>Вход и изход, организирани в редове</a:t>
            </a:r>
          </a:p>
        </p:txBody>
      </p:sp>
      <p:sp>
        <p:nvSpPr>
          <p:cNvPr id="30723" name="Rectangle 3"/>
          <p:cNvSpPr>
            <a:spLocks noGrp="1" noChangeArrowheads="1"/>
          </p:cNvSpPr>
          <p:nvPr>
            <p:ph idx="1"/>
          </p:nvPr>
        </p:nvSpPr>
        <p:spPr/>
        <p:txBody>
          <a:bodyPr/>
          <a:lstStyle/>
          <a:p>
            <a:pPr eaLnBrk="1" hangingPunct="1">
              <a:lnSpc>
                <a:spcPct val="80000"/>
              </a:lnSpc>
            </a:pPr>
            <a:r>
              <a:rPr lang="bg-BG" sz="2800" smtClean="0"/>
              <a:t>При работа с изход функцията fputs записва някакъв низ (който може и да не съдържа символ за нов ред) в даден файл:</a:t>
            </a:r>
          </a:p>
          <a:p>
            <a:pPr eaLnBrk="1" hangingPunct="1">
              <a:lnSpc>
                <a:spcPct val="80000"/>
              </a:lnSpc>
              <a:buFont typeface="Wingdings" pitchFamily="2" charset="2"/>
              <a:buNone/>
            </a:pPr>
            <a:r>
              <a:rPr lang="bg-BG" sz="2800" smtClean="0"/>
              <a:t>int fputs(char *line, FILE *fp)</a:t>
            </a:r>
          </a:p>
          <a:p>
            <a:pPr eaLnBrk="1" hangingPunct="1">
              <a:lnSpc>
                <a:spcPct val="80000"/>
              </a:lnSpc>
            </a:pPr>
            <a:r>
              <a:rPr lang="bg-BG" sz="2800" smtClean="0"/>
              <a:t>Тя връща EOF, ако се появи някаква грешка; в противен случай връща нула.</a:t>
            </a:r>
          </a:p>
          <a:p>
            <a:pPr eaLnBrk="1" hangingPunct="1">
              <a:lnSpc>
                <a:spcPct val="80000"/>
              </a:lnSpc>
            </a:pPr>
            <a:r>
              <a:rPr lang="bg-BG" sz="2800" smtClean="0"/>
              <a:t>Библиотечните функции gets и puts са близки до fgets и fputs, но работят със stdin и stdout. Колкото и объркващо да изглежда, gets изтрива крайния символ за нов ред '\n', а puts го добавя. </a:t>
            </a:r>
          </a:p>
        </p:txBody>
      </p:sp>
      <p:sp>
        <p:nvSpPr>
          <p:cNvPr id="3072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072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07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DBDDF95-74F2-4708-97CD-4100482761D5}" type="slidenum">
              <a:rPr lang="bg-BG" smtClean="0"/>
              <a:pPr eaLnBrk="1" hangingPunct="1"/>
              <a:t>25</a:t>
            </a:fld>
            <a:endParaRPr lang="bg-BG"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ChangeArrowheads="1"/>
          </p:cNvSpPr>
          <p:nvPr>
            <p:ph type="title"/>
          </p:nvPr>
        </p:nvSpPr>
        <p:spPr/>
        <p:txBody>
          <a:bodyPr/>
          <a:lstStyle/>
          <a:p>
            <a:pPr eaLnBrk="1" fontAlgn="auto" hangingPunct="1">
              <a:spcAft>
                <a:spcPts val="0"/>
              </a:spcAft>
              <a:defRPr/>
            </a:pPr>
            <a:r>
              <a:rPr lang="bg-BG" sz="3400" smtClean="0"/>
              <a:t>Вход и изход, организирани в редове</a:t>
            </a:r>
          </a:p>
        </p:txBody>
      </p:sp>
      <p:sp>
        <p:nvSpPr>
          <p:cNvPr id="31747" name="Rectangle 3"/>
          <p:cNvSpPr>
            <a:spLocks noGrp="1" noChangeArrowheads="1"/>
          </p:cNvSpPr>
          <p:nvPr>
            <p:ph idx="1"/>
          </p:nvPr>
        </p:nvSpPr>
        <p:spPr/>
        <p:txBody>
          <a:bodyPr/>
          <a:lstStyle/>
          <a:p>
            <a:pPr eaLnBrk="1" hangingPunct="1"/>
            <a:r>
              <a:rPr lang="bg-BG" smtClean="0"/>
              <a:t>Функция getline с помощта на fgets:</a:t>
            </a:r>
          </a:p>
        </p:txBody>
      </p:sp>
      <p:sp>
        <p:nvSpPr>
          <p:cNvPr id="3174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174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17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7F6989-3BF3-43B3-9875-C8C9DCE41F2A}" type="slidenum">
              <a:rPr lang="bg-BG" smtClean="0"/>
              <a:pPr eaLnBrk="1" hangingPunct="1"/>
              <a:t>26</a:t>
            </a:fld>
            <a:endParaRPr lang="bg-BG" smtClean="0"/>
          </a:p>
        </p:txBody>
      </p:sp>
      <p:pic>
        <p:nvPicPr>
          <p:cNvPr id="3175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2276475"/>
            <a:ext cx="6624637" cy="209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fontAlgn="auto" hangingPunct="1">
              <a:spcAft>
                <a:spcPts val="0"/>
              </a:spcAft>
              <a:defRPr/>
            </a:pPr>
            <a:r>
              <a:rPr lang="bg-BG" smtClean="0"/>
              <a:t>Ungetc</a:t>
            </a:r>
          </a:p>
        </p:txBody>
      </p:sp>
      <p:sp>
        <p:nvSpPr>
          <p:cNvPr id="32771" name="Rectangle 3"/>
          <p:cNvSpPr>
            <a:spLocks noGrp="1" noChangeArrowheads="1"/>
          </p:cNvSpPr>
          <p:nvPr>
            <p:ph idx="1"/>
          </p:nvPr>
        </p:nvSpPr>
        <p:spPr/>
        <p:txBody>
          <a:bodyPr/>
          <a:lstStyle/>
          <a:p>
            <a:pPr eaLnBrk="1" hangingPunct="1">
              <a:lnSpc>
                <a:spcPct val="80000"/>
              </a:lnSpc>
            </a:pPr>
            <a:r>
              <a:rPr lang="bg-BG" sz="2800" smtClean="0"/>
              <a:t>Стандартната библиотека предоставя доста ограничена версия на функцията ungetch, нарича се ungetc.</a:t>
            </a:r>
          </a:p>
          <a:p>
            <a:pPr eaLnBrk="1" hangingPunct="1">
              <a:lnSpc>
                <a:spcPct val="80000"/>
              </a:lnSpc>
              <a:buFont typeface="Wingdings" pitchFamily="2" charset="2"/>
              <a:buNone/>
            </a:pPr>
            <a:r>
              <a:rPr lang="bg-BG" sz="2800" smtClean="0"/>
              <a:t>int ungetc(int c, FILE *fp)</a:t>
            </a:r>
          </a:p>
          <a:p>
            <a:pPr eaLnBrk="1" hangingPunct="1">
              <a:lnSpc>
                <a:spcPct val="80000"/>
              </a:lnSpc>
            </a:pPr>
            <a:r>
              <a:rPr lang="bg-BG" sz="2800" smtClean="0"/>
              <a:t>Тя връща символа c обратно във файла fp, като връща с; ако е възникнала някаква грешка, връща EOF. Функцията гарантира връщането на един-единствен символ за файл.</a:t>
            </a:r>
          </a:p>
          <a:p>
            <a:pPr eaLnBrk="1" hangingPunct="1">
              <a:lnSpc>
                <a:spcPct val="80000"/>
              </a:lnSpc>
            </a:pPr>
            <a:r>
              <a:rPr lang="bg-BG" sz="2800" smtClean="0"/>
              <a:t>ungetc може да се използва с всяка от входните функции, например scanf, getc или getchar.</a:t>
            </a:r>
          </a:p>
        </p:txBody>
      </p:sp>
      <p:sp>
        <p:nvSpPr>
          <p:cNvPr id="3277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277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27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804F9AC-AAC2-4FEE-9D5C-E8A6F9417219}" type="slidenum">
              <a:rPr lang="bg-BG" smtClean="0"/>
              <a:pPr eaLnBrk="1" hangingPunct="1"/>
              <a:t>27</a:t>
            </a:fld>
            <a:endParaRPr lang="bg-BG"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2"/>
          <p:cNvSpPr>
            <a:spLocks noGrp="1" noChangeArrowheads="1"/>
          </p:cNvSpPr>
          <p:nvPr>
            <p:ph type="title"/>
          </p:nvPr>
        </p:nvSpPr>
        <p:spPr/>
        <p:txBody>
          <a:bodyPr/>
          <a:lstStyle/>
          <a:p>
            <a:pPr eaLnBrk="1" fontAlgn="auto" hangingPunct="1">
              <a:spcAft>
                <a:spcPts val="0"/>
              </a:spcAft>
              <a:defRPr/>
            </a:pPr>
            <a:r>
              <a:rPr lang="bg-BG" smtClean="0"/>
              <a:t>Двоични файлове</a:t>
            </a:r>
          </a:p>
        </p:txBody>
      </p:sp>
      <p:sp>
        <p:nvSpPr>
          <p:cNvPr id="33795" name="Rectangle 3"/>
          <p:cNvSpPr>
            <a:spLocks noGrp="1" noChangeArrowheads="1"/>
          </p:cNvSpPr>
          <p:nvPr>
            <p:ph idx="1"/>
          </p:nvPr>
        </p:nvSpPr>
        <p:spPr/>
        <p:txBody>
          <a:bodyPr/>
          <a:lstStyle/>
          <a:p>
            <a:pPr eaLnBrk="1" hangingPunct="1"/>
            <a:r>
              <a:rPr lang="bg-BG" smtClean="0"/>
              <a:t>Двоичните файлове са подобни на масиви от записи, като записите са на диска, а не в паметта. Това позволява създаване на много големи колекции, ограничени само от дисковото пространство. Недостатък на файловия четене/запис е по-бавния обмен на информация.</a:t>
            </a:r>
          </a:p>
        </p:txBody>
      </p:sp>
      <p:sp>
        <p:nvSpPr>
          <p:cNvPr id="3379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379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37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EC7A40A-F5A1-49AE-A135-6FF45FF92C34}" type="slidenum">
              <a:rPr lang="bg-BG" smtClean="0"/>
              <a:pPr eaLnBrk="1" hangingPunct="1"/>
              <a:t>28</a:t>
            </a:fld>
            <a:endParaRPr lang="bg-BG"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p:cNvSpPr>
            <a:spLocks noGrp="1" noChangeArrowheads="1"/>
          </p:cNvSpPr>
          <p:nvPr>
            <p:ph type="title"/>
          </p:nvPr>
        </p:nvSpPr>
        <p:spPr/>
        <p:txBody>
          <a:bodyPr/>
          <a:lstStyle/>
          <a:p>
            <a:pPr eaLnBrk="1" fontAlgn="auto" hangingPunct="1">
              <a:spcAft>
                <a:spcPts val="0"/>
              </a:spcAft>
              <a:defRPr/>
            </a:pPr>
            <a:r>
              <a:rPr lang="bg-BG" smtClean="0"/>
              <a:t>Двоични файлове</a:t>
            </a:r>
          </a:p>
        </p:txBody>
      </p:sp>
      <p:sp>
        <p:nvSpPr>
          <p:cNvPr id="34819" name="Rectangle 3"/>
          <p:cNvSpPr>
            <a:spLocks noGrp="1" noChangeArrowheads="1"/>
          </p:cNvSpPr>
          <p:nvPr>
            <p:ph idx="1"/>
          </p:nvPr>
        </p:nvSpPr>
        <p:spPr/>
        <p:txBody>
          <a:bodyPr/>
          <a:lstStyle/>
          <a:p>
            <a:pPr eaLnBrk="1" hangingPunct="1">
              <a:lnSpc>
                <a:spcPct val="80000"/>
              </a:lnSpc>
            </a:pPr>
            <a:r>
              <a:rPr lang="bg-BG" sz="2800" smtClean="0"/>
              <a:t>Двоичните файлове имат 2 характеристики, които ги отличават от текстовите:</a:t>
            </a:r>
          </a:p>
          <a:p>
            <a:pPr lvl="1" eaLnBrk="1" hangingPunct="1">
              <a:lnSpc>
                <a:spcPct val="80000"/>
              </a:lnSpc>
            </a:pPr>
            <a:r>
              <a:rPr lang="bg-BG" sz="2300" smtClean="0"/>
              <a:t>Произволен достъп до запис във файла – програмистът може да се позиционира на произволно място;</a:t>
            </a:r>
          </a:p>
          <a:p>
            <a:pPr lvl="1" eaLnBrk="1" hangingPunct="1">
              <a:lnSpc>
                <a:spcPct val="80000"/>
              </a:lnSpc>
            </a:pPr>
            <a:r>
              <a:rPr lang="bg-BG" sz="2300" smtClean="0"/>
              <a:t>Промяна на произволен запис по всяко време.</a:t>
            </a:r>
          </a:p>
          <a:p>
            <a:pPr eaLnBrk="1" hangingPunct="1">
              <a:lnSpc>
                <a:spcPct val="80000"/>
              </a:lnSpc>
            </a:pPr>
            <a:r>
              <a:rPr lang="bg-BG" sz="2800" smtClean="0"/>
              <a:t>Двоичните файлове имат по бърз запис/четене от текстовите, защото двоичния образ на записа се съхранява директно както е в паметта, без необходимост от преобразуване. При текстовия файл всички се преобразува към и от текст, което отнема време.</a:t>
            </a:r>
          </a:p>
        </p:txBody>
      </p:sp>
      <p:sp>
        <p:nvSpPr>
          <p:cNvPr id="3482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482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48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C2AFCF-9F56-4277-9AE7-64562B550BA0}" type="slidenum">
              <a:rPr lang="bg-BG" smtClean="0"/>
              <a:pPr eaLnBrk="1" hangingPunct="1"/>
              <a:t>29</a:t>
            </a:fld>
            <a:endParaRPr lang="bg-BG"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8195" name="Rectangle 3"/>
          <p:cNvSpPr>
            <a:spLocks noGrp="1" noChangeArrowheads="1"/>
          </p:cNvSpPr>
          <p:nvPr>
            <p:ph idx="1"/>
          </p:nvPr>
        </p:nvSpPr>
        <p:spPr/>
        <p:txBody>
          <a:bodyPr/>
          <a:lstStyle/>
          <a:p>
            <a:pPr eaLnBrk="1" hangingPunct="1">
              <a:lnSpc>
                <a:spcPct val="80000"/>
              </a:lnSpc>
            </a:pPr>
            <a:r>
              <a:rPr lang="bg-BG" sz="2800" smtClean="0"/>
              <a:t>Напишете програма, която получава достъп до файл, като този файл не е свързан предварително с програмата. Една програма, която илюстрира нуждата от такива операции, е cat, свързваща набор от именувани файлове на стандартния изход, cat се използва, за да се отпечата съдържанието на файловете на екрана; също така тя се използва като пригоден за всякакви цели входен колектор за програми, които не могат сами да получават достъп до файлове по име.</a:t>
            </a:r>
          </a:p>
        </p:txBody>
      </p:sp>
      <p:sp>
        <p:nvSpPr>
          <p:cNvPr id="819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819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81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CC4D3AC-0AE7-425E-9ED0-096D703AFDF5}" type="slidenum">
              <a:rPr lang="bg-BG" smtClean="0"/>
              <a:pPr eaLnBrk="1" hangingPunct="1"/>
              <a:t>3</a:t>
            </a:fld>
            <a:endParaRPr lang="bg-BG"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p:cNvSpPr>
            <a:spLocks noGrp="1" noChangeArrowheads="1"/>
          </p:cNvSpPr>
          <p:nvPr>
            <p:ph type="title"/>
          </p:nvPr>
        </p:nvSpPr>
        <p:spPr/>
        <p:txBody>
          <a:bodyPr/>
          <a:lstStyle/>
          <a:p>
            <a:pPr eaLnBrk="1" fontAlgn="auto" hangingPunct="1">
              <a:spcAft>
                <a:spcPts val="0"/>
              </a:spcAft>
              <a:defRPr/>
            </a:pPr>
            <a:r>
              <a:rPr lang="bg-BG" smtClean="0"/>
              <a:t>Двоични файлове</a:t>
            </a:r>
          </a:p>
        </p:txBody>
      </p:sp>
      <p:sp>
        <p:nvSpPr>
          <p:cNvPr id="35843" name="Rectangle 3"/>
          <p:cNvSpPr>
            <a:spLocks noGrp="1" noChangeArrowheads="1"/>
          </p:cNvSpPr>
          <p:nvPr>
            <p:ph idx="1"/>
          </p:nvPr>
        </p:nvSpPr>
        <p:spPr/>
        <p:txBody>
          <a:bodyPr/>
          <a:lstStyle/>
          <a:p>
            <a:pPr eaLnBrk="1" hangingPunct="1">
              <a:lnSpc>
                <a:spcPct val="90000"/>
              </a:lnSpc>
            </a:pPr>
            <a:r>
              <a:rPr lang="bg-BG" smtClean="0"/>
              <a:t>Реализацията на двоични файлове в C се свежда до файлове от блокове байтове, които се четат/записват на диска. C използва file pointer, но той може да сочи към произволно място във файла. </a:t>
            </a:r>
          </a:p>
          <a:p>
            <a:pPr eaLnBrk="1" hangingPunct="1">
              <a:lnSpc>
                <a:spcPct val="90000"/>
              </a:lnSpc>
            </a:pPr>
            <a:r>
              <a:rPr lang="bg-BG" smtClean="0"/>
              <a:t>Двоичните файлове намират приложение при работа със структури и масиви от структури.</a:t>
            </a:r>
          </a:p>
        </p:txBody>
      </p:sp>
      <p:sp>
        <p:nvSpPr>
          <p:cNvPr id="3584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584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58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19DDDC5-6F9A-4912-8390-295332431B0E}" type="slidenum">
              <a:rPr lang="bg-BG" smtClean="0"/>
              <a:pPr eaLnBrk="1" hangingPunct="1"/>
              <a:t>30</a:t>
            </a:fld>
            <a:endParaRPr lang="bg-BG"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36867" name="Rectangle 3"/>
          <p:cNvSpPr>
            <a:spLocks noGrp="1" noChangeArrowheads="1"/>
          </p:cNvSpPr>
          <p:nvPr>
            <p:ph idx="1"/>
          </p:nvPr>
        </p:nvSpPr>
        <p:spPr/>
        <p:txBody>
          <a:bodyPr/>
          <a:lstStyle/>
          <a:p>
            <a:pPr eaLnBrk="1" hangingPunct="1">
              <a:lnSpc>
                <a:spcPct val="90000"/>
              </a:lnSpc>
            </a:pPr>
            <a:r>
              <a:rPr lang="bg-BG" smtClean="0"/>
              <a:t>И при двоичните файлове файлът трябва да бъде отворен с </a:t>
            </a:r>
            <a:r>
              <a:rPr lang="en-US" smtClean="0"/>
              <a:t>fopen</a:t>
            </a:r>
            <a:r>
              <a:rPr lang="bg-BG" smtClean="0"/>
              <a:t>, като се ползва двоичен режим на работа:</a:t>
            </a:r>
          </a:p>
          <a:p>
            <a:pPr eaLnBrk="1" hangingPunct="1">
              <a:lnSpc>
                <a:spcPct val="90000"/>
              </a:lnSpc>
              <a:buFont typeface="Wingdings" pitchFamily="2" charset="2"/>
              <a:buNone/>
            </a:pPr>
            <a:r>
              <a:rPr lang="bg-BG" smtClean="0"/>
              <a:t>FILE *fopen(const char *filename, const char *mode); </a:t>
            </a:r>
          </a:p>
          <a:p>
            <a:pPr eaLnBrk="1" hangingPunct="1">
              <a:lnSpc>
                <a:spcPct val="90000"/>
              </a:lnSpc>
            </a:pPr>
            <a:r>
              <a:rPr lang="en-US" smtClean="0"/>
              <a:t>mode </a:t>
            </a:r>
            <a:r>
              <a:rPr lang="bg-BG" smtClean="0"/>
              <a:t>трябва да бъде</a:t>
            </a:r>
          </a:p>
          <a:p>
            <a:pPr lvl="1" eaLnBrk="1" hangingPunct="1">
              <a:lnSpc>
                <a:spcPct val="90000"/>
              </a:lnSpc>
            </a:pPr>
            <a:r>
              <a:rPr lang="bg-BG" smtClean="0"/>
              <a:t>r</a:t>
            </a:r>
            <a:r>
              <a:rPr lang="en-US" smtClean="0"/>
              <a:t>b</a:t>
            </a:r>
            <a:r>
              <a:rPr lang="bg-BG" smtClean="0"/>
              <a:t> – режим четене </a:t>
            </a:r>
            <a:endParaRPr lang="en-US" smtClean="0"/>
          </a:p>
          <a:p>
            <a:pPr lvl="1" eaLnBrk="1" hangingPunct="1">
              <a:lnSpc>
                <a:spcPct val="90000"/>
              </a:lnSpc>
            </a:pPr>
            <a:r>
              <a:rPr lang="bg-BG" smtClean="0"/>
              <a:t>w</a:t>
            </a:r>
            <a:r>
              <a:rPr lang="en-US" smtClean="0"/>
              <a:t>b</a:t>
            </a:r>
            <a:r>
              <a:rPr lang="bg-BG" smtClean="0"/>
              <a:t> – режим запис (файла може да не съществува) </a:t>
            </a:r>
            <a:endParaRPr lang="en-US" smtClean="0"/>
          </a:p>
          <a:p>
            <a:pPr lvl="1" eaLnBrk="1" hangingPunct="1">
              <a:lnSpc>
                <a:spcPct val="90000"/>
              </a:lnSpc>
            </a:pPr>
            <a:r>
              <a:rPr lang="bg-BG" smtClean="0"/>
              <a:t>a</a:t>
            </a:r>
            <a:r>
              <a:rPr lang="en-US" smtClean="0"/>
              <a:t>b</a:t>
            </a:r>
            <a:r>
              <a:rPr lang="bg-BG" smtClean="0"/>
              <a:t> – режим добавяне (файла може да не съществува) </a:t>
            </a:r>
            <a:endParaRPr lang="en-US" smtClean="0"/>
          </a:p>
          <a:p>
            <a:pPr lvl="1" eaLnBrk="1" hangingPunct="1">
              <a:lnSpc>
                <a:spcPct val="90000"/>
              </a:lnSpc>
            </a:pPr>
            <a:r>
              <a:rPr lang="bg-BG" smtClean="0"/>
              <a:t>r+</a:t>
            </a:r>
            <a:r>
              <a:rPr lang="en-US" smtClean="0"/>
              <a:t>b</a:t>
            </a:r>
            <a:r>
              <a:rPr lang="bg-BG" smtClean="0"/>
              <a:t> – режим четене и запис, файловия указател е в началото на файла </a:t>
            </a:r>
            <a:endParaRPr lang="en-US" smtClean="0"/>
          </a:p>
          <a:p>
            <a:pPr lvl="1" eaLnBrk="1" hangingPunct="1">
              <a:lnSpc>
                <a:spcPct val="90000"/>
              </a:lnSpc>
            </a:pPr>
            <a:r>
              <a:rPr lang="bg-BG" smtClean="0"/>
              <a:t>w+</a:t>
            </a:r>
            <a:r>
              <a:rPr lang="en-US" smtClean="0"/>
              <a:t>b</a:t>
            </a:r>
            <a:r>
              <a:rPr lang="bg-BG" smtClean="0"/>
              <a:t> - режим четене и запис (припокриване на файл) </a:t>
            </a:r>
            <a:endParaRPr lang="en-US" smtClean="0"/>
          </a:p>
          <a:p>
            <a:pPr lvl="1" eaLnBrk="1" hangingPunct="1">
              <a:lnSpc>
                <a:spcPct val="90000"/>
              </a:lnSpc>
            </a:pPr>
            <a:r>
              <a:rPr lang="bg-BG" smtClean="0"/>
              <a:t>a+</a:t>
            </a:r>
            <a:r>
              <a:rPr lang="en-US" smtClean="0"/>
              <a:t>b</a:t>
            </a:r>
            <a:r>
              <a:rPr lang="bg-BG" smtClean="0"/>
              <a:t> - режим четене и запис (добавя в края на файла, ако съществува) </a:t>
            </a:r>
          </a:p>
        </p:txBody>
      </p:sp>
      <p:sp>
        <p:nvSpPr>
          <p:cNvPr id="3686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686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68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E13A9D4-ABDB-450C-A0AD-4A9E5F441A60}" type="slidenum">
              <a:rPr lang="bg-BG" smtClean="0"/>
              <a:pPr eaLnBrk="1" hangingPunct="1"/>
              <a:t>31</a:t>
            </a:fld>
            <a:endParaRPr lang="bg-BG"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37891" name="Rectangle 3"/>
          <p:cNvSpPr>
            <a:spLocks noGrp="1" noChangeArrowheads="1"/>
          </p:cNvSpPr>
          <p:nvPr>
            <p:ph idx="1"/>
          </p:nvPr>
        </p:nvSpPr>
        <p:spPr/>
        <p:txBody>
          <a:bodyPr/>
          <a:lstStyle/>
          <a:p>
            <a:pPr eaLnBrk="1" hangingPunct="1">
              <a:lnSpc>
                <a:spcPct val="90000"/>
              </a:lnSpc>
            </a:pPr>
            <a:r>
              <a:rPr lang="bg-BG" sz="2800" smtClean="0"/>
              <a:t>При двоични файлове </a:t>
            </a:r>
            <a:r>
              <a:rPr lang="en-US" sz="2800" smtClean="0"/>
              <a:t>I/O</a:t>
            </a:r>
            <a:r>
              <a:rPr lang="bg-BG" sz="2800" smtClean="0"/>
              <a:t> се извършва с fread и frwrite. </a:t>
            </a:r>
          </a:p>
          <a:p>
            <a:pPr eaLnBrk="1" hangingPunct="1">
              <a:lnSpc>
                <a:spcPct val="90000"/>
              </a:lnSpc>
              <a:buFont typeface="Wingdings" pitchFamily="2" charset="2"/>
              <a:buNone/>
            </a:pPr>
            <a:r>
              <a:rPr lang="bg-BG" sz="2800" smtClean="0"/>
              <a:t>size_t fread(void *ptr, size_t size_of_elements, size_t number_of_elements, FILE *a_file);</a:t>
            </a:r>
            <a:br>
              <a:rPr lang="bg-BG" sz="2800" smtClean="0"/>
            </a:br>
            <a:endParaRPr lang="bg-BG" sz="2800" smtClean="0"/>
          </a:p>
          <a:p>
            <a:pPr eaLnBrk="1" hangingPunct="1">
              <a:lnSpc>
                <a:spcPct val="90000"/>
              </a:lnSpc>
              <a:buFont typeface="Wingdings" pitchFamily="2" charset="2"/>
              <a:buNone/>
            </a:pPr>
            <a:r>
              <a:rPr lang="bg-BG" sz="2800" smtClean="0"/>
              <a:t>size_t fwrite(const void *ptr, size_t size_of_elements, size_t number_of_elements, FILE *a_file); </a:t>
            </a:r>
          </a:p>
          <a:p>
            <a:pPr eaLnBrk="1" hangingPunct="1">
              <a:lnSpc>
                <a:spcPct val="90000"/>
              </a:lnSpc>
            </a:pPr>
            <a:r>
              <a:rPr lang="bg-BG" sz="2800" smtClean="0"/>
              <a:t>И двете функции работят с блокове от паметта – обикновено масиви или структури.</a:t>
            </a:r>
          </a:p>
        </p:txBody>
      </p:sp>
      <p:sp>
        <p:nvSpPr>
          <p:cNvPr id="3789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789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78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5C687A1-F791-4E3C-AE38-3112CA3A9A57}" type="slidenum">
              <a:rPr lang="bg-BG" smtClean="0"/>
              <a:pPr eaLnBrk="1" hangingPunct="1"/>
              <a:t>32</a:t>
            </a:fld>
            <a:endParaRPr lang="bg-BG"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38915" name="Rectangle 3"/>
          <p:cNvSpPr>
            <a:spLocks noGrp="1" noChangeArrowheads="1"/>
          </p:cNvSpPr>
          <p:nvPr>
            <p:ph idx="1"/>
          </p:nvPr>
        </p:nvSpPr>
        <p:spPr>
          <a:xfrm>
            <a:off x="457200" y="1600200"/>
            <a:ext cx="8229600" cy="4781550"/>
          </a:xfrm>
        </p:spPr>
        <p:txBody>
          <a:bodyPr/>
          <a:lstStyle/>
          <a:p>
            <a:pPr eaLnBrk="1" hangingPunct="1">
              <a:lnSpc>
                <a:spcPct val="80000"/>
              </a:lnSpc>
            </a:pPr>
            <a:r>
              <a:rPr lang="en-US" smtClean="0"/>
              <a:t>f</a:t>
            </a:r>
            <a:r>
              <a:rPr lang="bg-BG" smtClean="0"/>
              <a:t>read() има 4 аргумента:</a:t>
            </a:r>
          </a:p>
          <a:p>
            <a:pPr lvl="1" eaLnBrk="1" hangingPunct="1">
              <a:lnSpc>
                <a:spcPct val="80000"/>
              </a:lnSpc>
            </a:pPr>
            <a:r>
              <a:rPr lang="bg-BG" smtClean="0"/>
              <a:t>Първият (void *ptr) сочи към приемника на данните в паметта. Той е име на масив или адреса на структура.</a:t>
            </a:r>
          </a:p>
          <a:p>
            <a:pPr lvl="1" eaLnBrk="1" hangingPunct="1">
              <a:lnSpc>
                <a:spcPct val="80000"/>
              </a:lnSpc>
            </a:pPr>
            <a:r>
              <a:rPr lang="bg-BG" smtClean="0"/>
              <a:t>Вторият (size_of_elements) е размера на всеки елемент в брой байтове. За получаване на размера е добре да се ползва sizeof операция.</a:t>
            </a:r>
          </a:p>
          <a:p>
            <a:pPr lvl="1" eaLnBrk="1" hangingPunct="1">
              <a:lnSpc>
                <a:spcPct val="80000"/>
              </a:lnSpc>
            </a:pPr>
            <a:r>
              <a:rPr lang="bg-BG" smtClean="0"/>
              <a:t>Третият е броя на елементите, които ще се четат.</a:t>
            </a:r>
          </a:p>
          <a:p>
            <a:pPr lvl="1" eaLnBrk="1" hangingPunct="1">
              <a:lnSpc>
                <a:spcPct val="80000"/>
              </a:lnSpc>
            </a:pPr>
            <a:r>
              <a:rPr lang="bg-BG" smtClean="0"/>
              <a:t>Последният е файлов указател, върнат от </a:t>
            </a:r>
            <a:r>
              <a:rPr lang="en-US" smtClean="0"/>
              <a:t>fopen.</a:t>
            </a:r>
          </a:p>
          <a:p>
            <a:pPr eaLnBrk="1" hangingPunct="1">
              <a:lnSpc>
                <a:spcPct val="80000"/>
              </a:lnSpc>
            </a:pPr>
            <a:r>
              <a:rPr lang="bg-BG" smtClean="0"/>
              <a:t>Функцията връща реално прочетения брой елементи.</a:t>
            </a:r>
          </a:p>
          <a:p>
            <a:pPr eaLnBrk="1" hangingPunct="1">
              <a:lnSpc>
                <a:spcPct val="80000"/>
              </a:lnSpc>
            </a:pPr>
            <a:r>
              <a:rPr lang="bg-BG" smtClean="0"/>
              <a:t>За проверка дали е достигнат край на файла се ползва feof() функция (връща !=0 при достигнат край на файла).</a:t>
            </a:r>
            <a:br>
              <a:rPr lang="bg-BG" smtClean="0"/>
            </a:br>
            <a:endParaRPr lang="bg-BG" smtClean="0"/>
          </a:p>
          <a:p>
            <a:pPr eaLnBrk="1" hangingPunct="1">
              <a:lnSpc>
                <a:spcPct val="80000"/>
              </a:lnSpc>
            </a:pPr>
            <a:r>
              <a:rPr lang="bg-BG" smtClean="0"/>
              <a:t>Аргументите на </a:t>
            </a:r>
            <a:r>
              <a:rPr lang="en-US" smtClean="0"/>
              <a:t>fwrite</a:t>
            </a:r>
            <a:r>
              <a:rPr lang="bg-BG" smtClean="0"/>
              <a:t>()</a:t>
            </a:r>
            <a:r>
              <a:rPr lang="en-US" smtClean="0"/>
              <a:t> </a:t>
            </a:r>
            <a:r>
              <a:rPr lang="bg-BG" smtClean="0"/>
              <a:t>са аналогични.</a:t>
            </a:r>
            <a:br>
              <a:rPr lang="bg-BG" smtClean="0"/>
            </a:br>
            <a:endParaRPr lang="bg-BG" smtClean="0"/>
          </a:p>
        </p:txBody>
      </p:sp>
      <p:sp>
        <p:nvSpPr>
          <p:cNvPr id="3891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891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89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C88A86-DE53-448F-8F9F-A6B15461AF8F}" type="slidenum">
              <a:rPr lang="bg-BG" smtClean="0"/>
              <a:pPr eaLnBrk="1" hangingPunct="1"/>
              <a:t>33</a:t>
            </a:fld>
            <a:endParaRPr lang="bg-BG"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39939" name="Rectangle 3"/>
          <p:cNvSpPr>
            <a:spLocks noGrp="1" noChangeArrowheads="1"/>
          </p:cNvSpPr>
          <p:nvPr>
            <p:ph idx="1"/>
          </p:nvPr>
        </p:nvSpPr>
        <p:spPr/>
        <p:txBody>
          <a:bodyPr/>
          <a:lstStyle/>
          <a:p>
            <a:pPr eaLnBrk="1" hangingPunct="1"/>
            <a:r>
              <a:rPr lang="bg-BG" sz="2800" smtClean="0"/>
              <a:t>Функцията </a:t>
            </a:r>
            <a:r>
              <a:rPr lang="bg-BG" sz="2800" b="1" smtClean="0"/>
              <a:t>fseek</a:t>
            </a:r>
            <a:r>
              <a:rPr lang="bg-BG" sz="2800" smtClean="0"/>
              <a:t> премества файловия указател на произволна позиция във файла спрямо параметър:</a:t>
            </a:r>
          </a:p>
          <a:p>
            <a:pPr lvl="1" eaLnBrk="1" hangingPunct="1"/>
            <a:r>
              <a:rPr lang="bg-BG" sz="2300" smtClean="0"/>
              <a:t>SEEK_SET – началото на файла (започва се от 0).</a:t>
            </a:r>
          </a:p>
          <a:p>
            <a:pPr lvl="1" eaLnBrk="1" hangingPunct="1"/>
            <a:r>
              <a:rPr lang="bg-BG" sz="2300" smtClean="0"/>
              <a:t>SEEK_CUR – текущата позиция.</a:t>
            </a:r>
          </a:p>
          <a:p>
            <a:pPr lvl="1" eaLnBrk="1" hangingPunct="1"/>
            <a:r>
              <a:rPr lang="bg-BG" sz="2300" smtClean="0"/>
              <a:t>SEEK_END – края на файла (отместването е отрицателно).</a:t>
            </a:r>
          </a:p>
          <a:p>
            <a:pPr eaLnBrk="1" hangingPunct="1"/>
            <a:r>
              <a:rPr lang="bg-BG" sz="2800" smtClean="0"/>
              <a:t>Обикновено указателя се увеличава със </a:t>
            </a:r>
            <a:r>
              <a:rPr lang="bg-BG" sz="2800" b="1" smtClean="0"/>
              <a:t>sizeof(struct ААА), </a:t>
            </a:r>
            <a:r>
              <a:rPr lang="bg-BG" sz="2800" smtClean="0"/>
              <a:t>където </a:t>
            </a:r>
            <a:r>
              <a:rPr lang="bg-BG" sz="2800" b="1" smtClean="0"/>
              <a:t>ААА</a:t>
            </a:r>
            <a:r>
              <a:rPr lang="bg-BG" sz="2800" smtClean="0"/>
              <a:t> е типа на структурата.</a:t>
            </a:r>
          </a:p>
        </p:txBody>
      </p:sp>
      <p:sp>
        <p:nvSpPr>
          <p:cNvPr id="3994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3994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399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0FEAC4C-C8B0-4B9E-991D-4EA5528E13CB}" type="slidenum">
              <a:rPr lang="bg-BG" smtClean="0"/>
              <a:pPr eaLnBrk="1" hangingPunct="1"/>
              <a:t>34</a:t>
            </a:fld>
            <a:endParaRPr lang="bg-BG"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0963" name="Rectangle 3"/>
          <p:cNvSpPr>
            <a:spLocks noGrp="1" noChangeArrowheads="1"/>
          </p:cNvSpPr>
          <p:nvPr>
            <p:ph idx="1"/>
          </p:nvPr>
        </p:nvSpPr>
        <p:spPr/>
        <p:txBody>
          <a:bodyPr/>
          <a:lstStyle/>
          <a:p>
            <a:pPr eaLnBrk="1" hangingPunct="1">
              <a:lnSpc>
                <a:spcPct val="90000"/>
              </a:lnSpc>
              <a:buFont typeface="Wingdings" pitchFamily="2" charset="2"/>
              <a:buNone/>
            </a:pPr>
            <a:r>
              <a:rPr lang="bg-BG" sz="2800" smtClean="0"/>
              <a:t>long int ftell ( FILE * stream ); </a:t>
            </a:r>
          </a:p>
          <a:p>
            <a:pPr eaLnBrk="1" hangingPunct="1">
              <a:lnSpc>
                <a:spcPct val="90000"/>
              </a:lnSpc>
            </a:pPr>
            <a:r>
              <a:rPr lang="bg-BG" sz="2800" smtClean="0"/>
              <a:t>Връща текущата позиция в </a:t>
            </a:r>
            <a:r>
              <a:rPr lang="bg-BG" sz="2800" i="1" smtClean="0"/>
              <a:t>stream</a:t>
            </a:r>
            <a:r>
              <a:rPr lang="bg-BG" sz="2800" smtClean="0"/>
              <a:t>.</a:t>
            </a:r>
            <a:br>
              <a:rPr lang="bg-BG" sz="2800" smtClean="0"/>
            </a:br>
            <a:r>
              <a:rPr lang="bg-BG" sz="2800" smtClean="0"/>
              <a:t>За двоични файлове стойността е броя байтове от началото на файла. За текстови файлове не се гарантира, че върната стойност е точния брой байтове, но тя може да се ползва във функция fseek. </a:t>
            </a:r>
          </a:p>
          <a:p>
            <a:pPr eaLnBrk="1" hangingPunct="1">
              <a:lnSpc>
                <a:spcPct val="90000"/>
              </a:lnSpc>
            </a:pPr>
            <a:r>
              <a:rPr lang="bg-BG" sz="2800" smtClean="0"/>
              <a:t>При грешка функцията връща -1L и установява глобалната променлива errno. Стойността й може да се интерпретира от perror.</a:t>
            </a:r>
          </a:p>
        </p:txBody>
      </p:sp>
      <p:sp>
        <p:nvSpPr>
          <p:cNvPr id="4096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096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09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54DD144-D6D9-4736-A32F-D8B0CEBDE1DE}" type="slidenum">
              <a:rPr lang="bg-BG" smtClean="0"/>
              <a:pPr eaLnBrk="1" hangingPunct="1"/>
              <a:t>35</a:t>
            </a:fld>
            <a:endParaRPr lang="bg-BG"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1987" name="Rectangle 3"/>
          <p:cNvSpPr>
            <a:spLocks noGrp="1" noChangeArrowheads="1"/>
          </p:cNvSpPr>
          <p:nvPr>
            <p:ph idx="1"/>
          </p:nvPr>
        </p:nvSpPr>
        <p:spPr/>
        <p:txBody>
          <a:bodyPr/>
          <a:lstStyle/>
          <a:p>
            <a:pPr eaLnBrk="1" hangingPunct="1">
              <a:lnSpc>
                <a:spcPct val="90000"/>
              </a:lnSpc>
              <a:buFont typeface="Wingdings" pitchFamily="2" charset="2"/>
              <a:buNone/>
            </a:pPr>
            <a:r>
              <a:rPr lang="bg-BG" sz="2800" smtClean="0"/>
              <a:t>void perror ( const char * str ); </a:t>
            </a:r>
          </a:p>
          <a:p>
            <a:pPr eaLnBrk="1" hangingPunct="1">
              <a:lnSpc>
                <a:spcPct val="90000"/>
              </a:lnSpc>
            </a:pPr>
            <a:r>
              <a:rPr lang="bg-BG" sz="2800" smtClean="0"/>
              <a:t>Интерпретира стойността на errno като низ и го отпечатва в stderr (standard error output stream, обикновено екрана). Допуска се подаване на параметър </a:t>
            </a:r>
            <a:r>
              <a:rPr lang="bg-BG" sz="2800" i="1" smtClean="0"/>
              <a:t>str</a:t>
            </a:r>
            <a:r>
              <a:rPr lang="bg-BG" sz="2800" smtClean="0"/>
              <a:t>, който предхожда съобщението за грешка.</a:t>
            </a:r>
          </a:p>
          <a:p>
            <a:pPr eaLnBrk="1" hangingPunct="1">
              <a:lnSpc>
                <a:spcPct val="90000"/>
              </a:lnSpc>
            </a:pPr>
            <a:r>
              <a:rPr lang="bg-BG" sz="2800" smtClean="0"/>
              <a:t>errno е цяла глобална променлива, която показва каква е последно възникналата грешка при извикване на библиотечна функция. Грешката, която се отпечава, зависи от платформата и компилатора.</a:t>
            </a:r>
          </a:p>
        </p:txBody>
      </p:sp>
      <p:sp>
        <p:nvSpPr>
          <p:cNvPr id="4198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198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19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6CFE93-8222-435D-9F4B-AD04024FFE67}" type="slidenum">
              <a:rPr lang="bg-BG" smtClean="0"/>
              <a:pPr eaLnBrk="1" hangingPunct="1"/>
              <a:t>36</a:t>
            </a:fld>
            <a:endParaRPr lang="bg-BG"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4"/>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3011" name="Rectangle 5"/>
          <p:cNvSpPr>
            <a:spLocks noGrp="1" noChangeArrowheads="1"/>
          </p:cNvSpPr>
          <p:nvPr>
            <p:ph idx="1"/>
          </p:nvPr>
        </p:nvSpPr>
        <p:spPr/>
        <p:txBody>
          <a:bodyPr/>
          <a:lstStyle/>
          <a:p>
            <a:pPr eaLnBrk="1" hangingPunct="1"/>
            <a:endParaRPr lang="bg-BG" smtClean="0"/>
          </a:p>
        </p:txBody>
      </p:sp>
      <p:sp>
        <p:nvSpPr>
          <p:cNvPr id="4301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301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30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3DBFB4D-DCAA-4A6D-9688-E137719FBFC6}" type="slidenum">
              <a:rPr lang="bg-BG" smtClean="0"/>
              <a:pPr eaLnBrk="1" hangingPunct="1"/>
              <a:t>37</a:t>
            </a:fld>
            <a:endParaRPr lang="bg-BG" smtClean="0"/>
          </a:p>
        </p:txBody>
      </p:sp>
      <p:pic>
        <p:nvPicPr>
          <p:cNvPr id="4301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773238"/>
            <a:ext cx="5256212" cy="405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4035" name="Rectangle 3"/>
          <p:cNvSpPr>
            <a:spLocks noGrp="1" noChangeArrowheads="1"/>
          </p:cNvSpPr>
          <p:nvPr>
            <p:ph idx="1"/>
          </p:nvPr>
        </p:nvSpPr>
        <p:spPr/>
        <p:txBody>
          <a:bodyPr/>
          <a:lstStyle/>
          <a:p>
            <a:pPr eaLnBrk="1" hangingPunct="1">
              <a:lnSpc>
                <a:spcPct val="80000"/>
              </a:lnSpc>
              <a:buFont typeface="Wingdings" pitchFamily="2" charset="2"/>
              <a:buNone/>
            </a:pPr>
            <a:r>
              <a:rPr lang="bg-BG" sz="2800" smtClean="0"/>
              <a:t>void rewind ( FILE * stream ); </a:t>
            </a:r>
          </a:p>
          <a:p>
            <a:pPr eaLnBrk="1" hangingPunct="1">
              <a:lnSpc>
                <a:spcPct val="80000"/>
              </a:lnSpc>
            </a:pPr>
            <a:r>
              <a:rPr lang="bg-BG" sz="2800" smtClean="0"/>
              <a:t>Установява файловия указател в началото на файла </a:t>
            </a:r>
            <a:r>
              <a:rPr lang="bg-BG" sz="2800" i="1" smtClean="0"/>
              <a:t>stream</a:t>
            </a:r>
            <a:r>
              <a:rPr lang="bg-BG" sz="2800" smtClean="0"/>
              <a:t>. Извикването на rewind е еквивалентно на:</a:t>
            </a:r>
            <a:br>
              <a:rPr lang="bg-BG" sz="2800" smtClean="0"/>
            </a:br>
            <a:r>
              <a:rPr lang="bg-BG" sz="2800" smtClean="0"/>
              <a:t/>
            </a:r>
            <a:br>
              <a:rPr lang="bg-BG" sz="2800" smtClean="0"/>
            </a:br>
            <a:r>
              <a:rPr lang="bg-BG" sz="2800" smtClean="0"/>
              <a:t>fseek ( stream , 0L , SEEK_SET );</a:t>
            </a:r>
            <a:br>
              <a:rPr lang="bg-BG" sz="2800" smtClean="0"/>
            </a:br>
            <a:r>
              <a:rPr lang="bg-BG" sz="2800" smtClean="0"/>
              <a:t/>
            </a:r>
            <a:br>
              <a:rPr lang="bg-BG" sz="2800" smtClean="0"/>
            </a:br>
            <a:r>
              <a:rPr lang="bg-BG" sz="2800" smtClean="0"/>
              <a:t>с изключение на това, че за разлика от fseek, rewind изчиства error indicator.</a:t>
            </a:r>
            <a:br>
              <a:rPr lang="bg-BG" sz="2800" smtClean="0"/>
            </a:br>
            <a:r>
              <a:rPr lang="bg-BG" sz="2800" smtClean="0"/>
              <a:t>Извикването на rewind при файлове, отворени за актуализация (read+write), превключва между операции четене и запис.</a:t>
            </a:r>
          </a:p>
        </p:txBody>
      </p:sp>
      <p:sp>
        <p:nvSpPr>
          <p:cNvPr id="4403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403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403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1092CD3-4338-4ABF-AAE0-ACA7C0EAB34D}" type="slidenum">
              <a:rPr lang="bg-BG" smtClean="0"/>
              <a:pPr eaLnBrk="1" hangingPunct="1"/>
              <a:t>38</a:t>
            </a:fld>
            <a:endParaRPr lang="bg-BG"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4"/>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5059" name="Rectangle 5"/>
          <p:cNvSpPr>
            <a:spLocks noGrp="1" noChangeArrowheads="1"/>
          </p:cNvSpPr>
          <p:nvPr>
            <p:ph idx="1"/>
          </p:nvPr>
        </p:nvSpPr>
        <p:spPr/>
        <p:txBody>
          <a:bodyPr/>
          <a:lstStyle/>
          <a:p>
            <a:pPr eaLnBrk="1" hangingPunct="1"/>
            <a:endParaRPr lang="bg-BG" smtClean="0"/>
          </a:p>
        </p:txBody>
      </p:sp>
      <p:sp>
        <p:nvSpPr>
          <p:cNvPr id="4506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506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50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EC4127C-F6D9-4A4D-A551-32D12902BFD0}" type="slidenum">
              <a:rPr lang="bg-BG" smtClean="0"/>
              <a:pPr eaLnBrk="1" hangingPunct="1"/>
              <a:t>39</a:t>
            </a:fld>
            <a:endParaRPr lang="bg-BG" smtClean="0"/>
          </a:p>
        </p:txBody>
      </p:sp>
      <p:pic>
        <p:nvPicPr>
          <p:cNvPr id="4506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1700213"/>
            <a:ext cx="3889375" cy="440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9219" name="Rectangle 3"/>
          <p:cNvSpPr>
            <a:spLocks noGrp="1" noChangeArrowheads="1"/>
          </p:cNvSpPr>
          <p:nvPr>
            <p:ph idx="1"/>
          </p:nvPr>
        </p:nvSpPr>
        <p:spPr/>
        <p:txBody>
          <a:bodyPr/>
          <a:lstStyle/>
          <a:p>
            <a:pPr eaLnBrk="1" hangingPunct="1">
              <a:lnSpc>
                <a:spcPct val="80000"/>
              </a:lnSpc>
              <a:buFont typeface="Wingdings" pitchFamily="2" charset="2"/>
              <a:buNone/>
            </a:pPr>
            <a:r>
              <a:rPr lang="bg-BG" sz="2000" smtClean="0"/>
              <a:t>cat х.с у.с</a:t>
            </a:r>
          </a:p>
          <a:p>
            <a:pPr eaLnBrk="1" hangingPunct="1">
              <a:lnSpc>
                <a:spcPct val="80000"/>
              </a:lnSpc>
            </a:pPr>
            <a:r>
              <a:rPr lang="bg-BG" sz="2000" smtClean="0"/>
              <a:t>отпечатва на стандартния изход съдържанието на файловете х.с и у.с (и нищо повече).</a:t>
            </a:r>
          </a:p>
          <a:p>
            <a:pPr eaLnBrk="1" hangingPunct="1">
              <a:lnSpc>
                <a:spcPct val="80000"/>
              </a:lnSpc>
            </a:pPr>
            <a:r>
              <a:rPr lang="bg-BG" sz="2000" smtClean="0"/>
              <a:t>Въпросът е как да наредим да бъдат прочетени именуваните файлове - с други думи, как да свържем външните имена, които потребителят иска, с операторите, които четат данните.</a:t>
            </a:r>
          </a:p>
          <a:p>
            <a:pPr eaLnBrk="1" hangingPunct="1">
              <a:lnSpc>
                <a:spcPct val="80000"/>
              </a:lnSpc>
            </a:pPr>
            <a:r>
              <a:rPr lang="bg-BG" sz="2000" smtClean="0"/>
              <a:t>Правилата са прости. Преди да бъде прочетен или написан, файлът трябва да се отвори с помощта на библиотечната функция f open, f open взима външното име, например х. с или у. с, общува си с операционната система (детайли, които не ни засягат) и връща указател, който впоследствие може да се използва при четенето или писането във файла.</a:t>
            </a:r>
          </a:p>
        </p:txBody>
      </p:sp>
      <p:sp>
        <p:nvSpPr>
          <p:cNvPr id="922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922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92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551401-4510-4EF4-BFDC-D4D7DB71E044}" type="slidenum">
              <a:rPr lang="bg-BG" smtClean="0"/>
              <a:pPr eaLnBrk="1" hangingPunct="1"/>
              <a:t>4</a:t>
            </a:fld>
            <a:endParaRPr lang="bg-BG"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6083" name="Rectangle 3"/>
          <p:cNvSpPr>
            <a:spLocks noGrp="1" noChangeArrowheads="1"/>
          </p:cNvSpPr>
          <p:nvPr>
            <p:ph idx="1"/>
          </p:nvPr>
        </p:nvSpPr>
        <p:spPr/>
        <p:txBody>
          <a:bodyPr/>
          <a:lstStyle/>
          <a:p>
            <a:pPr eaLnBrk="1" hangingPunct="1">
              <a:lnSpc>
                <a:spcPct val="90000"/>
              </a:lnSpc>
              <a:buFont typeface="Wingdings" pitchFamily="2" charset="2"/>
              <a:buNone/>
            </a:pPr>
            <a:r>
              <a:rPr lang="bg-BG" sz="2800" smtClean="0"/>
              <a:t>int fsetpos ( FILE * stream, const fpos_t * pos ); </a:t>
            </a:r>
          </a:p>
          <a:p>
            <a:pPr eaLnBrk="1" hangingPunct="1">
              <a:lnSpc>
                <a:spcPct val="90000"/>
              </a:lnSpc>
              <a:buFont typeface="Wingdings" pitchFamily="2" charset="2"/>
              <a:buNone/>
            </a:pPr>
            <a:r>
              <a:rPr lang="bg-BG" sz="2800" smtClean="0"/>
              <a:t>int fgetpos ( FILE * stream, fpos_t * position ); </a:t>
            </a:r>
          </a:p>
          <a:p>
            <a:pPr eaLnBrk="1" hangingPunct="1">
              <a:lnSpc>
                <a:spcPct val="90000"/>
              </a:lnSpc>
            </a:pPr>
            <a:r>
              <a:rPr lang="bg-BG" sz="2800" smtClean="0"/>
              <a:t>fsetpos променя файловия указател в </a:t>
            </a:r>
            <a:r>
              <a:rPr lang="bg-BG" sz="2800" i="1" smtClean="0"/>
              <a:t>stream</a:t>
            </a:r>
            <a:r>
              <a:rPr lang="bg-BG" sz="2800" smtClean="0"/>
              <a:t> на нова позиция. Параметърът </a:t>
            </a:r>
            <a:r>
              <a:rPr lang="bg-BG" sz="2800" i="1" smtClean="0"/>
              <a:t>pos</a:t>
            </a:r>
            <a:r>
              <a:rPr lang="bg-BG" sz="2800" smtClean="0"/>
              <a:t> е указател, чиято стойност е попълнена с предхождащо извикване на fgetpos.</a:t>
            </a:r>
          </a:p>
          <a:p>
            <a:pPr eaLnBrk="1" hangingPunct="1">
              <a:lnSpc>
                <a:spcPct val="90000"/>
              </a:lnSpc>
            </a:pPr>
            <a:r>
              <a:rPr lang="bg-BG" sz="2800" smtClean="0"/>
              <a:t>Извикването на fsetpos при файлове, отворени за update (read+write), води до смяна на режима на работа.</a:t>
            </a:r>
          </a:p>
          <a:p>
            <a:pPr eaLnBrk="1" hangingPunct="1">
              <a:lnSpc>
                <a:spcPct val="90000"/>
              </a:lnSpc>
            </a:pPr>
            <a:r>
              <a:rPr lang="bg-BG" sz="2800" smtClean="0"/>
              <a:t>Функциите връщат 0 при успех. </a:t>
            </a:r>
          </a:p>
        </p:txBody>
      </p:sp>
      <p:sp>
        <p:nvSpPr>
          <p:cNvPr id="4608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608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60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07B1C6-52B2-40F9-BE66-F10C6FFB9E74}" type="slidenum">
              <a:rPr lang="bg-BG" smtClean="0"/>
              <a:pPr eaLnBrk="1" hangingPunct="1"/>
              <a:t>40</a:t>
            </a:fld>
            <a:endParaRPr lang="bg-BG"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4"/>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7107" name="Rectangle 5"/>
          <p:cNvSpPr>
            <a:spLocks noGrp="1" noChangeArrowheads="1"/>
          </p:cNvSpPr>
          <p:nvPr>
            <p:ph idx="1"/>
          </p:nvPr>
        </p:nvSpPr>
        <p:spPr/>
        <p:txBody>
          <a:bodyPr/>
          <a:lstStyle/>
          <a:p>
            <a:pPr eaLnBrk="1" hangingPunct="1"/>
            <a:endParaRPr lang="bg-BG" smtClean="0"/>
          </a:p>
        </p:txBody>
      </p:sp>
      <p:sp>
        <p:nvSpPr>
          <p:cNvPr id="4710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710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71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F0D4A5-46A6-4796-A0C1-C272BA1B2628}" type="slidenum">
              <a:rPr lang="bg-BG" smtClean="0"/>
              <a:pPr eaLnBrk="1" hangingPunct="1"/>
              <a:t>41</a:t>
            </a:fld>
            <a:endParaRPr lang="bg-BG" smtClean="0"/>
          </a:p>
        </p:txBody>
      </p:sp>
      <p:pic>
        <p:nvPicPr>
          <p:cNvPr id="47111"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773238"/>
            <a:ext cx="3989388" cy="390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8131" name="Rectangle 4"/>
          <p:cNvSpPr>
            <a:spLocks noGrp="1" noChangeArrowheads="1"/>
          </p:cNvSpPr>
          <p:nvPr>
            <p:ph idx="1"/>
          </p:nvPr>
        </p:nvSpPr>
        <p:spPr/>
        <p:txBody>
          <a:bodyPr/>
          <a:lstStyle/>
          <a:p>
            <a:pPr eaLnBrk="1" hangingPunct="1"/>
            <a:endParaRPr lang="bg-BG" smtClean="0"/>
          </a:p>
        </p:txBody>
      </p:sp>
      <p:sp>
        <p:nvSpPr>
          <p:cNvPr id="4813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813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81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BFCA343-4B57-4BA0-8856-D9694B8A1A96}" type="slidenum">
              <a:rPr lang="bg-BG" smtClean="0"/>
              <a:pPr eaLnBrk="1" hangingPunct="1"/>
              <a:t>42</a:t>
            </a:fld>
            <a:endParaRPr lang="bg-BG" smtClean="0"/>
          </a:p>
        </p:txBody>
      </p:sp>
      <p:pic>
        <p:nvPicPr>
          <p:cNvPr id="4813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844675"/>
            <a:ext cx="6840537" cy="407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p:cNvSpPr>
            <a:spLocks noGrp="1" noChangeArrowheads="1"/>
          </p:cNvSpPr>
          <p:nvPr>
            <p:ph type="title"/>
          </p:nvPr>
        </p:nvSpPr>
        <p:spPr/>
        <p:txBody>
          <a:bodyPr/>
          <a:lstStyle/>
          <a:p>
            <a:pPr eaLnBrk="1" fontAlgn="auto" hangingPunct="1">
              <a:spcAft>
                <a:spcPts val="0"/>
              </a:spcAft>
              <a:defRPr/>
            </a:pPr>
            <a:r>
              <a:rPr lang="bg-BG" smtClean="0"/>
              <a:t>Работа с двоични файлове</a:t>
            </a:r>
          </a:p>
        </p:txBody>
      </p:sp>
      <p:sp>
        <p:nvSpPr>
          <p:cNvPr id="49155" name="Rectangle 3"/>
          <p:cNvSpPr>
            <a:spLocks noGrp="1" noChangeArrowheads="1"/>
          </p:cNvSpPr>
          <p:nvPr>
            <p:ph idx="1"/>
          </p:nvPr>
        </p:nvSpPr>
        <p:spPr/>
        <p:txBody>
          <a:bodyPr/>
          <a:lstStyle/>
          <a:p>
            <a:pPr eaLnBrk="1" hangingPunct="1">
              <a:lnSpc>
                <a:spcPct val="90000"/>
              </a:lnSpc>
              <a:buFont typeface="Wingdings" pitchFamily="2" charset="2"/>
              <a:buNone/>
            </a:pPr>
            <a:r>
              <a:rPr lang="bg-BG" sz="2800" smtClean="0"/>
              <a:t>int fflush ( FILE * stream ); </a:t>
            </a:r>
          </a:p>
          <a:p>
            <a:pPr eaLnBrk="1" hangingPunct="1">
              <a:lnSpc>
                <a:spcPct val="90000"/>
              </a:lnSpc>
            </a:pPr>
            <a:r>
              <a:rPr lang="bg-BG" sz="2800" smtClean="0"/>
              <a:t>При буфериран вход/изход предизвиква запис на буфера на диска. Файлът продължава да бъде отворен след приключване на функцията. Ако параметърът е null pointer, всички отворени файлове се записват на диска.</a:t>
            </a:r>
            <a:br>
              <a:rPr lang="bg-BG" sz="2800" smtClean="0"/>
            </a:br>
            <a:r>
              <a:rPr lang="bg-BG" sz="2800" smtClean="0"/>
              <a:t>При затваряне на файла буферът му се записва на доска автоматично.</a:t>
            </a:r>
          </a:p>
          <a:p>
            <a:pPr eaLnBrk="1" hangingPunct="1">
              <a:lnSpc>
                <a:spcPct val="90000"/>
              </a:lnSpc>
            </a:pPr>
            <a:r>
              <a:rPr lang="bg-BG" sz="2800" smtClean="0"/>
              <a:t>Функцията връща 0 при успех и </a:t>
            </a:r>
            <a:r>
              <a:rPr lang="en-US" sz="2800" smtClean="0"/>
              <a:t>EOF</a:t>
            </a:r>
            <a:r>
              <a:rPr lang="bg-BG" sz="2800" smtClean="0"/>
              <a:t> при грешка.</a:t>
            </a:r>
          </a:p>
        </p:txBody>
      </p:sp>
      <p:sp>
        <p:nvSpPr>
          <p:cNvPr id="4915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4915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491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ECBD802-6003-4A6B-801E-0BD0DC99AC7C}" type="slidenum">
              <a:rPr lang="bg-BG" smtClean="0"/>
              <a:pPr eaLnBrk="1" hangingPunct="1"/>
              <a:t>43</a:t>
            </a:fld>
            <a:endParaRPr lang="bg-BG"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Вход/изход на ниско ниво</a:t>
            </a:r>
            <a:endParaRPr lang="bg-BG" dirty="0"/>
          </a:p>
        </p:txBody>
      </p:sp>
      <p:sp>
        <p:nvSpPr>
          <p:cNvPr id="50179" name="Content Placeholder 2"/>
          <p:cNvSpPr>
            <a:spLocks noGrp="1"/>
          </p:cNvSpPr>
          <p:nvPr>
            <p:ph idx="1"/>
          </p:nvPr>
        </p:nvSpPr>
        <p:spPr/>
        <p:txBody>
          <a:bodyPr/>
          <a:lstStyle/>
          <a:p>
            <a:pPr eaLnBrk="1" hangingPunct="1"/>
            <a:r>
              <a:rPr lang="en-US" sz="2800" smtClean="0"/>
              <a:t>I/O </a:t>
            </a:r>
            <a:r>
              <a:rPr lang="bg-BG" sz="2800" smtClean="0"/>
              <a:t>на ниско ниво е </a:t>
            </a:r>
            <a:r>
              <a:rPr lang="en-US" sz="2800" u="sng" smtClean="0"/>
              <a:t>UNBUFFERED</a:t>
            </a:r>
            <a:r>
              <a:rPr lang="en-US" sz="2800" smtClean="0"/>
              <a:t> -- </a:t>
            </a:r>
            <a:r>
              <a:rPr lang="bg-BG" sz="2800" smtClean="0"/>
              <a:t>всяко четене/запис резултира в достъп до диска (или устройството) директно за извличане/запис на определен брой </a:t>
            </a:r>
            <a:r>
              <a:rPr lang="bg-BG" sz="2800" b="1" smtClean="0"/>
              <a:t>байтове</a:t>
            </a:r>
            <a:r>
              <a:rPr lang="bg-BG" sz="2800" smtClean="0"/>
              <a:t>.</a:t>
            </a:r>
          </a:p>
          <a:p>
            <a:pPr eaLnBrk="1" hangingPunct="1"/>
            <a:r>
              <a:rPr lang="bg-BG" sz="2800" smtClean="0"/>
              <a:t>Не съществуват форматиращи възможности на това ниво – работи се само с байтове информация.</a:t>
            </a:r>
          </a:p>
          <a:p>
            <a:pPr eaLnBrk="1" hangingPunct="1"/>
            <a:r>
              <a:rPr lang="bg-BG" sz="2800" smtClean="0"/>
              <a:t>На това ниво може да се работи само с двоични (а не текстови) файлове.</a:t>
            </a:r>
          </a:p>
        </p:txBody>
      </p:sp>
      <p:sp>
        <p:nvSpPr>
          <p:cNvPr id="5018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018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01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3E2629-AB20-42A1-AB61-C915B1B088B5}" type="slidenum">
              <a:rPr lang="bg-BG" smtClean="0">
                <a:solidFill>
                  <a:srgbClr val="FFFFFF"/>
                </a:solidFill>
              </a:rPr>
              <a:pPr eaLnBrk="1" hangingPunct="1"/>
              <a:t>44</a:t>
            </a:fld>
            <a:endParaRPr lang="bg-BG" smtClean="0">
              <a:solidFill>
                <a:srgbClr val="FFFFFF"/>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Вход/изход на ниско ниво</a:t>
            </a:r>
            <a:endParaRPr lang="bg-BG" dirty="0"/>
          </a:p>
        </p:txBody>
      </p:sp>
      <p:sp>
        <p:nvSpPr>
          <p:cNvPr id="3" name="Content Placeholder 2"/>
          <p:cNvSpPr>
            <a:spLocks noGrp="1"/>
          </p:cNvSpPr>
          <p:nvPr>
            <p:ph idx="1"/>
          </p:nvPr>
        </p:nvSpPr>
        <p:spPr/>
        <p:txBody>
          <a:bodyPr rtlCol="0">
            <a:normAutofit/>
          </a:bodyPr>
          <a:lstStyle/>
          <a:p>
            <a:pPr marL="182880" indent="-182880" eaLnBrk="1" fontAlgn="auto" hangingPunct="1">
              <a:spcAft>
                <a:spcPts val="0"/>
              </a:spcAft>
              <a:buFont typeface="Arial" pitchFamily="34" charset="0"/>
              <a:buChar char="•"/>
              <a:defRPr/>
            </a:pPr>
            <a:r>
              <a:rPr lang="bg-BG" sz="3200" dirty="0" smtClean="0"/>
              <a:t>Вместо файлови указатели на това ниво използваме</a:t>
            </a:r>
            <a:r>
              <a:rPr lang="en-US" sz="3200" dirty="0"/>
              <a:t> </a:t>
            </a:r>
            <a:r>
              <a:rPr lang="en-US" sz="3200" b="1" i="1" dirty="0"/>
              <a:t>low level</a:t>
            </a:r>
            <a:r>
              <a:rPr lang="en-US" sz="3200" dirty="0"/>
              <a:t> file handle </a:t>
            </a:r>
            <a:r>
              <a:rPr lang="bg-BG" sz="3200" dirty="0" smtClean="0"/>
              <a:t>или файлов дескриптор, който задава уникално цяло число, идентифициращо всеки файл.</a:t>
            </a:r>
          </a:p>
          <a:p>
            <a:pPr marL="182880" indent="-182880" eaLnBrk="1" fontAlgn="auto" hangingPunct="1">
              <a:spcAft>
                <a:spcPts val="0"/>
              </a:spcAft>
              <a:buFont typeface="Arial" pitchFamily="34" charset="0"/>
              <a:buChar char="•"/>
              <a:defRPr/>
            </a:pPr>
            <a:r>
              <a:rPr lang="bg-BG" sz="3200" dirty="0" smtClean="0"/>
              <a:t>Отваряне на файл</a:t>
            </a:r>
            <a:r>
              <a:rPr lang="en-US" sz="3200" dirty="0" smtClean="0"/>
              <a:t>:</a:t>
            </a:r>
            <a:r>
              <a:rPr lang="en-US" sz="3200" dirty="0"/>
              <a:t> </a:t>
            </a:r>
          </a:p>
          <a:p>
            <a:pPr marL="0" indent="0" eaLnBrk="1" fontAlgn="auto" hangingPunct="1">
              <a:spcAft>
                <a:spcPts val="0"/>
              </a:spcAft>
              <a:buFont typeface="Arial" pitchFamily="34" charset="0"/>
              <a:buNone/>
              <a:defRPr/>
            </a:pPr>
            <a:r>
              <a:rPr lang="en-US" sz="3200" dirty="0" err="1" smtClean="0"/>
              <a:t>int</a:t>
            </a:r>
            <a:r>
              <a:rPr lang="en-US" sz="3200" dirty="0" smtClean="0"/>
              <a:t> </a:t>
            </a:r>
            <a:r>
              <a:rPr lang="en-US" sz="3200" dirty="0"/>
              <a:t>open(char *filename, </a:t>
            </a:r>
            <a:r>
              <a:rPr lang="en-US" sz="3200" dirty="0" err="1"/>
              <a:t>int</a:t>
            </a:r>
            <a:r>
              <a:rPr lang="en-US" sz="3200" dirty="0"/>
              <a:t> flag, </a:t>
            </a:r>
            <a:r>
              <a:rPr lang="en-US" sz="3200" dirty="0" err="1"/>
              <a:t>int</a:t>
            </a:r>
            <a:r>
              <a:rPr lang="en-US" sz="3200" dirty="0"/>
              <a:t> perms) </a:t>
            </a:r>
            <a:endParaRPr lang="bg-BG" sz="3200" dirty="0" smtClean="0"/>
          </a:p>
          <a:p>
            <a:pPr lvl="1" indent="-182880" eaLnBrk="1" fontAlgn="auto" hangingPunct="1">
              <a:spcAft>
                <a:spcPts val="0"/>
              </a:spcAft>
              <a:buFont typeface="Arial" pitchFamily="34" charset="0"/>
              <a:buChar char="•"/>
              <a:defRPr/>
            </a:pPr>
            <a:r>
              <a:rPr lang="bg-BG" sz="2800" dirty="0" smtClean="0"/>
              <a:t>Функцията връща файлов дескриптор или </a:t>
            </a:r>
            <a:r>
              <a:rPr lang="en-US" sz="2800" dirty="0" smtClean="0"/>
              <a:t>-</a:t>
            </a:r>
            <a:r>
              <a:rPr lang="en-US" sz="2800" dirty="0"/>
              <a:t>1 </a:t>
            </a:r>
            <a:r>
              <a:rPr lang="bg-BG" sz="2800" dirty="0" smtClean="0"/>
              <a:t>при </a:t>
            </a:r>
            <a:r>
              <a:rPr lang="bg-BG" sz="2800" b="1" dirty="0" smtClean="0"/>
              <a:t>неуспех</a:t>
            </a:r>
            <a:r>
              <a:rPr lang="en-US" sz="2800" dirty="0" smtClean="0"/>
              <a:t>.</a:t>
            </a:r>
            <a:r>
              <a:rPr lang="en-US" sz="2800" dirty="0"/>
              <a:t> </a:t>
            </a:r>
          </a:p>
          <a:p>
            <a:pPr marL="182880" indent="-182880" eaLnBrk="1" fontAlgn="auto" hangingPunct="1">
              <a:spcAft>
                <a:spcPts val="0"/>
              </a:spcAft>
              <a:buFont typeface="Arial" pitchFamily="34" charset="0"/>
              <a:buChar char="•"/>
              <a:defRPr/>
            </a:pPr>
            <a:endParaRPr lang="bg-BG" sz="3200" dirty="0"/>
          </a:p>
        </p:txBody>
      </p:sp>
      <p:sp>
        <p:nvSpPr>
          <p:cNvPr id="5120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120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12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DE8136F-04D3-44F3-88DB-29503C215A96}" type="slidenum">
              <a:rPr lang="bg-BG" smtClean="0">
                <a:solidFill>
                  <a:srgbClr val="FFFFFF"/>
                </a:solidFill>
              </a:rPr>
              <a:pPr eaLnBrk="1" hangingPunct="1"/>
              <a:t>45</a:t>
            </a:fld>
            <a:endParaRPr lang="bg-BG" smtClean="0">
              <a:solidFill>
                <a:srgbClr val="FFFF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Вход/изход на ниско ниво</a:t>
            </a:r>
            <a:endParaRPr lang="bg-BG" dirty="0"/>
          </a:p>
        </p:txBody>
      </p:sp>
      <p:sp>
        <p:nvSpPr>
          <p:cNvPr id="52227" name="Content Placeholder 2"/>
          <p:cNvSpPr>
            <a:spLocks noGrp="1"/>
          </p:cNvSpPr>
          <p:nvPr>
            <p:ph idx="1"/>
          </p:nvPr>
        </p:nvSpPr>
        <p:spPr/>
        <p:txBody>
          <a:bodyPr/>
          <a:lstStyle/>
          <a:p>
            <a:pPr eaLnBrk="1" hangingPunct="1"/>
            <a:r>
              <a:rPr lang="bg-BG" sz="2800" smtClean="0"/>
              <a:t>Параметърът</a:t>
            </a:r>
            <a:r>
              <a:rPr lang="en-US" sz="2800" smtClean="0"/>
              <a:t> flag </a:t>
            </a:r>
            <a:r>
              <a:rPr lang="bg-BG" sz="2800" smtClean="0"/>
              <a:t>управлява достъпът до файла и има една от следните предефинирани стойности в </a:t>
            </a:r>
            <a:r>
              <a:rPr lang="en-US" sz="2800" smtClean="0"/>
              <a:t>fcntl.h: </a:t>
            </a:r>
            <a:r>
              <a:rPr lang="bg-BG" sz="2800" smtClean="0"/>
              <a:t/>
            </a:r>
            <a:br>
              <a:rPr lang="bg-BG" sz="2800" smtClean="0"/>
            </a:br>
            <a:endParaRPr lang="en-US" sz="2800" smtClean="0"/>
          </a:p>
          <a:p>
            <a:pPr lvl="1" eaLnBrk="1" hangingPunct="1"/>
            <a:r>
              <a:rPr lang="en-US" sz="2400" smtClean="0"/>
              <a:t>O_RDONLY </a:t>
            </a:r>
            <a:r>
              <a:rPr lang="bg-BG" sz="2400" smtClean="0"/>
              <a:t>– само за четене</a:t>
            </a:r>
          </a:p>
          <a:p>
            <a:pPr lvl="1" eaLnBrk="1" hangingPunct="1"/>
            <a:r>
              <a:rPr lang="en-US" sz="2400" smtClean="0"/>
              <a:t>O_WRONLY </a:t>
            </a:r>
            <a:r>
              <a:rPr lang="bg-BG" sz="2400" smtClean="0"/>
              <a:t>– само за запис</a:t>
            </a:r>
            <a:r>
              <a:rPr lang="en-US" sz="2400" smtClean="0"/>
              <a:t> </a:t>
            </a:r>
            <a:endParaRPr lang="bg-BG" sz="2400" smtClean="0"/>
          </a:p>
          <a:p>
            <a:pPr lvl="1" eaLnBrk="1" hangingPunct="1"/>
            <a:r>
              <a:rPr lang="en-US" sz="2400" smtClean="0"/>
              <a:t>O_RDWR </a:t>
            </a:r>
            <a:r>
              <a:rPr lang="bg-BG" sz="2400" smtClean="0"/>
              <a:t>– четене и запис</a:t>
            </a:r>
          </a:p>
          <a:p>
            <a:pPr lvl="1" eaLnBrk="1" hangingPunct="1"/>
            <a:r>
              <a:rPr lang="en-US" sz="2400" smtClean="0"/>
              <a:t>O_NONBLOCK </a:t>
            </a:r>
            <a:r>
              <a:rPr lang="bg-BG" sz="2400" smtClean="0"/>
              <a:t>– само отваряне на файла</a:t>
            </a:r>
            <a:r>
              <a:rPr lang="en-US" sz="2400" smtClean="0"/>
              <a:t> </a:t>
            </a:r>
            <a:endParaRPr lang="bg-BG" sz="2400" smtClean="0"/>
          </a:p>
          <a:p>
            <a:pPr lvl="1" eaLnBrk="1" hangingPunct="1"/>
            <a:r>
              <a:rPr lang="en-US" sz="2400" smtClean="0"/>
              <a:t>O_APPEND </a:t>
            </a:r>
            <a:r>
              <a:rPr lang="bg-BG" sz="2400" smtClean="0"/>
              <a:t>– добавяне в края на файла</a:t>
            </a:r>
            <a:endParaRPr lang="en-US" sz="2400" smtClean="0"/>
          </a:p>
          <a:p>
            <a:pPr lvl="1" eaLnBrk="1" hangingPunct="1"/>
            <a:r>
              <a:rPr lang="en-US" sz="2400" smtClean="0"/>
              <a:t>O_CREAT </a:t>
            </a:r>
            <a:r>
              <a:rPr lang="bg-BG" sz="2400" smtClean="0"/>
              <a:t>– създаване на файла, ако не съществува</a:t>
            </a:r>
          </a:p>
        </p:txBody>
      </p:sp>
      <p:sp>
        <p:nvSpPr>
          <p:cNvPr id="5222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222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22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3063E8C-E13E-4227-B109-DF91BAC30525}" type="slidenum">
              <a:rPr lang="bg-BG" smtClean="0">
                <a:solidFill>
                  <a:srgbClr val="FFFFFF"/>
                </a:solidFill>
              </a:rPr>
              <a:pPr eaLnBrk="1" hangingPunct="1"/>
              <a:t>46</a:t>
            </a:fld>
            <a:endParaRPr lang="bg-BG" smtClean="0">
              <a:solidFill>
                <a:srgbClr val="FFFFFF"/>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Вход/изход на ниско ниво</a:t>
            </a:r>
            <a:endParaRPr lang="bg-BG" dirty="0"/>
          </a:p>
        </p:txBody>
      </p:sp>
      <p:sp>
        <p:nvSpPr>
          <p:cNvPr id="53251" name="Content Placeholder 2"/>
          <p:cNvSpPr>
            <a:spLocks noGrp="1"/>
          </p:cNvSpPr>
          <p:nvPr>
            <p:ph idx="1"/>
          </p:nvPr>
        </p:nvSpPr>
        <p:spPr/>
        <p:txBody>
          <a:bodyPr/>
          <a:lstStyle/>
          <a:p>
            <a:pPr lvl="1" eaLnBrk="1" hangingPunct="1"/>
            <a:r>
              <a:rPr lang="en-US" sz="2400" smtClean="0"/>
              <a:t>O_TRUNC </a:t>
            </a:r>
            <a:r>
              <a:rPr lang="bg-BG" sz="2400" smtClean="0"/>
              <a:t>– изтрива съществуващ файл</a:t>
            </a:r>
          </a:p>
          <a:p>
            <a:pPr lvl="1" eaLnBrk="1" hangingPunct="1"/>
            <a:r>
              <a:rPr lang="en-US" sz="2400" smtClean="0"/>
              <a:t>O_EXCL </a:t>
            </a:r>
            <a:r>
              <a:rPr lang="bg-BG" sz="2400" smtClean="0"/>
              <a:t>– възниква грешка, при отваряне на съществуващ файл</a:t>
            </a:r>
          </a:p>
          <a:p>
            <a:pPr lvl="1" eaLnBrk="1" hangingPunct="1"/>
            <a:r>
              <a:rPr lang="en-US" sz="2400" smtClean="0"/>
              <a:t>O_SHLOCK </a:t>
            </a:r>
            <a:r>
              <a:rPr lang="bg-BG" sz="2400" smtClean="0"/>
              <a:t>- получава</a:t>
            </a:r>
            <a:r>
              <a:rPr lang="en-US" sz="2400" smtClean="0"/>
              <a:t> "shared lock" </a:t>
            </a:r>
            <a:r>
              <a:rPr lang="bg-BG" sz="2400" smtClean="0"/>
              <a:t>към файла</a:t>
            </a:r>
          </a:p>
          <a:p>
            <a:pPr lvl="1" eaLnBrk="1" hangingPunct="1"/>
            <a:r>
              <a:rPr lang="en-US" sz="2400" smtClean="0"/>
              <a:t>O_EXLOCK </a:t>
            </a:r>
            <a:r>
              <a:rPr lang="bg-BG" sz="2400" smtClean="0"/>
              <a:t>– получава </a:t>
            </a:r>
            <a:r>
              <a:rPr lang="en-US" sz="2400" smtClean="0"/>
              <a:t>"exclusive lock" </a:t>
            </a:r>
            <a:r>
              <a:rPr lang="bg-BG" sz="2400" smtClean="0"/>
              <a:t>към файла</a:t>
            </a:r>
          </a:p>
          <a:p>
            <a:pPr lvl="1" eaLnBrk="1" hangingPunct="1"/>
            <a:r>
              <a:rPr lang="en-US" sz="2400" smtClean="0"/>
              <a:t>O_DIRECT </a:t>
            </a:r>
            <a:r>
              <a:rPr lang="bg-BG" sz="2400" smtClean="0"/>
              <a:t>– стреми се да избягва всички кеширания</a:t>
            </a:r>
          </a:p>
          <a:p>
            <a:pPr lvl="1" eaLnBrk="1" hangingPunct="1"/>
            <a:r>
              <a:rPr lang="en-US" sz="2400" smtClean="0"/>
              <a:t>O_FSYNC </a:t>
            </a:r>
            <a:r>
              <a:rPr lang="bg-BG" sz="2400" smtClean="0"/>
              <a:t>– всички записи са без буфериране</a:t>
            </a:r>
          </a:p>
          <a:p>
            <a:pPr lvl="1" eaLnBrk="1" hangingPunct="1"/>
            <a:r>
              <a:rPr lang="en-US" sz="2400" smtClean="0"/>
              <a:t>O_NOFOLLOW </a:t>
            </a:r>
            <a:r>
              <a:rPr lang="bg-BG" sz="2400" smtClean="0"/>
              <a:t>– ако файлът е </a:t>
            </a:r>
            <a:r>
              <a:rPr lang="en-US" sz="2400" smtClean="0"/>
              <a:t>symbolic link, </a:t>
            </a:r>
            <a:r>
              <a:rPr lang="bg-BG" sz="2400" smtClean="0"/>
              <a:t>се отваря</a:t>
            </a:r>
          </a:p>
          <a:p>
            <a:pPr eaLnBrk="1" hangingPunct="1"/>
            <a:r>
              <a:rPr lang="en-US" smtClean="0"/>
              <a:t>Perms</a:t>
            </a:r>
            <a:r>
              <a:rPr lang="bg-BG" smtClean="0"/>
              <a:t> – изисква се при създаване на файла. Задава права върху него. Пример: </a:t>
            </a:r>
            <a:r>
              <a:rPr lang="en-US" smtClean="0"/>
              <a:t>0644 = rw-r--r--  </a:t>
            </a:r>
          </a:p>
        </p:txBody>
      </p:sp>
      <p:sp>
        <p:nvSpPr>
          <p:cNvPr id="5325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325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325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740C24-C772-4366-B429-8A201D61F995}" type="slidenum">
              <a:rPr lang="bg-BG" smtClean="0">
                <a:solidFill>
                  <a:srgbClr val="FFFFFF"/>
                </a:solidFill>
              </a:rPr>
              <a:pPr eaLnBrk="1" hangingPunct="1"/>
              <a:t>47</a:t>
            </a:fld>
            <a:endParaRPr lang="bg-BG" smtClean="0">
              <a:solidFill>
                <a:srgbClr val="FFFFFF"/>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bg-BG" dirty="0" smtClean="0"/>
              <a:t>Вход/изход на ниско ниво</a:t>
            </a:r>
            <a:endParaRPr lang="bg-BG" dirty="0"/>
          </a:p>
        </p:txBody>
      </p:sp>
      <p:sp>
        <p:nvSpPr>
          <p:cNvPr id="3" name="Content Placeholder 2"/>
          <p:cNvSpPr>
            <a:spLocks noGrp="1"/>
          </p:cNvSpPr>
          <p:nvPr>
            <p:ph idx="1"/>
          </p:nvPr>
        </p:nvSpPr>
        <p:spPr/>
        <p:txBody>
          <a:bodyPr rtlCol="0">
            <a:normAutofit fontScale="92500" lnSpcReduction="10000"/>
          </a:bodyPr>
          <a:lstStyle/>
          <a:p>
            <a:pPr marL="0" indent="0" eaLnBrk="1" fontAlgn="auto" hangingPunct="1">
              <a:spcAft>
                <a:spcPts val="0"/>
              </a:spcAft>
              <a:buFont typeface="Arial" pitchFamily="34" charset="0"/>
              <a:buNone/>
              <a:defRPr/>
            </a:pPr>
            <a:r>
              <a:rPr lang="en-US" dirty="0" err="1" smtClean="0"/>
              <a:t>creat</a:t>
            </a:r>
            <a:r>
              <a:rPr lang="en-US" dirty="0" smtClean="0"/>
              <a:t>(char </a:t>
            </a:r>
            <a:r>
              <a:rPr lang="en-US" dirty="0"/>
              <a:t>*filename, </a:t>
            </a:r>
            <a:r>
              <a:rPr lang="en-US" dirty="0" err="1"/>
              <a:t>int</a:t>
            </a:r>
            <a:r>
              <a:rPr lang="en-US" dirty="0"/>
              <a:t> perms) </a:t>
            </a:r>
          </a:p>
          <a:p>
            <a:pPr marL="182880" indent="-182880" eaLnBrk="1" fontAlgn="auto" hangingPunct="1">
              <a:spcAft>
                <a:spcPts val="0"/>
              </a:spcAft>
              <a:buFont typeface="Arial" pitchFamily="34" charset="0"/>
              <a:buChar char="•"/>
              <a:defRPr/>
            </a:pPr>
            <a:r>
              <a:rPr lang="bg-BG" dirty="0" smtClean="0"/>
              <a:t>Създава файл</a:t>
            </a:r>
          </a:p>
          <a:p>
            <a:pPr marL="0" indent="0" eaLnBrk="1" fontAlgn="auto" hangingPunct="1">
              <a:spcAft>
                <a:spcPts val="0"/>
              </a:spcAft>
              <a:buFont typeface="Arial" pitchFamily="34" charset="0"/>
              <a:buNone/>
              <a:defRPr/>
            </a:pPr>
            <a:r>
              <a:rPr lang="en-US" dirty="0" err="1"/>
              <a:t>int</a:t>
            </a:r>
            <a:r>
              <a:rPr lang="en-US" dirty="0"/>
              <a:t> close(</a:t>
            </a:r>
            <a:r>
              <a:rPr lang="en-US" dirty="0" err="1"/>
              <a:t>int</a:t>
            </a:r>
            <a:r>
              <a:rPr lang="en-US" dirty="0"/>
              <a:t> handle</a:t>
            </a:r>
            <a:r>
              <a:rPr lang="en-US" dirty="0" smtClean="0"/>
              <a:t>)</a:t>
            </a:r>
            <a:endParaRPr lang="bg-BG" dirty="0" smtClean="0"/>
          </a:p>
          <a:p>
            <a:pPr marL="182880" indent="-182880" eaLnBrk="1" fontAlgn="auto" hangingPunct="1">
              <a:spcAft>
                <a:spcPts val="0"/>
              </a:spcAft>
              <a:buFont typeface="Arial" pitchFamily="34" charset="0"/>
              <a:buChar char="•"/>
              <a:defRPr/>
            </a:pPr>
            <a:r>
              <a:rPr lang="bg-BG" dirty="0" smtClean="0"/>
              <a:t>Затваря файл</a:t>
            </a:r>
            <a:r>
              <a:rPr lang="en-US" dirty="0"/>
              <a:t> </a:t>
            </a:r>
          </a:p>
          <a:p>
            <a:pPr marL="0" indent="0" eaLnBrk="1" fontAlgn="auto" hangingPunct="1">
              <a:spcAft>
                <a:spcPts val="0"/>
              </a:spcAft>
              <a:buFont typeface="Arial" pitchFamily="34" charset="0"/>
              <a:buNone/>
              <a:defRPr/>
            </a:pPr>
            <a:r>
              <a:rPr lang="en-US" dirty="0" err="1"/>
              <a:t>int</a:t>
            </a:r>
            <a:r>
              <a:rPr lang="en-US" dirty="0"/>
              <a:t> read(</a:t>
            </a:r>
            <a:r>
              <a:rPr lang="en-US" dirty="0" err="1"/>
              <a:t>int</a:t>
            </a:r>
            <a:r>
              <a:rPr lang="en-US" dirty="0"/>
              <a:t> handle, char *buffer, </a:t>
            </a:r>
            <a:br>
              <a:rPr lang="en-US" dirty="0"/>
            </a:br>
            <a:r>
              <a:rPr lang="en-US" dirty="0"/>
              <a:t>unsigned length) </a:t>
            </a:r>
          </a:p>
          <a:p>
            <a:pPr marL="0" indent="0" eaLnBrk="1" fontAlgn="auto" hangingPunct="1">
              <a:spcAft>
                <a:spcPts val="0"/>
              </a:spcAft>
              <a:buFont typeface="Arial" pitchFamily="34" charset="0"/>
              <a:buNone/>
              <a:defRPr/>
            </a:pPr>
            <a:r>
              <a:rPr lang="en-US" dirty="0" err="1"/>
              <a:t>int</a:t>
            </a:r>
            <a:r>
              <a:rPr lang="en-US" dirty="0"/>
              <a:t> write(</a:t>
            </a:r>
            <a:r>
              <a:rPr lang="en-US" dirty="0" err="1"/>
              <a:t>int</a:t>
            </a:r>
            <a:r>
              <a:rPr lang="en-US" dirty="0"/>
              <a:t> handle, char *buffer, unsigned length) </a:t>
            </a:r>
          </a:p>
          <a:p>
            <a:pPr marL="182880" indent="-182880" eaLnBrk="1" fontAlgn="auto" hangingPunct="1">
              <a:spcAft>
                <a:spcPts val="0"/>
              </a:spcAft>
              <a:buFont typeface="Arial" pitchFamily="34" charset="0"/>
              <a:buChar char="•"/>
              <a:defRPr/>
            </a:pPr>
            <a:r>
              <a:rPr lang="bg-BG" dirty="0" smtClean="0"/>
              <a:t>Се използват за четне/запис на зададен брой байтове в/от файл</a:t>
            </a:r>
            <a:r>
              <a:rPr lang="en-US" dirty="0" smtClean="0"/>
              <a:t> (</a:t>
            </a:r>
            <a:r>
              <a:rPr lang="en-US" dirty="0"/>
              <a:t>handle</a:t>
            </a:r>
            <a:r>
              <a:rPr lang="en-US" dirty="0" smtClean="0"/>
              <a:t>)</a:t>
            </a:r>
            <a:r>
              <a:rPr lang="bg-BG" dirty="0" smtClean="0"/>
              <a:t>, записани в паметта, сочена от </a:t>
            </a:r>
            <a:r>
              <a:rPr lang="en-US" dirty="0" smtClean="0"/>
              <a:t>buffer</a:t>
            </a:r>
            <a:r>
              <a:rPr lang="en-US" dirty="0"/>
              <a:t>. </a:t>
            </a:r>
          </a:p>
          <a:p>
            <a:pPr marL="0" indent="0" eaLnBrk="1" fontAlgn="auto" hangingPunct="1">
              <a:spcAft>
                <a:spcPts val="0"/>
              </a:spcAft>
              <a:buFont typeface="Arial" pitchFamily="34" charset="0"/>
              <a:buNone/>
              <a:defRPr/>
            </a:pPr>
            <a:r>
              <a:rPr lang="en-US" dirty="0" err="1" smtClean="0"/>
              <a:t>sizeof</a:t>
            </a:r>
            <a:r>
              <a:rPr lang="en-US" dirty="0"/>
              <a:t>() </a:t>
            </a:r>
            <a:endParaRPr lang="bg-BG" dirty="0" smtClean="0"/>
          </a:p>
          <a:p>
            <a:pPr marL="182880" indent="-182880" eaLnBrk="1" fontAlgn="auto" hangingPunct="1">
              <a:spcAft>
                <a:spcPts val="0"/>
              </a:spcAft>
              <a:buFont typeface="Arial" pitchFamily="34" charset="0"/>
              <a:buChar char="•"/>
              <a:defRPr/>
            </a:pPr>
            <a:r>
              <a:rPr lang="bg-BG" dirty="0" smtClean="0"/>
              <a:t>Използва се за задаване на дължина</a:t>
            </a:r>
            <a:r>
              <a:rPr lang="en-US" dirty="0" smtClean="0"/>
              <a:t>.</a:t>
            </a:r>
            <a:r>
              <a:rPr lang="en-US" dirty="0"/>
              <a:t> </a:t>
            </a:r>
          </a:p>
          <a:p>
            <a:pPr marL="182880" indent="-182880" eaLnBrk="1" fontAlgn="auto" hangingPunct="1">
              <a:spcAft>
                <a:spcPts val="0"/>
              </a:spcAft>
              <a:buFont typeface="Arial" pitchFamily="34" charset="0"/>
              <a:buChar char="•"/>
              <a:defRPr/>
            </a:pPr>
            <a:r>
              <a:rPr lang="en-US" dirty="0"/>
              <a:t>read </a:t>
            </a:r>
            <a:r>
              <a:rPr lang="bg-BG" dirty="0" smtClean="0"/>
              <a:t>и </a:t>
            </a:r>
            <a:r>
              <a:rPr lang="en-US" dirty="0" smtClean="0"/>
              <a:t>write </a:t>
            </a:r>
            <a:r>
              <a:rPr lang="bg-BG" dirty="0" smtClean="0"/>
              <a:t>връщат броя на действително прочетените/записани байтове или </a:t>
            </a:r>
            <a:r>
              <a:rPr lang="en-US" dirty="0" smtClean="0"/>
              <a:t>-</a:t>
            </a:r>
            <a:r>
              <a:rPr lang="en-US" dirty="0"/>
              <a:t>1 </a:t>
            </a:r>
            <a:r>
              <a:rPr lang="bg-BG" dirty="0" smtClean="0"/>
              <a:t>при грешка</a:t>
            </a:r>
            <a:r>
              <a:rPr lang="en-US" dirty="0" smtClean="0"/>
              <a:t>.</a:t>
            </a:r>
            <a:r>
              <a:rPr lang="en-US" dirty="0"/>
              <a:t> </a:t>
            </a:r>
          </a:p>
          <a:p>
            <a:pPr marL="182880" indent="-182880" eaLnBrk="1" fontAlgn="auto" hangingPunct="1">
              <a:spcAft>
                <a:spcPts val="0"/>
              </a:spcAft>
              <a:buFont typeface="Arial" pitchFamily="34" charset="0"/>
              <a:buChar char="•"/>
              <a:defRPr/>
            </a:pPr>
            <a:endParaRPr lang="bg-BG" dirty="0"/>
          </a:p>
        </p:txBody>
      </p:sp>
      <p:sp>
        <p:nvSpPr>
          <p:cNvPr id="5427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427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42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49B8360-BEA4-4B5F-8216-9BEB46249BFA}" type="slidenum">
              <a:rPr lang="bg-BG" smtClean="0">
                <a:solidFill>
                  <a:srgbClr val="FFFFFF"/>
                </a:solidFill>
              </a:rPr>
              <a:pPr eaLnBrk="1" hangingPunct="1"/>
              <a:t>48</a:t>
            </a:fld>
            <a:endParaRPr lang="bg-BG" smtClean="0">
              <a:solidFill>
                <a:srgbClr val="FFFFFF"/>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endParaRPr lang="bg-BG" dirty="0"/>
          </a:p>
        </p:txBody>
      </p:sp>
      <p:sp>
        <p:nvSpPr>
          <p:cNvPr id="55299" name="Content Placeholder 2"/>
          <p:cNvSpPr>
            <a:spLocks noGrp="1"/>
          </p:cNvSpPr>
          <p:nvPr>
            <p:ph idx="1"/>
          </p:nvPr>
        </p:nvSpPr>
        <p:spPr/>
        <p:txBody>
          <a:bodyPr/>
          <a:lstStyle/>
          <a:p>
            <a:pPr eaLnBrk="1" hangingPunct="1"/>
            <a:endParaRPr lang="bg-BG" smtClean="0"/>
          </a:p>
        </p:txBody>
      </p:sp>
      <p:sp>
        <p:nvSpPr>
          <p:cNvPr id="5530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Д. Гоцева</a:t>
            </a:r>
          </a:p>
        </p:txBody>
      </p:sp>
      <p:sp>
        <p:nvSpPr>
          <p:cNvPr id="5530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solidFill>
                  <a:srgbClr val="FFFFFF"/>
                </a:solidFill>
              </a:rPr>
              <a:t>ПИК2 - Лекции</a:t>
            </a:r>
          </a:p>
        </p:txBody>
      </p:sp>
      <p:sp>
        <p:nvSpPr>
          <p:cNvPr id="5530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A873DCB-C6F5-4D39-BA53-A534CD6485F5}" type="slidenum">
              <a:rPr lang="bg-BG" smtClean="0">
                <a:solidFill>
                  <a:srgbClr val="FFFFFF"/>
                </a:solidFill>
              </a:rPr>
              <a:pPr eaLnBrk="1" hangingPunct="1"/>
              <a:t>49</a:t>
            </a:fld>
            <a:endParaRPr lang="bg-BG" smtClean="0">
              <a:solidFill>
                <a:srgbClr val="FFFFFF"/>
              </a:solidFill>
            </a:endParaRPr>
          </a:p>
        </p:txBody>
      </p:sp>
      <p:pic>
        <p:nvPicPr>
          <p:cNvPr id="5530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600" y="390525"/>
            <a:ext cx="8139113" cy="644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0243" name="Rectangle 3"/>
          <p:cNvSpPr>
            <a:spLocks noGrp="1" noChangeArrowheads="1"/>
          </p:cNvSpPr>
          <p:nvPr>
            <p:ph type="body" sz="half" idx="1"/>
          </p:nvPr>
        </p:nvSpPr>
        <p:spPr>
          <a:xfrm>
            <a:off x="457200" y="1600200"/>
            <a:ext cx="8229600" cy="3773488"/>
          </a:xfrm>
        </p:spPr>
        <p:txBody>
          <a:bodyPr/>
          <a:lstStyle/>
          <a:p>
            <a:pPr eaLnBrk="1" hangingPunct="1"/>
            <a:r>
              <a:rPr lang="bg-BG" smtClean="0"/>
              <a:t>Този указател, наречен файлов указател, сочи към структура, която съдържа информация за файла, например местоположението на буфера, текущата символна позиция в буфера, предназначението на файла (за четене или за писане), има ли някакви грешки или пък е достигнат краят на файла. Тези детайли не са необходими на потребителите, тъй като дефинициите в &lt;stdio.h&gt; включват декларация на структура, наречена FILE. Единствената декларация, необходима за файловия указател, е:</a:t>
            </a:r>
          </a:p>
        </p:txBody>
      </p:sp>
      <p:sp>
        <p:nvSpPr>
          <p:cNvPr id="10244" name="Rectangle 4"/>
          <p:cNvSpPr>
            <a:spLocks noGrp="1" noChangeArrowheads="1"/>
          </p:cNvSpPr>
          <p:nvPr>
            <p:ph sz="half" idx="2"/>
          </p:nvPr>
        </p:nvSpPr>
        <p:spPr/>
        <p:txBody>
          <a:bodyPr/>
          <a:lstStyle/>
          <a:p>
            <a:pPr eaLnBrk="1" hangingPunct="1"/>
            <a:endParaRPr lang="bg-BG" sz="2800" smtClean="0"/>
          </a:p>
        </p:txBody>
      </p:sp>
      <p:sp>
        <p:nvSpPr>
          <p:cNvPr id="10245" name="Date Placeholder 4"/>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0246" name="Footer Placeholder 5"/>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0247"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7E3BFB-D6FD-4814-953C-5891D041F4CF}" type="slidenum">
              <a:rPr lang="bg-BG" smtClean="0"/>
              <a:pPr eaLnBrk="1" hangingPunct="1"/>
              <a:t>5</a:t>
            </a:fld>
            <a:endParaRPr lang="bg-BG" smtClean="0"/>
          </a:p>
        </p:txBody>
      </p:sp>
      <p:pic>
        <p:nvPicPr>
          <p:cNvPr id="1024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5373688"/>
            <a:ext cx="4465637" cy="709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2"/>
          <p:cNvSpPr>
            <a:spLocks noGrp="1" noChangeArrowheads="1"/>
          </p:cNvSpPr>
          <p:nvPr>
            <p:ph type="title"/>
          </p:nvPr>
        </p:nvSpPr>
        <p:spPr/>
        <p:txBody>
          <a:bodyPr/>
          <a:lstStyle/>
          <a:p>
            <a:pPr eaLnBrk="1" fontAlgn="auto" hangingPunct="1">
              <a:spcAft>
                <a:spcPts val="0"/>
              </a:spcAft>
              <a:defRPr/>
            </a:pPr>
            <a:r>
              <a:rPr lang="bg-BG" smtClean="0"/>
              <a:t>Пример</a:t>
            </a:r>
          </a:p>
        </p:txBody>
      </p:sp>
      <p:sp>
        <p:nvSpPr>
          <p:cNvPr id="56323" name="Rectangle 3"/>
          <p:cNvSpPr>
            <a:spLocks noGrp="1" noChangeArrowheads="1"/>
          </p:cNvSpPr>
          <p:nvPr>
            <p:ph idx="1"/>
          </p:nvPr>
        </p:nvSpPr>
        <p:spPr/>
        <p:txBody>
          <a:bodyPr/>
          <a:lstStyle/>
          <a:p>
            <a:pPr eaLnBrk="1" hangingPunct="1"/>
            <a:r>
              <a:rPr lang="ru-RU" smtClean="0"/>
              <a:t>Съставете програма, която създава двоичен файл с елементи – студенти, представляващи структури от данни. Всяка структура съдържа следните полета: 1) име; 2) група; 3) средна оценка. Определя се студентът с максималната средна оценка и се извежда на екрана информацията за този студент.</a:t>
            </a:r>
            <a:endParaRPr lang="bg-BG" smtClean="0"/>
          </a:p>
        </p:txBody>
      </p:sp>
      <p:sp>
        <p:nvSpPr>
          <p:cNvPr id="56324"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5632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5632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C7761E8-8493-454E-A48A-6D5BC3D056F8}" type="slidenum">
              <a:rPr lang="bg-BG" smtClean="0"/>
              <a:pPr eaLnBrk="1" hangingPunct="1"/>
              <a:t>50</a:t>
            </a:fld>
            <a:endParaRPr lang="bg-BG"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1267" name="Rectangle 3"/>
          <p:cNvSpPr>
            <a:spLocks noGrp="1" noChangeArrowheads="1"/>
          </p:cNvSpPr>
          <p:nvPr>
            <p:ph idx="1"/>
          </p:nvPr>
        </p:nvSpPr>
        <p:spPr/>
        <p:txBody>
          <a:bodyPr/>
          <a:lstStyle/>
          <a:p>
            <a:pPr eaLnBrk="1" hangingPunct="1">
              <a:lnSpc>
                <a:spcPct val="80000"/>
              </a:lnSpc>
            </a:pPr>
            <a:r>
              <a:rPr lang="bg-BG" smtClean="0"/>
              <a:t>По този начин казваме, че fp е указател към FILE, a fopen връща указател към FILE. Забележете, че подобно на int, FILE е име на тип, а не е име на структура; той е дефиниран с typedef. Извикването на fopen в дадена програма става така:</a:t>
            </a:r>
          </a:p>
          <a:p>
            <a:pPr eaLnBrk="1" hangingPunct="1">
              <a:lnSpc>
                <a:spcPct val="80000"/>
              </a:lnSpc>
              <a:buFont typeface="Wingdings" pitchFamily="2" charset="2"/>
              <a:buNone/>
            </a:pPr>
            <a:r>
              <a:rPr lang="bg-BG" smtClean="0"/>
              <a:t>fp = fopen(name, mode);</a:t>
            </a:r>
          </a:p>
          <a:p>
            <a:pPr eaLnBrk="1" hangingPunct="1">
              <a:lnSpc>
                <a:spcPct val="80000"/>
              </a:lnSpc>
            </a:pPr>
            <a:r>
              <a:rPr lang="bg-BG" smtClean="0"/>
              <a:t>Първият аргумент на fopen е символен низ, съдържащ името на файла. Вторият аргумент е режимът - също символен низ, който показва как възнамеряваме да използваме файла. Възможните режими са на четене ("r"), на писане ("w") и на добавяне ("а"). Някои системи различават текстовите от двоичните файлове; ако работите с двоичен файл, трябва да добавите "b" към низа за режима.</a:t>
            </a:r>
          </a:p>
        </p:txBody>
      </p:sp>
      <p:sp>
        <p:nvSpPr>
          <p:cNvPr id="11268"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1269"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12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F83EF47-EFE7-402D-9DDA-9564C268E356}" type="slidenum">
              <a:rPr lang="bg-BG" smtClean="0"/>
              <a:pPr eaLnBrk="1" hangingPunct="1"/>
              <a:t>6</a:t>
            </a:fld>
            <a:endParaRPr lang="bg-BG"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2291" name="Rectangle 3"/>
          <p:cNvSpPr>
            <a:spLocks noGrp="1" noChangeArrowheads="1"/>
          </p:cNvSpPr>
          <p:nvPr>
            <p:ph idx="1"/>
          </p:nvPr>
        </p:nvSpPr>
        <p:spPr/>
        <p:txBody>
          <a:bodyPr/>
          <a:lstStyle/>
          <a:p>
            <a:pPr eaLnBrk="1" hangingPunct="1">
              <a:lnSpc>
                <a:spcPct val="90000"/>
              </a:lnSpc>
            </a:pPr>
            <a:r>
              <a:rPr lang="bg-BG" sz="2800" smtClean="0"/>
              <a:t>Ако искате да отворите за писане или добавяне файл, който не съществува, при възможност той се създава. Отварянето на вече съществуващ файл в режим на писане унищожава старото съдържание, докато при отваряне в режим на добавяне съдържанието се запазва. Опитът да прочетете несъществуващ файл се счита за грешка; за грешка се приема и опитът да прочетете файл, за който нямате разрешение. Ако възникне някаква грешка, fopen връща NULL.</a:t>
            </a:r>
          </a:p>
        </p:txBody>
      </p:sp>
      <p:sp>
        <p:nvSpPr>
          <p:cNvPr id="12292"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229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22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B780EB5-CB0E-4060-867E-CE72EA1A2590}" type="slidenum">
              <a:rPr lang="bg-BG" smtClean="0"/>
              <a:pPr eaLnBrk="1" hangingPunct="1"/>
              <a:t>7</a:t>
            </a:fld>
            <a:endParaRPr lang="bg-BG"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3315" name="Rectangle 3"/>
          <p:cNvSpPr>
            <a:spLocks noGrp="1" noChangeArrowheads="1"/>
          </p:cNvSpPr>
          <p:nvPr>
            <p:ph idx="1"/>
          </p:nvPr>
        </p:nvSpPr>
        <p:spPr/>
        <p:txBody>
          <a:bodyPr/>
          <a:lstStyle/>
          <a:p>
            <a:pPr eaLnBrk="1" hangingPunct="1">
              <a:lnSpc>
                <a:spcPct val="80000"/>
              </a:lnSpc>
            </a:pPr>
            <a:r>
              <a:rPr lang="bg-BG" sz="2000" smtClean="0"/>
              <a:t>След като вече имаме отворен файл, следващото нещо, от което се нуждаем, е начин, по който да четем или пишем в него. Съществуват няколко възможности, най-елементарните от които са getc и putc. getc връща следващия символ от даден файл; тя трябва да разполага с файлов указател, който да й каже с кой файл работи:</a:t>
            </a:r>
          </a:p>
          <a:p>
            <a:pPr eaLnBrk="1" hangingPunct="1">
              <a:lnSpc>
                <a:spcPct val="80000"/>
              </a:lnSpc>
              <a:buFont typeface="Wingdings" pitchFamily="2" charset="2"/>
              <a:buNone/>
            </a:pPr>
            <a:r>
              <a:rPr lang="bg-BG" sz="2000" smtClean="0"/>
              <a:t>int getc(FILE *fp)</a:t>
            </a:r>
          </a:p>
          <a:p>
            <a:pPr eaLnBrk="1" hangingPunct="1">
              <a:lnSpc>
                <a:spcPct val="80000"/>
              </a:lnSpc>
            </a:pPr>
            <a:r>
              <a:rPr lang="bg-BG" sz="2000" smtClean="0"/>
              <a:t>getc връща следващия символ от потока, с който работи fp; тя връща EOF, ако е достигнат краят на файла, или ако е възникнала някаква грешка, putc е функция, манипулираща изхода:</a:t>
            </a:r>
          </a:p>
          <a:p>
            <a:pPr eaLnBrk="1" hangingPunct="1">
              <a:lnSpc>
                <a:spcPct val="80000"/>
              </a:lnSpc>
              <a:buFont typeface="Wingdings" pitchFamily="2" charset="2"/>
              <a:buNone/>
            </a:pPr>
            <a:r>
              <a:rPr lang="bg-BG" sz="2000" smtClean="0"/>
              <a:t>int putc(int с, FILE *fp)</a:t>
            </a:r>
          </a:p>
          <a:p>
            <a:pPr eaLnBrk="1" hangingPunct="1">
              <a:lnSpc>
                <a:spcPct val="80000"/>
              </a:lnSpc>
            </a:pPr>
            <a:r>
              <a:rPr lang="bg-BG" sz="2000" smtClean="0"/>
              <a:t>putc записва символа c във файла fp и връща написания символ или EOF в случай на грешка. </a:t>
            </a:r>
          </a:p>
          <a:p>
            <a:pPr eaLnBrk="1" hangingPunct="1">
              <a:lnSpc>
                <a:spcPct val="80000"/>
              </a:lnSpc>
            </a:pPr>
            <a:r>
              <a:rPr lang="bg-BG" sz="2000" smtClean="0"/>
              <a:t>Подобно на getchar и putchar, getc и putc могат да бъдат макроси, а не функции.</a:t>
            </a:r>
          </a:p>
        </p:txBody>
      </p:sp>
      <p:sp>
        <p:nvSpPr>
          <p:cNvPr id="13316"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331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33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429901-21AD-474B-B674-23B4F9DA3E4E}" type="slidenum">
              <a:rPr lang="bg-BG" smtClean="0"/>
              <a:pPr eaLnBrk="1" hangingPunct="1"/>
              <a:t>8</a:t>
            </a:fld>
            <a:endParaRPr lang="bg-BG"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2"/>
          <p:cNvSpPr>
            <a:spLocks noGrp="1" noChangeArrowheads="1"/>
          </p:cNvSpPr>
          <p:nvPr>
            <p:ph type="title"/>
          </p:nvPr>
        </p:nvSpPr>
        <p:spPr/>
        <p:txBody>
          <a:bodyPr/>
          <a:lstStyle/>
          <a:p>
            <a:pPr eaLnBrk="1" fontAlgn="auto" hangingPunct="1">
              <a:spcAft>
                <a:spcPts val="0"/>
              </a:spcAft>
              <a:defRPr/>
            </a:pPr>
            <a:r>
              <a:rPr lang="bg-BG" smtClean="0"/>
              <a:t>Достъп до файлове</a:t>
            </a:r>
          </a:p>
        </p:txBody>
      </p:sp>
      <p:sp>
        <p:nvSpPr>
          <p:cNvPr id="14339" name="Rectangle 3"/>
          <p:cNvSpPr>
            <a:spLocks noGrp="1" noChangeArrowheads="1"/>
          </p:cNvSpPr>
          <p:nvPr>
            <p:ph idx="1"/>
          </p:nvPr>
        </p:nvSpPr>
        <p:spPr/>
        <p:txBody>
          <a:bodyPr/>
          <a:lstStyle/>
          <a:p>
            <a:pPr eaLnBrk="1" hangingPunct="1">
              <a:lnSpc>
                <a:spcPct val="90000"/>
              </a:lnSpc>
            </a:pPr>
            <a:r>
              <a:rPr lang="bg-BG" smtClean="0"/>
              <a:t>Когато се стартира дадена С програма, средата на операционната система носи отговорност за отварянето на три файла и предоставянето на файлови указатели към тях.</a:t>
            </a:r>
          </a:p>
          <a:p>
            <a:pPr eaLnBrk="1" hangingPunct="1">
              <a:lnSpc>
                <a:spcPct val="90000"/>
              </a:lnSpc>
            </a:pPr>
            <a:r>
              <a:rPr lang="bg-BG" smtClean="0"/>
              <a:t>Тези файлове са стандартният вход, стандартният изход и стандартният поток за грешки; съответстващите им файлови указатели се наричат stdin, stdout и stderr и са декларирани в &lt;stdio. h&gt;. Обикновено stdin се свързва с клавиатурата, a stdout и stderr се свързват с екрана, но stdin и stdout могат да се пренасочват към файлове.</a:t>
            </a:r>
          </a:p>
        </p:txBody>
      </p:sp>
      <p:sp>
        <p:nvSpPr>
          <p:cNvPr id="14340" name="Date Placeholder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Д. Гоцева</a:t>
            </a:r>
          </a:p>
        </p:txBody>
      </p:sp>
      <p:sp>
        <p:nvSpPr>
          <p:cNvPr id="1434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bg-BG" smtClean="0"/>
              <a:t>ПИК2 - Лекции</a:t>
            </a:r>
          </a:p>
        </p:txBody>
      </p:sp>
      <p:sp>
        <p:nvSpPr>
          <p:cNvPr id="143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A6A1896-FDC0-4F0D-BE85-BDD028BD3837}" type="slidenum">
              <a:rPr lang="bg-BG" smtClean="0"/>
              <a:pPr eaLnBrk="1" hangingPunct="1"/>
              <a:t>9</a:t>
            </a:fld>
            <a:endParaRPr lang="bg-BG"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971</TotalTime>
  <Words>3044</Words>
  <Application>Microsoft Office PowerPoint</Application>
  <PresentationFormat>On-screen Show (4:3)</PresentationFormat>
  <Paragraphs>349</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Clarity</vt:lpstr>
      <vt:lpstr>ПИК 2</vt:lpstr>
      <vt:lpstr>Работа с файлове</vt:lpstr>
      <vt:lpstr>Достъп до файлове</vt:lpstr>
      <vt:lpstr>Достъп до файлове</vt:lpstr>
      <vt:lpstr>Достъп до файлове</vt:lpstr>
      <vt:lpstr>Достъп до файлове</vt:lpstr>
      <vt:lpstr>Достъп до файлове</vt:lpstr>
      <vt:lpstr>Достъп до файлове</vt:lpstr>
      <vt:lpstr>Достъп до файлове</vt:lpstr>
      <vt:lpstr>Достъп до файлове</vt:lpstr>
      <vt:lpstr>sprintf и sscanf</vt:lpstr>
      <vt:lpstr>Достъп до файлове</vt:lpstr>
      <vt:lpstr>PowerPoint Presentation</vt:lpstr>
      <vt:lpstr>Достъп до файлове</vt:lpstr>
      <vt:lpstr>Достъп до файлове</vt:lpstr>
      <vt:lpstr>Обработка на грешки - stderr и exit</vt:lpstr>
      <vt:lpstr>PowerPoint Presentation</vt:lpstr>
      <vt:lpstr>Обработка на грешки - stderr и exit</vt:lpstr>
      <vt:lpstr>Обработка на грешки - stderr и exit</vt:lpstr>
      <vt:lpstr>Обработка на грешки - stderr и exit</vt:lpstr>
      <vt:lpstr>Обработка на грешки - stderr и exit</vt:lpstr>
      <vt:lpstr>Обработка на грешки - stderr и exit</vt:lpstr>
      <vt:lpstr>Обработка на грешки - stderr и exit</vt:lpstr>
      <vt:lpstr>Вход и изход, организирани в редове</vt:lpstr>
      <vt:lpstr>Вход и изход, организирани в редове</vt:lpstr>
      <vt:lpstr>Вход и изход, организирани в редове</vt:lpstr>
      <vt:lpstr>Ungetc</vt:lpstr>
      <vt:lpstr>Двоични файлове</vt:lpstr>
      <vt:lpstr>Двоични файлове</vt:lpstr>
      <vt:lpstr>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Работа с двоични файлове</vt:lpstr>
      <vt:lpstr>Вход/изход на ниско ниво</vt:lpstr>
      <vt:lpstr>Вход/изход на ниско ниво</vt:lpstr>
      <vt:lpstr>Вход/изход на ниско ниво</vt:lpstr>
      <vt:lpstr>Вход/изход на ниско ниво</vt:lpstr>
      <vt:lpstr>Вход/изход на ниско ниво</vt:lpstr>
      <vt:lpstr>PowerPoint Presentation</vt:lpstr>
      <vt:lpstr>Пример</vt:lpstr>
    </vt:vector>
  </TitlesOfParts>
  <Company>Prestigio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ПИК 3</dc:title>
  <dc:creator>dgoceva</dc:creator>
  <cp:lastModifiedBy>USER</cp:lastModifiedBy>
  <cp:revision>128</cp:revision>
  <dcterms:created xsi:type="dcterms:W3CDTF">2008-07-05T12:05:46Z</dcterms:created>
  <dcterms:modified xsi:type="dcterms:W3CDTF">2011-03-16T06:19:49Z</dcterms:modified>
</cp:coreProperties>
</file>