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1" r:id="rId1"/>
  </p:sldMasterIdLst>
  <p:notesMasterIdLst>
    <p:notesMasterId r:id="rId48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8" r:id="rId9"/>
    <p:sldId id="265" r:id="rId10"/>
    <p:sldId id="266" r:id="rId11"/>
    <p:sldId id="269" r:id="rId12"/>
    <p:sldId id="267" r:id="rId13"/>
    <p:sldId id="271" r:id="rId14"/>
    <p:sldId id="272" r:id="rId15"/>
    <p:sldId id="270" r:id="rId16"/>
    <p:sldId id="273" r:id="rId17"/>
    <p:sldId id="274" r:id="rId18"/>
    <p:sldId id="275" r:id="rId19"/>
    <p:sldId id="289" r:id="rId20"/>
    <p:sldId id="294" r:id="rId21"/>
    <p:sldId id="291" r:id="rId22"/>
    <p:sldId id="293" r:id="rId23"/>
    <p:sldId id="292" r:id="rId24"/>
    <p:sldId id="287" r:id="rId25"/>
    <p:sldId id="288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6" r:id="rId35"/>
    <p:sldId id="305" r:id="rId36"/>
    <p:sldId id="306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noProof="0" smtClean="0"/>
              <a:t>Click to edit Master text styles</a:t>
            </a:r>
          </a:p>
          <a:p>
            <a:pPr lvl="1"/>
            <a:r>
              <a:rPr lang="bg-BG" noProof="0" smtClean="0"/>
              <a:t>Second level</a:t>
            </a:r>
          </a:p>
          <a:p>
            <a:pPr lvl="2"/>
            <a:r>
              <a:rPr lang="bg-BG" noProof="0" smtClean="0"/>
              <a:t>Third level</a:t>
            </a:r>
          </a:p>
          <a:p>
            <a:pPr lvl="3"/>
            <a:r>
              <a:rPr lang="bg-BG" noProof="0" smtClean="0"/>
              <a:t>Fourth level</a:t>
            </a:r>
          </a:p>
          <a:p>
            <a:pPr lvl="4"/>
            <a:r>
              <a:rPr lang="bg-BG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BA5E39FE-84A1-4946-9FA0-A13EBA9C603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04599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B375FB-2900-4CBA-9033-BA50A5431BA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7285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D7152-CF52-479B-87F2-71571C74AE6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07930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E4C9B-C242-4C0A-AB68-C9B0A525211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37028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bg-BG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bg-BG"/>
              <a:t>Д. Гоцева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bg-BG"/>
              <a:t>ПИК2 - Лекции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B6204-1DEB-4D88-95C2-F487EA40C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4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4E922-3C27-4949-857C-BA3A1F590574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9026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E910A9-1AA4-4846-984B-34BB16A85C87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8088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9A676-747C-446D-826A-87ADEA2C6A6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6253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9EF609D-ED50-47C7-A18F-D806A3044B76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25003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25A59-D544-4487-88E7-D1889F60A0F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158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2DF572-1EAE-44E5-94A3-8238D9B07FB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192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55761A-911F-4A32-97D4-2676FB959CE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8907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93142F-7754-418C-885B-130C60796978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09080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DD28E41-6A37-448C-BEAB-7455138B7CF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25" r:id="rId2"/>
    <p:sldLayoutId id="2147483931" r:id="rId3"/>
    <p:sldLayoutId id="2147483926" r:id="rId4"/>
    <p:sldLayoutId id="2147483932" r:id="rId5"/>
    <p:sldLayoutId id="2147483927" r:id="rId6"/>
    <p:sldLayoutId id="2147483933" r:id="rId7"/>
    <p:sldLayoutId id="2147483934" r:id="rId8"/>
    <p:sldLayoutId id="2147483935" r:id="rId9"/>
    <p:sldLayoutId id="2147483928" r:id="rId10"/>
    <p:sldLayoutId id="2147483929" r:id="rId11"/>
    <p:sldLayoutId id="2147483936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gotseva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>
                <a:solidFill>
                  <a:schemeClr val="tx2">
                    <a:satMod val="130000"/>
                  </a:schemeClr>
                </a:solidFill>
              </a:rPr>
              <a:t>ПИК </a:t>
            </a:r>
            <a:r>
              <a:rPr lang="en-US">
                <a:solidFill>
                  <a:schemeClr val="tx2">
                    <a:satMod val="130000"/>
                  </a:schemeClr>
                </a:solidFill>
              </a:rPr>
              <a:t>2</a:t>
            </a:r>
            <a:endParaRPr lang="bg-BG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bg-BG"/>
              <a:t>Лекции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bg-BG"/>
              <a:t>Доц. д-р Даниела Гоцева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>
                <a:hlinkClick r:id="rId2"/>
              </a:rPr>
              <a:t>http://dgotseva.com</a:t>
            </a:r>
            <a:r>
              <a:rPr lang="en-US"/>
              <a:t> </a:t>
            </a:r>
            <a:endParaRPr lang="bg-BG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97BA60-04ED-45C1-B233-B445F45AB036}" type="slidenum">
              <a:rPr lang="bg-BG"/>
              <a:pPr>
                <a:defRPr/>
              </a:pPr>
              <a:t>1</a:t>
            </a:fld>
            <a:endParaRPr lang="bg-BG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Псевдослучайни числа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double drand48(void);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double </a:t>
            </a:r>
            <a:r>
              <a:rPr lang="en-US" dirty="0"/>
              <a:t>erand48(unsigned short </a:t>
            </a:r>
            <a:r>
              <a:rPr lang="en-US" dirty="0" err="1"/>
              <a:t>xsubi</a:t>
            </a:r>
            <a:r>
              <a:rPr lang="en-US" dirty="0"/>
              <a:t>[3]); </a:t>
            </a:r>
            <a:endParaRPr lang="bg-BG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Функциите </a:t>
            </a:r>
            <a:r>
              <a:rPr lang="en-US" dirty="0" smtClean="0"/>
              <a:t>drand48</a:t>
            </a:r>
            <a:r>
              <a:rPr lang="en-US" dirty="0"/>
              <a:t>() </a:t>
            </a:r>
            <a:r>
              <a:rPr lang="bg-BG" dirty="0" smtClean="0"/>
              <a:t>и </a:t>
            </a:r>
            <a:r>
              <a:rPr lang="en-US" dirty="0" smtClean="0"/>
              <a:t>erand48</a:t>
            </a:r>
            <a:r>
              <a:rPr lang="en-US" dirty="0"/>
              <a:t>() </a:t>
            </a:r>
            <a:r>
              <a:rPr lang="bg-BG" dirty="0" smtClean="0"/>
              <a:t>връщат неотрицателно релано число с двойна точност в интервала</a:t>
            </a:r>
            <a:r>
              <a:rPr lang="en-US" dirty="0"/>
              <a:t> [0.0, 1.0).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long </a:t>
            </a:r>
            <a:r>
              <a:rPr lang="en-US" dirty="0"/>
              <a:t>lrand48(void);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long </a:t>
            </a:r>
            <a:r>
              <a:rPr lang="en-US" dirty="0"/>
              <a:t>nrand48(unsigned short </a:t>
            </a:r>
            <a:r>
              <a:rPr lang="en-US" dirty="0" err="1"/>
              <a:t>xsubi</a:t>
            </a:r>
            <a:r>
              <a:rPr lang="en-US" dirty="0"/>
              <a:t>[3]); </a:t>
            </a:r>
            <a:endParaRPr lang="bg-BG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Функциите</a:t>
            </a:r>
            <a:r>
              <a:rPr lang="en-US" dirty="0" smtClean="0"/>
              <a:t> </a:t>
            </a:r>
            <a:r>
              <a:rPr lang="en-US" dirty="0"/>
              <a:t>lrand48() </a:t>
            </a:r>
            <a:r>
              <a:rPr lang="bg-BG" dirty="0" smtClean="0"/>
              <a:t>и </a:t>
            </a:r>
            <a:r>
              <a:rPr lang="en-US" dirty="0" smtClean="0"/>
              <a:t>nrand48</a:t>
            </a:r>
            <a:r>
              <a:rPr lang="en-US" dirty="0"/>
              <a:t>() </a:t>
            </a:r>
            <a:r>
              <a:rPr lang="bg-BG" dirty="0" smtClean="0"/>
              <a:t>връщат неотрицателно цяло число от тип </a:t>
            </a:r>
            <a:r>
              <a:rPr lang="en-US" dirty="0" smtClean="0"/>
              <a:t>long</a:t>
            </a:r>
            <a:r>
              <a:rPr lang="bg-BG" dirty="0" smtClean="0"/>
              <a:t>, развномерно разпределено</a:t>
            </a:r>
            <a:r>
              <a:rPr lang="en-US" dirty="0" smtClean="0"/>
              <a:t> </a:t>
            </a:r>
            <a:r>
              <a:rPr lang="bg-BG" dirty="0" smtClean="0"/>
              <a:t>в интервала</a:t>
            </a:r>
            <a:r>
              <a:rPr lang="en-US" dirty="0"/>
              <a:t> [0, 2**31).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bg-BG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CFFB1-A178-4D30-A49B-12D77E65417B}" type="slidenum">
              <a:rPr lang="bg-BG"/>
              <a:pPr>
                <a:defRPr/>
              </a:pPr>
              <a:t>10</a:t>
            </a:fld>
            <a:endParaRPr lang="bg-BG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tx2">
                    <a:satMod val="130000"/>
                  </a:schemeClr>
                </a:solidFill>
              </a:rPr>
              <a:t>Псевдослучайни числа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long mrand48(void); </a:t>
            </a:r>
            <a:endParaRPr lang="bg-BG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long jrand48(unsigned short </a:t>
            </a:r>
            <a:r>
              <a:rPr lang="en-US" dirty="0" err="1"/>
              <a:t>xsubi</a:t>
            </a:r>
            <a:r>
              <a:rPr lang="en-US" dirty="0"/>
              <a:t>[3]); </a:t>
            </a:r>
            <a:endParaRPr lang="bg-BG" dirty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Функциите </a:t>
            </a:r>
            <a:r>
              <a:rPr lang="en-US" dirty="0" smtClean="0"/>
              <a:t>mrand48</a:t>
            </a:r>
            <a:r>
              <a:rPr lang="en-US" dirty="0"/>
              <a:t>() </a:t>
            </a:r>
            <a:r>
              <a:rPr lang="bg-BG" dirty="0" smtClean="0"/>
              <a:t>и </a:t>
            </a:r>
            <a:r>
              <a:rPr lang="en-US" dirty="0" smtClean="0"/>
              <a:t>jrand48</a:t>
            </a:r>
            <a:r>
              <a:rPr lang="en-US" dirty="0"/>
              <a:t>() </a:t>
            </a:r>
            <a:r>
              <a:rPr lang="bg-BG" dirty="0" smtClean="0"/>
              <a:t>връщат цяло число от тип </a:t>
            </a:r>
            <a:r>
              <a:rPr lang="en-US" dirty="0" smtClean="0"/>
              <a:t>signed long</a:t>
            </a:r>
            <a:r>
              <a:rPr lang="bg-BG" dirty="0" smtClean="0"/>
              <a:t>, равномерно </a:t>
            </a:r>
            <a:r>
              <a:rPr lang="en-US" dirty="0" smtClean="0"/>
              <a:t> </a:t>
            </a:r>
            <a:r>
              <a:rPr lang="bg-BG" dirty="0" smtClean="0"/>
              <a:t>разпределено в интервала </a:t>
            </a:r>
            <a:r>
              <a:rPr lang="en-US" dirty="0" smtClean="0"/>
              <a:t>[-</a:t>
            </a:r>
            <a:r>
              <a:rPr lang="en-US" dirty="0"/>
              <a:t>2**31, 2**31).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void </a:t>
            </a:r>
            <a:r>
              <a:rPr lang="en-US" dirty="0"/>
              <a:t>srand48(long seed); </a:t>
            </a:r>
            <a:endParaRPr lang="bg-BG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unsigned short *seed48(unsigned short seed[3]); </a:t>
            </a:r>
            <a:endParaRPr lang="bg-BG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void lcong48(unsigned short </a:t>
            </a:r>
            <a:r>
              <a:rPr lang="en-US" dirty="0" err="1"/>
              <a:t>param</a:t>
            </a:r>
            <a:r>
              <a:rPr lang="en-US" dirty="0"/>
              <a:t>[7]);</a:t>
            </a:r>
            <a:endParaRPr lang="bg-BG" dirty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Функциите </a:t>
            </a:r>
            <a:r>
              <a:rPr lang="en-US" dirty="0" smtClean="0"/>
              <a:t>srand48</a:t>
            </a:r>
            <a:r>
              <a:rPr lang="en-US" dirty="0"/>
              <a:t>(), seed48</a:t>
            </a:r>
            <a:r>
              <a:rPr lang="en-US" dirty="0" smtClean="0"/>
              <a:t>() </a:t>
            </a:r>
            <a:r>
              <a:rPr lang="bg-BG" dirty="0" smtClean="0"/>
              <a:t>и </a:t>
            </a:r>
            <a:r>
              <a:rPr lang="en-US" dirty="0" smtClean="0"/>
              <a:t>lcong48</a:t>
            </a:r>
            <a:r>
              <a:rPr lang="en-US" dirty="0"/>
              <a:t>() </a:t>
            </a:r>
            <a:r>
              <a:rPr lang="bg-BG" dirty="0" smtClean="0"/>
              <a:t>задават начална стойност за </a:t>
            </a:r>
            <a:r>
              <a:rPr lang="en-US" dirty="0" smtClean="0"/>
              <a:t>drand48</a:t>
            </a:r>
            <a:r>
              <a:rPr lang="en-US" dirty="0"/>
              <a:t>(), lrand48</a:t>
            </a:r>
            <a:r>
              <a:rPr lang="en-US" dirty="0" smtClean="0"/>
              <a:t>() </a:t>
            </a:r>
            <a:r>
              <a:rPr lang="bg-BG" dirty="0" smtClean="0"/>
              <a:t>или</a:t>
            </a:r>
            <a:r>
              <a:rPr lang="en-US" dirty="0" smtClean="0"/>
              <a:t> </a:t>
            </a:r>
            <a:r>
              <a:rPr lang="en-US" dirty="0"/>
              <a:t>mrand48() </a:t>
            </a:r>
            <a:r>
              <a:rPr lang="bg-BG" dirty="0" smtClean="0"/>
              <a:t>като една от тях трябва да се извика първа</a:t>
            </a:r>
            <a:r>
              <a:rPr lang="en-US" dirty="0" smtClean="0"/>
              <a:t>.</a:t>
            </a:r>
            <a:endParaRPr lang="en-US" dirty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D6D2A-446F-4746-9AD9-8C604F518BA0}" type="slidenum">
              <a:rPr lang="bg-BG"/>
              <a:pPr>
                <a:defRPr/>
              </a:pPr>
              <a:t>11</a:t>
            </a:fld>
            <a:endParaRPr lang="bg-BG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Преобразуване на низове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double </a:t>
            </a:r>
            <a:r>
              <a:rPr lang="en-US" dirty="0" err="1"/>
              <a:t>atof</a:t>
            </a:r>
            <a:r>
              <a:rPr lang="en-US" dirty="0"/>
              <a:t>(char *string) -- </a:t>
            </a:r>
            <a:r>
              <a:rPr lang="bg-BG" dirty="0" smtClean="0"/>
              <a:t>низ в </a:t>
            </a:r>
            <a:r>
              <a:rPr lang="en-US" dirty="0" smtClean="0"/>
              <a:t>double.</a:t>
            </a:r>
            <a:r>
              <a:rPr lang="en-US" dirty="0"/>
              <a:t> 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atoi</a:t>
            </a:r>
            <a:r>
              <a:rPr lang="en-US" dirty="0"/>
              <a:t>(char *string) -- </a:t>
            </a:r>
            <a:r>
              <a:rPr lang="bg-BG" dirty="0" smtClean="0"/>
              <a:t>низ в цяло число.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atol</a:t>
            </a:r>
            <a:r>
              <a:rPr lang="en-US" dirty="0"/>
              <a:t>(char *string) -- </a:t>
            </a:r>
            <a:r>
              <a:rPr lang="bg-BG" dirty="0" smtClean="0"/>
              <a:t>низ в цяло от тип </a:t>
            </a:r>
            <a:r>
              <a:rPr lang="en-US" dirty="0" smtClean="0"/>
              <a:t>long.</a:t>
            </a:r>
            <a:r>
              <a:rPr lang="en-US" dirty="0"/>
              <a:t> 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double </a:t>
            </a:r>
            <a:r>
              <a:rPr lang="en-US" dirty="0" err="1"/>
              <a:t>strtod</a:t>
            </a:r>
            <a:r>
              <a:rPr lang="en-US" dirty="0"/>
              <a:t>(char *string, char *</a:t>
            </a:r>
            <a:r>
              <a:rPr lang="en-US" dirty="0" err="1"/>
              <a:t>endptr</a:t>
            </a:r>
            <a:r>
              <a:rPr lang="en-US" dirty="0"/>
              <a:t>) -- </a:t>
            </a:r>
            <a:r>
              <a:rPr lang="bg-BG" dirty="0" smtClean="0"/>
              <a:t>низ в </a:t>
            </a:r>
            <a:r>
              <a:rPr lang="en-US" dirty="0" smtClean="0"/>
              <a:t>double </a:t>
            </a:r>
            <a:r>
              <a:rPr lang="bg-BG" dirty="0" smtClean="0"/>
              <a:t>по зададено начало и край на низа</a:t>
            </a:r>
            <a:r>
              <a:rPr lang="en-US" dirty="0" smtClean="0"/>
              <a:t>.</a:t>
            </a:r>
            <a:r>
              <a:rPr lang="en-US" dirty="0"/>
              <a:t> </a:t>
            </a:r>
            <a:br>
              <a:rPr lang="en-US" dirty="0"/>
            </a:b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C18F7-C770-4257-90A4-474B60F45E3F}" type="slidenum">
              <a:rPr lang="bg-BG"/>
              <a:pPr>
                <a:defRPr/>
              </a:pPr>
              <a:t>12</a:t>
            </a:fld>
            <a:endParaRPr lang="bg-BG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Преобразуване на низове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7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en-US" smtClean="0"/>
              <a:t>long strtol(char *string, char *endptr, int radix) -- </a:t>
            </a:r>
            <a:r>
              <a:rPr lang="bg-BG" smtClean="0"/>
              <a:t>низ в цяло от тип </a:t>
            </a:r>
            <a:r>
              <a:rPr lang="en-US" smtClean="0"/>
              <a:t>long</a:t>
            </a:r>
            <a:r>
              <a:rPr lang="bg-BG" smtClean="0"/>
              <a:t> по зададени начало, край на низа и бройна система</a:t>
            </a:r>
            <a:r>
              <a:rPr lang="en-US" smtClean="0"/>
              <a:t>. </a:t>
            </a:r>
            <a:endParaRPr lang="bg-BG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unsigned long strtoul(char *string, char *endptr, int radix) -- </a:t>
            </a:r>
            <a:r>
              <a:rPr lang="bg-BG" smtClean="0"/>
              <a:t>низ в цяло от тип </a:t>
            </a:r>
            <a:r>
              <a:rPr lang="en-US" smtClean="0"/>
              <a:t>unsigned long</a:t>
            </a:r>
            <a:r>
              <a:rPr lang="bg-BG" smtClean="0"/>
              <a:t>, по зададени начало, край на низа и бройна система</a:t>
            </a:r>
            <a:r>
              <a:rPr lang="en-US" smtClean="0"/>
              <a:t>.</a:t>
            </a:r>
            <a:endParaRPr lang="bg-BG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CC58D9-D60F-4BE8-81AC-E9071AD54F55}" type="slidenum">
              <a:rPr lang="bg-BG"/>
              <a:pPr>
                <a:defRPr/>
              </a:pPr>
              <a:t>13</a:t>
            </a:fld>
            <a:endParaRPr lang="bg-BG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tx2">
                    <a:satMod val="130000"/>
                  </a:schemeClr>
                </a:solidFill>
              </a:rPr>
              <a:t>Преобразуване на низове</a:t>
            </a:r>
          </a:p>
        </p:txBody>
      </p:sp>
      <p:sp>
        <p:nvSpPr>
          <p:cNvPr id="22531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bg-BG" smtClean="0"/>
              <a:t>Водещите празни позиции се пропускат</a:t>
            </a:r>
            <a:r>
              <a:rPr lang="en-US" smtClean="0"/>
              <a:t>.</a:t>
            </a:r>
          </a:p>
          <a:p>
            <a:pPr eaLnBrk="1" hangingPunct="1"/>
            <a:r>
              <a:rPr lang="bg-BG" smtClean="0"/>
              <a:t>Неправилните символи отзад в низа се игнорират</a:t>
            </a:r>
            <a:r>
              <a:rPr lang="en-US" smtClean="0"/>
              <a:t>.</a:t>
            </a:r>
          </a:p>
          <a:p>
            <a:pPr eaLnBrk="1" hangingPunct="1"/>
            <a:r>
              <a:rPr lang="bg-BG" smtClean="0"/>
              <a:t>Ако не може да се направи преобразуване, се връща нула и </a:t>
            </a:r>
            <a:r>
              <a:rPr lang="en-US" smtClean="0"/>
              <a:t>errno</a:t>
            </a:r>
            <a:r>
              <a:rPr lang="bg-BG" smtClean="0"/>
              <a:t> се установява в </a:t>
            </a:r>
            <a:r>
              <a:rPr lang="en-US" smtClean="0"/>
              <a:t>ERANGE.</a:t>
            </a:r>
          </a:p>
          <a:p>
            <a:pPr eaLnBrk="1" hangingPunct="1"/>
            <a:endParaRPr lang="bg-BG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138B65-554F-4AC0-855B-C7F814BC05C8}" type="slidenum">
              <a:rPr lang="bg-BG"/>
              <a:pPr>
                <a:defRPr/>
              </a:pPr>
              <a:t>14</a:t>
            </a:fld>
            <a:endParaRPr lang="bg-BG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tx2">
                    <a:satMod val="130000"/>
                  </a:schemeClr>
                </a:solidFill>
              </a:rPr>
              <a:t>Преобразуване на </a:t>
            </a: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низове</a:t>
            </a:r>
            <a:br>
              <a:rPr lang="bg-BG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Примери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en-US" smtClean="0"/>
              <a:t>char *str1 = "100"; </a:t>
            </a:r>
            <a:endParaRPr lang="bg-BG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smtClean="0"/>
              <a:t>char *str2 = "55.444"; </a:t>
            </a:r>
            <a:endParaRPr lang="bg-BG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smtClean="0"/>
              <a:t>char *str3 = " 1234"; </a:t>
            </a:r>
            <a:endParaRPr lang="bg-BG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smtClean="0"/>
              <a:t>char *str4 = "123four"; </a:t>
            </a:r>
            <a:endParaRPr lang="bg-BG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smtClean="0"/>
              <a:t>char *str5 = "invalid123"; </a:t>
            </a:r>
            <a:endParaRPr lang="bg-BG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smtClean="0"/>
              <a:t>int i; </a:t>
            </a:r>
            <a:endParaRPr lang="bg-BG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smtClean="0"/>
              <a:t>float f;</a:t>
            </a:r>
            <a:endParaRPr lang="bg-BG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427538" y="1920875"/>
            <a:ext cx="4259262" cy="4433888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i </a:t>
            </a:r>
            <a:r>
              <a:rPr lang="en-US" dirty="0"/>
              <a:t>= </a:t>
            </a:r>
            <a:r>
              <a:rPr lang="en-US" dirty="0" err="1"/>
              <a:t>atoi</a:t>
            </a:r>
            <a:r>
              <a:rPr lang="en-US" dirty="0"/>
              <a:t>(str1); /* i = 100 */ </a:t>
            </a:r>
            <a:endParaRPr lang="bg-BG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f = </a:t>
            </a:r>
            <a:r>
              <a:rPr lang="en-US" dirty="0" err="1"/>
              <a:t>atof</a:t>
            </a:r>
            <a:r>
              <a:rPr lang="en-US" dirty="0"/>
              <a:t>(str2); /* f = 55.44 */ </a:t>
            </a:r>
            <a:endParaRPr lang="bg-BG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i = </a:t>
            </a:r>
            <a:r>
              <a:rPr lang="en-US" dirty="0" err="1"/>
              <a:t>atoi</a:t>
            </a:r>
            <a:r>
              <a:rPr lang="en-US" dirty="0"/>
              <a:t>(str3); /* i = 1234 */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i </a:t>
            </a:r>
            <a:r>
              <a:rPr lang="en-US" dirty="0"/>
              <a:t>= </a:t>
            </a:r>
            <a:r>
              <a:rPr lang="en-US" dirty="0" err="1"/>
              <a:t>atoi</a:t>
            </a:r>
            <a:r>
              <a:rPr lang="en-US" dirty="0"/>
              <a:t>(str4); /* i = 123 </a:t>
            </a:r>
            <a:r>
              <a:rPr lang="en-US" dirty="0" smtClean="0"/>
              <a:t>*/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i </a:t>
            </a:r>
            <a:r>
              <a:rPr lang="en-US" dirty="0"/>
              <a:t>= </a:t>
            </a:r>
            <a:r>
              <a:rPr lang="en-US" dirty="0" err="1"/>
              <a:t>atoi</a:t>
            </a:r>
            <a:r>
              <a:rPr lang="en-US" dirty="0"/>
              <a:t>(str5); /* i = 0 */</a:t>
            </a:r>
            <a:endParaRPr lang="bg-BG" dirty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9B775-1D74-4387-A502-C67DA00F106C}" type="slidenum">
              <a:rPr lang="bg-BG"/>
              <a:pPr>
                <a:defRPr/>
              </a:pPr>
              <a:t>15</a:t>
            </a:fld>
            <a:endParaRPr lang="bg-BG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Търсене и сортиране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 </a:t>
            </a:r>
            <a:r>
              <a:rPr lang="en-US" dirty="0" err="1"/>
              <a:t>stdlib.h</a:t>
            </a:r>
            <a:r>
              <a:rPr lang="en-US" dirty="0"/>
              <a:t> </a:t>
            </a:r>
            <a:r>
              <a:rPr lang="bg-BG" dirty="0" smtClean="0"/>
              <a:t>предоставя 2 полезни функции за търсене и сортиране на произвилен тип данни.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qsort</a:t>
            </a:r>
            <a:r>
              <a:rPr lang="en-US" dirty="0"/>
              <a:t>() </a:t>
            </a:r>
            <a:r>
              <a:rPr lang="bg-BG" dirty="0" smtClean="0"/>
              <a:t>е тсандартна библиотечна функция, която подрежда по </a:t>
            </a:r>
            <a:r>
              <a:rPr lang="bg-BG" b="1" i="1" dirty="0" smtClean="0"/>
              <a:t>ключ</a:t>
            </a:r>
            <a:r>
              <a:rPr lang="bg-BG" dirty="0" smtClean="0"/>
              <a:t> от </a:t>
            </a:r>
            <a:r>
              <a:rPr lang="bg-BG" b="1" i="1" dirty="0" smtClean="0"/>
              <a:t>произволен тип </a:t>
            </a:r>
            <a:r>
              <a:rPr lang="bg-BG" dirty="0" smtClean="0"/>
              <a:t>в нарастващ ред, като елементите са в едномерен масив с фиксирана дължина.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Прототипът на </a:t>
            </a:r>
            <a:r>
              <a:rPr lang="en-US" dirty="0" err="1" smtClean="0"/>
              <a:t>qsort</a:t>
            </a:r>
            <a:r>
              <a:rPr lang="bg-BG" dirty="0" smtClean="0"/>
              <a:t> (</a:t>
            </a:r>
            <a:r>
              <a:rPr lang="en-US" dirty="0" err="1" smtClean="0"/>
              <a:t>stdlib.h</a:t>
            </a:r>
            <a:r>
              <a:rPr lang="en-US" dirty="0"/>
              <a:t>)</a:t>
            </a:r>
            <a:r>
              <a:rPr lang="en-US" dirty="0" smtClean="0"/>
              <a:t> </a:t>
            </a:r>
            <a:r>
              <a:rPr lang="bg-BG" dirty="0" smtClean="0"/>
              <a:t>е</a:t>
            </a:r>
            <a:r>
              <a:rPr lang="en-US" dirty="0" smtClean="0"/>
              <a:t>:</a:t>
            </a: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void </a:t>
            </a:r>
            <a:r>
              <a:rPr lang="en-US" dirty="0" err="1"/>
              <a:t>qsort</a:t>
            </a:r>
            <a:r>
              <a:rPr lang="en-US" dirty="0"/>
              <a:t>(void *base, 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num_elements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element_size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(*compare)(void </a:t>
            </a:r>
            <a:r>
              <a:rPr lang="en-US" dirty="0" err="1"/>
              <a:t>const</a:t>
            </a:r>
            <a:r>
              <a:rPr lang="en-US" dirty="0"/>
              <a:t> *, void </a:t>
            </a:r>
            <a:r>
              <a:rPr lang="en-US" dirty="0" err="1"/>
              <a:t>const</a:t>
            </a:r>
            <a:r>
              <a:rPr lang="en-US" dirty="0"/>
              <a:t> *));</a:t>
            </a:r>
            <a:endParaRPr lang="bg-BG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58FED3-0DA2-4B75-A097-6F4A81C4CA2E}" type="slidenum">
              <a:rPr lang="bg-BG"/>
              <a:pPr>
                <a:defRPr/>
              </a:pPr>
              <a:t>16</a:t>
            </a:fld>
            <a:endParaRPr lang="bg-BG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Търсене и сортиране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/>
              <a:t>bsearch</a:t>
            </a:r>
            <a:r>
              <a:rPr lang="en-US" dirty="0"/>
              <a:t>() </a:t>
            </a:r>
            <a:r>
              <a:rPr lang="bg-BG" dirty="0" smtClean="0"/>
              <a:t> е стандартна библиотечна функция, реализираща двоично търсене в подреден едномерен масив с фиксирана дължина.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Прототипът на </a:t>
            </a:r>
            <a:r>
              <a:rPr lang="en-US" dirty="0" err="1" smtClean="0"/>
              <a:t>bsearch</a:t>
            </a:r>
            <a:r>
              <a:rPr lang="bg-BG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stdlib.h</a:t>
            </a:r>
            <a:r>
              <a:rPr lang="en-US" dirty="0"/>
              <a:t>) </a:t>
            </a:r>
            <a:r>
              <a:rPr lang="bg-BG" dirty="0" smtClean="0"/>
              <a:t>има вида</a:t>
            </a:r>
            <a:r>
              <a:rPr lang="en-US" dirty="0" smtClean="0"/>
              <a:t>:</a:t>
            </a: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void *</a:t>
            </a:r>
            <a:r>
              <a:rPr lang="en-US" dirty="0" err="1"/>
              <a:t>bsearch</a:t>
            </a:r>
            <a:r>
              <a:rPr lang="en-US" dirty="0"/>
              <a:t>(</a:t>
            </a:r>
            <a:r>
              <a:rPr lang="en-US" dirty="0" err="1"/>
              <a:t>const</a:t>
            </a:r>
            <a:r>
              <a:rPr lang="en-US" dirty="0"/>
              <a:t> void *key, </a:t>
            </a:r>
            <a:r>
              <a:rPr lang="en-US" dirty="0" err="1"/>
              <a:t>const</a:t>
            </a:r>
            <a:r>
              <a:rPr lang="en-US" dirty="0"/>
              <a:t> void *base, 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size, </a:t>
            </a:r>
            <a:r>
              <a:rPr lang="en-US" dirty="0" err="1"/>
              <a:t>int</a:t>
            </a:r>
            <a:r>
              <a:rPr lang="en-US" dirty="0"/>
              <a:t> (*compare)(</a:t>
            </a:r>
            <a:r>
              <a:rPr lang="en-US" dirty="0" err="1"/>
              <a:t>const</a:t>
            </a:r>
            <a:r>
              <a:rPr lang="en-US" dirty="0"/>
              <a:t> void *, </a:t>
            </a:r>
            <a:r>
              <a:rPr lang="en-US" dirty="0" err="1"/>
              <a:t>const</a:t>
            </a:r>
            <a:r>
              <a:rPr lang="en-US" dirty="0"/>
              <a:t> void *));</a:t>
            </a:r>
            <a:endParaRPr lang="bg-BG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104F8-02A3-49E6-BD7B-04C5D3047C73}" type="slidenum">
              <a:rPr lang="bg-BG"/>
              <a:pPr>
                <a:defRPr/>
              </a:pPr>
              <a:t>17</a:t>
            </a:fld>
            <a:endParaRPr lang="bg-BG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Търсене и сортиране</a:t>
            </a:r>
            <a:br>
              <a:rPr lang="bg-BG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Пример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{ </a:t>
            </a:r>
            <a:r>
              <a:rPr lang="en-US" dirty="0" err="1"/>
              <a:t>int</a:t>
            </a:r>
            <a:r>
              <a:rPr lang="en-US" dirty="0"/>
              <a:t> key;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other_data</a:t>
            </a:r>
            <a:r>
              <a:rPr lang="en-US" dirty="0"/>
              <a:t>; } Record;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bg-BG" dirty="0" smtClean="0"/>
              <a:t>...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record_compare</a:t>
            </a:r>
            <a:r>
              <a:rPr lang="en-US" dirty="0" smtClean="0"/>
              <a:t>(void </a:t>
            </a:r>
            <a:r>
              <a:rPr lang="en-US" dirty="0" err="1"/>
              <a:t>const</a:t>
            </a:r>
            <a:r>
              <a:rPr lang="en-US" dirty="0"/>
              <a:t> *a, void </a:t>
            </a:r>
            <a:r>
              <a:rPr lang="en-US" dirty="0" err="1"/>
              <a:t>const</a:t>
            </a:r>
            <a:r>
              <a:rPr lang="en-US" dirty="0"/>
              <a:t> *a)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{ </a:t>
            </a:r>
            <a:r>
              <a:rPr lang="en-US" dirty="0"/>
              <a:t>return ( ((Record *)a)-&gt;key - ((Record *)b)-&gt;key ); </a:t>
            </a:r>
            <a:r>
              <a:rPr lang="en-US" dirty="0" smtClean="0"/>
              <a:t>}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bg-BG" dirty="0" smtClean="0"/>
              <a:t>...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Record key; Record *</a:t>
            </a:r>
            <a:r>
              <a:rPr lang="en-US" dirty="0" err="1"/>
              <a:t>ans</a:t>
            </a:r>
            <a:r>
              <a:rPr lang="en-US" dirty="0"/>
              <a:t>;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key.key</a:t>
            </a:r>
            <a:r>
              <a:rPr lang="en-US" dirty="0" smtClean="0"/>
              <a:t> </a:t>
            </a:r>
            <a:r>
              <a:rPr lang="en-US" dirty="0"/>
              <a:t>= 3; /* index value to be searched for */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Qsort</a:t>
            </a:r>
            <a:r>
              <a:rPr lang="en-US" dirty="0" smtClean="0"/>
              <a:t>(</a:t>
            </a:r>
            <a:r>
              <a:rPr lang="en-US" dirty="0" err="1" smtClean="0"/>
              <a:t>array,arraylength,sizeof</a:t>
            </a:r>
            <a:r>
              <a:rPr lang="en-US" dirty="0" smtClean="0"/>
              <a:t>(Record),</a:t>
            </a:r>
            <a:r>
              <a:rPr lang="en-US" dirty="0" err="1" smtClean="0"/>
              <a:t>record_compare</a:t>
            </a:r>
            <a:r>
              <a:rPr lang="en-US" dirty="0" smtClean="0"/>
              <a:t>);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ans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bsearch</a:t>
            </a:r>
            <a:r>
              <a:rPr lang="en-US" dirty="0"/>
              <a:t>(&amp;key, array, </a:t>
            </a:r>
            <a:r>
              <a:rPr lang="en-US" dirty="0" err="1"/>
              <a:t>arraylength</a:t>
            </a:r>
            <a:r>
              <a:rPr lang="en-US" dirty="0"/>
              <a:t>, </a:t>
            </a:r>
            <a:r>
              <a:rPr lang="en-US" dirty="0" err="1"/>
              <a:t>sizeof</a:t>
            </a:r>
            <a:r>
              <a:rPr lang="en-US" dirty="0"/>
              <a:t>(Record), </a:t>
            </a:r>
            <a:r>
              <a:rPr lang="en-US" dirty="0" err="1"/>
              <a:t>record_compare</a:t>
            </a:r>
            <a:r>
              <a:rPr lang="en-US" dirty="0"/>
              <a:t>);</a:t>
            </a:r>
            <a:endParaRPr lang="bg-BG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E6080F-1D64-4E09-B5AD-CB8AAD9FA9B5}" type="slidenum">
              <a:rPr lang="bg-BG"/>
              <a:pPr>
                <a:defRPr/>
              </a:pPr>
              <a:t>18</a:t>
            </a:fld>
            <a:endParaRPr lang="bg-BG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78100" y="2600325"/>
            <a:ext cx="6400800" cy="2286000"/>
          </a:xfrm>
        </p:spPr>
        <p:txBody>
          <a:bodyPr/>
          <a:lstStyle/>
          <a:p>
            <a:pPr>
              <a:defRPr/>
            </a:pPr>
            <a:r>
              <a:rPr lang="bg-BG" dirty="0" smtClean="0"/>
              <a:t>Работа с низове</a:t>
            </a:r>
            <a:br>
              <a:rPr lang="bg-BG" dirty="0" smtClean="0"/>
            </a:br>
            <a:r>
              <a:rPr lang="en-US" dirty="0" smtClean="0"/>
              <a:t>&lt;</a:t>
            </a:r>
            <a:r>
              <a:rPr lang="en-US" dirty="0" err="1" smtClean="0"/>
              <a:t>string.h</a:t>
            </a:r>
            <a:r>
              <a:rPr lang="en-US" dirty="0" smtClean="0"/>
              <a:t>&gt;</a:t>
            </a:r>
            <a:endParaRPr lang="bg-BG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578100" y="1066800"/>
            <a:ext cx="6400800" cy="1509713"/>
          </a:xfrm>
        </p:spPr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D8373-2E6D-4F8C-89B3-7A126AE8EA7B}" type="slidenum">
              <a:rPr lang="bg-BG" smtClean="0"/>
              <a:pPr>
                <a:defRPr/>
              </a:pPr>
              <a:t>19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78100" y="2600325"/>
            <a:ext cx="6400800" cy="2286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Стандартни функции</a:t>
            </a:r>
            <a:endParaRPr lang="en-US" dirty="0">
              <a:solidFill>
                <a:schemeClr val="tx2">
                  <a:satMod val="130000"/>
                </a:schemeClr>
              </a:solidFill>
              <a:effectLst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8100" y="1066800"/>
            <a:ext cx="6400800" cy="15097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bg-BG" dirty="0"/>
              <a:t>Лекция </a:t>
            </a:r>
            <a:r>
              <a:rPr lang="en-US" dirty="0"/>
              <a:t>No</a:t>
            </a:r>
            <a:r>
              <a:rPr lang="bg-BG" dirty="0"/>
              <a:t> </a:t>
            </a:r>
            <a:r>
              <a:rPr lang="bg-BG" dirty="0" smtClean="0"/>
              <a:t>5</a:t>
            </a:r>
            <a:endParaRPr lang="en-U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  <a:endParaRPr lang="bg-BG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EEC4AB-58E3-40B3-9E31-1F2209E1E0AD}" type="slidenum">
              <a:rPr lang="bg-BG"/>
              <a:pPr>
                <a:defRPr/>
              </a:pPr>
              <a:t>2</a:t>
            </a:fld>
            <a:endParaRPr lang="bg-BG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bg-BG" dirty="0" smtClean="0"/>
              <a:t>Въведение</a:t>
            </a:r>
            <a:endParaRPr lang="bg-BG" dirty="0"/>
          </a:p>
        </p:txBody>
      </p:sp>
      <p:sp>
        <p:nvSpPr>
          <p:cNvPr id="28675" name="Content Placeholder 7"/>
          <p:cNvSpPr>
            <a:spLocks noGrp="1"/>
          </p:cNvSpPr>
          <p:nvPr>
            <p:ph idx="1"/>
          </p:nvPr>
        </p:nvSpPr>
        <p:spPr>
          <a:xfrm>
            <a:off x="1403350" y="1125538"/>
            <a:ext cx="7499350" cy="4800600"/>
          </a:xfrm>
        </p:spPr>
        <p:txBody>
          <a:bodyPr/>
          <a:lstStyle/>
          <a:p>
            <a:r>
              <a:rPr lang="ru-RU" sz="2400" smtClean="0"/>
              <a:t>Функциите, свързани с работа с низове, които са дефинирани в &lt;string.h&gt;, могат да се</a:t>
            </a:r>
            <a:r>
              <a:rPr lang="en-US" sz="2400" smtClean="0"/>
              <a:t> </a:t>
            </a:r>
            <a:r>
              <a:rPr lang="ru-RU" sz="2400" smtClean="0"/>
              <a:t>разделят на две групи. В първата група имената на функциите започват със str; във втората</a:t>
            </a:r>
            <a:r>
              <a:rPr lang="en-US" sz="2400" smtClean="0"/>
              <a:t> </a:t>
            </a:r>
            <a:r>
              <a:rPr lang="ru-RU" sz="2400" smtClean="0"/>
              <a:t>група имената започват с mem. </a:t>
            </a:r>
            <a:endParaRPr lang="en-US" sz="2400" smtClean="0"/>
          </a:p>
          <a:p>
            <a:r>
              <a:rPr lang="ru-RU" sz="2400" smtClean="0"/>
              <a:t>Като изключим функцията memmove, при всички останали</a:t>
            </a:r>
            <a:r>
              <a:rPr lang="en-US" sz="2400" smtClean="0"/>
              <a:t> </a:t>
            </a:r>
            <a:r>
              <a:rPr lang="ru-RU" sz="2400" smtClean="0"/>
              <a:t>поведението не е определено, ако копирането на низовете се осъществява с обекти, които се</a:t>
            </a:r>
            <a:r>
              <a:rPr lang="en-US" sz="2400" smtClean="0"/>
              <a:t> </a:t>
            </a:r>
            <a:r>
              <a:rPr lang="ru-RU" sz="2400" smtClean="0"/>
              <a:t>припокриват. </a:t>
            </a:r>
            <a:endParaRPr lang="en-US" sz="2400" smtClean="0"/>
          </a:p>
          <a:p>
            <a:r>
              <a:rPr lang="ru-RU" sz="2400" smtClean="0"/>
              <a:t>Всички функции за сравнение разглеждат аргументите на масивите като</a:t>
            </a:r>
            <a:r>
              <a:rPr lang="en-US" sz="2400" smtClean="0"/>
              <a:t> unsigned char.</a:t>
            </a:r>
          </a:p>
          <a:p>
            <a:r>
              <a:rPr lang="ru-RU" sz="2400" smtClean="0"/>
              <a:t>В таблицата по-долу променливите s и t са от тип char *; cs и ct са от тип const char *; n</a:t>
            </a:r>
            <a:r>
              <a:rPr lang="en-US" sz="2400" smtClean="0"/>
              <a:t> </a:t>
            </a:r>
            <a:r>
              <a:rPr lang="ru-RU" sz="2400" smtClean="0"/>
              <a:t>е от тип size_t; с представлява int число, преобразувано до char.</a:t>
            </a:r>
            <a:endParaRPr lang="bg-BG" sz="24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01785-5DBB-4AC2-9E5A-F6A7FAFF4CAB}" type="slidenum">
              <a:rPr lang="bg-BG" smtClean="0"/>
              <a:pPr>
                <a:defRPr/>
              </a:pPr>
              <a:t>20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87450" y="177800"/>
          <a:ext cx="7777163" cy="540067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60323"/>
                <a:gridCol w="5616840"/>
              </a:tblGrid>
              <a:tr h="365803">
                <a:tc>
                  <a:txBody>
                    <a:bodyPr/>
                    <a:lstStyle/>
                    <a:p>
                      <a:r>
                        <a:rPr kumimoji="0" lang="en-US" sz="1800" b="0" u="none" strike="noStrike" kern="1200" baseline="0" dirty="0" smtClean="0"/>
                        <a:t>char *</a:t>
                      </a:r>
                      <a:r>
                        <a:rPr kumimoji="0" lang="en-US" sz="1800" b="0" u="none" strike="noStrike" kern="1200" baseline="0" dirty="0" err="1" smtClean="0"/>
                        <a:t>strcpy</a:t>
                      </a:r>
                      <a:r>
                        <a:rPr kumimoji="0" lang="en-US" sz="1800" b="0" u="none" strike="noStrike" kern="1200" baseline="0" dirty="0" smtClean="0"/>
                        <a:t>(</a:t>
                      </a:r>
                      <a:r>
                        <a:rPr kumimoji="0" lang="en-US" sz="1800" b="0" u="none" strike="noStrike" kern="1200" baseline="0" dirty="0" err="1" smtClean="0"/>
                        <a:t>s,ct</a:t>
                      </a:r>
                      <a:r>
                        <a:rPr kumimoji="0" lang="en-US" sz="1800" b="0" u="none" strike="noStrike" kern="1200" baseline="0" dirty="0" smtClean="0"/>
                        <a:t>)</a:t>
                      </a:r>
                      <a:endParaRPr kumimoji="0" lang="en-US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1800" b="0" u="none" strike="noStrike" kern="1200" baseline="0" dirty="0" smtClean="0"/>
                        <a:t>копира низа </a:t>
                      </a:r>
                      <a:r>
                        <a:rPr kumimoji="0" lang="en-US" sz="1800" b="0" u="none" strike="noStrike" kern="1200" baseline="0" dirty="0" err="1" smtClean="0"/>
                        <a:t>ct</a:t>
                      </a:r>
                      <a:r>
                        <a:rPr kumimoji="0" lang="en-US" sz="1800" b="0" u="none" strike="noStrike" kern="1200" baseline="0" dirty="0" smtClean="0"/>
                        <a:t> </a:t>
                      </a:r>
                      <a:r>
                        <a:rPr kumimoji="0" lang="bg-BG" sz="1800" b="0" u="none" strike="noStrike" kern="1200" baseline="0" dirty="0" smtClean="0"/>
                        <a:t>в низа </a:t>
                      </a:r>
                      <a:r>
                        <a:rPr kumimoji="0" lang="en-US" sz="1800" b="0" u="none" strike="noStrike" kern="1200" baseline="0" dirty="0" smtClean="0"/>
                        <a:t>s, </a:t>
                      </a:r>
                      <a:r>
                        <a:rPr kumimoji="0" lang="bg-BG" sz="1800" b="0" u="none" strike="noStrike" kern="1200" baseline="0" dirty="0" smtClean="0"/>
                        <a:t>заедно </a:t>
                      </a:r>
                      <a:r>
                        <a:rPr kumimoji="0" lang="en-US" sz="1800" b="0" u="none" strike="noStrike" kern="1200" baseline="0" dirty="0" smtClean="0"/>
                        <a:t>c '\0' </a:t>
                      </a:r>
                      <a:r>
                        <a:rPr kumimoji="0" lang="bg-BG" sz="1800" b="0" u="none" strike="noStrike" kern="1200" baseline="0" dirty="0" smtClean="0"/>
                        <a:t>накрая; връща </a:t>
                      </a:r>
                      <a:r>
                        <a:rPr kumimoji="0" lang="en-US" sz="1800" b="0" u="none" strike="noStrike" kern="1200" baseline="0" dirty="0" smtClean="0"/>
                        <a:t>s.</a:t>
                      </a:r>
                      <a:endParaRPr kumimoji="0" lang="en-US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5" marB="45725"/>
                </a:tc>
              </a:tr>
              <a:tr h="9145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baseline="0" dirty="0" smtClean="0"/>
                        <a:t>char *strncpy(s,ct,n)</a:t>
                      </a:r>
                      <a:endParaRPr lang="bg-BG" sz="1800" dirty="0"/>
                    </a:p>
                  </a:txBody>
                  <a:tcPr marL="91444" marR="91444" marT="45725" marB="45725"/>
                </a:tc>
                <a:tc>
                  <a:txBody>
                    <a:bodyPr/>
                    <a:lstStyle/>
                    <a:p>
                      <a:r>
                        <a:rPr kumimoji="0" lang="ru-RU" sz="1800" u="none" strike="noStrike" kern="1200" baseline="0" dirty="0" smtClean="0"/>
                        <a:t>копира най-много n символа от низа ct в низа s; връща s</a:t>
                      </a:r>
                      <a:r>
                        <a:rPr kumimoji="0" lang="en-US" sz="1800" u="none" strike="noStrike" kern="1200" baseline="0" dirty="0" smtClean="0"/>
                        <a:t>.</a:t>
                      </a:r>
                      <a:r>
                        <a:rPr kumimoji="0" lang="ru-RU" sz="1800" u="none" strike="noStrike" kern="1200" baseline="0" dirty="0" smtClean="0"/>
                        <a:t>Ако в t има по-малко символи, отколкото n показва,</a:t>
                      </a:r>
                    </a:p>
                    <a:p>
                      <a:r>
                        <a:rPr kumimoji="0" lang="ru-RU" sz="1800" u="none" strike="noStrike" kern="1200" baseline="0" dirty="0" smtClean="0"/>
                        <a:t>оставащите позиции се допълват с '\0'.</a:t>
                      </a:r>
                    </a:p>
                  </a:txBody>
                  <a:tcPr marL="91444" marR="91444" marT="45725" marB="45725"/>
                </a:tc>
              </a:tr>
              <a:tr h="370884">
                <a:tc>
                  <a:txBody>
                    <a:bodyPr/>
                    <a:lstStyle/>
                    <a:p>
                      <a:r>
                        <a:rPr kumimoji="0" lang="en-US" sz="1800" u="none" strike="noStrike" kern="1200" baseline="0" dirty="0" smtClean="0"/>
                        <a:t>char *</a:t>
                      </a:r>
                      <a:r>
                        <a:rPr kumimoji="0" lang="en-US" sz="1800" u="none" strike="noStrike" kern="1200" baseline="0" dirty="0" err="1" smtClean="0"/>
                        <a:t>strcat</a:t>
                      </a:r>
                      <a:r>
                        <a:rPr kumimoji="0" lang="en-US" sz="1800" u="none" strike="noStrike" kern="1200" baseline="0" dirty="0" smtClean="0"/>
                        <a:t>(</a:t>
                      </a:r>
                      <a:r>
                        <a:rPr kumimoji="0" lang="en-US" sz="1800" u="none" strike="noStrike" kern="1200" baseline="0" dirty="0" err="1" smtClean="0"/>
                        <a:t>s,ct</a:t>
                      </a:r>
                      <a:r>
                        <a:rPr kumimoji="0" lang="en-US" sz="1800" u="none" strike="noStrike" kern="1200" baseline="0" dirty="0" smtClean="0"/>
                        <a:t>)</a:t>
                      </a:r>
                      <a:endParaRPr lang="bg-BG" sz="1800" dirty="0"/>
                    </a:p>
                  </a:txBody>
                  <a:tcPr marL="91444" marR="91444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1800" u="none" strike="noStrike" kern="1200" baseline="0" dirty="0" smtClean="0"/>
                        <a:t>присъединява низа </a:t>
                      </a:r>
                      <a:r>
                        <a:rPr kumimoji="0" lang="en-US" sz="1800" u="none" strike="noStrike" kern="1200" baseline="0" dirty="0" err="1" smtClean="0"/>
                        <a:t>ct</a:t>
                      </a:r>
                      <a:r>
                        <a:rPr kumimoji="0" lang="en-US" sz="1800" u="none" strike="noStrike" kern="1200" baseline="0" dirty="0" smtClean="0"/>
                        <a:t> </a:t>
                      </a:r>
                      <a:r>
                        <a:rPr kumimoji="0" lang="bg-BG" sz="1800" u="none" strike="noStrike" kern="1200" baseline="0" dirty="0" smtClean="0"/>
                        <a:t>към края на низа </a:t>
                      </a:r>
                      <a:r>
                        <a:rPr kumimoji="0" lang="en-US" sz="1800" u="none" strike="noStrike" kern="1200" baseline="0" dirty="0" smtClean="0"/>
                        <a:t>s; </a:t>
                      </a:r>
                      <a:r>
                        <a:rPr kumimoji="0" lang="bg-BG" sz="1800" u="none" strike="noStrike" kern="1200" baseline="0" dirty="0" smtClean="0"/>
                        <a:t>връща </a:t>
                      </a:r>
                      <a:r>
                        <a:rPr kumimoji="0" lang="en-US" sz="1800" u="none" strike="noStrike" kern="1200" baseline="0" dirty="0" smtClean="0"/>
                        <a:t>s.</a:t>
                      </a:r>
                      <a:endParaRPr lang="bg-BG" sz="1800" dirty="0" smtClean="0"/>
                    </a:p>
                  </a:txBody>
                  <a:tcPr marL="91444" marR="91444" marT="45725" marB="45725"/>
                </a:tc>
              </a:tr>
              <a:tr h="640155">
                <a:tc>
                  <a:txBody>
                    <a:bodyPr/>
                    <a:lstStyle/>
                    <a:p>
                      <a:r>
                        <a:rPr kumimoji="0" lang="ru-RU" sz="1800" u="none" strike="noStrike" kern="1200" baseline="0" dirty="0" smtClean="0"/>
                        <a:t>char *strncat(s,ct,n )</a:t>
                      </a:r>
                      <a:endParaRPr lang="bg-BG" sz="1800" dirty="0"/>
                    </a:p>
                  </a:txBody>
                  <a:tcPr marL="91444" marR="91444" marT="45725" marB="45725"/>
                </a:tc>
                <a:tc>
                  <a:txBody>
                    <a:bodyPr/>
                    <a:lstStyle/>
                    <a:p>
                      <a:r>
                        <a:rPr kumimoji="0" lang="ru-RU" sz="1800" u="none" strike="noStrike" kern="1200" baseline="0" dirty="0" smtClean="0"/>
                        <a:t>присъединява най-много n символа от низа ct към края на низа s, като поставя ' \0' накрая на s; връща s.</a:t>
                      </a:r>
                      <a:endParaRPr kumimoji="0" lang="ru-RU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5" marB="45725"/>
                </a:tc>
              </a:tr>
              <a:tr h="640155">
                <a:tc>
                  <a:txBody>
                    <a:bodyPr/>
                    <a:lstStyle/>
                    <a:p>
                      <a:r>
                        <a:rPr kumimoji="0" lang="en-US" sz="1800" u="none" strike="noStrike" kern="1200" baseline="0" dirty="0" err="1" smtClean="0"/>
                        <a:t>int</a:t>
                      </a:r>
                      <a:r>
                        <a:rPr kumimoji="0" lang="en-US" sz="1800" u="none" strike="noStrike" kern="1200" baseline="0" dirty="0" smtClean="0"/>
                        <a:t> </a:t>
                      </a:r>
                      <a:r>
                        <a:rPr kumimoji="0" lang="en-US" sz="1800" u="none" strike="noStrike" kern="1200" baseline="0" dirty="0" err="1" smtClean="0"/>
                        <a:t>strcmp</a:t>
                      </a:r>
                      <a:r>
                        <a:rPr kumimoji="0" lang="en-US" sz="1800" u="none" strike="noStrike" kern="1200" baseline="0" dirty="0" smtClean="0"/>
                        <a:t>(</a:t>
                      </a:r>
                      <a:r>
                        <a:rPr kumimoji="0" lang="en-US" sz="1800" u="none" strike="noStrike" kern="1200" baseline="0" dirty="0" err="1" smtClean="0"/>
                        <a:t>cs,c</a:t>
                      </a:r>
                      <a:r>
                        <a:rPr kumimoji="0" lang="en-US" sz="1800" u="none" strike="noStrike" kern="1200" baseline="0" dirty="0" smtClean="0"/>
                        <a:t> t )</a:t>
                      </a:r>
                      <a:endParaRPr lang="bg-BG" sz="1800" dirty="0"/>
                    </a:p>
                  </a:txBody>
                  <a:tcPr marL="91444" marR="91444" marT="45725" marB="45725"/>
                </a:tc>
                <a:tc>
                  <a:txBody>
                    <a:bodyPr/>
                    <a:lstStyle/>
                    <a:p>
                      <a:r>
                        <a:rPr kumimoji="0" lang="bg-BG" sz="1800" u="none" strike="noStrike" kern="1200" baseline="0" dirty="0" smtClean="0"/>
                        <a:t>сравнява низа </a:t>
                      </a:r>
                      <a:r>
                        <a:rPr kumimoji="0" lang="en-US" sz="1800" u="none" strike="noStrike" kern="1200" baseline="0" dirty="0" err="1" smtClean="0"/>
                        <a:t>cs</a:t>
                      </a:r>
                      <a:r>
                        <a:rPr kumimoji="0" lang="en-US" sz="1800" u="none" strike="noStrike" kern="1200" baseline="0" dirty="0" smtClean="0"/>
                        <a:t> </a:t>
                      </a:r>
                      <a:r>
                        <a:rPr kumimoji="0" lang="bg-BG" sz="1800" u="none" strike="noStrike" kern="1200" baseline="0" dirty="0" smtClean="0"/>
                        <a:t>с низа </a:t>
                      </a:r>
                      <a:r>
                        <a:rPr kumimoji="0" lang="en-US" sz="1800" u="none" strike="noStrike" kern="1200" baseline="0" dirty="0" err="1" smtClean="0"/>
                        <a:t>ct</a:t>
                      </a:r>
                      <a:r>
                        <a:rPr kumimoji="0" lang="en-US" sz="1800" u="none" strike="noStrike" kern="1200" baseline="0" dirty="0" smtClean="0"/>
                        <a:t>; </a:t>
                      </a:r>
                      <a:r>
                        <a:rPr kumimoji="0" lang="bg-BG" sz="1800" u="none" strike="noStrike" kern="1200" baseline="0" dirty="0" smtClean="0"/>
                        <a:t>връща &lt;0, ако </a:t>
                      </a:r>
                      <a:r>
                        <a:rPr kumimoji="0" lang="en-US" sz="1800" u="none" strike="noStrike" kern="1200" baseline="0" dirty="0" err="1" smtClean="0"/>
                        <a:t>cs</a:t>
                      </a:r>
                      <a:r>
                        <a:rPr kumimoji="0" lang="en-US" sz="1800" u="none" strike="noStrike" kern="1200" baseline="0" dirty="0" smtClean="0"/>
                        <a:t>&lt;</a:t>
                      </a:r>
                      <a:r>
                        <a:rPr kumimoji="0" lang="en-US" sz="1800" u="none" strike="noStrike" kern="1200" baseline="0" dirty="0" err="1" smtClean="0"/>
                        <a:t>ct</a:t>
                      </a:r>
                      <a:r>
                        <a:rPr kumimoji="0" lang="en-US" sz="1800" u="none" strike="noStrike" kern="1200" baseline="0" dirty="0" smtClean="0"/>
                        <a:t>, 0 </a:t>
                      </a:r>
                      <a:r>
                        <a:rPr kumimoji="0" lang="bg-BG" sz="1800" u="none" strike="noStrike" kern="1200" baseline="0" dirty="0" smtClean="0"/>
                        <a:t>ако</a:t>
                      </a:r>
                    </a:p>
                    <a:p>
                      <a:r>
                        <a:rPr kumimoji="0" lang="ru-RU" sz="1800" u="none" strike="noStrike" kern="1200" baseline="0" dirty="0" smtClean="0"/>
                        <a:t>cs==ct и &gt;0, ако cs&gt;ct.</a:t>
                      </a:r>
                      <a:endParaRPr kumimoji="0" lang="ru-RU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5" marB="45725"/>
                </a:tc>
              </a:tr>
              <a:tr h="640155">
                <a:tc>
                  <a:txBody>
                    <a:bodyPr/>
                    <a:lstStyle/>
                    <a:p>
                      <a:r>
                        <a:rPr kumimoji="0" lang="en-US" sz="1800" u="none" strike="noStrike" kern="1200" baseline="0" dirty="0" err="1" smtClean="0"/>
                        <a:t>int</a:t>
                      </a:r>
                      <a:r>
                        <a:rPr kumimoji="0" lang="en-US" sz="1800" u="none" strike="noStrike" kern="1200" baseline="0" dirty="0" smtClean="0"/>
                        <a:t> </a:t>
                      </a:r>
                      <a:r>
                        <a:rPr kumimoji="0" lang="en-US" sz="1800" u="none" strike="noStrike" kern="1200" baseline="0" dirty="0" err="1" smtClean="0"/>
                        <a:t>strncmp</a:t>
                      </a:r>
                      <a:r>
                        <a:rPr kumimoji="0" lang="en-US" sz="1800" u="none" strike="noStrike" kern="1200" baseline="0" dirty="0" smtClean="0"/>
                        <a:t>(</a:t>
                      </a:r>
                      <a:r>
                        <a:rPr kumimoji="0" lang="en-US" sz="1800" u="none" strike="noStrike" kern="1200" baseline="0" dirty="0" err="1" smtClean="0"/>
                        <a:t>cs,ct,n</a:t>
                      </a:r>
                      <a:r>
                        <a:rPr kumimoji="0" lang="en-US" sz="1800" u="none" strike="noStrike" kern="1200" baseline="0" dirty="0" smtClean="0"/>
                        <a:t> )</a:t>
                      </a:r>
                      <a:endParaRPr lang="bg-BG" sz="1800" dirty="0"/>
                    </a:p>
                  </a:txBody>
                  <a:tcPr marL="91444" marR="91444" marT="45725" marB="45725"/>
                </a:tc>
                <a:tc>
                  <a:txBody>
                    <a:bodyPr/>
                    <a:lstStyle/>
                    <a:p>
                      <a:r>
                        <a:rPr kumimoji="0" lang="bg-BG" sz="1800" u="none" strike="noStrike" kern="1200" baseline="0" dirty="0" smtClean="0"/>
                        <a:t>сравнява най-много </a:t>
                      </a:r>
                      <a:r>
                        <a:rPr kumimoji="0" lang="en-US" sz="1800" u="none" strike="noStrike" kern="1200" baseline="0" dirty="0" smtClean="0"/>
                        <a:t>n </a:t>
                      </a:r>
                      <a:r>
                        <a:rPr kumimoji="0" lang="bg-BG" sz="1800" u="none" strike="noStrike" kern="1200" baseline="0" dirty="0" smtClean="0"/>
                        <a:t>символа от низа </a:t>
                      </a:r>
                      <a:r>
                        <a:rPr kumimoji="0" lang="en-US" sz="1800" u="none" strike="noStrike" kern="1200" baseline="0" dirty="0" err="1" smtClean="0"/>
                        <a:t>cs</a:t>
                      </a:r>
                      <a:r>
                        <a:rPr kumimoji="0" lang="en-US" sz="1800" u="none" strike="noStrike" kern="1200" baseline="0" dirty="0" smtClean="0"/>
                        <a:t> </a:t>
                      </a:r>
                      <a:r>
                        <a:rPr kumimoji="0" lang="bg-BG" sz="1800" u="none" strike="noStrike" kern="1200" baseline="0" dirty="0" smtClean="0"/>
                        <a:t>с низа </a:t>
                      </a:r>
                      <a:r>
                        <a:rPr kumimoji="0" lang="en-US" sz="1800" u="none" strike="noStrike" kern="1200" baseline="0" dirty="0" err="1" smtClean="0"/>
                        <a:t>ct</a:t>
                      </a:r>
                      <a:r>
                        <a:rPr kumimoji="0" lang="en-US" sz="1800" u="none" strike="noStrike" kern="1200" baseline="0" dirty="0" smtClean="0"/>
                        <a:t>; </a:t>
                      </a:r>
                      <a:r>
                        <a:rPr kumimoji="0" lang="bg-BG" sz="1800" u="none" strike="noStrike" kern="1200" baseline="0" dirty="0" smtClean="0"/>
                        <a:t>връща &lt;0, ако </a:t>
                      </a:r>
                      <a:r>
                        <a:rPr kumimoji="0" lang="en-US" sz="1800" u="none" strike="noStrike" kern="1200" baseline="0" dirty="0" err="1" smtClean="0"/>
                        <a:t>cs</a:t>
                      </a:r>
                      <a:r>
                        <a:rPr kumimoji="0" lang="en-US" sz="1800" u="none" strike="noStrike" kern="1200" baseline="0" dirty="0" smtClean="0"/>
                        <a:t>&lt;</a:t>
                      </a:r>
                      <a:r>
                        <a:rPr kumimoji="0" lang="en-US" sz="1800" u="none" strike="noStrike" kern="1200" baseline="0" dirty="0" err="1" smtClean="0"/>
                        <a:t>ct</a:t>
                      </a:r>
                      <a:r>
                        <a:rPr kumimoji="0" lang="en-US" sz="1800" u="none" strike="noStrike" kern="1200" baseline="0" dirty="0" smtClean="0"/>
                        <a:t>, 0 </a:t>
                      </a:r>
                      <a:r>
                        <a:rPr kumimoji="0" lang="bg-BG" sz="1800" u="none" strike="noStrike" kern="1200" baseline="0" dirty="0" smtClean="0"/>
                        <a:t>ако </a:t>
                      </a:r>
                      <a:r>
                        <a:rPr kumimoji="0" lang="en-US" sz="1800" u="none" strike="noStrike" kern="1200" baseline="0" dirty="0" err="1" smtClean="0"/>
                        <a:t>cs</a:t>
                      </a:r>
                      <a:r>
                        <a:rPr kumimoji="0" lang="en-US" sz="1800" u="none" strike="noStrike" kern="1200" baseline="0" dirty="0" smtClean="0"/>
                        <a:t>==</a:t>
                      </a:r>
                      <a:r>
                        <a:rPr kumimoji="0" lang="en-US" sz="1800" u="none" strike="noStrike" kern="1200" baseline="0" dirty="0" err="1" smtClean="0"/>
                        <a:t>ct</a:t>
                      </a:r>
                      <a:r>
                        <a:rPr kumimoji="0" lang="en-US" sz="1800" u="none" strike="noStrike" kern="1200" baseline="0" dirty="0" smtClean="0"/>
                        <a:t> </a:t>
                      </a:r>
                      <a:r>
                        <a:rPr kumimoji="0" lang="bg-BG" sz="1800" u="none" strike="noStrike" kern="1200" baseline="0" dirty="0" smtClean="0"/>
                        <a:t>и &gt;0, ако </a:t>
                      </a:r>
                      <a:r>
                        <a:rPr kumimoji="0" lang="en-US" sz="1800" u="none" strike="noStrike" kern="1200" baseline="0" dirty="0" err="1" smtClean="0"/>
                        <a:t>cs</a:t>
                      </a:r>
                      <a:r>
                        <a:rPr kumimoji="0" lang="en-US" sz="1800" u="none" strike="noStrike" kern="1200" baseline="0" dirty="0" smtClean="0"/>
                        <a:t>&gt;ct.</a:t>
                      </a:r>
                      <a:endParaRPr lang="bg-BG" sz="1800" dirty="0" smtClean="0"/>
                    </a:p>
                  </a:txBody>
                  <a:tcPr marL="91444" marR="91444" marT="45725" marB="45725"/>
                </a:tc>
              </a:tr>
              <a:tr h="914508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 *strchr(cs,c)</a:t>
                      </a:r>
                      <a:endParaRPr lang="bg-BG" sz="1800" dirty="0"/>
                    </a:p>
                  </a:txBody>
                  <a:tcPr marL="91444" marR="91444" marT="45725" marB="45725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връща указател към първата позиция, където с се появява в низа cs, или NULL, ако с не присъства в низа.</a:t>
                      </a:r>
                    </a:p>
                  </a:txBody>
                  <a:tcPr marL="91444" marR="91444" marT="45725" marB="45725"/>
                </a:tc>
              </a:tr>
              <a:tr h="914508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 *strrchr(cs,c)</a:t>
                      </a:r>
                      <a:endParaRPr lang="bg-BG" sz="1800" dirty="0"/>
                    </a:p>
                  </a:txBody>
                  <a:tcPr marL="91444" marR="91444" marT="45725" marB="45725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връща указател към последната позиция, където с се</a:t>
                      </a:r>
                    </a:p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появява в низа cs, или NULL, ако с не присъства в низа.</a:t>
                      </a:r>
                      <a:endParaRPr lang="bg-BG" sz="1800" dirty="0" smtClean="0"/>
                    </a:p>
                  </a:txBody>
                  <a:tcPr marL="91444" marR="91444" marT="45725" marB="45725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8BDD9-921D-4736-9651-537AF23CB3CC}" type="slidenum">
              <a:rPr lang="bg-BG" smtClean="0"/>
              <a:pPr>
                <a:defRPr/>
              </a:pPr>
              <a:t>21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258888" y="188913"/>
          <a:ext cx="7499350" cy="42164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56780"/>
                <a:gridCol w="544257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size_t strspn(cs,ct)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дава позицията от низа cs, която се припокрива с ct.</a:t>
                      </a:r>
                      <a:endParaRPr lang="bg-B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size_t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strcspn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cs,ct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сравнява низовете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cs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като връща позицията от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cs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спрямо която ct се различава от него.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 *strpbrk(cs,ct)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връща указател към първата поява на някои от символите в ct в низа cs или NULL, ако никой от символите в ct не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участва в 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cs.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 *strstr(cs,ct)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връща указател към първата поява на низа ct в cs или NULL, ако низът ct не присъства в cs.</a:t>
                      </a:r>
                      <a:endParaRPr lang="bg-B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size t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strlen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cs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връща дължината на 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cs.</a:t>
                      </a:r>
                      <a:endParaRPr lang="bg-B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 *strerror (n)</a:t>
                      </a:r>
                      <a:endParaRPr kumimoji="0" lang="en-US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връща указател към низ, зависещ от реализацията, който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съответства на грешката 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 *strtok (s, ct)</a:t>
                      </a:r>
                      <a:endParaRPr lang="bg-B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strtok претърсва низа s за лексеми, в които не участват символите от ct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bg-BG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C4F1E-7652-4A2E-A026-DF29ACE5F85D}" type="slidenum">
              <a:rPr lang="bg-BG" smtClean="0"/>
              <a:pPr>
                <a:defRPr/>
              </a:pPr>
              <a:t>22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 bwMode="auto">
          <a:xfrm>
            <a:off x="971550" y="333375"/>
            <a:ext cx="7772400" cy="276701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tx1"/>
                </a:solidFill>
                <a:effectLst/>
              </a:rPr>
              <a:t>Функциите, които започват с mem, са предназначени да обработват обектите като масиви от символи; целта е съгласуване с ефективните функции. </a:t>
            </a:r>
            <a:br>
              <a:rPr lang="ru-RU" sz="2400" smtClean="0">
                <a:solidFill>
                  <a:schemeClr val="tx1"/>
                </a:solidFill>
                <a:effectLst/>
              </a:rPr>
            </a:br>
            <a:r>
              <a:rPr lang="ru-RU" sz="2400" smtClean="0">
                <a:solidFill>
                  <a:schemeClr val="tx1"/>
                </a:solidFill>
                <a:effectLst/>
              </a:rPr>
              <a:t>В таблицата по-долу s и t са от тип void *; cs и ct са от тип const void *; n е от тип size_t; с представлява int стойност,</a:t>
            </a:r>
            <a:br>
              <a:rPr lang="ru-RU" sz="2400" smtClean="0">
                <a:solidFill>
                  <a:schemeClr val="tx1"/>
                </a:solidFill>
                <a:effectLst/>
              </a:rPr>
            </a:br>
            <a:r>
              <a:rPr lang="bg-BG" sz="2400" smtClean="0">
                <a:solidFill>
                  <a:schemeClr val="tx1"/>
                </a:solidFill>
                <a:effectLst/>
              </a:rPr>
              <a:t>преобразувана до </a:t>
            </a:r>
            <a:r>
              <a:rPr lang="en-US" sz="2400" smtClean="0">
                <a:solidFill>
                  <a:schemeClr val="tx1"/>
                </a:solidFill>
                <a:effectLst/>
              </a:rPr>
              <a:t>unsigned char.</a:t>
            </a:r>
            <a:endParaRPr lang="bg-BG" sz="2400" smtClean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type="tbl" idx="1"/>
          </p:nvPr>
        </p:nvGraphicFramePr>
        <p:xfrm>
          <a:off x="1116013" y="2924175"/>
          <a:ext cx="7772400" cy="331469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664296"/>
                <a:gridCol w="5108104"/>
              </a:tblGrid>
              <a:tr h="365876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void *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memcpy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(s,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n)</a:t>
                      </a:r>
                      <a:endParaRPr lang="bg-BG" sz="1800" dirty="0"/>
                    </a:p>
                  </a:txBody>
                  <a:tcPr marL="94769" marR="94769" marT="45735" marB="4573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копира 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символа от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 връща 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s.</a:t>
                      </a:r>
                      <a:endParaRPr lang="bg-BG" sz="1800" dirty="0" smtClean="0"/>
                    </a:p>
                  </a:txBody>
                  <a:tcPr marL="94769" marR="94769" marT="45735" marB="45735"/>
                </a:tc>
              </a:tr>
              <a:tr h="640283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void *memmove (s, ct, n)</a:t>
                      </a:r>
                      <a:endParaRPr lang="bg-BG" sz="1800" dirty="0"/>
                    </a:p>
                  </a:txBody>
                  <a:tcPr marL="94769" marR="94769" marT="45735" marB="45735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аналогична на memcpy, но работи и при</a:t>
                      </a:r>
                    </a:p>
                    <a:p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припокриване на обекти.</a:t>
                      </a:r>
                      <a:endParaRPr lang="bg-BG" sz="1800" dirty="0" smtClean="0"/>
                    </a:p>
                  </a:txBody>
                  <a:tcPr marL="94769" marR="94769" marT="45735" marB="45735"/>
                </a:tc>
              </a:tr>
              <a:tr h="640283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memcmp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cs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n )</a:t>
                      </a:r>
                      <a:endParaRPr lang="bg-BG" sz="1800" dirty="0"/>
                    </a:p>
                  </a:txBody>
                  <a:tcPr marL="94769" marR="94769" marT="45735" marB="45735"/>
                </a:tc>
                <a:tc>
                  <a:txBody>
                    <a:bodyPr/>
                    <a:lstStyle/>
                    <a:p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сравнява първите 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символа от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cs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със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връща стойности като тези на </a:t>
                      </a:r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strcpm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bg-BG" sz="1800" dirty="0" smtClean="0"/>
                    </a:p>
                  </a:txBody>
                  <a:tcPr marL="94769" marR="94769" marT="45735" marB="45735"/>
                </a:tc>
              </a:tr>
              <a:tr h="914690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void *memchr (cs, c, n)</a:t>
                      </a:r>
                      <a:endParaRPr lang="bg-BG" sz="1800" dirty="0"/>
                    </a:p>
                  </a:txBody>
                  <a:tcPr marL="94769" marR="94769" marT="45735" marB="45735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връща указател към първата поява на символа с в cs или NULL, ако символът не присъства измежду първите n символа на cs.</a:t>
                      </a:r>
                      <a:endParaRPr lang="bg-BG" sz="1800" dirty="0" smtClean="0"/>
                    </a:p>
                  </a:txBody>
                  <a:tcPr marL="94769" marR="94769" marT="45735" marB="45735"/>
                </a:tc>
              </a:tr>
              <a:tr h="753567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void *memset ( s , c, n )</a:t>
                      </a:r>
                      <a:endParaRPr lang="bg-BG" sz="1800" dirty="0"/>
                    </a:p>
                  </a:txBody>
                  <a:tcPr marL="94769" marR="94769" marT="45735" marB="4573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поставя символа c след първите n символа на s; връща s.</a:t>
                      </a:r>
                      <a:endParaRPr lang="bg-BG" sz="1800" dirty="0" smtClean="0"/>
                    </a:p>
                  </a:txBody>
                  <a:tcPr marL="94769" marR="94769" marT="45735" marB="45735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AB076-C465-4246-A033-70252C20343C}" type="slidenum">
              <a:rPr lang="bg-BG" smtClean="0"/>
              <a:pPr>
                <a:defRPr/>
              </a:pPr>
              <a:t>23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78100" y="2600325"/>
            <a:ext cx="6400800" cy="2286000"/>
          </a:xfrm>
        </p:spPr>
        <p:txBody>
          <a:bodyPr/>
          <a:lstStyle/>
          <a:p>
            <a:pPr>
              <a:defRPr/>
            </a:pPr>
            <a:r>
              <a:rPr lang="bg-BG" dirty="0" smtClean="0"/>
              <a:t>Тестване на символни данни</a:t>
            </a:r>
            <a:endParaRPr lang="bg-BG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578100" y="1066800"/>
            <a:ext cx="6400800" cy="1509713"/>
          </a:xfrm>
        </p:spPr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24447-B881-4F63-B922-FA3465C0197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FF5EC7-A669-4943-B043-807F5E9C29B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1187450" y="1052513"/>
            <a:ext cx="756126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0"/>
              <a:t>isalnum(c)</a:t>
            </a:r>
            <a:r>
              <a:rPr lang="bg-BG" b="0"/>
              <a:t>	изпълнено е условието </a:t>
            </a:r>
            <a:r>
              <a:rPr lang="en-US" b="0"/>
              <a:t>isalpha (</a:t>
            </a:r>
            <a:r>
              <a:rPr lang="bg-BG" b="0"/>
              <a:t>с) или </a:t>
            </a:r>
            <a:r>
              <a:rPr lang="en-US" b="0"/>
              <a:t>isdigit (</a:t>
            </a:r>
            <a:r>
              <a:rPr lang="bg-BG" b="0"/>
              <a:t>с)</a:t>
            </a:r>
          </a:p>
          <a:p>
            <a:r>
              <a:rPr lang="ru-RU" b="0"/>
              <a:t>isalpha (с) 	изпълнено е условието isupper (с) или islower (с)</a:t>
            </a:r>
          </a:p>
          <a:p>
            <a:r>
              <a:rPr lang="en-US" b="0"/>
              <a:t>iscntrl(c) </a:t>
            </a:r>
            <a:r>
              <a:rPr lang="bg-BG" b="0"/>
              <a:t>	контролен символ</a:t>
            </a:r>
          </a:p>
          <a:p>
            <a:r>
              <a:rPr lang="en-US" b="0"/>
              <a:t>isdigit (</a:t>
            </a:r>
            <a:r>
              <a:rPr lang="bg-BG" b="0"/>
              <a:t>с) 	десетично число</a:t>
            </a:r>
          </a:p>
          <a:p>
            <a:r>
              <a:rPr lang="ru-RU" b="0"/>
              <a:t>isgraph (с) 	символ, различен от празно пространство</a:t>
            </a:r>
          </a:p>
          <a:p>
            <a:r>
              <a:rPr lang="ru-RU" b="0"/>
              <a:t>islоwer (с) 	буква в малък регистър</a:t>
            </a:r>
          </a:p>
          <a:p>
            <a:r>
              <a:rPr lang="ru-RU" b="0"/>
              <a:t>isprint (с) 	символ, който може да бъде и празно пространство</a:t>
            </a:r>
          </a:p>
          <a:p>
            <a:r>
              <a:rPr lang="ru-RU" b="0"/>
              <a:t>ispunct (с) 	символ, различен от празно пространство, буква или цифра</a:t>
            </a:r>
          </a:p>
          <a:p>
            <a:r>
              <a:rPr lang="ru-RU" b="0"/>
              <a:t>isspace (с) 	шпация, преминаване на нова страница, нов ред, връщане на </a:t>
            </a:r>
            <a:r>
              <a:rPr lang="bg-BG" b="0"/>
              <a:t>каретката, табулатор, вертикален табулатор</a:t>
            </a:r>
          </a:p>
          <a:p>
            <a:r>
              <a:rPr lang="ru-RU" b="0"/>
              <a:t>isupper (с) 	буква в главен регистър</a:t>
            </a:r>
          </a:p>
          <a:p>
            <a:r>
              <a:rPr lang="en-US" b="0"/>
              <a:t>isxdigit(c) </a:t>
            </a:r>
            <a:r>
              <a:rPr lang="bg-BG" b="0"/>
              <a:t>	шестнадесетично число</a:t>
            </a:r>
          </a:p>
          <a:p>
            <a:endParaRPr lang="ru-RU" b="0"/>
          </a:p>
          <a:p>
            <a:r>
              <a:rPr lang="ru-RU" b="0"/>
              <a:t>int tolower(c) 	преобразува с към малък регистър</a:t>
            </a:r>
          </a:p>
          <a:p>
            <a:r>
              <a:rPr lang="ru-RU" b="0"/>
              <a:t>int toupper(c) 	преобразува с към главен регистър</a:t>
            </a:r>
            <a:endParaRPr lang="bg-BG"/>
          </a:p>
        </p:txBody>
      </p:sp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1200150" y="260350"/>
            <a:ext cx="2160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0"/>
              <a:t>ctype.h</a:t>
            </a:r>
            <a:endParaRPr lang="bg-BG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78100" y="2600325"/>
            <a:ext cx="6400800" cy="2286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Математически функции: </a:t>
            </a:r>
            <a:r>
              <a:rPr lang="en-US" dirty="0">
                <a:solidFill>
                  <a:schemeClr val="tx2">
                    <a:satMod val="130000"/>
                  </a:schemeClr>
                </a:solidFill>
                <a:effectLst/>
              </a:rPr>
              <a:t>&lt;</a:t>
            </a:r>
            <a:r>
              <a:rPr lang="en-US" dirty="0" err="1">
                <a:solidFill>
                  <a:schemeClr val="tx2">
                    <a:satMod val="130000"/>
                  </a:schemeClr>
                </a:solidFill>
                <a:effectLst/>
              </a:rPr>
              <a:t>math.h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&gt;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578100" y="1066800"/>
            <a:ext cx="6400800" cy="15097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4DD955-4EDA-4100-99DA-EFDDA0F58536}" type="slidenum">
              <a:rPr lang="bg-BG"/>
              <a:pPr>
                <a:defRPr/>
              </a:pPr>
              <a:t>26</a:t>
            </a:fld>
            <a:endParaRPr lang="bg-BG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Въведение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За да се използват математическите функции, </a:t>
            </a:r>
            <a:r>
              <a:rPr lang="bg-BG" b="1" dirty="0" smtClean="0"/>
              <a:t>трябва</a:t>
            </a:r>
            <a:r>
              <a:rPr lang="bg-BG" dirty="0" smtClean="0"/>
              <a:t> да се включи:</a:t>
            </a:r>
            <a:r>
              <a:rPr lang="en-US" dirty="0"/>
              <a:t> #include &lt;</a:t>
            </a:r>
            <a:r>
              <a:rPr lang="en-US" dirty="0" err="1"/>
              <a:t>math.h</a:t>
            </a:r>
            <a:r>
              <a:rPr lang="en-US" dirty="0"/>
              <a:t>&gt; </a:t>
            </a:r>
            <a:r>
              <a:rPr lang="bg-BG" dirty="0" smtClean="0"/>
              <a:t>и да се </a:t>
            </a:r>
            <a:r>
              <a:rPr lang="bg-BG" b="1" dirty="0" smtClean="0"/>
              <a:t>използва</a:t>
            </a:r>
            <a:r>
              <a:rPr lang="bg-BG" dirty="0" smtClean="0"/>
              <a:t> библиотеката при свързване: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   cc </a:t>
            </a:r>
            <a:r>
              <a:rPr lang="en-US" dirty="0" err="1"/>
              <a:t>mathprog.c</a:t>
            </a:r>
            <a:r>
              <a:rPr lang="en-US" dirty="0"/>
              <a:t> -o </a:t>
            </a:r>
            <a:r>
              <a:rPr lang="en-US" dirty="0" err="1"/>
              <a:t>mathprog</a:t>
            </a:r>
            <a:r>
              <a:rPr lang="en-US" dirty="0"/>
              <a:t> -lm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Най-често срещаната грешка се предизвиква, когато не се слага </a:t>
            </a:r>
            <a:r>
              <a:rPr lang="en-US" dirty="0" smtClean="0"/>
              <a:t>#include &lt;</a:t>
            </a:r>
            <a:r>
              <a:rPr lang="en-US" dirty="0" err="1"/>
              <a:t>math.h</a:t>
            </a:r>
            <a:r>
              <a:rPr lang="en-US" dirty="0" smtClean="0"/>
              <a:t>&gt;</a:t>
            </a:r>
            <a:r>
              <a:rPr lang="bg-BG" dirty="0" smtClean="0"/>
              <a:t>, което не се забелязва винаги от компилатора на С. Пример:</a:t>
            </a: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double </a:t>
            </a:r>
            <a:r>
              <a:rPr lang="en-US" dirty="0"/>
              <a:t>x; </a:t>
            </a:r>
            <a:r>
              <a:rPr lang="bg-BG" dirty="0"/>
              <a:t/>
            </a:r>
            <a:br>
              <a:rPr lang="bg-BG" dirty="0"/>
            </a:br>
            <a:r>
              <a:rPr lang="en-US" dirty="0" smtClean="0"/>
              <a:t>x </a:t>
            </a:r>
            <a:r>
              <a:rPr lang="en-US" dirty="0"/>
              <a:t>= </a:t>
            </a:r>
            <a:r>
              <a:rPr lang="en-US" dirty="0" err="1"/>
              <a:t>sqrt</a:t>
            </a:r>
            <a:r>
              <a:rPr lang="en-US" dirty="0"/>
              <a:t>(63.9); </a:t>
            </a:r>
            <a:endParaRPr lang="bg-BG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Ако няма показан прототип на</a:t>
            </a:r>
            <a:r>
              <a:rPr lang="en-US" dirty="0"/>
              <a:t> </a:t>
            </a:r>
            <a:r>
              <a:rPr lang="en-US" dirty="0" err="1" smtClean="0"/>
              <a:t>sqrt</a:t>
            </a:r>
            <a:r>
              <a:rPr lang="bg-BG" dirty="0" smtClean="0"/>
              <a:t>, компилаторът използва подразбрания, при който функцията връща цяло число и </a:t>
            </a:r>
            <a:r>
              <a:rPr lang="en-US" dirty="0"/>
              <a:t> </a:t>
            </a:r>
            <a:r>
              <a:rPr lang="bg-BG" dirty="0" smtClean="0"/>
              <a:t>го конвертира към реално с нулева дробна част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E68C90-B776-4881-8C14-B9283B4AE73A}" type="slidenum">
              <a:rPr lang="bg-BG"/>
              <a:pPr>
                <a:defRPr/>
              </a:pPr>
              <a:t>27</a:t>
            </a:fld>
            <a:endParaRPr lang="bg-BG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Математически функции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963" indent="0" eaLnBrk="1" hangingPunct="1">
              <a:buFont typeface="Wingdings 2" pitchFamily="18" charset="2"/>
              <a:buNone/>
            </a:pPr>
            <a:r>
              <a:rPr lang="en-US" smtClean="0"/>
              <a:t>double acos(double x) -- arccos(x). </a:t>
            </a:r>
            <a:br>
              <a:rPr lang="en-US" smtClean="0"/>
            </a:br>
            <a:r>
              <a:rPr lang="en-US" smtClean="0"/>
              <a:t>double asin(double x) -- arcsin(x). </a:t>
            </a:r>
            <a:br>
              <a:rPr lang="en-US" smtClean="0"/>
            </a:br>
            <a:r>
              <a:rPr lang="en-US" smtClean="0"/>
              <a:t>double atan(double x) -- arctg(x). </a:t>
            </a:r>
            <a:br>
              <a:rPr lang="en-US" smtClean="0"/>
            </a:br>
            <a:r>
              <a:rPr lang="en-US" smtClean="0"/>
              <a:t>double atan2(double y, double x) -- arctg(y/x).</a:t>
            </a:r>
          </a:p>
          <a:p>
            <a:pPr marL="80963" indent="0" eaLnBrk="1" hangingPunct="1">
              <a:buFont typeface="Wingdings 2" pitchFamily="18" charset="2"/>
              <a:buNone/>
            </a:pPr>
            <a:r>
              <a:rPr lang="en-US" smtClean="0"/>
              <a:t>double ceil(double x) -- min </a:t>
            </a:r>
            <a:r>
              <a:rPr lang="bg-BG" smtClean="0"/>
              <a:t>цяло, &gt;х</a:t>
            </a:r>
            <a:r>
              <a:rPr lang="en-US" smtClean="0"/>
              <a:t>. </a:t>
            </a:r>
            <a:br>
              <a:rPr lang="en-US" smtClean="0"/>
            </a:br>
            <a:r>
              <a:rPr lang="en-US" smtClean="0"/>
              <a:t>double cos(double x) -- cos(x). </a:t>
            </a:r>
            <a:br>
              <a:rPr lang="en-US" smtClean="0"/>
            </a:br>
            <a:r>
              <a:rPr lang="en-US" smtClean="0"/>
              <a:t>double cosh(double x) -- </a:t>
            </a:r>
            <a:r>
              <a:rPr lang="bg-BG" smtClean="0"/>
              <a:t>хиперболичен </a:t>
            </a:r>
            <a:r>
              <a:rPr lang="en-US" smtClean="0"/>
              <a:t>cos(x). </a:t>
            </a:r>
            <a:endParaRPr lang="bg-BG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673BDD-36E7-4918-BA35-46BE985F6D68}" type="slidenum">
              <a:rPr lang="bg-BG"/>
              <a:pPr>
                <a:defRPr/>
              </a:pPr>
              <a:t>28</a:t>
            </a:fld>
            <a:endParaRPr lang="bg-BG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Математически функции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435608" y="1447800"/>
            <a:ext cx="7498080" cy="4800600"/>
          </a:xfrm>
          <a:blipFill rotWithShape="1">
            <a:blip r:embed="rId2"/>
            <a:stretch>
              <a:fillRect l="-976" t="-1652" r="-2764"/>
            </a:stretch>
          </a:blipFill>
          <a:extLst/>
        </p:spPr>
        <p:txBody>
          <a:bodyPr/>
          <a:lstStyle/>
          <a:p>
            <a:pPr eaLnBrk="1" hangingPunct="1">
              <a:defRPr/>
            </a:pPr>
            <a:r>
              <a:rPr lang="bg-BG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9CF77-CDE6-45C8-BE88-0F2EBBF5422C}" type="slidenum">
              <a:rPr lang="bg-BG"/>
              <a:pPr>
                <a:defRPr/>
              </a:pPr>
              <a:t>29</a:t>
            </a:fld>
            <a:endParaRPr lang="bg-B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Въведение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За да се ползват фунциите, трябва да се сложи</a:t>
            </a:r>
            <a:r>
              <a:rPr lang="en-US" dirty="0" smtClean="0"/>
              <a:t>:</a:t>
            </a: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   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bg-BG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Съществуват 3 основни категории функции</a:t>
            </a:r>
            <a:r>
              <a:rPr lang="en-US" dirty="0" smtClean="0"/>
              <a:t>:</a:t>
            </a:r>
            <a:endParaRPr lang="en-US" dirty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bg-BG" dirty="0" smtClean="0"/>
              <a:t>Аритметични</a:t>
            </a:r>
            <a:endParaRPr lang="en-US" dirty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Random Numbers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bg-BG" dirty="0" smtClean="0"/>
              <a:t>Преобразуване на низове</a:t>
            </a:r>
            <a:endParaRPr lang="en-US" dirty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7E98D8-B8FE-4F27-AF71-0069FC495006}" type="slidenum">
              <a:rPr lang="bg-BG"/>
              <a:pPr>
                <a:defRPr/>
              </a:pPr>
              <a:t>3</a:t>
            </a:fld>
            <a:endParaRPr lang="bg-BG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Математически функции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435608" y="1447800"/>
            <a:ext cx="7498080" cy="4800600"/>
          </a:xfrm>
          <a:blipFill rotWithShape="1">
            <a:blip r:embed="rId2"/>
            <a:stretch>
              <a:fillRect l="-976" t="-2668"/>
            </a:stretch>
          </a:blipFill>
          <a:extLst/>
        </p:spPr>
        <p:txBody>
          <a:bodyPr/>
          <a:lstStyle/>
          <a:p>
            <a:pPr eaLnBrk="1" hangingPunct="1">
              <a:defRPr/>
            </a:pPr>
            <a:r>
              <a:rPr lang="bg-BG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5308F8-947C-4AE6-980B-6105A756A7A4}" type="slidenum">
              <a:rPr lang="bg-BG"/>
              <a:pPr>
                <a:defRPr/>
              </a:pPr>
              <a:t>30</a:t>
            </a:fld>
            <a:endParaRPr lang="bg-BG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Математически функции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435608" y="1447800"/>
            <a:ext cx="7498080" cy="4800600"/>
          </a:xfrm>
          <a:blipFill rotWithShape="1">
            <a:blip r:embed="rId2"/>
            <a:stretch>
              <a:fillRect l="-976" t="-1779"/>
            </a:stretch>
          </a:blipFill>
          <a:extLst/>
        </p:spPr>
        <p:txBody>
          <a:bodyPr/>
          <a:lstStyle/>
          <a:p>
            <a:pPr eaLnBrk="1" hangingPunct="1">
              <a:defRPr/>
            </a:pPr>
            <a:r>
              <a:rPr lang="bg-BG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1DDC6B-F794-4828-AEA1-92F5D9736DB3}" type="slidenum">
              <a:rPr lang="bg-BG"/>
              <a:pPr>
                <a:defRPr/>
              </a:pPr>
              <a:t>31</a:t>
            </a:fld>
            <a:endParaRPr lang="bg-BG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Константи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435608" y="1447800"/>
            <a:ext cx="7498080" cy="4800600"/>
          </a:xfrm>
          <a:blipFill rotWithShape="1">
            <a:blip r:embed="rId2"/>
            <a:stretch>
              <a:fillRect l="-813" t="-2795"/>
            </a:stretch>
          </a:blipFill>
          <a:extLst/>
        </p:spPr>
        <p:txBody>
          <a:bodyPr/>
          <a:lstStyle/>
          <a:p>
            <a:pPr eaLnBrk="1" hangingPunct="1">
              <a:defRPr/>
            </a:pPr>
            <a:r>
              <a:rPr lang="bg-BG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14A71-7CA9-4B03-A86A-F32247F16B82}" type="slidenum">
              <a:rPr lang="bg-BG"/>
              <a:pPr>
                <a:defRPr/>
              </a:pPr>
              <a:t>32</a:t>
            </a:fld>
            <a:endParaRPr lang="bg-BG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Константи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435608" y="1447800"/>
            <a:ext cx="7498080" cy="4800600"/>
          </a:xfrm>
          <a:blipFill rotWithShape="1">
            <a:blip r:embed="rId2"/>
            <a:stretch>
              <a:fillRect l="-813" t="-1779"/>
            </a:stretch>
          </a:blipFill>
          <a:extLst/>
        </p:spPr>
        <p:txBody>
          <a:bodyPr/>
          <a:lstStyle/>
          <a:p>
            <a:pPr eaLnBrk="1" hangingPunct="1">
              <a:defRPr/>
            </a:pPr>
            <a:r>
              <a:rPr lang="bg-BG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FDE59-3E7B-4250-9B00-3ACC10B23EB5}" type="slidenum">
              <a:rPr lang="bg-BG"/>
              <a:pPr>
                <a:defRPr/>
              </a:pPr>
              <a:t>33</a:t>
            </a:fld>
            <a:endParaRPr lang="bg-BG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578100" y="2600325"/>
            <a:ext cx="6400800" cy="2286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Max </a:t>
            </a:r>
            <a:r>
              <a:rPr lang="bg-BG" dirty="0" smtClean="0"/>
              <a:t>и </a:t>
            </a:r>
            <a:r>
              <a:rPr lang="en-US" dirty="0" smtClean="0"/>
              <a:t>min</a:t>
            </a:r>
            <a:r>
              <a:rPr lang="bg-BG" dirty="0" smtClean="0"/>
              <a:t> стойности</a:t>
            </a:r>
            <a:endParaRPr lang="bg-BG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2578100" y="1066800"/>
            <a:ext cx="6400800" cy="1509713"/>
          </a:xfrm>
        </p:spPr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B2AB42-498E-41BF-8114-FEC80E3BE4D9}" type="slidenum">
              <a:rPr lang="bg-BG" smtClean="0"/>
              <a:pPr>
                <a:defRPr/>
              </a:pPr>
              <a:t>34</a:t>
            </a:fld>
            <a:endParaRPr lang="bg-BG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7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E836-8283-43F7-9DB7-1AD449A5E953}" type="slidenum">
              <a:rPr lang="bg-BG"/>
              <a:pPr/>
              <a:t>35</a:t>
            </a:fld>
            <a:endParaRPr lang="bg-BG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2900"/>
              <a:t>В </a:t>
            </a:r>
            <a:r>
              <a:rPr lang="en-US" sz="2900"/>
              <a:t>&lt;limits.h&gt;</a:t>
            </a:r>
            <a:r>
              <a:rPr lang="bg-BG" sz="2900"/>
              <a:t> са дефинирани константи за големините на интегралните типове. </a:t>
            </a:r>
          </a:p>
        </p:txBody>
      </p:sp>
      <p:graphicFrame>
        <p:nvGraphicFramePr>
          <p:cNvPr id="28964" name="Group 29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493054"/>
              </p:ext>
            </p:extLst>
          </p:nvPr>
        </p:nvGraphicFramePr>
        <p:xfrm>
          <a:off x="1115616" y="1916832"/>
          <a:ext cx="7696200" cy="4297680"/>
        </p:xfrm>
        <a:graphic>
          <a:graphicData uri="http://schemas.openxmlformats.org/drawingml/2006/table">
            <a:tbl>
              <a:tblPr/>
              <a:tblGrid>
                <a:gridCol w="1533525"/>
                <a:gridCol w="1681163"/>
                <a:gridCol w="4481512"/>
              </a:tblGrid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CHAR_BIT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8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битове в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char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CHAR_MAX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UCHAR_MAX или </a:t>
                      </a:r>
                      <a:r>
                        <a:rPr kumimoji="0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SCHAR_MAX</a:t>
                      </a:r>
                      <a:endParaRPr kumimoji="0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char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CHAR_MIN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0 или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SCHAR_MIN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минимална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char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INT_MAX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32767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int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INT_MIN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-32767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минимална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int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LONG_MAX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2147483647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long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LONG_MIN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-2147483647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минимална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long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SCHAR MAX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+127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signed char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SCHAR_MIN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-127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минимална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signed char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SHRT MAX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+32767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short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SHRT_MIN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-32767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минимална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short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UCHAR_MAX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255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unsigned char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UINT_MAX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65535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unsigned int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ULONG_MAX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4294967295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максимална стойност на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unsigned long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USHRT_MAX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65535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максимална стойност на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unsigned short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90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F5868-6ABD-4D0B-AC1B-184AB20790A4}" type="slidenum">
              <a:rPr lang="bg-BG"/>
              <a:pPr/>
              <a:t>36</a:t>
            </a:fld>
            <a:endParaRPr lang="bg-BG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/>
              <a:t>&lt;float.h&gt;</a:t>
            </a:r>
            <a:r>
              <a:rPr lang="bg-BG" sz="2900"/>
              <a:t> съдържа константи, свързани с аритметиката с числа с плаваща запетая</a:t>
            </a:r>
          </a:p>
        </p:txBody>
      </p:sp>
      <p:graphicFrame>
        <p:nvGraphicFramePr>
          <p:cNvPr id="30063" name="Group 36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048902"/>
              </p:ext>
            </p:extLst>
          </p:nvPr>
        </p:nvGraphicFramePr>
        <p:xfrm>
          <a:off x="1259632" y="1916832"/>
          <a:ext cx="7696200" cy="4038604"/>
        </p:xfrm>
        <a:graphic>
          <a:graphicData uri="http://schemas.openxmlformats.org/drawingml/2006/table">
            <a:tbl>
              <a:tblPr/>
              <a:tblGrid>
                <a:gridCol w="1860550"/>
                <a:gridCol w="1022350"/>
                <a:gridCol w="4813300"/>
              </a:tblGrid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FLT_RADIX</a:t>
                      </a:r>
                      <a:endParaRPr kumimoji="0" lang="bg-B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основа на експоненциалното представяне, например 2, 16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FLT_ROUNDS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bg-BG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режим на закръгляне на стойностите с плаваща запетая при събиране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FLT_DIG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десетични цифри, обозначаващи точността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FLT_EPSILON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1E-5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най-малкото число х, такова че 1.0+х</a:t>
                      </a: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ourier New" pitchFamily="49" charset="0"/>
                          <a:cs typeface="Times New Roman" pitchFamily="18" charset="0"/>
                        </a:rPr>
                        <a:t>≠</a:t>
                      </a: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1.0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FLT_MANT_DIG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bg-BG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брой на базовите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_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RADIX </a:t>
                      </a: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числа в мантиса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FLT_MAX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1Е+37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максимално число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c </a:t>
                      </a: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плаваща запетая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FLT_MAX_EXP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bg-BG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максимално число n, такова че изразът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_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RADIX</a:t>
                      </a:r>
                      <a:r>
                        <a:rPr kumimoji="0" 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-1 </a:t>
                      </a: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да може да бъде представен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FLT_MIN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1Е-37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минимално число с плаваща запетая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FLT_MIN_EXP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bg-BG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минимално число n, такова че изразът 10</a:t>
                      </a:r>
                      <a:r>
                        <a:rPr kumimoji="0" lang="bg-BG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n</a:t>
                      </a:r>
                      <a:r>
                        <a:rPr kumimoji="0" lang="bg-B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 да бъде нормализирано число (т.е. първата цифра след десетичната точка да бъде значеща)</a:t>
                      </a:r>
                      <a:endParaRPr kumimoji="0" lang="bg-B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41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78100" y="2600325"/>
            <a:ext cx="6400800" cy="2286000"/>
          </a:xfrm>
        </p:spPr>
        <p:txBody>
          <a:bodyPr/>
          <a:lstStyle/>
          <a:p>
            <a:pPr>
              <a:defRPr/>
            </a:pPr>
            <a:r>
              <a:rPr lang="bg-BG" dirty="0" smtClean="0"/>
              <a:t>Работа с дата и време</a:t>
            </a:r>
            <a:br>
              <a:rPr lang="bg-BG" dirty="0" smtClean="0"/>
            </a:br>
            <a:r>
              <a:rPr lang="en-US" dirty="0" smtClean="0"/>
              <a:t>&lt;</a:t>
            </a:r>
            <a:r>
              <a:rPr lang="en-US" dirty="0" err="1" smtClean="0"/>
              <a:t>time.h</a:t>
            </a:r>
            <a:r>
              <a:rPr lang="en-US" dirty="0" smtClean="0"/>
              <a:t>&gt;</a:t>
            </a:r>
            <a:endParaRPr lang="bg-BG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578100" y="1066800"/>
            <a:ext cx="6400800" cy="1509713"/>
          </a:xfrm>
        </p:spPr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C37B9E-30E6-4651-8DCA-6423C501BC15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bg-BG" dirty="0" smtClean="0"/>
              <a:t>Въведение</a:t>
            </a:r>
            <a:endParaRPr lang="bg-BG" dirty="0"/>
          </a:p>
        </p:txBody>
      </p:sp>
      <p:sp>
        <p:nvSpPr>
          <p:cNvPr id="47107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Някои функции обработват местното време; ето защо то може да се различава от календарното време, поради различия в часовата зона например. </a:t>
            </a:r>
          </a:p>
          <a:p>
            <a:r>
              <a:rPr lang="ru-RU" smtClean="0"/>
              <a:t>clock_t и time_t са аритметичните типове, които представят времето.</a:t>
            </a:r>
          </a:p>
          <a:p>
            <a:r>
              <a:rPr lang="ru-RU" smtClean="0"/>
              <a:t>в struct tm се съдържат компонентите на </a:t>
            </a:r>
            <a:r>
              <a:rPr lang="bg-BG" smtClean="0"/>
              <a:t>календарното време.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dirty="0" smtClean="0"/>
              <a:t>ПИК2 - Лекции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DCCCA8-6CBF-4339-82E6-6E44092A3E67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bg-BG" dirty="0" smtClean="0"/>
              <a:t>Структура </a:t>
            </a:r>
            <a:r>
              <a:rPr lang="en-US" dirty="0" smtClean="0"/>
              <a:t>tm</a:t>
            </a:r>
            <a:endParaRPr lang="bg-BG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3336921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2272804"/>
                <a:gridCol w="5226546"/>
              </a:tblGrid>
              <a:tr h="370769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tm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sec; </a:t>
                      </a:r>
                      <a:endParaRPr kumimoji="0" lang="ru-RU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секунди (0,61)</a:t>
                      </a: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 tm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sv-SE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min; 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минути (0,59)</a:t>
                      </a: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 tm_hour; 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часове след полунощ (0,23)</a:t>
                      </a:r>
                      <a:endParaRPr lang="bg-BG" sz="1800" dirty="0"/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 tm_mday; </a:t>
                      </a:r>
                      <a:endParaRPr lang="bg-BG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ден от месеца (1,31)</a:t>
                      </a:r>
                      <a:endParaRPr lang="bg-BG" sz="1800" dirty="0" smtClean="0"/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tm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mon; </a:t>
                      </a:r>
                      <a:endParaRPr lang="bg-BG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месеци, като броенето започва от януари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(0,11)</a:t>
                      </a: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 tm_year; 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години след 1900</a:t>
                      </a:r>
                      <a:endParaRPr lang="bg-BG" sz="1800" dirty="0"/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 tm _wday; 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дни след неделя (0,6)</a:t>
                      </a: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tm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yday; </a:t>
                      </a:r>
                      <a:endParaRPr lang="bg-BG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дни след 1 януари (0,365)</a:t>
                      </a: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 tm_isdst; </a:t>
                      </a:r>
                      <a:endParaRPr lang="bg-BG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флаг за лятното часово време</a:t>
                      </a:r>
                      <a:endParaRPr lang="bg-BG" sz="1800" dirty="0" smtClean="0"/>
                    </a:p>
                  </a:txBody>
                  <a:tcPr marT="45711" marB="45711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1B0FBD-71D3-40E9-8F93-F4C53F4AC22F}" type="slidenum">
              <a:rPr lang="bg-BG" smtClean="0"/>
              <a:pPr>
                <a:defRPr/>
              </a:pPr>
              <a:t>39</a:t>
            </a:fld>
            <a:endParaRPr lang="bg-BG"/>
          </a:p>
        </p:txBody>
      </p:sp>
      <p:sp>
        <p:nvSpPr>
          <p:cNvPr id="48166" name="Rectangle 7"/>
          <p:cNvSpPr>
            <a:spLocks noChangeArrowheads="1"/>
          </p:cNvSpPr>
          <p:nvPr/>
        </p:nvSpPr>
        <p:spPr bwMode="auto">
          <a:xfrm>
            <a:off x="1403350" y="4941888"/>
            <a:ext cx="756126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0"/>
              <a:t>tm_sec </a:t>
            </a:r>
            <a:r>
              <a:rPr lang="bg-BG" b="0"/>
              <a:t>е в диапазона</a:t>
            </a:r>
            <a:r>
              <a:rPr lang="en-US" b="0"/>
              <a:t> 0-59. </a:t>
            </a:r>
            <a:r>
              <a:rPr lang="bg-BG" b="0"/>
              <a:t>Допълнителните секунди се ползват като </a:t>
            </a:r>
            <a:r>
              <a:rPr lang="en-US" b="0"/>
              <a:t> </a:t>
            </a:r>
            <a:r>
              <a:rPr lang="en-US" b="0" i="1"/>
              <a:t>leap seconds</a:t>
            </a:r>
            <a:r>
              <a:rPr lang="en-US" b="0"/>
              <a:t> </a:t>
            </a:r>
            <a:r>
              <a:rPr lang="bg-BG" b="0"/>
              <a:t>в различни системи</a:t>
            </a:r>
            <a:r>
              <a:rPr lang="en-US" b="0"/>
              <a:t>.</a:t>
            </a:r>
            <a:endParaRPr lang="bg-BG" b="0"/>
          </a:p>
          <a:p>
            <a:r>
              <a:rPr lang="ru-RU" b="0"/>
              <a:t>tm_isdst има положителна стойност по време на лятното часово време, нула извън него и отрицателна стойност, ако няма налична информация.</a:t>
            </a:r>
            <a:endParaRPr lang="bg-BG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Аритметични функции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Съществуват </a:t>
            </a:r>
            <a:r>
              <a:rPr lang="en-US" dirty="0" smtClean="0"/>
              <a:t>4 </a:t>
            </a:r>
            <a:r>
              <a:rPr lang="bg-BG" dirty="0" smtClean="0"/>
              <a:t>основни целочислени функции</a:t>
            </a:r>
            <a:r>
              <a:rPr lang="en-US" dirty="0" smtClean="0"/>
              <a:t>:</a:t>
            </a: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int</a:t>
            </a:r>
            <a:r>
              <a:rPr lang="en-US" dirty="0"/>
              <a:t> abs(</a:t>
            </a:r>
            <a:r>
              <a:rPr lang="en-US" dirty="0" err="1"/>
              <a:t>int</a:t>
            </a:r>
            <a:r>
              <a:rPr lang="en-US" dirty="0"/>
              <a:t> number);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long </a:t>
            </a:r>
            <a:r>
              <a:rPr lang="en-US" dirty="0" err="1"/>
              <a:t>int</a:t>
            </a:r>
            <a:r>
              <a:rPr lang="en-US" dirty="0"/>
              <a:t> labs(long </a:t>
            </a:r>
            <a:r>
              <a:rPr lang="en-US" dirty="0" err="1"/>
              <a:t>int</a:t>
            </a:r>
            <a:r>
              <a:rPr lang="en-US" dirty="0"/>
              <a:t> number);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div_t</a:t>
            </a:r>
            <a:r>
              <a:rPr lang="en-US" dirty="0" smtClean="0"/>
              <a:t> </a:t>
            </a:r>
            <a:r>
              <a:rPr lang="en-US" dirty="0"/>
              <a:t>div(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numerator,int</a:t>
            </a:r>
            <a:r>
              <a:rPr lang="en-US" dirty="0"/>
              <a:t> denominator);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ldiv_t</a:t>
            </a:r>
            <a:r>
              <a:rPr lang="en-US" dirty="0" smtClean="0"/>
              <a:t> </a:t>
            </a:r>
            <a:r>
              <a:rPr lang="en-US" dirty="0" err="1"/>
              <a:t>ldiv</a:t>
            </a:r>
            <a:r>
              <a:rPr lang="en-US" dirty="0"/>
              <a:t>(long </a:t>
            </a:r>
            <a:r>
              <a:rPr lang="en-US" dirty="0" err="1"/>
              <a:t>int</a:t>
            </a:r>
            <a:r>
              <a:rPr lang="en-US" dirty="0"/>
              <a:t> numerator, long </a:t>
            </a:r>
            <a:r>
              <a:rPr lang="en-US" dirty="0" err="1"/>
              <a:t>int</a:t>
            </a:r>
            <a:r>
              <a:rPr lang="en-US" dirty="0"/>
              <a:t> denominator); </a:t>
            </a:r>
            <a:endParaRPr lang="bg-BG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935C3-CB81-448E-914D-7927972835BC}" type="slidenum">
              <a:rPr lang="bg-BG"/>
              <a:pPr>
                <a:defRPr/>
              </a:pPr>
              <a:t>4</a:t>
            </a:fld>
            <a:endParaRPr lang="bg-BG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bg-BG" dirty="0" smtClean="0"/>
              <a:t>Функции за време</a:t>
            </a:r>
            <a:endParaRPr lang="bg-BG" dirty="0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Font typeface="Wingdings 2" pitchFamily="18" charset="2"/>
              <a:buNone/>
            </a:pPr>
            <a:r>
              <a:rPr lang="en-US" sz="2800" smtClean="0"/>
              <a:t>clock_t clock(void)</a:t>
            </a:r>
          </a:p>
          <a:p>
            <a:pPr lvl="1"/>
            <a:r>
              <a:rPr lang="ru-RU" sz="2400" smtClean="0"/>
              <a:t>clock връща времето на процесора, използвано от програмата от началото на нейното </a:t>
            </a:r>
            <a:r>
              <a:rPr lang="bg-BG" sz="2400" smtClean="0"/>
              <a:t>изпълнение; ако информацията не е налична, </a:t>
            </a:r>
            <a:r>
              <a:rPr lang="en-US" sz="2400" smtClean="0"/>
              <a:t>clock </a:t>
            </a:r>
            <a:r>
              <a:rPr lang="bg-BG" sz="2400" smtClean="0"/>
              <a:t>връща -1. </a:t>
            </a:r>
          </a:p>
          <a:p>
            <a:pPr marL="82550" indent="0">
              <a:buFont typeface="Wingdings 2" pitchFamily="18" charset="2"/>
              <a:buNone/>
            </a:pPr>
            <a:r>
              <a:rPr lang="en-US" sz="2800" smtClean="0"/>
              <a:t>clock ( ) /CLOCKS_PER_SEC</a:t>
            </a:r>
          </a:p>
          <a:p>
            <a:pPr lvl="1"/>
            <a:r>
              <a:rPr lang="bg-BG" sz="2400" smtClean="0"/>
              <a:t>дава времето в секунди.</a:t>
            </a:r>
          </a:p>
          <a:p>
            <a:pPr marL="82550" indent="0">
              <a:buFont typeface="Wingdings 2" pitchFamily="18" charset="2"/>
              <a:buNone/>
            </a:pPr>
            <a:r>
              <a:rPr lang="en-US" sz="2800" smtClean="0"/>
              <a:t>time_t time(time_t *tp)</a:t>
            </a:r>
          </a:p>
          <a:p>
            <a:pPr lvl="1"/>
            <a:r>
              <a:rPr lang="ru-RU" sz="2400" smtClean="0"/>
              <a:t>time връща текущото календарно време или -1, ако такова не е налично. Ако tp не е NULL, върнатата стойност се присвоява на *tp.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 dirty="0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EBD1D-DE5A-4270-8B56-6A888C87E7FC}" type="slidenum">
              <a:rPr lang="bg-BG" smtClean="0"/>
              <a:pPr>
                <a:defRPr/>
              </a:pPr>
              <a:t>40</a:t>
            </a:fld>
            <a:endParaRPr lang="bg-BG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bg-BG" dirty="0" smtClean="0"/>
              <a:t>Функции за време</a:t>
            </a:r>
            <a:endParaRPr lang="bg-BG" dirty="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Font typeface="Wingdings 2" pitchFamily="18" charset="2"/>
              <a:buNone/>
            </a:pPr>
            <a:r>
              <a:rPr lang="en-US" sz="2800" smtClean="0"/>
              <a:t>double difftime(time_t time2, time_t timel)</a:t>
            </a:r>
          </a:p>
          <a:p>
            <a:pPr lvl="1"/>
            <a:r>
              <a:rPr lang="ru-RU" sz="2400" smtClean="0"/>
              <a:t>dif f time връща разликата от часовете time2-timel в секунди.</a:t>
            </a:r>
          </a:p>
          <a:p>
            <a:pPr marL="82550" indent="0">
              <a:buFont typeface="Wingdings 2" pitchFamily="18" charset="2"/>
              <a:buNone/>
            </a:pPr>
            <a:r>
              <a:rPr lang="en-US" sz="2800" smtClean="0"/>
              <a:t>time_t mktime(struct tm *tp)</a:t>
            </a:r>
          </a:p>
          <a:p>
            <a:pPr lvl="1"/>
            <a:r>
              <a:rPr lang="ru-RU" sz="2400" smtClean="0"/>
              <a:t>mktime преобразува локалното време от структурата *tp в календарно време, като запазва представянето, което time използва. Компонентите на времето притежават стойности в горепосочените области, mktime връща календарното време или -1, ако то не може да бъде </a:t>
            </a:r>
            <a:r>
              <a:rPr lang="bg-BG" sz="2400" smtClean="0"/>
              <a:t>представено в съответната форма.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 dirty="0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762F4-C277-4E11-9C6B-9820D0977F49}" type="slidenum">
              <a:rPr lang="bg-BG" smtClean="0"/>
              <a:pPr>
                <a:defRPr/>
              </a:pPr>
              <a:t>41</a:t>
            </a:fld>
            <a:endParaRPr lang="bg-BG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bg-BG" dirty="0" smtClean="0"/>
              <a:t>Преобразуване на времето във различни формати</a:t>
            </a:r>
            <a:endParaRPr lang="bg-BG" dirty="0"/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Font typeface="Wingdings 2" pitchFamily="18" charset="2"/>
              <a:buNone/>
            </a:pPr>
            <a:r>
              <a:rPr lang="en-US" smtClean="0"/>
              <a:t>char *asctime(const struct tm *tp)</a:t>
            </a:r>
          </a:p>
          <a:p>
            <a:pPr lvl="1"/>
            <a:r>
              <a:rPr lang="ru-RU" smtClean="0"/>
              <a:t>asctime преобразува времето в структурата *tp до низ от следния вид:</a:t>
            </a:r>
            <a:br>
              <a:rPr lang="ru-RU" smtClean="0"/>
            </a:br>
            <a:r>
              <a:rPr lang="en-US" smtClean="0"/>
              <a:t>Sun Jan 3 15:14:13 1988\n\0</a:t>
            </a:r>
          </a:p>
          <a:p>
            <a:pPr marL="82550" indent="0">
              <a:buFont typeface="Wingdings 2" pitchFamily="18" charset="2"/>
              <a:buNone/>
            </a:pPr>
            <a:r>
              <a:rPr lang="en-US" smtClean="0"/>
              <a:t>char *ctime(const time_t *tp)</a:t>
            </a:r>
          </a:p>
          <a:p>
            <a:pPr lvl="1"/>
            <a:r>
              <a:rPr lang="ru-RU" smtClean="0"/>
              <a:t>ctime преобразува календарното време *tp в локално; функцията е еквивалентна на </a:t>
            </a:r>
            <a:r>
              <a:rPr lang="en-US" smtClean="0"/>
              <a:t>asctime(localtime( t p ) )</a:t>
            </a:r>
            <a:endParaRPr lang="bg-BG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5CC774-3798-4647-A74F-1157A61EB3CD}" type="slidenum">
              <a:rPr lang="bg-BG" smtClean="0"/>
              <a:pPr>
                <a:defRPr/>
              </a:pPr>
              <a:t>42</a:t>
            </a:fld>
            <a:endParaRPr lang="bg-BG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bg-BG" dirty="0" smtClean="0"/>
              <a:t>Преобразуване на времето във различни формати</a:t>
            </a:r>
            <a:endParaRPr lang="bg-BG" dirty="0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Font typeface="Wingdings 2" pitchFamily="18" charset="2"/>
              <a:buNone/>
            </a:pPr>
            <a:r>
              <a:rPr lang="en-US" smtClean="0"/>
              <a:t>struct tm *gmtime(const time_t *tp)</a:t>
            </a:r>
          </a:p>
          <a:p>
            <a:pPr lvl="1"/>
            <a:r>
              <a:rPr lang="en-US" smtClean="0"/>
              <a:t>gmtime </a:t>
            </a:r>
            <a:r>
              <a:rPr lang="bg-BG" smtClean="0"/>
              <a:t>преобразува календарното време *</a:t>
            </a:r>
            <a:r>
              <a:rPr lang="en-US" smtClean="0"/>
              <a:t>tp </a:t>
            </a:r>
            <a:r>
              <a:rPr lang="bg-BG" smtClean="0"/>
              <a:t>в </a:t>
            </a:r>
            <a:r>
              <a:rPr lang="en-US" smtClean="0"/>
              <a:t>UTC (Coordinate Universal Time). </a:t>
            </a:r>
            <a:r>
              <a:rPr lang="bg-BG" smtClean="0"/>
              <a:t>Ако няма </a:t>
            </a:r>
            <a:r>
              <a:rPr lang="ru-RU" smtClean="0"/>
              <a:t>достъп до времето по UTC, функцията връща NULL.</a:t>
            </a:r>
          </a:p>
          <a:p>
            <a:pPr marL="82550" indent="0">
              <a:buFont typeface="Wingdings 2" pitchFamily="18" charset="2"/>
              <a:buNone/>
            </a:pPr>
            <a:r>
              <a:rPr lang="en-US" smtClean="0"/>
              <a:t>struct tm *localtime(const time_t *tp)</a:t>
            </a:r>
          </a:p>
          <a:p>
            <a:pPr lvl="1"/>
            <a:r>
              <a:rPr lang="ru-RU" smtClean="0"/>
              <a:t>localtime преобразува календарното време *tp в локално.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299C0-7F88-4972-B28E-60738B1D521F}" type="slidenum">
              <a:rPr lang="bg-BG" smtClean="0"/>
              <a:pPr>
                <a:defRPr/>
              </a:pPr>
              <a:t>43</a:t>
            </a:fld>
            <a:endParaRPr lang="bg-BG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bg-BG" dirty="0" smtClean="0"/>
              <a:t>Преобразуване на времето във различни формати</a:t>
            </a:r>
            <a:endParaRPr lang="bg-BG" dirty="0"/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Font typeface="Wingdings 2" pitchFamily="18" charset="2"/>
              <a:buNone/>
            </a:pPr>
            <a:r>
              <a:rPr lang="en-US" smtClean="0"/>
              <a:t>size_t strftime(char *s, size_t smax,const char *fmt, const struct tm *tp)</a:t>
            </a:r>
          </a:p>
          <a:p>
            <a:pPr lvl="1"/>
            <a:r>
              <a:rPr lang="ru-RU" sz="2400" smtClean="0"/>
              <a:t>strftime форматира информацията за датата и времето от *tp в s, в съответствие с f tm (която е аналог на форматирането с printf). Всички обикновени символи (включително '\0') се копират в s. Всяка последователност от символи от вида %с се замества,като се използват подходящи за локалната среда стойности. В s не могат да се поставят повече от smax на брой символа, strftime връща броя на символите без '\0' или нула, ако е имало повече от smax символа.</a:t>
            </a:r>
            <a:endParaRPr lang="bg-BG" sz="24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754C1-2ECD-4E04-BA2C-CEF0160D1C9E}" type="slidenum">
              <a:rPr lang="bg-BG" smtClean="0"/>
              <a:pPr>
                <a:defRPr/>
              </a:pPr>
              <a:t>44</a:t>
            </a:fld>
            <a:endParaRPr lang="bg-BG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bg-BG" dirty="0" smtClean="0"/>
              <a:t>Форматни спецификатори</a:t>
            </a:r>
            <a:endParaRPr lang="bg-BG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21232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2056780"/>
                <a:gridCol w="5442570"/>
              </a:tblGrid>
              <a:tr h="370864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%а</a:t>
                      </a:r>
                      <a:endParaRPr lang="bg-BG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абревиатура на име на ден от седмицата.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%А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пълно име на ден от седмицата.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%b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абревиатура на име на месец.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%В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пълно име на месец.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%с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локално представяне на датата и часа.</a:t>
                      </a:r>
                      <a:endParaRPr lang="bg-BG" sz="1800" dirty="0"/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%d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ден от месеца (01-31).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%Н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час (24-часов часовник) (00-23).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%I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Час (12-часов часовник) (01-12).</a:t>
                      </a:r>
                      <a:endParaRPr lang="bg-BG" sz="1800" dirty="0"/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%j</a:t>
                      </a:r>
                      <a:endParaRPr kumimoji="0" lang="bg-BG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ден от годината (001-366).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%m</a:t>
                      </a:r>
                      <a:endParaRPr kumimoji="0" lang="bg-BG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месец (01-12).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%М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минута (00-59).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%р</a:t>
                      </a:r>
                      <a:endParaRPr kumimoji="0" lang="bg-BG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локален еквивалент на АМ или РМ.</a:t>
                      </a: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%S</a:t>
                      </a:r>
                      <a:endParaRPr kumimoji="0" lang="bg-BG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секунди (00-61).</a:t>
                      </a:r>
                      <a:endParaRPr lang="bg-BG" sz="1800" dirty="0" smtClean="0"/>
                    </a:p>
                  </a:txBody>
                  <a:tcPr marT="45723" marB="45723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D3D980-5D3E-41DD-A9C5-35E92E9D9BA8}" type="slidenum">
              <a:rPr lang="bg-BG" smtClean="0"/>
              <a:pPr>
                <a:defRPr/>
              </a:pPr>
              <a:t>45</a:t>
            </a:fld>
            <a:endParaRPr lang="bg-BG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bg-BG" dirty="0" smtClean="0"/>
              <a:t>Форматни спецификатори</a:t>
            </a:r>
            <a:endParaRPr lang="bg-BG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3876677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1408708"/>
                <a:gridCol w="6090642"/>
              </a:tblGrid>
              <a:tr h="640185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%U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пореден номер на седмицата от годината (неделя се счита за първи </a:t>
                      </a: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ден от седмицата) (00-53).</a:t>
                      </a:r>
                    </a:p>
                  </a:txBody>
                  <a:tcPr marT="45727" marB="45727"/>
                </a:tc>
              </a:tr>
              <a:tr h="370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%w</a:t>
                      </a:r>
                      <a:endParaRPr lang="bg-BG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ден от седмицата (0-6, неделя е 0).</a:t>
                      </a:r>
                    </a:p>
                  </a:txBody>
                  <a:tcPr marT="45727" marB="45727"/>
                </a:tc>
              </a:tr>
              <a:tr h="640185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%W</a:t>
                      </a:r>
                      <a:endParaRPr lang="bg-BG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пореден номер на седмицата от годината (понеделник се счита за първи ден от седмицата) (00-53).</a:t>
                      </a:r>
                    </a:p>
                  </a:txBody>
                  <a:tcPr marT="45727" marB="45727"/>
                </a:tc>
              </a:tr>
              <a:tr h="370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%х</a:t>
                      </a:r>
                      <a:endParaRPr lang="bg-BG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локално представяне на датата.</a:t>
                      </a:r>
                    </a:p>
                  </a:txBody>
                  <a:tcPr marT="45727" marB="45727"/>
                </a:tc>
              </a:tr>
              <a:tr h="370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%X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локално представяне на часа.</a:t>
                      </a:r>
                    </a:p>
                  </a:txBody>
                  <a:tcPr marT="45727" marB="45727"/>
                </a:tc>
              </a:tr>
              <a:tr h="370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%y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година без века, в който участва (00-99).</a:t>
                      </a:r>
                      <a:endParaRPr lang="bg-BG" sz="1800" dirty="0"/>
                    </a:p>
                  </a:txBody>
                  <a:tcPr marT="45727" marB="45727"/>
                </a:tc>
              </a:tr>
              <a:tr h="370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%Y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година с века, в който участва.</a:t>
                      </a:r>
                    </a:p>
                  </a:txBody>
                  <a:tcPr marT="45727" marB="45727"/>
                </a:tc>
              </a:tr>
              <a:tr h="370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%Z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име на времевата зона, ако такава съществува.</a:t>
                      </a:r>
                    </a:p>
                  </a:txBody>
                  <a:tcPr marT="45727" marB="45727"/>
                </a:tc>
              </a:tr>
              <a:tr h="370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%%</a:t>
                      </a:r>
                      <a:endParaRPr lang="bg-BG" sz="1800" dirty="0" smtClean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kumimoji="0" lang="bg-BG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bg-BG" sz="1800" dirty="0"/>
                    </a:p>
                  </a:txBody>
                  <a:tcPr marT="45727" marB="45727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ПИК2 - Лекции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0AA61F-2274-461B-B782-C0B8F4CBA994}" type="slidenum">
              <a:rPr lang="bg-BG" smtClean="0"/>
              <a:pPr>
                <a:defRPr/>
              </a:pPr>
              <a:t>46</a:t>
            </a:fld>
            <a:endParaRPr lang="bg-BG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Аритметични функции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/>
              <a:t>Включени са и 2 функции, които работят с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bg-BG" dirty="0"/>
              <a:t>и </a:t>
            </a:r>
            <a:r>
              <a:rPr lang="en-US" dirty="0"/>
              <a:t>long </a:t>
            </a:r>
            <a:r>
              <a:rPr lang="bg-BG" dirty="0"/>
              <a:t>числа:</a:t>
            </a:r>
            <a:endParaRPr lang="en-US" dirty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b="1" dirty="0" smtClean="0"/>
              <a:t>abs</a:t>
            </a:r>
            <a:r>
              <a:rPr lang="bg-BG" b="1" dirty="0" smtClean="0"/>
              <a:t> – </a:t>
            </a:r>
            <a:r>
              <a:rPr lang="bg-BG" dirty="0" smtClean="0"/>
              <a:t>връща абсолютната стойност на аргумента си.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b="1" dirty="0" smtClean="0"/>
              <a:t>div</a:t>
            </a:r>
            <a:r>
              <a:rPr lang="bg-BG" b="1" dirty="0" smtClean="0"/>
              <a:t> – </a:t>
            </a:r>
            <a:r>
              <a:rPr lang="bg-BG" dirty="0" smtClean="0"/>
              <a:t>има два аргумента и намира цялата част и остатъка от делене. Структурата</a:t>
            </a:r>
            <a:r>
              <a:rPr lang="en-US" dirty="0"/>
              <a:t> </a:t>
            </a:r>
            <a:r>
              <a:rPr lang="en-US" dirty="0" err="1"/>
              <a:t>div_t</a:t>
            </a:r>
            <a:r>
              <a:rPr lang="en-US" dirty="0"/>
              <a:t> </a:t>
            </a:r>
            <a:r>
              <a:rPr lang="bg-BG" dirty="0" smtClean="0"/>
              <a:t>е дефинирана </a:t>
            </a:r>
            <a:r>
              <a:rPr lang="en-US" dirty="0" smtClean="0"/>
              <a:t>(</a:t>
            </a:r>
            <a:r>
              <a:rPr lang="bg-BG" dirty="0" smtClean="0"/>
              <a:t>в</a:t>
            </a:r>
            <a:r>
              <a:rPr lang="en-US" dirty="0"/>
              <a:t> </a:t>
            </a:r>
            <a:r>
              <a:rPr lang="en-US" dirty="0" err="1"/>
              <a:t>stdlib.h</a:t>
            </a:r>
            <a:r>
              <a:rPr lang="en-US" dirty="0" smtClean="0"/>
              <a:t>):</a:t>
            </a: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{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bg-BG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quot</a:t>
            </a:r>
            <a:r>
              <a:rPr lang="en-US" dirty="0"/>
              <a:t>; /* quotient </a:t>
            </a:r>
            <a:r>
              <a:rPr lang="en-US" dirty="0" smtClean="0"/>
              <a:t>*/</a:t>
            </a:r>
            <a:endParaRPr lang="bg-BG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bg-BG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rem; /* remainder */ </a:t>
            </a:r>
            <a:endParaRPr lang="bg-BG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} </a:t>
            </a:r>
            <a:r>
              <a:rPr lang="en-US" dirty="0" err="1"/>
              <a:t>div_t</a:t>
            </a:r>
            <a:r>
              <a:rPr lang="en-US" dirty="0"/>
              <a:t>; (</a:t>
            </a:r>
            <a:r>
              <a:rPr lang="en-US" dirty="0" err="1"/>
              <a:t>ldiv_t</a:t>
            </a:r>
            <a:r>
              <a:rPr lang="en-US" dirty="0"/>
              <a:t> </a:t>
            </a:r>
            <a:r>
              <a:rPr lang="bg-BG" dirty="0" smtClean="0"/>
              <a:t>е дефинирана по подобен начин</a:t>
            </a:r>
            <a:r>
              <a:rPr lang="en-US" dirty="0" smtClean="0"/>
              <a:t>).</a:t>
            </a:r>
            <a:endParaRPr lang="en-US" dirty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endParaRPr lang="bg-BG" dirty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23F41-7657-4834-ADBE-B6A03DA54E9D}" type="slidenum">
              <a:rPr lang="bg-BG"/>
              <a:pPr>
                <a:defRPr/>
              </a:pPr>
              <a:t>5</a:t>
            </a:fld>
            <a:endParaRPr lang="bg-B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Пример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{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num</a:t>
            </a:r>
            <a:r>
              <a:rPr lang="en-US" dirty="0"/>
              <a:t> = 8, den = 3;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err="1"/>
              <a:t>div_t</a:t>
            </a:r>
            <a:r>
              <a:rPr lang="en-US" dirty="0"/>
              <a:t> </a:t>
            </a:r>
            <a:r>
              <a:rPr lang="en-US" dirty="0" err="1"/>
              <a:t>ans</a:t>
            </a:r>
            <a:r>
              <a:rPr lang="en-US" dirty="0"/>
              <a:t>;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err="1"/>
              <a:t>ans</a:t>
            </a:r>
            <a:r>
              <a:rPr lang="en-US" dirty="0"/>
              <a:t> = div(</a:t>
            </a:r>
            <a:r>
              <a:rPr lang="en-US" dirty="0" err="1"/>
              <a:t>num,den</a:t>
            </a:r>
            <a:r>
              <a:rPr lang="en-US" dirty="0"/>
              <a:t>);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err="1"/>
              <a:t>printf</a:t>
            </a:r>
            <a:r>
              <a:rPr lang="en-US" dirty="0"/>
              <a:t>("Answer:\n\t Quotient = %d\n\t Remainder = %d\n", </a:t>
            </a:r>
            <a:r>
              <a:rPr lang="en-US" dirty="0" err="1"/>
              <a:t>ans.quot,ans.rem</a:t>
            </a:r>
            <a:r>
              <a:rPr lang="en-US" dirty="0"/>
              <a:t>);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system("pause");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return 0;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}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dirty="0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AF1974-2C21-41AF-AB2E-28FE3C9E2F2F}" type="slidenum">
              <a:rPr lang="bg-BG"/>
              <a:pPr>
                <a:defRPr/>
              </a:pPr>
              <a:t>6</a:t>
            </a:fld>
            <a:endParaRPr lang="bg-BG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Псевдослучайни числа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Random numbers </a:t>
            </a:r>
            <a:r>
              <a:rPr lang="bg-BG" dirty="0" smtClean="0"/>
              <a:t>се използват за симулация на случайни събития при игри, симулации и експерименти. На практика няма функция, която да дава истински случайни числа – те генерират </a:t>
            </a:r>
            <a:r>
              <a:rPr lang="bg-BG" i="1" dirty="0" smtClean="0"/>
              <a:t>псевдослучайни</a:t>
            </a:r>
            <a:r>
              <a:rPr lang="bg-BG" dirty="0" smtClean="0"/>
              <a:t> числа. Те се изчисляват по формула (различните генератори използват различни формули) и последователността, която генерират включва повторения на числа. </a:t>
            </a:r>
            <a:r>
              <a:rPr lang="en-US" dirty="0"/>
              <a:t> </a:t>
            </a:r>
            <a:endParaRPr lang="bg-BG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/>
              <a:t>seed</a:t>
            </a:r>
            <a:r>
              <a:rPr lang="en-US" dirty="0"/>
              <a:t> </a:t>
            </a:r>
            <a:r>
              <a:rPr lang="bg-BG" dirty="0" smtClean="0"/>
              <a:t>е множество, от което се стартира генерацията на последователността.  Следователно, всеки път когато се подаде една и съща стойност за </a:t>
            </a:r>
            <a:r>
              <a:rPr lang="en-US" dirty="0" smtClean="0"/>
              <a:t>seed </a:t>
            </a:r>
            <a:r>
              <a:rPr lang="bg-BG" dirty="0" smtClean="0"/>
              <a:t>ще се генерира еднаква последователност от числа.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D26D9F-1E2B-4CD2-B20B-9D03A4B2BFB6}" type="slidenum">
              <a:rPr lang="bg-BG"/>
              <a:pPr>
                <a:defRPr/>
              </a:pPr>
              <a:t>7</a:t>
            </a:fld>
            <a:endParaRPr lang="bg-BG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Псевдослучайни числа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За генерирането на различни последователности се ползва системното време като </a:t>
            </a:r>
            <a:r>
              <a:rPr lang="en-US" dirty="0" smtClean="0"/>
              <a:t>seed.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Съществуват различни стандартни функции за генериране на случайни числа. Те използват различни алгоритми.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bg-BG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int</a:t>
            </a:r>
            <a:r>
              <a:rPr lang="en-US" dirty="0"/>
              <a:t> rand(void); </a:t>
            </a:r>
            <a:endParaRPr lang="bg-BG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void </a:t>
            </a:r>
            <a:r>
              <a:rPr lang="en-US" dirty="0" err="1"/>
              <a:t>srand</a:t>
            </a:r>
            <a:r>
              <a:rPr lang="en-US" dirty="0"/>
              <a:t>(unsigned </a:t>
            </a:r>
            <a:r>
              <a:rPr lang="en-US" dirty="0" err="1"/>
              <a:t>int</a:t>
            </a:r>
            <a:r>
              <a:rPr lang="en-US" dirty="0"/>
              <a:t> seed);</a:t>
            </a:r>
            <a:endParaRPr lang="bg-BG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7CCFA-6817-4A4A-A0CF-049B80997175}" type="slidenum">
              <a:rPr lang="bg-BG"/>
              <a:pPr>
                <a:defRPr/>
              </a:pPr>
              <a:t>8</a:t>
            </a:fld>
            <a:endParaRPr lang="bg-BG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>
                <a:solidFill>
                  <a:schemeClr val="tx2">
                    <a:satMod val="130000"/>
                  </a:schemeClr>
                </a:solidFill>
              </a:rPr>
              <a:t>Псевдослучайни числа</a:t>
            </a:r>
            <a:endParaRPr lang="bg-BG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rand</a:t>
            </a:r>
            <a:r>
              <a:rPr lang="en-US" dirty="0"/>
              <a:t>() </a:t>
            </a:r>
            <a:r>
              <a:rPr lang="bg-BG" dirty="0" smtClean="0"/>
              <a:t>връща псевдослучайно число в диапазона от </a:t>
            </a:r>
            <a:r>
              <a:rPr lang="en-US" dirty="0" smtClean="0"/>
              <a:t>0 </a:t>
            </a:r>
            <a:r>
              <a:rPr lang="bg-BG" dirty="0" smtClean="0"/>
              <a:t>до</a:t>
            </a:r>
            <a:r>
              <a:rPr lang="en-US" dirty="0" smtClean="0"/>
              <a:t> </a:t>
            </a:r>
            <a:r>
              <a:rPr lang="en-US" dirty="0"/>
              <a:t>(2^15)-1. </a:t>
            </a:r>
            <a:endParaRPr lang="bg-BG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srand</a:t>
            </a:r>
            <a:r>
              <a:rPr lang="en-US" dirty="0" smtClean="0"/>
              <a:t>()</a:t>
            </a:r>
            <a:r>
              <a:rPr lang="bg-BG" dirty="0" smtClean="0"/>
              <a:t> задава </a:t>
            </a:r>
            <a:r>
              <a:rPr lang="en-US" dirty="0" smtClean="0"/>
              <a:t>seed</a:t>
            </a:r>
            <a:r>
              <a:rPr lang="en-US" dirty="0"/>
              <a:t>. </a:t>
            </a:r>
            <a:endParaRPr lang="bg-BG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bg-BG" dirty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g-BG" dirty="0" smtClean="0"/>
              <a:t>Пример: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srand</a:t>
            </a:r>
            <a:r>
              <a:rPr lang="en-US" dirty="0"/>
              <a:t>( (unsigned </a:t>
            </a:r>
            <a:r>
              <a:rPr lang="en-US" dirty="0" err="1"/>
              <a:t>int</a:t>
            </a:r>
            <a:r>
              <a:rPr lang="en-US" dirty="0"/>
              <a:t>) time( NULL ));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g-BG" dirty="0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E2572-8053-4FCF-AC56-1760E5603D5D}" type="slidenum">
              <a:rPr lang="bg-BG"/>
              <a:pPr>
                <a:defRPr/>
              </a:pPr>
              <a:t>9</a:t>
            </a:fld>
            <a:endParaRPr lang="bg-BG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1371</TotalTime>
  <Words>2548</Words>
  <Application>Microsoft Office PowerPoint</Application>
  <PresentationFormat>On-screen Show (4:3)</PresentationFormat>
  <Paragraphs>511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Solstice</vt:lpstr>
      <vt:lpstr>ПИК 2</vt:lpstr>
      <vt:lpstr>Стандартни функции</vt:lpstr>
      <vt:lpstr>Въведение</vt:lpstr>
      <vt:lpstr>Аритметични функции</vt:lpstr>
      <vt:lpstr>Аритметични функции</vt:lpstr>
      <vt:lpstr>Пример</vt:lpstr>
      <vt:lpstr>Псевдослучайни числа</vt:lpstr>
      <vt:lpstr>Псевдослучайни числа</vt:lpstr>
      <vt:lpstr>Псевдослучайни числа</vt:lpstr>
      <vt:lpstr>Псевдослучайни числа</vt:lpstr>
      <vt:lpstr>Псевдослучайни числа</vt:lpstr>
      <vt:lpstr>Преобразуване на низове</vt:lpstr>
      <vt:lpstr>Преобразуване на низове</vt:lpstr>
      <vt:lpstr>Преобразуване на низове</vt:lpstr>
      <vt:lpstr>Преобразуване на низове Примери</vt:lpstr>
      <vt:lpstr>Търсене и сортиране</vt:lpstr>
      <vt:lpstr>Търсене и сортиране</vt:lpstr>
      <vt:lpstr>Търсене и сортиране Пример</vt:lpstr>
      <vt:lpstr>Работа с низове &lt;string.h&gt;</vt:lpstr>
      <vt:lpstr>Въведение</vt:lpstr>
      <vt:lpstr>PowerPoint Presentation</vt:lpstr>
      <vt:lpstr>PowerPoint Presentation</vt:lpstr>
      <vt:lpstr>Функциите, които започват с mem, са предназначени да обработват обектите като масиви от символи; целта е съгласуване с ефективните функции.  В таблицата по-долу s и t са от тип void *; cs и ct са от тип const void *; n е от тип size_t; с представлява int стойност, преобразувана до unsigned char.</vt:lpstr>
      <vt:lpstr>Тестване на символни данни</vt:lpstr>
      <vt:lpstr>PowerPoint Presentation</vt:lpstr>
      <vt:lpstr>Математически функции: &lt;math.h&gt;</vt:lpstr>
      <vt:lpstr>Въведение</vt:lpstr>
      <vt:lpstr>Математически функции</vt:lpstr>
      <vt:lpstr>Математически функции</vt:lpstr>
      <vt:lpstr>Математически функции</vt:lpstr>
      <vt:lpstr>Математически функции</vt:lpstr>
      <vt:lpstr>Константи</vt:lpstr>
      <vt:lpstr>Константи</vt:lpstr>
      <vt:lpstr>Max и min стойности</vt:lpstr>
      <vt:lpstr>В &lt;limits.h&gt; са дефинирани константи за големините на интегралните типове. </vt:lpstr>
      <vt:lpstr>&lt;float.h&gt; съдържа константи, свързани с аритметиката с числа с плаваща запетая</vt:lpstr>
      <vt:lpstr>Работа с дата и време &lt;time.h&gt;</vt:lpstr>
      <vt:lpstr>Въведение</vt:lpstr>
      <vt:lpstr>Структура tm</vt:lpstr>
      <vt:lpstr>Функции за време</vt:lpstr>
      <vt:lpstr>Функции за време</vt:lpstr>
      <vt:lpstr>Преобразуване на времето във различни формати</vt:lpstr>
      <vt:lpstr>Преобразуване на времето във различни формати</vt:lpstr>
      <vt:lpstr>Преобразуване на времето във различни формати</vt:lpstr>
      <vt:lpstr>Форматни спецификатори</vt:lpstr>
      <vt:lpstr>Форматни спецификатори</vt:lpstr>
    </vt:vector>
  </TitlesOfParts>
  <Company>Prestigio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dgoceva</dc:creator>
  <cp:lastModifiedBy>USER</cp:lastModifiedBy>
  <cp:revision>273</cp:revision>
  <dcterms:created xsi:type="dcterms:W3CDTF">2008-07-02T11:41:48Z</dcterms:created>
  <dcterms:modified xsi:type="dcterms:W3CDTF">2011-03-16T06:30:20Z</dcterms:modified>
</cp:coreProperties>
</file>