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44"/>
  </p:notesMasterIdLst>
  <p:sldIdLst>
    <p:sldId id="257" r:id="rId2"/>
    <p:sldId id="258" r:id="rId3"/>
    <p:sldId id="259" r:id="rId4"/>
    <p:sldId id="262" r:id="rId5"/>
    <p:sldId id="263" r:id="rId6"/>
    <p:sldId id="269" r:id="rId7"/>
    <p:sldId id="270" r:id="rId8"/>
    <p:sldId id="271" r:id="rId9"/>
    <p:sldId id="272" r:id="rId10"/>
    <p:sldId id="273" r:id="rId11"/>
    <p:sldId id="274" r:id="rId12"/>
    <p:sldId id="275" r:id="rId13"/>
    <p:sldId id="280" r:id="rId14"/>
    <p:sldId id="281" r:id="rId15"/>
    <p:sldId id="282" r:id="rId16"/>
    <p:sldId id="283" r:id="rId17"/>
    <p:sldId id="284" r:id="rId18"/>
    <p:sldId id="291" r:id="rId19"/>
    <p:sldId id="295" r:id="rId20"/>
    <p:sldId id="292" r:id="rId21"/>
    <p:sldId id="293" r:id="rId22"/>
    <p:sldId id="288" r:id="rId23"/>
    <p:sldId id="297" r:id="rId24"/>
    <p:sldId id="296" r:id="rId25"/>
    <p:sldId id="299" r:id="rId26"/>
    <p:sldId id="300" r:id="rId27"/>
    <p:sldId id="301" r:id="rId28"/>
    <p:sldId id="326" r:id="rId29"/>
    <p:sldId id="327" r:id="rId30"/>
    <p:sldId id="334" r:id="rId31"/>
    <p:sldId id="333" r:id="rId32"/>
    <p:sldId id="332" r:id="rId33"/>
    <p:sldId id="336" r:id="rId34"/>
    <p:sldId id="343" r:id="rId35"/>
    <p:sldId id="339" r:id="rId36"/>
    <p:sldId id="344" r:id="rId37"/>
    <p:sldId id="345" r:id="rId38"/>
    <p:sldId id="346" r:id="rId39"/>
    <p:sldId id="347" r:id="rId40"/>
    <p:sldId id="348" r:id="rId41"/>
    <p:sldId id="349" r:id="rId42"/>
    <p:sldId id="350" r:id="rId43"/>
  </p:sldIdLst>
  <p:sldSz cx="9144000" cy="6858000" type="screen4x3"/>
  <p:notesSz cx="6858000" cy="9144000"/>
  <p:defaultTextStyle>
    <a:defPPr>
      <a:defRPr lang="bg-BG"/>
    </a:defPPr>
    <a:lvl1pPr algn="l" rtl="0" fontAlgn="base">
      <a:spcBef>
        <a:spcPct val="0"/>
      </a:spcBef>
      <a:spcAft>
        <a:spcPct val="0"/>
      </a:spcAft>
      <a:defRPr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mn-cs"/>
      </a:defRPr>
    </a:lvl2pPr>
    <a:lvl3pPr marL="914400" algn="l" rtl="0" fontAlgn="base">
      <a:spcBef>
        <a:spcPct val="0"/>
      </a:spcBef>
      <a:spcAft>
        <a:spcPct val="0"/>
      </a:spcAft>
      <a:defRPr kern="1200">
        <a:solidFill>
          <a:schemeClr val="tx1"/>
        </a:solidFill>
        <a:latin typeface="Tahoma" pitchFamily="34" charset="0"/>
        <a:ea typeface="+mn-ea"/>
        <a:cs typeface="+mn-cs"/>
      </a:defRPr>
    </a:lvl3pPr>
    <a:lvl4pPr marL="1371600" algn="l" rtl="0" fontAlgn="base">
      <a:spcBef>
        <a:spcPct val="0"/>
      </a:spcBef>
      <a:spcAft>
        <a:spcPct val="0"/>
      </a:spcAft>
      <a:defRPr kern="1200">
        <a:solidFill>
          <a:schemeClr val="tx1"/>
        </a:solidFill>
        <a:latin typeface="Tahoma" pitchFamily="34" charset="0"/>
        <a:ea typeface="+mn-ea"/>
        <a:cs typeface="+mn-cs"/>
      </a:defRPr>
    </a:lvl4pPr>
    <a:lvl5pPr marL="1828800" algn="l" rtl="0" fontAlgn="base">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atin typeface="Arial" pitchFamily="34" charset="0"/>
              </a:defRPr>
            </a:lvl1pPr>
          </a:lstStyle>
          <a:p>
            <a:pPr>
              <a:defRPr/>
            </a:pPr>
            <a:endParaRPr lang="bg-BG"/>
          </a:p>
        </p:txBody>
      </p:sp>
      <p:sp>
        <p:nvSpPr>
          <p:cNvPr id="4099" name="Rectangle 3"/>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atin typeface="Arial" pitchFamily="34" charset="0"/>
              </a:defRPr>
            </a:lvl1pPr>
          </a:lstStyle>
          <a:p>
            <a:pPr>
              <a:defRPr/>
            </a:pPr>
            <a:endParaRPr lang="bg-BG"/>
          </a:p>
        </p:txBody>
      </p:sp>
      <p:sp>
        <p:nvSpPr>
          <p:cNvPr id="46084"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4101"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noProof="0" smtClean="0"/>
              <a:t>Click to edit Master text styles</a:t>
            </a:r>
          </a:p>
          <a:p>
            <a:pPr lvl="1"/>
            <a:r>
              <a:rPr lang="bg-BG" noProof="0" smtClean="0"/>
              <a:t>Second level</a:t>
            </a:r>
          </a:p>
          <a:p>
            <a:pPr lvl="2"/>
            <a:r>
              <a:rPr lang="bg-BG" noProof="0" smtClean="0"/>
              <a:t>Third level</a:t>
            </a:r>
          </a:p>
          <a:p>
            <a:pPr lvl="3"/>
            <a:r>
              <a:rPr lang="bg-BG" noProof="0" smtClean="0"/>
              <a:t>Fourth level</a:t>
            </a:r>
          </a:p>
          <a:p>
            <a:pPr lvl="4"/>
            <a:r>
              <a:rPr lang="bg-BG" noProof="0" smtClean="0"/>
              <a:t>Fifth level</a:t>
            </a:r>
          </a:p>
        </p:txBody>
      </p:sp>
      <p:sp>
        <p:nvSpPr>
          <p:cNvPr id="4102" name="Rectangle 6"/>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atin typeface="Arial" pitchFamily="34" charset="0"/>
              </a:defRPr>
            </a:lvl1pPr>
          </a:lstStyle>
          <a:p>
            <a:pPr>
              <a:defRPr/>
            </a:pPr>
            <a:endParaRPr lang="bg-BG"/>
          </a:p>
        </p:txBody>
      </p:sp>
      <p:sp>
        <p:nvSpPr>
          <p:cNvPr id="4103"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atin typeface="Arial" pitchFamily="34" charset="0"/>
              </a:defRPr>
            </a:lvl1pPr>
          </a:lstStyle>
          <a:p>
            <a:pPr>
              <a:defRPr/>
            </a:pPr>
            <a:fld id="{B9BEFC61-EC3D-4C03-A5BE-F83E438757F3}" type="slidenum">
              <a:rPr lang="bg-BG"/>
              <a:pPr>
                <a:defRPr/>
              </a:pPr>
              <a:t>‹#›</a:t>
            </a:fld>
            <a:endParaRPr lang="bg-BG"/>
          </a:p>
        </p:txBody>
      </p:sp>
    </p:spTree>
    <p:extLst>
      <p:ext uri="{BB962C8B-B14F-4D97-AF65-F5344CB8AC3E}">
        <p14:creationId xmlns:p14="http://schemas.microsoft.com/office/powerpoint/2010/main" val="373285381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2438400"/>
            <a:ext cx="9009063" cy="1052513"/>
            <a:chOff x="0" y="1536"/>
            <a:chExt cx="5675" cy="663"/>
          </a:xfrm>
        </p:grpSpPr>
        <p:grpSp>
          <p:nvGrpSpPr>
            <p:cNvPr id="5" name="Group 3"/>
            <p:cNvGrpSpPr>
              <a:grpSpLocks/>
            </p:cNvGrpSpPr>
            <p:nvPr/>
          </p:nvGrpSpPr>
          <p:grpSpPr bwMode="auto">
            <a:xfrm>
              <a:off x="183" y="1604"/>
              <a:ext cx="448"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grpSp>
        <p:grpSp>
          <p:nvGrpSpPr>
            <p:cNvPr id="6" name="Group 6"/>
            <p:cNvGrpSpPr>
              <a:grpSpLocks/>
            </p:cNvGrpSpPr>
            <p:nvPr/>
          </p:nvGrpSpPr>
          <p:grpSpPr bwMode="auto">
            <a:xfrm>
              <a:off x="261" y="1870"/>
              <a:ext cx="465"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sp>
            <p:nvSpPr>
              <p:cNvPr id="11" name="Rectangle 8"/>
              <p:cNvSpPr>
                <a:spLocks noChangeArrowheads="1"/>
              </p:cNvSpPr>
              <p:nvPr/>
            </p:nvSpPr>
            <p:spPr bwMode="auto">
              <a:xfrm>
                <a:off x="1248" y="2640"/>
                <a:ext cx="336" cy="432"/>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sp>
          <p:nvSpPr>
            <p:cNvPr id="8" name="Rectangle 10"/>
            <p:cNvSpPr>
              <a:spLocks noChangeArrowheads="1"/>
            </p:cNvSpPr>
            <p:nvPr/>
          </p:nvSpPr>
          <p:spPr bwMode="auto">
            <a:xfrm>
              <a:off x="400" y="1536"/>
              <a:ext cx="20" cy="663"/>
            </a:xfrm>
            <a:prstGeom prst="rect">
              <a:avLst/>
            </a:prstGeom>
            <a:solidFill>
              <a:schemeClr val="bg2"/>
            </a:solidFill>
            <a:ln>
              <a:noFill/>
            </a:ln>
            <a:effectLst/>
            <a:extLs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bg-BG"/>
            </a:p>
          </p:txBody>
        </p:sp>
      </p:grpSp>
      <p:sp>
        <p:nvSpPr>
          <p:cNvPr id="7180" name="Rectangle 12"/>
          <p:cNvSpPr>
            <a:spLocks noGrp="1" noChangeArrowheads="1"/>
          </p:cNvSpPr>
          <p:nvPr>
            <p:ph type="ctrTitle"/>
          </p:nvPr>
        </p:nvSpPr>
        <p:spPr>
          <a:xfrm>
            <a:off x="990600" y="1676400"/>
            <a:ext cx="7772400" cy="1462088"/>
          </a:xfrm>
        </p:spPr>
        <p:txBody>
          <a:bodyPr/>
          <a:lstStyle>
            <a:lvl1pPr>
              <a:defRPr/>
            </a:lvl1pPr>
          </a:lstStyle>
          <a:p>
            <a:pPr lvl="0"/>
            <a:r>
              <a:rPr lang="bg-BG" noProof="0" smtClean="0"/>
              <a:t>Click to edit Master title style</a:t>
            </a:r>
          </a:p>
        </p:txBody>
      </p:sp>
      <p:sp>
        <p:nvSpPr>
          <p:cNvPr id="7181" name="Rectangle 13"/>
          <p:cNvSpPr>
            <a:spLocks noGrp="1" noChangeArrowheads="1"/>
          </p:cNvSpPr>
          <p:nvPr>
            <p:ph type="subTitle" idx="1"/>
          </p:nvPr>
        </p:nvSpPr>
        <p:spPr>
          <a:xfrm>
            <a:off x="1371600" y="3886200"/>
            <a:ext cx="6400800" cy="1752600"/>
          </a:xfrm>
        </p:spPr>
        <p:txBody>
          <a:bodyPr/>
          <a:lstStyle>
            <a:lvl1pPr marL="0" indent="0" algn="ctr">
              <a:buFont typeface="Wingdings" pitchFamily="2" charset="2"/>
              <a:buNone/>
              <a:defRPr/>
            </a:lvl1pPr>
          </a:lstStyle>
          <a:p>
            <a:pPr lvl="0"/>
            <a:r>
              <a:rPr lang="bg-BG" noProof="0" smtClean="0"/>
              <a:t>Click to edit Master subtitle style</a:t>
            </a:r>
          </a:p>
        </p:txBody>
      </p:sp>
      <p:sp>
        <p:nvSpPr>
          <p:cNvPr id="14" name="Rectangle 14"/>
          <p:cNvSpPr>
            <a:spLocks noGrp="1" noChangeArrowheads="1"/>
          </p:cNvSpPr>
          <p:nvPr>
            <p:ph type="dt" sz="half" idx="10"/>
          </p:nvPr>
        </p:nvSpPr>
        <p:spPr>
          <a:xfrm>
            <a:off x="990600" y="6248400"/>
            <a:ext cx="1905000" cy="457200"/>
          </a:xfrm>
        </p:spPr>
        <p:txBody>
          <a:bodyPr/>
          <a:lstStyle>
            <a:lvl1pPr>
              <a:defRPr smtClean="0">
                <a:solidFill>
                  <a:schemeClr val="bg2"/>
                </a:solidFill>
              </a:defRPr>
            </a:lvl1pPr>
          </a:lstStyle>
          <a:p>
            <a:pPr>
              <a:defRPr/>
            </a:pPr>
            <a:r>
              <a:rPr lang="bg-BG"/>
              <a:t>Д. Гоцева</a:t>
            </a:r>
          </a:p>
        </p:txBody>
      </p:sp>
      <p:sp>
        <p:nvSpPr>
          <p:cNvPr id="15" name="Rectangle 15"/>
          <p:cNvSpPr>
            <a:spLocks noGrp="1" noChangeArrowheads="1"/>
          </p:cNvSpPr>
          <p:nvPr>
            <p:ph type="ftr" sz="quarter" idx="11"/>
          </p:nvPr>
        </p:nvSpPr>
        <p:spPr>
          <a:xfrm>
            <a:off x="3429000" y="6248400"/>
            <a:ext cx="2895600" cy="457200"/>
          </a:xfrm>
        </p:spPr>
        <p:txBody>
          <a:bodyPr/>
          <a:lstStyle>
            <a:lvl1pPr>
              <a:defRPr smtClean="0">
                <a:solidFill>
                  <a:schemeClr val="bg2"/>
                </a:solidFill>
              </a:defRPr>
            </a:lvl1pPr>
          </a:lstStyle>
          <a:p>
            <a:pPr>
              <a:defRPr/>
            </a:pPr>
            <a:r>
              <a:rPr lang="bg-BG"/>
              <a:t>ПИК2 - Лекции</a:t>
            </a:r>
          </a:p>
        </p:txBody>
      </p:sp>
      <p:sp>
        <p:nvSpPr>
          <p:cNvPr id="16" name="Rectangle 16"/>
          <p:cNvSpPr>
            <a:spLocks noGrp="1" noChangeArrowheads="1"/>
          </p:cNvSpPr>
          <p:nvPr>
            <p:ph type="sldNum" sz="quarter" idx="12"/>
          </p:nvPr>
        </p:nvSpPr>
        <p:spPr>
          <a:xfrm>
            <a:off x="6858000" y="6248400"/>
            <a:ext cx="1905000" cy="457200"/>
          </a:xfrm>
        </p:spPr>
        <p:txBody>
          <a:bodyPr/>
          <a:lstStyle>
            <a:lvl1pPr>
              <a:defRPr smtClean="0">
                <a:solidFill>
                  <a:schemeClr val="bg2"/>
                </a:solidFill>
              </a:defRPr>
            </a:lvl1pPr>
          </a:lstStyle>
          <a:p>
            <a:pPr>
              <a:defRPr/>
            </a:pPr>
            <a:fld id="{F3F0B564-C93F-4156-8894-93D3283952A2}" type="slidenum">
              <a:rPr lang="bg-BG"/>
              <a:pPr>
                <a:defRPr/>
              </a:pPr>
              <a:t>‹#›</a:t>
            </a:fld>
            <a:endParaRPr lang="bg-BG"/>
          </a:p>
        </p:txBody>
      </p:sp>
    </p:spTree>
    <p:extLst>
      <p:ext uri="{BB962C8B-B14F-4D97-AF65-F5344CB8AC3E}">
        <p14:creationId xmlns:p14="http://schemas.microsoft.com/office/powerpoint/2010/main" val="1529076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3"/>
          <p:cNvSpPr>
            <a:spLocks noGrp="1" noChangeArrowheads="1"/>
          </p:cNvSpPr>
          <p:nvPr>
            <p:ph type="sldNum" sz="quarter" idx="12"/>
          </p:nvPr>
        </p:nvSpPr>
        <p:spPr>
          <a:ln/>
        </p:spPr>
        <p:txBody>
          <a:bodyPr/>
          <a:lstStyle>
            <a:lvl1pPr>
              <a:defRPr/>
            </a:lvl1pPr>
          </a:lstStyle>
          <a:p>
            <a:pPr>
              <a:defRPr/>
            </a:pPr>
            <a:fld id="{1FFC876C-7036-4A96-A6DA-410323C1FE05}" type="slidenum">
              <a:rPr lang="bg-BG"/>
              <a:pPr>
                <a:defRPr/>
              </a:pPr>
              <a:t>‹#›</a:t>
            </a:fld>
            <a:endParaRPr lang="bg-BG"/>
          </a:p>
        </p:txBody>
      </p:sp>
    </p:spTree>
    <p:extLst>
      <p:ext uri="{BB962C8B-B14F-4D97-AF65-F5344CB8AC3E}">
        <p14:creationId xmlns:p14="http://schemas.microsoft.com/office/powerpoint/2010/main" val="11107032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04050" y="214313"/>
            <a:ext cx="1951038" cy="5918200"/>
          </a:xfrm>
        </p:spPr>
        <p:txBody>
          <a:bodyPr vert="eaVert"/>
          <a:lstStyle/>
          <a:p>
            <a:r>
              <a:rPr lang="en-US" smtClean="0"/>
              <a:t>Click to edit Master title style</a:t>
            </a:r>
            <a:endParaRPr lang="bg-BG"/>
          </a:p>
        </p:txBody>
      </p:sp>
      <p:sp>
        <p:nvSpPr>
          <p:cNvPr id="3" name="Vertical Text Placeholder 2"/>
          <p:cNvSpPr>
            <a:spLocks noGrp="1"/>
          </p:cNvSpPr>
          <p:nvPr>
            <p:ph type="body" orient="vert" idx="1"/>
          </p:nvPr>
        </p:nvSpPr>
        <p:spPr>
          <a:xfrm>
            <a:off x="1150938" y="214313"/>
            <a:ext cx="5700712" cy="5918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3"/>
          <p:cNvSpPr>
            <a:spLocks noGrp="1" noChangeArrowheads="1"/>
          </p:cNvSpPr>
          <p:nvPr>
            <p:ph type="sldNum" sz="quarter" idx="12"/>
          </p:nvPr>
        </p:nvSpPr>
        <p:spPr>
          <a:ln/>
        </p:spPr>
        <p:txBody>
          <a:bodyPr/>
          <a:lstStyle>
            <a:lvl1pPr>
              <a:defRPr/>
            </a:lvl1pPr>
          </a:lstStyle>
          <a:p>
            <a:pPr>
              <a:defRPr/>
            </a:pPr>
            <a:fld id="{A85BFE8C-B629-48E9-9238-6BAFA5163870}" type="slidenum">
              <a:rPr lang="bg-BG"/>
              <a:pPr>
                <a:defRPr/>
              </a:pPr>
              <a:t>‹#›</a:t>
            </a:fld>
            <a:endParaRPr lang="bg-BG"/>
          </a:p>
        </p:txBody>
      </p:sp>
    </p:spTree>
    <p:extLst>
      <p:ext uri="{BB962C8B-B14F-4D97-AF65-F5344CB8AC3E}">
        <p14:creationId xmlns:p14="http://schemas.microsoft.com/office/powerpoint/2010/main" val="52071579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OverObj" preserve="1">
  <p:cSld name="Title and Text over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1182688" y="20177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1182688" y="4151313"/>
            <a:ext cx="7772400" cy="1981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A79B1115-0E35-48F2-AB05-065CC72BCA95}" type="slidenum">
              <a:rPr lang="bg-BG"/>
              <a:pPr>
                <a:defRPr/>
              </a:pPr>
              <a:t>‹#›</a:t>
            </a:fld>
            <a:endParaRPr lang="bg-BG"/>
          </a:p>
        </p:txBody>
      </p:sp>
    </p:spTree>
    <p:extLst>
      <p:ext uri="{BB962C8B-B14F-4D97-AF65-F5344CB8AC3E}">
        <p14:creationId xmlns:p14="http://schemas.microsoft.com/office/powerpoint/2010/main" val="23554365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Text Placeholder 2"/>
          <p:cNvSpPr>
            <a:spLocks noGrp="1"/>
          </p:cNvSpPr>
          <p:nvPr>
            <p:ph type="body"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85DDEC9B-DF3E-4CF8-8808-841EBD9D0198}" type="slidenum">
              <a:rPr lang="bg-BG"/>
              <a:pPr>
                <a:defRPr/>
              </a:pPr>
              <a:t>‹#›</a:t>
            </a:fld>
            <a:endParaRPr lang="bg-BG"/>
          </a:p>
        </p:txBody>
      </p:sp>
    </p:spTree>
    <p:extLst>
      <p:ext uri="{BB962C8B-B14F-4D97-AF65-F5344CB8AC3E}">
        <p14:creationId xmlns:p14="http://schemas.microsoft.com/office/powerpoint/2010/main" val="24999274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AndTx" preserve="1">
  <p:cSld name="Title, Content and Text">
    <p:spTree>
      <p:nvGrpSpPr>
        <p:cNvPr id="1" name=""/>
        <p:cNvGrpSpPr/>
        <p:nvPr/>
      </p:nvGrpSpPr>
      <p:grpSpPr>
        <a:xfrm>
          <a:off x="0" y="0"/>
          <a:ext cx="0" cy="0"/>
          <a:chOff x="0" y="0"/>
          <a:chExt cx="0" cy="0"/>
        </a:xfrm>
      </p:grpSpPr>
      <p:sp>
        <p:nvSpPr>
          <p:cNvPr id="2" name="Title 1"/>
          <p:cNvSpPr>
            <a:spLocks noGrp="1"/>
          </p:cNvSpPr>
          <p:nvPr>
            <p:ph type="title"/>
          </p:nvPr>
        </p:nvSpPr>
        <p:spPr>
          <a:xfrm>
            <a:off x="1150938" y="214313"/>
            <a:ext cx="7793037" cy="1462087"/>
          </a:xfrm>
        </p:spPr>
        <p:txBody>
          <a:bodyPr/>
          <a:lstStyle/>
          <a:p>
            <a:r>
              <a:rPr lang="en-US" smtClean="0"/>
              <a:t>Click to edit Master title style</a:t>
            </a:r>
            <a:endParaRPr lang="bg-BG"/>
          </a:p>
        </p:txBody>
      </p:sp>
      <p:sp>
        <p:nvSpPr>
          <p:cNvPr id="3" name="Content Placeholder 2"/>
          <p:cNvSpPr>
            <a:spLocks noGrp="1"/>
          </p:cNvSpPr>
          <p:nvPr>
            <p:ph sz="half" idx="1"/>
          </p:nvPr>
        </p:nvSpPr>
        <p:spPr>
          <a:xfrm>
            <a:off x="11826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5145088" y="2017713"/>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824A1E66-01BA-4996-BA95-F306B5789A23}" type="slidenum">
              <a:rPr lang="bg-BG"/>
              <a:pPr>
                <a:defRPr/>
              </a:pPr>
              <a:t>‹#›</a:t>
            </a:fld>
            <a:endParaRPr lang="bg-BG"/>
          </a:p>
        </p:txBody>
      </p:sp>
    </p:spTree>
    <p:extLst>
      <p:ext uri="{BB962C8B-B14F-4D97-AF65-F5344CB8AC3E}">
        <p14:creationId xmlns:p14="http://schemas.microsoft.com/office/powerpoint/2010/main" val="877428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3"/>
          <p:cNvSpPr>
            <a:spLocks noGrp="1" noChangeArrowheads="1"/>
          </p:cNvSpPr>
          <p:nvPr>
            <p:ph type="sldNum" sz="quarter" idx="12"/>
          </p:nvPr>
        </p:nvSpPr>
        <p:spPr>
          <a:ln/>
        </p:spPr>
        <p:txBody>
          <a:bodyPr/>
          <a:lstStyle>
            <a:lvl1pPr>
              <a:defRPr/>
            </a:lvl1pPr>
          </a:lstStyle>
          <a:p>
            <a:pPr>
              <a:defRPr/>
            </a:pPr>
            <a:fld id="{8A3B26F9-027B-4CC6-96C4-7A0E0E9A85B2}" type="slidenum">
              <a:rPr lang="bg-BG"/>
              <a:pPr>
                <a:defRPr/>
              </a:pPr>
              <a:t>‹#›</a:t>
            </a:fld>
            <a:endParaRPr lang="bg-BG"/>
          </a:p>
        </p:txBody>
      </p:sp>
    </p:spTree>
    <p:extLst>
      <p:ext uri="{BB962C8B-B14F-4D97-AF65-F5344CB8AC3E}">
        <p14:creationId xmlns:p14="http://schemas.microsoft.com/office/powerpoint/2010/main" val="49325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bg-B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5"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6" name="Rectangle 13"/>
          <p:cNvSpPr>
            <a:spLocks noGrp="1" noChangeArrowheads="1"/>
          </p:cNvSpPr>
          <p:nvPr>
            <p:ph type="sldNum" sz="quarter" idx="12"/>
          </p:nvPr>
        </p:nvSpPr>
        <p:spPr>
          <a:ln/>
        </p:spPr>
        <p:txBody>
          <a:bodyPr/>
          <a:lstStyle>
            <a:lvl1pPr>
              <a:defRPr/>
            </a:lvl1pPr>
          </a:lstStyle>
          <a:p>
            <a:pPr>
              <a:defRPr/>
            </a:pPr>
            <a:fld id="{26556C1C-F2F8-4068-BFA4-8331651CC728}" type="slidenum">
              <a:rPr lang="bg-BG"/>
              <a:pPr>
                <a:defRPr/>
              </a:pPr>
              <a:t>‹#›</a:t>
            </a:fld>
            <a:endParaRPr lang="bg-BG"/>
          </a:p>
        </p:txBody>
      </p:sp>
    </p:spTree>
    <p:extLst>
      <p:ext uri="{BB962C8B-B14F-4D97-AF65-F5344CB8AC3E}">
        <p14:creationId xmlns:p14="http://schemas.microsoft.com/office/powerpoint/2010/main" val="3872457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Content Placeholder 2"/>
          <p:cNvSpPr>
            <a:spLocks noGrp="1"/>
          </p:cNvSpPr>
          <p:nvPr>
            <p:ph sz="half" idx="1"/>
          </p:nvPr>
        </p:nvSpPr>
        <p:spPr>
          <a:xfrm>
            <a:off x="11826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Content Placeholder 3"/>
          <p:cNvSpPr>
            <a:spLocks noGrp="1"/>
          </p:cNvSpPr>
          <p:nvPr>
            <p:ph sz="half" idx="2"/>
          </p:nvPr>
        </p:nvSpPr>
        <p:spPr>
          <a:xfrm>
            <a:off x="5145088" y="2017713"/>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1C2AF53E-B6D1-4E5C-A2DE-BEAE5187D3D3}" type="slidenum">
              <a:rPr lang="bg-BG"/>
              <a:pPr>
                <a:defRPr/>
              </a:pPr>
              <a:t>‹#›</a:t>
            </a:fld>
            <a:endParaRPr lang="bg-BG"/>
          </a:p>
        </p:txBody>
      </p:sp>
    </p:spTree>
    <p:extLst>
      <p:ext uri="{BB962C8B-B14F-4D97-AF65-F5344CB8AC3E}">
        <p14:creationId xmlns:p14="http://schemas.microsoft.com/office/powerpoint/2010/main" val="684346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bg-B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7"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8"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9" name="Rectangle 13"/>
          <p:cNvSpPr>
            <a:spLocks noGrp="1" noChangeArrowheads="1"/>
          </p:cNvSpPr>
          <p:nvPr>
            <p:ph type="sldNum" sz="quarter" idx="12"/>
          </p:nvPr>
        </p:nvSpPr>
        <p:spPr>
          <a:ln/>
        </p:spPr>
        <p:txBody>
          <a:bodyPr/>
          <a:lstStyle>
            <a:lvl1pPr>
              <a:defRPr/>
            </a:lvl1pPr>
          </a:lstStyle>
          <a:p>
            <a:pPr>
              <a:defRPr/>
            </a:pPr>
            <a:fld id="{ED092F4C-68F7-4ED4-B023-A9D18D3903E9}" type="slidenum">
              <a:rPr lang="bg-BG"/>
              <a:pPr>
                <a:defRPr/>
              </a:pPr>
              <a:t>‹#›</a:t>
            </a:fld>
            <a:endParaRPr lang="bg-BG"/>
          </a:p>
        </p:txBody>
      </p:sp>
    </p:spTree>
    <p:extLst>
      <p:ext uri="{BB962C8B-B14F-4D97-AF65-F5344CB8AC3E}">
        <p14:creationId xmlns:p14="http://schemas.microsoft.com/office/powerpoint/2010/main" val="27796466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bg-BG"/>
          </a:p>
        </p:txBody>
      </p:sp>
      <p:sp>
        <p:nvSpPr>
          <p:cNvPr id="3"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4"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5" name="Rectangle 13"/>
          <p:cNvSpPr>
            <a:spLocks noGrp="1" noChangeArrowheads="1"/>
          </p:cNvSpPr>
          <p:nvPr>
            <p:ph type="sldNum" sz="quarter" idx="12"/>
          </p:nvPr>
        </p:nvSpPr>
        <p:spPr>
          <a:ln/>
        </p:spPr>
        <p:txBody>
          <a:bodyPr/>
          <a:lstStyle>
            <a:lvl1pPr>
              <a:defRPr/>
            </a:lvl1pPr>
          </a:lstStyle>
          <a:p>
            <a:pPr>
              <a:defRPr/>
            </a:pPr>
            <a:fld id="{21E7A804-A199-4E79-ACC4-CF65A850CEA8}" type="slidenum">
              <a:rPr lang="bg-BG"/>
              <a:pPr>
                <a:defRPr/>
              </a:pPr>
              <a:t>‹#›</a:t>
            </a:fld>
            <a:endParaRPr lang="bg-BG"/>
          </a:p>
        </p:txBody>
      </p:sp>
    </p:spTree>
    <p:extLst>
      <p:ext uri="{BB962C8B-B14F-4D97-AF65-F5344CB8AC3E}">
        <p14:creationId xmlns:p14="http://schemas.microsoft.com/office/powerpoint/2010/main" val="42826924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3"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4" name="Rectangle 13"/>
          <p:cNvSpPr>
            <a:spLocks noGrp="1" noChangeArrowheads="1"/>
          </p:cNvSpPr>
          <p:nvPr>
            <p:ph type="sldNum" sz="quarter" idx="12"/>
          </p:nvPr>
        </p:nvSpPr>
        <p:spPr>
          <a:ln/>
        </p:spPr>
        <p:txBody>
          <a:bodyPr/>
          <a:lstStyle>
            <a:lvl1pPr>
              <a:defRPr/>
            </a:lvl1pPr>
          </a:lstStyle>
          <a:p>
            <a:pPr>
              <a:defRPr/>
            </a:pPr>
            <a:fld id="{F4F547B8-2501-4206-B057-262CE79CEA56}" type="slidenum">
              <a:rPr lang="bg-BG"/>
              <a:pPr>
                <a:defRPr/>
              </a:pPr>
              <a:t>‹#›</a:t>
            </a:fld>
            <a:endParaRPr lang="bg-BG"/>
          </a:p>
        </p:txBody>
      </p:sp>
    </p:spTree>
    <p:extLst>
      <p:ext uri="{BB962C8B-B14F-4D97-AF65-F5344CB8AC3E}">
        <p14:creationId xmlns:p14="http://schemas.microsoft.com/office/powerpoint/2010/main" val="40624831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bg-B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bg-B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28DBD56C-3B9F-478D-BFFA-C85B958E91D8}" type="slidenum">
              <a:rPr lang="bg-BG"/>
              <a:pPr>
                <a:defRPr/>
              </a:pPr>
              <a:t>‹#›</a:t>
            </a:fld>
            <a:endParaRPr lang="bg-BG"/>
          </a:p>
        </p:txBody>
      </p:sp>
    </p:spTree>
    <p:extLst>
      <p:ext uri="{BB962C8B-B14F-4D97-AF65-F5344CB8AC3E}">
        <p14:creationId xmlns:p14="http://schemas.microsoft.com/office/powerpoint/2010/main" val="11050765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bg-B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bg-B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bg-BG"/>
              <a:t>Д. Гоцева</a:t>
            </a:r>
          </a:p>
        </p:txBody>
      </p:sp>
      <p:sp>
        <p:nvSpPr>
          <p:cNvPr id="6" name="Rectangle 12"/>
          <p:cNvSpPr>
            <a:spLocks noGrp="1" noChangeArrowheads="1"/>
          </p:cNvSpPr>
          <p:nvPr>
            <p:ph type="ftr" sz="quarter" idx="11"/>
          </p:nvPr>
        </p:nvSpPr>
        <p:spPr>
          <a:ln/>
        </p:spPr>
        <p:txBody>
          <a:bodyPr/>
          <a:lstStyle>
            <a:lvl1pPr>
              <a:defRPr/>
            </a:lvl1pPr>
          </a:lstStyle>
          <a:p>
            <a:pPr>
              <a:defRPr/>
            </a:pPr>
            <a:r>
              <a:rPr lang="bg-BG"/>
              <a:t>ПИК2 - Лекции</a:t>
            </a:r>
          </a:p>
        </p:txBody>
      </p:sp>
      <p:sp>
        <p:nvSpPr>
          <p:cNvPr id="7" name="Rectangle 13"/>
          <p:cNvSpPr>
            <a:spLocks noGrp="1" noChangeArrowheads="1"/>
          </p:cNvSpPr>
          <p:nvPr>
            <p:ph type="sldNum" sz="quarter" idx="12"/>
          </p:nvPr>
        </p:nvSpPr>
        <p:spPr>
          <a:ln/>
        </p:spPr>
        <p:txBody>
          <a:bodyPr/>
          <a:lstStyle>
            <a:lvl1pPr>
              <a:defRPr/>
            </a:lvl1pPr>
          </a:lstStyle>
          <a:p>
            <a:pPr>
              <a:defRPr/>
            </a:pPr>
            <a:fld id="{E051CD77-8C0C-4DE8-A9C0-D704EC0B1800}" type="slidenum">
              <a:rPr lang="bg-BG"/>
              <a:pPr>
                <a:defRPr/>
              </a:pPr>
              <a:t>‹#›</a:t>
            </a:fld>
            <a:endParaRPr lang="bg-BG"/>
          </a:p>
        </p:txBody>
      </p:sp>
    </p:spTree>
    <p:extLst>
      <p:ext uri="{BB962C8B-B14F-4D97-AF65-F5344CB8AC3E}">
        <p14:creationId xmlns:p14="http://schemas.microsoft.com/office/powerpoint/2010/main" val="336776526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ChangeArrowheads="1"/>
          </p:cNvSpPr>
          <p:nvPr/>
        </p:nvSpPr>
        <p:spPr bwMode="ltGray">
          <a:xfrm>
            <a:off x="417513" y="1098550"/>
            <a:ext cx="438150" cy="474663"/>
          </a:xfrm>
          <a:prstGeom prst="rect">
            <a:avLst/>
          </a:prstGeom>
          <a:solidFill>
            <a:schemeClr val="accent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27" name="Rectangle 3"/>
          <p:cNvSpPr>
            <a:spLocks noChangeArrowheads="1"/>
          </p:cNvSpPr>
          <p:nvPr/>
        </p:nvSpPr>
        <p:spPr bwMode="ltGray">
          <a:xfrm>
            <a:off x="800100" y="1098550"/>
            <a:ext cx="328613" cy="474663"/>
          </a:xfrm>
          <a:prstGeom prst="rect">
            <a:avLst/>
          </a:prstGeom>
          <a:gradFill rotWithShape="0">
            <a:gsLst>
              <a:gs pos="0">
                <a:schemeClr val="accent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28" name="Rectangle 4"/>
          <p:cNvSpPr>
            <a:spLocks noChangeArrowheads="1"/>
          </p:cNvSpPr>
          <p:nvPr/>
        </p:nvSpPr>
        <p:spPr bwMode="ltGray">
          <a:xfrm>
            <a:off x="541338" y="1520825"/>
            <a:ext cx="422275" cy="474663"/>
          </a:xfrm>
          <a:prstGeom prst="rect">
            <a:avLst/>
          </a:prstGeom>
          <a:solidFill>
            <a:schemeClr val="fo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29" name="Rectangle 5"/>
          <p:cNvSpPr>
            <a:spLocks noChangeArrowheads="1"/>
          </p:cNvSpPr>
          <p:nvPr/>
        </p:nvSpPr>
        <p:spPr bwMode="ltGray">
          <a:xfrm>
            <a:off x="911225" y="1520825"/>
            <a:ext cx="368300" cy="474663"/>
          </a:xfrm>
          <a:prstGeom prst="rect">
            <a:avLst/>
          </a:prstGeom>
          <a:gradFill rotWithShape="0">
            <a:gsLst>
              <a:gs pos="0">
                <a:schemeClr val="folHlink"/>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30" name="Rectangle 6"/>
          <p:cNvSpPr>
            <a:spLocks noChangeArrowheads="1"/>
          </p:cNvSpPr>
          <p:nvPr/>
        </p:nvSpPr>
        <p:spPr bwMode="ltGray">
          <a:xfrm>
            <a:off x="127000" y="1447800"/>
            <a:ext cx="560388" cy="422275"/>
          </a:xfrm>
          <a:prstGeom prst="rect">
            <a:avLst/>
          </a:prstGeom>
          <a:gradFill rotWithShape="0">
            <a:gsLst>
              <a:gs pos="0">
                <a:schemeClr val="bg1"/>
              </a:gs>
              <a:gs pos="100000">
                <a:schemeClr val="hlink"/>
              </a:gs>
            </a:gsLst>
            <a:lin ang="1890000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31" name="Rectangle 7"/>
          <p:cNvSpPr>
            <a:spLocks noChangeArrowheads="1"/>
          </p:cNvSpPr>
          <p:nvPr/>
        </p:nvSpPr>
        <p:spPr bwMode="gray">
          <a:xfrm>
            <a:off x="762000" y="990600"/>
            <a:ext cx="31750" cy="1052513"/>
          </a:xfrm>
          <a:prstGeom prst="rect">
            <a:avLst/>
          </a:prstGeom>
          <a:solidFill>
            <a:schemeClr val="bg2"/>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32" name="Rectangle 8"/>
          <p:cNvSpPr>
            <a:spLocks noChangeArrowheads="1"/>
          </p:cNvSpPr>
          <p:nvPr/>
        </p:nvSpPr>
        <p:spPr bwMode="gray">
          <a:xfrm>
            <a:off x="442913" y="1781175"/>
            <a:ext cx="8226425" cy="31750"/>
          </a:xfrm>
          <a:prstGeom prst="rect">
            <a:avLst/>
          </a:prstGeom>
          <a:gradFill rotWithShape="0">
            <a:gsLst>
              <a:gs pos="0">
                <a:schemeClr val="bg2"/>
              </a:gs>
              <a:gs pos="100000">
                <a:schemeClr val="bg1"/>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kumimoji="1" lang="bg-BG" sz="2400"/>
          </a:p>
        </p:txBody>
      </p:sp>
      <p:sp>
        <p:nvSpPr>
          <p:cNvPr id="1033" name="Rectangle 9"/>
          <p:cNvSpPr>
            <a:spLocks noGrp="1" noChangeArrowheads="1"/>
          </p:cNvSpPr>
          <p:nvPr>
            <p:ph type="title"/>
          </p:nvPr>
        </p:nvSpPr>
        <p:spPr bwMode="auto">
          <a:xfrm>
            <a:off x="1150938" y="214313"/>
            <a:ext cx="7793037" cy="14620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p>
            <a:pPr lvl="0"/>
            <a:r>
              <a:rPr lang="bg-BG" smtClean="0"/>
              <a:t>Click to edit Master title style</a:t>
            </a:r>
          </a:p>
        </p:txBody>
      </p:sp>
      <p:sp>
        <p:nvSpPr>
          <p:cNvPr id="1034" name="Rectangle 10"/>
          <p:cNvSpPr>
            <a:spLocks noGrp="1" noChangeArrowheads="1"/>
          </p:cNvSpPr>
          <p:nvPr>
            <p:ph type="body" idx="1"/>
          </p:nvPr>
        </p:nvSpPr>
        <p:spPr bwMode="auto">
          <a:xfrm>
            <a:off x="1182688" y="2017713"/>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bg-BG" smtClean="0"/>
              <a:t>Click to edit Master text styles</a:t>
            </a:r>
          </a:p>
          <a:p>
            <a:pPr lvl="1"/>
            <a:r>
              <a:rPr lang="bg-BG" smtClean="0"/>
              <a:t>Second level</a:t>
            </a:r>
          </a:p>
          <a:p>
            <a:pPr lvl="2"/>
            <a:r>
              <a:rPr lang="bg-BG" smtClean="0"/>
              <a:t>Third level</a:t>
            </a:r>
          </a:p>
          <a:p>
            <a:pPr lvl="3"/>
            <a:r>
              <a:rPr lang="bg-BG" smtClean="0"/>
              <a:t>Fourth level</a:t>
            </a:r>
          </a:p>
          <a:p>
            <a:pPr lvl="4"/>
            <a:r>
              <a:rPr lang="bg-BG" smtClean="0"/>
              <a:t>Fifth level</a:t>
            </a:r>
          </a:p>
        </p:txBody>
      </p:sp>
      <p:sp>
        <p:nvSpPr>
          <p:cNvPr id="6155" name="Rectangle 11"/>
          <p:cNvSpPr>
            <a:spLocks noGrp="1" noChangeArrowheads="1"/>
          </p:cNvSpPr>
          <p:nvPr>
            <p:ph type="dt" sz="half" idx="2"/>
          </p:nvPr>
        </p:nvSpPr>
        <p:spPr bwMode="auto">
          <a:xfrm>
            <a:off x="11620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400" smtClean="0"/>
            </a:lvl1pPr>
          </a:lstStyle>
          <a:p>
            <a:pPr>
              <a:defRPr/>
            </a:pPr>
            <a:r>
              <a:rPr lang="bg-BG"/>
              <a:t>Д. Гоцева</a:t>
            </a:r>
          </a:p>
        </p:txBody>
      </p:sp>
      <p:sp>
        <p:nvSpPr>
          <p:cNvPr id="6156" name="Rectangle 12"/>
          <p:cNvSpPr>
            <a:spLocks noGrp="1" noChangeArrowheads="1"/>
          </p:cNvSpPr>
          <p:nvPr>
            <p:ph type="ftr" sz="quarter" idx="3"/>
          </p:nvPr>
        </p:nvSpPr>
        <p:spPr bwMode="auto">
          <a:xfrm>
            <a:off x="3657600" y="6243638"/>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ctr">
              <a:defRPr sz="1400" smtClean="0"/>
            </a:lvl1pPr>
          </a:lstStyle>
          <a:p>
            <a:pPr>
              <a:defRPr/>
            </a:pPr>
            <a:r>
              <a:rPr lang="bg-BG"/>
              <a:t>ПИК2 - Лекции</a:t>
            </a:r>
          </a:p>
        </p:txBody>
      </p:sp>
      <p:sp>
        <p:nvSpPr>
          <p:cNvPr id="6157" name="Rectangle 13"/>
          <p:cNvSpPr>
            <a:spLocks noGrp="1" noChangeArrowheads="1"/>
          </p:cNvSpPr>
          <p:nvPr>
            <p:ph type="sldNum" sz="quarter" idx="4"/>
          </p:nvPr>
        </p:nvSpPr>
        <p:spPr bwMode="auto">
          <a:xfrm>
            <a:off x="7042150" y="6243638"/>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400" smtClean="0"/>
            </a:lvl1pPr>
          </a:lstStyle>
          <a:p>
            <a:pPr>
              <a:defRPr/>
            </a:pPr>
            <a:fld id="{283D8D0C-E939-499E-91ED-8329394447CB}" type="slidenum">
              <a:rPr lang="bg-BG"/>
              <a:pPr>
                <a:defRPr/>
              </a:pPr>
              <a:t>‹#›</a:t>
            </a:fld>
            <a:endParaRPr lang="bg-BG"/>
          </a:p>
        </p:txBody>
      </p:sp>
    </p:spTree>
  </p:cSld>
  <p:clrMap bg1="lt1" tx1="dk1" bg2="lt2" tx2="dk2" accent1="accent1" accent2="accent2" accent3="accent3" accent4="accent4" accent5="accent5" accent6="accent6" hlink="hlink" folHlink="folHlink"/>
  <p:sldLayoutIdLst>
    <p:sldLayoutId id="2147483678"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 id="2147483675" r:id="rId12"/>
    <p:sldLayoutId id="2147483676" r:id="rId13"/>
    <p:sldLayoutId id="2147483677" r:id="rId14"/>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bg-BG"/>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dgotseva.com/"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EX81.C" TargetMode="Externa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hyperlink" Target="../EX83.C" TargetMode="External"/><Relationship Id="rId2" Type="http://schemas.openxmlformats.org/officeDocument/2006/relationships/hyperlink" Target="../EX82.C" TargetMode="Externa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2.xml"/></Relationships>
</file>

<file path=ppt/slides/_rels/slide32.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2.xml"/></Relationships>
</file>

<file path=ppt/slides/_rels/slide42.xml.rels><?xml version="1.0" encoding="UTF-8" standalone="yes"?>
<Relationships xmlns="http://schemas.openxmlformats.org/package/2006/relationships"><Relationship Id="rId2" Type="http://schemas.openxmlformats.org/officeDocument/2006/relationships/hyperlink" Target="EX14.C" TargetMode="Externa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Д. Гоцева</a:t>
            </a:r>
          </a:p>
        </p:txBody>
      </p:sp>
      <p:sp>
        <p:nvSpPr>
          <p:cNvPr id="3075" name="Rectangle 15"/>
          <p:cNvSpPr>
            <a:spLocks noGrp="1" noChangeArrowheads="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ПИК2 - Лекции</a:t>
            </a:r>
          </a:p>
        </p:txBody>
      </p:sp>
      <p:sp>
        <p:nvSpPr>
          <p:cNvPr id="3076" name="Rectangle 16"/>
          <p:cNvSpPr>
            <a:spLocks noGrp="1" noChangeArrowheads="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2E842B9-49CC-4BB1-A15B-FF2F8F816BD0}" type="slidenum">
              <a:rPr lang="bg-BG">
                <a:solidFill>
                  <a:schemeClr val="bg2"/>
                </a:solidFill>
              </a:rPr>
              <a:pPr eaLnBrk="1" hangingPunct="1"/>
              <a:t>1</a:t>
            </a:fld>
            <a:endParaRPr lang="bg-BG">
              <a:solidFill>
                <a:schemeClr val="bg2"/>
              </a:solidFill>
            </a:endParaRPr>
          </a:p>
        </p:txBody>
      </p:sp>
      <p:sp>
        <p:nvSpPr>
          <p:cNvPr id="3077" name="Rectangle 2"/>
          <p:cNvSpPr>
            <a:spLocks noGrp="1" noChangeArrowheads="1"/>
          </p:cNvSpPr>
          <p:nvPr>
            <p:ph type="ctrTitle"/>
          </p:nvPr>
        </p:nvSpPr>
        <p:spPr/>
        <p:txBody>
          <a:bodyPr/>
          <a:lstStyle/>
          <a:p>
            <a:pPr eaLnBrk="1" hangingPunct="1"/>
            <a:r>
              <a:rPr lang="bg-BG" smtClean="0"/>
              <a:t>ПИК </a:t>
            </a:r>
            <a:r>
              <a:rPr lang="en-US" smtClean="0"/>
              <a:t>2</a:t>
            </a:r>
            <a:endParaRPr lang="bg-BG" smtClean="0"/>
          </a:p>
        </p:txBody>
      </p:sp>
      <p:sp>
        <p:nvSpPr>
          <p:cNvPr id="3078" name="Rectangle 3"/>
          <p:cNvSpPr>
            <a:spLocks noGrp="1" noChangeArrowheads="1"/>
          </p:cNvSpPr>
          <p:nvPr>
            <p:ph type="subTitle" idx="1"/>
          </p:nvPr>
        </p:nvSpPr>
        <p:spPr/>
        <p:txBody>
          <a:bodyPr/>
          <a:lstStyle/>
          <a:p>
            <a:pPr eaLnBrk="1" hangingPunct="1">
              <a:lnSpc>
                <a:spcPct val="90000"/>
              </a:lnSpc>
            </a:pPr>
            <a:r>
              <a:rPr lang="bg-BG" smtClean="0"/>
              <a:t>Лекции</a:t>
            </a:r>
          </a:p>
          <a:p>
            <a:pPr eaLnBrk="1" hangingPunct="1">
              <a:lnSpc>
                <a:spcPct val="90000"/>
              </a:lnSpc>
            </a:pPr>
            <a:r>
              <a:rPr lang="bg-BG" smtClean="0"/>
              <a:t>Доц. д-р Даниела Гоцева</a:t>
            </a:r>
          </a:p>
          <a:p>
            <a:pPr eaLnBrk="1" hangingPunct="1">
              <a:lnSpc>
                <a:spcPct val="90000"/>
              </a:lnSpc>
            </a:pPr>
            <a:r>
              <a:rPr lang="en-US" smtClean="0">
                <a:hlinkClick r:id="rId2"/>
              </a:rPr>
              <a:t>http://dgotseva.com</a:t>
            </a:r>
            <a:r>
              <a:rPr lang="en-US" smtClean="0"/>
              <a:t> </a:t>
            </a:r>
            <a:endParaRPr lang="bg-BG" smtClean="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2291"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2292"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7003AC7-63A8-4962-A31B-FD8EBEEA9E0A}" type="slidenum">
              <a:rPr lang="bg-BG"/>
              <a:pPr eaLnBrk="1" hangingPunct="1"/>
              <a:t>10</a:t>
            </a:fld>
            <a:endParaRPr lang="bg-BG"/>
          </a:p>
        </p:txBody>
      </p:sp>
      <p:sp>
        <p:nvSpPr>
          <p:cNvPr id="12293" name="Rectangle 2"/>
          <p:cNvSpPr>
            <a:spLocks noGrp="1" noChangeArrowheads="1"/>
          </p:cNvSpPr>
          <p:nvPr>
            <p:ph type="title"/>
          </p:nvPr>
        </p:nvSpPr>
        <p:spPr/>
        <p:txBody>
          <a:bodyPr/>
          <a:lstStyle/>
          <a:p>
            <a:pPr eaLnBrk="1" hangingPunct="1"/>
            <a:r>
              <a:rPr lang="bg-BG" smtClean="0"/>
              <a:t>Структури и функции</a:t>
            </a:r>
          </a:p>
        </p:txBody>
      </p:sp>
      <p:sp>
        <p:nvSpPr>
          <p:cNvPr id="12294" name="Rectangle 3"/>
          <p:cNvSpPr>
            <a:spLocks noGrp="1" noChangeArrowheads="1"/>
          </p:cNvSpPr>
          <p:nvPr>
            <p:ph type="body" sz="half" idx="1"/>
          </p:nvPr>
        </p:nvSpPr>
        <p:spPr/>
        <p:txBody>
          <a:bodyPr/>
          <a:lstStyle/>
          <a:p>
            <a:pPr eaLnBrk="1" hangingPunct="1">
              <a:lnSpc>
                <a:spcPct val="80000"/>
              </a:lnSpc>
            </a:pPr>
            <a:r>
              <a:rPr lang="bg-BG" sz="2000" smtClean="0"/>
              <a:t>Следващата стъпка е да напишем набор от функции, които да извършват аритметични операции с точки.</a:t>
            </a:r>
          </a:p>
          <a:p>
            <a:pPr eaLnBrk="1" hangingPunct="1">
              <a:lnSpc>
                <a:spcPct val="80000"/>
              </a:lnSpc>
            </a:pPr>
            <a:r>
              <a:rPr lang="bg-BG" sz="2000" smtClean="0"/>
              <a:t>Тук двата аргумента, както и върнатата стойност, са структури. За да покажем, че параметрите на структурата се подават по стойност, както всички други параметри, направо увеличаваме компонентите на pi, вместо да използваме отделна временна променлива</a:t>
            </a:r>
          </a:p>
        </p:txBody>
      </p:sp>
      <p:sp>
        <p:nvSpPr>
          <p:cNvPr id="12295" name="Rectangle 4"/>
          <p:cNvSpPr>
            <a:spLocks noGrp="1" noChangeArrowheads="1"/>
          </p:cNvSpPr>
          <p:nvPr>
            <p:ph sz="half" idx="2"/>
          </p:nvPr>
        </p:nvSpPr>
        <p:spPr/>
        <p:txBody>
          <a:bodyPr/>
          <a:lstStyle/>
          <a:p>
            <a:pPr eaLnBrk="1" hangingPunct="1"/>
            <a:endParaRPr lang="bg-BG" sz="2800" smtClean="0"/>
          </a:p>
        </p:txBody>
      </p:sp>
      <p:pic>
        <p:nvPicPr>
          <p:cNvPr id="1229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476375" y="4365625"/>
            <a:ext cx="6985000" cy="16081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3315"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3316"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EE36F88-91DB-40D0-AD0D-E0364448D303}" type="slidenum">
              <a:rPr lang="bg-BG"/>
              <a:pPr eaLnBrk="1" hangingPunct="1"/>
              <a:t>11</a:t>
            </a:fld>
            <a:endParaRPr lang="bg-BG"/>
          </a:p>
        </p:txBody>
      </p:sp>
      <p:sp>
        <p:nvSpPr>
          <p:cNvPr id="13317" name="Rectangle 2"/>
          <p:cNvSpPr>
            <a:spLocks noGrp="1" noChangeArrowheads="1"/>
          </p:cNvSpPr>
          <p:nvPr>
            <p:ph type="title"/>
          </p:nvPr>
        </p:nvSpPr>
        <p:spPr/>
        <p:txBody>
          <a:bodyPr/>
          <a:lstStyle/>
          <a:p>
            <a:pPr eaLnBrk="1" hangingPunct="1"/>
            <a:r>
              <a:rPr lang="bg-BG" smtClean="0"/>
              <a:t>Структури и функции</a:t>
            </a:r>
          </a:p>
        </p:txBody>
      </p:sp>
      <p:sp>
        <p:nvSpPr>
          <p:cNvPr id="13318" name="Rectangle 3"/>
          <p:cNvSpPr>
            <a:spLocks noGrp="1" noChangeArrowheads="1"/>
          </p:cNvSpPr>
          <p:nvPr>
            <p:ph type="body" sz="half" idx="1"/>
          </p:nvPr>
        </p:nvSpPr>
        <p:spPr>
          <a:xfrm>
            <a:off x="1182688" y="2017713"/>
            <a:ext cx="7772400" cy="2924175"/>
          </a:xfrm>
        </p:spPr>
        <p:txBody>
          <a:bodyPr/>
          <a:lstStyle/>
          <a:p>
            <a:pPr eaLnBrk="1" hangingPunct="1">
              <a:lnSpc>
                <a:spcPct val="90000"/>
              </a:lnSpc>
            </a:pPr>
            <a:r>
              <a:rPr lang="bg-BG" sz="2800" smtClean="0"/>
              <a:t>Като друг пример ще използваме функцията ptinrect, която проверява дали дадена точка е вътре в някакъв правоъгълник. Приели сме условно, че всеки правоъгълник се характеризира с лява и долна страна, но не с дясна и горна страна.</a:t>
            </a:r>
          </a:p>
        </p:txBody>
      </p:sp>
      <p:sp>
        <p:nvSpPr>
          <p:cNvPr id="13319" name="Rectangle 4"/>
          <p:cNvSpPr>
            <a:spLocks noGrp="1" noChangeArrowheads="1"/>
          </p:cNvSpPr>
          <p:nvPr>
            <p:ph sz="half" idx="2"/>
          </p:nvPr>
        </p:nvSpPr>
        <p:spPr/>
        <p:txBody>
          <a:bodyPr/>
          <a:lstStyle/>
          <a:p>
            <a:pPr eaLnBrk="1" hangingPunct="1"/>
            <a:endParaRPr lang="bg-BG" sz="2800" smtClean="0"/>
          </a:p>
        </p:txBody>
      </p:sp>
      <p:pic>
        <p:nvPicPr>
          <p:cNvPr id="1332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051050" y="4811713"/>
            <a:ext cx="6121400" cy="1320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4339"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4340"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47B6A80-6CCD-4BF7-AAF8-20C06D5926BE}" type="slidenum">
              <a:rPr lang="bg-BG"/>
              <a:pPr eaLnBrk="1" hangingPunct="1"/>
              <a:t>12</a:t>
            </a:fld>
            <a:endParaRPr lang="bg-BG"/>
          </a:p>
        </p:txBody>
      </p:sp>
      <p:sp>
        <p:nvSpPr>
          <p:cNvPr id="14341" name="Rectangle 2"/>
          <p:cNvSpPr>
            <a:spLocks noGrp="1" noChangeArrowheads="1"/>
          </p:cNvSpPr>
          <p:nvPr>
            <p:ph type="title"/>
          </p:nvPr>
        </p:nvSpPr>
        <p:spPr/>
        <p:txBody>
          <a:bodyPr/>
          <a:lstStyle/>
          <a:p>
            <a:pPr eaLnBrk="1" hangingPunct="1"/>
            <a:r>
              <a:rPr lang="bg-BG" smtClean="0"/>
              <a:t>Структури и функции</a:t>
            </a:r>
          </a:p>
        </p:txBody>
      </p:sp>
      <p:sp>
        <p:nvSpPr>
          <p:cNvPr id="14342" name="Rectangle 3"/>
          <p:cNvSpPr>
            <a:spLocks noGrp="1" noChangeArrowheads="1"/>
          </p:cNvSpPr>
          <p:nvPr>
            <p:ph type="body" sz="half" idx="1"/>
          </p:nvPr>
        </p:nvSpPr>
        <p:spPr>
          <a:xfrm>
            <a:off x="1182688" y="2017713"/>
            <a:ext cx="7772400" cy="2058987"/>
          </a:xfrm>
        </p:spPr>
        <p:txBody>
          <a:bodyPr/>
          <a:lstStyle/>
          <a:p>
            <a:pPr eaLnBrk="1" hangingPunct="1">
              <a:lnSpc>
                <a:spcPct val="80000"/>
              </a:lnSpc>
            </a:pPr>
            <a:r>
              <a:rPr lang="bg-BG" sz="2400" smtClean="0"/>
              <a:t>Функцията предполага, че правоъгълникът е представен по стандартния начин, където координатите на p1 са по-малки по стойност от координатите на р2. Следващата функция връща правоъгълник, който със сигурност е в канонична форма:</a:t>
            </a:r>
          </a:p>
        </p:txBody>
      </p:sp>
      <p:sp>
        <p:nvSpPr>
          <p:cNvPr id="14343" name="Rectangle 4"/>
          <p:cNvSpPr>
            <a:spLocks noGrp="1" noChangeArrowheads="1"/>
          </p:cNvSpPr>
          <p:nvPr>
            <p:ph sz="half" idx="2"/>
          </p:nvPr>
        </p:nvSpPr>
        <p:spPr/>
        <p:txBody>
          <a:bodyPr/>
          <a:lstStyle/>
          <a:p>
            <a:pPr eaLnBrk="1" hangingPunct="1"/>
            <a:endParaRPr lang="bg-BG" sz="2800" smtClean="0"/>
          </a:p>
        </p:txBody>
      </p:sp>
      <p:pic>
        <p:nvPicPr>
          <p:cNvPr id="14344"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19250" y="3876675"/>
            <a:ext cx="6200775" cy="2981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536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536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66B66D2-8133-4188-B057-A96CB7FE53AD}" type="slidenum">
              <a:rPr lang="bg-BG"/>
              <a:pPr eaLnBrk="1" hangingPunct="1"/>
              <a:t>13</a:t>
            </a:fld>
            <a:endParaRPr lang="bg-BG"/>
          </a:p>
        </p:txBody>
      </p:sp>
      <p:sp>
        <p:nvSpPr>
          <p:cNvPr id="15365" name="Rectangle 2"/>
          <p:cNvSpPr>
            <a:spLocks noGrp="1" noChangeArrowheads="1"/>
          </p:cNvSpPr>
          <p:nvPr>
            <p:ph type="title"/>
          </p:nvPr>
        </p:nvSpPr>
        <p:spPr/>
        <p:txBody>
          <a:bodyPr/>
          <a:lstStyle/>
          <a:p>
            <a:pPr eaLnBrk="1" hangingPunct="1"/>
            <a:r>
              <a:rPr lang="bg-BG" smtClean="0"/>
              <a:t>Структури и функции</a:t>
            </a:r>
          </a:p>
        </p:txBody>
      </p:sp>
      <p:sp>
        <p:nvSpPr>
          <p:cNvPr id="15366" name="Rectangle 3"/>
          <p:cNvSpPr>
            <a:spLocks noGrp="1" noChangeArrowheads="1"/>
          </p:cNvSpPr>
          <p:nvPr>
            <p:ph type="body" idx="1"/>
          </p:nvPr>
        </p:nvSpPr>
        <p:spPr/>
        <p:txBody>
          <a:bodyPr/>
          <a:lstStyle/>
          <a:p>
            <a:pPr eaLnBrk="1" hangingPunct="1">
              <a:lnSpc>
                <a:spcPct val="80000"/>
              </a:lnSpc>
            </a:pPr>
            <a:r>
              <a:rPr lang="bg-BG" sz="1800" smtClean="0"/>
              <a:t>Операторите за структури . и -&gt;, заедно с () за извикване на функции и [] за индексиране, стоят на върха на йерархическата структура на приоритетите и следователно са обвързани доста силно. Например, ако имаме декларацията:</a:t>
            </a:r>
          </a:p>
          <a:p>
            <a:pPr eaLnBrk="1" hangingPunct="1">
              <a:lnSpc>
                <a:spcPct val="80000"/>
              </a:lnSpc>
              <a:buFont typeface="Wingdings" pitchFamily="2" charset="2"/>
              <a:buNone/>
            </a:pPr>
            <a:r>
              <a:rPr lang="bg-BG" sz="1800" smtClean="0"/>
              <a:t>struct {</a:t>
            </a:r>
          </a:p>
          <a:p>
            <a:pPr eaLnBrk="1" hangingPunct="1">
              <a:lnSpc>
                <a:spcPct val="80000"/>
              </a:lnSpc>
              <a:buFont typeface="Wingdings" pitchFamily="2" charset="2"/>
              <a:buNone/>
            </a:pPr>
            <a:r>
              <a:rPr lang="bg-BG" sz="1800" smtClean="0"/>
              <a:t>int len;</a:t>
            </a:r>
          </a:p>
          <a:p>
            <a:pPr eaLnBrk="1" hangingPunct="1">
              <a:lnSpc>
                <a:spcPct val="80000"/>
              </a:lnSpc>
              <a:buFont typeface="Wingdings" pitchFamily="2" charset="2"/>
              <a:buNone/>
            </a:pPr>
            <a:r>
              <a:rPr lang="bg-BG" sz="1800" smtClean="0"/>
              <a:t>char *str;</a:t>
            </a:r>
          </a:p>
          <a:p>
            <a:pPr eaLnBrk="1" hangingPunct="1">
              <a:lnSpc>
                <a:spcPct val="80000"/>
              </a:lnSpc>
              <a:buFont typeface="Wingdings" pitchFamily="2" charset="2"/>
              <a:buNone/>
            </a:pPr>
            <a:r>
              <a:rPr lang="bg-BG" sz="1800" smtClean="0"/>
              <a:t>} *p;</a:t>
            </a:r>
          </a:p>
          <a:p>
            <a:pPr eaLnBrk="1" hangingPunct="1">
              <a:lnSpc>
                <a:spcPct val="80000"/>
              </a:lnSpc>
            </a:pPr>
            <a:r>
              <a:rPr lang="bg-BG" sz="1800" smtClean="0"/>
              <a:t>то</a:t>
            </a:r>
          </a:p>
          <a:p>
            <a:pPr eaLnBrk="1" hangingPunct="1">
              <a:lnSpc>
                <a:spcPct val="80000"/>
              </a:lnSpc>
              <a:buFont typeface="Wingdings" pitchFamily="2" charset="2"/>
              <a:buNone/>
            </a:pPr>
            <a:r>
              <a:rPr lang="bg-BG" sz="1800" smtClean="0"/>
              <a:t>++p-&gt;len</a:t>
            </a:r>
          </a:p>
          <a:p>
            <a:pPr eaLnBrk="1" hangingPunct="1">
              <a:lnSpc>
                <a:spcPct val="80000"/>
              </a:lnSpc>
            </a:pPr>
            <a:r>
              <a:rPr lang="bg-BG" sz="1800" smtClean="0"/>
              <a:t>ще увеличи len, а не p, тъй като, ако поставим кръгли скоби, изразът ще добие вида ++ (р-&gt;len). Ако искате да промените последователността, трябва да използвате кръгли скоби: </a:t>
            </a:r>
            <a:br>
              <a:rPr lang="bg-BG" sz="1800" smtClean="0"/>
            </a:br>
            <a:r>
              <a:rPr lang="bg-BG" sz="1800" smtClean="0"/>
              <a:t>(++р)-&gt;len увеличава р, преди да получи достъп до len, а </a:t>
            </a:r>
            <a:br>
              <a:rPr lang="bg-BG" sz="1800" smtClean="0"/>
            </a:br>
            <a:r>
              <a:rPr lang="bg-BG" sz="1800" smtClean="0"/>
              <a:t>(р++)-&gt;len увеличава р след това.</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14"/>
          <p:cNvSpPr>
            <a:spLocks noGrp="1" noChangeArrowheads="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Д. Гоцева</a:t>
            </a:r>
          </a:p>
        </p:txBody>
      </p:sp>
      <p:sp>
        <p:nvSpPr>
          <p:cNvPr id="16387" name="Rectangle 15"/>
          <p:cNvSpPr>
            <a:spLocks noGrp="1" noChangeArrowheads="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ПИК2 - Лекции</a:t>
            </a:r>
          </a:p>
        </p:txBody>
      </p:sp>
      <p:sp>
        <p:nvSpPr>
          <p:cNvPr id="16388" name="Rectangle 16"/>
          <p:cNvSpPr>
            <a:spLocks noGrp="1" noChangeArrowheads="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43A3E99E-EC75-42E2-8FCB-A2053A65A364}" type="slidenum">
              <a:rPr lang="bg-BG">
                <a:solidFill>
                  <a:schemeClr val="bg2"/>
                </a:solidFill>
              </a:rPr>
              <a:pPr eaLnBrk="1" hangingPunct="1"/>
              <a:t>14</a:t>
            </a:fld>
            <a:endParaRPr lang="bg-BG">
              <a:solidFill>
                <a:schemeClr val="bg2"/>
              </a:solidFill>
            </a:endParaRPr>
          </a:p>
        </p:txBody>
      </p:sp>
      <p:sp>
        <p:nvSpPr>
          <p:cNvPr id="16389" name="Rectangle 4"/>
          <p:cNvSpPr>
            <a:spLocks noGrp="1" noChangeArrowheads="1"/>
          </p:cNvSpPr>
          <p:nvPr>
            <p:ph type="ctrTitle"/>
          </p:nvPr>
        </p:nvSpPr>
        <p:spPr/>
        <p:txBody>
          <a:bodyPr/>
          <a:lstStyle/>
          <a:p>
            <a:pPr eaLnBrk="1" hangingPunct="1"/>
            <a:r>
              <a:rPr lang="bg-BG" smtClean="0"/>
              <a:t>Демо</a:t>
            </a:r>
          </a:p>
        </p:txBody>
      </p:sp>
      <p:sp>
        <p:nvSpPr>
          <p:cNvPr id="16390" name="Rectangle 5"/>
          <p:cNvSpPr>
            <a:spLocks noGrp="1" noChangeArrowheads="1"/>
          </p:cNvSpPr>
          <p:nvPr>
            <p:ph type="subTitle" idx="1"/>
          </p:nvPr>
        </p:nvSpPr>
        <p:spPr/>
        <p:txBody>
          <a:bodyPr/>
          <a:lstStyle/>
          <a:p>
            <a:pPr eaLnBrk="1" hangingPunct="1"/>
            <a:r>
              <a:rPr lang="en-US" smtClean="0">
                <a:hlinkClick r:id="rId2" action="ppaction://hlinkfile"/>
              </a:rPr>
              <a:t>EX81.C</a:t>
            </a:r>
            <a:endParaRPr lang="en-US"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741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741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A178134-0C16-4818-B618-43ADA8383A30}" type="slidenum">
              <a:rPr lang="bg-BG"/>
              <a:pPr eaLnBrk="1" hangingPunct="1"/>
              <a:t>15</a:t>
            </a:fld>
            <a:endParaRPr lang="bg-BG"/>
          </a:p>
        </p:txBody>
      </p:sp>
      <p:sp>
        <p:nvSpPr>
          <p:cNvPr id="17413" name="Rectangle 2"/>
          <p:cNvSpPr>
            <a:spLocks noGrp="1" noChangeArrowheads="1"/>
          </p:cNvSpPr>
          <p:nvPr>
            <p:ph type="title"/>
          </p:nvPr>
        </p:nvSpPr>
        <p:spPr/>
        <p:txBody>
          <a:bodyPr/>
          <a:lstStyle/>
          <a:p>
            <a:pPr eaLnBrk="1" hangingPunct="1"/>
            <a:r>
              <a:rPr lang="bg-BG" smtClean="0"/>
              <a:t>Масиви от структури</a:t>
            </a:r>
          </a:p>
        </p:txBody>
      </p:sp>
      <p:sp>
        <p:nvSpPr>
          <p:cNvPr id="17414" name="Rectangle 3"/>
          <p:cNvSpPr>
            <a:spLocks noGrp="1" noChangeArrowheads="1"/>
          </p:cNvSpPr>
          <p:nvPr>
            <p:ph type="body" idx="1"/>
          </p:nvPr>
        </p:nvSpPr>
        <p:spPr/>
        <p:txBody>
          <a:bodyPr/>
          <a:lstStyle/>
          <a:p>
            <a:pPr eaLnBrk="1" hangingPunct="1">
              <a:lnSpc>
                <a:spcPct val="80000"/>
              </a:lnSpc>
            </a:pPr>
            <a:r>
              <a:rPr lang="bg-BG" sz="2800" smtClean="0"/>
              <a:t>Трябва да напишем програма, която преброява колко пъти се среща всяка от ключовите думи на С. Ще ни трябва един масив от символни низове, които да съдържат имената, и един масив от цели числа, в който да се пази броят на повторенията.</a:t>
            </a:r>
          </a:p>
          <a:p>
            <a:pPr eaLnBrk="1" hangingPunct="1">
              <a:lnSpc>
                <a:spcPct val="80000"/>
              </a:lnSpc>
            </a:pPr>
            <a:r>
              <a:rPr lang="bg-BG" sz="2800" smtClean="0"/>
              <a:t>Единият вариант е да използваме два паралелни масива, keyword и keycount:</a:t>
            </a:r>
          </a:p>
          <a:p>
            <a:pPr eaLnBrk="1" hangingPunct="1">
              <a:lnSpc>
                <a:spcPct val="80000"/>
              </a:lnSpc>
              <a:buFont typeface="Wingdings" pitchFamily="2" charset="2"/>
              <a:buNone/>
            </a:pPr>
            <a:r>
              <a:rPr lang="bg-BG" sz="2800" smtClean="0"/>
              <a:t>char *keyword[NKEYS];</a:t>
            </a:r>
          </a:p>
          <a:p>
            <a:pPr eaLnBrk="1" hangingPunct="1">
              <a:lnSpc>
                <a:spcPct val="80000"/>
              </a:lnSpc>
              <a:buFont typeface="Wingdings" pitchFamily="2" charset="2"/>
              <a:buNone/>
            </a:pPr>
            <a:r>
              <a:rPr lang="bg-BG" sz="2800" smtClean="0"/>
              <a:t>int keycount[NKEYS];</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8435"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8436"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B32B58D-B71A-4B5A-B7A3-F359AD56F4C9}" type="slidenum">
              <a:rPr lang="bg-BG"/>
              <a:pPr eaLnBrk="1" hangingPunct="1"/>
              <a:t>16</a:t>
            </a:fld>
            <a:endParaRPr lang="bg-BG"/>
          </a:p>
        </p:txBody>
      </p:sp>
      <p:sp>
        <p:nvSpPr>
          <p:cNvPr id="18437" name="Rectangle 2"/>
          <p:cNvSpPr>
            <a:spLocks noGrp="1" noChangeArrowheads="1"/>
          </p:cNvSpPr>
          <p:nvPr>
            <p:ph type="title"/>
          </p:nvPr>
        </p:nvSpPr>
        <p:spPr/>
        <p:txBody>
          <a:bodyPr/>
          <a:lstStyle/>
          <a:p>
            <a:pPr eaLnBrk="1" hangingPunct="1"/>
            <a:r>
              <a:rPr lang="bg-BG" smtClean="0"/>
              <a:t>Масиви от структури</a:t>
            </a:r>
          </a:p>
        </p:txBody>
      </p:sp>
      <p:sp>
        <p:nvSpPr>
          <p:cNvPr id="18438" name="Rectangle 3"/>
          <p:cNvSpPr>
            <a:spLocks noGrp="1" noChangeArrowheads="1"/>
          </p:cNvSpPr>
          <p:nvPr>
            <p:ph type="body" idx="1"/>
          </p:nvPr>
        </p:nvSpPr>
        <p:spPr/>
        <p:txBody>
          <a:bodyPr/>
          <a:lstStyle/>
          <a:p>
            <a:pPr eaLnBrk="1" hangingPunct="1">
              <a:lnSpc>
                <a:spcPct val="80000"/>
              </a:lnSpc>
            </a:pPr>
            <a:r>
              <a:rPr lang="bg-BG" sz="2400" smtClean="0"/>
              <a:t>Но самият факт, че масивите са паралелни, предполага една по-различна организация - масив от структури. Всяка ключова дума представлява двойка:</a:t>
            </a:r>
          </a:p>
          <a:p>
            <a:pPr eaLnBrk="1" hangingPunct="1">
              <a:lnSpc>
                <a:spcPct val="80000"/>
              </a:lnSpc>
              <a:buFont typeface="Wingdings" pitchFamily="2" charset="2"/>
              <a:buNone/>
            </a:pPr>
            <a:r>
              <a:rPr lang="bg-BG" sz="2400" smtClean="0"/>
              <a:t>char *word;</a:t>
            </a:r>
          </a:p>
          <a:p>
            <a:pPr eaLnBrk="1" hangingPunct="1">
              <a:lnSpc>
                <a:spcPct val="80000"/>
              </a:lnSpc>
              <a:buFont typeface="Wingdings" pitchFamily="2" charset="2"/>
              <a:buNone/>
            </a:pPr>
            <a:r>
              <a:rPr lang="bg-BG" sz="2400" smtClean="0"/>
              <a:t>int cout;</a:t>
            </a:r>
          </a:p>
          <a:p>
            <a:pPr eaLnBrk="1" hangingPunct="1">
              <a:lnSpc>
                <a:spcPct val="80000"/>
              </a:lnSpc>
            </a:pPr>
            <a:r>
              <a:rPr lang="bg-BG" sz="2400" smtClean="0"/>
              <a:t>и ние ще работим с масив от такива двойки. Декларацията на структурата</a:t>
            </a:r>
          </a:p>
          <a:p>
            <a:pPr eaLnBrk="1" hangingPunct="1">
              <a:lnSpc>
                <a:spcPct val="80000"/>
              </a:lnSpc>
              <a:buFont typeface="Wingdings" pitchFamily="2" charset="2"/>
              <a:buNone/>
            </a:pPr>
            <a:r>
              <a:rPr lang="bg-BG" sz="2400" smtClean="0"/>
              <a:t>struct key {</a:t>
            </a:r>
          </a:p>
          <a:p>
            <a:pPr eaLnBrk="1" hangingPunct="1">
              <a:lnSpc>
                <a:spcPct val="80000"/>
              </a:lnSpc>
              <a:buFont typeface="Wingdings" pitchFamily="2" charset="2"/>
              <a:buNone/>
            </a:pPr>
            <a:r>
              <a:rPr lang="bg-BG" sz="2400" smtClean="0"/>
              <a:t>char *word;</a:t>
            </a:r>
          </a:p>
          <a:p>
            <a:pPr eaLnBrk="1" hangingPunct="1">
              <a:lnSpc>
                <a:spcPct val="80000"/>
              </a:lnSpc>
              <a:buFont typeface="Wingdings" pitchFamily="2" charset="2"/>
              <a:buNone/>
            </a:pPr>
            <a:r>
              <a:rPr lang="bg-BG" sz="2400" smtClean="0"/>
              <a:t>int count;</a:t>
            </a:r>
          </a:p>
          <a:p>
            <a:pPr eaLnBrk="1" hangingPunct="1">
              <a:lnSpc>
                <a:spcPct val="80000"/>
              </a:lnSpc>
              <a:buFont typeface="Wingdings" pitchFamily="2" charset="2"/>
              <a:buNone/>
            </a:pPr>
            <a:r>
              <a:rPr lang="bg-BG" sz="2400" smtClean="0"/>
              <a:t>} keytab[NKEYS];</a:t>
            </a:r>
          </a:p>
        </p:txBody>
      </p:sp>
      <p:pic>
        <p:nvPicPr>
          <p:cNvPr id="18439"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643438" y="4606925"/>
            <a:ext cx="3241675" cy="1428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9459"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9460"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582A7E7-EACD-4565-9622-B74DADF282B3}" type="slidenum">
              <a:rPr lang="bg-BG"/>
              <a:pPr eaLnBrk="1" hangingPunct="1"/>
              <a:t>17</a:t>
            </a:fld>
            <a:endParaRPr lang="bg-BG"/>
          </a:p>
        </p:txBody>
      </p:sp>
      <p:sp>
        <p:nvSpPr>
          <p:cNvPr id="19461" name="Rectangle 2"/>
          <p:cNvSpPr>
            <a:spLocks noGrp="1" noChangeArrowheads="1"/>
          </p:cNvSpPr>
          <p:nvPr>
            <p:ph type="title"/>
          </p:nvPr>
        </p:nvSpPr>
        <p:spPr/>
        <p:txBody>
          <a:bodyPr/>
          <a:lstStyle/>
          <a:p>
            <a:pPr eaLnBrk="1" hangingPunct="1"/>
            <a:r>
              <a:rPr lang="bg-BG" smtClean="0"/>
              <a:t>Масиви от структури</a:t>
            </a:r>
          </a:p>
        </p:txBody>
      </p:sp>
      <p:sp>
        <p:nvSpPr>
          <p:cNvPr id="19462" name="Rectangle 3"/>
          <p:cNvSpPr>
            <a:spLocks noGrp="1" noChangeArrowheads="1"/>
          </p:cNvSpPr>
          <p:nvPr>
            <p:ph type="body" sz="half" idx="1"/>
          </p:nvPr>
        </p:nvSpPr>
        <p:spPr/>
        <p:txBody>
          <a:bodyPr/>
          <a:lstStyle/>
          <a:p>
            <a:pPr eaLnBrk="1" hangingPunct="1">
              <a:lnSpc>
                <a:spcPct val="90000"/>
              </a:lnSpc>
            </a:pPr>
            <a:r>
              <a:rPr lang="bg-BG" sz="2000" smtClean="0"/>
              <a:t>Тъй като структурата keytab се състои от постоянен брой имена, най-лесно е да я направим външна променлива и да я инициализираме веднъж при дефинирането й.</a:t>
            </a:r>
          </a:p>
          <a:p>
            <a:pPr eaLnBrk="1" hangingPunct="1">
              <a:lnSpc>
                <a:spcPct val="90000"/>
              </a:lnSpc>
            </a:pPr>
            <a:r>
              <a:rPr lang="bg-BG" sz="2000" smtClean="0"/>
              <a:t>Инициализацията на структурата е аналогична на предишните - след дефиницията се поставя списък от инициализатори, заградени с фигурни скоби:</a:t>
            </a:r>
          </a:p>
        </p:txBody>
      </p:sp>
      <p:sp>
        <p:nvSpPr>
          <p:cNvPr id="19463" name="Rectangle 5"/>
          <p:cNvSpPr>
            <a:spLocks noGrp="1" noChangeArrowheads="1"/>
          </p:cNvSpPr>
          <p:nvPr>
            <p:ph sz="half" idx="2"/>
          </p:nvPr>
        </p:nvSpPr>
        <p:spPr/>
        <p:txBody>
          <a:bodyPr/>
          <a:lstStyle/>
          <a:p>
            <a:pPr eaLnBrk="1" hangingPunct="1"/>
            <a:endParaRPr lang="bg-BG" sz="2800" smtClean="0"/>
          </a:p>
        </p:txBody>
      </p:sp>
      <p:pic>
        <p:nvPicPr>
          <p:cNvPr id="19464" name="Picture 6"/>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1844675"/>
            <a:ext cx="2273300" cy="45354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0483"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0484"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63E3D017-4169-423F-849E-D655109815D0}" type="slidenum">
              <a:rPr lang="bg-BG"/>
              <a:pPr eaLnBrk="1" hangingPunct="1"/>
              <a:t>18</a:t>
            </a:fld>
            <a:endParaRPr lang="bg-BG"/>
          </a:p>
        </p:txBody>
      </p:sp>
      <p:sp>
        <p:nvSpPr>
          <p:cNvPr id="20485" name="Rectangle 2"/>
          <p:cNvSpPr>
            <a:spLocks noGrp="1" noChangeArrowheads="1"/>
          </p:cNvSpPr>
          <p:nvPr>
            <p:ph type="title"/>
          </p:nvPr>
        </p:nvSpPr>
        <p:spPr/>
        <p:txBody>
          <a:bodyPr/>
          <a:lstStyle/>
          <a:p>
            <a:pPr eaLnBrk="1" hangingPunct="1"/>
            <a:r>
              <a:rPr lang="bg-BG" smtClean="0"/>
              <a:t>Масиви от структури</a:t>
            </a:r>
          </a:p>
        </p:txBody>
      </p:sp>
      <p:sp>
        <p:nvSpPr>
          <p:cNvPr id="20486" name="Rectangle 5"/>
          <p:cNvSpPr>
            <a:spLocks noGrp="1" noChangeArrowheads="1"/>
          </p:cNvSpPr>
          <p:nvPr>
            <p:ph sz="half" idx="1"/>
          </p:nvPr>
        </p:nvSpPr>
        <p:spPr/>
        <p:txBody>
          <a:bodyPr/>
          <a:lstStyle/>
          <a:p>
            <a:pPr eaLnBrk="1" hangingPunct="1">
              <a:lnSpc>
                <a:spcPct val="90000"/>
              </a:lnSpc>
            </a:pPr>
            <a:endParaRPr lang="bg-BG" sz="2400" smtClean="0"/>
          </a:p>
        </p:txBody>
      </p:sp>
      <p:sp>
        <p:nvSpPr>
          <p:cNvPr id="20487" name="Rectangle 6"/>
          <p:cNvSpPr>
            <a:spLocks noGrp="1" noChangeArrowheads="1"/>
          </p:cNvSpPr>
          <p:nvPr>
            <p:ph type="body" sz="half" idx="2"/>
          </p:nvPr>
        </p:nvSpPr>
        <p:spPr/>
        <p:txBody>
          <a:bodyPr/>
          <a:lstStyle/>
          <a:p>
            <a:pPr eaLnBrk="1" hangingPunct="1">
              <a:lnSpc>
                <a:spcPct val="90000"/>
              </a:lnSpc>
            </a:pPr>
            <a:r>
              <a:rPr lang="bg-BG" sz="2400" smtClean="0"/>
              <a:t>Програмата за преброяване на ключовите думи започва с дефиницията на keytab. Главната функция прочита входа, като нееднократно извиква функцията getword, която прихваща по една дума от входа.</a:t>
            </a:r>
          </a:p>
        </p:txBody>
      </p:sp>
      <p:pic>
        <p:nvPicPr>
          <p:cNvPr id="2048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895475"/>
            <a:ext cx="5029200" cy="4962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1507"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1508"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0F99A13-E1C5-40B7-8AA1-0DF47F562C67}" type="slidenum">
              <a:rPr lang="bg-BG"/>
              <a:pPr eaLnBrk="1" hangingPunct="1"/>
              <a:t>19</a:t>
            </a:fld>
            <a:endParaRPr lang="bg-BG"/>
          </a:p>
        </p:txBody>
      </p:sp>
      <p:sp>
        <p:nvSpPr>
          <p:cNvPr id="21509" name="Rectangle 2"/>
          <p:cNvSpPr>
            <a:spLocks noGrp="1" noChangeArrowheads="1"/>
          </p:cNvSpPr>
          <p:nvPr>
            <p:ph type="title"/>
          </p:nvPr>
        </p:nvSpPr>
        <p:spPr/>
        <p:txBody>
          <a:bodyPr/>
          <a:lstStyle/>
          <a:p>
            <a:pPr eaLnBrk="1" hangingPunct="1"/>
            <a:r>
              <a:rPr lang="bg-BG" smtClean="0"/>
              <a:t>Масиви от структури</a:t>
            </a:r>
          </a:p>
        </p:txBody>
      </p:sp>
      <p:sp>
        <p:nvSpPr>
          <p:cNvPr id="21510" name="Rectangle 5"/>
          <p:cNvSpPr>
            <a:spLocks noGrp="1" noChangeArrowheads="1"/>
          </p:cNvSpPr>
          <p:nvPr>
            <p:ph sz="half" idx="1"/>
          </p:nvPr>
        </p:nvSpPr>
        <p:spPr/>
        <p:txBody>
          <a:bodyPr/>
          <a:lstStyle/>
          <a:p>
            <a:pPr eaLnBrk="1" hangingPunct="1">
              <a:lnSpc>
                <a:spcPct val="90000"/>
              </a:lnSpc>
            </a:pPr>
            <a:endParaRPr lang="bg-BG" sz="2800" smtClean="0"/>
          </a:p>
        </p:txBody>
      </p:sp>
      <p:sp>
        <p:nvSpPr>
          <p:cNvPr id="21511" name="Rectangle 6"/>
          <p:cNvSpPr>
            <a:spLocks noGrp="1" noChangeArrowheads="1"/>
          </p:cNvSpPr>
          <p:nvPr>
            <p:ph type="body" sz="half" idx="2"/>
          </p:nvPr>
        </p:nvSpPr>
        <p:spPr>
          <a:xfrm>
            <a:off x="5580063" y="2017713"/>
            <a:ext cx="3375025" cy="4114800"/>
          </a:xfrm>
        </p:spPr>
        <p:txBody>
          <a:bodyPr/>
          <a:lstStyle/>
          <a:p>
            <a:pPr eaLnBrk="1" hangingPunct="1">
              <a:lnSpc>
                <a:spcPct val="90000"/>
              </a:lnSpc>
            </a:pPr>
            <a:r>
              <a:rPr lang="bg-BG" sz="2800" smtClean="0"/>
              <a:t>Всяка дума се търси в keytab с помощта на разновидност на функцията за двоично търсене, която изисква входния масив да е сортиран.</a:t>
            </a:r>
          </a:p>
        </p:txBody>
      </p:sp>
      <p:pic>
        <p:nvPicPr>
          <p:cNvPr id="21512"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9388" y="1916113"/>
            <a:ext cx="5495925" cy="392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4"/>
          <p:cNvSpPr>
            <a:spLocks noGrp="1" noChangeArrowheads="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Д. Гоцева</a:t>
            </a:r>
          </a:p>
        </p:txBody>
      </p:sp>
      <p:sp>
        <p:nvSpPr>
          <p:cNvPr id="4099" name="Rectangle 15"/>
          <p:cNvSpPr>
            <a:spLocks noGrp="1" noChangeArrowheads="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ПИК2 - Лекции</a:t>
            </a:r>
          </a:p>
        </p:txBody>
      </p:sp>
      <p:sp>
        <p:nvSpPr>
          <p:cNvPr id="4100" name="Rectangle 16"/>
          <p:cNvSpPr>
            <a:spLocks noGrp="1" noChangeArrowheads="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13C7670F-9219-49A7-A546-4D7BF2A747BC}" type="slidenum">
              <a:rPr lang="bg-BG">
                <a:solidFill>
                  <a:schemeClr val="bg2"/>
                </a:solidFill>
              </a:rPr>
              <a:pPr eaLnBrk="1" hangingPunct="1"/>
              <a:t>2</a:t>
            </a:fld>
            <a:endParaRPr lang="bg-BG">
              <a:solidFill>
                <a:schemeClr val="bg2"/>
              </a:solidFill>
            </a:endParaRPr>
          </a:p>
        </p:txBody>
      </p:sp>
      <p:sp>
        <p:nvSpPr>
          <p:cNvPr id="4101" name="Rectangle 4"/>
          <p:cNvSpPr>
            <a:spLocks noGrp="1" noChangeArrowheads="1"/>
          </p:cNvSpPr>
          <p:nvPr>
            <p:ph type="ctrTitle"/>
          </p:nvPr>
        </p:nvSpPr>
        <p:spPr/>
        <p:txBody>
          <a:bodyPr/>
          <a:lstStyle/>
          <a:p>
            <a:pPr eaLnBrk="1" hangingPunct="1"/>
            <a:r>
              <a:rPr lang="bg-BG" smtClean="0"/>
              <a:t>Структури</a:t>
            </a:r>
            <a:r>
              <a:rPr lang="en-US" smtClean="0"/>
              <a:t> </a:t>
            </a:r>
            <a:r>
              <a:rPr lang="bg-BG" smtClean="0"/>
              <a:t>и обединения</a:t>
            </a:r>
          </a:p>
        </p:txBody>
      </p:sp>
      <p:sp>
        <p:nvSpPr>
          <p:cNvPr id="4102" name="Rectangle 5"/>
          <p:cNvSpPr>
            <a:spLocks noGrp="1" noChangeArrowheads="1"/>
          </p:cNvSpPr>
          <p:nvPr>
            <p:ph type="subTitle" idx="1"/>
          </p:nvPr>
        </p:nvSpPr>
        <p:spPr/>
        <p:txBody>
          <a:bodyPr/>
          <a:lstStyle/>
          <a:p>
            <a:pPr eaLnBrk="1" hangingPunct="1"/>
            <a:r>
              <a:rPr lang="bg-BG" dirty="0" smtClean="0"/>
              <a:t>Лекция </a:t>
            </a:r>
            <a:r>
              <a:rPr lang="en-US" dirty="0" smtClean="0"/>
              <a:t>No </a:t>
            </a:r>
            <a:r>
              <a:rPr lang="bg-BG" smtClean="0"/>
              <a:t>4</a:t>
            </a:r>
            <a:endParaRPr lang="en-US" dirty="0" smtClean="0"/>
          </a:p>
          <a:p>
            <a:pPr eaLnBrk="1" hangingPunct="1"/>
            <a:r>
              <a:rPr lang="en-US" dirty="0" smtClean="0"/>
              <a:t>Example2_4</a:t>
            </a:r>
            <a:endParaRPr lang="bg-BG" dirty="0" smtClean="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253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253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CE67EC2-220E-4FCB-BC90-FE925DE9922D}" type="slidenum">
              <a:rPr lang="bg-BG"/>
              <a:pPr eaLnBrk="1" hangingPunct="1"/>
              <a:t>20</a:t>
            </a:fld>
            <a:endParaRPr lang="bg-BG"/>
          </a:p>
        </p:txBody>
      </p:sp>
      <p:sp>
        <p:nvSpPr>
          <p:cNvPr id="22533" name="Rectangle 2"/>
          <p:cNvSpPr>
            <a:spLocks noGrp="1" noChangeArrowheads="1"/>
          </p:cNvSpPr>
          <p:nvPr>
            <p:ph type="title"/>
          </p:nvPr>
        </p:nvSpPr>
        <p:spPr/>
        <p:txBody>
          <a:bodyPr/>
          <a:lstStyle/>
          <a:p>
            <a:pPr eaLnBrk="1" hangingPunct="1"/>
            <a:r>
              <a:rPr lang="bg-BG" smtClean="0"/>
              <a:t>Масиви от структури</a:t>
            </a:r>
          </a:p>
        </p:txBody>
      </p:sp>
      <p:sp>
        <p:nvSpPr>
          <p:cNvPr id="22534" name="Rectangle 3"/>
          <p:cNvSpPr>
            <a:spLocks noGrp="1" noChangeArrowheads="1"/>
          </p:cNvSpPr>
          <p:nvPr>
            <p:ph type="body" idx="1"/>
          </p:nvPr>
        </p:nvSpPr>
        <p:spPr/>
        <p:txBody>
          <a:bodyPr/>
          <a:lstStyle/>
          <a:p>
            <a:pPr eaLnBrk="1" hangingPunct="1">
              <a:lnSpc>
                <a:spcPct val="80000"/>
              </a:lnSpc>
            </a:pPr>
            <a:r>
              <a:rPr lang="bg-BG" sz="2000" smtClean="0"/>
              <a:t>Езикът С предоставя унарния оператор sizeof, който работи по време на компилацията и изчислява големината на даден обект. Изразите</a:t>
            </a:r>
          </a:p>
          <a:p>
            <a:pPr eaLnBrk="1" hangingPunct="1">
              <a:lnSpc>
                <a:spcPct val="80000"/>
              </a:lnSpc>
              <a:buFont typeface="Wingdings" pitchFamily="2" charset="2"/>
              <a:buNone/>
            </a:pPr>
            <a:r>
              <a:rPr lang="bg-BG" sz="2000" i="1" smtClean="0"/>
              <a:t>sizeof </a:t>
            </a:r>
            <a:r>
              <a:rPr lang="bg-BG" sz="2000" smtClean="0"/>
              <a:t>обект</a:t>
            </a:r>
          </a:p>
          <a:p>
            <a:pPr eaLnBrk="1" hangingPunct="1">
              <a:lnSpc>
                <a:spcPct val="80000"/>
              </a:lnSpc>
            </a:pPr>
            <a:r>
              <a:rPr lang="bg-BG" sz="2000" smtClean="0"/>
              <a:t>и</a:t>
            </a:r>
          </a:p>
          <a:p>
            <a:pPr eaLnBrk="1" hangingPunct="1">
              <a:lnSpc>
                <a:spcPct val="80000"/>
              </a:lnSpc>
              <a:buFont typeface="Wingdings" pitchFamily="2" charset="2"/>
              <a:buNone/>
            </a:pPr>
            <a:r>
              <a:rPr lang="bg-BG" sz="2000" i="1" smtClean="0"/>
              <a:t>sizeof (</a:t>
            </a:r>
            <a:r>
              <a:rPr lang="bg-BG" sz="2000" smtClean="0"/>
              <a:t>име на тип</a:t>
            </a:r>
            <a:r>
              <a:rPr lang="bg-BG" sz="2000" i="1" smtClean="0"/>
              <a:t>)</a:t>
            </a:r>
          </a:p>
          <a:p>
            <a:pPr eaLnBrk="1" hangingPunct="1">
              <a:lnSpc>
                <a:spcPct val="80000"/>
              </a:lnSpc>
            </a:pPr>
            <a:r>
              <a:rPr lang="bg-BG" sz="2000" smtClean="0"/>
              <a:t>дават като резултат цяло число, равняващо се на големината на зададения обект или тип в байтове. (По-точно казано, sizeof връща беззнакова числова стойност, чийто тип size_t е дефиниран в заглавния файл &lt;stddef .h&gt;.) Обектът може да бъде променлива, масив или структура. Името на типа може да бъде име на някой от основните типове като int или double, или на производен тип като структура или указател.</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3555"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3556"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438B1D5-7C6D-46F0-8398-AD32C845CFEE}" type="slidenum">
              <a:rPr lang="bg-BG"/>
              <a:pPr eaLnBrk="1" hangingPunct="1"/>
              <a:t>21</a:t>
            </a:fld>
            <a:endParaRPr lang="bg-BG"/>
          </a:p>
        </p:txBody>
      </p:sp>
      <p:sp>
        <p:nvSpPr>
          <p:cNvPr id="23557" name="Rectangle 2"/>
          <p:cNvSpPr>
            <a:spLocks noGrp="1" noChangeArrowheads="1"/>
          </p:cNvSpPr>
          <p:nvPr>
            <p:ph type="title"/>
          </p:nvPr>
        </p:nvSpPr>
        <p:spPr/>
        <p:txBody>
          <a:bodyPr/>
          <a:lstStyle/>
          <a:p>
            <a:pPr eaLnBrk="1" hangingPunct="1"/>
            <a:r>
              <a:rPr lang="bg-BG" smtClean="0"/>
              <a:t>Масиви от структури</a:t>
            </a:r>
          </a:p>
        </p:txBody>
      </p:sp>
      <p:sp>
        <p:nvSpPr>
          <p:cNvPr id="23558" name="Rectangle 3"/>
          <p:cNvSpPr>
            <a:spLocks noGrp="1" noChangeArrowheads="1"/>
          </p:cNvSpPr>
          <p:nvPr>
            <p:ph type="body" idx="1"/>
          </p:nvPr>
        </p:nvSpPr>
        <p:spPr/>
        <p:txBody>
          <a:bodyPr/>
          <a:lstStyle/>
          <a:p>
            <a:pPr eaLnBrk="1" hangingPunct="1">
              <a:lnSpc>
                <a:spcPct val="80000"/>
              </a:lnSpc>
            </a:pPr>
            <a:r>
              <a:rPr lang="bg-BG" sz="2000" smtClean="0"/>
              <a:t>В нашия случай броят на ключовите думи се получава от размера на масива, разделен на размера на един елемент. Това изчисление е използвано в оператора #define, който задава стойността на NKEYS:</a:t>
            </a:r>
          </a:p>
          <a:p>
            <a:pPr eaLnBrk="1" hangingPunct="1">
              <a:lnSpc>
                <a:spcPct val="80000"/>
              </a:lnSpc>
              <a:buFont typeface="Wingdings" pitchFamily="2" charset="2"/>
              <a:buNone/>
            </a:pPr>
            <a:r>
              <a:rPr lang="bg-BG" sz="2000" smtClean="0">
                <a:solidFill>
                  <a:schemeClr val="folHlink"/>
                </a:solidFill>
              </a:rPr>
              <a:t>#define NKEYS (sizeof keytab / sizeof(struct key))</a:t>
            </a:r>
          </a:p>
          <a:p>
            <a:pPr eaLnBrk="1" hangingPunct="1">
              <a:lnSpc>
                <a:spcPct val="80000"/>
              </a:lnSpc>
            </a:pPr>
            <a:r>
              <a:rPr lang="bg-BG" sz="2000" smtClean="0"/>
              <a:t>Друг начин да напишете горния израз е да разделите размера на масива на големината на конкретен елемент:</a:t>
            </a:r>
          </a:p>
          <a:p>
            <a:pPr eaLnBrk="1" hangingPunct="1">
              <a:lnSpc>
                <a:spcPct val="80000"/>
              </a:lnSpc>
              <a:buFont typeface="Wingdings" pitchFamily="2" charset="2"/>
              <a:buNone/>
            </a:pPr>
            <a:r>
              <a:rPr lang="bg-BG" sz="2000" smtClean="0">
                <a:solidFill>
                  <a:schemeClr val="hlink"/>
                </a:solidFill>
              </a:rPr>
              <a:t>#define NKEYS (sizeof keytab / sizeof(keytab[0]))</a:t>
            </a:r>
          </a:p>
          <a:p>
            <a:pPr eaLnBrk="1" hangingPunct="1">
              <a:lnSpc>
                <a:spcPct val="80000"/>
              </a:lnSpc>
            </a:pPr>
            <a:r>
              <a:rPr lang="bg-BG" sz="2000" smtClean="0"/>
              <a:t>Преимуществото на този вариант е, че не се налага изразът да се променя, ако типът бъде променен.</a:t>
            </a:r>
          </a:p>
          <a:p>
            <a:pPr eaLnBrk="1" hangingPunct="1">
              <a:lnSpc>
                <a:spcPct val="80000"/>
              </a:lnSpc>
            </a:pPr>
            <a:r>
              <a:rPr lang="bg-BG" sz="2000" smtClean="0"/>
              <a:t>sizeof не може да се употребява в #if ред, тъй като предпроцесорът не прави синтактичен разбор на имената на типовете. Изразът в #define, обаче, не се изчислява от предпроцесора, ето защо кодът е напълно валиден.</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4579"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4580"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08BEEAA3-ACFE-43A9-B419-6BCECE757D2A}" type="slidenum">
              <a:rPr lang="bg-BG"/>
              <a:pPr eaLnBrk="1" hangingPunct="1"/>
              <a:t>22</a:t>
            </a:fld>
            <a:endParaRPr lang="bg-BG"/>
          </a:p>
        </p:txBody>
      </p:sp>
      <p:sp>
        <p:nvSpPr>
          <p:cNvPr id="24581" name="Rectangle 2"/>
          <p:cNvSpPr>
            <a:spLocks noGrp="1" noChangeArrowheads="1"/>
          </p:cNvSpPr>
          <p:nvPr>
            <p:ph type="title"/>
          </p:nvPr>
        </p:nvSpPr>
        <p:spPr/>
        <p:txBody>
          <a:bodyPr/>
          <a:lstStyle/>
          <a:p>
            <a:pPr eaLnBrk="1" hangingPunct="1"/>
            <a:r>
              <a:rPr lang="bg-BG" smtClean="0"/>
              <a:t>Масиви от структури</a:t>
            </a:r>
          </a:p>
        </p:txBody>
      </p:sp>
      <p:sp>
        <p:nvSpPr>
          <p:cNvPr id="24582" name="Rectangle 5"/>
          <p:cNvSpPr>
            <a:spLocks noGrp="1" noChangeArrowheads="1"/>
          </p:cNvSpPr>
          <p:nvPr>
            <p:ph sz="half" idx="1"/>
          </p:nvPr>
        </p:nvSpPr>
        <p:spPr/>
        <p:txBody>
          <a:bodyPr/>
          <a:lstStyle/>
          <a:p>
            <a:pPr eaLnBrk="1" hangingPunct="1">
              <a:lnSpc>
                <a:spcPct val="80000"/>
              </a:lnSpc>
            </a:pPr>
            <a:endParaRPr lang="bg-BG" sz="1800" smtClean="0"/>
          </a:p>
        </p:txBody>
      </p:sp>
      <p:sp>
        <p:nvSpPr>
          <p:cNvPr id="24583" name="Rectangle 6"/>
          <p:cNvSpPr>
            <a:spLocks noGrp="1" noChangeArrowheads="1"/>
          </p:cNvSpPr>
          <p:nvPr>
            <p:ph type="body" sz="half" idx="2"/>
          </p:nvPr>
        </p:nvSpPr>
        <p:spPr>
          <a:xfrm>
            <a:off x="6084888" y="2017713"/>
            <a:ext cx="2870200" cy="4114800"/>
          </a:xfrm>
        </p:spPr>
        <p:txBody>
          <a:bodyPr/>
          <a:lstStyle/>
          <a:p>
            <a:pPr eaLnBrk="1" hangingPunct="1">
              <a:lnSpc>
                <a:spcPct val="80000"/>
              </a:lnSpc>
            </a:pPr>
            <a:r>
              <a:rPr lang="bg-BG" sz="1800" smtClean="0"/>
              <a:t>Функция getword. getword взима следващата "дума" от входа, където за дума се приема низ от символи или цифри, започващ с буква, или един-единствен символ, различен от празно пространство. Функционалната стойност е първият символ от думата - EOF при край на файл или самият символ, ако той не е от позволените.</a:t>
            </a:r>
          </a:p>
        </p:txBody>
      </p:sp>
      <p:pic>
        <p:nvPicPr>
          <p:cNvPr id="2458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1747838"/>
            <a:ext cx="6156325" cy="45894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560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560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14E3A99F-CA1F-4127-ADEA-084DE724305E}" type="slidenum">
              <a:rPr lang="bg-BG"/>
              <a:pPr eaLnBrk="1" hangingPunct="1"/>
              <a:t>23</a:t>
            </a:fld>
            <a:endParaRPr lang="bg-BG"/>
          </a:p>
        </p:txBody>
      </p:sp>
      <p:sp>
        <p:nvSpPr>
          <p:cNvPr id="25605" name="Rectangle 2"/>
          <p:cNvSpPr>
            <a:spLocks noGrp="1" noChangeArrowheads="1"/>
          </p:cNvSpPr>
          <p:nvPr>
            <p:ph type="title"/>
          </p:nvPr>
        </p:nvSpPr>
        <p:spPr/>
        <p:txBody>
          <a:bodyPr/>
          <a:lstStyle/>
          <a:p>
            <a:pPr eaLnBrk="1" hangingPunct="1"/>
            <a:r>
              <a:rPr lang="bg-BG" sz="3200" smtClean="0"/>
              <a:t>Указатели към структури</a:t>
            </a:r>
            <a:br>
              <a:rPr lang="bg-BG" sz="3200" smtClean="0"/>
            </a:br>
            <a:r>
              <a:rPr lang="bg-BG" sz="3200" smtClean="0"/>
              <a:t>Програмата за преброяване на ключовите думи</a:t>
            </a:r>
          </a:p>
        </p:txBody>
      </p:sp>
      <p:sp>
        <p:nvSpPr>
          <p:cNvPr id="25606" name="Rectangle 6"/>
          <p:cNvSpPr>
            <a:spLocks noGrp="1" noChangeArrowheads="1"/>
          </p:cNvSpPr>
          <p:nvPr>
            <p:ph idx="1"/>
          </p:nvPr>
        </p:nvSpPr>
        <p:spPr/>
        <p:txBody>
          <a:bodyPr/>
          <a:lstStyle/>
          <a:p>
            <a:pPr eaLnBrk="1" hangingPunct="1"/>
            <a:endParaRPr lang="bg-BG" smtClean="0"/>
          </a:p>
        </p:txBody>
      </p:sp>
      <p:pic>
        <p:nvPicPr>
          <p:cNvPr id="25607"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1628775"/>
            <a:ext cx="5905500" cy="47736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6627"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6628"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2C46E98-9EB4-4810-B94E-A07D2689CDE9}" type="slidenum">
              <a:rPr lang="bg-BG"/>
              <a:pPr eaLnBrk="1" hangingPunct="1"/>
              <a:t>24</a:t>
            </a:fld>
            <a:endParaRPr lang="bg-BG"/>
          </a:p>
        </p:txBody>
      </p:sp>
      <p:sp>
        <p:nvSpPr>
          <p:cNvPr id="26629" name="Rectangle 2"/>
          <p:cNvSpPr>
            <a:spLocks noGrp="1" noChangeArrowheads="1"/>
          </p:cNvSpPr>
          <p:nvPr>
            <p:ph type="title"/>
          </p:nvPr>
        </p:nvSpPr>
        <p:spPr/>
        <p:txBody>
          <a:bodyPr/>
          <a:lstStyle/>
          <a:p>
            <a:pPr eaLnBrk="1" hangingPunct="1"/>
            <a:r>
              <a:rPr lang="bg-BG" smtClean="0"/>
              <a:t>Указатели към структури</a:t>
            </a:r>
          </a:p>
        </p:txBody>
      </p:sp>
      <p:sp>
        <p:nvSpPr>
          <p:cNvPr id="26630" name="Rectangle 5"/>
          <p:cNvSpPr>
            <a:spLocks noGrp="1" noChangeArrowheads="1"/>
          </p:cNvSpPr>
          <p:nvPr>
            <p:ph idx="1"/>
          </p:nvPr>
        </p:nvSpPr>
        <p:spPr/>
        <p:txBody>
          <a:bodyPr/>
          <a:lstStyle/>
          <a:p>
            <a:pPr eaLnBrk="1" hangingPunct="1"/>
            <a:endParaRPr lang="bg-BG" smtClean="0"/>
          </a:p>
        </p:txBody>
      </p:sp>
      <p:pic>
        <p:nvPicPr>
          <p:cNvPr id="26631"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47813" y="1924050"/>
            <a:ext cx="6119812" cy="3865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765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765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45804ED-D6C1-48BB-8568-2FBA9B5248B8}" type="slidenum">
              <a:rPr lang="bg-BG"/>
              <a:pPr eaLnBrk="1" hangingPunct="1"/>
              <a:t>25</a:t>
            </a:fld>
            <a:endParaRPr lang="bg-BG"/>
          </a:p>
        </p:txBody>
      </p:sp>
      <p:sp>
        <p:nvSpPr>
          <p:cNvPr id="27653" name="Rectangle 2"/>
          <p:cNvSpPr>
            <a:spLocks noGrp="1" noChangeArrowheads="1"/>
          </p:cNvSpPr>
          <p:nvPr>
            <p:ph type="title"/>
          </p:nvPr>
        </p:nvSpPr>
        <p:spPr/>
        <p:txBody>
          <a:bodyPr/>
          <a:lstStyle/>
          <a:p>
            <a:pPr eaLnBrk="1" hangingPunct="1"/>
            <a:r>
              <a:rPr lang="bg-BG" smtClean="0"/>
              <a:t>Указатели към структури</a:t>
            </a:r>
          </a:p>
        </p:txBody>
      </p:sp>
      <p:sp>
        <p:nvSpPr>
          <p:cNvPr id="27654" name="Rectangle 3"/>
          <p:cNvSpPr>
            <a:spLocks noGrp="1" noChangeArrowheads="1"/>
          </p:cNvSpPr>
          <p:nvPr>
            <p:ph type="body" idx="1"/>
          </p:nvPr>
        </p:nvSpPr>
        <p:spPr/>
        <p:txBody>
          <a:bodyPr/>
          <a:lstStyle/>
          <a:p>
            <a:pPr eaLnBrk="1" hangingPunct="1">
              <a:lnSpc>
                <a:spcPct val="80000"/>
              </a:lnSpc>
            </a:pPr>
            <a:r>
              <a:rPr lang="bg-BG" sz="2400" smtClean="0"/>
              <a:t>Не приемайте, че размерът на структурата представлява сума от големините на членовете ѝ. Поради изискванията за подравняване на различните обекти в структурата могат да се появят неименувани "дупки". Така например, ако char е един байт, a int е четири байта, структурата</a:t>
            </a:r>
          </a:p>
          <a:p>
            <a:pPr eaLnBrk="1" hangingPunct="1">
              <a:lnSpc>
                <a:spcPct val="80000"/>
              </a:lnSpc>
              <a:buFont typeface="Wingdings" pitchFamily="2" charset="2"/>
              <a:buNone/>
            </a:pPr>
            <a:r>
              <a:rPr lang="bg-BG" sz="2400" smtClean="0"/>
              <a:t>struct {</a:t>
            </a:r>
          </a:p>
          <a:p>
            <a:pPr eaLnBrk="1" hangingPunct="1">
              <a:lnSpc>
                <a:spcPct val="80000"/>
              </a:lnSpc>
              <a:buFont typeface="Wingdings" pitchFamily="2" charset="2"/>
              <a:buNone/>
            </a:pPr>
            <a:r>
              <a:rPr lang="bg-BG" sz="2400" smtClean="0"/>
              <a:t>char с;</a:t>
            </a:r>
          </a:p>
          <a:p>
            <a:pPr eaLnBrk="1" hangingPunct="1">
              <a:lnSpc>
                <a:spcPct val="80000"/>
              </a:lnSpc>
              <a:buFont typeface="Wingdings" pitchFamily="2" charset="2"/>
              <a:buNone/>
            </a:pPr>
            <a:r>
              <a:rPr lang="bg-BG" sz="2400" smtClean="0"/>
              <a:t>int i ;</a:t>
            </a:r>
          </a:p>
          <a:p>
            <a:pPr eaLnBrk="1" hangingPunct="1">
              <a:lnSpc>
                <a:spcPct val="80000"/>
              </a:lnSpc>
              <a:buFont typeface="Wingdings" pitchFamily="2" charset="2"/>
              <a:buNone/>
            </a:pPr>
            <a:r>
              <a:rPr lang="bg-BG" sz="2400" smtClean="0"/>
              <a:t>};</a:t>
            </a:r>
          </a:p>
          <a:p>
            <a:pPr eaLnBrk="1" hangingPunct="1">
              <a:lnSpc>
                <a:spcPct val="80000"/>
              </a:lnSpc>
            </a:pPr>
            <a:r>
              <a:rPr lang="bg-BG" sz="2400" smtClean="0"/>
              <a:t>може да е осем байта, а не пет. Операторът sizeof връща правилната стойност</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28675"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28676"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05EA2261-378E-48CF-BC48-18CCA41EE567}" type="slidenum">
              <a:rPr lang="bg-BG"/>
              <a:pPr eaLnBrk="1" hangingPunct="1"/>
              <a:t>26</a:t>
            </a:fld>
            <a:endParaRPr lang="bg-BG"/>
          </a:p>
        </p:txBody>
      </p:sp>
      <p:sp>
        <p:nvSpPr>
          <p:cNvPr id="28677" name="Rectangle 2"/>
          <p:cNvSpPr>
            <a:spLocks noGrp="1" noChangeArrowheads="1"/>
          </p:cNvSpPr>
          <p:nvPr>
            <p:ph type="title"/>
          </p:nvPr>
        </p:nvSpPr>
        <p:spPr/>
        <p:txBody>
          <a:bodyPr/>
          <a:lstStyle/>
          <a:p>
            <a:pPr eaLnBrk="1" hangingPunct="1"/>
            <a:r>
              <a:rPr lang="bg-BG" smtClean="0"/>
              <a:t>Указатели към структури</a:t>
            </a:r>
          </a:p>
        </p:txBody>
      </p:sp>
      <p:sp>
        <p:nvSpPr>
          <p:cNvPr id="28678" name="Rectangle 3"/>
          <p:cNvSpPr>
            <a:spLocks noGrp="1" noChangeArrowheads="1"/>
          </p:cNvSpPr>
          <p:nvPr>
            <p:ph type="body" idx="1"/>
          </p:nvPr>
        </p:nvSpPr>
        <p:spPr/>
        <p:txBody>
          <a:bodyPr/>
          <a:lstStyle/>
          <a:p>
            <a:pPr eaLnBrk="1" hangingPunct="1">
              <a:lnSpc>
                <a:spcPct val="80000"/>
              </a:lnSpc>
            </a:pPr>
            <a:r>
              <a:rPr lang="bg-BG" sz="2000" smtClean="0"/>
              <a:t>Най-накрая ще поговорим за нещо, което е настрана от формата на програмата: когато една функция връща сложен тип, например указател към структура,</a:t>
            </a:r>
          </a:p>
          <a:p>
            <a:pPr eaLnBrk="1" hangingPunct="1">
              <a:lnSpc>
                <a:spcPct val="80000"/>
              </a:lnSpc>
              <a:buFont typeface="Wingdings" pitchFamily="2" charset="2"/>
              <a:buNone/>
            </a:pPr>
            <a:r>
              <a:rPr lang="bg-BG" sz="2000" smtClean="0">
                <a:solidFill>
                  <a:schemeClr val="hlink"/>
                </a:solidFill>
              </a:rPr>
              <a:t>struct key *binsearch(char *word, struct key *tab, int n)</a:t>
            </a:r>
          </a:p>
          <a:p>
            <a:pPr eaLnBrk="1" hangingPunct="1">
              <a:lnSpc>
                <a:spcPct val="80000"/>
              </a:lnSpc>
            </a:pPr>
            <a:r>
              <a:rPr lang="bg-BG" sz="2000" smtClean="0"/>
              <a:t>може да се окаже, че името на функцията не се забелязва лесно и е трудно да бъде намерено с текстов редактор. Поради тази причина често пъти се използва алтернативният стил:</a:t>
            </a:r>
          </a:p>
          <a:p>
            <a:pPr eaLnBrk="1" hangingPunct="1">
              <a:lnSpc>
                <a:spcPct val="80000"/>
              </a:lnSpc>
              <a:buFont typeface="Wingdings" pitchFamily="2" charset="2"/>
              <a:buNone/>
            </a:pPr>
            <a:r>
              <a:rPr lang="bg-BG" sz="2000" smtClean="0">
                <a:solidFill>
                  <a:schemeClr val="folHlink"/>
                </a:solidFill>
              </a:rPr>
              <a:t>struct key *</a:t>
            </a:r>
          </a:p>
          <a:p>
            <a:pPr eaLnBrk="1" hangingPunct="1">
              <a:lnSpc>
                <a:spcPct val="80000"/>
              </a:lnSpc>
              <a:buFont typeface="Wingdings" pitchFamily="2" charset="2"/>
              <a:buNone/>
            </a:pPr>
            <a:r>
              <a:rPr lang="bg-BG" sz="2000" smtClean="0">
                <a:solidFill>
                  <a:schemeClr val="folHlink"/>
                </a:solidFill>
              </a:rPr>
              <a:t>binsearch(char *word, struct key *tab, int n)</a:t>
            </a:r>
          </a:p>
          <a:p>
            <a:pPr eaLnBrk="1" hangingPunct="1">
              <a:lnSpc>
                <a:spcPct val="80000"/>
              </a:lnSpc>
            </a:pPr>
            <a:r>
              <a:rPr lang="bg-BG" sz="2000" smtClean="0"/>
              <a:t>Това зависи от личните ви предпочитания; изберете формата, който ви допада, и се придържайте към него.</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14"/>
          <p:cNvSpPr>
            <a:spLocks noGrp="1" noChangeArrowheads="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Д. Гоцева</a:t>
            </a:r>
          </a:p>
        </p:txBody>
      </p:sp>
      <p:sp>
        <p:nvSpPr>
          <p:cNvPr id="29699" name="Rectangle 15"/>
          <p:cNvSpPr>
            <a:spLocks noGrp="1" noChangeArrowheads="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ПИК2 - Лекции</a:t>
            </a:r>
          </a:p>
        </p:txBody>
      </p:sp>
      <p:sp>
        <p:nvSpPr>
          <p:cNvPr id="29700" name="Rectangle 16"/>
          <p:cNvSpPr>
            <a:spLocks noGrp="1" noChangeArrowheads="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5283DB5-2362-4D61-A4E4-02C8E9983C31}" type="slidenum">
              <a:rPr lang="bg-BG">
                <a:solidFill>
                  <a:schemeClr val="bg2"/>
                </a:solidFill>
              </a:rPr>
              <a:pPr eaLnBrk="1" hangingPunct="1"/>
              <a:t>27</a:t>
            </a:fld>
            <a:endParaRPr lang="bg-BG">
              <a:solidFill>
                <a:schemeClr val="bg2"/>
              </a:solidFill>
            </a:endParaRPr>
          </a:p>
        </p:txBody>
      </p:sp>
      <p:sp>
        <p:nvSpPr>
          <p:cNvPr id="29701" name="Rectangle 4"/>
          <p:cNvSpPr>
            <a:spLocks noGrp="1" noChangeArrowheads="1"/>
          </p:cNvSpPr>
          <p:nvPr>
            <p:ph type="ctrTitle"/>
          </p:nvPr>
        </p:nvSpPr>
        <p:spPr/>
        <p:txBody>
          <a:bodyPr/>
          <a:lstStyle/>
          <a:p>
            <a:pPr eaLnBrk="1" hangingPunct="1"/>
            <a:r>
              <a:rPr lang="bg-BG" smtClean="0"/>
              <a:t>Демо</a:t>
            </a:r>
          </a:p>
        </p:txBody>
      </p:sp>
      <p:sp>
        <p:nvSpPr>
          <p:cNvPr id="29702" name="Rectangle 5"/>
          <p:cNvSpPr>
            <a:spLocks noGrp="1" noChangeArrowheads="1"/>
          </p:cNvSpPr>
          <p:nvPr>
            <p:ph type="subTitle" idx="1"/>
          </p:nvPr>
        </p:nvSpPr>
        <p:spPr/>
        <p:txBody>
          <a:bodyPr/>
          <a:lstStyle/>
          <a:p>
            <a:pPr eaLnBrk="1" hangingPunct="1"/>
            <a:r>
              <a:rPr lang="bg-BG" smtClean="0">
                <a:hlinkClick r:id="rId2" action="ppaction://hlinkfile"/>
              </a:rPr>
              <a:t>EX82.C</a:t>
            </a:r>
            <a:endParaRPr lang="bg-BG" smtClean="0"/>
          </a:p>
          <a:p>
            <a:pPr eaLnBrk="1" hangingPunct="1"/>
            <a:r>
              <a:rPr lang="en-US" smtClean="0">
                <a:hlinkClick r:id="rId3" action="ppaction://hlinkfile"/>
              </a:rPr>
              <a:t>EX83.C</a:t>
            </a:r>
            <a:endParaRPr lang="bg-BG" smtClean="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072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072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2F12DE7-ACDA-4CCF-9ACE-F24144CA90EF}" type="slidenum">
              <a:rPr lang="bg-BG"/>
              <a:pPr eaLnBrk="1" hangingPunct="1"/>
              <a:t>28</a:t>
            </a:fld>
            <a:endParaRPr lang="bg-BG"/>
          </a:p>
        </p:txBody>
      </p:sp>
      <p:sp>
        <p:nvSpPr>
          <p:cNvPr id="30725" name="Rectangle 2"/>
          <p:cNvSpPr>
            <a:spLocks noGrp="1" noChangeArrowheads="1"/>
          </p:cNvSpPr>
          <p:nvPr>
            <p:ph type="title"/>
          </p:nvPr>
        </p:nvSpPr>
        <p:spPr/>
        <p:txBody>
          <a:bodyPr/>
          <a:lstStyle/>
          <a:p>
            <a:pPr eaLnBrk="1" hangingPunct="1"/>
            <a:r>
              <a:rPr lang="bg-BG" smtClean="0"/>
              <a:t>Typedef</a:t>
            </a:r>
          </a:p>
        </p:txBody>
      </p:sp>
      <p:sp>
        <p:nvSpPr>
          <p:cNvPr id="30726" name="Rectangle 3"/>
          <p:cNvSpPr>
            <a:spLocks noGrp="1" noChangeArrowheads="1"/>
          </p:cNvSpPr>
          <p:nvPr>
            <p:ph type="body" idx="1"/>
          </p:nvPr>
        </p:nvSpPr>
        <p:spPr/>
        <p:txBody>
          <a:bodyPr/>
          <a:lstStyle/>
          <a:p>
            <a:pPr eaLnBrk="1" hangingPunct="1">
              <a:lnSpc>
                <a:spcPct val="80000"/>
              </a:lnSpc>
            </a:pPr>
            <a:r>
              <a:rPr lang="bg-BG" sz="2800" smtClean="0"/>
              <a:t>Езикът С предоставя една възможност за създаване на имена на нови типове данни,</a:t>
            </a:r>
            <a:r>
              <a:rPr lang="en-US" sz="2800" smtClean="0"/>
              <a:t> </a:t>
            </a:r>
            <a:r>
              <a:rPr lang="bg-BG" sz="2800" smtClean="0"/>
              <a:t>наречена typedef. Например декларацията</a:t>
            </a:r>
          </a:p>
          <a:p>
            <a:pPr eaLnBrk="1" hangingPunct="1">
              <a:lnSpc>
                <a:spcPct val="80000"/>
              </a:lnSpc>
              <a:buFont typeface="Wingdings" pitchFamily="2" charset="2"/>
              <a:buNone/>
            </a:pPr>
            <a:r>
              <a:rPr lang="bg-BG" sz="2800" smtClean="0"/>
              <a:t>typedef int Length;</a:t>
            </a:r>
          </a:p>
          <a:p>
            <a:pPr eaLnBrk="1" hangingPunct="1">
              <a:lnSpc>
                <a:spcPct val="80000"/>
              </a:lnSpc>
            </a:pPr>
            <a:r>
              <a:rPr lang="bg-BG" sz="2800" smtClean="0"/>
              <a:t>прави името Length синоним на int. Типът Length може да се използва в декларации, явни</a:t>
            </a:r>
            <a:r>
              <a:rPr lang="en-US" sz="2800" smtClean="0"/>
              <a:t> </a:t>
            </a:r>
            <a:r>
              <a:rPr lang="bg-BG" sz="2800" smtClean="0"/>
              <a:t>преобразувания и други по абсолютно същия начин като типа int:</a:t>
            </a:r>
          </a:p>
          <a:p>
            <a:pPr eaLnBrk="1" hangingPunct="1">
              <a:lnSpc>
                <a:spcPct val="80000"/>
              </a:lnSpc>
              <a:buFont typeface="Wingdings" pitchFamily="2" charset="2"/>
              <a:buNone/>
            </a:pPr>
            <a:r>
              <a:rPr lang="bg-BG" sz="2800" smtClean="0"/>
              <a:t>Length len, maxlen;</a:t>
            </a:r>
          </a:p>
          <a:p>
            <a:pPr eaLnBrk="1" hangingPunct="1">
              <a:lnSpc>
                <a:spcPct val="80000"/>
              </a:lnSpc>
              <a:buFont typeface="Wingdings" pitchFamily="2" charset="2"/>
              <a:buNone/>
            </a:pPr>
            <a:r>
              <a:rPr lang="bg-BG" sz="2800" smtClean="0"/>
              <a:t>Length *lengths[];</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1747"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1748"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EB36847-7387-4F44-B8F6-5BCACE9E1AB7}" type="slidenum">
              <a:rPr lang="bg-BG"/>
              <a:pPr eaLnBrk="1" hangingPunct="1"/>
              <a:t>29</a:t>
            </a:fld>
            <a:endParaRPr lang="bg-BG"/>
          </a:p>
        </p:txBody>
      </p:sp>
      <p:sp>
        <p:nvSpPr>
          <p:cNvPr id="31749" name="Rectangle 2"/>
          <p:cNvSpPr>
            <a:spLocks noGrp="1" noChangeArrowheads="1"/>
          </p:cNvSpPr>
          <p:nvPr>
            <p:ph type="title"/>
          </p:nvPr>
        </p:nvSpPr>
        <p:spPr/>
        <p:txBody>
          <a:bodyPr/>
          <a:lstStyle/>
          <a:p>
            <a:pPr eaLnBrk="1" hangingPunct="1"/>
            <a:r>
              <a:rPr lang="bg-BG" smtClean="0"/>
              <a:t>Typedef</a:t>
            </a:r>
          </a:p>
        </p:txBody>
      </p:sp>
      <p:sp>
        <p:nvSpPr>
          <p:cNvPr id="31750" name="Rectangle 3"/>
          <p:cNvSpPr>
            <a:spLocks noGrp="1" noChangeArrowheads="1"/>
          </p:cNvSpPr>
          <p:nvPr>
            <p:ph type="body" idx="1"/>
          </p:nvPr>
        </p:nvSpPr>
        <p:spPr/>
        <p:txBody>
          <a:bodyPr/>
          <a:lstStyle/>
          <a:p>
            <a:pPr eaLnBrk="1" hangingPunct="1">
              <a:lnSpc>
                <a:spcPct val="90000"/>
              </a:lnSpc>
            </a:pPr>
            <a:r>
              <a:rPr lang="bg-BG" sz="2800" smtClean="0"/>
              <a:t>По същия начин декларацията</a:t>
            </a:r>
          </a:p>
          <a:p>
            <a:pPr eaLnBrk="1" hangingPunct="1">
              <a:lnSpc>
                <a:spcPct val="90000"/>
              </a:lnSpc>
              <a:buFont typeface="Wingdings" pitchFamily="2" charset="2"/>
              <a:buNone/>
            </a:pPr>
            <a:r>
              <a:rPr lang="bg-BG" sz="2800" smtClean="0"/>
              <a:t>typedef char *String;</a:t>
            </a:r>
          </a:p>
          <a:p>
            <a:pPr eaLnBrk="1" hangingPunct="1">
              <a:lnSpc>
                <a:spcPct val="90000"/>
              </a:lnSpc>
            </a:pPr>
            <a:r>
              <a:rPr lang="bg-BG" sz="2800" smtClean="0"/>
              <a:t>прави String синоним на char * или указател към тип char, който впоследствие може да се</a:t>
            </a:r>
            <a:r>
              <a:rPr lang="en-US" sz="2800" smtClean="0"/>
              <a:t> </a:t>
            </a:r>
            <a:r>
              <a:rPr lang="bg-BG" sz="2800" smtClean="0"/>
              <a:t>използва в декларации и явни преобразувания:</a:t>
            </a:r>
          </a:p>
          <a:p>
            <a:pPr eaLnBrk="1" hangingPunct="1">
              <a:lnSpc>
                <a:spcPct val="90000"/>
              </a:lnSpc>
              <a:buFont typeface="Wingdings" pitchFamily="2" charset="2"/>
              <a:buNone/>
            </a:pPr>
            <a:r>
              <a:rPr lang="bg-BG" sz="2800" smtClean="0"/>
              <a:t>String р, lineptr[MAXLINES], alloc(int);</a:t>
            </a:r>
          </a:p>
          <a:p>
            <a:pPr eaLnBrk="1" hangingPunct="1">
              <a:lnSpc>
                <a:spcPct val="90000"/>
              </a:lnSpc>
              <a:buFont typeface="Wingdings" pitchFamily="2" charset="2"/>
              <a:buNone/>
            </a:pPr>
            <a:r>
              <a:rPr lang="bg-BG" sz="2800" smtClean="0"/>
              <a:t>int strcmp(String, String);</a:t>
            </a:r>
          </a:p>
          <a:p>
            <a:pPr eaLnBrk="1" hangingPunct="1">
              <a:lnSpc>
                <a:spcPct val="90000"/>
              </a:lnSpc>
              <a:buFont typeface="Wingdings" pitchFamily="2" charset="2"/>
              <a:buNone/>
            </a:pPr>
            <a:r>
              <a:rPr lang="bg-BG" sz="2800" smtClean="0"/>
              <a:t>p = (String) malloc(</a:t>
            </a:r>
            <a:r>
              <a:rPr lang="en-US" sz="2800" smtClean="0"/>
              <a:t>100</a:t>
            </a:r>
            <a:r>
              <a:rPr lang="bg-BG" sz="2800" smtClean="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512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512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C29E02DD-D48B-467F-A628-6BD1AD485016}" type="slidenum">
              <a:rPr lang="bg-BG"/>
              <a:pPr eaLnBrk="1" hangingPunct="1"/>
              <a:t>3</a:t>
            </a:fld>
            <a:endParaRPr lang="bg-BG"/>
          </a:p>
        </p:txBody>
      </p:sp>
      <p:sp>
        <p:nvSpPr>
          <p:cNvPr id="5125" name="Rectangle 2"/>
          <p:cNvSpPr>
            <a:spLocks noGrp="1" noChangeArrowheads="1"/>
          </p:cNvSpPr>
          <p:nvPr>
            <p:ph type="title"/>
          </p:nvPr>
        </p:nvSpPr>
        <p:spPr/>
        <p:txBody>
          <a:bodyPr/>
          <a:lstStyle/>
          <a:p>
            <a:pPr eaLnBrk="1" hangingPunct="1"/>
            <a:r>
              <a:rPr lang="bg-BG" smtClean="0"/>
              <a:t>Структури</a:t>
            </a:r>
          </a:p>
        </p:txBody>
      </p:sp>
      <p:sp>
        <p:nvSpPr>
          <p:cNvPr id="5126" name="Rectangle 3"/>
          <p:cNvSpPr>
            <a:spLocks noGrp="1" noChangeArrowheads="1"/>
          </p:cNvSpPr>
          <p:nvPr>
            <p:ph type="body" idx="1"/>
          </p:nvPr>
        </p:nvSpPr>
        <p:spPr/>
        <p:txBody>
          <a:bodyPr/>
          <a:lstStyle/>
          <a:p>
            <a:pPr eaLnBrk="1" hangingPunct="1">
              <a:lnSpc>
                <a:spcPct val="90000"/>
              </a:lnSpc>
            </a:pPr>
            <a:r>
              <a:rPr lang="bg-BG" sz="2400" smtClean="0"/>
              <a:t>Структурата представлява набор от една или повече променливи, които могат да бъдат от различни типове, групирани под общо име за по-лесна обработка. (На някои езици, например Pascal, структурите се наричат "записи".) </a:t>
            </a:r>
          </a:p>
          <a:p>
            <a:pPr eaLnBrk="1" hangingPunct="1">
              <a:lnSpc>
                <a:spcPct val="90000"/>
              </a:lnSpc>
            </a:pPr>
            <a:r>
              <a:rPr lang="bg-BG" sz="2400" smtClean="0"/>
              <a:t>Структурите спомагат за организацията на сложни данни, особено в по-големи програми, понеже те дават възможност група от променливи, свързани по някакъв начин, да се приема за едно цяло, вместо за отделни обекти.</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277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277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1CAB3E6-55E9-41B1-A008-E05C3D3C15ED}" type="slidenum">
              <a:rPr lang="bg-BG"/>
              <a:pPr eaLnBrk="1" hangingPunct="1"/>
              <a:t>30</a:t>
            </a:fld>
            <a:endParaRPr lang="bg-BG"/>
          </a:p>
        </p:txBody>
      </p:sp>
      <p:sp>
        <p:nvSpPr>
          <p:cNvPr id="32773" name="Rectangle 2"/>
          <p:cNvSpPr>
            <a:spLocks noGrp="1" noChangeArrowheads="1"/>
          </p:cNvSpPr>
          <p:nvPr>
            <p:ph type="title"/>
          </p:nvPr>
        </p:nvSpPr>
        <p:spPr/>
        <p:txBody>
          <a:bodyPr/>
          <a:lstStyle/>
          <a:p>
            <a:pPr eaLnBrk="1" hangingPunct="1"/>
            <a:r>
              <a:rPr lang="bg-BG" smtClean="0"/>
              <a:t>Обединения</a:t>
            </a:r>
          </a:p>
        </p:txBody>
      </p:sp>
      <p:sp>
        <p:nvSpPr>
          <p:cNvPr id="32774" name="Rectangle 3"/>
          <p:cNvSpPr>
            <a:spLocks noGrp="1" noChangeArrowheads="1"/>
          </p:cNvSpPr>
          <p:nvPr>
            <p:ph type="body" idx="1"/>
          </p:nvPr>
        </p:nvSpPr>
        <p:spPr/>
        <p:txBody>
          <a:bodyPr/>
          <a:lstStyle/>
          <a:p>
            <a:pPr eaLnBrk="1" hangingPunct="1">
              <a:lnSpc>
                <a:spcPct val="80000"/>
              </a:lnSpc>
            </a:pPr>
            <a:r>
              <a:rPr lang="bg-BG" sz="1800" smtClean="0"/>
              <a:t>Синтаксисът се базира на структурите:</a:t>
            </a:r>
          </a:p>
          <a:p>
            <a:pPr eaLnBrk="1" hangingPunct="1">
              <a:lnSpc>
                <a:spcPct val="80000"/>
              </a:lnSpc>
              <a:buFont typeface="Wingdings" pitchFamily="2" charset="2"/>
              <a:buNone/>
            </a:pPr>
            <a:r>
              <a:rPr lang="bg-BG" sz="1800" smtClean="0"/>
              <a:t>union u_tag {</a:t>
            </a:r>
          </a:p>
          <a:p>
            <a:pPr eaLnBrk="1" hangingPunct="1">
              <a:lnSpc>
                <a:spcPct val="80000"/>
              </a:lnSpc>
              <a:buFont typeface="Wingdings" pitchFamily="2" charset="2"/>
              <a:buNone/>
            </a:pPr>
            <a:r>
              <a:rPr lang="bg-BG" sz="1800" smtClean="0"/>
              <a:t>int ival;</a:t>
            </a:r>
          </a:p>
          <a:p>
            <a:pPr eaLnBrk="1" hangingPunct="1">
              <a:lnSpc>
                <a:spcPct val="80000"/>
              </a:lnSpc>
              <a:buFont typeface="Wingdings" pitchFamily="2" charset="2"/>
              <a:buNone/>
            </a:pPr>
            <a:r>
              <a:rPr lang="bg-BG" sz="1800" smtClean="0"/>
              <a:t>float fval;</a:t>
            </a:r>
          </a:p>
          <a:p>
            <a:pPr eaLnBrk="1" hangingPunct="1">
              <a:lnSpc>
                <a:spcPct val="80000"/>
              </a:lnSpc>
              <a:buFont typeface="Wingdings" pitchFamily="2" charset="2"/>
              <a:buNone/>
            </a:pPr>
            <a:r>
              <a:rPr lang="bg-BG" sz="1800" smtClean="0"/>
              <a:t>char *sval;</a:t>
            </a:r>
          </a:p>
          <a:p>
            <a:pPr eaLnBrk="1" hangingPunct="1">
              <a:lnSpc>
                <a:spcPct val="80000"/>
              </a:lnSpc>
              <a:buFont typeface="Wingdings" pitchFamily="2" charset="2"/>
              <a:buNone/>
            </a:pPr>
            <a:r>
              <a:rPr lang="bg-BG" sz="1800" smtClean="0"/>
              <a:t>} u;</a:t>
            </a:r>
          </a:p>
          <a:p>
            <a:pPr eaLnBrk="1" hangingPunct="1">
              <a:lnSpc>
                <a:spcPct val="80000"/>
              </a:lnSpc>
            </a:pPr>
            <a:r>
              <a:rPr lang="bg-BG" sz="1800" smtClean="0"/>
              <a:t>Променливата u ще бъде достатъчно голяма, за да побере най-големия от трите типа; специфичната големина зависи от реализацията. На u може да се присвои всеки един от тези типове и после да се използва в изрази, стига само употребата да е последователна: извлеченият тип трябва да бъде последният съхранен. Програмистът трябва да следи какъв тип се съхранява понастоящем в обединението; ако нещо се съхрани като един тип, а се извлече като друг, резултатите зависят от реализацията.</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3795"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3796"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59DD8F17-C320-4E68-9166-7B8EF9D8F3DF}" type="slidenum">
              <a:rPr lang="bg-BG"/>
              <a:pPr eaLnBrk="1" hangingPunct="1"/>
              <a:t>31</a:t>
            </a:fld>
            <a:endParaRPr lang="bg-BG"/>
          </a:p>
        </p:txBody>
      </p:sp>
      <p:sp>
        <p:nvSpPr>
          <p:cNvPr id="33797" name="Rectangle 2"/>
          <p:cNvSpPr>
            <a:spLocks noGrp="1" noChangeArrowheads="1"/>
          </p:cNvSpPr>
          <p:nvPr>
            <p:ph type="title"/>
          </p:nvPr>
        </p:nvSpPr>
        <p:spPr/>
        <p:txBody>
          <a:bodyPr/>
          <a:lstStyle/>
          <a:p>
            <a:pPr eaLnBrk="1" hangingPunct="1"/>
            <a:r>
              <a:rPr lang="bg-BG" smtClean="0"/>
              <a:t>Обединения</a:t>
            </a:r>
          </a:p>
        </p:txBody>
      </p:sp>
      <p:sp>
        <p:nvSpPr>
          <p:cNvPr id="33798" name="Rectangle 3"/>
          <p:cNvSpPr>
            <a:spLocks noGrp="1" noChangeArrowheads="1"/>
          </p:cNvSpPr>
          <p:nvPr>
            <p:ph type="body" sz="half" idx="1"/>
          </p:nvPr>
        </p:nvSpPr>
        <p:spPr>
          <a:xfrm>
            <a:off x="1182688" y="2017713"/>
            <a:ext cx="7772400" cy="2419350"/>
          </a:xfrm>
        </p:spPr>
        <p:txBody>
          <a:bodyPr/>
          <a:lstStyle/>
          <a:p>
            <a:pPr eaLnBrk="1" hangingPunct="1">
              <a:lnSpc>
                <a:spcPct val="80000"/>
              </a:lnSpc>
            </a:pPr>
            <a:r>
              <a:rPr lang="bg-BG" sz="2000" smtClean="0"/>
              <a:t>От синтактична гледна точка достъпът до членовете на обединението се извършва точно както при структурите:</a:t>
            </a:r>
          </a:p>
          <a:p>
            <a:pPr eaLnBrk="1" hangingPunct="1">
              <a:lnSpc>
                <a:spcPct val="80000"/>
              </a:lnSpc>
              <a:buFont typeface="Wingdings" pitchFamily="2" charset="2"/>
              <a:buNone/>
            </a:pPr>
            <a:r>
              <a:rPr lang="bg-BG" sz="2000" smtClean="0"/>
              <a:t>име</a:t>
            </a:r>
            <a:r>
              <a:rPr lang="bg-BG" sz="2000" i="1" smtClean="0"/>
              <a:t>-</a:t>
            </a:r>
            <a:r>
              <a:rPr lang="bg-BG" sz="2000" smtClean="0"/>
              <a:t>на</a:t>
            </a:r>
            <a:r>
              <a:rPr lang="bg-BG" sz="2000" i="1" smtClean="0"/>
              <a:t>-</a:t>
            </a:r>
            <a:r>
              <a:rPr lang="bg-BG" sz="2000" smtClean="0"/>
              <a:t>обединение.член</a:t>
            </a:r>
          </a:p>
          <a:p>
            <a:pPr eaLnBrk="1" hangingPunct="1">
              <a:lnSpc>
                <a:spcPct val="80000"/>
              </a:lnSpc>
            </a:pPr>
            <a:r>
              <a:rPr lang="bg-BG" sz="2000" smtClean="0"/>
              <a:t>или</a:t>
            </a:r>
          </a:p>
          <a:p>
            <a:pPr eaLnBrk="1" hangingPunct="1">
              <a:lnSpc>
                <a:spcPct val="80000"/>
              </a:lnSpc>
              <a:buFont typeface="Wingdings" pitchFamily="2" charset="2"/>
              <a:buNone/>
            </a:pPr>
            <a:r>
              <a:rPr lang="bg-BG" sz="2000" smtClean="0"/>
              <a:t>указател</a:t>
            </a:r>
            <a:r>
              <a:rPr lang="bg-BG" sz="2000" i="1" smtClean="0"/>
              <a:t>-</a:t>
            </a:r>
            <a:r>
              <a:rPr lang="bg-BG" sz="2000" smtClean="0"/>
              <a:t>към</a:t>
            </a:r>
            <a:r>
              <a:rPr lang="bg-BG" sz="2000" i="1" smtClean="0"/>
              <a:t>-</a:t>
            </a:r>
            <a:r>
              <a:rPr lang="bg-BG" sz="2000" smtClean="0"/>
              <a:t>обединение </a:t>
            </a:r>
            <a:r>
              <a:rPr lang="bg-BG" sz="2000" i="1" smtClean="0"/>
              <a:t>-&gt; </a:t>
            </a:r>
            <a:r>
              <a:rPr lang="bg-BG" sz="2000" smtClean="0"/>
              <a:t>член</a:t>
            </a:r>
          </a:p>
          <a:p>
            <a:pPr eaLnBrk="1" hangingPunct="1">
              <a:lnSpc>
                <a:spcPct val="80000"/>
              </a:lnSpc>
            </a:pPr>
            <a:r>
              <a:rPr lang="bg-BG" sz="2000" smtClean="0"/>
              <a:t>Ако използваме променливата utype, за да помним последния тип, съхранен в u, можем да напишем следния код:</a:t>
            </a:r>
          </a:p>
        </p:txBody>
      </p:sp>
      <p:sp>
        <p:nvSpPr>
          <p:cNvPr id="33799" name="Rectangle 4"/>
          <p:cNvSpPr>
            <a:spLocks noGrp="1" noChangeArrowheads="1"/>
          </p:cNvSpPr>
          <p:nvPr>
            <p:ph sz="half" idx="2"/>
          </p:nvPr>
        </p:nvSpPr>
        <p:spPr/>
        <p:txBody>
          <a:bodyPr/>
          <a:lstStyle/>
          <a:p>
            <a:pPr eaLnBrk="1" hangingPunct="1"/>
            <a:endParaRPr lang="bg-BG" sz="2800" smtClean="0"/>
          </a:p>
        </p:txBody>
      </p:sp>
      <p:pic>
        <p:nvPicPr>
          <p:cNvPr id="3380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916238" y="4221163"/>
            <a:ext cx="4429125" cy="1781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4819"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4820"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48EA616-E7CD-4F5B-81DB-F96AEEB6AEF1}" type="slidenum">
              <a:rPr lang="bg-BG"/>
              <a:pPr eaLnBrk="1" hangingPunct="1"/>
              <a:t>32</a:t>
            </a:fld>
            <a:endParaRPr lang="bg-BG"/>
          </a:p>
        </p:txBody>
      </p:sp>
      <p:sp>
        <p:nvSpPr>
          <p:cNvPr id="34821" name="Rectangle 2"/>
          <p:cNvSpPr>
            <a:spLocks noGrp="1" noChangeArrowheads="1"/>
          </p:cNvSpPr>
          <p:nvPr>
            <p:ph type="title"/>
          </p:nvPr>
        </p:nvSpPr>
        <p:spPr/>
        <p:txBody>
          <a:bodyPr/>
          <a:lstStyle/>
          <a:p>
            <a:pPr eaLnBrk="1" hangingPunct="1"/>
            <a:r>
              <a:rPr lang="bg-BG" smtClean="0"/>
              <a:t>Обединения</a:t>
            </a:r>
          </a:p>
        </p:txBody>
      </p:sp>
      <p:sp>
        <p:nvSpPr>
          <p:cNvPr id="34822" name="Rectangle 3"/>
          <p:cNvSpPr>
            <a:spLocks noGrp="1" noChangeArrowheads="1"/>
          </p:cNvSpPr>
          <p:nvPr>
            <p:ph type="body" sz="half" idx="1"/>
          </p:nvPr>
        </p:nvSpPr>
        <p:spPr>
          <a:xfrm>
            <a:off x="1182688" y="1844675"/>
            <a:ext cx="3810000" cy="4752975"/>
          </a:xfrm>
        </p:spPr>
        <p:txBody>
          <a:bodyPr/>
          <a:lstStyle/>
          <a:p>
            <a:pPr eaLnBrk="1" hangingPunct="1">
              <a:lnSpc>
                <a:spcPct val="80000"/>
              </a:lnSpc>
            </a:pPr>
            <a:r>
              <a:rPr lang="bg-BG" sz="1800" smtClean="0"/>
              <a:t>Можете да поставяте обединения в структури и масиви, както и обратно. Записът за получаване на достъп до член от обединение, което е поставено в структура (или обратно), е идентичен на записа, който използваме при вградени структури. Например, ако е даден масивът от структури,</a:t>
            </a:r>
            <a:br>
              <a:rPr lang="bg-BG" sz="1800" smtClean="0"/>
            </a:br>
            <a:r>
              <a:rPr lang="bg-BG" sz="1800" smtClean="0"/>
              <a:t>то можем да достигнем до елемента ival чрез записа</a:t>
            </a:r>
          </a:p>
          <a:p>
            <a:pPr eaLnBrk="1" hangingPunct="1">
              <a:lnSpc>
                <a:spcPct val="80000"/>
              </a:lnSpc>
              <a:buFont typeface="Wingdings" pitchFamily="2" charset="2"/>
              <a:buNone/>
            </a:pPr>
            <a:r>
              <a:rPr lang="bg-BG" sz="1800" smtClean="0"/>
              <a:t>symtab[i].u.ival</a:t>
            </a:r>
          </a:p>
          <a:p>
            <a:pPr eaLnBrk="1" hangingPunct="1">
              <a:lnSpc>
                <a:spcPct val="80000"/>
              </a:lnSpc>
            </a:pPr>
            <a:r>
              <a:rPr lang="bg-BG" sz="1800" smtClean="0"/>
              <a:t>а до първия символ на низа sval по един от двата начина:</a:t>
            </a:r>
          </a:p>
          <a:p>
            <a:pPr eaLnBrk="1" hangingPunct="1">
              <a:lnSpc>
                <a:spcPct val="80000"/>
              </a:lnSpc>
              <a:buFont typeface="Wingdings" pitchFamily="2" charset="2"/>
              <a:buNone/>
            </a:pPr>
            <a:r>
              <a:rPr lang="bg-BG" sz="1800" smtClean="0"/>
              <a:t>*symtab[i].u.sval</a:t>
            </a:r>
          </a:p>
          <a:p>
            <a:pPr eaLnBrk="1" hangingPunct="1">
              <a:lnSpc>
                <a:spcPct val="80000"/>
              </a:lnSpc>
              <a:buFont typeface="Wingdings" pitchFamily="2" charset="2"/>
              <a:buNone/>
            </a:pPr>
            <a:r>
              <a:rPr lang="bg-BG" sz="1800" smtClean="0"/>
              <a:t>symtab[i].u.sval[0]</a:t>
            </a:r>
          </a:p>
        </p:txBody>
      </p:sp>
      <p:sp>
        <p:nvSpPr>
          <p:cNvPr id="34823" name="Rectangle 5"/>
          <p:cNvSpPr>
            <a:spLocks noGrp="1" noChangeArrowheads="1"/>
          </p:cNvSpPr>
          <p:nvPr>
            <p:ph sz="half" idx="2"/>
          </p:nvPr>
        </p:nvSpPr>
        <p:spPr/>
        <p:txBody>
          <a:bodyPr/>
          <a:lstStyle/>
          <a:p>
            <a:pPr eaLnBrk="1" hangingPunct="1">
              <a:lnSpc>
                <a:spcPct val="80000"/>
              </a:lnSpc>
            </a:pPr>
            <a:endParaRPr lang="bg-BG" sz="1800" smtClean="0"/>
          </a:p>
        </p:txBody>
      </p:sp>
      <p:pic>
        <p:nvPicPr>
          <p:cNvPr id="348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67400" y="2133600"/>
            <a:ext cx="2349500" cy="2808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584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584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5B7CE32-C8BA-4894-B017-7E1A1EB1719E}" type="slidenum">
              <a:rPr lang="bg-BG"/>
              <a:pPr eaLnBrk="1" hangingPunct="1"/>
              <a:t>33</a:t>
            </a:fld>
            <a:endParaRPr lang="bg-BG"/>
          </a:p>
        </p:txBody>
      </p:sp>
      <p:sp>
        <p:nvSpPr>
          <p:cNvPr id="35845" name="Rectangle 2"/>
          <p:cNvSpPr>
            <a:spLocks noGrp="1" noChangeArrowheads="1"/>
          </p:cNvSpPr>
          <p:nvPr>
            <p:ph type="title"/>
          </p:nvPr>
        </p:nvSpPr>
        <p:spPr/>
        <p:txBody>
          <a:bodyPr/>
          <a:lstStyle/>
          <a:p>
            <a:pPr eaLnBrk="1" hangingPunct="1"/>
            <a:r>
              <a:rPr lang="bg-BG" smtClean="0"/>
              <a:t>Битови полета</a:t>
            </a:r>
          </a:p>
        </p:txBody>
      </p:sp>
      <p:sp>
        <p:nvSpPr>
          <p:cNvPr id="35846" name="Rectangle 3"/>
          <p:cNvSpPr>
            <a:spLocks noGrp="1" noChangeArrowheads="1"/>
          </p:cNvSpPr>
          <p:nvPr>
            <p:ph type="body" idx="1"/>
          </p:nvPr>
        </p:nvSpPr>
        <p:spPr/>
        <p:txBody>
          <a:bodyPr/>
          <a:lstStyle/>
          <a:p>
            <a:pPr eaLnBrk="1" hangingPunct="1">
              <a:lnSpc>
                <a:spcPct val="80000"/>
              </a:lnSpc>
            </a:pPr>
            <a:r>
              <a:rPr lang="bg-BG" sz="2800" smtClean="0"/>
              <a:t>Когато нужната памет е най-важната характеристика, може да се окаже необходимо да поставите няколко обекта в една-единствена машинна дума; честа употреба представлява наборът от еднобитови флагове в приложения от вида на символните таблици на компилатора. Често пъти форматите на данни, наложени отвън, например интерфейс на хардуерно устройство, също изискват възможността да се свързват с части от дума.</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6867"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6868"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DA8FDBB1-5DDF-44BB-9AD5-73ED9A1AA94D}" type="slidenum">
              <a:rPr lang="bg-BG"/>
              <a:pPr eaLnBrk="1" hangingPunct="1"/>
              <a:t>34</a:t>
            </a:fld>
            <a:endParaRPr lang="bg-BG"/>
          </a:p>
        </p:txBody>
      </p:sp>
      <p:sp>
        <p:nvSpPr>
          <p:cNvPr id="36869" name="Rectangle 2"/>
          <p:cNvSpPr>
            <a:spLocks noGrp="1" noChangeArrowheads="1"/>
          </p:cNvSpPr>
          <p:nvPr>
            <p:ph type="title"/>
          </p:nvPr>
        </p:nvSpPr>
        <p:spPr/>
        <p:txBody>
          <a:bodyPr/>
          <a:lstStyle/>
          <a:p>
            <a:pPr eaLnBrk="1" hangingPunct="1"/>
            <a:r>
              <a:rPr lang="bg-BG" smtClean="0"/>
              <a:t>Битови полета</a:t>
            </a:r>
          </a:p>
        </p:txBody>
      </p:sp>
      <p:sp>
        <p:nvSpPr>
          <p:cNvPr id="36870" name="Rectangle 3"/>
          <p:cNvSpPr>
            <a:spLocks noGrp="1" noChangeArrowheads="1"/>
          </p:cNvSpPr>
          <p:nvPr>
            <p:ph type="body" idx="1"/>
          </p:nvPr>
        </p:nvSpPr>
        <p:spPr/>
        <p:txBody>
          <a:bodyPr/>
          <a:lstStyle/>
          <a:p>
            <a:pPr eaLnBrk="1" hangingPunct="1">
              <a:lnSpc>
                <a:spcPct val="80000"/>
              </a:lnSpc>
            </a:pPr>
            <a:r>
              <a:rPr lang="bg-BG" sz="2000" smtClean="0"/>
              <a:t>С предоставя възможността директно да дефинирате и да получавате достъп до полетата вътре в дума, вместо да използвате битовите логически оператори за тази цел. Битовото поле, за по-кратко само поле, представлява набор от последователни битове в единединствен участък от паметта, който ние ще наричаме "дума" и който зависи от реализацията. Синтаксисът на дефиницията на полето и на достъпа до него се основава на структурите. Например символната таблица от #define директиви по-горе може да се замести с дефиницията на три полета:</a:t>
            </a:r>
          </a:p>
          <a:p>
            <a:pPr eaLnBrk="1" hangingPunct="1">
              <a:lnSpc>
                <a:spcPct val="80000"/>
              </a:lnSpc>
              <a:buFont typeface="Wingdings" pitchFamily="2" charset="2"/>
              <a:buNone/>
            </a:pPr>
            <a:r>
              <a:rPr lang="bg-BG" sz="2000" smtClean="0"/>
              <a:t>struct {</a:t>
            </a:r>
          </a:p>
          <a:p>
            <a:pPr eaLnBrk="1" hangingPunct="1">
              <a:lnSpc>
                <a:spcPct val="80000"/>
              </a:lnSpc>
              <a:buFont typeface="Wingdings" pitchFamily="2" charset="2"/>
              <a:buNone/>
            </a:pPr>
            <a:r>
              <a:rPr lang="bg-BG" sz="2000" smtClean="0"/>
              <a:t>unsigned int is_keyword : 1;</a:t>
            </a:r>
          </a:p>
          <a:p>
            <a:pPr eaLnBrk="1" hangingPunct="1">
              <a:lnSpc>
                <a:spcPct val="80000"/>
              </a:lnSpc>
              <a:buFont typeface="Wingdings" pitchFamily="2" charset="2"/>
              <a:buNone/>
            </a:pPr>
            <a:r>
              <a:rPr lang="bg-BG" sz="2000" smtClean="0"/>
              <a:t>unsigned int is_extern : 1;</a:t>
            </a:r>
          </a:p>
          <a:p>
            <a:pPr eaLnBrk="1" hangingPunct="1">
              <a:lnSpc>
                <a:spcPct val="80000"/>
              </a:lnSpc>
              <a:buFont typeface="Wingdings" pitchFamily="2" charset="2"/>
              <a:buNone/>
            </a:pPr>
            <a:r>
              <a:rPr lang="bg-BG" sz="2000" smtClean="0"/>
              <a:t>unsigned int is_static : 1;</a:t>
            </a:r>
          </a:p>
          <a:p>
            <a:pPr eaLnBrk="1" hangingPunct="1">
              <a:lnSpc>
                <a:spcPct val="80000"/>
              </a:lnSpc>
              <a:buFont typeface="Wingdings" pitchFamily="2" charset="2"/>
              <a:buNone/>
            </a:pPr>
            <a:r>
              <a:rPr lang="bg-BG" sz="2000" smtClean="0"/>
              <a:t>} flags;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789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789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D92BDB9-19CB-409A-AFDC-D38F60FF68A1}" type="slidenum">
              <a:rPr lang="bg-BG"/>
              <a:pPr eaLnBrk="1" hangingPunct="1"/>
              <a:t>35</a:t>
            </a:fld>
            <a:endParaRPr lang="bg-BG"/>
          </a:p>
        </p:txBody>
      </p:sp>
      <p:sp>
        <p:nvSpPr>
          <p:cNvPr id="37893" name="Rectangle 2"/>
          <p:cNvSpPr>
            <a:spLocks noGrp="1" noChangeArrowheads="1"/>
          </p:cNvSpPr>
          <p:nvPr>
            <p:ph type="title"/>
          </p:nvPr>
        </p:nvSpPr>
        <p:spPr/>
        <p:txBody>
          <a:bodyPr/>
          <a:lstStyle/>
          <a:p>
            <a:pPr eaLnBrk="1" hangingPunct="1"/>
            <a:r>
              <a:rPr lang="bg-BG" smtClean="0"/>
              <a:t>Битови полета</a:t>
            </a:r>
          </a:p>
        </p:txBody>
      </p:sp>
      <p:sp>
        <p:nvSpPr>
          <p:cNvPr id="37894" name="Rectangle 3"/>
          <p:cNvSpPr>
            <a:spLocks noGrp="1" noChangeArrowheads="1"/>
          </p:cNvSpPr>
          <p:nvPr>
            <p:ph type="body" idx="1"/>
          </p:nvPr>
        </p:nvSpPr>
        <p:spPr/>
        <p:txBody>
          <a:bodyPr/>
          <a:lstStyle/>
          <a:p>
            <a:pPr eaLnBrk="1" hangingPunct="1">
              <a:lnSpc>
                <a:spcPct val="80000"/>
              </a:lnSpc>
            </a:pPr>
            <a:r>
              <a:rPr lang="bg-BG" sz="2000" smtClean="0"/>
              <a:t>На някои машини полетата се присвояват отляво надясно, а на други - отдясно наляво. Това означава, че макар полетата да са полезни за поддръжка на вътрешно дефинирани структури от данни, когато се премахват отделни външно дефинирани данни, трябва внимателно да се прецени кой край се явява начален; програми, зависими от такива фактори, не са преносими. </a:t>
            </a:r>
          </a:p>
          <a:p>
            <a:pPr eaLnBrk="1" hangingPunct="1">
              <a:lnSpc>
                <a:spcPct val="80000"/>
              </a:lnSpc>
            </a:pPr>
            <a:r>
              <a:rPr lang="bg-BG" sz="2000" smtClean="0"/>
              <a:t>Полетата могат да се дефинират само като int; за по-голяма гъвкавост можете да ги определите като signed или unisighed </a:t>
            </a:r>
          </a:p>
          <a:p>
            <a:pPr eaLnBrk="1" hangingPunct="1">
              <a:lnSpc>
                <a:spcPct val="80000"/>
              </a:lnSpc>
            </a:pPr>
            <a:r>
              <a:rPr lang="bg-BG" sz="2000" smtClean="0"/>
              <a:t>Полетата не представляват масиви и нямат адреси, следователно операторът &amp; не може да се прилага към тях.</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8915"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8916"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9B993D94-8D76-4E3B-96CC-FA1C1C07DEFC}" type="slidenum">
              <a:rPr lang="bg-BG"/>
              <a:pPr eaLnBrk="1" hangingPunct="1"/>
              <a:t>36</a:t>
            </a:fld>
            <a:endParaRPr lang="bg-BG"/>
          </a:p>
        </p:txBody>
      </p:sp>
      <p:sp>
        <p:nvSpPr>
          <p:cNvPr id="38917" name="Rectangle 2"/>
          <p:cNvSpPr>
            <a:spLocks noGrp="1" noChangeArrowheads="1"/>
          </p:cNvSpPr>
          <p:nvPr>
            <p:ph type="title"/>
          </p:nvPr>
        </p:nvSpPr>
        <p:spPr/>
        <p:txBody>
          <a:bodyPr/>
          <a:lstStyle/>
          <a:p>
            <a:pPr eaLnBrk="1" hangingPunct="1"/>
            <a:r>
              <a:rPr lang="bg-BG" smtClean="0"/>
              <a:t>Побитови операции</a:t>
            </a:r>
          </a:p>
        </p:txBody>
      </p:sp>
      <p:sp>
        <p:nvSpPr>
          <p:cNvPr id="38918" name="Rectangle 3"/>
          <p:cNvSpPr>
            <a:spLocks noGrp="1" noChangeArrowheads="1"/>
          </p:cNvSpPr>
          <p:nvPr>
            <p:ph type="body" sz="half" idx="1"/>
          </p:nvPr>
        </p:nvSpPr>
        <p:spPr>
          <a:xfrm>
            <a:off x="1182688" y="2017713"/>
            <a:ext cx="7772400" cy="1979612"/>
          </a:xfrm>
        </p:spPr>
        <p:txBody>
          <a:bodyPr/>
          <a:lstStyle/>
          <a:p>
            <a:pPr eaLnBrk="1" hangingPunct="1">
              <a:lnSpc>
                <a:spcPct val="90000"/>
              </a:lnSpc>
            </a:pPr>
            <a:r>
              <a:rPr lang="bg-BG" sz="2800" smtClean="0"/>
              <a:t>Езикът С предоставя шест операции за манипулация на битове; те могат да се прилагат само към интегрални операнди, т.е. към char, short, int и long, независимо дали те са знакови или беззнакови.</a:t>
            </a:r>
          </a:p>
        </p:txBody>
      </p:sp>
      <p:graphicFrame>
        <p:nvGraphicFramePr>
          <p:cNvPr id="133152" name="Group 32"/>
          <p:cNvGraphicFramePr>
            <a:graphicFrameLocks noGrp="1"/>
          </p:cNvGraphicFramePr>
          <p:nvPr>
            <p:ph sz="half" idx="2"/>
          </p:nvPr>
        </p:nvGraphicFramePr>
        <p:xfrm>
          <a:off x="1182688" y="4152900"/>
          <a:ext cx="7772400" cy="1943100"/>
        </p:xfrm>
        <a:graphic>
          <a:graphicData uri="http://schemas.openxmlformats.org/drawingml/2006/table">
            <a:tbl>
              <a:tblPr/>
              <a:tblGrid>
                <a:gridCol w="1104900"/>
                <a:gridCol w="6667500"/>
              </a:tblGrid>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&amp;</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битово И</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битово ИЛИ</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битово изключващо ИЛИ</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&lt;&lt;</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преместване наляво</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&gt;&gt;</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преместване надясно</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238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bg-BG" sz="1200" b="0" i="0" u="none" strike="noStrike" cap="none" normalizeH="0" baseline="0" smtClean="0">
                          <a:ln>
                            <a:noFill/>
                          </a:ln>
                          <a:solidFill>
                            <a:schemeClr val="tx1"/>
                          </a:solidFill>
                          <a:effectLst/>
                          <a:latin typeface="Times New Roman" pitchFamily="18" charset="0"/>
                          <a:ea typeface="Arial Unicode MS" pitchFamily="34" charset="-128"/>
                          <a:cs typeface="Times New Roman" pitchFamily="18" charset="0"/>
                        </a:rPr>
                        <a:t>инверсия (унарен оператор)</a:t>
                      </a:r>
                      <a:endParaRPr kumimoji="0" lang="bg-BG" sz="1800" b="0" i="0" u="none" strike="noStrike" cap="none" normalizeH="0" baseline="0" smtClean="0">
                        <a:ln>
                          <a:noFill/>
                        </a:ln>
                        <a:solidFill>
                          <a:schemeClr val="tx1"/>
                        </a:solidFill>
                        <a:effectLst/>
                        <a:latin typeface="Tahoma" pitchFamily="34" charset="0"/>
                        <a:ea typeface="Arial Unicode MS" pitchFamily="34" charset="-128"/>
                        <a:cs typeface="Times New Roman" pitchFamily="18" charset="0"/>
                      </a:endParaRPr>
                    </a:p>
                  </a:txBody>
                  <a:tcPr horzOverflow="overflow">
                    <a:lnL w="0" cap="flat" cmpd="sng" algn="ctr">
                      <a:solidFill>
                        <a:srgbClr val="000000"/>
                      </a:solidFill>
                      <a:prstDash val="solid"/>
                      <a:round/>
                      <a:headEnd type="none" w="med" len="med"/>
                      <a:tailEnd type="none" w="med" len="med"/>
                    </a:lnL>
                    <a:lnR w="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0" cap="flat" cmpd="sng" algn="ctr">
                      <a:solidFill>
                        <a:srgbClr val="000000"/>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39939"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39940"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F4A3D684-7674-456C-8AD2-589556FCDBBE}" type="slidenum">
              <a:rPr lang="bg-BG"/>
              <a:pPr eaLnBrk="1" hangingPunct="1"/>
              <a:t>37</a:t>
            </a:fld>
            <a:endParaRPr lang="bg-BG"/>
          </a:p>
        </p:txBody>
      </p:sp>
      <p:sp>
        <p:nvSpPr>
          <p:cNvPr id="39941" name="Rectangle 2"/>
          <p:cNvSpPr>
            <a:spLocks noGrp="1" noChangeArrowheads="1"/>
          </p:cNvSpPr>
          <p:nvPr>
            <p:ph type="title"/>
          </p:nvPr>
        </p:nvSpPr>
        <p:spPr/>
        <p:txBody>
          <a:bodyPr/>
          <a:lstStyle/>
          <a:p>
            <a:pPr eaLnBrk="1" hangingPunct="1"/>
            <a:r>
              <a:rPr lang="bg-BG" smtClean="0"/>
              <a:t>Побитови операции</a:t>
            </a:r>
          </a:p>
        </p:txBody>
      </p:sp>
      <p:sp>
        <p:nvSpPr>
          <p:cNvPr id="39942" name="Rectangle 3"/>
          <p:cNvSpPr>
            <a:spLocks noGrp="1" noChangeArrowheads="1"/>
          </p:cNvSpPr>
          <p:nvPr>
            <p:ph type="body" idx="1"/>
          </p:nvPr>
        </p:nvSpPr>
        <p:spPr/>
        <p:txBody>
          <a:bodyPr/>
          <a:lstStyle/>
          <a:p>
            <a:pPr eaLnBrk="1" hangingPunct="1">
              <a:lnSpc>
                <a:spcPct val="90000"/>
              </a:lnSpc>
            </a:pPr>
            <a:r>
              <a:rPr lang="bg-BG" sz="2400" smtClean="0"/>
              <a:t>Операцията &amp; за битовото И често се използва за поставяне на маска на набор от битове; например</a:t>
            </a:r>
          </a:p>
          <a:p>
            <a:pPr eaLnBrk="1" hangingPunct="1">
              <a:lnSpc>
                <a:spcPct val="90000"/>
              </a:lnSpc>
              <a:buFont typeface="Wingdings" pitchFamily="2" charset="2"/>
              <a:buNone/>
            </a:pPr>
            <a:r>
              <a:rPr lang="bg-BG" sz="2400" smtClean="0">
                <a:solidFill>
                  <a:schemeClr val="hlink"/>
                </a:solidFill>
              </a:rPr>
              <a:t>n = n &amp; 0177;</a:t>
            </a:r>
          </a:p>
          <a:p>
            <a:pPr eaLnBrk="1" hangingPunct="1">
              <a:lnSpc>
                <a:spcPct val="90000"/>
              </a:lnSpc>
            </a:pPr>
            <a:r>
              <a:rPr lang="bg-BG" sz="2400" smtClean="0"/>
              <a:t>прави нули всички битове на n с изключение на последните 7.</a:t>
            </a:r>
          </a:p>
          <a:p>
            <a:pPr eaLnBrk="1" hangingPunct="1">
              <a:lnSpc>
                <a:spcPct val="90000"/>
              </a:lnSpc>
            </a:pPr>
            <a:r>
              <a:rPr lang="bg-BG" sz="2400" smtClean="0"/>
              <a:t>Операцията | за битово ИЛИ се използва за включване на битове:</a:t>
            </a:r>
          </a:p>
          <a:p>
            <a:pPr eaLnBrk="1" hangingPunct="1">
              <a:lnSpc>
                <a:spcPct val="90000"/>
              </a:lnSpc>
              <a:buFont typeface="Wingdings" pitchFamily="2" charset="2"/>
              <a:buNone/>
            </a:pPr>
            <a:r>
              <a:rPr lang="bg-BG" sz="2400" smtClean="0">
                <a:solidFill>
                  <a:schemeClr val="hlink"/>
                </a:solidFill>
              </a:rPr>
              <a:t>х = х | SET_ON;</a:t>
            </a:r>
          </a:p>
          <a:p>
            <a:pPr eaLnBrk="1" hangingPunct="1">
              <a:lnSpc>
                <a:spcPct val="90000"/>
              </a:lnSpc>
            </a:pPr>
            <a:r>
              <a:rPr lang="bg-BG" sz="2400" smtClean="0"/>
              <a:t>прави единици всички битове в х, които са били единици в SET_ON.</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40963"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40964"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025AE0F-FA1B-4500-994B-10824C843F53}" type="slidenum">
              <a:rPr lang="bg-BG"/>
              <a:pPr eaLnBrk="1" hangingPunct="1"/>
              <a:t>38</a:t>
            </a:fld>
            <a:endParaRPr lang="bg-BG"/>
          </a:p>
        </p:txBody>
      </p:sp>
      <p:sp>
        <p:nvSpPr>
          <p:cNvPr id="40965" name="Rectangle 2"/>
          <p:cNvSpPr>
            <a:spLocks noGrp="1" noChangeArrowheads="1"/>
          </p:cNvSpPr>
          <p:nvPr>
            <p:ph type="title"/>
          </p:nvPr>
        </p:nvSpPr>
        <p:spPr/>
        <p:txBody>
          <a:bodyPr/>
          <a:lstStyle/>
          <a:p>
            <a:pPr eaLnBrk="1" hangingPunct="1"/>
            <a:r>
              <a:rPr lang="bg-BG" smtClean="0"/>
              <a:t>Побитови операции</a:t>
            </a:r>
          </a:p>
        </p:txBody>
      </p:sp>
      <p:sp>
        <p:nvSpPr>
          <p:cNvPr id="40966" name="Rectangle 3"/>
          <p:cNvSpPr>
            <a:spLocks noGrp="1" noChangeArrowheads="1"/>
          </p:cNvSpPr>
          <p:nvPr>
            <p:ph type="body" idx="1"/>
          </p:nvPr>
        </p:nvSpPr>
        <p:spPr/>
        <p:txBody>
          <a:bodyPr/>
          <a:lstStyle/>
          <a:p>
            <a:pPr eaLnBrk="1" hangingPunct="1">
              <a:lnSpc>
                <a:spcPct val="80000"/>
              </a:lnSpc>
            </a:pPr>
            <a:r>
              <a:rPr lang="bg-BG" sz="2200" smtClean="0"/>
              <a:t>Операцията ^ за битово изключващо ИЛИ задава единица на всяка битова позиция, където операндите имат различни битове, и нула на всяка позиция, където те имат еднакви битове.</a:t>
            </a:r>
          </a:p>
          <a:p>
            <a:pPr eaLnBrk="1" hangingPunct="1">
              <a:lnSpc>
                <a:spcPct val="80000"/>
              </a:lnSpc>
            </a:pPr>
            <a:r>
              <a:rPr lang="bg-BG" sz="2200" smtClean="0"/>
              <a:t>Трябва да се научите да различавате побитовите операции &amp; и | от логическите операции &amp;&amp; и | |, които показват изчисление на истинността на дадена стойност отляво надясно. Например, ако х е 1 и у е 2, тогава х &amp; у е нула, докато х &amp; &amp; у е единица.</a:t>
            </a:r>
          </a:p>
          <a:p>
            <a:pPr eaLnBrk="1" hangingPunct="1">
              <a:lnSpc>
                <a:spcPct val="80000"/>
              </a:lnSpc>
            </a:pPr>
            <a:r>
              <a:rPr lang="bg-BG" sz="2200" smtClean="0"/>
              <a:t>Унарната операция ~ предизвиква инверсия на цялото число; тя преобразува в нули всички битове, в които има единици, и обратното. Например</a:t>
            </a:r>
          </a:p>
          <a:p>
            <a:pPr eaLnBrk="1" hangingPunct="1">
              <a:lnSpc>
                <a:spcPct val="80000"/>
              </a:lnSpc>
              <a:buFont typeface="Wingdings" pitchFamily="2" charset="2"/>
              <a:buNone/>
            </a:pPr>
            <a:r>
              <a:rPr lang="bg-BG" sz="2200" smtClean="0">
                <a:solidFill>
                  <a:schemeClr val="hlink"/>
                </a:solidFill>
              </a:rPr>
              <a:t>х = х &amp; ~077</a:t>
            </a:r>
          </a:p>
          <a:p>
            <a:pPr eaLnBrk="1" hangingPunct="1">
              <a:lnSpc>
                <a:spcPct val="80000"/>
              </a:lnSpc>
            </a:pPr>
            <a:r>
              <a:rPr lang="bg-BG" sz="2200" smtClean="0"/>
              <a:t>поставя нули на последните шест бита на х.</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41987"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41988"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3C630F6-DEDE-4120-AFF3-C890BF86E72B}" type="slidenum">
              <a:rPr lang="bg-BG"/>
              <a:pPr eaLnBrk="1" hangingPunct="1"/>
              <a:t>39</a:t>
            </a:fld>
            <a:endParaRPr lang="bg-BG"/>
          </a:p>
        </p:txBody>
      </p:sp>
      <p:sp>
        <p:nvSpPr>
          <p:cNvPr id="41989" name="Rectangle 2"/>
          <p:cNvSpPr>
            <a:spLocks noGrp="1" noChangeArrowheads="1"/>
          </p:cNvSpPr>
          <p:nvPr>
            <p:ph type="title"/>
          </p:nvPr>
        </p:nvSpPr>
        <p:spPr/>
        <p:txBody>
          <a:bodyPr/>
          <a:lstStyle/>
          <a:p>
            <a:pPr eaLnBrk="1" hangingPunct="1"/>
            <a:r>
              <a:rPr lang="bg-BG" smtClean="0"/>
              <a:t>Побитови операции</a:t>
            </a:r>
          </a:p>
        </p:txBody>
      </p:sp>
      <p:sp>
        <p:nvSpPr>
          <p:cNvPr id="41990" name="Rectangle 3"/>
          <p:cNvSpPr>
            <a:spLocks noGrp="1" noChangeArrowheads="1"/>
          </p:cNvSpPr>
          <p:nvPr>
            <p:ph type="body" idx="1"/>
          </p:nvPr>
        </p:nvSpPr>
        <p:spPr/>
        <p:txBody>
          <a:bodyPr/>
          <a:lstStyle/>
          <a:p>
            <a:pPr eaLnBrk="1" hangingPunct="1">
              <a:lnSpc>
                <a:spcPct val="90000"/>
              </a:lnSpc>
            </a:pPr>
            <a:r>
              <a:rPr lang="bg-BG" smtClean="0"/>
              <a:t>Забележете, че х &amp; -077 не зависи от дължината на думата и следователно е за предпочитане например пред х &amp; 0177700, което предполага, че х е 16-битова стойност. Съкратената форма не изисква допълнителен разход, тъй като -077 е постоянен израз, който може да се изчисли по време на компилацията.</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6147"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6148"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2B51ED8-BB9F-4352-9204-43B49D8B6FAA}" type="slidenum">
              <a:rPr lang="bg-BG"/>
              <a:pPr eaLnBrk="1" hangingPunct="1"/>
              <a:t>4</a:t>
            </a:fld>
            <a:endParaRPr lang="bg-BG"/>
          </a:p>
        </p:txBody>
      </p:sp>
      <p:sp>
        <p:nvSpPr>
          <p:cNvPr id="6149" name="Rectangle 2"/>
          <p:cNvSpPr>
            <a:spLocks noGrp="1" noChangeArrowheads="1"/>
          </p:cNvSpPr>
          <p:nvPr>
            <p:ph type="title"/>
          </p:nvPr>
        </p:nvSpPr>
        <p:spPr/>
        <p:txBody>
          <a:bodyPr/>
          <a:lstStyle/>
          <a:p>
            <a:pPr eaLnBrk="1" hangingPunct="1"/>
            <a:r>
              <a:rPr lang="bg-BG" smtClean="0"/>
              <a:t>Структури</a:t>
            </a:r>
          </a:p>
        </p:txBody>
      </p:sp>
      <p:sp>
        <p:nvSpPr>
          <p:cNvPr id="6150" name="Rectangle 3"/>
          <p:cNvSpPr>
            <a:spLocks noGrp="1" noChangeArrowheads="1"/>
          </p:cNvSpPr>
          <p:nvPr>
            <p:ph type="body" idx="1"/>
          </p:nvPr>
        </p:nvSpPr>
        <p:spPr/>
        <p:txBody>
          <a:bodyPr/>
          <a:lstStyle/>
          <a:p>
            <a:pPr eaLnBrk="1" hangingPunct="1"/>
            <a:r>
              <a:rPr lang="bg-BG" sz="2800" smtClean="0"/>
              <a:t>Основната промяна, въведена от ANSI стандарта, е дефиницията за присвояване на структури - структурите могат да се копират или да се присвояват една на друга, да се подават на функции и да се връщат от функции. </a:t>
            </a:r>
          </a:p>
          <a:p>
            <a:pPr eaLnBrk="1" hangingPunct="1"/>
            <a:r>
              <a:rPr lang="bg-BG" sz="2800" smtClean="0"/>
              <a:t>Автоматичните структури и масиви могат да се инициализират.</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4301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4301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B3061DA0-6635-4777-A1A8-99B9473ED613}" type="slidenum">
              <a:rPr lang="bg-BG"/>
              <a:pPr eaLnBrk="1" hangingPunct="1"/>
              <a:t>40</a:t>
            </a:fld>
            <a:endParaRPr lang="bg-BG"/>
          </a:p>
        </p:txBody>
      </p:sp>
      <p:sp>
        <p:nvSpPr>
          <p:cNvPr id="43013" name="Rectangle 2"/>
          <p:cNvSpPr>
            <a:spLocks noGrp="1" noChangeArrowheads="1"/>
          </p:cNvSpPr>
          <p:nvPr>
            <p:ph type="title"/>
          </p:nvPr>
        </p:nvSpPr>
        <p:spPr/>
        <p:txBody>
          <a:bodyPr/>
          <a:lstStyle/>
          <a:p>
            <a:pPr eaLnBrk="1" hangingPunct="1"/>
            <a:r>
              <a:rPr lang="bg-BG" smtClean="0"/>
              <a:t>Побитови операции</a:t>
            </a:r>
          </a:p>
        </p:txBody>
      </p:sp>
      <p:sp>
        <p:nvSpPr>
          <p:cNvPr id="43014" name="Rectangle 3"/>
          <p:cNvSpPr>
            <a:spLocks noGrp="1" noChangeArrowheads="1"/>
          </p:cNvSpPr>
          <p:nvPr>
            <p:ph type="body" idx="1"/>
          </p:nvPr>
        </p:nvSpPr>
        <p:spPr/>
        <p:txBody>
          <a:bodyPr/>
          <a:lstStyle/>
          <a:p>
            <a:pPr eaLnBrk="1" hangingPunct="1">
              <a:lnSpc>
                <a:spcPct val="80000"/>
              </a:lnSpc>
            </a:pPr>
            <a:r>
              <a:rPr lang="bg-BG" sz="2400" smtClean="0"/>
              <a:t>Операциите за преместване &lt;&lt; и &gt;&gt; извършват преместване наляво и надясно на левия си операнд с толкова на брой битови позиции, колкото са зададени от десния операнд, който винаги трябва да бъде положителен. Следователно х &lt;&lt; 2 премества с две позиции наляво стойността на х, като запълва освободените битове с нули; действието е еквивалентно на умножение с 4. Преместването надясно на unsigned стойност винаги запълва освободените битове с нули. Преместването надясно на знакова стойност на някои машини ще запълни освободените битове със знакови битове  "аритметическо преместване"), докато на други ще ги запълни с нули ("логическо преместване").</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44035"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44036"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9276F20-2E8E-4CD1-96D5-471E8CD70822}" type="slidenum">
              <a:rPr lang="bg-BG"/>
              <a:pPr eaLnBrk="1" hangingPunct="1"/>
              <a:t>41</a:t>
            </a:fld>
            <a:endParaRPr lang="bg-BG"/>
          </a:p>
        </p:txBody>
      </p:sp>
      <p:sp>
        <p:nvSpPr>
          <p:cNvPr id="44037" name="Rectangle 2"/>
          <p:cNvSpPr>
            <a:spLocks noGrp="1" noChangeArrowheads="1"/>
          </p:cNvSpPr>
          <p:nvPr>
            <p:ph type="title"/>
          </p:nvPr>
        </p:nvSpPr>
        <p:spPr/>
        <p:txBody>
          <a:bodyPr/>
          <a:lstStyle/>
          <a:p>
            <a:pPr eaLnBrk="1" hangingPunct="1"/>
            <a:r>
              <a:rPr lang="bg-BG" smtClean="0"/>
              <a:t>Побитови операции</a:t>
            </a:r>
          </a:p>
        </p:txBody>
      </p:sp>
      <p:sp>
        <p:nvSpPr>
          <p:cNvPr id="44038" name="Rectangle 3"/>
          <p:cNvSpPr>
            <a:spLocks noGrp="1" noChangeArrowheads="1"/>
          </p:cNvSpPr>
          <p:nvPr>
            <p:ph type="body" sz="half" idx="1"/>
          </p:nvPr>
        </p:nvSpPr>
        <p:spPr>
          <a:xfrm>
            <a:off x="1182688" y="2017713"/>
            <a:ext cx="7772400" cy="2727325"/>
          </a:xfrm>
        </p:spPr>
        <p:txBody>
          <a:bodyPr/>
          <a:lstStyle/>
          <a:p>
            <a:pPr eaLnBrk="1" hangingPunct="1"/>
            <a:r>
              <a:rPr lang="bg-BG" sz="2500" smtClean="0"/>
              <a:t>Пример: функцията getbits (х,р,n), която връща (подравненото вдясно) n-битово поле от х, което започва от позиция р.</a:t>
            </a:r>
          </a:p>
          <a:p>
            <a:pPr eaLnBrk="1" hangingPunct="1"/>
            <a:r>
              <a:rPr lang="bg-BG" sz="2500" smtClean="0"/>
              <a:t>Приемаме, че битовата позиция 0 е най-дясната и че n и р са смислени положителни стойности. Например getbits (х, 4, 3) връща трите бита от битовите позиции 4, 3 и 2, подравнени вдясно.</a:t>
            </a:r>
          </a:p>
        </p:txBody>
      </p:sp>
      <p:sp>
        <p:nvSpPr>
          <p:cNvPr id="44039" name="Rectangle 4"/>
          <p:cNvSpPr>
            <a:spLocks noGrp="1" noChangeArrowheads="1"/>
          </p:cNvSpPr>
          <p:nvPr>
            <p:ph sz="half" idx="2"/>
          </p:nvPr>
        </p:nvSpPr>
        <p:spPr>
          <a:xfrm>
            <a:off x="1182688" y="4152900"/>
            <a:ext cx="7772400" cy="1979613"/>
          </a:xfrm>
        </p:spPr>
        <p:txBody>
          <a:bodyPr/>
          <a:lstStyle/>
          <a:p>
            <a:pPr eaLnBrk="1" hangingPunct="1"/>
            <a:endParaRPr lang="bg-BG" sz="2800" smtClean="0"/>
          </a:p>
        </p:txBody>
      </p:sp>
      <p:pic>
        <p:nvPicPr>
          <p:cNvPr id="44040"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713" y="4868863"/>
            <a:ext cx="6265862" cy="13033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14"/>
          <p:cNvSpPr>
            <a:spLocks noGrp="1" noChangeArrowheads="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Д. Гоцева</a:t>
            </a:r>
          </a:p>
        </p:txBody>
      </p:sp>
      <p:sp>
        <p:nvSpPr>
          <p:cNvPr id="45059" name="Rectangle 15"/>
          <p:cNvSpPr>
            <a:spLocks noGrp="1" noChangeArrowheads="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solidFill>
                  <a:schemeClr val="bg2"/>
                </a:solidFill>
              </a:rPr>
              <a:t>ПИК2 - Лекции</a:t>
            </a:r>
          </a:p>
        </p:txBody>
      </p:sp>
      <p:sp>
        <p:nvSpPr>
          <p:cNvPr id="45060" name="Rectangle 16"/>
          <p:cNvSpPr>
            <a:spLocks noGrp="1" noChangeArrowheads="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0F7C2C3E-0E79-4030-B5C9-60E396B36325}" type="slidenum">
              <a:rPr lang="bg-BG">
                <a:solidFill>
                  <a:schemeClr val="bg2"/>
                </a:solidFill>
              </a:rPr>
              <a:pPr eaLnBrk="1" hangingPunct="1"/>
              <a:t>42</a:t>
            </a:fld>
            <a:endParaRPr lang="bg-BG">
              <a:solidFill>
                <a:schemeClr val="bg2"/>
              </a:solidFill>
            </a:endParaRPr>
          </a:p>
        </p:txBody>
      </p:sp>
      <p:sp>
        <p:nvSpPr>
          <p:cNvPr id="45061" name="Rectangle 2"/>
          <p:cNvSpPr>
            <a:spLocks noGrp="1" noChangeArrowheads="1"/>
          </p:cNvSpPr>
          <p:nvPr>
            <p:ph type="ctrTitle"/>
          </p:nvPr>
        </p:nvSpPr>
        <p:spPr/>
        <p:txBody>
          <a:bodyPr/>
          <a:lstStyle/>
          <a:p>
            <a:pPr eaLnBrk="1" hangingPunct="1"/>
            <a:r>
              <a:rPr lang="bg-BG" smtClean="0"/>
              <a:t>Демо</a:t>
            </a:r>
          </a:p>
        </p:txBody>
      </p:sp>
      <p:sp>
        <p:nvSpPr>
          <p:cNvPr id="45062" name="Rectangle 3"/>
          <p:cNvSpPr>
            <a:spLocks noGrp="1" noChangeArrowheads="1"/>
          </p:cNvSpPr>
          <p:nvPr>
            <p:ph type="subTitle" idx="1"/>
          </p:nvPr>
        </p:nvSpPr>
        <p:spPr/>
        <p:txBody>
          <a:bodyPr/>
          <a:lstStyle/>
          <a:p>
            <a:pPr eaLnBrk="1" hangingPunct="1"/>
            <a:r>
              <a:rPr lang="bg-BG" smtClean="0">
                <a:hlinkClick r:id="rId2" action="ppaction://hlinkfile"/>
              </a:rPr>
              <a:t>EX14.C</a:t>
            </a:r>
            <a:endParaRPr lang="bg-BG"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7171"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7172"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AF868C80-A41E-4246-8E22-885772BF9F7A}" type="slidenum">
              <a:rPr lang="bg-BG"/>
              <a:pPr eaLnBrk="1" hangingPunct="1"/>
              <a:t>5</a:t>
            </a:fld>
            <a:endParaRPr lang="bg-BG"/>
          </a:p>
        </p:txBody>
      </p:sp>
      <p:sp>
        <p:nvSpPr>
          <p:cNvPr id="7173" name="Rectangle 2"/>
          <p:cNvSpPr>
            <a:spLocks noGrp="1" noChangeArrowheads="1"/>
          </p:cNvSpPr>
          <p:nvPr>
            <p:ph type="title"/>
          </p:nvPr>
        </p:nvSpPr>
        <p:spPr/>
        <p:txBody>
          <a:bodyPr/>
          <a:lstStyle/>
          <a:p>
            <a:pPr eaLnBrk="1" hangingPunct="1"/>
            <a:r>
              <a:rPr lang="bg-BG" smtClean="0"/>
              <a:t>Основи на структурите</a:t>
            </a:r>
          </a:p>
        </p:txBody>
      </p:sp>
      <p:sp>
        <p:nvSpPr>
          <p:cNvPr id="7174" name="Rectangle 3"/>
          <p:cNvSpPr>
            <a:spLocks noGrp="1" noChangeArrowheads="1"/>
          </p:cNvSpPr>
          <p:nvPr>
            <p:ph type="body" idx="1"/>
          </p:nvPr>
        </p:nvSpPr>
        <p:spPr/>
        <p:txBody>
          <a:bodyPr/>
          <a:lstStyle/>
          <a:p>
            <a:pPr eaLnBrk="1" hangingPunct="1"/>
            <a:r>
              <a:rPr lang="bg-BG" sz="2800" smtClean="0"/>
              <a:t>Пример: структура за графика. Основният обект е точката, за която ще приемем, че има х и у координати, като и двете ще приемем за цели числа.</a:t>
            </a:r>
          </a:p>
          <a:p>
            <a:pPr eaLnBrk="1" hangingPunct="1">
              <a:buFont typeface="Wingdings" pitchFamily="2" charset="2"/>
              <a:buNone/>
            </a:pPr>
            <a:r>
              <a:rPr lang="bg-BG" sz="2800" smtClean="0"/>
              <a:t>struct point {</a:t>
            </a:r>
          </a:p>
          <a:p>
            <a:pPr eaLnBrk="1" hangingPunct="1">
              <a:buFont typeface="Wingdings" pitchFamily="2" charset="2"/>
              <a:buNone/>
            </a:pPr>
            <a:r>
              <a:rPr lang="bg-BG" sz="2800" smtClean="0"/>
              <a:t>int х;</a:t>
            </a:r>
          </a:p>
          <a:p>
            <a:pPr eaLnBrk="1" hangingPunct="1">
              <a:buFont typeface="Wingdings" pitchFamily="2" charset="2"/>
              <a:buNone/>
            </a:pPr>
            <a:r>
              <a:rPr lang="bg-BG" sz="2800" smtClean="0"/>
              <a:t>int у;</a:t>
            </a:r>
          </a:p>
          <a:p>
            <a:pPr eaLnBrk="1" hangingPunct="1">
              <a:buFont typeface="Wingdings" pitchFamily="2" charset="2"/>
              <a:buNone/>
            </a:pPr>
            <a:r>
              <a:rPr lang="bg-BG" sz="2800" smtClean="0"/>
              <a:t>};</a:t>
            </a:r>
          </a:p>
        </p:txBody>
      </p:sp>
      <p:pic>
        <p:nvPicPr>
          <p:cNvPr id="7175"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1863" y="4076700"/>
            <a:ext cx="2447925" cy="181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8195"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8196"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E93E8CA6-05E8-48E1-909B-B6407228D362}" type="slidenum">
              <a:rPr lang="bg-BG"/>
              <a:pPr eaLnBrk="1" hangingPunct="1"/>
              <a:t>6</a:t>
            </a:fld>
            <a:endParaRPr lang="bg-BG"/>
          </a:p>
        </p:txBody>
      </p:sp>
      <p:sp>
        <p:nvSpPr>
          <p:cNvPr id="8197" name="Rectangle 2"/>
          <p:cNvSpPr>
            <a:spLocks noGrp="1" noChangeArrowheads="1"/>
          </p:cNvSpPr>
          <p:nvPr>
            <p:ph type="title"/>
          </p:nvPr>
        </p:nvSpPr>
        <p:spPr/>
        <p:txBody>
          <a:bodyPr/>
          <a:lstStyle/>
          <a:p>
            <a:pPr eaLnBrk="1" hangingPunct="1"/>
            <a:r>
              <a:rPr lang="bg-BG" smtClean="0"/>
              <a:t>Основи на структурите</a:t>
            </a:r>
          </a:p>
        </p:txBody>
      </p:sp>
      <p:sp>
        <p:nvSpPr>
          <p:cNvPr id="8198" name="Rectangle 3"/>
          <p:cNvSpPr>
            <a:spLocks noGrp="1" noChangeArrowheads="1"/>
          </p:cNvSpPr>
          <p:nvPr>
            <p:ph type="body" idx="1"/>
          </p:nvPr>
        </p:nvSpPr>
        <p:spPr>
          <a:xfrm>
            <a:off x="1182688" y="2017713"/>
            <a:ext cx="7772400" cy="4364037"/>
          </a:xfrm>
        </p:spPr>
        <p:txBody>
          <a:bodyPr/>
          <a:lstStyle/>
          <a:p>
            <a:pPr eaLnBrk="1" hangingPunct="1">
              <a:lnSpc>
                <a:spcPct val="80000"/>
              </a:lnSpc>
            </a:pPr>
            <a:r>
              <a:rPr lang="bg-BG" sz="1600" smtClean="0"/>
              <a:t>Операторът за членове на структура "." свързва името на структурата и името на</a:t>
            </a:r>
            <a:r>
              <a:rPr lang="en-US" sz="1600" smtClean="0"/>
              <a:t> </a:t>
            </a:r>
            <a:r>
              <a:rPr lang="bg-BG" sz="1600" smtClean="0"/>
              <a:t>члена. За да изчислим разстоянието от началото (0,0) до pt,</a:t>
            </a:r>
            <a:r>
              <a:rPr lang="en-US" sz="1600" smtClean="0"/>
              <a:t> </a:t>
            </a:r>
            <a:r>
              <a:rPr lang="bg-BG" sz="1600" smtClean="0"/>
              <a:t>пишем:</a:t>
            </a:r>
          </a:p>
          <a:p>
            <a:pPr eaLnBrk="1" hangingPunct="1">
              <a:lnSpc>
                <a:spcPct val="80000"/>
              </a:lnSpc>
              <a:buFont typeface="Wingdings" pitchFamily="2" charset="2"/>
              <a:buNone/>
            </a:pPr>
            <a:r>
              <a:rPr lang="bg-BG" sz="1600" smtClean="0"/>
              <a:t>double dist, sqrt(double);</a:t>
            </a:r>
          </a:p>
          <a:p>
            <a:pPr eaLnBrk="1" hangingPunct="1">
              <a:lnSpc>
                <a:spcPct val="80000"/>
              </a:lnSpc>
              <a:buFont typeface="Wingdings" pitchFamily="2" charset="2"/>
              <a:buNone/>
            </a:pPr>
            <a:r>
              <a:rPr lang="bg-BG" sz="1600" smtClean="0"/>
              <a:t>dist = sqrt((double)pt.x * pt.x + (double)pt.y * pt.y);</a:t>
            </a:r>
          </a:p>
          <a:p>
            <a:pPr eaLnBrk="1" hangingPunct="1">
              <a:lnSpc>
                <a:spcPct val="80000"/>
              </a:lnSpc>
            </a:pPr>
            <a:r>
              <a:rPr lang="bg-BG" sz="1600" smtClean="0"/>
              <a:t>Структурите могат да се вграждат. Нашата реализация на правоъгълник представлява</a:t>
            </a:r>
            <a:r>
              <a:rPr lang="en-US" sz="1600" smtClean="0"/>
              <a:t> </a:t>
            </a:r>
            <a:r>
              <a:rPr lang="bg-BG" sz="1600" smtClean="0"/>
              <a:t>две точки, които обозначават противоположните му ъгли по единия от диагоналите.</a:t>
            </a:r>
          </a:p>
          <a:p>
            <a:pPr eaLnBrk="1" hangingPunct="1">
              <a:lnSpc>
                <a:spcPct val="80000"/>
              </a:lnSpc>
              <a:buFont typeface="Wingdings" pitchFamily="2" charset="2"/>
              <a:buNone/>
            </a:pPr>
            <a:r>
              <a:rPr lang="bg-BG" sz="1600" smtClean="0"/>
              <a:t>struct rect {</a:t>
            </a:r>
          </a:p>
          <a:p>
            <a:pPr eaLnBrk="1" hangingPunct="1">
              <a:lnSpc>
                <a:spcPct val="80000"/>
              </a:lnSpc>
              <a:buFont typeface="Wingdings" pitchFamily="2" charset="2"/>
              <a:buNone/>
            </a:pPr>
            <a:r>
              <a:rPr lang="bg-BG" sz="1600" smtClean="0"/>
              <a:t>struct point pt1;</a:t>
            </a:r>
          </a:p>
          <a:p>
            <a:pPr eaLnBrk="1" hangingPunct="1">
              <a:lnSpc>
                <a:spcPct val="80000"/>
              </a:lnSpc>
              <a:buFont typeface="Wingdings" pitchFamily="2" charset="2"/>
              <a:buNone/>
            </a:pPr>
            <a:r>
              <a:rPr lang="bg-BG" sz="1600" smtClean="0"/>
              <a:t>struct point pt2;</a:t>
            </a:r>
          </a:p>
          <a:p>
            <a:pPr eaLnBrk="1" hangingPunct="1">
              <a:lnSpc>
                <a:spcPct val="80000"/>
              </a:lnSpc>
              <a:buFont typeface="Wingdings" pitchFamily="2" charset="2"/>
              <a:buNone/>
            </a:pPr>
            <a:r>
              <a:rPr lang="bg-BG" sz="1600" smtClean="0"/>
              <a:t>};</a:t>
            </a:r>
          </a:p>
          <a:p>
            <a:pPr eaLnBrk="1" hangingPunct="1">
              <a:lnSpc>
                <a:spcPct val="80000"/>
              </a:lnSpc>
            </a:pPr>
            <a:r>
              <a:rPr lang="bg-BG" sz="1600" smtClean="0"/>
              <a:t>Структурата rect се състои от две структури point. Ако декларираме screen като</a:t>
            </a:r>
          </a:p>
          <a:p>
            <a:pPr eaLnBrk="1" hangingPunct="1">
              <a:lnSpc>
                <a:spcPct val="80000"/>
              </a:lnSpc>
              <a:buFont typeface="Wingdings" pitchFamily="2" charset="2"/>
              <a:buNone/>
            </a:pPr>
            <a:r>
              <a:rPr lang="bg-BG" sz="1600" smtClean="0"/>
              <a:t>struct rect screen;</a:t>
            </a:r>
          </a:p>
          <a:p>
            <a:pPr eaLnBrk="1" hangingPunct="1">
              <a:lnSpc>
                <a:spcPct val="80000"/>
              </a:lnSpc>
            </a:pPr>
            <a:r>
              <a:rPr lang="bg-BG" sz="1600" smtClean="0"/>
              <a:t>тогава</a:t>
            </a:r>
          </a:p>
          <a:p>
            <a:pPr eaLnBrk="1" hangingPunct="1">
              <a:lnSpc>
                <a:spcPct val="80000"/>
              </a:lnSpc>
              <a:buFont typeface="Wingdings" pitchFamily="2" charset="2"/>
              <a:buNone/>
            </a:pPr>
            <a:r>
              <a:rPr lang="bg-BG" sz="1600" smtClean="0"/>
              <a:t>screen.pt1.x</a:t>
            </a:r>
          </a:p>
          <a:p>
            <a:pPr eaLnBrk="1" hangingPunct="1">
              <a:lnSpc>
                <a:spcPct val="80000"/>
              </a:lnSpc>
            </a:pPr>
            <a:r>
              <a:rPr lang="bg-BG" sz="1600" smtClean="0"/>
              <a:t>се отнася до координатата x на члена pt1 на структурата screen.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9219" name="Footer Placeholder 4"/>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9220" name="Slide Number Placeholder 5"/>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7B8E326F-8066-446A-B832-8F6BD6517995}" type="slidenum">
              <a:rPr lang="bg-BG"/>
              <a:pPr eaLnBrk="1" hangingPunct="1"/>
              <a:t>7</a:t>
            </a:fld>
            <a:endParaRPr lang="bg-BG"/>
          </a:p>
        </p:txBody>
      </p:sp>
      <p:sp>
        <p:nvSpPr>
          <p:cNvPr id="9221" name="Rectangle 2"/>
          <p:cNvSpPr>
            <a:spLocks noGrp="1" noChangeArrowheads="1"/>
          </p:cNvSpPr>
          <p:nvPr>
            <p:ph type="title"/>
          </p:nvPr>
        </p:nvSpPr>
        <p:spPr/>
        <p:txBody>
          <a:bodyPr/>
          <a:lstStyle/>
          <a:p>
            <a:pPr eaLnBrk="1" hangingPunct="1"/>
            <a:r>
              <a:rPr lang="bg-BG" smtClean="0"/>
              <a:t>Структури и функции</a:t>
            </a:r>
          </a:p>
        </p:txBody>
      </p:sp>
      <p:sp>
        <p:nvSpPr>
          <p:cNvPr id="9222" name="Rectangle 3"/>
          <p:cNvSpPr>
            <a:spLocks noGrp="1" noChangeArrowheads="1"/>
          </p:cNvSpPr>
          <p:nvPr>
            <p:ph type="body" idx="1"/>
          </p:nvPr>
        </p:nvSpPr>
        <p:spPr/>
        <p:txBody>
          <a:bodyPr/>
          <a:lstStyle/>
          <a:p>
            <a:pPr eaLnBrk="1" hangingPunct="1">
              <a:lnSpc>
                <a:spcPct val="90000"/>
              </a:lnSpc>
            </a:pPr>
            <a:r>
              <a:rPr lang="bg-BG" sz="2400" smtClean="0"/>
              <a:t>Единствените позволени операции със структура са копирането и присвояването й като едно цяло, взимането на адрес чрез &amp; и работа с членовете. </a:t>
            </a:r>
          </a:p>
          <a:p>
            <a:pPr eaLnBrk="1" hangingPunct="1">
              <a:lnSpc>
                <a:spcPct val="90000"/>
              </a:lnSpc>
            </a:pPr>
            <a:r>
              <a:rPr lang="bg-BG" sz="2400" smtClean="0"/>
              <a:t>Копирането и присвояването включват също подаването на аргументи към функции и връщането на стойности от функции. </a:t>
            </a:r>
          </a:p>
          <a:p>
            <a:pPr eaLnBrk="1" hangingPunct="1">
              <a:lnSpc>
                <a:spcPct val="90000"/>
              </a:lnSpc>
            </a:pPr>
            <a:r>
              <a:rPr lang="bg-BG" sz="2400" smtClean="0"/>
              <a:t>Структурите не могат да се сравняват. </a:t>
            </a:r>
          </a:p>
          <a:p>
            <a:pPr eaLnBrk="1" hangingPunct="1">
              <a:lnSpc>
                <a:spcPct val="90000"/>
              </a:lnSpc>
            </a:pPr>
            <a:r>
              <a:rPr lang="bg-BG" sz="2400" smtClean="0"/>
              <a:t>Всяка структура може да се инициализира от списък със стойности на членовете; автоматична структура може да се инициализира посредством присвояване.</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0243"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0244"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803B71E9-3551-4E99-839D-8B226E90BE21}" type="slidenum">
              <a:rPr lang="bg-BG"/>
              <a:pPr eaLnBrk="1" hangingPunct="1"/>
              <a:t>8</a:t>
            </a:fld>
            <a:endParaRPr lang="bg-BG"/>
          </a:p>
        </p:txBody>
      </p:sp>
      <p:sp>
        <p:nvSpPr>
          <p:cNvPr id="10245" name="Rectangle 2"/>
          <p:cNvSpPr>
            <a:spLocks noGrp="1" noChangeArrowheads="1"/>
          </p:cNvSpPr>
          <p:nvPr>
            <p:ph type="title"/>
          </p:nvPr>
        </p:nvSpPr>
        <p:spPr/>
        <p:txBody>
          <a:bodyPr/>
          <a:lstStyle/>
          <a:p>
            <a:pPr eaLnBrk="1" hangingPunct="1"/>
            <a:r>
              <a:rPr lang="bg-BG" smtClean="0"/>
              <a:t>Структури и функции</a:t>
            </a:r>
          </a:p>
        </p:txBody>
      </p:sp>
      <p:sp>
        <p:nvSpPr>
          <p:cNvPr id="10246" name="Rectangle 3"/>
          <p:cNvSpPr>
            <a:spLocks noGrp="1" noChangeArrowheads="1"/>
          </p:cNvSpPr>
          <p:nvPr>
            <p:ph type="body" sz="half" idx="1"/>
          </p:nvPr>
        </p:nvSpPr>
        <p:spPr>
          <a:xfrm>
            <a:off x="1182688" y="2017713"/>
            <a:ext cx="7772400" cy="2706687"/>
          </a:xfrm>
        </p:spPr>
        <p:txBody>
          <a:bodyPr/>
          <a:lstStyle/>
          <a:p>
            <a:pPr eaLnBrk="1" hangingPunct="1">
              <a:lnSpc>
                <a:spcPct val="90000"/>
              </a:lnSpc>
            </a:pPr>
            <a:r>
              <a:rPr lang="bg-BG" sz="2000" smtClean="0"/>
              <a:t>Нека разгледаме подробно структурите, като напишем няколко функции, които да работят с точки и правоъгълници. Съществуват поне три възможни подхода: компонентите да се подават поотделно, да се подаде цялата структура или да се подаде указател към структурата. Всеки от тези подходи има както добри, така и лоши страни.</a:t>
            </a:r>
          </a:p>
          <a:p>
            <a:pPr eaLnBrk="1" hangingPunct="1">
              <a:lnSpc>
                <a:spcPct val="90000"/>
              </a:lnSpc>
            </a:pPr>
            <a:r>
              <a:rPr lang="bg-BG" sz="2000" smtClean="0"/>
              <a:t>Първата ни функция, makepoint, ще взима две цели числа и ще връща point структура:</a:t>
            </a:r>
          </a:p>
        </p:txBody>
      </p:sp>
      <p:sp>
        <p:nvSpPr>
          <p:cNvPr id="10247" name="Rectangle 5"/>
          <p:cNvSpPr>
            <a:spLocks noGrp="1" noChangeArrowheads="1"/>
          </p:cNvSpPr>
          <p:nvPr>
            <p:ph sz="half" idx="2"/>
          </p:nvPr>
        </p:nvSpPr>
        <p:spPr/>
        <p:txBody>
          <a:bodyPr/>
          <a:lstStyle/>
          <a:p>
            <a:pPr eaLnBrk="1" hangingPunct="1"/>
            <a:endParaRPr lang="bg-BG" sz="2800" smtClean="0"/>
          </a:p>
        </p:txBody>
      </p:sp>
      <p:pic>
        <p:nvPicPr>
          <p:cNvPr id="10248"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195513" y="4437063"/>
            <a:ext cx="551497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4"/>
          <p:cNvSpPr>
            <a:spLocks noGrp="1"/>
          </p:cNvSpPr>
          <p:nvPr>
            <p:ph type="dt" sz="quarter" idx="10"/>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Д. Гоцева</a:t>
            </a:r>
          </a:p>
        </p:txBody>
      </p:sp>
      <p:sp>
        <p:nvSpPr>
          <p:cNvPr id="11267" name="Footer Placeholder 5"/>
          <p:cNvSpPr>
            <a:spLocks noGrp="1"/>
          </p:cNvSpPr>
          <p:nvPr>
            <p:ph type="ftr" sz="quarter" idx="11"/>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r>
              <a:rPr lang="bg-BG"/>
              <a:t>ПИК2 - Лекции</a:t>
            </a:r>
          </a:p>
        </p:txBody>
      </p:sp>
      <p:sp>
        <p:nvSpPr>
          <p:cNvPr id="11268" name="Slide Number Placeholder 6"/>
          <p:cNvSpPr>
            <a:spLocks noGrp="1"/>
          </p:cNvSpPr>
          <p:nvPr>
            <p:ph type="sldNum" sz="quarter" idx="12"/>
          </p:nvPr>
        </p:nvSpPr>
        <p:spPr>
          <a:noFill/>
        </p:spPr>
        <p:txBody>
          <a:bodyPr/>
          <a:lstStyle>
            <a:lvl1pPr eaLnBrk="0" hangingPunct="0">
              <a:defRPr>
                <a:solidFill>
                  <a:schemeClr val="tx1"/>
                </a:solidFill>
                <a:latin typeface="Tahoma" pitchFamily="34" charset="0"/>
              </a:defRPr>
            </a:lvl1pPr>
            <a:lvl2pPr marL="742950" indent="-285750" eaLnBrk="0" hangingPunct="0">
              <a:defRPr>
                <a:solidFill>
                  <a:schemeClr val="tx1"/>
                </a:solidFill>
                <a:latin typeface="Tahoma" pitchFamily="34" charset="0"/>
              </a:defRPr>
            </a:lvl2pPr>
            <a:lvl3pPr marL="1143000" indent="-228600" eaLnBrk="0" hangingPunct="0">
              <a:defRPr>
                <a:solidFill>
                  <a:schemeClr val="tx1"/>
                </a:solidFill>
                <a:latin typeface="Tahoma" pitchFamily="34" charset="0"/>
              </a:defRPr>
            </a:lvl3pPr>
            <a:lvl4pPr marL="1600200" indent="-228600" eaLnBrk="0" hangingPunct="0">
              <a:defRPr>
                <a:solidFill>
                  <a:schemeClr val="tx1"/>
                </a:solidFill>
                <a:latin typeface="Tahoma" pitchFamily="34" charset="0"/>
              </a:defRPr>
            </a:lvl4pPr>
            <a:lvl5pPr marL="2057400" indent="-228600" eaLnBrk="0" hangingPunct="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pPr eaLnBrk="1" hangingPunct="1"/>
            <a:fld id="{2BEA99F2-BB2A-44B7-BC0D-80E5C69AA2A0}" type="slidenum">
              <a:rPr lang="bg-BG"/>
              <a:pPr eaLnBrk="1" hangingPunct="1"/>
              <a:t>9</a:t>
            </a:fld>
            <a:endParaRPr lang="bg-BG"/>
          </a:p>
        </p:txBody>
      </p:sp>
      <p:sp>
        <p:nvSpPr>
          <p:cNvPr id="11269" name="Rectangle 2"/>
          <p:cNvSpPr>
            <a:spLocks noGrp="1" noChangeArrowheads="1"/>
          </p:cNvSpPr>
          <p:nvPr>
            <p:ph type="title"/>
          </p:nvPr>
        </p:nvSpPr>
        <p:spPr/>
        <p:txBody>
          <a:bodyPr/>
          <a:lstStyle/>
          <a:p>
            <a:pPr eaLnBrk="1" hangingPunct="1"/>
            <a:r>
              <a:rPr lang="bg-BG" smtClean="0"/>
              <a:t>Структури и функции</a:t>
            </a:r>
          </a:p>
        </p:txBody>
      </p:sp>
      <p:sp>
        <p:nvSpPr>
          <p:cNvPr id="11270" name="Rectangle 3"/>
          <p:cNvSpPr>
            <a:spLocks noGrp="1" noChangeArrowheads="1"/>
          </p:cNvSpPr>
          <p:nvPr>
            <p:ph type="body" sz="half" idx="1"/>
          </p:nvPr>
        </p:nvSpPr>
        <p:spPr/>
        <p:txBody>
          <a:bodyPr/>
          <a:lstStyle/>
          <a:p>
            <a:pPr eaLnBrk="1" hangingPunct="1"/>
            <a:r>
              <a:rPr lang="bg-BG" sz="2800" smtClean="0"/>
              <a:t>Сега можем да използваме makepoint, за да инициализираме динамично структури или за да подаваме на функции аргументите на структура.</a:t>
            </a:r>
          </a:p>
        </p:txBody>
      </p:sp>
      <p:sp>
        <p:nvSpPr>
          <p:cNvPr id="11271" name="Rectangle 4"/>
          <p:cNvSpPr>
            <a:spLocks noGrp="1" noChangeArrowheads="1"/>
          </p:cNvSpPr>
          <p:nvPr>
            <p:ph sz="half" idx="2"/>
          </p:nvPr>
        </p:nvSpPr>
        <p:spPr/>
        <p:txBody>
          <a:bodyPr/>
          <a:lstStyle/>
          <a:p>
            <a:pPr eaLnBrk="1" hangingPunct="1"/>
            <a:endParaRPr lang="bg-BG" sz="2800" smtClean="0"/>
          </a:p>
        </p:txBody>
      </p:sp>
      <p:pic>
        <p:nvPicPr>
          <p:cNvPr id="11272"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2275" y="4076700"/>
            <a:ext cx="6480175" cy="20240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Blends</Template>
  <TotalTime>871</TotalTime>
  <Words>2880</Words>
  <Application>Microsoft Office PowerPoint</Application>
  <PresentationFormat>On-screen Show (4:3)</PresentationFormat>
  <Paragraphs>324</Paragraphs>
  <Slides>42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42</vt:i4>
      </vt:variant>
    </vt:vector>
  </HeadingPairs>
  <TitlesOfParts>
    <vt:vector size="48" baseType="lpstr">
      <vt:lpstr>Tahoma</vt:lpstr>
      <vt:lpstr>Arial</vt:lpstr>
      <vt:lpstr>Wingdings</vt:lpstr>
      <vt:lpstr>Times New Roman</vt:lpstr>
      <vt:lpstr>Arial Unicode MS</vt:lpstr>
      <vt:lpstr>Blends</vt:lpstr>
      <vt:lpstr>ПИК 2</vt:lpstr>
      <vt:lpstr>Структури и обединения</vt:lpstr>
      <vt:lpstr>Структури</vt:lpstr>
      <vt:lpstr>Структури</vt:lpstr>
      <vt:lpstr>Основи на структурите</vt:lpstr>
      <vt:lpstr>Основи на структурите</vt:lpstr>
      <vt:lpstr>Структури и функции</vt:lpstr>
      <vt:lpstr>Структури и функции</vt:lpstr>
      <vt:lpstr>Структури и функции</vt:lpstr>
      <vt:lpstr>Структури и функции</vt:lpstr>
      <vt:lpstr>Структури и функции</vt:lpstr>
      <vt:lpstr>Структури и функции</vt:lpstr>
      <vt:lpstr>Структури и функции</vt:lpstr>
      <vt:lpstr>Демо</vt:lpstr>
      <vt:lpstr>Масиви от структури</vt:lpstr>
      <vt:lpstr>Масиви от структури</vt:lpstr>
      <vt:lpstr>Масиви от структури</vt:lpstr>
      <vt:lpstr>Масиви от структури</vt:lpstr>
      <vt:lpstr>Масиви от структури</vt:lpstr>
      <vt:lpstr>Масиви от структури</vt:lpstr>
      <vt:lpstr>Масиви от структури</vt:lpstr>
      <vt:lpstr>Масиви от структури</vt:lpstr>
      <vt:lpstr>Указатели към структури Програмата за преброяване на ключовите думи</vt:lpstr>
      <vt:lpstr>Указатели към структури</vt:lpstr>
      <vt:lpstr>Указатели към структури</vt:lpstr>
      <vt:lpstr>Указатели към структури</vt:lpstr>
      <vt:lpstr>Демо</vt:lpstr>
      <vt:lpstr>Typedef</vt:lpstr>
      <vt:lpstr>Typedef</vt:lpstr>
      <vt:lpstr>Обединения</vt:lpstr>
      <vt:lpstr>Обединения</vt:lpstr>
      <vt:lpstr>Обединения</vt:lpstr>
      <vt:lpstr>Битови полета</vt:lpstr>
      <vt:lpstr>Битови полета</vt:lpstr>
      <vt:lpstr>Битови полета</vt:lpstr>
      <vt:lpstr>Побитови операции</vt:lpstr>
      <vt:lpstr>Побитови операции</vt:lpstr>
      <vt:lpstr>Побитови операции</vt:lpstr>
      <vt:lpstr>Побитови операции</vt:lpstr>
      <vt:lpstr>Побитови операции</vt:lpstr>
      <vt:lpstr>Побитови операции</vt:lpstr>
      <vt:lpstr>Демо</vt:lpstr>
    </vt:vector>
  </TitlesOfParts>
  <Company>Prestigio</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ПИК 3</dc:title>
  <dc:creator>dgoceva</dc:creator>
  <cp:lastModifiedBy>USER</cp:lastModifiedBy>
  <cp:revision>102</cp:revision>
  <dcterms:created xsi:type="dcterms:W3CDTF">2008-07-04T10:25:31Z</dcterms:created>
  <dcterms:modified xsi:type="dcterms:W3CDTF">2011-03-16T06:15:24Z</dcterms:modified>
</cp:coreProperties>
</file>