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34"/>
  </p:notesMasterIdLst>
  <p:sldIdLst>
    <p:sldId id="258" r:id="rId2"/>
    <p:sldId id="259" r:id="rId3"/>
    <p:sldId id="342" r:id="rId4"/>
    <p:sldId id="343" r:id="rId5"/>
    <p:sldId id="349" r:id="rId6"/>
    <p:sldId id="350" r:id="rId7"/>
    <p:sldId id="344" r:id="rId8"/>
    <p:sldId id="345" r:id="rId9"/>
    <p:sldId id="346" r:id="rId10"/>
    <p:sldId id="347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40" r:id="rId19"/>
    <p:sldId id="341" r:id="rId20"/>
    <p:sldId id="317" r:id="rId21"/>
    <p:sldId id="320" r:id="rId22"/>
    <p:sldId id="321" r:id="rId23"/>
    <p:sldId id="322" r:id="rId24"/>
    <p:sldId id="323" r:id="rId25"/>
    <p:sldId id="324" r:id="rId26"/>
    <p:sldId id="325" r:id="rId27"/>
    <p:sldId id="326" r:id="rId28"/>
    <p:sldId id="327" r:id="rId29"/>
    <p:sldId id="328" r:id="rId30"/>
    <p:sldId id="329" r:id="rId31"/>
    <p:sldId id="332" r:id="rId32"/>
    <p:sldId id="330" r:id="rId33"/>
  </p:sldIdLst>
  <p:sldSz cx="9144000" cy="6858000" type="screen4x3"/>
  <p:notesSz cx="6858000" cy="9144000"/>
  <p:defaultTextStyle>
    <a:defPPr>
      <a:defRPr lang="bg-BG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bg-BG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bg-BG"/>
          </a:p>
        </p:txBody>
      </p:sp>
      <p:sp>
        <p:nvSpPr>
          <p:cNvPr id="860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bg-BG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46F2008A-8684-470E-BF09-C30E13C4E88E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50783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353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93539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bg-BG" sz="2400" b="0">
                <a:latin typeface="Times New Roman" pitchFamily="18" charset="0"/>
              </a:endParaRPr>
            </a:p>
          </p:txBody>
        </p:sp>
        <p:sp>
          <p:nvSpPr>
            <p:cNvPr id="193540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sz="2400" b="0">
                <a:latin typeface="Times New Roman" pitchFamily="18" charset="0"/>
              </a:endParaRPr>
            </a:p>
          </p:txBody>
        </p:sp>
        <p:grpSp>
          <p:nvGrpSpPr>
            <p:cNvPr id="193541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193542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sz="2400" b="0">
                  <a:latin typeface="Times New Roman" pitchFamily="18" charset="0"/>
                </a:endParaRPr>
              </a:p>
            </p:txBody>
          </p:sp>
          <p:sp>
            <p:nvSpPr>
              <p:cNvPr id="193543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sz="2400" b="0">
                  <a:latin typeface="Times New Roman" pitchFamily="18" charset="0"/>
                </a:endParaRPr>
              </a:p>
            </p:txBody>
          </p:sp>
          <p:sp>
            <p:nvSpPr>
              <p:cNvPr id="193544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sz="2400" b="0">
                  <a:latin typeface="Times New Roman" pitchFamily="18" charset="0"/>
                </a:endParaRPr>
              </a:p>
            </p:txBody>
          </p:sp>
          <p:sp>
            <p:nvSpPr>
              <p:cNvPr id="193545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sz="2400" b="0">
                  <a:latin typeface="Times New Roman" pitchFamily="18" charset="0"/>
                </a:endParaRPr>
              </a:p>
            </p:txBody>
          </p:sp>
          <p:sp>
            <p:nvSpPr>
              <p:cNvPr id="193546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sz="2400" b="0">
                  <a:latin typeface="Times New Roman" pitchFamily="18" charset="0"/>
                </a:endParaRPr>
              </a:p>
            </p:txBody>
          </p:sp>
          <p:sp>
            <p:nvSpPr>
              <p:cNvPr id="193547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sz="2400" b="0">
                  <a:latin typeface="Times New Roman" pitchFamily="18" charset="0"/>
                </a:endParaRPr>
              </a:p>
            </p:txBody>
          </p:sp>
          <p:sp>
            <p:nvSpPr>
              <p:cNvPr id="193548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sz="2400" b="0">
                  <a:latin typeface="Times New Roman" pitchFamily="18" charset="0"/>
                </a:endParaRPr>
              </a:p>
            </p:txBody>
          </p:sp>
          <p:sp>
            <p:nvSpPr>
              <p:cNvPr id="193549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sz="2400" b="0">
                  <a:latin typeface="Times New Roman" pitchFamily="18" charset="0"/>
                </a:endParaRPr>
              </a:p>
            </p:txBody>
          </p:sp>
          <p:sp>
            <p:nvSpPr>
              <p:cNvPr id="193550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sz="2400" b="0">
                  <a:latin typeface="Times New Roman" pitchFamily="18" charset="0"/>
                </a:endParaRPr>
              </a:p>
            </p:txBody>
          </p:sp>
          <p:sp>
            <p:nvSpPr>
              <p:cNvPr id="193551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sz="2400" b="0">
                  <a:latin typeface="Times New Roman" pitchFamily="18" charset="0"/>
                </a:endParaRPr>
              </a:p>
            </p:txBody>
          </p:sp>
        </p:grpSp>
      </p:grpSp>
      <p:sp>
        <p:nvSpPr>
          <p:cNvPr id="193552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  <p:sp>
        <p:nvSpPr>
          <p:cNvPr id="193553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193554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814F6AA-132D-4C3E-9BCA-54E6C1CF3232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19355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bg-BG" noProof="0" smtClean="0"/>
              <a:t>Click to edit Master title style</a:t>
            </a:r>
          </a:p>
        </p:txBody>
      </p:sp>
      <p:sp>
        <p:nvSpPr>
          <p:cNvPr id="19355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bg-BG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4AA6694-FBED-4BDF-BA29-11C4318C9FE2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</p:spTree>
    <p:extLst>
      <p:ext uri="{BB962C8B-B14F-4D97-AF65-F5344CB8AC3E}">
        <p14:creationId xmlns:p14="http://schemas.microsoft.com/office/powerpoint/2010/main" val="279552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374B1FF-1003-49E8-B4CB-7AF1EBC1D069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</p:spTree>
    <p:extLst>
      <p:ext uri="{BB962C8B-B14F-4D97-AF65-F5344CB8AC3E}">
        <p14:creationId xmlns:p14="http://schemas.microsoft.com/office/powerpoint/2010/main" val="3187772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DDEE631-77EF-4CF1-86FE-ED5A00E5E59E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</p:spTree>
    <p:extLst>
      <p:ext uri="{BB962C8B-B14F-4D97-AF65-F5344CB8AC3E}">
        <p14:creationId xmlns:p14="http://schemas.microsoft.com/office/powerpoint/2010/main" val="519833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F3471F6-7249-402E-84AB-02796DA503C5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</p:spTree>
    <p:extLst>
      <p:ext uri="{BB962C8B-B14F-4D97-AF65-F5344CB8AC3E}">
        <p14:creationId xmlns:p14="http://schemas.microsoft.com/office/powerpoint/2010/main" val="2676127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962B5ED-49CA-4E96-9E7C-756BC5AE1483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</p:spTree>
    <p:extLst>
      <p:ext uri="{BB962C8B-B14F-4D97-AF65-F5344CB8AC3E}">
        <p14:creationId xmlns:p14="http://schemas.microsoft.com/office/powerpoint/2010/main" val="359044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445F90-59C5-4EEC-B44F-F4DFFA6F5480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</p:spTree>
    <p:extLst>
      <p:ext uri="{BB962C8B-B14F-4D97-AF65-F5344CB8AC3E}">
        <p14:creationId xmlns:p14="http://schemas.microsoft.com/office/powerpoint/2010/main" val="3139191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68E1251-92A7-412D-96AF-15E29FA31E9E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</p:spTree>
    <p:extLst>
      <p:ext uri="{BB962C8B-B14F-4D97-AF65-F5344CB8AC3E}">
        <p14:creationId xmlns:p14="http://schemas.microsoft.com/office/powerpoint/2010/main" val="155982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2254DC-2F1E-4953-8A7C-99BA24F13F5B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</p:spTree>
    <p:extLst>
      <p:ext uri="{BB962C8B-B14F-4D97-AF65-F5344CB8AC3E}">
        <p14:creationId xmlns:p14="http://schemas.microsoft.com/office/powerpoint/2010/main" val="1601925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3498141-27A2-4910-84FD-315BC642B278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</p:spTree>
    <p:extLst>
      <p:ext uri="{BB962C8B-B14F-4D97-AF65-F5344CB8AC3E}">
        <p14:creationId xmlns:p14="http://schemas.microsoft.com/office/powerpoint/2010/main" val="3830107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E7278D-E9DB-444B-A8B2-4B13036AAD3C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</p:spTree>
    <p:extLst>
      <p:ext uri="{BB962C8B-B14F-4D97-AF65-F5344CB8AC3E}">
        <p14:creationId xmlns:p14="http://schemas.microsoft.com/office/powerpoint/2010/main" val="762024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F8B9062-39D0-4619-A331-C350B779C712}" type="slidenum">
              <a:rPr lang="bg-BG"/>
              <a:pPr/>
              <a:t>‹#›</a:t>
            </a:fld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</p:spTree>
    <p:extLst>
      <p:ext uri="{BB962C8B-B14F-4D97-AF65-F5344CB8AC3E}">
        <p14:creationId xmlns:p14="http://schemas.microsoft.com/office/powerpoint/2010/main" val="1117095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="0"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 Black" pitchFamily="34" charset="0"/>
              </a:defRPr>
            </a:lvl1pPr>
          </a:lstStyle>
          <a:p>
            <a:fld id="{00B94F0C-05A8-49ED-82AD-CE14EE7B9924}" type="slidenum">
              <a:rPr lang="bg-BG"/>
              <a:pPr/>
              <a:t>‹#›</a:t>
            </a:fld>
            <a:endParaRPr lang="bg-BG"/>
          </a:p>
        </p:txBody>
      </p:sp>
      <p:grpSp>
        <p:nvGrpSpPr>
          <p:cNvPr id="192516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9251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bg-BG" sz="2400" b="0">
                <a:latin typeface="Times New Roman" pitchFamily="18" charset="0"/>
              </a:endParaRPr>
            </a:p>
          </p:txBody>
        </p:sp>
        <p:sp>
          <p:nvSpPr>
            <p:cNvPr id="19251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sz="2400" b="0">
                <a:latin typeface="Times New Roman" pitchFamily="18" charset="0"/>
              </a:endParaRPr>
            </a:p>
          </p:txBody>
        </p:sp>
        <p:sp>
          <p:nvSpPr>
            <p:cNvPr id="19251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b="0">
                <a:solidFill>
                  <a:schemeClr val="hlink"/>
                </a:solidFill>
              </a:endParaRPr>
            </a:p>
          </p:txBody>
        </p:sp>
        <p:sp>
          <p:nvSpPr>
            <p:cNvPr id="19252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b="0">
                <a:solidFill>
                  <a:schemeClr val="hlink"/>
                </a:solidFill>
              </a:endParaRPr>
            </a:p>
          </p:txBody>
        </p:sp>
        <p:sp>
          <p:nvSpPr>
            <p:cNvPr id="19252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b="0">
                <a:solidFill>
                  <a:schemeClr val="accent2"/>
                </a:solidFill>
              </a:endParaRPr>
            </a:p>
          </p:txBody>
        </p:sp>
        <p:sp>
          <p:nvSpPr>
            <p:cNvPr id="19252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b="0">
                <a:solidFill>
                  <a:schemeClr val="hlink"/>
                </a:solidFill>
              </a:endParaRPr>
            </a:p>
          </p:txBody>
        </p:sp>
        <p:sp>
          <p:nvSpPr>
            <p:cNvPr id="19252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sz="2400" b="0">
                <a:latin typeface="Times New Roman" pitchFamily="18" charset="0"/>
              </a:endParaRPr>
            </a:p>
          </p:txBody>
        </p:sp>
        <p:sp>
          <p:nvSpPr>
            <p:cNvPr id="19252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b="0">
                <a:solidFill>
                  <a:schemeClr val="accent2"/>
                </a:solidFill>
              </a:endParaRPr>
            </a:p>
          </p:txBody>
        </p:sp>
        <p:sp>
          <p:nvSpPr>
            <p:cNvPr id="19252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b="0">
                <a:solidFill>
                  <a:schemeClr val="accent2"/>
                </a:solidFill>
              </a:endParaRPr>
            </a:p>
          </p:txBody>
        </p:sp>
      </p:grpSp>
      <p:sp>
        <p:nvSpPr>
          <p:cNvPr id="19252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bg-BG" smtClean="0"/>
              <a:t>Click to edit Master title style</a:t>
            </a:r>
          </a:p>
        </p:txBody>
      </p:sp>
      <p:sp>
        <p:nvSpPr>
          <p:cNvPr id="19252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</a:p>
        </p:txBody>
      </p:sp>
      <p:sp>
        <p:nvSpPr>
          <p:cNvPr id="19252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r>
              <a:rPr lang="bg-BG"/>
              <a:t>Д. Гоцева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dgotseva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../EX72.C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F396FAC8-2BDE-4760-B554-444556C949DE}" type="slidenum">
              <a:rPr lang="bg-BG"/>
              <a:pPr/>
              <a:t>1</a:t>
            </a:fld>
            <a:endParaRPr lang="bg-BG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-BG"/>
              <a:t>ПИК </a:t>
            </a:r>
            <a:r>
              <a:rPr lang="en-US"/>
              <a:t>2</a:t>
            </a:r>
            <a:endParaRPr lang="bg-BG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/>
              <a:t>Лекции</a:t>
            </a:r>
          </a:p>
          <a:p>
            <a:pPr>
              <a:lnSpc>
                <a:spcPct val="90000"/>
              </a:lnSpc>
            </a:pPr>
            <a:r>
              <a:rPr lang="bg-BG"/>
              <a:t>Доц. д-р Даниела Гоцева</a:t>
            </a:r>
          </a:p>
          <a:p>
            <a:pPr>
              <a:lnSpc>
                <a:spcPct val="90000"/>
              </a:lnSpc>
            </a:pPr>
            <a:r>
              <a:rPr lang="en-US">
                <a:hlinkClick r:id="rId2"/>
              </a:rPr>
              <a:t>http://dgotseva.com</a:t>
            </a:r>
            <a:r>
              <a:rPr lang="en-US"/>
              <a:t> </a:t>
            </a:r>
            <a:endParaRPr lang="bg-BG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DD7E80-7D64-441C-8FB6-81B49A2FD454}" type="slidenum">
              <a:rPr lang="bg-BG"/>
              <a:pPr/>
              <a:t>10</a:t>
            </a:fld>
            <a:endParaRPr lang="bg-BG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481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b="1"/>
              <a:t>Функции </a:t>
            </a:r>
            <a:r>
              <a:rPr lang="en-US" b="1"/>
              <a:t>c</a:t>
            </a:r>
            <a:r>
              <a:rPr lang="bg-BG" b="1"/>
              <a:t>alloc и </a:t>
            </a:r>
            <a:r>
              <a:rPr lang="en-US" b="1"/>
              <a:t>r</a:t>
            </a:r>
            <a:r>
              <a:rPr lang="bg-BG" b="1"/>
              <a:t>ealloc</a:t>
            </a:r>
          </a:p>
        </p:txBody>
      </p:sp>
      <p:sp>
        <p:nvSpPr>
          <p:cNvPr id="34816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34816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844675"/>
            <a:ext cx="4895850" cy="446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50211A-C6D9-4E57-8C40-FE34D859CC2D}" type="slidenum">
              <a:rPr lang="bg-BG"/>
              <a:pPr/>
              <a:t>11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32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Масиви от указатели; указатели към указатели</a:t>
            </a:r>
          </a:p>
        </p:txBody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800"/>
              <a:t>След като указателите сами по себе си са променливи, те могат да се съхраняват в масиви, както всички други промениливи. </a:t>
            </a:r>
          </a:p>
          <a:p>
            <a:pPr>
              <a:lnSpc>
                <a:spcPct val="80000"/>
              </a:lnSpc>
            </a:pPr>
            <a:r>
              <a:rPr lang="bg-BG" sz="2800"/>
              <a:t>Нека напишем програма, която сортира набор от текстови редове по азбучен ред - една проста версия на UNIX програмата sort.</a:t>
            </a:r>
          </a:p>
          <a:p>
            <a:pPr>
              <a:lnSpc>
                <a:spcPct val="80000"/>
              </a:lnSpc>
            </a:pPr>
            <a:r>
              <a:rPr lang="bg-BG" sz="2800"/>
              <a:t>Ще имаме нужда от такова представяне на данните, което ефективно и подходящо да се справя в променливата дължина на текстовите редове.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B01940-68A3-4FE3-AA7B-D9731485EB58}" type="slidenum">
              <a:rPr lang="bg-BG"/>
              <a:pPr/>
              <a:t>12</a:t>
            </a:fld>
            <a:endParaRPr lang="bg-BG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Указатели от тип char и функции</a:t>
            </a:r>
          </a:p>
        </p:txBody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sz="2400"/>
              <a:t>Ако редовете, които ще сортираме, се съхраняват един след друг в един дълъг масив от символи, тогава достъпът до всеки ред ще се осъществява чрез указател, сочещ към първия му символ. Самите указатели също могат да се съхраняват в масив. Два реда могат да се сравнят, като указателите им се подадат на strcmp. Когато два реда, които не са подредени по азбучен ред, трябва да бъдат разменени, ще разменяме указателите в масива от указатели, а не самите редове.</a:t>
            </a:r>
          </a:p>
        </p:txBody>
      </p:sp>
      <p:pic>
        <p:nvPicPr>
          <p:cNvPr id="3338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5445125"/>
            <a:ext cx="4667250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5CFC5A-E9A2-455A-8D4A-B1C972BD14FF}" type="slidenum">
              <a:rPr lang="bg-BG"/>
              <a:pPr/>
              <a:t>13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Масиви от указатели; указатели към указатели</a:t>
            </a:r>
          </a:p>
        </p:txBody>
      </p:sp>
      <p:sp>
        <p:nvSpPr>
          <p:cNvPr id="334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800"/>
              <a:t>Процесът на сортиране преминава през три етапа:</a:t>
            </a:r>
          </a:p>
          <a:p>
            <a:pPr lvl="1">
              <a:lnSpc>
                <a:spcPct val="80000"/>
              </a:lnSpc>
            </a:pPr>
            <a:r>
              <a:rPr lang="bg-BG" sz="2400"/>
              <a:t>от входа се прочитат всички редове</a:t>
            </a:r>
          </a:p>
          <a:p>
            <a:pPr lvl="1">
              <a:lnSpc>
                <a:spcPct val="80000"/>
              </a:lnSpc>
            </a:pPr>
            <a:r>
              <a:rPr lang="bg-BG" sz="2400"/>
              <a:t>сортират се</a:t>
            </a:r>
          </a:p>
          <a:p>
            <a:pPr lvl="1">
              <a:lnSpc>
                <a:spcPct val="80000"/>
              </a:lnSpc>
            </a:pPr>
            <a:r>
              <a:rPr lang="bg-BG" sz="2400"/>
              <a:t>отпечатват се последователно</a:t>
            </a:r>
          </a:p>
          <a:p>
            <a:pPr>
              <a:lnSpc>
                <a:spcPct val="80000"/>
              </a:lnSpc>
            </a:pPr>
            <a:r>
              <a:rPr lang="bg-BG" sz="2800"/>
              <a:t>Както обикновено, най-добре е да разделим програмата на функции, които да съответстват на естественото разделение по-горе, и да работим с една главна функция, която да управлява останалите.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0E244F-4067-493E-9B9F-A8AA4DE31D31}" type="slidenum">
              <a:rPr lang="bg-BG"/>
              <a:pPr/>
              <a:t>14</a:t>
            </a:fld>
            <a:endParaRPr lang="bg-BG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Масиви от указатели; указатели към указатели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3358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700213"/>
            <a:ext cx="6819900" cy="475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A627F1-6D81-4834-B01F-B1A090D2CC01}" type="slidenum">
              <a:rPr lang="bg-BG"/>
              <a:pPr/>
              <a:t>15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Масиви от указатели; указатели към указатели</a:t>
            </a:r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000"/>
              <a:t>Функцията, обработваща входа, трябва да събира и да пази символите от всеки ред и да изгради масив от указатели, които да сочат към тези редове. Също така тя ще трябва да брои входните редове, понеже тази информация ще бъде необходима при сортирането и отпечатването. Тъй като функцията, обработваща входа, може да се справя само с ограничен брой входни редове, тя може да връща някакъв неверен брой редове, примерно -1, в случай че броят на редовете надвишава допустимите граници.</a:t>
            </a:r>
          </a:p>
          <a:p>
            <a:pPr>
              <a:lnSpc>
                <a:spcPct val="80000"/>
              </a:lnSpc>
            </a:pPr>
            <a:r>
              <a:rPr lang="bg-BG" sz="2000"/>
              <a:t>Функцията, обработваща изхода, трябва да отпечатва редовете в реда, в който се появяват в масива от указатели.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373D4C-250E-46A4-A22D-8CB0763E76D4}" type="slidenum">
              <a:rPr lang="bg-BG"/>
              <a:pPr/>
              <a:t>16</a:t>
            </a:fld>
            <a:endParaRPr lang="bg-BG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Масиви от указатели; указатели към указатели</a:t>
            </a:r>
          </a:p>
        </p:txBody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3379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700213"/>
            <a:ext cx="5991225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CB9E0C-0C4D-4E46-848A-DB9E2D09CB69}" type="slidenum">
              <a:rPr lang="bg-BG"/>
              <a:pPr/>
              <a:t>17</a:t>
            </a:fld>
            <a:endParaRPr lang="bg-BG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Масиви от указатели; указатели към указатели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33924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bg-BG" sz="2800"/>
              <a:t>lineptr е масив с MAXLINES на брой елемента, като всеки елемент е указател към char. Казано с други думи, lineptr[i] е указател към char, a *lineptr [i] е символът, към който указателят сочи- първият символ от i-тия текстов ред.</a:t>
            </a:r>
          </a:p>
          <a:p>
            <a:pPr>
              <a:lnSpc>
                <a:spcPct val="80000"/>
              </a:lnSpc>
            </a:pPr>
            <a:r>
              <a:rPr lang="bg-BG" sz="2800"/>
              <a:t>Понеже lineptr е също име на масив, той може да се разглежда като указател по същия начин, както в предишните примери.</a:t>
            </a:r>
          </a:p>
        </p:txBody>
      </p:sp>
      <p:pic>
        <p:nvPicPr>
          <p:cNvPr id="3389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5229225"/>
            <a:ext cx="4867275" cy="147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800788-DC34-4EDC-9D5F-8527A29E049E}" type="slidenum">
              <a:rPr lang="bg-BG"/>
              <a:pPr/>
              <a:t>18</a:t>
            </a:fld>
            <a:endParaRPr lang="bg-BG"/>
          </a:p>
        </p:txBody>
      </p:sp>
      <p:sp>
        <p:nvSpPr>
          <p:cNvPr id="8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Масиви от указатели; указатели към указатели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3399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989138"/>
            <a:ext cx="6480175" cy="3262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997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4292600"/>
            <a:ext cx="3819525" cy="203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C914A3CA-5BE4-4C6D-A424-E98BF33E2CCC}" type="slidenum">
              <a:rPr lang="bg-BG"/>
              <a:pPr/>
              <a:t>19</a:t>
            </a:fld>
            <a:endParaRPr lang="bg-BG"/>
          </a:p>
        </p:txBody>
      </p:sp>
      <p:sp>
        <p:nvSpPr>
          <p:cNvPr id="3409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-BG"/>
              <a:t>Демо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hlinkClick r:id="rId2" action="ppaction://hlinkfile"/>
              </a:rPr>
              <a:t>EX72.C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C530F141-E73E-4B39-82CA-A9C2428922C5}" type="slidenum">
              <a:rPr lang="bg-BG"/>
              <a:pPr/>
              <a:t>2</a:t>
            </a:fld>
            <a:endParaRPr lang="bg-BG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-BG"/>
              <a:t>Динамични масиви</a:t>
            </a:r>
            <a:endParaRPr lang="bg-BG" sz="460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/>
              <a:t>Лекция </a:t>
            </a:r>
            <a:r>
              <a:rPr lang="en-US"/>
              <a:t>No</a:t>
            </a:r>
            <a:r>
              <a:rPr lang="bg-BG"/>
              <a:t> </a:t>
            </a:r>
            <a:r>
              <a:rPr lang="en-US"/>
              <a:t>3</a:t>
            </a:r>
          </a:p>
          <a:p>
            <a:r>
              <a:rPr lang="en-US"/>
              <a:t>Example2_3</a:t>
            </a:r>
            <a:endParaRPr lang="bg-BG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64FB76-9F8A-4D7D-93C6-9257C57F396F}" type="slidenum">
              <a:rPr lang="bg-BG"/>
              <a:pPr/>
              <a:t>20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Многомерни масиви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1800"/>
              <a:t>В С съществуват правоъгълни многомерни масиви, въпреки че на практика те се</a:t>
            </a:r>
            <a:r>
              <a:rPr lang="en-US" sz="1800"/>
              <a:t> </a:t>
            </a:r>
            <a:r>
              <a:rPr lang="bg-BG" sz="1800"/>
              <a:t>използват доста по-рядко от масивите от указатели.</a:t>
            </a:r>
            <a:endParaRPr lang="en-US" sz="1800"/>
          </a:p>
          <a:p>
            <a:pPr>
              <a:lnSpc>
                <a:spcPct val="80000"/>
              </a:lnSpc>
            </a:pPr>
            <a:r>
              <a:rPr lang="bg-BG" sz="1800"/>
              <a:t>Преобразуване на датата - преобразуването трябва да се извършва от ден от месеца в ден от годината и обратно. Например 1 март е 60-тият ден от невисокосна година и 61-ият от високосна година. Ще дефинираме две функции, които ще извършват преобразуването: day_of_year ще преобразува месеца и деня в поредния ден от годината, a month_day ще преобразува поредния ден от годината в съответния месец и ден от него. Тъй като втората ни функция изчислява две стойности, аргументите за месеца и деня ще бъдат указатели. Ако функцията бъде извикана с параметри: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1800"/>
              <a:t>month_day(1988, 60, &amp;m, &amp;d)</a:t>
            </a:r>
          </a:p>
          <a:p>
            <a:pPr>
              <a:lnSpc>
                <a:spcPct val="80000"/>
              </a:lnSpc>
            </a:pPr>
            <a:r>
              <a:rPr lang="bg-BG" sz="1800"/>
              <a:t>m ще бъде 2, a d - 29 (29-ти Февруари).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36A4EB-DEB9-4D97-B423-951E111C14FF}" type="slidenum">
              <a:rPr lang="bg-BG"/>
              <a:pPr/>
              <a:t>21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Многомерни масиви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sz="2800"/>
              <a:t>Информацията, необходима на двете функции, е една и съща - таблица с броя на дните във всеки месец. Тъй като броят на дните в месеците се различава при високосни и невисокосни години, по-лесно е да ги разпределим в два реда от двумерен масив, вместо да проверяваме по време на изчисленията колко дни съдържа Февруари.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EA3A4D-5EAD-4DB7-A783-C49801D6F966}" type="slidenum">
              <a:rPr lang="bg-BG"/>
              <a:pPr/>
              <a:t>22</a:t>
            </a:fld>
            <a:endParaRPr lang="bg-BG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72389" name="Rectangle 5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27238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549275"/>
            <a:ext cx="6762750" cy="566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CABFAB-8AE3-4B0C-BD1F-0252006881D7}" type="slidenum">
              <a:rPr lang="bg-BG"/>
              <a:pPr/>
              <a:t>23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Многомерни масиви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1800"/>
              <a:t>Аритметичната стойност на логическите изрази като използвания при leap е или нула (невярно), или единица (вярно); следователно можем да използваме тази стойност като индекс за масива daytab.</a:t>
            </a:r>
          </a:p>
          <a:p>
            <a:pPr>
              <a:lnSpc>
                <a:spcPct val="80000"/>
              </a:lnSpc>
            </a:pPr>
            <a:r>
              <a:rPr lang="bg-BG" sz="1800"/>
              <a:t>Масивът daytab трябва да бъде външен за двете функции day_of_year и month_day, за да могат да го използват. Създали сме го от тип char, за да покажем една допустима употреба на char при съхраняването на малки цели числа.</a:t>
            </a:r>
          </a:p>
          <a:p>
            <a:pPr>
              <a:lnSpc>
                <a:spcPct val="80000"/>
              </a:lnSpc>
            </a:pPr>
            <a:r>
              <a:rPr lang="bg-BG" sz="1800"/>
              <a:t>daytab е първият двумерен масив, с който се сблъсквате. В С двумерният масив в действителност е едномерен, а всеки един от елементите на едномерния масив също представлява масив. Оттук следва, че индексите се записват така: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1800">
                <a:solidFill>
                  <a:schemeClr val="hlink"/>
                </a:solidFill>
              </a:rPr>
              <a:t>daytab[i][j] /* [ред][колона] */</a:t>
            </a:r>
          </a:p>
          <a:p>
            <a:pPr>
              <a:lnSpc>
                <a:spcPct val="80000"/>
              </a:lnSpc>
            </a:pPr>
            <a:r>
              <a:rPr lang="bg-BG" sz="1800"/>
              <a:t>а не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1800">
                <a:solidFill>
                  <a:schemeClr val="accent1"/>
                </a:solidFill>
              </a:rPr>
              <a:t>daytab[i,j] /* ГРЕШНО */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E5B04D-663E-4F41-AE2A-D99E276F11C5}" type="slidenum">
              <a:rPr lang="bg-BG"/>
              <a:pPr/>
              <a:t>24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Многомерни масиви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000"/>
              <a:t>Като изключим това разграничение при записа, двумерният масив може да се разглежда почти по същия начин, както в другите езици. Елементите се съхраняват в редове, следователно най-десният индекс (колона) се изменя бързо при достигането до елементи по реда на тяхното записване в масива.</a:t>
            </a:r>
          </a:p>
          <a:p>
            <a:pPr>
              <a:lnSpc>
                <a:spcPct val="80000"/>
              </a:lnSpc>
            </a:pPr>
            <a:r>
              <a:rPr lang="bg-BG" sz="2000"/>
              <a:t>Масив се инициализира с помощта на списък от инициализатори, поставени във фигурни скоби; всеки ред от двумерен масив се инициализира със съответен подсписък. </a:t>
            </a:r>
          </a:p>
          <a:p>
            <a:pPr>
              <a:lnSpc>
                <a:spcPct val="80000"/>
              </a:lnSpc>
            </a:pPr>
            <a:r>
              <a:rPr lang="bg-BG" sz="2000"/>
              <a:t>В масива daytab сме поставили една нулева колона, за да може номерата на месеците да се изменят от 1 до 12 (както сме свикнали), а не от 0 до 11. Тъй като празните пространства не са на почит, този запис е по-ясен, отколкото ако се бяхме опитали да нагласяваме индексите.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0954EA-53FF-41B9-AC04-55FDCA1C907D}" type="slidenum">
              <a:rPr lang="bg-BG"/>
              <a:pPr/>
              <a:t>25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Многомерни масиви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400"/>
              <a:t>Когато подаваме двумерен масив на функция, декларацията на параметъра вътре във функцията трябва да включва броя на колоните; броят на редовете не е необходим, понеже, както и преди, това, което подаваме, е указател към масив от редове, като всеки ред е масив от 13 int. Следователно, ако трябва да подадем масива daytab на функцията f, декларацията на f ще бъде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400"/>
              <a:t>f(int daytab[2][13]){...}</a:t>
            </a:r>
          </a:p>
          <a:p>
            <a:pPr>
              <a:lnSpc>
                <a:spcPct val="80000"/>
              </a:lnSpc>
            </a:pPr>
            <a:r>
              <a:rPr lang="bg-BG" sz="2400"/>
              <a:t>Можем да декларираме f и по следния начин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400"/>
              <a:t>f(int daytab[][13]){...}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6375A0-4F00-46A5-99BA-8E2EE0F9E3B1}" type="slidenum">
              <a:rPr lang="bg-BG"/>
              <a:pPr/>
              <a:t>26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Многомерни масиви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000"/>
              <a:t>тъй като броят на редовете не е от значение, или можем да напишем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000"/>
              <a:t>f(int (*daytab)[13]){...}</a:t>
            </a:r>
          </a:p>
          <a:p>
            <a:pPr>
              <a:lnSpc>
                <a:spcPct val="80000"/>
              </a:lnSpc>
            </a:pPr>
            <a:r>
              <a:rPr lang="bg-BG" sz="2000"/>
              <a:t>което съобщава, че параметърът е указател към масив от 13 цели числа. Кръглите скоби са необходими, тъй като квадратните скоби [ ] имат по-висок приоритет от *.</a:t>
            </a:r>
          </a:p>
          <a:p>
            <a:pPr>
              <a:lnSpc>
                <a:spcPct val="80000"/>
              </a:lnSpc>
            </a:pPr>
            <a:r>
              <a:rPr lang="bg-BG" sz="2000"/>
              <a:t>Ако пропуснем кръглите скоби, декларацията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000"/>
              <a:t>int *daytab[13]</a:t>
            </a:r>
          </a:p>
          <a:p>
            <a:pPr>
              <a:lnSpc>
                <a:spcPct val="80000"/>
              </a:lnSpc>
            </a:pPr>
            <a:r>
              <a:rPr lang="bg-BG" sz="2000"/>
              <a:t>обозначава масив от 13 указателя към цели числа. Освен това само първото измерение (индекс) на масива е свободно; всички останали трябва да бъдат зададени.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7298C59-3BC3-43F4-9950-679F62912398}" type="slidenum">
              <a:rPr lang="bg-BG"/>
              <a:pPr/>
              <a:t>27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Инициализация на масив от указатели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sz="2800"/>
              <a:t>Трябва да напишем функция month_name (n), която връща указател към символен низ, съдържащ името на n-тия месец. Това е чудесно приложение на вътрешен static масив. month_name съдържа свой собствен масив от символни низове и, когато бъде извикана, връща указател към подходящия низ.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C0334-8750-487C-8170-5D9D6F86F3EB}" type="slidenum">
              <a:rPr lang="bg-BG"/>
              <a:pPr/>
              <a:t>28</a:t>
            </a:fld>
            <a:endParaRPr lang="bg-BG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Инициализация на масив от указатели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28058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916113"/>
            <a:ext cx="5067300" cy="268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F13071-DFB7-4DE4-A8BD-3B7F3AD3FC3E}" type="slidenum">
              <a:rPr lang="bg-BG"/>
              <a:pPr/>
              <a:t>29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Инициализация на масив от указатели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400"/>
              <a:t>Декларацията на name, който представлява масив от указатели от тип char, е същата като на lineptr в примера със сортирането. </a:t>
            </a:r>
          </a:p>
          <a:p>
            <a:pPr>
              <a:lnSpc>
                <a:spcPct val="80000"/>
              </a:lnSpc>
            </a:pPr>
            <a:r>
              <a:rPr lang="bg-BG" sz="2400"/>
              <a:t>Инициализаторът е списък от символни низове; всеки от тях се присвоява на съответната позиция в масива. </a:t>
            </a:r>
          </a:p>
          <a:p>
            <a:pPr>
              <a:lnSpc>
                <a:spcPct val="80000"/>
              </a:lnSpc>
            </a:pPr>
            <a:r>
              <a:rPr lang="bg-BG" sz="2400"/>
              <a:t>Символите от i-тия низ се поставят някъде, а указателят към тях се съхранява в name [i]. Тъй като размерът на масива name не е определен, компилаторът преброява инициализаторите и попълва подходящото число на мястото за големината на масива.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9B94EC7-9574-40C1-B33C-A016F801BC1F}" type="slidenum">
              <a:rPr lang="bg-BG"/>
              <a:pPr/>
              <a:t>3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Функция </a:t>
            </a:r>
            <a:r>
              <a:rPr lang="en-US"/>
              <a:t>malloc</a:t>
            </a:r>
            <a:endParaRPr lang="bg-BG"/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1846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bg-BG" sz="2400"/>
              <a:t>Функцията malloc заделя динамична памет: </a:t>
            </a:r>
            <a:br>
              <a:rPr lang="bg-BG" sz="2400"/>
            </a:br>
            <a:endParaRPr lang="bg-BG" sz="24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400"/>
              <a:t> 	  void *malloc(size_t number_of_bytes) </a:t>
            </a:r>
            <a:br>
              <a:rPr lang="bg-BG" sz="2400"/>
            </a:br>
            <a:endParaRPr lang="bg-BG" sz="2400"/>
          </a:p>
          <a:p>
            <a:pPr>
              <a:lnSpc>
                <a:spcPct val="80000"/>
              </a:lnSpc>
            </a:pPr>
            <a:r>
              <a:rPr lang="bg-BG" sz="2400"/>
              <a:t>Тя връща указател към първия заделен байт в паметта. Ако не може да се задели памет, се връща NULL.</a:t>
            </a:r>
          </a:p>
          <a:p>
            <a:pPr>
              <a:lnSpc>
                <a:spcPct val="80000"/>
              </a:lnSpc>
            </a:pPr>
            <a:r>
              <a:rPr lang="bg-BG" sz="2400"/>
              <a:t>void * може да бъде преобразуван към произволен тип указател. size_t е дефиниран в stdlib.h и е </a:t>
            </a:r>
            <a:r>
              <a:rPr lang="bg-BG" sz="2400" b="1" i="1"/>
              <a:t>unsigned type</a:t>
            </a:r>
            <a:r>
              <a:rPr lang="bg-BG" sz="2400"/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400"/>
              <a:t>		char *cp; cp = malloc(100);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400"/>
              <a:t>		int *ip; ip = (int *) malloc(100*sizeof(int));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949001-8A1E-4DB6-8C81-238072C45729}" type="slidenum">
              <a:rPr lang="bg-BG"/>
              <a:pPr/>
              <a:t>30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Указатели или многомерни масиви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000"/>
              <a:t>Начинаещите в С често пъти се затрудняват да разберат разликата между двумерен масив и масив от указатели като name от примера по-горе. Ако имаме дефинициите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000"/>
              <a:t>int а[10][20];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000"/>
              <a:t>int *b[10];</a:t>
            </a:r>
          </a:p>
          <a:p>
            <a:pPr>
              <a:lnSpc>
                <a:spcPct val="80000"/>
              </a:lnSpc>
            </a:pPr>
            <a:r>
              <a:rPr lang="bg-BG" sz="2000"/>
              <a:t>то, погледнато от синтактична гледна точка, а [3][4] и b[3] [4] са легални обръщения към едно-единствено int число. </a:t>
            </a:r>
          </a:p>
          <a:p>
            <a:pPr>
              <a:lnSpc>
                <a:spcPct val="80000"/>
              </a:lnSpc>
            </a:pPr>
            <a:r>
              <a:rPr lang="bg-BG" sz="2000"/>
              <a:t>Но а е действителен двумерен масив: за него са заделени 200 места, всяко с големина на int число, и за да бъде намерен елементът а [ред][колона], се използва общоприетото изчисляване на индекс на правоъгълник - 20xред+колона.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E15A65-3F26-485B-867D-FAD6C233C253}" type="slidenum">
              <a:rPr lang="bg-BG"/>
              <a:pPr/>
              <a:t>31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Указатели или многомерни масиви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000"/>
              <a:t>При b, обаче, дефиницията заделя 10 указателя, като не ги инициализира; инициализацията трябва да бъде направена явно - или статично, или посредством кода. Ако приемем, че всеки елемент от b сочи към масив от двадесет елемента, тогава ще разполагаме с места, заделени за 200 int, плюс още десет клетки за всеки един от указателите. </a:t>
            </a:r>
          </a:p>
          <a:p>
            <a:pPr>
              <a:lnSpc>
                <a:spcPct val="80000"/>
              </a:lnSpc>
            </a:pPr>
            <a:r>
              <a:rPr lang="bg-BG" sz="2000"/>
              <a:t>Основното преимущество на масива от указатели е, че редовете на масива могат да бъдат с различна дължина. Казано по друг начин, не е задължително всеки елемент в b да сочи към вектор с двадесет елемента; някои от тях могат да сочат към два елемента, други - към петдесет, а трети въобще да не сочат елементи.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21F8AE-58E7-4113-AF62-0CFB21BCB668}" type="slidenum">
              <a:rPr lang="bg-BG"/>
              <a:pPr/>
              <a:t>32</a:t>
            </a:fld>
            <a:endParaRPr lang="bg-BG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/>
              <a:t>Указатели или многомерни масиви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-BG"/>
              <a:t>Сравнете:</a:t>
            </a:r>
          </a:p>
        </p:txBody>
      </p:sp>
      <p:pic>
        <p:nvPicPr>
          <p:cNvPr id="2836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708275"/>
            <a:ext cx="6343650" cy="299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96AE9B-ED56-4DC9-9453-8DC05CC892ED}" type="slidenum">
              <a:rPr lang="bg-BG"/>
              <a:pPr/>
              <a:t>4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Функции </a:t>
            </a:r>
            <a:r>
              <a:rPr lang="en-US"/>
              <a:t>malloc</a:t>
            </a:r>
            <a:r>
              <a:rPr lang="bg-BG"/>
              <a:t> и </a:t>
            </a:r>
            <a:r>
              <a:rPr lang="en-US"/>
              <a:t>free</a:t>
            </a:r>
            <a:endParaRPr lang="bg-BG"/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sz="2800"/>
              <a:t>Добра практика е използването на sizeof() - така кодът става преносим.</a:t>
            </a:r>
          </a:p>
          <a:p>
            <a:pPr>
              <a:lnSpc>
                <a:spcPct val="90000"/>
              </a:lnSpc>
            </a:pPr>
            <a:r>
              <a:rPr lang="bg-BG" sz="2800"/>
              <a:t>Когато се приключи работата с паметта трябва да се използва free() за нейното освобождаване. Функцията позволява паметта да се използва повторно.</a:t>
            </a:r>
          </a:p>
          <a:p>
            <a:pPr>
              <a:lnSpc>
                <a:spcPct val="90000"/>
              </a:lnSpc>
            </a:pPr>
            <a:r>
              <a:rPr lang="bg-BG" sz="2800"/>
              <a:t>free() има един параметър – указател към началния адрес в паметта, откъдето ще се освобождава.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40DC-234C-49AE-82BC-F641D8E1EF02}" type="slidenum">
              <a:rPr lang="bg-BG"/>
              <a:pPr/>
              <a:t>5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Управление на паметта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/>
              <a:t>free (р) освобождава паметта, към която р е сочил, след като тя е била взета с malloc или calloc. Няма ограничения върху последователността, в която паметта се освобождава, но е </a:t>
            </a:r>
            <a:r>
              <a:rPr lang="bg-BG">
                <a:solidFill>
                  <a:schemeClr val="bg2"/>
                </a:solidFill>
              </a:rPr>
              <a:t>ужасна грешка да освободите памет, до която не сте получили достъп чрез calloc или malloc.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E177854-40F2-41B6-A8FE-8A59DDADE17C}" type="slidenum">
              <a:rPr lang="bg-BG"/>
              <a:pPr/>
              <a:t>6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Управление на паметта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400"/>
              <a:t>Също така се счита за грешка да използвате памет, която вече сте освободили. Един типичен, но неверен отрязък от код, е следният цикъл, който освобождава елементите от даден списък: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400">
                <a:solidFill>
                  <a:schemeClr val="bg2"/>
                </a:solidFill>
              </a:rPr>
              <a:t>for (р = head; р != NULL; р = p-&gt;next) /* ГРЕШНО */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400">
                <a:solidFill>
                  <a:schemeClr val="bg2"/>
                </a:solidFill>
              </a:rPr>
              <a:t>free(р);</a:t>
            </a:r>
          </a:p>
          <a:p>
            <a:pPr>
              <a:lnSpc>
                <a:spcPct val="80000"/>
              </a:lnSpc>
            </a:pPr>
            <a:r>
              <a:rPr lang="bg-BG" sz="2400"/>
              <a:t>Правилният начин е първо да запазите следващата част и след това да освободите настоящата: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400" b="1">
                <a:solidFill>
                  <a:schemeClr val="hlink"/>
                </a:solidFill>
              </a:rPr>
              <a:t>for (р = head; р != NULL; р = q) {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400" b="1">
                <a:solidFill>
                  <a:schemeClr val="hlink"/>
                </a:solidFill>
              </a:rPr>
              <a:t>q = p-&gt;next;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400" b="1">
                <a:solidFill>
                  <a:schemeClr val="hlink"/>
                </a:solidFill>
              </a:rPr>
              <a:t>free(p);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g-BG" sz="2400" b="1">
                <a:solidFill>
                  <a:schemeClr val="hlink"/>
                </a:solidFill>
              </a:rPr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0AFF61-05B4-46AB-9FE5-BF4D3B621FA8}" type="slidenum">
              <a:rPr lang="bg-BG"/>
              <a:pPr/>
              <a:t>7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b="1"/>
              <a:t>Функции </a:t>
            </a:r>
            <a:r>
              <a:rPr lang="en-US" b="1"/>
              <a:t>c</a:t>
            </a:r>
            <a:r>
              <a:rPr lang="bg-BG" b="1"/>
              <a:t>alloc и </a:t>
            </a:r>
            <a:r>
              <a:rPr lang="en-US" b="1"/>
              <a:t>r</a:t>
            </a:r>
            <a:r>
              <a:rPr lang="bg-BG" b="1"/>
              <a:t>ealloc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bg-BG" sz="2800"/>
              <a:t>void *calloc(size_t num_elements, size_t element_size);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bg-BG" sz="2800"/>
              <a:t>void *realloc( void *ptr, size_t new_size); </a:t>
            </a:r>
          </a:p>
          <a:p>
            <a:pPr>
              <a:lnSpc>
                <a:spcPct val="90000"/>
              </a:lnSpc>
            </a:pPr>
            <a:r>
              <a:rPr lang="bg-BG" sz="2800"/>
              <a:t>Malloc не инициализира заделената памет. За инициализация на паметта с нули се ползва calloc. Тя е по-бавна, но по-удобна от malloc. calloc има 2 параметъра:</a:t>
            </a:r>
          </a:p>
          <a:p>
            <a:pPr lvl="1">
              <a:lnSpc>
                <a:spcPct val="90000"/>
              </a:lnSpc>
            </a:pPr>
            <a:r>
              <a:rPr lang="bg-BG" sz="2400"/>
              <a:t>Брой на елементите num_elements</a:t>
            </a:r>
          </a:p>
          <a:p>
            <a:pPr lvl="1">
              <a:lnSpc>
                <a:spcPct val="90000"/>
              </a:lnSpc>
            </a:pPr>
            <a:r>
              <a:rPr lang="bg-BG" sz="2400"/>
              <a:t>Размера на всеки елемент element_size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780005-C6F1-496B-8756-F457628B1B47}" type="slidenum">
              <a:rPr lang="bg-BG"/>
              <a:pPr/>
              <a:t>8</a:t>
            </a:fld>
            <a:endParaRPr lang="bg-BG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450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b="1"/>
              <a:t>Функции </a:t>
            </a:r>
            <a:r>
              <a:rPr lang="en-US" b="1"/>
              <a:t>c</a:t>
            </a:r>
            <a:r>
              <a:rPr lang="bg-BG" b="1"/>
              <a:t>alloc и </a:t>
            </a:r>
            <a:r>
              <a:rPr lang="en-US" b="1"/>
              <a:t>r</a:t>
            </a:r>
            <a:r>
              <a:rPr lang="bg-BG" b="1"/>
              <a:t>ealloc</a:t>
            </a:r>
          </a:p>
        </p:txBody>
      </p:sp>
      <p:sp>
        <p:nvSpPr>
          <p:cNvPr id="34509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34509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916113"/>
            <a:ext cx="4392612" cy="439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CC64DB-6CB4-4A70-8F4C-FEC3956013BD}" type="slidenum">
              <a:rPr lang="bg-BG"/>
              <a:pPr/>
              <a:t>9</a:t>
            </a:fld>
            <a:endParaRPr lang="bg-BG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b="1"/>
              <a:t>Функции </a:t>
            </a:r>
            <a:r>
              <a:rPr lang="en-US" b="1"/>
              <a:t>c</a:t>
            </a:r>
            <a:r>
              <a:rPr lang="bg-BG" b="1"/>
              <a:t>alloc и </a:t>
            </a:r>
            <a:r>
              <a:rPr lang="en-US" b="1"/>
              <a:t>r</a:t>
            </a:r>
            <a:r>
              <a:rPr lang="bg-BG" b="1"/>
              <a:t>ealloc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r</a:t>
            </a:r>
            <a:r>
              <a:rPr lang="bg-BG" sz="2800"/>
              <a:t>ealloc е функция, която променя размера на предходно заделена памет. Новият размер може да е по-голям или по-малък от стария. </a:t>
            </a:r>
          </a:p>
          <a:p>
            <a:pPr>
              <a:lnSpc>
                <a:spcPct val="90000"/>
              </a:lnSpc>
            </a:pPr>
            <a:r>
              <a:rPr lang="bg-BG" sz="2800"/>
              <a:t>Ако оригиналният блок памет не може да си промени размера, то се заделя нов блок в паметта и се копира съдържанието на стария блок. Функцията връща указател към паметта (нова или старата). Ако не може да се задели новата памет, се връща NULL.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bg-BG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bg-BG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1322</TotalTime>
  <Words>2034</Words>
  <Application>Microsoft Office PowerPoint</Application>
  <PresentationFormat>On-screen Show (4:3)</PresentationFormat>
  <Paragraphs>207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Times New Roman</vt:lpstr>
      <vt:lpstr>Wingdings</vt:lpstr>
      <vt:lpstr>Arial Black</vt:lpstr>
      <vt:lpstr>Pixel</vt:lpstr>
      <vt:lpstr>ПИК 2</vt:lpstr>
      <vt:lpstr>Динамични масиви</vt:lpstr>
      <vt:lpstr>Функция malloc</vt:lpstr>
      <vt:lpstr>Функции malloc и free</vt:lpstr>
      <vt:lpstr>Управление на паметта</vt:lpstr>
      <vt:lpstr>Управление на паметта</vt:lpstr>
      <vt:lpstr>Функции calloc и realloc</vt:lpstr>
      <vt:lpstr>Функции calloc и realloc</vt:lpstr>
      <vt:lpstr>Функции calloc и realloc</vt:lpstr>
      <vt:lpstr>Функции calloc и realloc</vt:lpstr>
      <vt:lpstr>Масиви от указатели; указатели към указатели</vt:lpstr>
      <vt:lpstr>Указатели от тип char и функции</vt:lpstr>
      <vt:lpstr>Масиви от указатели; указатели към указатели</vt:lpstr>
      <vt:lpstr>Масиви от указатели; указатели към указатели</vt:lpstr>
      <vt:lpstr>Масиви от указатели; указатели към указатели</vt:lpstr>
      <vt:lpstr>Масиви от указатели; указатели към указатели</vt:lpstr>
      <vt:lpstr>Масиви от указатели; указатели към указатели</vt:lpstr>
      <vt:lpstr>Масиви от указатели; указатели към указатели</vt:lpstr>
      <vt:lpstr>Демо</vt:lpstr>
      <vt:lpstr>Многомерни масиви</vt:lpstr>
      <vt:lpstr>Многомерни масиви</vt:lpstr>
      <vt:lpstr>PowerPoint Presentation</vt:lpstr>
      <vt:lpstr>Многомерни масиви</vt:lpstr>
      <vt:lpstr>Многомерни масиви</vt:lpstr>
      <vt:lpstr>Многомерни масиви</vt:lpstr>
      <vt:lpstr>Многомерни масиви</vt:lpstr>
      <vt:lpstr>Инициализация на масив от указатели</vt:lpstr>
      <vt:lpstr>Инициализация на масив от указатели</vt:lpstr>
      <vt:lpstr>Инициализация на масив от указатели</vt:lpstr>
      <vt:lpstr>Указатели или многомерни масиви</vt:lpstr>
      <vt:lpstr>Указатели или многомерни масиви</vt:lpstr>
      <vt:lpstr>Указатели или многомерни масиви</vt:lpstr>
    </vt:vector>
  </TitlesOfParts>
  <Company>Prestigio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dgoceva</dc:creator>
  <cp:lastModifiedBy>USER</cp:lastModifiedBy>
  <cp:revision>218</cp:revision>
  <dcterms:created xsi:type="dcterms:W3CDTF">2008-07-02T11:41:48Z</dcterms:created>
  <dcterms:modified xsi:type="dcterms:W3CDTF">2011-03-16T06:14:29Z</dcterms:modified>
</cp:coreProperties>
</file>