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notesMasterIdLst>
    <p:notesMasterId r:id="rId39"/>
  </p:notesMasterIdLst>
  <p:sldIdLst>
    <p:sldId id="258" r:id="rId2"/>
    <p:sldId id="259" r:id="rId3"/>
    <p:sldId id="345" r:id="rId4"/>
    <p:sldId id="346" r:id="rId5"/>
    <p:sldId id="347" r:id="rId6"/>
    <p:sldId id="348" r:id="rId7"/>
    <p:sldId id="349" r:id="rId8"/>
    <p:sldId id="350" r:id="rId9"/>
    <p:sldId id="351" r:id="rId10"/>
    <p:sldId id="352" r:id="rId11"/>
    <p:sldId id="353" r:id="rId12"/>
    <p:sldId id="354" r:id="rId13"/>
    <p:sldId id="357" r:id="rId14"/>
    <p:sldId id="358" r:id="rId15"/>
    <p:sldId id="359" r:id="rId16"/>
    <p:sldId id="360" r:id="rId17"/>
    <p:sldId id="364" r:id="rId18"/>
    <p:sldId id="355" r:id="rId19"/>
    <p:sldId id="299" r:id="rId20"/>
    <p:sldId id="302" r:id="rId21"/>
    <p:sldId id="303" r:id="rId22"/>
    <p:sldId id="304" r:id="rId23"/>
    <p:sldId id="305" r:id="rId24"/>
    <p:sldId id="306" r:id="rId25"/>
    <p:sldId id="307" r:id="rId26"/>
    <p:sldId id="301" r:id="rId27"/>
    <p:sldId id="333" r:id="rId28"/>
    <p:sldId id="334" r:id="rId29"/>
    <p:sldId id="336" r:id="rId30"/>
    <p:sldId id="337" r:id="rId31"/>
    <p:sldId id="338" r:id="rId32"/>
    <p:sldId id="339" r:id="rId33"/>
    <p:sldId id="340" r:id="rId34"/>
    <p:sldId id="341" r:id="rId35"/>
    <p:sldId id="342" r:id="rId36"/>
    <p:sldId id="343" r:id="rId37"/>
    <p:sldId id="344" r:id="rId38"/>
  </p:sldIdLst>
  <p:sldSz cx="9144000" cy="6858000" type="screen4x3"/>
  <p:notesSz cx="6858000" cy="9144000"/>
  <p:defaultTextStyle>
    <a:defPPr>
      <a:defRPr lang="bg-BG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bg-BG"/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endParaRPr lang="bg-BG"/>
          </a:p>
        </p:txBody>
      </p:sp>
      <p:sp>
        <p:nvSpPr>
          <p:cNvPr id="8602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60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bg-BG" smtClean="0"/>
              <a:t>Click to edit Master text styles</a:t>
            </a:r>
          </a:p>
          <a:p>
            <a:pPr lvl="1"/>
            <a:r>
              <a:rPr lang="bg-BG" smtClean="0"/>
              <a:t>Second level</a:t>
            </a:r>
          </a:p>
          <a:p>
            <a:pPr lvl="2"/>
            <a:r>
              <a:rPr lang="bg-BG" smtClean="0"/>
              <a:t>Third level</a:t>
            </a:r>
          </a:p>
          <a:p>
            <a:pPr lvl="3"/>
            <a:r>
              <a:rPr lang="bg-BG" smtClean="0"/>
              <a:t>Fourth level</a:t>
            </a:r>
          </a:p>
          <a:p>
            <a:pPr lvl="4"/>
            <a:r>
              <a:rPr lang="bg-BG" smtClean="0"/>
              <a:t>Fifth level</a:t>
            </a: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bg-BG"/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fld id="{3FA00B3E-0F4D-4E54-ACF8-0FF9D63B474A}" type="slidenum">
              <a:rPr lang="bg-BG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9580813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3538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93539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bg-BG" sz="2400" b="0">
                <a:latin typeface="Times New Roman" pitchFamily="18" charset="0"/>
              </a:endParaRPr>
            </a:p>
          </p:txBody>
        </p:sp>
        <p:sp>
          <p:nvSpPr>
            <p:cNvPr id="193540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bg-BG" sz="2400" b="0">
                <a:latin typeface="Times New Roman" pitchFamily="18" charset="0"/>
              </a:endParaRPr>
            </a:p>
          </p:txBody>
        </p:sp>
        <p:grpSp>
          <p:nvGrpSpPr>
            <p:cNvPr id="193541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193542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sz="2400" b="0">
                  <a:latin typeface="Times New Roman" pitchFamily="18" charset="0"/>
                </a:endParaRPr>
              </a:p>
            </p:txBody>
          </p:sp>
          <p:sp>
            <p:nvSpPr>
              <p:cNvPr id="193543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sz="2400" b="0">
                  <a:latin typeface="Times New Roman" pitchFamily="18" charset="0"/>
                </a:endParaRPr>
              </a:p>
            </p:txBody>
          </p:sp>
          <p:sp>
            <p:nvSpPr>
              <p:cNvPr id="193544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sz="2400" b="0">
                  <a:latin typeface="Times New Roman" pitchFamily="18" charset="0"/>
                </a:endParaRPr>
              </a:p>
            </p:txBody>
          </p:sp>
          <p:sp>
            <p:nvSpPr>
              <p:cNvPr id="193545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sz="2400" b="0">
                  <a:latin typeface="Times New Roman" pitchFamily="18" charset="0"/>
                </a:endParaRPr>
              </a:p>
            </p:txBody>
          </p:sp>
          <p:sp>
            <p:nvSpPr>
              <p:cNvPr id="193546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sz="2400" b="0">
                  <a:latin typeface="Times New Roman" pitchFamily="18" charset="0"/>
                </a:endParaRPr>
              </a:p>
            </p:txBody>
          </p:sp>
          <p:sp>
            <p:nvSpPr>
              <p:cNvPr id="193547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sz="2400" b="0">
                  <a:latin typeface="Times New Roman" pitchFamily="18" charset="0"/>
                </a:endParaRPr>
              </a:p>
            </p:txBody>
          </p:sp>
          <p:sp>
            <p:nvSpPr>
              <p:cNvPr id="193548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sz="2400" b="0">
                  <a:latin typeface="Times New Roman" pitchFamily="18" charset="0"/>
                </a:endParaRPr>
              </a:p>
            </p:txBody>
          </p:sp>
          <p:sp>
            <p:nvSpPr>
              <p:cNvPr id="193549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sz="2400" b="0">
                  <a:latin typeface="Times New Roman" pitchFamily="18" charset="0"/>
                </a:endParaRPr>
              </a:p>
            </p:txBody>
          </p:sp>
          <p:sp>
            <p:nvSpPr>
              <p:cNvPr id="193550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sz="2400" b="0">
                  <a:latin typeface="Times New Roman" pitchFamily="18" charset="0"/>
                </a:endParaRPr>
              </a:p>
            </p:txBody>
          </p:sp>
          <p:sp>
            <p:nvSpPr>
              <p:cNvPr id="193551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sz="2400" b="0">
                  <a:latin typeface="Times New Roman" pitchFamily="18" charset="0"/>
                </a:endParaRPr>
              </a:p>
            </p:txBody>
          </p:sp>
        </p:grpSp>
      </p:grpSp>
      <p:sp>
        <p:nvSpPr>
          <p:cNvPr id="193552" name="Rectangle 16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bg-BG"/>
              <a:t>Д. Гоцева</a:t>
            </a:r>
          </a:p>
        </p:txBody>
      </p:sp>
      <p:sp>
        <p:nvSpPr>
          <p:cNvPr id="193553" name="Rectangle 1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bg-BG"/>
              <a:t>ПИК2 - Лекции</a:t>
            </a:r>
          </a:p>
        </p:txBody>
      </p:sp>
      <p:sp>
        <p:nvSpPr>
          <p:cNvPr id="193554" name="Rectangle 1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15A227BE-F4CC-4A5C-B737-1BEB9C7943C0}" type="slidenum">
              <a:rPr lang="bg-BG"/>
              <a:pPr/>
              <a:t>‹#›</a:t>
            </a:fld>
            <a:endParaRPr lang="bg-BG"/>
          </a:p>
        </p:txBody>
      </p:sp>
      <p:sp>
        <p:nvSpPr>
          <p:cNvPr id="193555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pPr lvl="0"/>
            <a:r>
              <a:rPr lang="bg-BG" noProof="0" smtClean="0"/>
              <a:t>Click to edit Master title style</a:t>
            </a:r>
          </a:p>
        </p:txBody>
      </p:sp>
      <p:sp>
        <p:nvSpPr>
          <p:cNvPr id="193556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pPr lvl="0"/>
            <a:r>
              <a:rPr lang="bg-BG" noProof="0" smtClean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bg-BG"/>
              <a:t>ПИК2 - Лекции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CB0B189-C5C6-4A2A-9EB5-2EE9F05C1079}" type="slidenum">
              <a:rPr lang="bg-BG"/>
              <a:pPr/>
              <a:t>‹#›</a:t>
            </a:fld>
            <a:endParaRPr lang="bg-BG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bg-BG"/>
              <a:t>Д. Гоцева</a:t>
            </a:r>
          </a:p>
        </p:txBody>
      </p:sp>
    </p:spTree>
    <p:extLst>
      <p:ext uri="{BB962C8B-B14F-4D97-AF65-F5344CB8AC3E}">
        <p14:creationId xmlns:p14="http://schemas.microsoft.com/office/powerpoint/2010/main" val="1000111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bg-BG"/>
              <a:t>ПИК2 - Лекции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BBCB2AE-255E-42C6-A854-3C6209BB9A04}" type="slidenum">
              <a:rPr lang="bg-BG"/>
              <a:pPr/>
              <a:t>‹#›</a:t>
            </a:fld>
            <a:endParaRPr lang="bg-BG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bg-BG"/>
              <a:t>Д. Гоцева</a:t>
            </a:r>
          </a:p>
        </p:txBody>
      </p:sp>
    </p:spTree>
    <p:extLst>
      <p:ext uri="{BB962C8B-B14F-4D97-AF65-F5344CB8AC3E}">
        <p14:creationId xmlns:p14="http://schemas.microsoft.com/office/powerpoint/2010/main" val="29101804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8229600" cy="1866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4000500"/>
            <a:ext cx="8229600" cy="1866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bg-BG"/>
              <a:t>ПИК2 - Лекции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261B6754-4F61-4AE8-AF0F-AC6239649C3D}" type="slidenum">
              <a:rPr lang="bg-BG"/>
              <a:pPr/>
              <a:t>‹#›</a:t>
            </a:fld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bg-BG"/>
              <a:t>Д. Гоцева</a:t>
            </a:r>
          </a:p>
        </p:txBody>
      </p:sp>
    </p:spTree>
    <p:extLst>
      <p:ext uri="{BB962C8B-B14F-4D97-AF65-F5344CB8AC3E}">
        <p14:creationId xmlns:p14="http://schemas.microsoft.com/office/powerpoint/2010/main" val="39485550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bg-BG"/>
              <a:t>ПИК2 - Лекции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309617CF-7366-4E0A-B1FB-F1527BF18C0C}" type="slidenum">
              <a:rPr lang="bg-BG"/>
              <a:pPr/>
              <a:t>‹#›</a:t>
            </a:fld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bg-BG"/>
              <a:t>Д. Гоцева</a:t>
            </a:r>
          </a:p>
        </p:txBody>
      </p:sp>
    </p:spTree>
    <p:extLst>
      <p:ext uri="{BB962C8B-B14F-4D97-AF65-F5344CB8AC3E}">
        <p14:creationId xmlns:p14="http://schemas.microsoft.com/office/powerpoint/2010/main" val="3548631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bg-BG"/>
              <a:t>ПИК2 - Лекции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85706E5-E6EC-4CA8-8CA2-28E0C35ABCF9}" type="slidenum">
              <a:rPr lang="bg-BG"/>
              <a:pPr/>
              <a:t>‹#›</a:t>
            </a:fld>
            <a:endParaRPr lang="bg-BG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bg-BG"/>
              <a:t>Д. Гоцева</a:t>
            </a:r>
          </a:p>
        </p:txBody>
      </p:sp>
    </p:spTree>
    <p:extLst>
      <p:ext uri="{BB962C8B-B14F-4D97-AF65-F5344CB8AC3E}">
        <p14:creationId xmlns:p14="http://schemas.microsoft.com/office/powerpoint/2010/main" val="897262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bg-BG"/>
              <a:t>ПИК2 - Лекции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D306232-8254-4F69-AABC-B2559FFBFAE9}" type="slidenum">
              <a:rPr lang="bg-BG"/>
              <a:pPr/>
              <a:t>‹#›</a:t>
            </a:fld>
            <a:endParaRPr lang="bg-BG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bg-BG"/>
              <a:t>Д. Гоцева</a:t>
            </a:r>
          </a:p>
        </p:txBody>
      </p:sp>
    </p:spTree>
    <p:extLst>
      <p:ext uri="{BB962C8B-B14F-4D97-AF65-F5344CB8AC3E}">
        <p14:creationId xmlns:p14="http://schemas.microsoft.com/office/powerpoint/2010/main" val="3119157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bg-BG"/>
              <a:t>ПИК2 - Лекции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1C1D6B6-8050-4574-9B57-B9E1D031C7D9}" type="slidenum">
              <a:rPr lang="bg-BG"/>
              <a:pPr/>
              <a:t>‹#›</a:t>
            </a:fld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bg-BG"/>
              <a:t>Д. Гоцева</a:t>
            </a:r>
          </a:p>
        </p:txBody>
      </p:sp>
    </p:spTree>
    <p:extLst>
      <p:ext uri="{BB962C8B-B14F-4D97-AF65-F5344CB8AC3E}">
        <p14:creationId xmlns:p14="http://schemas.microsoft.com/office/powerpoint/2010/main" val="554568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bg-BG"/>
              <a:t>ПИК2 - Лекции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20F415C-8DDA-45B4-805F-77FAA2EC192E}" type="slidenum">
              <a:rPr lang="bg-BG"/>
              <a:pPr/>
              <a:t>‹#›</a:t>
            </a:fld>
            <a:endParaRPr lang="bg-BG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bg-BG"/>
              <a:t>Д. Гоцева</a:t>
            </a:r>
          </a:p>
        </p:txBody>
      </p:sp>
    </p:spTree>
    <p:extLst>
      <p:ext uri="{BB962C8B-B14F-4D97-AF65-F5344CB8AC3E}">
        <p14:creationId xmlns:p14="http://schemas.microsoft.com/office/powerpoint/2010/main" val="397969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bg-BG"/>
              <a:t>ПИК2 - Лекции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E0509A6-549A-437F-A928-D153437F68E8}" type="slidenum">
              <a:rPr lang="bg-BG"/>
              <a:pPr/>
              <a:t>‹#›</a:t>
            </a:fld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bg-BG"/>
              <a:t>Д. Гоцева</a:t>
            </a:r>
          </a:p>
        </p:txBody>
      </p:sp>
    </p:spTree>
    <p:extLst>
      <p:ext uri="{BB962C8B-B14F-4D97-AF65-F5344CB8AC3E}">
        <p14:creationId xmlns:p14="http://schemas.microsoft.com/office/powerpoint/2010/main" val="3664465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bg-BG"/>
              <a:t>ПИК2 - Лекции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D89DD03-BA06-4916-BC64-41AF8BC47709}" type="slidenum">
              <a:rPr lang="bg-BG"/>
              <a:pPr/>
              <a:t>‹#›</a:t>
            </a:fld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bg-BG"/>
              <a:t>Д. Гоцева</a:t>
            </a:r>
          </a:p>
        </p:txBody>
      </p:sp>
    </p:spTree>
    <p:extLst>
      <p:ext uri="{BB962C8B-B14F-4D97-AF65-F5344CB8AC3E}">
        <p14:creationId xmlns:p14="http://schemas.microsoft.com/office/powerpoint/2010/main" val="1677948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bg-BG"/>
              <a:t>ПИК2 - Лекции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AA6E705-FE17-4182-B838-4B268F9A2333}" type="slidenum">
              <a:rPr lang="bg-BG"/>
              <a:pPr/>
              <a:t>‹#›</a:t>
            </a:fld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bg-BG"/>
              <a:t>Д. Гоцева</a:t>
            </a:r>
          </a:p>
        </p:txBody>
      </p:sp>
    </p:spTree>
    <p:extLst>
      <p:ext uri="{BB962C8B-B14F-4D97-AF65-F5344CB8AC3E}">
        <p14:creationId xmlns:p14="http://schemas.microsoft.com/office/powerpoint/2010/main" val="4294380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bg-BG"/>
              <a:t>ПИК2 - Лекции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4434DB7-6C9E-4841-B8CE-A5B6A7A06AA4}" type="slidenum">
              <a:rPr lang="bg-BG"/>
              <a:pPr/>
              <a:t>‹#›</a:t>
            </a:fld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bg-BG"/>
              <a:t>Д. Гоцева</a:t>
            </a:r>
          </a:p>
        </p:txBody>
      </p:sp>
    </p:spTree>
    <p:extLst>
      <p:ext uri="{BB962C8B-B14F-4D97-AF65-F5344CB8AC3E}">
        <p14:creationId xmlns:p14="http://schemas.microsoft.com/office/powerpoint/2010/main" val="744921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b="0"/>
            </a:lvl1pPr>
          </a:lstStyle>
          <a:p>
            <a:r>
              <a:rPr lang="bg-BG"/>
              <a:t>ПИК2 - Лекции</a:t>
            </a:r>
          </a:p>
        </p:txBody>
      </p:sp>
      <p:sp>
        <p:nvSpPr>
          <p:cNvPr id="192515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 Black" pitchFamily="34" charset="0"/>
              </a:defRPr>
            </a:lvl1pPr>
          </a:lstStyle>
          <a:p>
            <a:fld id="{93060421-FD53-48F6-AD55-56A6414D35F4}" type="slidenum">
              <a:rPr lang="bg-BG"/>
              <a:pPr/>
              <a:t>‹#›</a:t>
            </a:fld>
            <a:endParaRPr lang="bg-BG"/>
          </a:p>
        </p:txBody>
      </p:sp>
      <p:grpSp>
        <p:nvGrpSpPr>
          <p:cNvPr id="192516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192517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bg-BG" sz="2400" b="0">
                <a:latin typeface="Times New Roman" pitchFamily="18" charset="0"/>
              </a:endParaRPr>
            </a:p>
          </p:txBody>
        </p:sp>
        <p:sp>
          <p:nvSpPr>
            <p:cNvPr id="192518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bg-BG" sz="2400" b="0">
                <a:latin typeface="Times New Roman" pitchFamily="18" charset="0"/>
              </a:endParaRPr>
            </a:p>
          </p:txBody>
        </p:sp>
        <p:sp>
          <p:nvSpPr>
            <p:cNvPr id="192519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bg-BG" b="0">
                <a:solidFill>
                  <a:schemeClr val="hlink"/>
                </a:solidFill>
              </a:endParaRPr>
            </a:p>
          </p:txBody>
        </p:sp>
        <p:sp>
          <p:nvSpPr>
            <p:cNvPr id="192520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bg-BG" b="0">
                <a:solidFill>
                  <a:schemeClr val="hlink"/>
                </a:solidFill>
              </a:endParaRPr>
            </a:p>
          </p:txBody>
        </p:sp>
        <p:sp>
          <p:nvSpPr>
            <p:cNvPr id="192521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bg-BG" b="0">
                <a:solidFill>
                  <a:schemeClr val="accent2"/>
                </a:solidFill>
              </a:endParaRPr>
            </a:p>
          </p:txBody>
        </p:sp>
        <p:sp>
          <p:nvSpPr>
            <p:cNvPr id="192522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bg-BG" b="0">
                <a:solidFill>
                  <a:schemeClr val="hlink"/>
                </a:solidFill>
              </a:endParaRPr>
            </a:p>
          </p:txBody>
        </p:sp>
        <p:sp>
          <p:nvSpPr>
            <p:cNvPr id="192523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bg-BG" sz="2400" b="0">
                <a:latin typeface="Times New Roman" pitchFamily="18" charset="0"/>
              </a:endParaRPr>
            </a:p>
          </p:txBody>
        </p:sp>
        <p:sp>
          <p:nvSpPr>
            <p:cNvPr id="192524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bg-BG" b="0">
                <a:solidFill>
                  <a:schemeClr val="accent2"/>
                </a:solidFill>
              </a:endParaRPr>
            </a:p>
          </p:txBody>
        </p:sp>
        <p:sp>
          <p:nvSpPr>
            <p:cNvPr id="192525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bg-BG" b="0">
                <a:solidFill>
                  <a:schemeClr val="accent2"/>
                </a:solidFill>
              </a:endParaRPr>
            </a:p>
          </p:txBody>
        </p:sp>
      </p:grpSp>
      <p:sp>
        <p:nvSpPr>
          <p:cNvPr id="192526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bg-BG" smtClean="0"/>
              <a:t>Click to edit Master title style</a:t>
            </a:r>
          </a:p>
        </p:txBody>
      </p:sp>
      <p:sp>
        <p:nvSpPr>
          <p:cNvPr id="192527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bg-BG" smtClean="0"/>
              <a:t>Click to edit Master text styles</a:t>
            </a:r>
          </a:p>
          <a:p>
            <a:pPr lvl="1"/>
            <a:r>
              <a:rPr lang="bg-BG" smtClean="0"/>
              <a:t>Second level</a:t>
            </a:r>
          </a:p>
          <a:p>
            <a:pPr lvl="2"/>
            <a:r>
              <a:rPr lang="bg-BG" smtClean="0"/>
              <a:t>Third level</a:t>
            </a:r>
          </a:p>
          <a:p>
            <a:pPr lvl="3"/>
            <a:r>
              <a:rPr lang="bg-BG" smtClean="0"/>
              <a:t>Fourth level</a:t>
            </a:r>
          </a:p>
          <a:p>
            <a:pPr lvl="4"/>
            <a:r>
              <a:rPr lang="bg-BG" smtClean="0"/>
              <a:t>Fifth level</a:t>
            </a:r>
          </a:p>
        </p:txBody>
      </p:sp>
      <p:sp>
        <p:nvSpPr>
          <p:cNvPr id="192528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r>
              <a:rPr lang="bg-BG"/>
              <a:t>Д. Гоцева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  <p:sldLayoutId id="2147483665" r:id="rId12"/>
    <p:sldLayoutId id="2147483666" r:id="rId13"/>
  </p:sldLayoutIdLst>
  <p:hf hdr="0"/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dgotseva.com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EX71.C" TargetMode="Externa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6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bg-BG"/>
              <a:t>Д. Гоцева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bg-BG"/>
              <a:t>ПИК2 - Лекции</a:t>
            </a:r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28D4950B-EF1F-41A9-AFAF-FD83E05512DF}" type="slidenum">
              <a:rPr lang="bg-BG"/>
              <a:pPr/>
              <a:t>1</a:t>
            </a:fld>
            <a:endParaRPr lang="bg-BG"/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bg-BG"/>
              <a:t>ПИК </a:t>
            </a:r>
            <a:r>
              <a:rPr lang="en-US"/>
              <a:t>2</a:t>
            </a:r>
            <a:endParaRPr lang="bg-BG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bg-BG"/>
              <a:t>Лекции</a:t>
            </a:r>
          </a:p>
          <a:p>
            <a:pPr>
              <a:lnSpc>
                <a:spcPct val="90000"/>
              </a:lnSpc>
            </a:pPr>
            <a:r>
              <a:rPr lang="bg-BG"/>
              <a:t>Доц. д-р Даниела Гоцева</a:t>
            </a:r>
          </a:p>
          <a:p>
            <a:pPr>
              <a:lnSpc>
                <a:spcPct val="90000"/>
              </a:lnSpc>
            </a:pPr>
            <a:r>
              <a:rPr lang="en-US">
                <a:hlinkClick r:id="rId2"/>
              </a:rPr>
              <a:t>http://dgotseva.com</a:t>
            </a:r>
            <a:r>
              <a:rPr lang="en-US"/>
              <a:t>  </a:t>
            </a:r>
            <a:endParaRPr lang="bg-BG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bg-BG"/>
              <a:t>ПИК2 - Лекции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1E66262-8877-4A0B-AE29-B4C503E9C967}" type="slidenum">
              <a:rPr lang="bg-BG"/>
              <a:pPr/>
              <a:t>10</a:t>
            </a:fld>
            <a:endParaRPr lang="bg-BG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bg-BG"/>
              <a:t>Д. Гоцева</a:t>
            </a:r>
          </a:p>
        </p:txBody>
      </p:sp>
      <p:sp>
        <p:nvSpPr>
          <p:cNvPr id="342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Указатели и адреси</a:t>
            </a:r>
          </a:p>
        </p:txBody>
      </p:sp>
      <p:sp>
        <p:nvSpPr>
          <p:cNvPr id="342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bg-BG" sz="2000">
                <a:solidFill>
                  <a:schemeClr val="hlink"/>
                </a:solidFill>
              </a:rPr>
              <a:t>Какво правят операторите:</a:t>
            </a:r>
            <a:endParaRPr lang="en-US" sz="2000">
              <a:solidFill>
                <a:schemeClr val="hlink"/>
              </a:solidFill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000">
                <a:solidFill>
                  <a:schemeClr val="hlink"/>
                </a:solidFill>
              </a:rPr>
              <a:t>++*ip</a:t>
            </a:r>
          </a:p>
          <a:p>
            <a:pPr>
              <a:lnSpc>
                <a:spcPct val="80000"/>
              </a:lnSpc>
            </a:pPr>
            <a:r>
              <a:rPr lang="ru-RU" sz="2000">
                <a:solidFill>
                  <a:schemeClr val="hlink"/>
                </a:solidFill>
              </a:rPr>
              <a:t>и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000">
                <a:solidFill>
                  <a:schemeClr val="hlink"/>
                </a:solidFill>
              </a:rPr>
              <a:t>(*ip)++</a:t>
            </a:r>
          </a:p>
          <a:p>
            <a:pPr>
              <a:lnSpc>
                <a:spcPct val="80000"/>
              </a:lnSpc>
            </a:pPr>
            <a:r>
              <a:rPr lang="ru-RU" sz="2000"/>
              <a:t>В последния пример кръглите скоби са необходими; без тях изразът би увеличил ip вместо стойността, към която сочи, понеже унарните оператори * и ++ имат дясна асоциативност.</a:t>
            </a:r>
          </a:p>
          <a:p>
            <a:pPr>
              <a:lnSpc>
                <a:spcPct val="80000"/>
              </a:lnSpc>
            </a:pPr>
            <a:r>
              <a:rPr lang="bg-BG" sz="2000"/>
              <a:t>Указателите са променливи и могат да се използват, без да се взима стойността им. Например, ако iq е друг указател към int, то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bg-BG" sz="2000"/>
              <a:t>iq = ip</a:t>
            </a:r>
          </a:p>
          <a:p>
            <a:pPr>
              <a:lnSpc>
                <a:spcPct val="80000"/>
              </a:lnSpc>
            </a:pPr>
            <a:r>
              <a:rPr lang="bg-BG" sz="2000"/>
              <a:t>копира съдържанието на ip в iq, като по този начин кара iq да сочи там, където сочи ip.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bg-BG"/>
              <a:t>ПИК2 - Лекции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F457AFE-F186-4C32-A1AE-82B8FEF03E99}" type="slidenum">
              <a:rPr lang="bg-BG"/>
              <a:pPr/>
              <a:t>11</a:t>
            </a:fld>
            <a:endParaRPr lang="bg-BG"/>
          </a:p>
        </p:txBody>
      </p:sp>
      <p:sp>
        <p:nvSpPr>
          <p:cNvPr id="7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bg-BG"/>
              <a:t>Д. Гоцева</a:t>
            </a:r>
          </a:p>
        </p:txBody>
      </p:sp>
      <p:sp>
        <p:nvSpPr>
          <p:cNvPr id="351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sz="4000"/>
              <a:t>Указатели и аргументи на функции</a:t>
            </a:r>
          </a:p>
        </p:txBody>
      </p:sp>
      <p:sp>
        <p:nvSpPr>
          <p:cNvPr id="351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29600" cy="353536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bg-BG" sz="2800"/>
              <a:t>в С аргументите се подават на функции по стойност, не съществува директен</a:t>
            </a:r>
          </a:p>
          <a:p>
            <a:pPr>
              <a:lnSpc>
                <a:spcPct val="80000"/>
              </a:lnSpc>
            </a:pPr>
            <a:r>
              <a:rPr lang="bg-BG" sz="2800"/>
              <a:t>начин извиканата функция да промени променливите в извикващата функция. </a:t>
            </a:r>
            <a:endParaRPr lang="en-US" sz="2800"/>
          </a:p>
          <a:p>
            <a:pPr>
              <a:lnSpc>
                <a:spcPct val="80000"/>
              </a:lnSpc>
            </a:pPr>
            <a:r>
              <a:rPr lang="bg-BG" sz="2800"/>
              <a:t>Например</a:t>
            </a:r>
            <a:r>
              <a:rPr lang="en-US" sz="2800"/>
              <a:t> </a:t>
            </a:r>
            <a:r>
              <a:rPr lang="bg-BG" sz="2800"/>
              <a:t>функция за сортиране може да разменя два неподредени елемента с помощта на функцията</a:t>
            </a:r>
            <a:r>
              <a:rPr lang="en-US" sz="2800"/>
              <a:t> </a:t>
            </a:r>
            <a:r>
              <a:rPr lang="bg-BG" sz="2800"/>
              <a:t>swap. Не е достатъчно, обаче, да напишем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bg-BG" sz="2800"/>
              <a:t>swap(а, b);</a:t>
            </a:r>
          </a:p>
        </p:txBody>
      </p:sp>
      <p:pic>
        <p:nvPicPr>
          <p:cNvPr id="35123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6100" y="4941888"/>
            <a:ext cx="4010025" cy="151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bg-BG"/>
              <a:t>ПИК2 - Лекции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7298A2C-BB47-4575-ACDD-71A85FF31B35}" type="slidenum">
              <a:rPr lang="bg-BG"/>
              <a:pPr/>
              <a:t>12</a:t>
            </a:fld>
            <a:endParaRPr lang="bg-BG"/>
          </a:p>
        </p:txBody>
      </p:sp>
      <p:sp>
        <p:nvSpPr>
          <p:cNvPr id="9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bg-BG"/>
              <a:t>Д. Гоцева</a:t>
            </a:r>
          </a:p>
        </p:txBody>
      </p:sp>
      <p:sp>
        <p:nvSpPr>
          <p:cNvPr id="352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sz="4000"/>
              <a:t>Указатели и аргументи на функции</a:t>
            </a:r>
          </a:p>
        </p:txBody>
      </p:sp>
      <p:sp>
        <p:nvSpPr>
          <p:cNvPr id="3522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981200"/>
            <a:ext cx="8229600" cy="3176588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bg-BG" sz="1800"/>
              <a:t>Поради извикването по стойност, swap няма да промени аргументите а и b в</a:t>
            </a:r>
            <a:r>
              <a:rPr lang="en-US" sz="1800"/>
              <a:t> </a:t>
            </a:r>
            <a:r>
              <a:rPr lang="bg-BG" sz="1800"/>
              <a:t>програмата, от която е извикана. Тя само ще размени копията на а и b.</a:t>
            </a:r>
          </a:p>
          <a:p>
            <a:pPr>
              <a:lnSpc>
                <a:spcPct val="80000"/>
              </a:lnSpc>
            </a:pPr>
            <a:r>
              <a:rPr lang="bg-BG" sz="1800"/>
              <a:t>За да постигнете желания ефект, извикващата програма трябва да подаде указатели</a:t>
            </a:r>
            <a:r>
              <a:rPr lang="en-US" sz="1800"/>
              <a:t> </a:t>
            </a:r>
            <a:r>
              <a:rPr lang="bg-BG" sz="1800"/>
              <a:t>към променливите, които трябва да бъдат разменени: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bg-BG" sz="1800"/>
              <a:t>swap(&amp;а, &amp;b);</a:t>
            </a:r>
          </a:p>
          <a:p>
            <a:pPr>
              <a:lnSpc>
                <a:spcPct val="80000"/>
              </a:lnSpc>
            </a:pPr>
            <a:r>
              <a:rPr lang="bg-BG" sz="1800"/>
              <a:t>Тъй като операторът &amp; предоставя адреса на дадена променлива, то &amp;а е указател към</a:t>
            </a:r>
            <a:r>
              <a:rPr lang="en-US" sz="1800"/>
              <a:t> </a:t>
            </a:r>
            <a:r>
              <a:rPr lang="bg-BG" sz="1800"/>
              <a:t>а. В самата функция swap параметрите се декларират като указатели и по този начин чрез тях</a:t>
            </a:r>
            <a:r>
              <a:rPr lang="en-US" sz="1800"/>
              <a:t> </a:t>
            </a:r>
            <a:r>
              <a:rPr lang="bg-BG" sz="1800"/>
              <a:t>се получава директен достъп до операндите.</a:t>
            </a:r>
            <a:r>
              <a:rPr lang="en-US" sz="1800"/>
              <a:t/>
            </a:r>
            <a:br>
              <a:rPr lang="en-US" sz="1800"/>
            </a:br>
            <a:r>
              <a:rPr lang="en-US" sz="1800"/>
              <a:t/>
            </a:r>
            <a:br>
              <a:rPr lang="en-US" sz="1800"/>
            </a:br>
            <a:endParaRPr lang="bg-BG" sz="1800"/>
          </a:p>
        </p:txBody>
      </p:sp>
      <p:sp>
        <p:nvSpPr>
          <p:cNvPr id="352260" name="Rectangle 4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endParaRPr lang="bg-BG" sz="2800"/>
          </a:p>
        </p:txBody>
      </p:sp>
      <p:pic>
        <p:nvPicPr>
          <p:cNvPr id="352261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4868863"/>
            <a:ext cx="5829300" cy="163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52262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425" y="4362450"/>
            <a:ext cx="2828925" cy="2495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bg-BG"/>
              <a:t>ПИК2 - Лекции</a:t>
            </a: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BB6B21D-1953-46EA-ADE5-32E001E3EB0F}" type="slidenum">
              <a:rPr lang="bg-BG"/>
              <a:pPr/>
              <a:t>13</a:t>
            </a:fld>
            <a:endParaRPr lang="bg-BG"/>
          </a:p>
        </p:txBody>
      </p:sp>
      <p:sp>
        <p:nvSpPr>
          <p:cNvPr id="8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bg-BG"/>
              <a:t>Д. Гоцева</a:t>
            </a:r>
          </a:p>
        </p:txBody>
      </p:sp>
      <p:sp>
        <p:nvSpPr>
          <p:cNvPr id="355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sz="4800"/>
              <a:t>Указатели и масиви</a:t>
            </a:r>
          </a:p>
        </p:txBody>
      </p:sp>
      <p:sp>
        <p:nvSpPr>
          <p:cNvPr id="355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29600" cy="41116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bg-BG" sz="1800"/>
              <a:t>Декларацията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bg-BG" sz="1800"/>
              <a:t>int а[10];</a:t>
            </a:r>
          </a:p>
          <a:p>
            <a:pPr>
              <a:lnSpc>
                <a:spcPct val="80000"/>
              </a:lnSpc>
            </a:pPr>
            <a:r>
              <a:rPr lang="bg-BG" sz="1800"/>
              <a:t>дефинира масив а с размер 10, т.е. блок от 10 последователни обекта, наречени a[0], a[1], ...,a[9].</a:t>
            </a:r>
            <a:br>
              <a:rPr lang="bg-BG" sz="1800"/>
            </a:br>
            <a:r>
              <a:rPr lang="bg-BG" sz="1800"/>
              <a:t/>
            </a:r>
            <a:br>
              <a:rPr lang="bg-BG" sz="1800"/>
            </a:br>
            <a:r>
              <a:rPr lang="bg-BG" sz="1800"/>
              <a:t/>
            </a:r>
            <a:br>
              <a:rPr lang="bg-BG" sz="1800"/>
            </a:br>
            <a:endParaRPr lang="bg-BG" sz="1800"/>
          </a:p>
          <a:p>
            <a:pPr>
              <a:lnSpc>
                <a:spcPct val="80000"/>
              </a:lnSpc>
            </a:pPr>
            <a:r>
              <a:rPr lang="bg-BG" sz="1800"/>
              <a:t>Записът a[i] се отнася до i-тия елемент на масива. Ако ра е указател към цяло число, деклариран като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bg-BG" sz="1800"/>
              <a:t>int *ра;</a:t>
            </a:r>
          </a:p>
          <a:p>
            <a:pPr>
              <a:lnSpc>
                <a:spcPct val="80000"/>
              </a:lnSpc>
            </a:pPr>
            <a:r>
              <a:rPr lang="bg-BG" sz="1800"/>
              <a:t>то присвояването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bg-BG" sz="1800"/>
              <a:t>ра = &amp;а[0];</a:t>
            </a:r>
            <a:br>
              <a:rPr lang="bg-BG" sz="1800"/>
            </a:br>
            <a:r>
              <a:rPr lang="bg-BG" sz="1800"/>
              <a:t/>
            </a:r>
            <a:br>
              <a:rPr lang="bg-BG" sz="1800"/>
            </a:br>
            <a:endParaRPr lang="bg-BG" sz="1800"/>
          </a:p>
          <a:p>
            <a:pPr>
              <a:lnSpc>
                <a:spcPct val="80000"/>
              </a:lnSpc>
            </a:pPr>
            <a:r>
              <a:rPr lang="bg-BG" sz="1800"/>
              <a:t>казва, че pa сочи към нулевия елемент на а; с други думи ра съдържа адреса на a[0].</a:t>
            </a:r>
          </a:p>
        </p:txBody>
      </p:sp>
      <p:pic>
        <p:nvPicPr>
          <p:cNvPr id="35533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8200" y="2997200"/>
            <a:ext cx="4810125" cy="63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5533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8038" y="4221163"/>
            <a:ext cx="4895850" cy="1114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bg-BG"/>
              <a:t>ПИК2 - Лекции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FB4A121-88D7-40F9-BAED-CCE10464ABCF}" type="slidenum">
              <a:rPr lang="bg-BG"/>
              <a:pPr/>
              <a:t>14</a:t>
            </a:fld>
            <a:endParaRPr lang="bg-BG"/>
          </a:p>
        </p:txBody>
      </p:sp>
      <p:sp>
        <p:nvSpPr>
          <p:cNvPr id="7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bg-BG"/>
              <a:t>Д. Гоцева</a:t>
            </a:r>
          </a:p>
        </p:txBody>
      </p:sp>
      <p:sp>
        <p:nvSpPr>
          <p:cNvPr id="356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Указатели и масиви</a:t>
            </a:r>
          </a:p>
        </p:txBody>
      </p:sp>
      <p:sp>
        <p:nvSpPr>
          <p:cNvPr id="356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700213"/>
            <a:ext cx="8229600" cy="38862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bg-BG" sz="2400"/>
              <a:t>х = *ра;</a:t>
            </a:r>
          </a:p>
          <a:p>
            <a:pPr>
              <a:lnSpc>
                <a:spcPct val="90000"/>
              </a:lnSpc>
            </a:pPr>
            <a:r>
              <a:rPr lang="bg-BG" sz="2400"/>
              <a:t>Копира съдържанието на а [ 0 ] в х.</a:t>
            </a:r>
          </a:p>
          <a:p>
            <a:pPr>
              <a:lnSpc>
                <a:spcPct val="90000"/>
              </a:lnSpc>
            </a:pPr>
            <a:r>
              <a:rPr lang="bg-BG" sz="2400"/>
              <a:t>Ако ра сочи към точно определен елемент от масива, тогава по дефиниция ра+1 ще сочи към следващия елемент, pa+i ще сочи към i-тия елемент след pa, a pa-i ще сочи с i елемента назад. Следователно, ако ра сочи a[0], то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bg-BG" sz="2400"/>
              <a:t>*(pa+1)</a:t>
            </a:r>
          </a:p>
          <a:p>
            <a:pPr>
              <a:lnSpc>
                <a:spcPct val="90000"/>
              </a:lnSpc>
            </a:pPr>
            <a:r>
              <a:rPr lang="bg-BG" sz="2400"/>
              <a:t>се отнася към съдържанието на a[1], pa+i е адреса на a[i], a * (pa+i) е съдържанието на a[i].</a:t>
            </a:r>
          </a:p>
        </p:txBody>
      </p:sp>
      <p:pic>
        <p:nvPicPr>
          <p:cNvPr id="35635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875" y="5300663"/>
            <a:ext cx="4924425" cy="1390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bg-BG"/>
              <a:t>ПИК2 - Лекции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6F6CEBA-1242-4AE0-9E59-40A419789A36}" type="slidenum">
              <a:rPr lang="bg-BG"/>
              <a:pPr/>
              <a:t>15</a:t>
            </a:fld>
            <a:endParaRPr lang="bg-BG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bg-BG"/>
              <a:t>Д. Гоцева</a:t>
            </a:r>
          </a:p>
        </p:txBody>
      </p:sp>
      <p:sp>
        <p:nvSpPr>
          <p:cNvPr id="357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Указатели и масиви</a:t>
            </a:r>
          </a:p>
        </p:txBody>
      </p:sp>
      <p:sp>
        <p:nvSpPr>
          <p:cNvPr id="357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bg-BG" sz="2400"/>
              <a:t>Индексирането и аритметиката с указатели са много тясно свързани. По дефиниция стойността на една променлива или израз от тип "масив" представлява адресът на нулевия елемент на масива. Следователно след присвояването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bg-BG" sz="2400"/>
              <a:t>ра = &amp;а[0];</a:t>
            </a:r>
          </a:p>
          <a:p>
            <a:pPr>
              <a:lnSpc>
                <a:spcPct val="80000"/>
              </a:lnSpc>
            </a:pPr>
            <a:r>
              <a:rPr lang="bg-BG" sz="2400"/>
              <a:t>ра и а имат еднакви стойности. Тъй като името на масива е синоним на местоположението на първия му елемент, присвояването ра=&amp;а[0] може да се запише и като: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bg-BG" sz="2400"/>
              <a:t>ра = а;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bg-BG"/>
              <a:t>ПИК2 - Лекции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13DE060-A493-43B1-A4E6-8C07560DE43A}" type="slidenum">
              <a:rPr lang="bg-BG"/>
              <a:pPr/>
              <a:t>16</a:t>
            </a:fld>
            <a:endParaRPr lang="bg-BG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bg-BG"/>
              <a:t>Д. Гоцева</a:t>
            </a:r>
          </a:p>
        </p:txBody>
      </p:sp>
      <p:sp>
        <p:nvSpPr>
          <p:cNvPr id="358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Указатели и масиви</a:t>
            </a:r>
          </a:p>
        </p:txBody>
      </p:sp>
      <p:sp>
        <p:nvSpPr>
          <p:cNvPr id="358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bg-BG" sz="1800"/>
              <a:t>Доста по-учудващ, поне на пръв поглед, е фактът, че препратката към a[i] може да се запише и като * ( a+i ) . При изчисляването на a[i], с автоматично го преобразува в * ( a+i ) ; двете форми са еквивалентни. </a:t>
            </a:r>
          </a:p>
          <a:p>
            <a:pPr>
              <a:lnSpc>
                <a:spcPct val="80000"/>
              </a:lnSpc>
            </a:pPr>
            <a:r>
              <a:rPr lang="bg-BG" sz="1800"/>
              <a:t>Ако приложим оператора &amp; към двата еквивалентни израза, ще получим, че &amp;а[i] и a+i също са еквивалентни: a+i е адресът на i-тия елемент след а. </a:t>
            </a:r>
          </a:p>
          <a:p>
            <a:pPr>
              <a:lnSpc>
                <a:spcPct val="80000"/>
              </a:lnSpc>
            </a:pPr>
            <a:r>
              <a:rPr lang="bg-BG" sz="1800"/>
              <a:t>От друга страна, ако ра е указател, в изрази той може да се използва с индекс; pa[i] е идентично на * ( pa+i ) . Казано накратко, израз, съдържащ масив и индекс, е еквивалентен на израз, записан с указател и отместване.</a:t>
            </a:r>
          </a:p>
          <a:p>
            <a:pPr>
              <a:lnSpc>
                <a:spcPct val="80000"/>
              </a:lnSpc>
            </a:pPr>
            <a:r>
              <a:rPr lang="bg-BG" sz="1800"/>
              <a:t>Между името на масив и указател съществува разлика, която не трябва да забравяте. Указателят е променлива, следователно ра=а и р а++ са разрешени операции. Името на масив, обаче, не е променлива; конструкции от вида а=ра и а++ не са позволени.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bg-BG"/>
              <a:t>ПИК2 - Лекции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D765FE-233E-4A9B-8708-4F7D39D98BEA}" type="slidenum">
              <a:rPr lang="bg-BG"/>
              <a:pPr/>
              <a:t>17</a:t>
            </a:fld>
            <a:endParaRPr lang="bg-BG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bg-BG"/>
              <a:t>Д. Гоцева</a:t>
            </a:r>
          </a:p>
        </p:txBody>
      </p:sp>
      <p:sp>
        <p:nvSpPr>
          <p:cNvPr id="362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Указатели и масиви</a:t>
            </a:r>
          </a:p>
        </p:txBody>
      </p:sp>
      <p:sp>
        <p:nvSpPr>
          <p:cNvPr id="362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bg-BG" sz="2800"/>
              <a:t>В случай че сте сигурни, че елементите съществуват, можете да индексирате масив и в обратна посока; р [ -1 ] , р [ -2 ] и така нататък са правилни от синтактична гледна точка, и се отнасят до елементите, които непосредствено предшестват р [ 0 ] . Разбира се, не е позволено да се обръщате към обекти, които са извън границите на масива.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6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bg-BG"/>
              <a:t>Д. Гоцева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bg-BG"/>
              <a:t>ПИК2 - Лекции</a:t>
            </a:r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B6491E0A-37C8-449C-964F-6EE572EEA40E}" type="slidenum">
              <a:rPr lang="bg-BG"/>
              <a:pPr/>
              <a:t>18</a:t>
            </a:fld>
            <a:endParaRPr lang="bg-BG"/>
          </a:p>
        </p:txBody>
      </p:sp>
      <p:sp>
        <p:nvSpPr>
          <p:cNvPr id="35328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bg-BG"/>
              <a:t>Демо</a:t>
            </a:r>
          </a:p>
        </p:txBody>
      </p:sp>
      <p:sp>
        <p:nvSpPr>
          <p:cNvPr id="35328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bg-BG">
                <a:hlinkClick r:id="rId2" action="ppaction://hlinkfile"/>
              </a:rPr>
              <a:t>EX71.C</a:t>
            </a:r>
            <a:endParaRPr lang="bg-BG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bg-BG"/>
              <a:t>ПИК2 - Лекции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31B8F38-06BC-4373-9CB6-E40077C9B3C3}" type="slidenum">
              <a:rPr lang="bg-BG"/>
              <a:pPr/>
              <a:t>19</a:t>
            </a:fld>
            <a:endParaRPr lang="bg-BG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bg-BG"/>
              <a:t>Д. Гоцева</a:t>
            </a:r>
          </a:p>
        </p:txBody>
      </p:sp>
      <p:sp>
        <p:nvSpPr>
          <p:cNvPr id="246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sz="4000"/>
              <a:t>Указатели от тип char и функции</a:t>
            </a:r>
          </a:p>
        </p:txBody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bg-BG" sz="2400"/>
              <a:t>Низова константа, записана като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bg-BG" sz="2400"/>
              <a:t>"I am a string"</a:t>
            </a:r>
          </a:p>
          <a:p>
            <a:pPr>
              <a:lnSpc>
                <a:spcPct val="90000"/>
              </a:lnSpc>
            </a:pPr>
            <a:r>
              <a:rPr lang="bg-BG" sz="2400"/>
              <a:t>представлява масив от символи. Във вътрешното представяне краят на масива се обозначава с нулевия символ '\0'. Следователно дължината на мястото, заделено в паметта, е с единица по-голяма от броя на символите между двойните кавички.</a:t>
            </a:r>
          </a:p>
          <a:p>
            <a:pPr>
              <a:lnSpc>
                <a:spcPct val="90000"/>
              </a:lnSpc>
            </a:pPr>
            <a:r>
              <a:rPr lang="bg-BG" sz="2400"/>
              <a:t>Най-често низовите константи се използват като аргументи на функции,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bg-BG" sz="2400"/>
              <a:t>printf("hello, world\n");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6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bg-BG"/>
              <a:t>Д. Гоцева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bg-BG"/>
              <a:t>ПИК2 - Лекции</a:t>
            </a:r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7B41048C-1766-4B74-B90F-7B6E2DDFC251}" type="slidenum">
              <a:rPr lang="bg-BG"/>
              <a:pPr/>
              <a:t>2</a:t>
            </a:fld>
            <a:endParaRPr lang="bg-BG"/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bg-BG"/>
              <a:t>Символни низове и указатели</a:t>
            </a:r>
            <a:endParaRPr lang="bg-BG" sz="460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bg-BG"/>
              <a:t>Лекция </a:t>
            </a:r>
            <a:r>
              <a:rPr lang="en-US"/>
              <a:t>No</a:t>
            </a:r>
            <a:r>
              <a:rPr lang="bg-BG"/>
              <a:t> </a:t>
            </a:r>
            <a:r>
              <a:rPr lang="en-US"/>
              <a:t>2</a:t>
            </a:r>
            <a:endParaRPr lang="bg-BG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bg-BG"/>
              <a:t>ПИК2 - Лекции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D7EFBA6-93B3-4D7F-B8F0-199094624028}" type="slidenum">
              <a:rPr lang="bg-BG"/>
              <a:pPr/>
              <a:t>20</a:t>
            </a:fld>
            <a:endParaRPr lang="bg-BG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bg-BG"/>
              <a:t>Д. Гоцева</a:t>
            </a:r>
          </a:p>
        </p:txBody>
      </p:sp>
      <p:sp>
        <p:nvSpPr>
          <p:cNvPr id="249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sz="4000"/>
              <a:t>Указатели от тип char и функции</a:t>
            </a:r>
          </a:p>
        </p:txBody>
      </p:sp>
      <p:sp>
        <p:nvSpPr>
          <p:cNvPr id="249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bg-BG" sz="2000"/>
              <a:t>Когато символен низ като показания по-горе, се появи в програмата, достъпът до него се осъществява посредством указател от тип char. Казано по-друг начин, до всяка низова константа може да се достигне чрез указател, който сочи към първия ѝ елемент.</a:t>
            </a:r>
          </a:p>
          <a:p>
            <a:pPr>
              <a:lnSpc>
                <a:spcPct val="80000"/>
              </a:lnSpc>
            </a:pPr>
            <a:r>
              <a:rPr lang="bg-BG" sz="2000"/>
              <a:t>Не е задължително низовите константи да бъдат аргументи на функции. Ако pmessage е деклариран като,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bg-BG" sz="2000"/>
              <a:t>char *pmessage;</a:t>
            </a:r>
          </a:p>
          <a:p>
            <a:pPr>
              <a:lnSpc>
                <a:spcPct val="80000"/>
              </a:lnSpc>
            </a:pPr>
            <a:r>
              <a:rPr lang="bg-BG" sz="2000"/>
              <a:t>тогава операторът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bg-BG" sz="2000"/>
              <a:t>pmessage = "now is the time";</a:t>
            </a:r>
          </a:p>
          <a:p>
            <a:pPr>
              <a:lnSpc>
                <a:spcPct val="80000"/>
              </a:lnSpc>
            </a:pPr>
            <a:r>
              <a:rPr lang="bg-BG" sz="2000"/>
              <a:t>присвоява на pmessage указател към масив от символи.</a:t>
            </a:r>
            <a:r>
              <a:rPr lang="bg-BG" sz="2000">
                <a:solidFill>
                  <a:schemeClr val="hlink"/>
                </a:solidFill>
              </a:rPr>
              <a:t> Операцията не обозначава копиране на низ; просто се включва указател. В С не се предоставя начин за обработка на символен низ като едно цяло.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bg-BG"/>
              <a:t>ПИК2 - Лекции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E571EF8-389A-4576-8425-CB95EA00BCCD}" type="slidenum">
              <a:rPr lang="bg-BG"/>
              <a:pPr/>
              <a:t>21</a:t>
            </a:fld>
            <a:endParaRPr lang="bg-BG"/>
          </a:p>
        </p:txBody>
      </p:sp>
      <p:sp>
        <p:nvSpPr>
          <p:cNvPr id="7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bg-BG"/>
              <a:t>Д. Гоцева</a:t>
            </a:r>
          </a:p>
        </p:txBody>
      </p:sp>
      <p:sp>
        <p:nvSpPr>
          <p:cNvPr id="250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sz="4000"/>
              <a:t>Указатели от тип char и функции</a:t>
            </a:r>
          </a:p>
        </p:txBody>
      </p:sp>
      <p:sp>
        <p:nvSpPr>
          <p:cNvPr id="250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bg-BG" sz="2000"/>
              <a:t>Между следващите две дефиниции съществува много важна разлика: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bg-BG" sz="1800">
                <a:solidFill>
                  <a:schemeClr val="hlink"/>
                </a:solidFill>
              </a:rPr>
              <a:t>char </a:t>
            </a:r>
            <a:r>
              <a:rPr lang="bg-BG" sz="2000">
                <a:solidFill>
                  <a:schemeClr val="hlink"/>
                </a:solidFill>
              </a:rPr>
              <a:t>amessage</a:t>
            </a:r>
            <a:r>
              <a:rPr lang="bg-BG" sz="1800">
                <a:solidFill>
                  <a:schemeClr val="hlink"/>
                </a:solidFill>
              </a:rPr>
              <a:t>[] = "now is the time"; /* масив */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bg-BG" sz="2000">
                <a:solidFill>
                  <a:schemeClr val="accent2"/>
                </a:solidFill>
              </a:rPr>
              <a:t>char *pmessage = "now is the time"; /* указател */</a:t>
            </a:r>
          </a:p>
          <a:p>
            <a:pPr>
              <a:lnSpc>
                <a:spcPct val="80000"/>
              </a:lnSpc>
            </a:pPr>
            <a:r>
              <a:rPr lang="bg-BG" sz="2000"/>
              <a:t>amessage е масив, толкова голям, че да побере последователността от символи, с която е инициализиран, и '\0'.Отделните символи в масива могат да се променят, но големината на amessage ще се запази. </a:t>
            </a:r>
          </a:p>
          <a:p>
            <a:pPr>
              <a:lnSpc>
                <a:spcPct val="80000"/>
              </a:lnSpc>
            </a:pPr>
            <a:r>
              <a:rPr lang="bg-BG" sz="2000"/>
              <a:t>От друга страна pmessage е указател, инициализиран да сочи към низова константа; впоследствие указателят може да бъде пренасочен другаде, но ако се опитате да промените съдържанието на низа, резултатът ще бъде неопределен.</a:t>
            </a:r>
          </a:p>
        </p:txBody>
      </p:sp>
      <p:pic>
        <p:nvPicPr>
          <p:cNvPr id="25088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0338" y="5300663"/>
            <a:ext cx="3810000" cy="95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bg-BG"/>
              <a:t>ПИК2 - Лекции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161997E-820A-4CCE-90A7-58A8DC901800}" type="slidenum">
              <a:rPr lang="bg-BG"/>
              <a:pPr/>
              <a:t>22</a:t>
            </a:fld>
            <a:endParaRPr lang="bg-BG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bg-BG"/>
              <a:t>Д. Гоцева</a:t>
            </a:r>
          </a:p>
        </p:txBody>
      </p:sp>
      <p:sp>
        <p:nvSpPr>
          <p:cNvPr id="251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sz="4000"/>
              <a:t>Указатели от тип char и функции</a:t>
            </a:r>
          </a:p>
        </p:txBody>
      </p:sp>
      <p:sp>
        <p:nvSpPr>
          <p:cNvPr id="251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bg-BG" sz="2400"/>
              <a:t>Ще илюстрираме повече от аспектите на указателите и масивите, като разгледаме няколко версии на две полезни функции, преработени от стандартната библиотека. </a:t>
            </a:r>
          </a:p>
          <a:p>
            <a:pPr>
              <a:lnSpc>
                <a:spcPct val="80000"/>
              </a:lnSpc>
            </a:pPr>
            <a:r>
              <a:rPr lang="bg-BG" sz="2400"/>
              <a:t>Първата функция е strcpy ( s , t ) , която копира низа t в низа s. Щеше да е чудесно, ако можехме просто да кажем s=t, но по този начин ще копираме указателите, а не символите. За да копираме символите, трябва да използваме цикъл.</a:t>
            </a:r>
          </a:p>
          <a:p>
            <a:pPr>
              <a:lnSpc>
                <a:spcPct val="80000"/>
              </a:lnSpc>
            </a:pPr>
            <a:r>
              <a:rPr lang="bg-BG" sz="2400"/>
              <a:t>Функцията strcpy от стандартната библиотека (&lt;string.h&gt;) връща целевия низ като своя функционална стойност.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bg-BG"/>
              <a:t>ПИК2 - Лекции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65F9059-5EBF-432C-8FF4-E5EB9464E0B0}" type="slidenum">
              <a:rPr lang="bg-BG"/>
              <a:pPr/>
              <a:t>23</a:t>
            </a:fld>
            <a:endParaRPr lang="bg-BG"/>
          </a:p>
        </p:txBody>
      </p:sp>
      <p:sp>
        <p:nvSpPr>
          <p:cNvPr id="9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bg-BG"/>
              <a:t>Д. Гоцева</a:t>
            </a:r>
          </a:p>
        </p:txBody>
      </p:sp>
      <p:sp>
        <p:nvSpPr>
          <p:cNvPr id="252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sz="4000"/>
              <a:t>Указатели от тип char и функции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bg-BG"/>
          </a:p>
        </p:txBody>
      </p:sp>
      <p:pic>
        <p:nvPicPr>
          <p:cNvPr id="25293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484313"/>
            <a:ext cx="6124575" cy="175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52934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275" y="3141663"/>
            <a:ext cx="4048125" cy="2371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52935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4959350"/>
            <a:ext cx="3914775" cy="1531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bg-BG"/>
              <a:t>ПИК2 - Лекции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F5E142D-C419-49EE-9653-43895B0C3C21}" type="slidenum">
              <a:rPr lang="bg-BG"/>
              <a:pPr/>
              <a:t>24</a:t>
            </a:fld>
            <a:endParaRPr lang="bg-BG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bg-BG"/>
              <a:t>Д. Гоцева</a:t>
            </a:r>
          </a:p>
        </p:txBody>
      </p:sp>
      <p:sp>
        <p:nvSpPr>
          <p:cNvPr id="253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sz="4000"/>
              <a:t>Указатели от тип char и функции</a:t>
            </a:r>
          </a:p>
        </p:txBody>
      </p:sp>
      <p:sp>
        <p:nvSpPr>
          <p:cNvPr id="253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bg-BG" sz="2800"/>
              <a:t>Втората функция, на която ще се спрем, е strcmp (s, t) . Тя сравнява символните низове s и t и връща отрицателна стойност, нула или положителна стойност в зависимост от това дали s е по-малък, равен или по-голям от t, погледнато от лексикографска гледна точка.</a:t>
            </a:r>
          </a:p>
          <a:p>
            <a:pPr>
              <a:lnSpc>
                <a:spcPct val="90000"/>
              </a:lnSpc>
            </a:pPr>
            <a:r>
              <a:rPr lang="bg-BG" sz="2800"/>
              <a:t>Стойността се получава чрез изваждането на първите символи, при които s и t се различават.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bg-BG"/>
              <a:t>ПИК2 - Лекции</a:t>
            </a: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6C978E-D7CE-479D-9A41-8D03BB384C38}" type="slidenum">
              <a:rPr lang="bg-BG"/>
              <a:pPr/>
              <a:t>25</a:t>
            </a:fld>
            <a:endParaRPr lang="bg-BG"/>
          </a:p>
        </p:txBody>
      </p:sp>
      <p:sp>
        <p:nvSpPr>
          <p:cNvPr id="8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bg-BG"/>
              <a:t>Д. Гоцева</a:t>
            </a:r>
          </a:p>
        </p:txBody>
      </p:sp>
      <p:sp>
        <p:nvSpPr>
          <p:cNvPr id="254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sz="4000"/>
              <a:t>Указатели от тип char и функции</a:t>
            </a:r>
          </a:p>
        </p:txBody>
      </p:sp>
      <p:sp>
        <p:nvSpPr>
          <p:cNvPr id="254980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bg-BG"/>
          </a:p>
        </p:txBody>
      </p:sp>
      <p:pic>
        <p:nvPicPr>
          <p:cNvPr id="254981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557338"/>
            <a:ext cx="6419850" cy="1895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54982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050" y="3573463"/>
            <a:ext cx="6048375" cy="1681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bg-BG"/>
              <a:t>ПИК2 - Лекции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827C4D4-B705-491F-B36C-8C17A3AB56C4}" type="slidenum">
              <a:rPr lang="bg-BG"/>
              <a:pPr/>
              <a:t>26</a:t>
            </a:fld>
            <a:endParaRPr lang="bg-BG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bg-BG"/>
              <a:t>Д. Гоцева</a:t>
            </a:r>
          </a:p>
        </p:txBody>
      </p:sp>
      <p:sp>
        <p:nvSpPr>
          <p:cNvPr id="248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sz="4000"/>
              <a:t>Указатели от тип char и функции</a:t>
            </a:r>
          </a:p>
        </p:txBody>
      </p:sp>
      <p:sp>
        <p:nvSpPr>
          <p:cNvPr id="248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bg-BG" sz="2000"/>
              <a:t>Понеже ++ и - - могат да бъдат префиксни или постфиксни оператори, съществуват и други комбинации на *, ++ и --, макар и те да не се използват толкова често. Например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bg-BG" sz="2000"/>
              <a:t>*--р</a:t>
            </a:r>
          </a:p>
          <a:p>
            <a:pPr>
              <a:lnSpc>
                <a:spcPct val="80000"/>
              </a:lnSpc>
            </a:pPr>
            <a:r>
              <a:rPr lang="bg-BG" sz="2000"/>
              <a:t>намалява р, преди да вземе символа, към който р сочи. В действителност двата израза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bg-BG" sz="2000"/>
              <a:t>*р++ = val; /* поставя val върху стека */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bg-BG" sz="2000"/>
              <a:t>val = *--р; /* поставя върха на стека във val */</a:t>
            </a:r>
          </a:p>
          <a:p>
            <a:pPr>
              <a:lnSpc>
                <a:spcPct val="80000"/>
              </a:lnSpc>
            </a:pPr>
            <a:r>
              <a:rPr lang="bg-BG" sz="2000"/>
              <a:t>са стандартните идиоми за взимане и връщане на стойност в стек.</a:t>
            </a:r>
          </a:p>
          <a:p>
            <a:pPr>
              <a:lnSpc>
                <a:spcPct val="80000"/>
              </a:lnSpc>
            </a:pPr>
            <a:r>
              <a:rPr lang="bg-BG" sz="2000"/>
              <a:t>Заглавният файл &lt;string.h&gt; съдържа декларации на много функции от стандартната библиотека, които обработват низове.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bg-BG"/>
              <a:t>ПИК2 - Лекции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A0A13E1-4C3D-4B74-A3B7-F5F19923771D}" type="slidenum">
              <a:rPr lang="bg-BG"/>
              <a:pPr/>
              <a:t>27</a:t>
            </a:fld>
            <a:endParaRPr lang="bg-BG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bg-BG"/>
              <a:t>Д. Гоцева</a:t>
            </a:r>
          </a:p>
        </p:txBody>
      </p:sp>
      <p:sp>
        <p:nvSpPr>
          <p:cNvPr id="286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Аргументи от командния ред</a:t>
            </a:r>
          </a:p>
        </p:txBody>
      </p:sp>
      <p:sp>
        <p:nvSpPr>
          <p:cNvPr id="286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bg-BG" sz="2000"/>
              <a:t>В средите, които поддържат С, съществува възможност при започване на изпълнението на програмата да й подадете аргументи или параметри от командния ред.</a:t>
            </a:r>
          </a:p>
          <a:p>
            <a:pPr>
              <a:lnSpc>
                <a:spcPct val="80000"/>
              </a:lnSpc>
            </a:pPr>
            <a:r>
              <a:rPr lang="bg-BG" sz="2000"/>
              <a:t>Когато main се извиква, тя се извиква с два аргумента. Първият (условно наричан argc от argument count) представлява броят на аргументите от командния ред, с които програмата е извикана; </a:t>
            </a:r>
          </a:p>
          <a:p>
            <a:pPr>
              <a:lnSpc>
                <a:spcPct val="80000"/>
              </a:lnSpc>
            </a:pPr>
            <a:r>
              <a:rPr lang="bg-BG" sz="2000"/>
              <a:t>вторият (argv от argument vector) е указател към масив от символни низове, които съдържа по един от тези аргументи във всеки низ. Обикновено ние използваме множество нива с указатели, за да управляваме тези символни низове.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bg-BG"/>
              <a:t>ПИК2 - Лекции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A15F942-5A79-48F3-943B-49EE203B535C}" type="slidenum">
              <a:rPr lang="bg-BG"/>
              <a:pPr/>
              <a:t>28</a:t>
            </a:fld>
            <a:endParaRPr lang="bg-BG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bg-BG"/>
              <a:t>Д. Гоцева</a:t>
            </a:r>
          </a:p>
        </p:txBody>
      </p:sp>
      <p:sp>
        <p:nvSpPr>
          <p:cNvPr id="287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Аргументи от командния ред</a:t>
            </a:r>
          </a:p>
        </p:txBody>
      </p:sp>
      <p:sp>
        <p:nvSpPr>
          <p:cNvPr id="287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bg-BG" sz="2800"/>
              <a:t>Най-елементарният пример е програмата echo, която поставя аргументите от командния си ред на нов ред и ги отделя с шпации. Следователно командата</a:t>
            </a:r>
          </a:p>
          <a:p>
            <a:pPr>
              <a:buFont typeface="Wingdings" pitchFamily="2" charset="2"/>
              <a:buNone/>
            </a:pPr>
            <a:r>
              <a:rPr lang="bg-BG" sz="2800"/>
              <a:t>echo hello, world</a:t>
            </a:r>
          </a:p>
          <a:p>
            <a:r>
              <a:rPr lang="bg-BG" sz="2800"/>
              <a:t>ще отпечата на входа</a:t>
            </a:r>
          </a:p>
          <a:p>
            <a:pPr>
              <a:buFont typeface="Wingdings" pitchFamily="2" charset="2"/>
              <a:buNone/>
            </a:pPr>
            <a:r>
              <a:rPr lang="bg-BG" sz="2800"/>
              <a:t>hello, world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bg-BG"/>
              <a:t>ПИК2 - Лекции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2813AA1-FA84-406D-802E-4B763C47851C}" type="slidenum">
              <a:rPr lang="bg-BG"/>
              <a:pPr/>
              <a:t>29</a:t>
            </a:fld>
            <a:endParaRPr lang="bg-BG"/>
          </a:p>
        </p:txBody>
      </p:sp>
      <p:sp>
        <p:nvSpPr>
          <p:cNvPr id="7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bg-BG"/>
              <a:t>Д. Гоцева</a:t>
            </a:r>
          </a:p>
        </p:txBody>
      </p:sp>
      <p:sp>
        <p:nvSpPr>
          <p:cNvPr id="290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Аргументи от командния ред</a:t>
            </a:r>
          </a:p>
        </p:txBody>
      </p:sp>
      <p:sp>
        <p:nvSpPr>
          <p:cNvPr id="290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bg-BG" sz="2400"/>
              <a:t>По подразбиране argv[0] е името, с което програмата е извикана, ето защо стойността на argc е поне 1. Щом argc е 1, то на командния ред след името на програмата няма други аргументи. </a:t>
            </a:r>
          </a:p>
          <a:p>
            <a:pPr>
              <a:lnSpc>
                <a:spcPct val="90000"/>
              </a:lnSpc>
            </a:pPr>
            <a:r>
              <a:rPr lang="bg-BG" sz="2400"/>
              <a:t>В примера по-горе argc е 3, като argv[0], argv[1] и argv[2] са съответно "echo", "hello", и "world". </a:t>
            </a:r>
          </a:p>
          <a:p>
            <a:pPr>
              <a:lnSpc>
                <a:spcPct val="90000"/>
              </a:lnSpc>
            </a:pPr>
            <a:r>
              <a:rPr lang="bg-BG" sz="2400"/>
              <a:t>Първият незадължителен аргумент е argv[1], а последният - argv[argc-1]; освен това стандартът изисква argv[argc] да бъде нулев указател.</a:t>
            </a:r>
          </a:p>
        </p:txBody>
      </p:sp>
      <p:pic>
        <p:nvPicPr>
          <p:cNvPr id="29082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213" y="5373688"/>
            <a:ext cx="3038475" cy="133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bg-BG"/>
              <a:t>ПИК2 - Лекции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FEB75E5-568B-4F45-818F-D96149925D54}" type="slidenum">
              <a:rPr lang="bg-BG"/>
              <a:pPr/>
              <a:t>3</a:t>
            </a:fld>
            <a:endParaRPr lang="bg-BG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bg-BG"/>
              <a:t>Д. Гоцева</a:t>
            </a:r>
          </a:p>
        </p:txBody>
      </p:sp>
      <p:sp>
        <p:nvSpPr>
          <p:cNvPr id="334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Указатели и адреси</a:t>
            </a:r>
          </a:p>
        </p:txBody>
      </p:sp>
      <p:sp>
        <p:nvSpPr>
          <p:cNvPr id="3348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981200"/>
            <a:ext cx="8229600" cy="30321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000"/>
              <a:t>Всяка</a:t>
            </a:r>
            <a:r>
              <a:rPr lang="en-US" sz="2000"/>
              <a:t> </a:t>
            </a:r>
            <a:r>
              <a:rPr lang="ru-RU" sz="2000"/>
              <a:t>машина притежава масив от последователно номерирани или адресирани клетки от паметта,</a:t>
            </a:r>
            <a:r>
              <a:rPr lang="en-US" sz="2000"/>
              <a:t> </a:t>
            </a:r>
            <a:r>
              <a:rPr lang="ru-RU" sz="2000"/>
              <a:t>които могат да бъдат манипулирани както поотделно, така и в близки групи. Широко</a:t>
            </a:r>
            <a:r>
              <a:rPr lang="en-US" sz="2000"/>
              <a:t> </a:t>
            </a:r>
            <a:r>
              <a:rPr lang="ru-RU" sz="2000"/>
              <a:t>разпространена ситуация е, че всеки байт може да съдържа char, двойка еднобайтови клетки</a:t>
            </a:r>
            <a:r>
              <a:rPr lang="en-US" sz="2000"/>
              <a:t> </a:t>
            </a:r>
            <a:r>
              <a:rPr lang="ru-RU" sz="2000"/>
              <a:t>могат да се третират като цяло short число, а четири последователни байта формират long</a:t>
            </a:r>
            <a:r>
              <a:rPr lang="en-US" sz="2000"/>
              <a:t> </a:t>
            </a:r>
            <a:r>
              <a:rPr lang="ru-RU" sz="2000"/>
              <a:t>число. Указателят представлява група от клетки (най-често две или четири), които могат да</a:t>
            </a:r>
            <a:r>
              <a:rPr lang="en-US" sz="2000"/>
              <a:t> </a:t>
            </a:r>
            <a:r>
              <a:rPr lang="ru-RU" sz="2000"/>
              <a:t>съдържат адрес. Така че, ако с е char, a p e указател, който сочи към с, можем да представим</a:t>
            </a:r>
            <a:r>
              <a:rPr lang="en-US" sz="2000"/>
              <a:t> </a:t>
            </a:r>
            <a:r>
              <a:rPr lang="ru-RU" sz="2000"/>
              <a:t>ситуацията по следния начин:</a:t>
            </a:r>
            <a:endParaRPr lang="bg-BG" sz="2000"/>
          </a:p>
        </p:txBody>
      </p:sp>
      <p:sp>
        <p:nvSpPr>
          <p:cNvPr id="334852" name="Rectangle 4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endParaRPr lang="bg-BG" sz="2800"/>
          </a:p>
        </p:txBody>
      </p:sp>
      <p:pic>
        <p:nvPicPr>
          <p:cNvPr id="33485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613" y="5013325"/>
            <a:ext cx="5229225" cy="67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bg-BG"/>
              <a:t>ПИК2 - Лекции</a:t>
            </a: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5AA6DD-286F-4CB2-BBE8-43D4C5840D52}" type="slidenum">
              <a:rPr lang="bg-BG"/>
              <a:pPr/>
              <a:t>30</a:t>
            </a:fld>
            <a:endParaRPr lang="bg-BG"/>
          </a:p>
        </p:txBody>
      </p:sp>
      <p:sp>
        <p:nvSpPr>
          <p:cNvPr id="8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bg-BG"/>
              <a:t>Д. Гоцева</a:t>
            </a:r>
          </a:p>
        </p:txBody>
      </p:sp>
      <p:sp>
        <p:nvSpPr>
          <p:cNvPr id="291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Аргументи от командния ред</a:t>
            </a:r>
          </a:p>
        </p:txBody>
      </p:sp>
      <p:sp>
        <p:nvSpPr>
          <p:cNvPr id="291845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bg-BG"/>
          </a:p>
        </p:txBody>
      </p:sp>
      <p:pic>
        <p:nvPicPr>
          <p:cNvPr id="29184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844675"/>
            <a:ext cx="5543550" cy="2181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91846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975" y="4076700"/>
            <a:ext cx="5256213" cy="1897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bg-BG"/>
              <a:t>ПИК2 - Лекции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0BA8A2F-9337-4D6B-81B5-32269BAA24DB}" type="slidenum">
              <a:rPr lang="bg-BG"/>
              <a:pPr/>
              <a:t>31</a:t>
            </a:fld>
            <a:endParaRPr lang="bg-BG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bg-BG"/>
              <a:t>Д. Гоцева</a:t>
            </a:r>
          </a:p>
        </p:txBody>
      </p:sp>
      <p:sp>
        <p:nvSpPr>
          <p:cNvPr id="292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Аргументи от командния ред</a:t>
            </a:r>
          </a:p>
        </p:txBody>
      </p:sp>
      <p:sp>
        <p:nvSpPr>
          <p:cNvPr id="292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bg-BG" sz="2400"/>
              <a:t>Тъй като argv е указател към началото на масив от низове, увеличаването му с 1 (++argv) ще го пренасочи към argv[l], вместо към argv[0]. Всяко следващо увеличаване премества указателя на следващия аргумент; тогава *argv е указателят към съответния аргумент. Едновременно с това argc се намалява; когато стойността на argc стане нула, всички аргументи вече ще бъдат отпечатани.</a:t>
            </a:r>
          </a:p>
          <a:p>
            <a:pPr>
              <a:lnSpc>
                <a:spcPct val="90000"/>
              </a:lnSpc>
            </a:pPr>
            <a:r>
              <a:rPr lang="bg-BG" sz="2400"/>
              <a:t>Като алтернативен запис на оператора printf можем да използваме: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bg-BG" sz="2400"/>
              <a:t>printf((argc &gt; 1) ? "%s " : "%s", *++argv);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bg-BG"/>
              <a:t>ПИК2 - Лекции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B3C6BF6-454B-4B4E-83E2-38137FF9EDBE}" type="slidenum">
              <a:rPr lang="bg-BG"/>
              <a:pPr/>
              <a:t>32</a:t>
            </a:fld>
            <a:endParaRPr lang="bg-BG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bg-BG"/>
              <a:t>Д. Гоцева</a:t>
            </a:r>
          </a:p>
        </p:txBody>
      </p:sp>
      <p:sp>
        <p:nvSpPr>
          <p:cNvPr id="293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Аргументи от командния ред</a:t>
            </a:r>
          </a:p>
        </p:txBody>
      </p:sp>
      <p:sp>
        <p:nvSpPr>
          <p:cNvPr id="2938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773238"/>
            <a:ext cx="2746375" cy="44640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bg-BG" sz="1800"/>
              <a:t>Като пример ще разгледаме програма за търсене като шаблонът се задава от командния ред като първи аргумент.</a:t>
            </a:r>
          </a:p>
          <a:p>
            <a:pPr>
              <a:lnSpc>
                <a:spcPct val="80000"/>
              </a:lnSpc>
            </a:pPr>
            <a:r>
              <a:rPr lang="bg-BG" sz="1800"/>
              <a:t>Стандартната библиотечна функция strstr (s,t) връща указател към първото срещане на низа t в низа s или NULL, ако t не се среща в s. Функцията е декларирана в &lt;string.h&gt;.</a:t>
            </a:r>
          </a:p>
        </p:txBody>
      </p:sp>
      <p:sp>
        <p:nvSpPr>
          <p:cNvPr id="293893" name="Rectangle 5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endParaRPr lang="bg-BG" sz="1800"/>
          </a:p>
        </p:txBody>
      </p:sp>
      <p:pic>
        <p:nvPicPr>
          <p:cNvPr id="29389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1844675"/>
            <a:ext cx="5848350" cy="438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bg-BG"/>
              <a:t>ПИК2 - Лекции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93552EC-2ED9-4E6F-A3DE-475327EE3D2E}" type="slidenum">
              <a:rPr lang="bg-BG"/>
              <a:pPr/>
              <a:t>33</a:t>
            </a:fld>
            <a:endParaRPr lang="bg-BG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bg-BG"/>
              <a:t>Д. Гоцева</a:t>
            </a:r>
          </a:p>
        </p:txBody>
      </p:sp>
      <p:sp>
        <p:nvSpPr>
          <p:cNvPr id="294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Аргументи от командния ред</a:t>
            </a:r>
          </a:p>
        </p:txBody>
      </p:sp>
      <p:sp>
        <p:nvSpPr>
          <p:cNvPr id="294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bg-BG" sz="1800"/>
              <a:t>Работа с два опционални аргумента. Първият ще казва "отпечатай всички редове с изключение на тези, които съответстват на шаблона"; вторият ще казва "предшествай всеки отпечатан ред с неговия номер".</a:t>
            </a:r>
          </a:p>
          <a:p>
            <a:pPr>
              <a:lnSpc>
                <a:spcPct val="80000"/>
              </a:lnSpc>
            </a:pPr>
            <a:r>
              <a:rPr lang="bg-BG" sz="1800"/>
              <a:t>Една често използвана условност в С програмите на UNIX системи е, че аргументите, пред които има знак минус, представляват опционален флаг или параметър. Ако приемем, че -х (за "с изключение на") обозначава отпечатването на редове, несъответстващи на шаблона, а -n ("число") - изискването да се номерират редовете, тогава командата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bg-BG" sz="1800" i="1"/>
              <a:t>find -</a:t>
            </a:r>
            <a:r>
              <a:rPr lang="bg-BG" sz="1800"/>
              <a:t>х </a:t>
            </a:r>
            <a:r>
              <a:rPr lang="bg-BG" sz="1800" i="1"/>
              <a:t>-n </a:t>
            </a:r>
            <a:r>
              <a:rPr lang="bg-BG" sz="1800"/>
              <a:t>шаблон</a:t>
            </a:r>
          </a:p>
          <a:p>
            <a:pPr>
              <a:lnSpc>
                <a:spcPct val="80000"/>
              </a:lnSpc>
            </a:pPr>
            <a:r>
              <a:rPr lang="bg-BG" sz="1800"/>
              <a:t>ще отпечата всички редове, които не съответстват на шаблона, като предшества всеки от тях със съответния му номер.</a:t>
            </a:r>
          </a:p>
          <a:p>
            <a:pPr>
              <a:lnSpc>
                <a:spcPct val="80000"/>
              </a:lnSpc>
            </a:pPr>
            <a:r>
              <a:rPr lang="bg-BG" sz="1800"/>
              <a:t>Редът на опционалните аргументи не трябва да е от значение и останалата част от програмата не трябва да зависи от броя на аргументите, които са зададени. Освен това на потребителите ще бъде по-удобно, ако могат да комбинират опционалните аргументи: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bg-BG" sz="1800" i="1"/>
              <a:t>find-nx </a:t>
            </a:r>
            <a:r>
              <a:rPr lang="bg-BG" sz="1800"/>
              <a:t>шаблон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bg-BG"/>
              <a:t>ПИК2 - Лекции</a:t>
            </a: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3B313FC-2109-4FD7-98BC-345BA8FA0619}" type="slidenum">
              <a:rPr lang="bg-BG"/>
              <a:pPr/>
              <a:t>34</a:t>
            </a:fld>
            <a:endParaRPr lang="bg-BG"/>
          </a:p>
        </p:txBody>
      </p:sp>
      <p:sp>
        <p:nvSpPr>
          <p:cNvPr id="8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bg-BG"/>
              <a:t>Д. Гоцева</a:t>
            </a:r>
          </a:p>
        </p:txBody>
      </p:sp>
      <p:sp>
        <p:nvSpPr>
          <p:cNvPr id="295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Аргументи от командния ред</a:t>
            </a:r>
          </a:p>
        </p:txBody>
      </p:sp>
      <p:sp>
        <p:nvSpPr>
          <p:cNvPr id="295941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bg-BG"/>
          </a:p>
        </p:txBody>
      </p:sp>
      <p:pic>
        <p:nvPicPr>
          <p:cNvPr id="295942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412875"/>
            <a:ext cx="5543550" cy="50784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95943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4688" y="3213100"/>
            <a:ext cx="4659312" cy="26082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bg-BG"/>
              <a:t>ПИК2 - Лекции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5908F7-79CE-4009-87A7-E3253AA5E31C}" type="slidenum">
              <a:rPr lang="bg-BG"/>
              <a:pPr/>
              <a:t>35</a:t>
            </a:fld>
            <a:endParaRPr lang="bg-BG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bg-BG"/>
              <a:t>Д. Гоцева</a:t>
            </a:r>
          </a:p>
        </p:txBody>
      </p:sp>
      <p:sp>
        <p:nvSpPr>
          <p:cNvPr id="296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Аргументи от командния ред</a:t>
            </a:r>
          </a:p>
        </p:txBody>
      </p:sp>
      <p:sp>
        <p:nvSpPr>
          <p:cNvPr id="296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bg-BG" sz="2000"/>
              <a:t>Ако argc е 1, то *argv трябва да сочи шаблона.</a:t>
            </a:r>
          </a:p>
          <a:p>
            <a:pPr>
              <a:lnSpc>
                <a:spcPct val="80000"/>
              </a:lnSpc>
            </a:pPr>
            <a:r>
              <a:rPr lang="bg-BG" sz="2000"/>
              <a:t>Забележете, че *++argv е указател към низ. Ето защо (*++argv)[0] е първият символ от низа. (Алтернативна валидна форма е **++argv.) Кръглите скоби в горния запис са необходими, тъй като [ ] има по-висок приоритет от * и ++; ако ги няма, изразът щеше да се приема като *++(argv[0]). </a:t>
            </a:r>
          </a:p>
          <a:p>
            <a:pPr>
              <a:lnSpc>
                <a:spcPct val="80000"/>
              </a:lnSpc>
            </a:pPr>
            <a:r>
              <a:rPr lang="bg-BG" sz="2000"/>
              <a:t>В действителност ние използваме точно това във вътрешния цикъл, където трябва да обходим определен низ. Във вътрешния цикъл изразът *++argv[0] увеличава указателя argv[0]!</a:t>
            </a:r>
          </a:p>
          <a:p>
            <a:pPr>
              <a:lnSpc>
                <a:spcPct val="80000"/>
              </a:lnSpc>
            </a:pPr>
            <a:r>
              <a:rPr lang="bg-BG" sz="2000"/>
              <a:t>Рядко се случва да се използват изрази с указатели, по-сложни от показаните тук; ако това се случи, по-логично е да ги разделите на два или три етапа.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bg-BG"/>
              <a:t>ПИК2 - Лекции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3C32318-1D24-49AB-A91E-A33C980E58D0}" type="slidenum">
              <a:rPr lang="bg-BG"/>
              <a:pPr/>
              <a:t>36</a:t>
            </a:fld>
            <a:endParaRPr lang="bg-BG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bg-BG"/>
              <a:t>Д. Гоцева</a:t>
            </a:r>
          </a:p>
        </p:txBody>
      </p:sp>
      <p:sp>
        <p:nvSpPr>
          <p:cNvPr id="332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Операции с низове</a:t>
            </a:r>
          </a:p>
        </p:txBody>
      </p:sp>
      <p:sp>
        <p:nvSpPr>
          <p:cNvPr id="3328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981200"/>
            <a:ext cx="8229600" cy="1568450"/>
          </a:xfrm>
        </p:spPr>
        <p:txBody>
          <a:bodyPr/>
          <a:lstStyle/>
          <a:p>
            <a:r>
              <a:rPr lang="bg-BG" sz="2400"/>
              <a:t>Вече ви запознахме с функциите strlen, strcpy, strcat и strcmp за обработка на низове, които се намират в &lt;string.h&gt;. В следващите функции s и t са от тип char*, а с и n са int стойности.</a:t>
            </a:r>
          </a:p>
        </p:txBody>
      </p:sp>
      <p:sp>
        <p:nvSpPr>
          <p:cNvPr id="332804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57200" y="3989388"/>
            <a:ext cx="8229600" cy="1878012"/>
          </a:xfrm>
        </p:spPr>
        <p:txBody>
          <a:bodyPr/>
          <a:lstStyle/>
          <a:p>
            <a:endParaRPr lang="bg-BG" sz="2800"/>
          </a:p>
        </p:txBody>
      </p:sp>
      <p:pic>
        <p:nvPicPr>
          <p:cNvPr id="33280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3141663"/>
            <a:ext cx="7272337" cy="3368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bg-BG"/>
              <a:t>ПИК2 - Лекции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0C26812-3E9B-4F88-B611-AAA49EADEB3F}" type="slidenum">
              <a:rPr lang="bg-BG"/>
              <a:pPr/>
              <a:t>37</a:t>
            </a:fld>
            <a:endParaRPr lang="bg-BG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bg-BG"/>
              <a:t>Д. Гоцева</a:t>
            </a:r>
          </a:p>
        </p:txBody>
      </p:sp>
      <p:sp>
        <p:nvSpPr>
          <p:cNvPr id="333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sz="4000"/>
              <a:t>Проверка и преобразуване на символни класове</a:t>
            </a:r>
          </a:p>
        </p:txBody>
      </p:sp>
      <p:sp>
        <p:nvSpPr>
          <p:cNvPr id="3338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1773238"/>
            <a:ext cx="8229600" cy="122396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bg-BG" sz="2400"/>
              <a:t>Някои от функциите в &lt;ctype.h&gt; извършват проверки и преобразуване на символи. В следващите функции с представлява int стойност, която може да се представи като unsigned char или като EOF. Всички функции връщат int.</a:t>
            </a:r>
          </a:p>
        </p:txBody>
      </p:sp>
      <p:sp>
        <p:nvSpPr>
          <p:cNvPr id="333828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57200" y="3989388"/>
            <a:ext cx="8229600" cy="1878012"/>
          </a:xfrm>
        </p:spPr>
        <p:txBody>
          <a:bodyPr/>
          <a:lstStyle/>
          <a:p>
            <a:endParaRPr lang="bg-BG" sz="2800"/>
          </a:p>
        </p:txBody>
      </p:sp>
      <p:pic>
        <p:nvPicPr>
          <p:cNvPr id="3338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9725" y="3192463"/>
            <a:ext cx="6264275" cy="3665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bg-BG"/>
              <a:t>ПИК2 - Лекции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2842640-9343-4864-9D76-F7E31D744DB2}" type="slidenum">
              <a:rPr lang="bg-BG"/>
              <a:pPr/>
              <a:t>4</a:t>
            </a:fld>
            <a:endParaRPr lang="bg-BG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bg-BG"/>
              <a:t>Д. Гоцева</a:t>
            </a:r>
          </a:p>
        </p:txBody>
      </p:sp>
      <p:sp>
        <p:nvSpPr>
          <p:cNvPr id="335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Указатели и адреси</a:t>
            </a:r>
          </a:p>
        </p:txBody>
      </p:sp>
      <p:sp>
        <p:nvSpPr>
          <p:cNvPr id="335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bg-BG" sz="2800"/>
              <a:t>Унарният оператор &amp; дава адреса на даден обект, така че операторът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bg-BG" sz="2800"/>
              <a:t>р = &amp;с;</a:t>
            </a:r>
          </a:p>
          <a:p>
            <a:pPr>
              <a:lnSpc>
                <a:spcPct val="90000"/>
              </a:lnSpc>
            </a:pPr>
            <a:r>
              <a:rPr lang="bg-BG" sz="2800"/>
              <a:t>присвоява на променливата р адреса на с и казваме, че р "сочи към" с. Операторът &amp; се</a:t>
            </a:r>
            <a:r>
              <a:rPr lang="en-US" sz="2800"/>
              <a:t> </a:t>
            </a:r>
            <a:r>
              <a:rPr lang="bg-BG" sz="2800"/>
              <a:t>прилага само към обекти в паметта: променливи и елементи на масив. Той не може да се</a:t>
            </a:r>
            <a:r>
              <a:rPr lang="en-US" sz="2800"/>
              <a:t> </a:t>
            </a:r>
            <a:r>
              <a:rPr lang="bg-BG" sz="2800"/>
              <a:t>прилага към изрази, константи или register променливи.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bg-BG"/>
              <a:t>ПИК2 - Лекции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1DCCE0-E094-4C81-AFC5-FD5848334C7C}" type="slidenum">
              <a:rPr lang="bg-BG"/>
              <a:pPr/>
              <a:t>5</a:t>
            </a:fld>
            <a:endParaRPr lang="bg-BG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bg-BG"/>
              <a:t>Д. Гоцева</a:t>
            </a:r>
          </a:p>
        </p:txBody>
      </p:sp>
      <p:sp>
        <p:nvSpPr>
          <p:cNvPr id="336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Указатели и адреси</a:t>
            </a:r>
          </a:p>
        </p:txBody>
      </p:sp>
      <p:sp>
        <p:nvSpPr>
          <p:cNvPr id="336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bg-BG" sz="2000"/>
              <a:t>Унарният оператор * е оператор за индиректно вземане на стойността на указател;</a:t>
            </a:r>
          </a:p>
          <a:p>
            <a:pPr>
              <a:lnSpc>
                <a:spcPct val="80000"/>
              </a:lnSpc>
            </a:pPr>
            <a:r>
              <a:rPr lang="bg-BG" sz="2000"/>
              <a:t>когато бъде приложен към указател, той получава достъп до обекта, към който сочи</a:t>
            </a:r>
            <a:r>
              <a:rPr lang="en-US" sz="2000"/>
              <a:t> </a:t>
            </a:r>
            <a:r>
              <a:rPr lang="bg-BG" sz="2000"/>
              <a:t>указателя. Да предположим, че х и у са цели числа, a ip е указател към int. Постановката по-долу показва как се декларира указател и как се използват &amp; и *: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bg-BG" sz="2000"/>
              <a:t>int x = 1, y = 2, z[10];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bg-BG" sz="2000"/>
              <a:t>int *ip; /* ip е указател към int */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bg-BG" sz="2000"/>
              <a:t>ip = &amp;x /* сега ip сочи към х */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bg-BG" sz="2000"/>
              <a:t>y = *ip; /* сега у има стойност 1 */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bg-BG" sz="2000"/>
              <a:t>*ip = 0; /* сега x има стойност 0 */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bg-BG" sz="2000"/>
              <a:t>ip = &amp;z[0]; /* ip сочи към z[0] */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bg-BG"/>
              <a:t>ПИК2 - Лекции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22762D7-253B-4A2B-859E-0E82C2280E79}" type="slidenum">
              <a:rPr lang="bg-BG"/>
              <a:pPr/>
              <a:t>6</a:t>
            </a:fld>
            <a:endParaRPr lang="bg-BG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bg-BG"/>
              <a:t>Д. Гоцева</a:t>
            </a:r>
          </a:p>
        </p:txBody>
      </p:sp>
      <p:sp>
        <p:nvSpPr>
          <p:cNvPr id="337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Указатели и адреси</a:t>
            </a:r>
          </a:p>
        </p:txBody>
      </p:sp>
      <p:sp>
        <p:nvSpPr>
          <p:cNvPr id="337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bg-BG" sz="2000"/>
              <a:t>Декларацията на указателя ip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bg-BG" sz="2000"/>
              <a:t>int *ip;</a:t>
            </a:r>
          </a:p>
          <a:p>
            <a:pPr>
              <a:lnSpc>
                <a:spcPct val="80000"/>
              </a:lnSpc>
            </a:pPr>
            <a:r>
              <a:rPr lang="bg-BG" sz="2000"/>
              <a:t>се обозначава като мнемонична; тя съобщава, че изразът *ip е int. Синтаксисът за</a:t>
            </a:r>
            <a:r>
              <a:rPr lang="en-US" sz="2000"/>
              <a:t> </a:t>
            </a:r>
            <a:r>
              <a:rPr lang="bg-BG" sz="2000"/>
              <a:t>деклариране на променлива наподобява синтаксиса на изрази, в които може да има</a:t>
            </a:r>
            <a:r>
              <a:rPr lang="en-US" sz="2000"/>
              <a:t> </a:t>
            </a:r>
            <a:r>
              <a:rPr lang="bg-BG" sz="2000"/>
              <a:t>променливи. Тази идея се прилага по същия начин и при декларациите на функции.</a:t>
            </a:r>
          </a:p>
          <a:p>
            <a:pPr>
              <a:lnSpc>
                <a:spcPct val="80000"/>
              </a:lnSpc>
            </a:pPr>
            <a:r>
              <a:rPr lang="bg-BG" sz="2000"/>
              <a:t>Например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bg-BG" sz="2000"/>
              <a:t>double *dp, atof(char *);</a:t>
            </a:r>
          </a:p>
          <a:p>
            <a:pPr>
              <a:lnSpc>
                <a:spcPct val="80000"/>
              </a:lnSpc>
            </a:pPr>
            <a:r>
              <a:rPr lang="bg-BG" sz="2000"/>
              <a:t>съобщава, че в израз *dp и atof (char * ) ще имат стойности от тип double и че аргументът на</a:t>
            </a:r>
            <a:r>
              <a:rPr lang="en-US" sz="2000"/>
              <a:t> </a:t>
            </a:r>
            <a:r>
              <a:rPr lang="bg-BG" sz="2000"/>
              <a:t>atof е указател към char.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bg-BG"/>
              <a:t>ПИК2 - Лекции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D4C3681-0AAA-4DB7-9944-851A4C8DAC28}" type="slidenum">
              <a:rPr lang="bg-BG"/>
              <a:pPr/>
              <a:t>7</a:t>
            </a:fld>
            <a:endParaRPr lang="bg-BG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bg-BG"/>
              <a:t>Д. Гоцева</a:t>
            </a:r>
          </a:p>
        </p:txBody>
      </p:sp>
      <p:sp>
        <p:nvSpPr>
          <p:cNvPr id="338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Указатели и адреси</a:t>
            </a:r>
          </a:p>
        </p:txBody>
      </p:sp>
      <p:sp>
        <p:nvSpPr>
          <p:cNvPr id="338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bg-BG"/>
              <a:t>Указателят може да сочи само към определен вид обект: всеки указател сочи към специфичен тип данни. </a:t>
            </a:r>
          </a:p>
          <a:p>
            <a:r>
              <a:rPr lang="bg-BG"/>
              <a:t>Съществува само едно изключение:</a:t>
            </a:r>
          </a:p>
          <a:p>
            <a:pPr lvl="1"/>
            <a:r>
              <a:rPr lang="bg-BG"/>
              <a:t>"указател към void" се използва, за да пази в себе си всякакъв вид указатели, но неговата стойност не може да бъде взета.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bg-BG"/>
              <a:t>ПИК2 - Лекции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509E5FC-979E-41DC-922B-401F06509F71}" type="slidenum">
              <a:rPr lang="bg-BG"/>
              <a:pPr/>
              <a:t>8</a:t>
            </a:fld>
            <a:endParaRPr lang="bg-BG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bg-BG"/>
              <a:t>Д. Гоцева</a:t>
            </a:r>
          </a:p>
        </p:txBody>
      </p:sp>
      <p:sp>
        <p:nvSpPr>
          <p:cNvPr id="339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Указатели и адреси</a:t>
            </a:r>
          </a:p>
        </p:txBody>
      </p:sp>
      <p:sp>
        <p:nvSpPr>
          <p:cNvPr id="339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bg-BG"/>
              <a:t>Ако ip сочи към цялото число х, то *ip може да се появи във всеки контекст, където може да стои х, например</a:t>
            </a:r>
          </a:p>
          <a:p>
            <a:pPr>
              <a:buFont typeface="Wingdings" pitchFamily="2" charset="2"/>
              <a:buNone/>
            </a:pPr>
            <a:r>
              <a:rPr lang="bg-BG"/>
              <a:t>*ip = *ip + 10;</a:t>
            </a:r>
          </a:p>
          <a:p>
            <a:r>
              <a:rPr lang="bg-BG"/>
              <a:t>увеличава *ip с 10.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bg-BG"/>
              <a:t>ПИК2 - Лекции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6349ED7-3816-4E7C-9549-6F558D7F0063}" type="slidenum">
              <a:rPr lang="bg-BG"/>
              <a:pPr/>
              <a:t>9</a:t>
            </a:fld>
            <a:endParaRPr lang="bg-BG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bg-BG"/>
              <a:t>Д. Гоцева</a:t>
            </a:r>
          </a:p>
        </p:txBody>
      </p:sp>
      <p:sp>
        <p:nvSpPr>
          <p:cNvPr id="340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Указатели и адреси</a:t>
            </a:r>
          </a:p>
        </p:txBody>
      </p:sp>
      <p:sp>
        <p:nvSpPr>
          <p:cNvPr id="340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bg-BG" sz="2800"/>
              <a:t>Унарните оператори * и &amp; се свързват по-добре от аритметичните оператори, така че присвояването</a:t>
            </a:r>
          </a:p>
          <a:p>
            <a:pPr>
              <a:buFont typeface="Wingdings" pitchFamily="2" charset="2"/>
              <a:buNone/>
            </a:pPr>
            <a:r>
              <a:rPr lang="bg-BG" sz="2800"/>
              <a:t>у = *ip + 1</a:t>
            </a:r>
          </a:p>
          <a:p>
            <a:r>
              <a:rPr lang="bg-BG" sz="2800"/>
              <a:t>взима стойността, към която сочи ip, прибавя единица и присвоява резултата на у, докато</a:t>
            </a:r>
          </a:p>
          <a:p>
            <a:pPr>
              <a:buFont typeface="Wingdings" pitchFamily="2" charset="2"/>
              <a:buNone/>
            </a:pPr>
            <a:r>
              <a:rPr lang="bg-BG" sz="2800"/>
              <a:t>*ip += 1</a:t>
            </a:r>
          </a:p>
          <a:p>
            <a:r>
              <a:rPr lang="bg-BG" sz="2800"/>
              <a:t>увеличава с 1 стойността, към която сочи ip.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bg-BG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bg-BG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Pixel</Template>
  <TotalTime>892</TotalTime>
  <Words>2956</Words>
  <Application>Microsoft Office PowerPoint</Application>
  <PresentationFormat>On-screen Show (4:3)</PresentationFormat>
  <Paragraphs>275</Paragraphs>
  <Slides>37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2" baseType="lpstr">
      <vt:lpstr>Arial</vt:lpstr>
      <vt:lpstr>Times New Roman</vt:lpstr>
      <vt:lpstr>Wingdings</vt:lpstr>
      <vt:lpstr>Arial Black</vt:lpstr>
      <vt:lpstr>Pixel</vt:lpstr>
      <vt:lpstr>ПИК 2</vt:lpstr>
      <vt:lpstr>Символни низове и указатели</vt:lpstr>
      <vt:lpstr>Указатели и адреси</vt:lpstr>
      <vt:lpstr>Указатели и адреси</vt:lpstr>
      <vt:lpstr>Указатели и адреси</vt:lpstr>
      <vt:lpstr>Указатели и адреси</vt:lpstr>
      <vt:lpstr>Указатели и адреси</vt:lpstr>
      <vt:lpstr>Указатели и адреси</vt:lpstr>
      <vt:lpstr>Указатели и адреси</vt:lpstr>
      <vt:lpstr>Указатели и адреси</vt:lpstr>
      <vt:lpstr>Указатели и аргументи на функции</vt:lpstr>
      <vt:lpstr>Указатели и аргументи на функции</vt:lpstr>
      <vt:lpstr>Указатели и масиви</vt:lpstr>
      <vt:lpstr>Указатели и масиви</vt:lpstr>
      <vt:lpstr>Указатели и масиви</vt:lpstr>
      <vt:lpstr>Указатели и масиви</vt:lpstr>
      <vt:lpstr>Указатели и масиви</vt:lpstr>
      <vt:lpstr>Демо</vt:lpstr>
      <vt:lpstr>Указатели от тип char и функции</vt:lpstr>
      <vt:lpstr>Указатели от тип char и функции</vt:lpstr>
      <vt:lpstr>Указатели от тип char и функции</vt:lpstr>
      <vt:lpstr>Указатели от тип char и функции</vt:lpstr>
      <vt:lpstr>Указатели от тип char и функции</vt:lpstr>
      <vt:lpstr>Указатели от тип char и функции</vt:lpstr>
      <vt:lpstr>Указатели от тип char и функции</vt:lpstr>
      <vt:lpstr>Указатели от тип char и функции</vt:lpstr>
      <vt:lpstr>Аргументи от командния ред</vt:lpstr>
      <vt:lpstr>Аргументи от командния ред</vt:lpstr>
      <vt:lpstr>Аргументи от командния ред</vt:lpstr>
      <vt:lpstr>Аргументи от командния ред</vt:lpstr>
      <vt:lpstr>Аргументи от командния ред</vt:lpstr>
      <vt:lpstr>Аргументи от командния ред</vt:lpstr>
      <vt:lpstr>Аргументи от командния ред</vt:lpstr>
      <vt:lpstr>Аргументи от командния ред</vt:lpstr>
      <vt:lpstr>Аргументи от командния ред</vt:lpstr>
      <vt:lpstr>Операции с низове</vt:lpstr>
      <vt:lpstr>Проверка и преобразуване на символни класове</vt:lpstr>
    </vt:vector>
  </TitlesOfParts>
  <Company>Prestigio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dgoceva</dc:creator>
  <cp:lastModifiedBy>USER</cp:lastModifiedBy>
  <cp:revision>205</cp:revision>
  <dcterms:created xsi:type="dcterms:W3CDTF">2008-07-02T11:41:48Z</dcterms:created>
  <dcterms:modified xsi:type="dcterms:W3CDTF">2011-03-16T06:13:24Z</dcterms:modified>
</cp:coreProperties>
</file>