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66"/>
  </p:notesMasterIdLst>
  <p:sldIdLst>
    <p:sldId id="256" r:id="rId2"/>
    <p:sldId id="257" r:id="rId3"/>
    <p:sldId id="258" r:id="rId4"/>
    <p:sldId id="276" r:id="rId5"/>
    <p:sldId id="259" r:id="rId6"/>
    <p:sldId id="272" r:id="rId7"/>
    <p:sldId id="275" r:id="rId8"/>
    <p:sldId id="274" r:id="rId9"/>
    <p:sldId id="282" r:id="rId10"/>
    <p:sldId id="283" r:id="rId11"/>
    <p:sldId id="284" r:id="rId12"/>
    <p:sldId id="285" r:id="rId13"/>
    <p:sldId id="287" r:id="rId14"/>
    <p:sldId id="261" r:id="rId15"/>
    <p:sldId id="288" r:id="rId16"/>
    <p:sldId id="268" r:id="rId17"/>
    <p:sldId id="289" r:id="rId18"/>
    <p:sldId id="290" r:id="rId19"/>
    <p:sldId id="264" r:id="rId20"/>
    <p:sldId id="270" r:id="rId21"/>
    <p:sldId id="269" r:id="rId22"/>
    <p:sldId id="377" r:id="rId23"/>
    <p:sldId id="271" r:id="rId24"/>
    <p:sldId id="286" r:id="rId25"/>
    <p:sldId id="291" r:id="rId26"/>
    <p:sldId id="260" r:id="rId27"/>
    <p:sldId id="262" r:id="rId28"/>
    <p:sldId id="263" r:id="rId29"/>
    <p:sldId id="266" r:id="rId30"/>
    <p:sldId id="265" r:id="rId31"/>
    <p:sldId id="293" r:id="rId32"/>
    <p:sldId id="292" r:id="rId33"/>
    <p:sldId id="273" r:id="rId34"/>
    <p:sldId id="294" r:id="rId35"/>
    <p:sldId id="278" r:id="rId36"/>
    <p:sldId id="277" r:id="rId37"/>
    <p:sldId id="279" r:id="rId38"/>
    <p:sldId id="280" r:id="rId39"/>
    <p:sldId id="379" r:id="rId40"/>
    <p:sldId id="281" r:id="rId41"/>
    <p:sldId id="378" r:id="rId42"/>
    <p:sldId id="386" r:id="rId43"/>
    <p:sldId id="295" r:id="rId44"/>
    <p:sldId id="370" r:id="rId45"/>
    <p:sldId id="296" r:id="rId46"/>
    <p:sldId id="298" r:id="rId47"/>
    <p:sldId id="299" r:id="rId48"/>
    <p:sldId id="300" r:id="rId49"/>
    <p:sldId id="382" r:id="rId50"/>
    <p:sldId id="301" r:id="rId51"/>
    <p:sldId id="384" r:id="rId52"/>
    <p:sldId id="302" r:id="rId53"/>
    <p:sldId id="303" r:id="rId54"/>
    <p:sldId id="304" r:id="rId55"/>
    <p:sldId id="305" r:id="rId56"/>
    <p:sldId id="306" r:id="rId57"/>
    <p:sldId id="307" r:id="rId58"/>
    <p:sldId id="308" r:id="rId59"/>
    <p:sldId id="309" r:id="rId60"/>
    <p:sldId id="310" r:id="rId61"/>
    <p:sldId id="371" r:id="rId62"/>
    <p:sldId id="372" r:id="rId63"/>
    <p:sldId id="313" r:id="rId64"/>
    <p:sldId id="314" r:id="rId65"/>
    <p:sldId id="315" r:id="rId66"/>
    <p:sldId id="316" r:id="rId67"/>
    <p:sldId id="317" r:id="rId68"/>
    <p:sldId id="318" r:id="rId69"/>
    <p:sldId id="319" r:id="rId70"/>
    <p:sldId id="320" r:id="rId71"/>
    <p:sldId id="321" r:id="rId72"/>
    <p:sldId id="385" r:id="rId73"/>
    <p:sldId id="322" r:id="rId74"/>
    <p:sldId id="323" r:id="rId75"/>
    <p:sldId id="324" r:id="rId76"/>
    <p:sldId id="380" r:id="rId77"/>
    <p:sldId id="325" r:id="rId78"/>
    <p:sldId id="326" r:id="rId79"/>
    <p:sldId id="381" r:id="rId80"/>
    <p:sldId id="327" r:id="rId81"/>
    <p:sldId id="328" r:id="rId82"/>
    <p:sldId id="329" r:id="rId83"/>
    <p:sldId id="330" r:id="rId84"/>
    <p:sldId id="331" r:id="rId85"/>
    <p:sldId id="332" r:id="rId86"/>
    <p:sldId id="333" r:id="rId87"/>
    <p:sldId id="334" r:id="rId88"/>
    <p:sldId id="335" r:id="rId89"/>
    <p:sldId id="336" r:id="rId90"/>
    <p:sldId id="337" r:id="rId91"/>
    <p:sldId id="339" r:id="rId92"/>
    <p:sldId id="340" r:id="rId93"/>
    <p:sldId id="341" r:id="rId94"/>
    <p:sldId id="342" r:id="rId95"/>
    <p:sldId id="343" r:id="rId96"/>
    <p:sldId id="374" r:id="rId97"/>
    <p:sldId id="344" r:id="rId98"/>
    <p:sldId id="345" r:id="rId99"/>
    <p:sldId id="373" r:id="rId100"/>
    <p:sldId id="375" r:id="rId101"/>
    <p:sldId id="347" r:id="rId102"/>
    <p:sldId id="348" r:id="rId103"/>
    <p:sldId id="349" r:id="rId104"/>
    <p:sldId id="350" r:id="rId105"/>
    <p:sldId id="351" r:id="rId106"/>
    <p:sldId id="352" r:id="rId107"/>
    <p:sldId id="353" r:id="rId108"/>
    <p:sldId id="354" r:id="rId109"/>
    <p:sldId id="355" r:id="rId110"/>
    <p:sldId id="356" r:id="rId111"/>
    <p:sldId id="357" r:id="rId112"/>
    <p:sldId id="358" r:id="rId113"/>
    <p:sldId id="359" r:id="rId114"/>
    <p:sldId id="360" r:id="rId115"/>
    <p:sldId id="361" r:id="rId116"/>
    <p:sldId id="362" r:id="rId117"/>
    <p:sldId id="363" r:id="rId118"/>
    <p:sldId id="364" r:id="rId119"/>
    <p:sldId id="365" r:id="rId120"/>
    <p:sldId id="366" r:id="rId121"/>
    <p:sldId id="367" r:id="rId122"/>
    <p:sldId id="376" r:id="rId123"/>
    <p:sldId id="368" r:id="rId124"/>
    <p:sldId id="369" r:id="rId125"/>
    <p:sldId id="387" r:id="rId126"/>
    <p:sldId id="388" r:id="rId127"/>
    <p:sldId id="389" r:id="rId128"/>
    <p:sldId id="390" r:id="rId129"/>
    <p:sldId id="391" r:id="rId130"/>
    <p:sldId id="392" r:id="rId131"/>
    <p:sldId id="417" r:id="rId132"/>
    <p:sldId id="394" r:id="rId133"/>
    <p:sldId id="418" r:id="rId134"/>
    <p:sldId id="397" r:id="rId135"/>
    <p:sldId id="398" r:id="rId136"/>
    <p:sldId id="399" r:id="rId137"/>
    <p:sldId id="419" r:id="rId138"/>
    <p:sldId id="400" r:id="rId139"/>
    <p:sldId id="401" r:id="rId140"/>
    <p:sldId id="402" r:id="rId141"/>
    <p:sldId id="403" r:id="rId142"/>
    <p:sldId id="404" r:id="rId143"/>
    <p:sldId id="405" r:id="rId144"/>
    <p:sldId id="420" r:id="rId145"/>
    <p:sldId id="421" r:id="rId146"/>
    <p:sldId id="406" r:id="rId147"/>
    <p:sldId id="422" r:id="rId148"/>
    <p:sldId id="423" r:id="rId149"/>
    <p:sldId id="424" r:id="rId150"/>
    <p:sldId id="427" r:id="rId151"/>
    <p:sldId id="425" r:id="rId152"/>
    <p:sldId id="426" r:id="rId153"/>
    <p:sldId id="428" r:id="rId154"/>
    <p:sldId id="407" r:id="rId155"/>
    <p:sldId id="408" r:id="rId156"/>
    <p:sldId id="409" r:id="rId157"/>
    <p:sldId id="410" r:id="rId158"/>
    <p:sldId id="411" r:id="rId159"/>
    <p:sldId id="412" r:id="rId160"/>
    <p:sldId id="413" r:id="rId161"/>
    <p:sldId id="414" r:id="rId162"/>
    <p:sldId id="415" r:id="rId163"/>
    <p:sldId id="416" r:id="rId164"/>
    <p:sldId id="429" r:id="rId165"/>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bg-BG"/>
          </a:p>
        </p:txBody>
      </p:sp>
      <p:sp>
        <p:nvSpPr>
          <p:cNvPr id="4096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bg-BG"/>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bg-BG"/>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B3F70C35-9B88-4C78-9F2C-794BF1DCC0A6}" type="slidenum">
              <a:rPr lang="bg-BG"/>
              <a:pPr/>
              <a:t>‹#›</a:t>
            </a:fld>
            <a:endParaRPr lang="bg-BG"/>
          </a:p>
        </p:txBody>
      </p:sp>
    </p:spTree>
    <p:extLst>
      <p:ext uri="{BB962C8B-B14F-4D97-AF65-F5344CB8AC3E}">
        <p14:creationId xmlns:p14="http://schemas.microsoft.com/office/powerpoint/2010/main" val="429156846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dirty="0"/>
          </a:p>
        </p:txBody>
      </p:sp>
      <p:sp>
        <p:nvSpPr>
          <p:cNvPr id="4" name="Slide Number Placeholder 3"/>
          <p:cNvSpPr>
            <a:spLocks noGrp="1"/>
          </p:cNvSpPr>
          <p:nvPr>
            <p:ph type="sldNum" sz="quarter" idx="10"/>
          </p:nvPr>
        </p:nvSpPr>
        <p:spPr/>
        <p:txBody>
          <a:bodyPr/>
          <a:lstStyle/>
          <a:p>
            <a:fld id="{B3F70C35-9B88-4C78-9F2C-794BF1DCC0A6}" type="slidenum">
              <a:rPr lang="bg-BG" smtClean="0"/>
              <a:pPr/>
              <a:t>88</a:t>
            </a:fld>
            <a:endParaRPr lang="bg-BG"/>
          </a:p>
        </p:txBody>
      </p:sp>
    </p:spTree>
    <p:extLst>
      <p:ext uri="{BB962C8B-B14F-4D97-AF65-F5344CB8AC3E}">
        <p14:creationId xmlns:p14="http://schemas.microsoft.com/office/powerpoint/2010/main" val="203289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r>
              <a:rPr lang="bg-BG" smtClean="0"/>
              <a:t>ПИК3</a:t>
            </a:r>
            <a:endParaRPr lang="bg-BG"/>
          </a:p>
        </p:txBody>
      </p:sp>
      <p:sp>
        <p:nvSpPr>
          <p:cNvPr id="17" name="Footer Placeholder 16"/>
          <p:cNvSpPr>
            <a:spLocks noGrp="1"/>
          </p:cNvSpPr>
          <p:nvPr>
            <p:ph type="ftr" sz="quarter" idx="11"/>
          </p:nvPr>
        </p:nvSpPr>
        <p:spPr/>
        <p:txBody>
          <a:bodyPr/>
          <a:lstStyle/>
          <a:p>
            <a:r>
              <a:rPr lang="bg-BG" smtClean="0"/>
              <a:t>Д. Гоцева</a:t>
            </a:r>
            <a:endParaRPr lang="bg-BG"/>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961706ED-2EDC-472F-A5BB-8BE79BE9DA1B}" type="slidenum">
              <a:rPr lang="bg-BG" smtClean="0"/>
              <a:pPr/>
              <a:t>‹#›</a:t>
            </a:fld>
            <a:endParaRPr lang="bg-BG"/>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bg-BG" smtClean="0"/>
              <a:t>ПИК3</a:t>
            </a:r>
            <a:endParaRPr lang="bg-BG"/>
          </a:p>
        </p:txBody>
      </p:sp>
      <p:sp>
        <p:nvSpPr>
          <p:cNvPr id="5" name="Footer Placeholder 4"/>
          <p:cNvSpPr>
            <a:spLocks noGrp="1"/>
          </p:cNvSpPr>
          <p:nvPr>
            <p:ph type="ftr" sz="quarter" idx="11"/>
          </p:nvPr>
        </p:nvSpPr>
        <p:spPr/>
        <p:txBody>
          <a:bodyPr/>
          <a:lstStyle/>
          <a:p>
            <a:r>
              <a:rPr lang="bg-BG" smtClean="0"/>
              <a:t>Д. Гоцева</a:t>
            </a:r>
            <a:endParaRPr lang="bg-BG"/>
          </a:p>
        </p:txBody>
      </p:sp>
      <p:sp>
        <p:nvSpPr>
          <p:cNvPr id="6" name="Slide Number Placeholder 5"/>
          <p:cNvSpPr>
            <a:spLocks noGrp="1"/>
          </p:cNvSpPr>
          <p:nvPr>
            <p:ph type="sldNum" sz="quarter" idx="12"/>
          </p:nvPr>
        </p:nvSpPr>
        <p:spPr/>
        <p:txBody>
          <a:bodyPr/>
          <a:lstStyle/>
          <a:p>
            <a:fld id="{89D98440-E8CA-4767-8CB9-742C482EF66B}" type="slidenum">
              <a:rPr lang="bg-BG" smtClean="0"/>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bg-BG" smtClean="0"/>
              <a:t>ПИК3</a:t>
            </a:r>
            <a:endParaRPr lang="bg-BG"/>
          </a:p>
        </p:txBody>
      </p:sp>
      <p:sp>
        <p:nvSpPr>
          <p:cNvPr id="5" name="Footer Placeholder 4"/>
          <p:cNvSpPr>
            <a:spLocks noGrp="1"/>
          </p:cNvSpPr>
          <p:nvPr>
            <p:ph type="ftr" sz="quarter" idx="11"/>
          </p:nvPr>
        </p:nvSpPr>
        <p:spPr/>
        <p:txBody>
          <a:bodyPr/>
          <a:lstStyle/>
          <a:p>
            <a:r>
              <a:rPr lang="bg-BG" smtClean="0"/>
              <a:t>Д. Гоцева</a:t>
            </a:r>
            <a:endParaRPr lang="bg-BG"/>
          </a:p>
        </p:txBody>
      </p:sp>
      <p:sp>
        <p:nvSpPr>
          <p:cNvPr id="6" name="Slide Number Placeholder 5"/>
          <p:cNvSpPr>
            <a:spLocks noGrp="1"/>
          </p:cNvSpPr>
          <p:nvPr>
            <p:ph type="sldNum" sz="quarter" idx="12"/>
          </p:nvPr>
        </p:nvSpPr>
        <p:spPr/>
        <p:txBody>
          <a:bodyPr/>
          <a:lstStyle/>
          <a:p>
            <a:fld id="{4E89DE03-24C3-4DFD-A447-06D7B753361B}" type="slidenum">
              <a:rPr lang="bg-BG" smtClean="0"/>
              <a:pPr/>
              <a:t>‹#›</a:t>
            </a:fld>
            <a:endParaRPr lang="bg-BG"/>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1182688" y="20177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1182688" y="41513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a:xfrm>
            <a:off x="1162050" y="6243638"/>
            <a:ext cx="1905000" cy="457200"/>
          </a:xfrm>
        </p:spPr>
        <p:txBody>
          <a:bodyPr/>
          <a:lstStyle>
            <a:lvl1pPr>
              <a:defRPr/>
            </a:lvl1pPr>
          </a:lstStyle>
          <a:p>
            <a:r>
              <a:rPr lang="bg-BG" smtClean="0"/>
              <a:t>ПИК3</a:t>
            </a:r>
            <a:endParaRPr lang="bg-BG"/>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r>
              <a:rPr lang="bg-BG"/>
              <a:t>Д. Гоцева</a:t>
            </a:r>
          </a:p>
        </p:txBody>
      </p:sp>
      <p:sp>
        <p:nvSpPr>
          <p:cNvPr id="7" name="Slide Number Placeholder 6"/>
          <p:cNvSpPr>
            <a:spLocks noGrp="1"/>
          </p:cNvSpPr>
          <p:nvPr>
            <p:ph type="sldNum" sz="quarter" idx="12"/>
          </p:nvPr>
        </p:nvSpPr>
        <p:spPr>
          <a:xfrm>
            <a:off x="7042150" y="6243638"/>
            <a:ext cx="1905000" cy="457200"/>
          </a:xfrm>
        </p:spPr>
        <p:txBody>
          <a:bodyPr/>
          <a:lstStyle>
            <a:lvl1pPr>
              <a:defRPr/>
            </a:lvl1pPr>
          </a:lstStyle>
          <a:p>
            <a:fld id="{99BBFE1A-672B-4381-9A14-8416E85D0890}" type="slidenum">
              <a:rPr lang="bg-BG"/>
              <a:pPr/>
              <a:t>‹#›</a:t>
            </a:fld>
            <a:endParaRPr lang="bg-BG"/>
          </a:p>
        </p:txBody>
      </p:sp>
    </p:spTree>
    <p:extLst>
      <p:ext uri="{BB962C8B-B14F-4D97-AF65-F5344CB8AC3E}">
        <p14:creationId xmlns:p14="http://schemas.microsoft.com/office/powerpoint/2010/main" val="28006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50938" y="214313"/>
            <a:ext cx="7804150" cy="591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3" name="Date Placeholder 2"/>
          <p:cNvSpPr>
            <a:spLocks noGrp="1"/>
          </p:cNvSpPr>
          <p:nvPr>
            <p:ph type="dt" sz="half" idx="10"/>
          </p:nvPr>
        </p:nvSpPr>
        <p:spPr>
          <a:xfrm>
            <a:off x="1162050" y="6243638"/>
            <a:ext cx="1905000" cy="457200"/>
          </a:xfrm>
        </p:spPr>
        <p:txBody>
          <a:bodyPr/>
          <a:lstStyle>
            <a:lvl1pPr>
              <a:defRPr/>
            </a:lvl1pPr>
          </a:lstStyle>
          <a:p>
            <a:r>
              <a:rPr lang="bg-BG" smtClean="0"/>
              <a:t>ПИК3</a:t>
            </a:r>
            <a:endParaRPr lang="bg-BG"/>
          </a:p>
        </p:txBody>
      </p:sp>
      <p:sp>
        <p:nvSpPr>
          <p:cNvPr id="4" name="Footer Placeholder 3"/>
          <p:cNvSpPr>
            <a:spLocks noGrp="1"/>
          </p:cNvSpPr>
          <p:nvPr>
            <p:ph type="ftr" sz="quarter" idx="11"/>
          </p:nvPr>
        </p:nvSpPr>
        <p:spPr>
          <a:xfrm>
            <a:off x="3657600" y="6243638"/>
            <a:ext cx="2895600" cy="457200"/>
          </a:xfrm>
        </p:spPr>
        <p:txBody>
          <a:bodyPr/>
          <a:lstStyle>
            <a:lvl1pPr>
              <a:defRPr/>
            </a:lvl1pPr>
          </a:lstStyle>
          <a:p>
            <a:r>
              <a:rPr lang="bg-BG"/>
              <a:t>Д. Гоцева</a:t>
            </a:r>
          </a:p>
        </p:txBody>
      </p:sp>
      <p:sp>
        <p:nvSpPr>
          <p:cNvPr id="5" name="Slide Number Placeholder 4"/>
          <p:cNvSpPr>
            <a:spLocks noGrp="1"/>
          </p:cNvSpPr>
          <p:nvPr>
            <p:ph type="sldNum" sz="quarter" idx="12"/>
          </p:nvPr>
        </p:nvSpPr>
        <p:spPr>
          <a:xfrm>
            <a:off x="7042150" y="6243638"/>
            <a:ext cx="1905000" cy="457200"/>
          </a:xfrm>
        </p:spPr>
        <p:txBody>
          <a:bodyPr/>
          <a:lstStyle>
            <a:lvl1pPr>
              <a:defRPr/>
            </a:lvl1pPr>
          </a:lstStyle>
          <a:p>
            <a:fld id="{51B3748D-6E1F-4291-A400-988D27636002}" type="slidenum">
              <a:rPr lang="bg-BG"/>
              <a:pPr/>
              <a:t>‹#›</a:t>
            </a:fld>
            <a:endParaRPr lang="bg-BG"/>
          </a:p>
        </p:txBody>
      </p:sp>
    </p:spTree>
    <p:extLst>
      <p:ext uri="{BB962C8B-B14F-4D97-AF65-F5344CB8AC3E}">
        <p14:creationId xmlns:p14="http://schemas.microsoft.com/office/powerpoint/2010/main" val="454273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a:xfrm>
            <a:off x="1162050" y="6243638"/>
            <a:ext cx="1905000" cy="457200"/>
          </a:xfrm>
        </p:spPr>
        <p:txBody>
          <a:bodyPr/>
          <a:lstStyle>
            <a:lvl1pPr>
              <a:defRPr/>
            </a:lvl1pPr>
          </a:lstStyle>
          <a:p>
            <a:r>
              <a:rPr lang="bg-BG" smtClean="0"/>
              <a:t>ПИК3</a:t>
            </a:r>
            <a:endParaRPr lang="bg-BG"/>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r>
              <a:rPr lang="bg-BG"/>
              <a:t>Д. Гоцева</a:t>
            </a:r>
          </a:p>
        </p:txBody>
      </p:sp>
      <p:sp>
        <p:nvSpPr>
          <p:cNvPr id="7" name="Slide Number Placeholder 6"/>
          <p:cNvSpPr>
            <a:spLocks noGrp="1"/>
          </p:cNvSpPr>
          <p:nvPr>
            <p:ph type="sldNum" sz="quarter" idx="12"/>
          </p:nvPr>
        </p:nvSpPr>
        <p:spPr>
          <a:xfrm>
            <a:off x="7042150" y="6243638"/>
            <a:ext cx="1905000" cy="457200"/>
          </a:xfrm>
        </p:spPr>
        <p:txBody>
          <a:bodyPr/>
          <a:lstStyle>
            <a:lvl1pPr>
              <a:defRPr/>
            </a:lvl1pPr>
          </a:lstStyle>
          <a:p>
            <a:fld id="{25EDC222-FEA9-4FB8-8BFB-1C359FCB07FA}" type="slidenum">
              <a:rPr lang="bg-BG"/>
              <a:pPr/>
              <a:t>‹#›</a:t>
            </a:fld>
            <a:endParaRPr lang="bg-BG"/>
          </a:p>
        </p:txBody>
      </p:sp>
    </p:spTree>
    <p:extLst>
      <p:ext uri="{BB962C8B-B14F-4D97-AF65-F5344CB8AC3E}">
        <p14:creationId xmlns:p14="http://schemas.microsoft.com/office/powerpoint/2010/main" val="1735915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Content Placeholder 2"/>
          <p:cNvSpPr>
            <a:spLocks noGrp="1"/>
          </p:cNvSpPr>
          <p:nvPr>
            <p:ph sz="half" idx="1"/>
          </p:nvPr>
        </p:nvSpPr>
        <p:spPr>
          <a:xfrm>
            <a:off x="1182688" y="20177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1182688" y="41513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Date Placeholder 4"/>
          <p:cNvSpPr>
            <a:spLocks noGrp="1"/>
          </p:cNvSpPr>
          <p:nvPr>
            <p:ph type="dt" sz="half" idx="10"/>
          </p:nvPr>
        </p:nvSpPr>
        <p:spPr>
          <a:xfrm>
            <a:off x="1162050" y="6243638"/>
            <a:ext cx="1905000" cy="457200"/>
          </a:xfrm>
        </p:spPr>
        <p:txBody>
          <a:bodyPr/>
          <a:lstStyle>
            <a:lvl1pPr>
              <a:defRPr/>
            </a:lvl1pPr>
          </a:lstStyle>
          <a:p>
            <a:r>
              <a:rPr lang="bg-BG" smtClean="0"/>
              <a:t>ПИК3</a:t>
            </a:r>
            <a:endParaRPr lang="bg-BG"/>
          </a:p>
        </p:txBody>
      </p:sp>
      <p:sp>
        <p:nvSpPr>
          <p:cNvPr id="6" name="Footer Placeholder 5"/>
          <p:cNvSpPr>
            <a:spLocks noGrp="1"/>
          </p:cNvSpPr>
          <p:nvPr>
            <p:ph type="ftr" sz="quarter" idx="11"/>
          </p:nvPr>
        </p:nvSpPr>
        <p:spPr>
          <a:xfrm>
            <a:off x="3657600" y="6243638"/>
            <a:ext cx="2895600" cy="457200"/>
          </a:xfrm>
        </p:spPr>
        <p:txBody>
          <a:bodyPr/>
          <a:lstStyle>
            <a:lvl1pPr>
              <a:defRPr/>
            </a:lvl1pPr>
          </a:lstStyle>
          <a:p>
            <a:r>
              <a:rPr lang="bg-BG"/>
              <a:t>Д. Гоцева</a:t>
            </a:r>
          </a:p>
        </p:txBody>
      </p:sp>
      <p:sp>
        <p:nvSpPr>
          <p:cNvPr id="7" name="Slide Number Placeholder 6"/>
          <p:cNvSpPr>
            <a:spLocks noGrp="1"/>
          </p:cNvSpPr>
          <p:nvPr>
            <p:ph type="sldNum" sz="quarter" idx="12"/>
          </p:nvPr>
        </p:nvSpPr>
        <p:spPr>
          <a:xfrm>
            <a:off x="7042150" y="6243638"/>
            <a:ext cx="1905000" cy="457200"/>
          </a:xfrm>
        </p:spPr>
        <p:txBody>
          <a:bodyPr/>
          <a:lstStyle>
            <a:lvl1pPr>
              <a:defRPr/>
            </a:lvl1pPr>
          </a:lstStyle>
          <a:p>
            <a:fld id="{9A4C550B-7DFD-4E62-BA92-77E31E2DEB7E}" type="slidenum">
              <a:rPr lang="bg-BG"/>
              <a:pPr/>
              <a:t>‹#›</a:t>
            </a:fld>
            <a:endParaRPr lang="bg-BG"/>
          </a:p>
        </p:txBody>
      </p:sp>
    </p:spTree>
    <p:extLst>
      <p:ext uri="{BB962C8B-B14F-4D97-AF65-F5344CB8AC3E}">
        <p14:creationId xmlns:p14="http://schemas.microsoft.com/office/powerpoint/2010/main" val="2543421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bg-BG" smtClean="0"/>
              <a:t>ПИК3</a:t>
            </a:r>
            <a:endParaRPr lang="bg-BG"/>
          </a:p>
        </p:txBody>
      </p:sp>
      <p:sp>
        <p:nvSpPr>
          <p:cNvPr id="5" name="Footer Placeholder 4"/>
          <p:cNvSpPr>
            <a:spLocks noGrp="1"/>
          </p:cNvSpPr>
          <p:nvPr>
            <p:ph type="ftr" sz="quarter" idx="11"/>
          </p:nvPr>
        </p:nvSpPr>
        <p:spPr/>
        <p:txBody>
          <a:bodyPr/>
          <a:lstStyle/>
          <a:p>
            <a:r>
              <a:rPr lang="bg-BG" smtClean="0"/>
              <a:t>Д. Гоцева</a:t>
            </a:r>
            <a:endParaRPr lang="bg-BG"/>
          </a:p>
        </p:txBody>
      </p:sp>
      <p:sp>
        <p:nvSpPr>
          <p:cNvPr id="6" name="Slide Number Placeholder 5"/>
          <p:cNvSpPr>
            <a:spLocks noGrp="1"/>
          </p:cNvSpPr>
          <p:nvPr>
            <p:ph type="sldNum" sz="quarter" idx="12"/>
          </p:nvPr>
        </p:nvSpPr>
        <p:spPr/>
        <p:txBody>
          <a:bodyPr/>
          <a:lstStyle/>
          <a:p>
            <a:fld id="{3DF68D05-2727-45BA-89D3-8791DB8C31E4}" type="slidenum">
              <a:rPr lang="bg-BG" smtClean="0"/>
              <a:pPr/>
              <a:t>‹#›</a:t>
            </a:fld>
            <a:endParaRPr lang="bg-BG"/>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r>
              <a:rPr lang="bg-BG" smtClean="0"/>
              <a:t>ПИК3</a:t>
            </a:r>
            <a:endParaRPr lang="bg-BG"/>
          </a:p>
        </p:txBody>
      </p:sp>
      <p:sp>
        <p:nvSpPr>
          <p:cNvPr id="5" name="Footer Placeholder 4"/>
          <p:cNvSpPr>
            <a:spLocks noGrp="1"/>
          </p:cNvSpPr>
          <p:nvPr>
            <p:ph type="ftr" sz="quarter" idx="11"/>
          </p:nvPr>
        </p:nvSpPr>
        <p:spPr>
          <a:xfrm>
            <a:off x="800100" y="6172200"/>
            <a:ext cx="4000500" cy="457200"/>
          </a:xfrm>
        </p:spPr>
        <p:txBody>
          <a:bodyPr/>
          <a:lstStyle/>
          <a:p>
            <a:r>
              <a:rPr lang="bg-BG" smtClean="0"/>
              <a:t>Д. Гоцева</a:t>
            </a:r>
            <a:endParaRPr lang="bg-BG"/>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89DD80C-DF39-4115-B28F-94A3CE2A60C6}" type="slidenum">
              <a:rPr lang="bg-BG" smtClean="0"/>
              <a:pPr/>
              <a:t>‹#›</a:t>
            </a:fld>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bg-BG" smtClean="0"/>
              <a:t>ПИК3</a:t>
            </a:r>
            <a:endParaRPr lang="bg-BG"/>
          </a:p>
        </p:txBody>
      </p:sp>
      <p:sp>
        <p:nvSpPr>
          <p:cNvPr id="6" name="Footer Placeholder 5"/>
          <p:cNvSpPr>
            <a:spLocks noGrp="1"/>
          </p:cNvSpPr>
          <p:nvPr>
            <p:ph type="ftr" sz="quarter" idx="11"/>
          </p:nvPr>
        </p:nvSpPr>
        <p:spPr/>
        <p:txBody>
          <a:bodyPr/>
          <a:lstStyle/>
          <a:p>
            <a:r>
              <a:rPr lang="bg-BG" smtClean="0"/>
              <a:t>Д. Гоцева</a:t>
            </a:r>
            <a:endParaRPr lang="bg-BG"/>
          </a:p>
        </p:txBody>
      </p:sp>
      <p:sp>
        <p:nvSpPr>
          <p:cNvPr id="7" name="Slide Number Placeholder 6"/>
          <p:cNvSpPr>
            <a:spLocks noGrp="1"/>
          </p:cNvSpPr>
          <p:nvPr>
            <p:ph type="sldNum" sz="quarter" idx="12"/>
          </p:nvPr>
        </p:nvSpPr>
        <p:spPr/>
        <p:txBody>
          <a:bodyPr/>
          <a:lstStyle/>
          <a:p>
            <a:fld id="{308B98EC-A390-4756-9684-F8EE299D9096}" type="slidenum">
              <a:rPr lang="bg-BG" smtClean="0"/>
              <a:pPr/>
              <a:t>‹#›</a:t>
            </a:fld>
            <a:endParaRPr lang="bg-BG"/>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bg-BG" smtClean="0"/>
              <a:t>ПИК3</a:t>
            </a:r>
            <a:endParaRPr lang="bg-BG"/>
          </a:p>
        </p:txBody>
      </p:sp>
      <p:sp>
        <p:nvSpPr>
          <p:cNvPr id="8" name="Footer Placeholder 7"/>
          <p:cNvSpPr>
            <a:spLocks noGrp="1"/>
          </p:cNvSpPr>
          <p:nvPr>
            <p:ph type="ftr" sz="quarter" idx="11"/>
          </p:nvPr>
        </p:nvSpPr>
        <p:spPr/>
        <p:txBody>
          <a:bodyPr/>
          <a:lstStyle/>
          <a:p>
            <a:r>
              <a:rPr lang="bg-BG" smtClean="0"/>
              <a:t>Д. Гоцева</a:t>
            </a:r>
            <a:endParaRPr lang="bg-BG"/>
          </a:p>
        </p:txBody>
      </p:sp>
      <p:sp>
        <p:nvSpPr>
          <p:cNvPr id="9" name="Slide Number Placeholder 8"/>
          <p:cNvSpPr>
            <a:spLocks noGrp="1"/>
          </p:cNvSpPr>
          <p:nvPr>
            <p:ph type="sldNum" sz="quarter" idx="12"/>
          </p:nvPr>
        </p:nvSpPr>
        <p:spPr/>
        <p:txBody>
          <a:bodyPr/>
          <a:lstStyle/>
          <a:p>
            <a:fld id="{BCF4911C-12A0-4AAF-950C-CB5108611DB4}" type="slidenum">
              <a:rPr lang="bg-BG" smtClean="0"/>
              <a:pPr/>
              <a:t>‹#›</a:t>
            </a:fld>
            <a:endParaRPr lang="bg-BG"/>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bg-BG" smtClean="0"/>
              <a:t>ПИК3</a:t>
            </a:r>
            <a:endParaRPr lang="bg-BG"/>
          </a:p>
        </p:txBody>
      </p:sp>
      <p:sp>
        <p:nvSpPr>
          <p:cNvPr id="4" name="Footer Placeholder 3"/>
          <p:cNvSpPr>
            <a:spLocks noGrp="1"/>
          </p:cNvSpPr>
          <p:nvPr>
            <p:ph type="ftr" sz="quarter" idx="11"/>
          </p:nvPr>
        </p:nvSpPr>
        <p:spPr/>
        <p:txBody>
          <a:bodyPr/>
          <a:lstStyle/>
          <a:p>
            <a:r>
              <a:rPr lang="bg-BG" smtClean="0"/>
              <a:t>Д. Гоцева</a:t>
            </a:r>
            <a:endParaRPr lang="bg-BG"/>
          </a:p>
        </p:txBody>
      </p:sp>
      <p:sp>
        <p:nvSpPr>
          <p:cNvPr id="5" name="Slide Number Placeholder 4"/>
          <p:cNvSpPr>
            <a:spLocks noGrp="1"/>
          </p:cNvSpPr>
          <p:nvPr>
            <p:ph type="sldNum" sz="quarter" idx="12"/>
          </p:nvPr>
        </p:nvSpPr>
        <p:spPr/>
        <p:txBody>
          <a:bodyPr/>
          <a:lstStyle/>
          <a:p>
            <a:fld id="{BF2D4660-4E5C-4A0C-B320-95587BEA0F03}" type="slidenum">
              <a:rPr lang="bg-BG" smtClean="0"/>
              <a:pPr/>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bg-BG" smtClean="0"/>
              <a:t>ПИК3</a:t>
            </a:r>
            <a:endParaRPr lang="bg-BG"/>
          </a:p>
        </p:txBody>
      </p:sp>
      <p:sp>
        <p:nvSpPr>
          <p:cNvPr id="3" name="Footer Placeholder 2"/>
          <p:cNvSpPr>
            <a:spLocks noGrp="1"/>
          </p:cNvSpPr>
          <p:nvPr>
            <p:ph type="ftr" sz="quarter" idx="11"/>
          </p:nvPr>
        </p:nvSpPr>
        <p:spPr/>
        <p:txBody>
          <a:bodyPr/>
          <a:lstStyle/>
          <a:p>
            <a:r>
              <a:rPr lang="bg-BG" smtClean="0"/>
              <a:t>Д. Гоцева</a:t>
            </a:r>
            <a:endParaRPr lang="bg-BG"/>
          </a:p>
        </p:txBody>
      </p:sp>
      <p:sp>
        <p:nvSpPr>
          <p:cNvPr id="4" name="Slide Number Placeholder 3"/>
          <p:cNvSpPr>
            <a:spLocks noGrp="1"/>
          </p:cNvSpPr>
          <p:nvPr>
            <p:ph type="sldNum" sz="quarter" idx="12"/>
          </p:nvPr>
        </p:nvSpPr>
        <p:spPr/>
        <p:txBody>
          <a:bodyPr/>
          <a:lstStyle/>
          <a:p>
            <a:fld id="{86ACC78F-40E9-4BDE-A0C6-F1EEB2DB84AB}" type="slidenum">
              <a:rPr lang="bg-BG" smtClean="0"/>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bg-BG" smtClean="0"/>
              <a:t>ПИК3</a:t>
            </a:r>
            <a:endParaRPr lang="bg-BG"/>
          </a:p>
        </p:txBody>
      </p:sp>
      <p:sp>
        <p:nvSpPr>
          <p:cNvPr id="6" name="Footer Placeholder 5"/>
          <p:cNvSpPr>
            <a:spLocks noGrp="1"/>
          </p:cNvSpPr>
          <p:nvPr>
            <p:ph type="ftr" sz="quarter" idx="11"/>
          </p:nvPr>
        </p:nvSpPr>
        <p:spPr/>
        <p:txBody>
          <a:bodyPr/>
          <a:lstStyle/>
          <a:p>
            <a:r>
              <a:rPr lang="bg-BG" smtClean="0"/>
              <a:t>Д. Гоцева</a:t>
            </a:r>
            <a:endParaRPr lang="bg-BG"/>
          </a:p>
        </p:txBody>
      </p:sp>
      <p:sp>
        <p:nvSpPr>
          <p:cNvPr id="7" name="Slide Number Placeholder 6"/>
          <p:cNvSpPr>
            <a:spLocks noGrp="1"/>
          </p:cNvSpPr>
          <p:nvPr>
            <p:ph type="sldNum" sz="quarter" idx="12"/>
          </p:nvPr>
        </p:nvSpPr>
        <p:spPr/>
        <p:txBody>
          <a:bodyPr/>
          <a:lstStyle/>
          <a:p>
            <a:fld id="{CF4B467F-9E0D-4AE0-90DB-1194D1D0725F}" type="slidenum">
              <a:rPr lang="bg-BG" smtClean="0"/>
              <a:pPr/>
              <a:t>‹#›</a:t>
            </a:fld>
            <a:endParaRPr lang="bg-BG"/>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bg-BG" smtClean="0"/>
              <a:t>ПИК3</a:t>
            </a:r>
            <a:endParaRPr lang="bg-BG"/>
          </a:p>
        </p:txBody>
      </p:sp>
      <p:sp>
        <p:nvSpPr>
          <p:cNvPr id="6" name="Footer Placeholder 5"/>
          <p:cNvSpPr>
            <a:spLocks noGrp="1"/>
          </p:cNvSpPr>
          <p:nvPr>
            <p:ph type="ftr" sz="quarter" idx="11"/>
          </p:nvPr>
        </p:nvSpPr>
        <p:spPr>
          <a:xfrm>
            <a:off x="914400" y="6172200"/>
            <a:ext cx="3886200" cy="457200"/>
          </a:xfrm>
        </p:spPr>
        <p:txBody>
          <a:bodyPr/>
          <a:lstStyle/>
          <a:p>
            <a:r>
              <a:rPr lang="bg-BG" smtClean="0"/>
              <a:t>Д. Гоцева</a:t>
            </a:r>
            <a:endParaRPr lang="bg-BG"/>
          </a:p>
        </p:txBody>
      </p:sp>
      <p:sp>
        <p:nvSpPr>
          <p:cNvPr id="7" name="Slide Number Placeholder 6"/>
          <p:cNvSpPr>
            <a:spLocks noGrp="1"/>
          </p:cNvSpPr>
          <p:nvPr>
            <p:ph type="sldNum" sz="quarter" idx="12"/>
          </p:nvPr>
        </p:nvSpPr>
        <p:spPr>
          <a:xfrm>
            <a:off x="146304" y="6208776"/>
            <a:ext cx="457200" cy="457200"/>
          </a:xfrm>
        </p:spPr>
        <p:txBody>
          <a:bodyPr/>
          <a:lstStyle/>
          <a:p>
            <a:fld id="{85B239E5-9F92-4550-AAF1-4F5B627F0CBE}" type="slidenum">
              <a:rPr lang="bg-BG" smtClean="0"/>
              <a:pPr/>
              <a:t>‹#›</a:t>
            </a:fld>
            <a:endParaRPr lang="bg-BG"/>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r>
              <a:rPr lang="bg-BG" smtClean="0"/>
              <a:t>ПИК3</a:t>
            </a:r>
            <a:endParaRPr lang="bg-BG"/>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bg-BG" smtClean="0"/>
              <a:t>Д. Гоцева</a:t>
            </a:r>
            <a:endParaRPr lang="bg-BG"/>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923D2FD9-431E-4CC1-A462-C980B068A5D2}" type="slidenum">
              <a:rPr lang="bg-BG" smtClean="0"/>
              <a:pPr/>
              <a:t>‹#›</a:t>
            </a:fld>
            <a:endParaRPr lang="bg-BG"/>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Ls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61.pn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62.png"/><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3" Type="http://schemas.openxmlformats.org/officeDocument/2006/relationships/image" Target="../media/image65.png"/><Relationship Id="rId2" Type="http://schemas.openxmlformats.org/officeDocument/2006/relationships/image" Target="../media/image64.png"/><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image" Target="../media/image66.png"/><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hyperlink" Target="http://java.sun.com/javase/6/docs/api/"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67.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3" Type="http://schemas.openxmlformats.org/officeDocument/2006/relationships/image" Target="../media/image69.png"/><Relationship Id="rId2" Type="http://schemas.openxmlformats.org/officeDocument/2006/relationships/image" Target="../media/image68.png"/><Relationship Id="rId1" Type="http://schemas.openxmlformats.org/officeDocument/2006/relationships/slideLayout" Target="../slideLayouts/slideLayout2.xml"/><Relationship Id="rId4" Type="http://schemas.openxmlformats.org/officeDocument/2006/relationships/image" Target="../media/image70.png"/></Relationships>
</file>

<file path=ppt/slides/_rels/slide118.xml.rels><?xml version="1.0" encoding="UTF-8" standalone="yes"?>
<Relationships xmlns="http://schemas.openxmlformats.org/package/2006/relationships"><Relationship Id="rId2" Type="http://schemas.openxmlformats.org/officeDocument/2006/relationships/image" Target="../media/image71.png"/><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image" Target="../media/image7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image" Target="../media/image75.png"/><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hyperlink" Target="http://download.oracle.com/javase/7/docs/api/java/lang/SuppressWarnings.html" TargetMode="Externa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image" Target="../media/image77.png"/><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image" Target="../media/image79.png"/><Relationship Id="rId2" Type="http://schemas.openxmlformats.org/officeDocument/2006/relationships/image" Target="../media/image78.png"/><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40.xml.rels><?xml version="1.0" encoding="UTF-8" standalone="yes"?>
<Relationships xmlns="http://schemas.openxmlformats.org/package/2006/relationships"><Relationship Id="rId2" Type="http://schemas.openxmlformats.org/officeDocument/2006/relationships/image" Target="../media/image81.png"/><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14.xml"/></Relationships>
</file>

<file path=ppt/slides/_rels/slide142.xml.rels><?xml version="1.0" encoding="UTF-8" standalone="yes"?>
<Relationships xmlns="http://schemas.openxmlformats.org/package/2006/relationships"><Relationship Id="rId3" Type="http://schemas.openxmlformats.org/officeDocument/2006/relationships/image" Target="../media/image84.png"/><Relationship Id="rId2" Type="http://schemas.openxmlformats.org/officeDocument/2006/relationships/image" Target="../media/image83.png"/><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image" Target="../media/image86.png"/><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image" Target="../media/image88.png"/><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image" Target="../media/image89.png"/><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image" Target="../media/image91.png"/><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image" Target="../media/image92.png"/><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2" Type="http://schemas.openxmlformats.org/officeDocument/2006/relationships/image" Target="../media/image93.png"/><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image" Target="../media/image95.png"/><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image" Target="../media/image96.png"/><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3" Type="http://schemas.openxmlformats.org/officeDocument/2006/relationships/image" Target="../media/image98.png"/><Relationship Id="rId2" Type="http://schemas.openxmlformats.org/officeDocument/2006/relationships/image" Target="../media/image9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image" Target="../media/image99.png"/><Relationship Id="rId1" Type="http://schemas.openxmlformats.org/officeDocument/2006/relationships/slideLayout" Target="../slideLayouts/slideLayout12.xml"/></Relationships>
</file>

<file path=ppt/slides/_rels/slide161.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hyperlink" Target="http://download.oracle.com/javase/7/docs/api/java/util/logging/package-summary.html" TargetMode="Externa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image" Target="../media/image101.png"/><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37.png"/></Relationships>
</file>

<file path=ppt/slides/_rels/slide65.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 Id="rId4" Type="http://schemas.openxmlformats.org/officeDocument/2006/relationships/image" Target="../media/image4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1" Type="http://schemas.openxmlformats.org/officeDocument/2006/relationships/slideLayout" Target="../slideLayouts/slideLayout2.xml"/><Relationship Id="rId4" Type="http://schemas.openxmlformats.org/officeDocument/2006/relationships/image" Target="../media/image46.pn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56.png"/><Relationship Id="rId4" Type="http://schemas.openxmlformats.org/officeDocument/2006/relationships/image" Target="../media/image55.png"/></Relationships>
</file>

<file path=ppt/slides/_rels/slide89.xml.rels><?xml version="1.0" encoding="UTF-8" standalone="yes"?>
<Relationships xmlns="http://schemas.openxmlformats.org/package/2006/relationships"><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58.png"/><Relationship Id="rId1" Type="http://schemas.openxmlformats.org/officeDocument/2006/relationships/slideLayout" Target="../slideLayouts/slideLayout2.xml"/><Relationship Id="rId4" Type="http://schemas.openxmlformats.org/officeDocument/2006/relationships/image" Target="../media/image60.png"/></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Rectangle 3"/>
          <p:cNvSpPr>
            <a:spLocks noGrp="1" noChangeArrowheads="1"/>
          </p:cNvSpPr>
          <p:nvPr>
            <p:ph type="subTitle" idx="1"/>
          </p:nvPr>
        </p:nvSpPr>
        <p:spPr/>
        <p:txBody>
          <a:bodyPr/>
          <a:lstStyle/>
          <a:p>
            <a:r>
              <a:rPr lang="en-US" dirty="0" smtClean="0"/>
              <a:t>Lecture</a:t>
            </a:r>
            <a:r>
              <a:rPr lang="bg-BG" dirty="0" smtClean="0"/>
              <a:t> </a:t>
            </a:r>
            <a:r>
              <a:rPr lang="en-US" dirty="0"/>
              <a:t>No </a:t>
            </a:r>
            <a:r>
              <a:rPr lang="en-US" dirty="0" smtClean="0"/>
              <a:t>4</a:t>
            </a:r>
            <a:endParaRPr lang="en-US" dirty="0"/>
          </a:p>
          <a:p>
            <a:r>
              <a:rPr lang="en-US" dirty="0"/>
              <a:t>CJv1, </a:t>
            </a:r>
            <a:r>
              <a:rPr lang="en-US" dirty="0" smtClean="0"/>
              <a:t>chapter </a:t>
            </a:r>
            <a:r>
              <a:rPr lang="bg-BG" dirty="0" smtClean="0"/>
              <a:t>4</a:t>
            </a:r>
            <a:endParaRPr lang="bg-BG" dirty="0"/>
          </a:p>
        </p:txBody>
      </p:sp>
      <p:sp>
        <p:nvSpPr>
          <p:cNvPr id="107522" name="Rectangle 2"/>
          <p:cNvSpPr>
            <a:spLocks noGrp="1" noChangeArrowheads="1"/>
          </p:cNvSpPr>
          <p:nvPr>
            <p:ph type="ctrTitle"/>
          </p:nvPr>
        </p:nvSpPr>
        <p:spPr/>
        <p:txBody>
          <a:bodyPr/>
          <a:lstStyle/>
          <a:p>
            <a:r>
              <a:rPr lang="en-US" dirty="0" smtClean="0"/>
              <a:t>Classes</a:t>
            </a:r>
            <a:endParaRPr lang="bg-BG"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bg-BG" b="1"/>
              <a:t>Static Initialization Blocks</a:t>
            </a:r>
          </a:p>
        </p:txBody>
      </p:sp>
      <p:sp>
        <p:nvSpPr>
          <p:cNvPr id="153603" name="Rectangle 3"/>
          <p:cNvSpPr>
            <a:spLocks noGrp="1" noChangeArrowheads="1"/>
          </p:cNvSpPr>
          <p:nvPr>
            <p:ph sz="quarter" idx="1"/>
          </p:nvPr>
        </p:nvSpPr>
        <p:spPr/>
        <p:txBody>
          <a:bodyPr/>
          <a:lstStyle/>
          <a:p>
            <a:r>
              <a:rPr lang="en-US" sz="3200" dirty="0" smtClean="0"/>
              <a:t>Alternative of this block is private </a:t>
            </a:r>
            <a:r>
              <a:rPr lang="en-US" sz="3200" dirty="0"/>
              <a:t>static </a:t>
            </a:r>
            <a:r>
              <a:rPr lang="en-US" sz="3200" dirty="0" smtClean="0"/>
              <a:t>method</a:t>
            </a:r>
            <a:r>
              <a:rPr lang="bg-BG" sz="3200" dirty="0" smtClean="0"/>
              <a:t>:</a:t>
            </a:r>
            <a:endParaRPr lang="bg-BG" sz="3200" dirty="0"/>
          </a:p>
          <a:p>
            <a:endParaRPr lang="bg-BG" dirty="0"/>
          </a:p>
          <a:p>
            <a:endParaRPr lang="bg-BG" dirty="0"/>
          </a:p>
          <a:p>
            <a:endParaRPr lang="bg-BG" dirty="0"/>
          </a:p>
          <a:p>
            <a:endParaRPr lang="en-US" dirty="0" smtClean="0"/>
          </a:p>
          <a:p>
            <a:r>
              <a:rPr lang="en-US" sz="3200" dirty="0" smtClean="0"/>
              <a:t>Its advantage is that it can be used many times.</a:t>
            </a:r>
          </a:p>
        </p:txBody>
      </p:sp>
      <p:pic>
        <p:nvPicPr>
          <p:cNvPr id="15360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133600"/>
            <a:ext cx="58674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Interfaces</a:t>
            </a:r>
            <a:endParaRPr lang="bg-BG" dirty="0"/>
          </a:p>
        </p:txBody>
      </p:sp>
      <p:sp>
        <p:nvSpPr>
          <p:cNvPr id="3" name="Content Placeholder 2"/>
          <p:cNvSpPr>
            <a:spLocks noGrp="1"/>
          </p:cNvSpPr>
          <p:nvPr>
            <p:ph sz="quarter" idx="1"/>
          </p:nvPr>
        </p:nvSpPr>
        <p:spPr/>
        <p:txBody>
          <a:bodyPr>
            <a:normAutofit fontScale="92500"/>
          </a:bodyPr>
          <a:lstStyle/>
          <a:p>
            <a:r>
              <a:rPr lang="en-US" dirty="0"/>
              <a:t>Interfaces have another very important role in the Java programming language. Interfaces are not part of the class hierarchy, although they work in combination with classes. The Java programming language does not permit multiple inheritance (inheritance is discussed later in this lesson), but interfaces provide an alternative.</a:t>
            </a:r>
          </a:p>
          <a:p>
            <a:r>
              <a:rPr lang="en-US" dirty="0"/>
              <a:t>In Java, a class can inherit from only one class but it can implement more than one interface. Therefore, objects can have multiple types: the type of their own class and the types of all the interfaces that they implement. This means that if a variable is declared to be the type of an interface, its value can reference any object that is instantiated from any class that implements the interface.</a:t>
            </a:r>
          </a:p>
        </p:txBody>
      </p:sp>
    </p:spTree>
    <p:extLst>
      <p:ext uri="{BB962C8B-B14F-4D97-AF65-F5344CB8AC3E}">
        <p14:creationId xmlns:p14="http://schemas.microsoft.com/office/powerpoint/2010/main" val="256431118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dirty="0" smtClean="0"/>
              <a:t>Java </a:t>
            </a:r>
            <a:r>
              <a:rPr lang="en-US" dirty="0"/>
              <a:t>Interfaces</a:t>
            </a:r>
            <a:endParaRPr lang="bg-BG" dirty="0"/>
          </a:p>
        </p:txBody>
      </p:sp>
      <p:sp>
        <p:nvSpPr>
          <p:cNvPr id="90115" name="Rectangle 3"/>
          <p:cNvSpPr>
            <a:spLocks noGrp="1" noChangeArrowheads="1"/>
          </p:cNvSpPr>
          <p:nvPr>
            <p:ph type="body" idx="1"/>
          </p:nvPr>
        </p:nvSpPr>
        <p:spPr/>
        <p:txBody>
          <a:bodyPr/>
          <a:lstStyle/>
          <a:p>
            <a:r>
              <a:rPr lang="en-US" sz="2800" dirty="0" smtClean="0"/>
              <a:t>To </a:t>
            </a:r>
            <a:r>
              <a:rPr lang="en-US" sz="2800" dirty="0"/>
              <a:t>define: 'interface' keyword instead of 'class', define methods without implementations.</a:t>
            </a:r>
          </a:p>
          <a:p>
            <a:r>
              <a:rPr lang="en-US" sz="2800" dirty="0"/>
              <a:t>Interfaces and inherited from parent classes (parent's implementation is used by default).</a:t>
            </a:r>
          </a:p>
          <a:p>
            <a:r>
              <a:rPr lang="en-US" sz="2800" dirty="0"/>
              <a:t>Interfaces can be </a:t>
            </a:r>
            <a:r>
              <a:rPr lang="en-US" sz="2800" dirty="0" smtClean="0"/>
              <a:t>'</a:t>
            </a:r>
            <a:r>
              <a:rPr lang="en-US" sz="2800" dirty="0" err="1" smtClean="0"/>
              <a:t>extend‘ed</a:t>
            </a:r>
            <a:r>
              <a:rPr lang="en-US" sz="2800" dirty="0" smtClean="0"/>
              <a:t>  just </a:t>
            </a:r>
            <a:r>
              <a:rPr lang="en-US" sz="2800" dirty="0"/>
              <a:t>like classes: same syntax.</a:t>
            </a:r>
          </a:p>
          <a:p>
            <a:r>
              <a:rPr lang="en-US" sz="2800" dirty="0"/>
              <a:t>Classes must specify which interface (if any) they implement.</a:t>
            </a:r>
          </a:p>
        </p:txBody>
      </p:sp>
    </p:spTree>
    <p:extLst>
      <p:ext uri="{BB962C8B-B14F-4D97-AF65-F5344CB8AC3E}">
        <p14:creationId xmlns:p14="http://schemas.microsoft.com/office/powerpoint/2010/main" val="232718184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dirty="0"/>
              <a:t>Java Interfaces</a:t>
            </a:r>
            <a:endParaRPr lang="bg-BG" dirty="0"/>
          </a:p>
        </p:txBody>
      </p:sp>
      <p:sp>
        <p:nvSpPr>
          <p:cNvPr id="106499" name="Rectangle 3"/>
          <p:cNvSpPr>
            <a:spLocks noGrp="1" noChangeArrowheads="1"/>
          </p:cNvSpPr>
          <p:nvPr>
            <p:ph type="body" idx="1"/>
          </p:nvPr>
        </p:nvSpPr>
        <p:spPr/>
        <p:txBody>
          <a:bodyPr/>
          <a:lstStyle/>
          <a:p>
            <a:r>
              <a:rPr lang="en-US" dirty="0"/>
              <a:t>An interface declaration consists of modifiers, the keyword interface, the interface name, a comma-separated list of parent interfaces (if any), and the interface body. For example:</a:t>
            </a:r>
            <a:endParaRPr lang="bg-BG" dirty="0"/>
          </a:p>
        </p:txBody>
      </p:sp>
      <p:pic>
        <p:nvPicPr>
          <p:cNvPr id="1065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6549" y="3352800"/>
            <a:ext cx="6983412" cy="250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489255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normAutofit fontScale="90000"/>
          </a:bodyPr>
          <a:lstStyle/>
          <a:p>
            <a:r>
              <a:rPr lang="en-US" b="1" dirty="0"/>
              <a:t>Implementing </a:t>
            </a:r>
            <a:r>
              <a:rPr lang="en-US" b="1" dirty="0" smtClean="0"/>
              <a:t/>
            </a:r>
            <a:br>
              <a:rPr lang="en-US" b="1" dirty="0" smtClean="0"/>
            </a:br>
            <a:r>
              <a:rPr lang="en-US" b="1" dirty="0" smtClean="0"/>
              <a:t>an </a:t>
            </a:r>
            <a:r>
              <a:rPr lang="en-US" b="1" dirty="0"/>
              <a:t>Interface</a:t>
            </a:r>
          </a:p>
        </p:txBody>
      </p:sp>
      <p:grpSp>
        <p:nvGrpSpPr>
          <p:cNvPr id="2" name="Group 1"/>
          <p:cNvGrpSpPr/>
          <p:nvPr/>
        </p:nvGrpSpPr>
        <p:grpSpPr>
          <a:xfrm>
            <a:off x="107950" y="0"/>
            <a:ext cx="8936038" cy="6858000"/>
            <a:chOff x="107950" y="0"/>
            <a:chExt cx="8936038" cy="6858000"/>
          </a:xfrm>
        </p:grpSpPr>
        <p:pic>
          <p:nvPicPr>
            <p:cNvPr id="1075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2636838"/>
              <a:ext cx="4175125" cy="148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75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7675" y="0"/>
              <a:ext cx="4786313"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135412460"/>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normAutofit/>
          </a:bodyPr>
          <a:lstStyle/>
          <a:p>
            <a:r>
              <a:rPr lang="en-US" b="1" dirty="0"/>
              <a:t>Using an Interface as a Type</a:t>
            </a:r>
          </a:p>
        </p:txBody>
      </p:sp>
      <p:sp>
        <p:nvSpPr>
          <p:cNvPr id="108547" name="Rectangle 3"/>
          <p:cNvSpPr>
            <a:spLocks noGrp="1" noChangeArrowheads="1"/>
          </p:cNvSpPr>
          <p:nvPr>
            <p:ph type="body" idx="1"/>
          </p:nvPr>
        </p:nvSpPr>
        <p:spPr/>
        <p:txBody>
          <a:bodyPr/>
          <a:lstStyle/>
          <a:p>
            <a:pPr>
              <a:lnSpc>
                <a:spcPct val="80000"/>
              </a:lnSpc>
            </a:pPr>
            <a:r>
              <a:rPr lang="en-US" sz="2800" dirty="0"/>
              <a:t>When you define a new interface, you are defining a new reference data type. </a:t>
            </a:r>
            <a:endParaRPr lang="en-US" sz="2800" dirty="0" smtClean="0"/>
          </a:p>
          <a:p>
            <a:pPr>
              <a:lnSpc>
                <a:spcPct val="80000"/>
              </a:lnSpc>
            </a:pPr>
            <a:r>
              <a:rPr lang="en-US" sz="2800" dirty="0" smtClean="0"/>
              <a:t>You </a:t>
            </a:r>
            <a:r>
              <a:rPr lang="en-US" sz="2800" dirty="0"/>
              <a:t>can use interface names anywhere you can use any other data type name. </a:t>
            </a:r>
            <a:endParaRPr lang="en-US" sz="2800" dirty="0" smtClean="0"/>
          </a:p>
          <a:p>
            <a:pPr>
              <a:lnSpc>
                <a:spcPct val="80000"/>
              </a:lnSpc>
            </a:pPr>
            <a:r>
              <a:rPr lang="en-US" sz="2800" dirty="0" smtClean="0"/>
              <a:t>If </a:t>
            </a:r>
            <a:r>
              <a:rPr lang="en-US" sz="2800" dirty="0"/>
              <a:t>you define a reference variable whose type is an interface, any object you assign to it </a:t>
            </a:r>
            <a:r>
              <a:rPr lang="en-US" sz="2800" i="1" dirty="0"/>
              <a:t>must</a:t>
            </a:r>
            <a:r>
              <a:rPr lang="en-US" sz="2800" dirty="0"/>
              <a:t> be an instance of a class that implements the interface</a:t>
            </a:r>
            <a:r>
              <a:rPr lang="en-US" sz="2800" dirty="0" smtClean="0"/>
              <a:t>.</a:t>
            </a:r>
          </a:p>
        </p:txBody>
      </p:sp>
    </p:spTree>
    <p:extLst>
      <p:ext uri="{BB962C8B-B14F-4D97-AF65-F5344CB8AC3E}">
        <p14:creationId xmlns:p14="http://schemas.microsoft.com/office/powerpoint/2010/main" val="1791989889"/>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normAutofit/>
          </a:bodyPr>
          <a:lstStyle/>
          <a:p>
            <a:r>
              <a:rPr lang="en-US" b="1" dirty="0"/>
              <a:t>Using an Interface as a Type</a:t>
            </a:r>
          </a:p>
        </p:txBody>
      </p:sp>
      <p:grpSp>
        <p:nvGrpSpPr>
          <p:cNvPr id="2" name="Group 1"/>
          <p:cNvGrpSpPr/>
          <p:nvPr/>
        </p:nvGrpSpPr>
        <p:grpSpPr>
          <a:xfrm>
            <a:off x="2209800" y="1600200"/>
            <a:ext cx="5689600" cy="4783137"/>
            <a:chOff x="3536229" y="1770640"/>
            <a:chExt cx="5689600" cy="4783137"/>
          </a:xfrm>
        </p:grpSpPr>
        <p:pic>
          <p:nvPicPr>
            <p:cNvPr id="1095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6229" y="1770640"/>
              <a:ext cx="5689600" cy="158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957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90998" y="3359727"/>
              <a:ext cx="5580062" cy="319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13683375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b="1" dirty="0"/>
              <a:t>Rewriting Interfaces</a:t>
            </a:r>
          </a:p>
        </p:txBody>
      </p:sp>
      <p:sp>
        <p:nvSpPr>
          <p:cNvPr id="110595" name="Rectangle 3"/>
          <p:cNvSpPr>
            <a:spLocks noGrp="1" noChangeArrowheads="1"/>
          </p:cNvSpPr>
          <p:nvPr>
            <p:ph type="body" idx="1"/>
          </p:nvPr>
        </p:nvSpPr>
        <p:spPr/>
        <p:txBody>
          <a:bodyPr/>
          <a:lstStyle/>
          <a:p>
            <a:r>
              <a:rPr lang="en-US" sz="2800" dirty="0"/>
              <a:t>If you make this change, all classes that implement the old </a:t>
            </a:r>
            <a:r>
              <a:rPr lang="en-US" sz="2800" dirty="0" smtClean="0"/>
              <a:t>interface </a:t>
            </a:r>
            <a:r>
              <a:rPr lang="en-US" sz="2800" dirty="0"/>
              <a:t>will break because they don't implement the interface anymore. Programmers relying on this interface will protest loudly.</a:t>
            </a:r>
          </a:p>
          <a:p>
            <a:r>
              <a:rPr lang="en-US" sz="2800" dirty="0"/>
              <a:t>Try to anticipate all uses for your interface and to specify it completely from the beginning. Given that this is often impossible, you may need to create more interfaces </a:t>
            </a:r>
            <a:r>
              <a:rPr lang="en-US" sz="2800" dirty="0" smtClean="0"/>
              <a:t>later.</a:t>
            </a:r>
            <a:endParaRPr lang="en-US" sz="2800" dirty="0"/>
          </a:p>
        </p:txBody>
      </p:sp>
    </p:spTree>
    <p:extLst>
      <p:ext uri="{BB962C8B-B14F-4D97-AF65-F5344CB8AC3E}">
        <p14:creationId xmlns:p14="http://schemas.microsoft.com/office/powerpoint/2010/main" val="389933892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b="1" dirty="0"/>
              <a:t>Using an Interface</a:t>
            </a:r>
            <a:endParaRPr lang="bg-BG" dirty="0"/>
          </a:p>
        </p:txBody>
      </p:sp>
      <p:sp>
        <p:nvSpPr>
          <p:cNvPr id="91140" name="Rectangle 4"/>
          <p:cNvSpPr>
            <a:spLocks noGrp="1" noChangeArrowheads="1"/>
          </p:cNvSpPr>
          <p:nvPr>
            <p:ph type="body" idx="1"/>
          </p:nvPr>
        </p:nvSpPr>
        <p:spPr/>
        <p:txBody>
          <a:bodyPr/>
          <a:lstStyle/>
          <a:p>
            <a:r>
              <a:rPr lang="en-US" dirty="0" err="1" smtClean="0"/>
              <a:t>InterfaceSample</a:t>
            </a:r>
            <a:endParaRPr lang="bg-BG" dirty="0"/>
          </a:p>
        </p:txBody>
      </p:sp>
    </p:spTree>
    <p:extLst>
      <p:ext uri="{BB962C8B-B14F-4D97-AF65-F5344CB8AC3E}">
        <p14:creationId xmlns:p14="http://schemas.microsoft.com/office/powerpoint/2010/main" val="2757723082"/>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b="1" dirty="0"/>
              <a:t>Abstract Classes versus Interfaces</a:t>
            </a:r>
          </a:p>
        </p:txBody>
      </p:sp>
      <p:sp>
        <p:nvSpPr>
          <p:cNvPr id="114691" name="Rectangle 3"/>
          <p:cNvSpPr>
            <a:spLocks noGrp="1" noChangeArrowheads="1"/>
          </p:cNvSpPr>
          <p:nvPr>
            <p:ph type="body" idx="1"/>
          </p:nvPr>
        </p:nvSpPr>
        <p:spPr/>
        <p:txBody>
          <a:bodyPr>
            <a:normAutofit/>
          </a:bodyPr>
          <a:lstStyle/>
          <a:p>
            <a:r>
              <a:rPr lang="en-US" sz="2800" dirty="0"/>
              <a:t>Unlike interfaces, abstract classes can contain fields that are not static and final, and they can contain implemented methods. Such abstract classes are similar to interfaces, except that they provide a partial implementation, leaving it to subclasses to complete the implementation. If an abstract class contains </a:t>
            </a:r>
            <a:r>
              <a:rPr lang="en-US" sz="2800" i="1" dirty="0"/>
              <a:t>only</a:t>
            </a:r>
            <a:r>
              <a:rPr lang="en-US" sz="2800" dirty="0"/>
              <a:t> abstract method declarations, it should be declared as an interface instead</a:t>
            </a:r>
            <a:r>
              <a:rPr lang="en-US" sz="2800" dirty="0" smtClean="0"/>
              <a:t>.</a:t>
            </a:r>
            <a:endParaRPr lang="en-US" sz="2800" dirty="0"/>
          </a:p>
        </p:txBody>
      </p:sp>
    </p:spTree>
    <p:extLst>
      <p:ext uri="{BB962C8B-B14F-4D97-AF65-F5344CB8AC3E}">
        <p14:creationId xmlns:p14="http://schemas.microsoft.com/office/powerpoint/2010/main" val="56894967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b="1" dirty="0"/>
              <a:t>Abstract Classes versus Interfaces</a:t>
            </a:r>
          </a:p>
        </p:txBody>
      </p:sp>
      <p:sp>
        <p:nvSpPr>
          <p:cNvPr id="115715" name="Rectangle 3"/>
          <p:cNvSpPr>
            <a:spLocks noGrp="1" noChangeArrowheads="1"/>
          </p:cNvSpPr>
          <p:nvPr>
            <p:ph type="body" idx="1"/>
          </p:nvPr>
        </p:nvSpPr>
        <p:spPr/>
        <p:txBody>
          <a:bodyPr/>
          <a:lstStyle/>
          <a:p>
            <a:r>
              <a:rPr lang="en-US" sz="2400" dirty="0"/>
              <a:t>Multiple interfaces can be implemented by classes anywhere in the class hierarchy, whether or not they are related to one another in any way. Think of Comparable </a:t>
            </a:r>
            <a:r>
              <a:rPr lang="en-US" sz="2400" dirty="0" err="1"/>
              <a:t>orCloneable</a:t>
            </a:r>
            <a:r>
              <a:rPr lang="en-US" sz="2400" dirty="0"/>
              <a:t>, for example</a:t>
            </a:r>
            <a:r>
              <a:rPr lang="en-US" sz="2400" dirty="0" smtClean="0"/>
              <a:t>.</a:t>
            </a:r>
          </a:p>
          <a:p>
            <a:r>
              <a:rPr lang="en-US" sz="2400" dirty="0"/>
              <a:t>By comparison, abstract classes are most commonly </a:t>
            </a:r>
            <a:r>
              <a:rPr lang="en-US" sz="2400" dirty="0" err="1"/>
              <a:t>subclassed</a:t>
            </a:r>
            <a:r>
              <a:rPr lang="en-US" sz="2400" dirty="0"/>
              <a:t> to share pieces of implementation. A single abstract class is </a:t>
            </a:r>
            <a:r>
              <a:rPr lang="en-US" sz="2400" dirty="0" err="1"/>
              <a:t>subclassed</a:t>
            </a:r>
            <a:r>
              <a:rPr lang="en-US" sz="2400" dirty="0"/>
              <a:t> by similar classes that have a lot in common (the implemented parts of the abstract class), but also have some differences (the abstract methods).</a:t>
            </a:r>
          </a:p>
        </p:txBody>
      </p:sp>
    </p:spTree>
    <p:extLst>
      <p:ext uri="{BB962C8B-B14F-4D97-AF65-F5344CB8AC3E}">
        <p14:creationId xmlns:p14="http://schemas.microsoft.com/office/powerpoint/2010/main" val="1615183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normAutofit/>
          </a:bodyPr>
          <a:lstStyle/>
          <a:p>
            <a:r>
              <a:rPr lang="en-US" dirty="0" err="1" smtClean="0"/>
              <a:t>Intialization</a:t>
            </a:r>
            <a:r>
              <a:rPr lang="en-US" dirty="0"/>
              <a:t> of </a:t>
            </a:r>
            <a:r>
              <a:rPr lang="en-US" dirty="0" smtClean="0"/>
              <a:t>the data </a:t>
            </a:r>
            <a:r>
              <a:rPr lang="en-US" dirty="0"/>
              <a:t>object</a:t>
            </a:r>
            <a:endParaRPr lang="bg-BG" dirty="0"/>
          </a:p>
        </p:txBody>
      </p:sp>
      <p:sp>
        <p:nvSpPr>
          <p:cNvPr id="154627" name="Rectangle 3"/>
          <p:cNvSpPr>
            <a:spLocks noGrp="1" noChangeArrowheads="1"/>
          </p:cNvSpPr>
          <p:nvPr>
            <p:ph sz="quarter" idx="1"/>
          </p:nvPr>
        </p:nvSpPr>
        <p:spPr/>
        <p:txBody>
          <a:bodyPr>
            <a:normAutofit/>
          </a:bodyPr>
          <a:lstStyle/>
          <a:p>
            <a:r>
              <a:rPr lang="en-US" dirty="0">
                <a:latin typeface="Cambria" pitchFamily="18" charset="0"/>
              </a:rPr>
              <a:t>For this purpose except constructor and initialization in definition, can be used </a:t>
            </a:r>
            <a:r>
              <a:rPr lang="en-US" i="1" dirty="0">
                <a:latin typeface="Cambria" pitchFamily="18" charset="0"/>
              </a:rPr>
              <a:t>Initializer block</a:t>
            </a:r>
            <a:r>
              <a:rPr lang="en-US" dirty="0">
                <a:latin typeface="Cambria" pitchFamily="18" charset="0"/>
              </a:rPr>
              <a:t>.</a:t>
            </a:r>
          </a:p>
        </p:txBody>
      </p:sp>
      <p:pic>
        <p:nvPicPr>
          <p:cNvPr id="1546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177381"/>
            <a:ext cx="6477000" cy="1112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b="1" dirty="0"/>
              <a:t>Interfaces </a:t>
            </a:r>
            <a:r>
              <a:rPr lang="en-US" b="1" dirty="0" err="1"/>
              <a:t>vs</a:t>
            </a:r>
            <a:r>
              <a:rPr lang="en-US" b="1" dirty="0"/>
              <a:t> Classes</a:t>
            </a:r>
          </a:p>
        </p:txBody>
      </p:sp>
      <p:sp>
        <p:nvSpPr>
          <p:cNvPr id="116739" name="Rectangle 3"/>
          <p:cNvSpPr>
            <a:spLocks noGrp="1" noChangeArrowheads="1"/>
          </p:cNvSpPr>
          <p:nvPr>
            <p:ph type="body" idx="1"/>
          </p:nvPr>
        </p:nvSpPr>
        <p:spPr/>
        <p:txBody>
          <a:bodyPr/>
          <a:lstStyle/>
          <a:p>
            <a:r>
              <a:rPr lang="en-US" dirty="0" smtClean="0"/>
              <a:t>A </a:t>
            </a:r>
            <a:r>
              <a:rPr lang="en-US" dirty="0"/>
              <a:t>class that implements an interface must implement </a:t>
            </a:r>
            <a:r>
              <a:rPr lang="en-US" i="1" dirty="0"/>
              <a:t>all</a:t>
            </a:r>
            <a:r>
              <a:rPr lang="en-US" dirty="0"/>
              <a:t> of the interface's methods. It is possible, however, to define a class that does not implement all of the interface methods, provided that the class is declared to be abstract.</a:t>
            </a:r>
            <a:endParaRPr lang="bg-BG" dirty="0"/>
          </a:p>
        </p:txBody>
      </p:sp>
      <p:pic>
        <p:nvPicPr>
          <p:cNvPr id="1167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3810000"/>
            <a:ext cx="5113338" cy="184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647628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b="1" dirty="0"/>
              <a:t>Interfaces </a:t>
            </a:r>
            <a:r>
              <a:rPr lang="en-US" b="1" dirty="0" err="1"/>
              <a:t>vs</a:t>
            </a:r>
            <a:r>
              <a:rPr lang="en-US" b="1" dirty="0"/>
              <a:t> Classes</a:t>
            </a:r>
          </a:p>
        </p:txBody>
      </p:sp>
      <p:sp>
        <p:nvSpPr>
          <p:cNvPr id="92163" name="Rectangle 3"/>
          <p:cNvSpPr>
            <a:spLocks noGrp="1" noChangeArrowheads="1"/>
          </p:cNvSpPr>
          <p:nvPr>
            <p:ph type="body" idx="1"/>
          </p:nvPr>
        </p:nvSpPr>
        <p:spPr/>
        <p:txBody>
          <a:bodyPr/>
          <a:lstStyle/>
          <a:p>
            <a:r>
              <a:rPr lang="en-US" sz="2800" dirty="0"/>
              <a:t>Often there is a choice between specifying some functionality as a class, an abstract class, or an interface. There are no hard and fast rules for this. Here is some advice: </a:t>
            </a:r>
            <a:endParaRPr lang="en-US" sz="2800" dirty="0" smtClean="0"/>
          </a:p>
          <a:p>
            <a:pPr lvl="1"/>
            <a:r>
              <a:rPr lang="en-US" dirty="0" smtClean="0"/>
              <a:t>Java </a:t>
            </a:r>
            <a:r>
              <a:rPr lang="en-US" dirty="0"/>
              <a:t>supports only single inheritance, so class hierarchies are strict. Interfaces are useful for general functionality across a variety of class types when it would be impossible to represent them in a single hierarchy.</a:t>
            </a:r>
            <a:endParaRPr lang="bg-BG" sz="2200" dirty="0"/>
          </a:p>
        </p:txBody>
      </p:sp>
    </p:spTree>
    <p:extLst>
      <p:ext uri="{BB962C8B-B14F-4D97-AF65-F5344CB8AC3E}">
        <p14:creationId xmlns:p14="http://schemas.microsoft.com/office/powerpoint/2010/main" val="212414480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b="1" dirty="0"/>
              <a:t>Interfaces </a:t>
            </a:r>
            <a:r>
              <a:rPr lang="en-US" b="1" dirty="0" err="1"/>
              <a:t>vs</a:t>
            </a:r>
            <a:r>
              <a:rPr lang="en-US" b="1" dirty="0"/>
              <a:t> Classes</a:t>
            </a:r>
          </a:p>
        </p:txBody>
      </p:sp>
      <p:sp>
        <p:nvSpPr>
          <p:cNvPr id="93187" name="Rectangle 3"/>
          <p:cNvSpPr>
            <a:spLocks noGrp="1" noChangeArrowheads="1"/>
          </p:cNvSpPr>
          <p:nvPr>
            <p:ph type="body" idx="1"/>
          </p:nvPr>
        </p:nvSpPr>
        <p:spPr/>
        <p:txBody>
          <a:bodyPr/>
          <a:lstStyle/>
          <a:p>
            <a:pPr lvl="1"/>
            <a:r>
              <a:rPr lang="en-US" dirty="0"/>
              <a:t>Interfaces are useful for specifying the behavior of high-level modules in a design as it provides maximum separation of specification and implementation. </a:t>
            </a:r>
            <a:endParaRPr lang="en-US" dirty="0" smtClean="0"/>
          </a:p>
          <a:p>
            <a:pPr lvl="1"/>
            <a:r>
              <a:rPr lang="en-US" dirty="0" smtClean="0"/>
              <a:t>Interface </a:t>
            </a:r>
            <a:r>
              <a:rPr lang="en-US" dirty="0"/>
              <a:t>can be a nuisance, since one must eventually define classes to instantiate. You will see this in the Java GUI system. </a:t>
            </a:r>
            <a:endParaRPr lang="en-US" dirty="0" smtClean="0"/>
          </a:p>
          <a:p>
            <a:pPr lvl="1"/>
            <a:r>
              <a:rPr lang="en-US" dirty="0" smtClean="0"/>
              <a:t>Class </a:t>
            </a:r>
            <a:r>
              <a:rPr lang="en-US" dirty="0"/>
              <a:t>hierarchies should follow 'is-a' relationships. Interfaces follow 'behaves-like-a' relationships. </a:t>
            </a:r>
            <a:br>
              <a:rPr lang="en-US" dirty="0"/>
            </a:br>
            <a:endParaRPr lang="bg-BG" sz="2400" dirty="0"/>
          </a:p>
        </p:txBody>
      </p:sp>
    </p:spTree>
    <p:extLst>
      <p:ext uri="{BB962C8B-B14F-4D97-AF65-F5344CB8AC3E}">
        <p14:creationId xmlns:p14="http://schemas.microsoft.com/office/powerpoint/2010/main" val="1877464826"/>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dirty="0" smtClean="0"/>
              <a:t>Documentation with </a:t>
            </a:r>
            <a:r>
              <a:rPr lang="bg-BG" b="1" dirty="0" smtClean="0"/>
              <a:t>JavaDoc</a:t>
            </a:r>
            <a:endParaRPr lang="bg-BG" b="1" dirty="0"/>
          </a:p>
        </p:txBody>
      </p:sp>
      <p:sp>
        <p:nvSpPr>
          <p:cNvPr id="96259" name="Rectangle 3"/>
          <p:cNvSpPr>
            <a:spLocks noGrp="1" noChangeArrowheads="1"/>
          </p:cNvSpPr>
          <p:nvPr>
            <p:ph type="body" idx="1"/>
          </p:nvPr>
        </p:nvSpPr>
        <p:spPr/>
        <p:txBody>
          <a:bodyPr>
            <a:normAutofit/>
          </a:bodyPr>
          <a:lstStyle/>
          <a:p>
            <a:pPr>
              <a:lnSpc>
                <a:spcPct val="80000"/>
              </a:lnSpc>
            </a:pPr>
            <a:r>
              <a:rPr lang="en-US" sz="2800" dirty="0" err="1"/>
              <a:t>Javadoc</a:t>
            </a:r>
            <a:r>
              <a:rPr lang="en-US" sz="2800" dirty="0"/>
              <a:t> is a system for helping generate API documentation (of the sort you can find at </a:t>
            </a:r>
            <a:r>
              <a:rPr lang="en-US" sz="2800" dirty="0">
                <a:hlinkClick r:id="rId2"/>
              </a:rPr>
              <a:t>http://java.sun.com/javase/6/docs/api</a:t>
            </a:r>
            <a:r>
              <a:rPr lang="en-US" sz="2800" dirty="0" smtClean="0">
                <a:hlinkClick r:id="rId2"/>
              </a:rPr>
              <a:t>/</a:t>
            </a:r>
            <a:r>
              <a:rPr lang="en-US" sz="2800" dirty="0" smtClean="0"/>
              <a:t>). </a:t>
            </a:r>
          </a:p>
          <a:p>
            <a:pPr>
              <a:lnSpc>
                <a:spcPct val="80000"/>
              </a:lnSpc>
            </a:pPr>
            <a:r>
              <a:rPr lang="en-US" sz="2800" dirty="0" err="1" smtClean="0"/>
              <a:t>Javadoc</a:t>
            </a:r>
            <a:r>
              <a:rPr lang="en-US" sz="2800" dirty="0" smtClean="0"/>
              <a:t> </a:t>
            </a:r>
            <a:r>
              <a:rPr lang="en-US" sz="2800" dirty="0"/>
              <a:t>help unify the coding and documentation processes. </a:t>
            </a:r>
            <a:endParaRPr lang="en-US" sz="2800" dirty="0" smtClean="0"/>
          </a:p>
          <a:p>
            <a:pPr>
              <a:lnSpc>
                <a:spcPct val="80000"/>
              </a:lnSpc>
            </a:pPr>
            <a:r>
              <a:rPr lang="en-US" sz="2800" dirty="0" err="1" smtClean="0"/>
              <a:t>Javadoc</a:t>
            </a:r>
            <a:r>
              <a:rPr lang="en-US" sz="2800" dirty="0" smtClean="0"/>
              <a:t> </a:t>
            </a:r>
            <a:r>
              <a:rPr lang="en-US" sz="2800" dirty="0"/>
              <a:t>can document, Classes, Interfaces, instance </a:t>
            </a:r>
            <a:r>
              <a:rPr lang="en-US" sz="2800" dirty="0" smtClean="0"/>
              <a:t>variables </a:t>
            </a:r>
            <a:r>
              <a:rPr lang="en-US" sz="2800" dirty="0"/>
              <a:t>and methods. </a:t>
            </a:r>
            <a:endParaRPr lang="en-US" sz="2800" dirty="0" smtClean="0"/>
          </a:p>
          <a:p>
            <a:pPr>
              <a:lnSpc>
                <a:spcPct val="80000"/>
              </a:lnSpc>
            </a:pPr>
            <a:r>
              <a:rPr lang="en-US" sz="2800" dirty="0" smtClean="0"/>
              <a:t>By </a:t>
            </a:r>
            <a:r>
              <a:rPr lang="en-US" sz="2800" dirty="0"/>
              <a:t>default it only generates doc of public classes and interfaces, so be careful in your </a:t>
            </a:r>
            <a:r>
              <a:rPr lang="en-US" sz="2800" dirty="0" smtClean="0"/>
              <a:t>specification</a:t>
            </a:r>
            <a:r>
              <a:rPr lang="bg-BG" sz="2800" dirty="0" smtClean="0"/>
              <a:t>. </a:t>
            </a:r>
            <a:endParaRPr lang="bg-BG" sz="2800" dirty="0"/>
          </a:p>
        </p:txBody>
      </p:sp>
    </p:spTree>
    <p:extLst>
      <p:ext uri="{BB962C8B-B14F-4D97-AF65-F5344CB8AC3E}">
        <p14:creationId xmlns:p14="http://schemas.microsoft.com/office/powerpoint/2010/main" val="4084249729"/>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dirty="0"/>
              <a:t>Documentation with </a:t>
            </a:r>
            <a:r>
              <a:rPr lang="bg-BG" b="1" dirty="0"/>
              <a:t>JavaDoc</a:t>
            </a:r>
          </a:p>
        </p:txBody>
      </p:sp>
      <p:sp>
        <p:nvSpPr>
          <p:cNvPr id="97283" name="Rectangle 3"/>
          <p:cNvSpPr>
            <a:spLocks noGrp="1" noChangeArrowheads="1"/>
          </p:cNvSpPr>
          <p:nvPr>
            <p:ph type="body" idx="1"/>
          </p:nvPr>
        </p:nvSpPr>
        <p:spPr/>
        <p:txBody>
          <a:bodyPr/>
          <a:lstStyle/>
          <a:p>
            <a:r>
              <a:rPr lang="en-US" dirty="0"/>
              <a:t>To use </a:t>
            </a:r>
            <a:r>
              <a:rPr lang="en-US" dirty="0" err="1"/>
              <a:t>Javadoc</a:t>
            </a:r>
            <a:r>
              <a:rPr lang="en-US" dirty="0"/>
              <a:t>, you write code as usual, but comment your code in a particular format. The basic </a:t>
            </a:r>
            <a:r>
              <a:rPr lang="en-US" dirty="0" err="1"/>
              <a:t>Javadoc</a:t>
            </a:r>
            <a:r>
              <a:rPr lang="en-US" dirty="0"/>
              <a:t> comment looks like</a:t>
            </a:r>
            <a:endParaRPr lang="bg-BG" dirty="0"/>
          </a:p>
        </p:txBody>
      </p:sp>
      <p:pic>
        <p:nvPicPr>
          <p:cNvPr id="9728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2924175"/>
            <a:ext cx="4752975" cy="296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1090038"/>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a:t>Documentation with </a:t>
            </a:r>
            <a:r>
              <a:rPr lang="bg-BG" b="1" dirty="0"/>
              <a:t>JavaDoc</a:t>
            </a:r>
          </a:p>
        </p:txBody>
      </p:sp>
      <p:sp>
        <p:nvSpPr>
          <p:cNvPr id="98307" name="Rectangle 3"/>
          <p:cNvSpPr>
            <a:spLocks noGrp="1" noChangeArrowheads="1"/>
          </p:cNvSpPr>
          <p:nvPr>
            <p:ph type="body" idx="1"/>
          </p:nvPr>
        </p:nvSpPr>
        <p:spPr/>
        <p:txBody>
          <a:bodyPr/>
          <a:lstStyle/>
          <a:p>
            <a:r>
              <a:rPr lang="en-US" sz="2800" dirty="0" err="1"/>
              <a:t>Javadoc</a:t>
            </a:r>
            <a:r>
              <a:rPr lang="en-US" sz="2800" dirty="0"/>
              <a:t> allows plain text or HTML in comments. </a:t>
            </a:r>
            <a:r>
              <a:rPr lang="en-US" sz="2800" dirty="0" err="1"/>
              <a:t>Javadoc</a:t>
            </a:r>
            <a:r>
              <a:rPr lang="en-US" sz="2800" dirty="0"/>
              <a:t> also allows a set of special fields indicated in the comment by </a:t>
            </a:r>
            <a:r>
              <a:rPr lang="en-US" sz="2800" dirty="0" smtClean="0"/>
              <a:t>@. </a:t>
            </a:r>
            <a:r>
              <a:rPr lang="en-US" sz="2800" dirty="0"/>
              <a:t>Some examples </a:t>
            </a:r>
            <a:r>
              <a:rPr lang="en-US" sz="2800" dirty="0" smtClean="0"/>
              <a:t>:</a:t>
            </a:r>
            <a:endParaRPr lang="en-US" sz="2800" dirty="0"/>
          </a:p>
          <a:p>
            <a:pPr lvl="1"/>
            <a:r>
              <a:rPr lang="bg-BG" sz="2200" dirty="0" smtClean="0"/>
              <a:t>@</a:t>
            </a:r>
            <a:r>
              <a:rPr lang="bg-BG" sz="2200" dirty="0"/>
              <a:t>author – име на автора </a:t>
            </a:r>
          </a:p>
          <a:p>
            <a:pPr lvl="1"/>
            <a:r>
              <a:rPr lang="bg-BG" sz="2400" dirty="0"/>
              <a:t>@param – параметри на метод </a:t>
            </a:r>
          </a:p>
          <a:p>
            <a:pPr lvl="1"/>
            <a:r>
              <a:rPr lang="bg-BG" sz="2400" dirty="0"/>
              <a:t>@return – тип на връщаната стойност от метод</a:t>
            </a:r>
          </a:p>
          <a:p>
            <a:pPr lvl="1"/>
            <a:r>
              <a:rPr lang="bg-BG" sz="2400" dirty="0"/>
              <a:t>@see – референция към друг клас или метод </a:t>
            </a:r>
          </a:p>
        </p:txBody>
      </p:sp>
    </p:spTree>
    <p:extLst>
      <p:ext uri="{BB962C8B-B14F-4D97-AF65-F5344CB8AC3E}">
        <p14:creationId xmlns:p14="http://schemas.microsoft.com/office/powerpoint/2010/main" val="1338832731"/>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b="1" dirty="0"/>
              <a:t>Annotations</a:t>
            </a:r>
          </a:p>
        </p:txBody>
      </p:sp>
      <p:sp>
        <p:nvSpPr>
          <p:cNvPr id="99331" name="Rectangle 3"/>
          <p:cNvSpPr>
            <a:spLocks noGrp="1" noChangeArrowheads="1"/>
          </p:cNvSpPr>
          <p:nvPr>
            <p:ph type="body" idx="1"/>
          </p:nvPr>
        </p:nvSpPr>
        <p:spPr/>
        <p:txBody>
          <a:bodyPr/>
          <a:lstStyle/>
          <a:p>
            <a:r>
              <a:rPr lang="en-US" sz="2400" i="1" dirty="0"/>
              <a:t>Annotations</a:t>
            </a:r>
            <a:r>
              <a:rPr lang="en-US" sz="2400" dirty="0"/>
              <a:t> provide data about a program that is not part of the program itself. They have no direct effect on the operation of the code they annotate.</a:t>
            </a:r>
          </a:p>
          <a:p>
            <a:r>
              <a:rPr lang="en-US" sz="2400" dirty="0"/>
              <a:t>Annotations have a number of uses, among them:</a:t>
            </a:r>
          </a:p>
          <a:p>
            <a:pPr lvl="1"/>
            <a:r>
              <a:rPr lang="en-US" sz="2200" b="1" dirty="0"/>
              <a:t>Information for the compiler</a:t>
            </a:r>
            <a:r>
              <a:rPr lang="en-US" sz="2200" dirty="0"/>
              <a:t> — Annotations can be used by the compiler to detect errors or suppress warnings.</a:t>
            </a:r>
          </a:p>
          <a:p>
            <a:pPr lvl="1"/>
            <a:r>
              <a:rPr lang="en-US" sz="2200" b="1" dirty="0"/>
              <a:t>Compiler-time and deployment-time processing</a:t>
            </a:r>
            <a:r>
              <a:rPr lang="en-US" sz="2200" dirty="0"/>
              <a:t> — Software tools can process annotation information to generate code, XML files, and so forth.</a:t>
            </a:r>
          </a:p>
          <a:p>
            <a:pPr lvl="1"/>
            <a:r>
              <a:rPr lang="en-US" sz="2200" b="1" dirty="0"/>
              <a:t>Runtime processing</a:t>
            </a:r>
            <a:r>
              <a:rPr lang="en-US" sz="2200" dirty="0"/>
              <a:t> — Some annotations are available to be examined at runtime.</a:t>
            </a:r>
          </a:p>
        </p:txBody>
      </p:sp>
    </p:spTree>
    <p:extLst>
      <p:ext uri="{BB962C8B-B14F-4D97-AF65-F5344CB8AC3E}">
        <p14:creationId xmlns:p14="http://schemas.microsoft.com/office/powerpoint/2010/main" val="241873835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b="1" dirty="0"/>
              <a:t>Annotations</a:t>
            </a:r>
          </a:p>
        </p:txBody>
      </p:sp>
      <p:sp>
        <p:nvSpPr>
          <p:cNvPr id="100355" name="Rectangle 3"/>
          <p:cNvSpPr>
            <a:spLocks noGrp="1" noChangeArrowheads="1"/>
          </p:cNvSpPr>
          <p:nvPr>
            <p:ph sz="quarter" idx="1"/>
          </p:nvPr>
        </p:nvSpPr>
        <p:spPr/>
        <p:txBody>
          <a:bodyPr/>
          <a:lstStyle/>
          <a:p>
            <a:r>
              <a:rPr lang="en-US" sz="2400" dirty="0"/>
              <a:t>Annotations can be applied to a program's declarations of classes, fields, methods, and other program elements.</a:t>
            </a:r>
          </a:p>
          <a:p>
            <a:r>
              <a:rPr lang="en-US" sz="2400" dirty="0"/>
              <a:t>The annotation appears first, often (by convention) on its own line, and may include </a:t>
            </a:r>
            <a:r>
              <a:rPr lang="en-US" sz="2400" i="1" dirty="0"/>
              <a:t>elements</a:t>
            </a:r>
            <a:r>
              <a:rPr lang="en-US" sz="2400" dirty="0"/>
              <a:t> with named or unnamed values</a:t>
            </a:r>
            <a:r>
              <a:rPr lang="en-US" sz="2400" dirty="0" smtClean="0"/>
              <a:t>:</a:t>
            </a:r>
            <a:endParaRPr lang="en-US" sz="2400" dirty="0"/>
          </a:p>
        </p:txBody>
      </p:sp>
      <p:grpSp>
        <p:nvGrpSpPr>
          <p:cNvPr id="2" name="Group 1"/>
          <p:cNvGrpSpPr/>
          <p:nvPr/>
        </p:nvGrpSpPr>
        <p:grpSpPr>
          <a:xfrm>
            <a:off x="304800" y="3306473"/>
            <a:ext cx="8270875" cy="3135890"/>
            <a:chOff x="304800" y="3031547"/>
            <a:chExt cx="8270875" cy="3135890"/>
          </a:xfrm>
        </p:grpSpPr>
        <p:pic>
          <p:nvPicPr>
            <p:cNvPr id="1003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3581400"/>
              <a:ext cx="4537075" cy="2586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358"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031547"/>
              <a:ext cx="3600450" cy="755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0359"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582" y="3884178"/>
              <a:ext cx="316865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44960155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b="1" dirty="0"/>
              <a:t>Documentation</a:t>
            </a:r>
          </a:p>
        </p:txBody>
      </p:sp>
      <p:sp>
        <p:nvSpPr>
          <p:cNvPr id="102403" name="Rectangle 3"/>
          <p:cNvSpPr>
            <a:spLocks noGrp="1" noChangeArrowheads="1"/>
          </p:cNvSpPr>
          <p:nvPr>
            <p:ph type="body" idx="1"/>
          </p:nvPr>
        </p:nvSpPr>
        <p:spPr/>
        <p:txBody>
          <a:bodyPr/>
          <a:lstStyle/>
          <a:p>
            <a:r>
              <a:rPr lang="en-US" dirty="0"/>
              <a:t>Suppose that a software group has traditionally begun the body of every class with comments providing important </a:t>
            </a:r>
            <a:r>
              <a:rPr lang="en-US" dirty="0" smtClean="0"/>
              <a:t>information.</a:t>
            </a:r>
          </a:p>
          <a:p>
            <a:r>
              <a:rPr lang="en-US" dirty="0"/>
              <a:t>To add this same metadata with an annotation, you must first define the </a:t>
            </a:r>
            <a:r>
              <a:rPr lang="en-US" i="1" dirty="0"/>
              <a:t>annotation type</a:t>
            </a:r>
            <a:r>
              <a:rPr lang="en-US" dirty="0"/>
              <a:t>. The syntax for doing this is:</a:t>
            </a:r>
            <a:endParaRPr lang="bg-BG" dirty="0"/>
          </a:p>
        </p:txBody>
      </p:sp>
      <p:pic>
        <p:nvPicPr>
          <p:cNvPr id="1024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3789363"/>
            <a:ext cx="4679950" cy="175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9571040"/>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b="1" dirty="0"/>
              <a:t>Documentation</a:t>
            </a:r>
            <a:endParaRPr lang="bg-BG" b="1" dirty="0"/>
          </a:p>
        </p:txBody>
      </p:sp>
      <p:sp>
        <p:nvSpPr>
          <p:cNvPr id="104451" name="Rectangle 3"/>
          <p:cNvSpPr>
            <a:spLocks noGrp="1" noChangeArrowheads="1"/>
          </p:cNvSpPr>
          <p:nvPr>
            <p:ph type="body" idx="1"/>
          </p:nvPr>
        </p:nvSpPr>
        <p:spPr/>
        <p:txBody>
          <a:bodyPr/>
          <a:lstStyle/>
          <a:p>
            <a:r>
              <a:rPr lang="en-US" dirty="0"/>
              <a:t>Once the annotation type has been defined, you can use annotations of that type, with the values filled in, like this:</a:t>
            </a:r>
            <a:endParaRPr lang="bg-BG" dirty="0"/>
          </a:p>
        </p:txBody>
      </p:sp>
      <p:pic>
        <p:nvPicPr>
          <p:cNvPr id="1044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9733" y="2667000"/>
            <a:ext cx="7157179" cy="2951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923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dirty="0" smtClean="0"/>
              <a:t>Initialization with</a:t>
            </a:r>
            <a:r>
              <a:rPr lang="bg-BG" dirty="0" smtClean="0"/>
              <a:t> </a:t>
            </a:r>
            <a:r>
              <a:rPr lang="en-US" dirty="0"/>
              <a:t>final </a:t>
            </a:r>
            <a:r>
              <a:rPr lang="en-US" dirty="0" smtClean="0"/>
              <a:t>method</a:t>
            </a:r>
            <a:endParaRPr lang="bg-BG" dirty="0"/>
          </a:p>
        </p:txBody>
      </p:sp>
      <p:sp>
        <p:nvSpPr>
          <p:cNvPr id="155651" name="Rectangle 3"/>
          <p:cNvSpPr>
            <a:spLocks noGrp="1" noChangeArrowheads="1"/>
          </p:cNvSpPr>
          <p:nvPr>
            <p:ph sz="quarter" idx="1"/>
          </p:nvPr>
        </p:nvSpPr>
        <p:spPr/>
        <p:txBody>
          <a:bodyPr/>
          <a:lstStyle/>
          <a:p>
            <a:r>
              <a:rPr lang="bg-BG" i="1" dirty="0"/>
              <a:t>final method</a:t>
            </a:r>
            <a:r>
              <a:rPr lang="bg-BG" dirty="0"/>
              <a:t> </a:t>
            </a:r>
            <a:r>
              <a:rPr lang="en-US" dirty="0" smtClean="0">
                <a:latin typeface="Cambria" pitchFamily="18" charset="0"/>
              </a:rPr>
              <a:t>can be used for initialization of object fields:</a:t>
            </a:r>
          </a:p>
          <a:p>
            <a:endParaRPr lang="bg-BG" dirty="0"/>
          </a:p>
        </p:txBody>
      </p:sp>
      <p:pic>
        <p:nvPicPr>
          <p:cNvPr id="1556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200400"/>
            <a:ext cx="6934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b="1" dirty="0"/>
              <a:t>Documentation</a:t>
            </a:r>
            <a:endParaRPr lang="bg-BG" b="1" dirty="0"/>
          </a:p>
        </p:txBody>
      </p:sp>
      <p:sp>
        <p:nvSpPr>
          <p:cNvPr id="105475" name="Rectangle 3"/>
          <p:cNvSpPr>
            <a:spLocks noGrp="1" noChangeArrowheads="1"/>
          </p:cNvSpPr>
          <p:nvPr>
            <p:ph type="body" idx="1"/>
          </p:nvPr>
        </p:nvSpPr>
        <p:spPr/>
        <p:txBody>
          <a:bodyPr/>
          <a:lstStyle/>
          <a:p>
            <a:r>
              <a:rPr lang="en-US" dirty="0"/>
              <a:t>To make the information in @</a:t>
            </a:r>
            <a:r>
              <a:rPr lang="en-US" dirty="0" err="1"/>
              <a:t>ClassPreamble</a:t>
            </a:r>
            <a:r>
              <a:rPr lang="en-US" dirty="0"/>
              <a:t> appear in </a:t>
            </a:r>
            <a:r>
              <a:rPr lang="en-US" dirty="0" err="1"/>
              <a:t>Javadoc</a:t>
            </a:r>
            <a:r>
              <a:rPr lang="en-US" dirty="0"/>
              <a:t>-generated documentation, you must annotate the @</a:t>
            </a:r>
            <a:r>
              <a:rPr lang="en-US" dirty="0" err="1"/>
              <a:t>ClassPreamble</a:t>
            </a:r>
            <a:r>
              <a:rPr lang="en-US" dirty="0"/>
              <a:t> definition itself with </a:t>
            </a:r>
            <a:r>
              <a:rPr lang="en-US" dirty="0" err="1"/>
              <a:t>the@Documented</a:t>
            </a:r>
            <a:r>
              <a:rPr lang="en-US" dirty="0"/>
              <a:t> annotation:</a:t>
            </a:r>
            <a:endParaRPr lang="bg-BG" dirty="0"/>
          </a:p>
        </p:txBody>
      </p:sp>
      <p:pic>
        <p:nvPicPr>
          <p:cNvPr id="1054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6652" y="3657600"/>
            <a:ext cx="7931697"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630968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b="1" dirty="0"/>
              <a:t>Annotations Used by the Compiler</a:t>
            </a:r>
          </a:p>
        </p:txBody>
      </p:sp>
      <p:sp>
        <p:nvSpPr>
          <p:cNvPr id="117763" name="Rectangle 3"/>
          <p:cNvSpPr>
            <a:spLocks noGrp="1" noChangeArrowheads="1"/>
          </p:cNvSpPr>
          <p:nvPr>
            <p:ph sz="quarter" idx="1"/>
          </p:nvPr>
        </p:nvSpPr>
        <p:spPr>
          <a:xfrm>
            <a:off x="914400" y="1447800"/>
            <a:ext cx="7772400" cy="3505200"/>
          </a:xfrm>
        </p:spPr>
        <p:txBody>
          <a:bodyPr>
            <a:normAutofit lnSpcReduction="10000"/>
          </a:bodyPr>
          <a:lstStyle/>
          <a:p>
            <a:r>
              <a:rPr lang="en-US" sz="2400" b="1" dirty="0"/>
              <a:t>@Deprecated</a:t>
            </a:r>
            <a:r>
              <a:rPr lang="en-US" sz="2400" dirty="0"/>
              <a:t>—the @Deprecated annotation indicates that the marked element is </a:t>
            </a:r>
            <a:r>
              <a:rPr lang="en-US" sz="2400" i="1" dirty="0"/>
              <a:t>deprecated</a:t>
            </a:r>
            <a:r>
              <a:rPr lang="en-US" sz="2400" dirty="0"/>
              <a:t> and should no longer be used. The compiler generates a warning whenever a program uses a method, class, or field with the @Deprecated annotation. When an element is deprecated, it should also be documented using the </a:t>
            </a:r>
            <a:r>
              <a:rPr lang="en-US" sz="2400" dirty="0" err="1"/>
              <a:t>Javadoc</a:t>
            </a:r>
            <a:r>
              <a:rPr lang="en-US" sz="2400" dirty="0"/>
              <a:t> @deprecated tag, as shown in the following example. The use of the "@" symbol in both </a:t>
            </a:r>
            <a:r>
              <a:rPr lang="en-US" sz="2400" dirty="0" err="1"/>
              <a:t>Javadoc</a:t>
            </a:r>
            <a:r>
              <a:rPr lang="en-US" sz="2400" dirty="0"/>
              <a:t> comments and in annotations is not coincidental—they are related conceptually. Also, note that the </a:t>
            </a:r>
            <a:r>
              <a:rPr lang="en-US" sz="2400" dirty="0" err="1"/>
              <a:t>Javadoc</a:t>
            </a:r>
            <a:r>
              <a:rPr lang="en-US" sz="2400" dirty="0"/>
              <a:t> tag starts with a lowercase "d" and the annotation starts with an uppercase "D".</a:t>
            </a:r>
            <a:endParaRPr lang="bg-BG" sz="2400" dirty="0"/>
          </a:p>
        </p:txBody>
      </p:sp>
      <p:pic>
        <p:nvPicPr>
          <p:cNvPr id="11776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3174" y="4774261"/>
            <a:ext cx="5111750"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2321128"/>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en-US" b="1" dirty="0"/>
              <a:t>Annotations Used by the Compiler</a:t>
            </a:r>
          </a:p>
        </p:txBody>
      </p:sp>
      <p:sp>
        <p:nvSpPr>
          <p:cNvPr id="117763" name="Rectangle 3"/>
          <p:cNvSpPr>
            <a:spLocks noGrp="1" noChangeArrowheads="1"/>
          </p:cNvSpPr>
          <p:nvPr>
            <p:ph sz="quarter" idx="1"/>
          </p:nvPr>
        </p:nvSpPr>
        <p:spPr>
          <a:xfrm>
            <a:off x="914400" y="1447800"/>
            <a:ext cx="7772400" cy="3505200"/>
          </a:xfrm>
        </p:spPr>
        <p:txBody>
          <a:bodyPr>
            <a:normAutofit/>
          </a:bodyPr>
          <a:lstStyle/>
          <a:p>
            <a:r>
              <a:rPr lang="en-US" sz="2400" b="1" dirty="0"/>
              <a:t>@Override</a:t>
            </a:r>
            <a:r>
              <a:rPr lang="en-US" sz="2400" dirty="0"/>
              <a:t>—the @Override annotation informs the compiler that the element is meant to override an element declared in a </a:t>
            </a:r>
            <a:r>
              <a:rPr lang="en-US" sz="2400" dirty="0" smtClean="0"/>
              <a:t>superclass.</a:t>
            </a:r>
            <a:endParaRPr lang="bg-BG"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70364" y="3124944"/>
            <a:ext cx="5257800" cy="1370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22046770"/>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en-US" b="1" dirty="0" smtClean="0"/>
              <a:t>Annotations Used by the Compiler</a:t>
            </a:r>
            <a:endParaRPr lang="en-US" b="1" dirty="0"/>
          </a:p>
        </p:txBody>
      </p:sp>
      <p:sp>
        <p:nvSpPr>
          <p:cNvPr id="118787" name="Rectangle 3"/>
          <p:cNvSpPr>
            <a:spLocks noGrp="1" noChangeArrowheads="1"/>
          </p:cNvSpPr>
          <p:nvPr>
            <p:ph sz="quarter" idx="1"/>
          </p:nvPr>
        </p:nvSpPr>
        <p:spPr/>
        <p:txBody>
          <a:bodyPr>
            <a:normAutofit/>
          </a:bodyPr>
          <a:lstStyle/>
          <a:p>
            <a:r>
              <a:rPr lang="en-US" sz="2800" b="1" dirty="0"/>
              <a:t>@</a:t>
            </a:r>
            <a:r>
              <a:rPr lang="en-US" sz="2800" b="1" dirty="0" err="1"/>
              <a:t>SuppressWarnings</a:t>
            </a:r>
            <a:r>
              <a:rPr lang="en-US" sz="2800" dirty="0"/>
              <a:t>—the </a:t>
            </a:r>
            <a:r>
              <a:rPr lang="en-US" sz="2800" dirty="0">
                <a:hlinkClick r:id="rId2"/>
              </a:rPr>
              <a:t>@</a:t>
            </a:r>
            <a:r>
              <a:rPr lang="en-US" sz="2800" dirty="0" err="1">
                <a:hlinkClick r:id="rId2"/>
              </a:rPr>
              <a:t>SuppressWarnings</a:t>
            </a:r>
            <a:r>
              <a:rPr lang="en-US" sz="2800" dirty="0"/>
              <a:t> annotation tells the compiler to suppress specific warnings that it would otherwise generate. In the example below, a deprecated method is used and the compiler would normally generate a warning. In this case, however, the annotation causes the warning to be suppressed.</a:t>
            </a:r>
            <a:endParaRPr lang="bg-BG" sz="2800" dirty="0"/>
          </a:p>
        </p:txBody>
      </p:sp>
      <p:pic>
        <p:nvPicPr>
          <p:cNvPr id="11878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327" y="4724400"/>
            <a:ext cx="7705725"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6576619"/>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b="1" dirty="0"/>
              <a:t>Annotations Used by the Compiler</a:t>
            </a:r>
            <a:endParaRPr lang="bg-BG" dirty="0"/>
          </a:p>
        </p:txBody>
      </p:sp>
      <p:sp>
        <p:nvSpPr>
          <p:cNvPr id="119811" name="Rectangle 3"/>
          <p:cNvSpPr>
            <a:spLocks noGrp="1" noChangeArrowheads="1"/>
          </p:cNvSpPr>
          <p:nvPr>
            <p:ph type="body" idx="1"/>
          </p:nvPr>
        </p:nvSpPr>
        <p:spPr/>
        <p:txBody>
          <a:bodyPr/>
          <a:lstStyle/>
          <a:p>
            <a:r>
              <a:rPr lang="en-US" dirty="0"/>
              <a:t>Every compiler warning belongs to a category. The Java Language Specification lists two categories: "deprecation" and "unchecked." </a:t>
            </a:r>
            <a:endParaRPr lang="en-US" dirty="0" smtClean="0"/>
          </a:p>
          <a:p>
            <a:r>
              <a:rPr lang="en-US" dirty="0" smtClean="0"/>
              <a:t>The </a:t>
            </a:r>
            <a:r>
              <a:rPr lang="en-US" dirty="0"/>
              <a:t>"unchecked" warning can occur when interfacing with legacy code written before the advent of </a:t>
            </a:r>
            <a:r>
              <a:rPr lang="en-US" dirty="0" smtClean="0"/>
              <a:t>generics. </a:t>
            </a:r>
            <a:r>
              <a:rPr lang="en-US" dirty="0"/>
              <a:t>To suppress more than one category of warnings, use the following syntax:</a:t>
            </a:r>
          </a:p>
        </p:txBody>
      </p:sp>
      <p:pic>
        <p:nvPicPr>
          <p:cNvPr id="1198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4648200"/>
            <a:ext cx="6913562" cy="604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0810198"/>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US" dirty="0"/>
              <a:t>Run-time E</a:t>
            </a:r>
            <a:r>
              <a:rPr lang="en-US" dirty="0" smtClean="0"/>
              <a:t>rrors and Exceptions</a:t>
            </a:r>
            <a:endParaRPr lang="bg-BG" dirty="0"/>
          </a:p>
        </p:txBody>
      </p:sp>
      <p:sp>
        <p:nvSpPr>
          <p:cNvPr id="7171" name="Rectangle 3"/>
          <p:cNvSpPr>
            <a:spLocks noGrp="1" noChangeArrowheads="1"/>
          </p:cNvSpPr>
          <p:nvPr>
            <p:ph type="subTitle" idx="1"/>
          </p:nvPr>
        </p:nvSpPr>
        <p:spPr/>
        <p:txBody>
          <a:bodyPr/>
          <a:lstStyle/>
          <a:p>
            <a:r>
              <a:rPr lang="en-US" dirty="0" smtClean="0"/>
              <a:t>CJv1</a:t>
            </a:r>
            <a:r>
              <a:rPr lang="en-US" dirty="0"/>
              <a:t>, </a:t>
            </a:r>
            <a:r>
              <a:rPr lang="en-US" dirty="0" smtClean="0"/>
              <a:t>chapter </a:t>
            </a:r>
            <a:r>
              <a:rPr lang="bg-BG" dirty="0" smtClean="0"/>
              <a:t>11</a:t>
            </a:r>
            <a:endParaRPr lang="bg-BG" dirty="0"/>
          </a:p>
        </p:txBody>
      </p:sp>
    </p:spTree>
    <p:extLst>
      <p:ext uri="{BB962C8B-B14F-4D97-AF65-F5344CB8AC3E}">
        <p14:creationId xmlns:p14="http://schemas.microsoft.com/office/powerpoint/2010/main" val="314538640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dirty="0"/>
              <a:t>Run-time </a:t>
            </a:r>
            <a:r>
              <a:rPr lang="en-US" dirty="0" smtClean="0"/>
              <a:t>Errors</a:t>
            </a:r>
            <a:endParaRPr lang="bg-BG" dirty="0"/>
          </a:p>
        </p:txBody>
      </p:sp>
      <p:sp>
        <p:nvSpPr>
          <p:cNvPr id="166915" name="Rectangle 3"/>
          <p:cNvSpPr>
            <a:spLocks noGrp="1" noChangeArrowheads="1"/>
          </p:cNvSpPr>
          <p:nvPr>
            <p:ph type="body" idx="1"/>
          </p:nvPr>
        </p:nvSpPr>
        <p:spPr/>
        <p:txBody>
          <a:bodyPr/>
          <a:lstStyle/>
          <a:p>
            <a:r>
              <a:rPr lang="en-US" dirty="0"/>
              <a:t>Error handling is a major aspect of serious software development. It is represents a significant part of the total development effort, (and not the fun part either). Today we are going to discuss error handling techniques in general, and their specific incarnations in </a:t>
            </a:r>
            <a:r>
              <a:rPr lang="en-US" dirty="0" err="1"/>
              <a:t>Java.What</a:t>
            </a:r>
            <a:r>
              <a:rPr lang="en-US" dirty="0"/>
              <a:t> could go wrong?</a:t>
            </a:r>
          </a:p>
          <a:p>
            <a:pPr lvl="1"/>
            <a:r>
              <a:rPr lang="en-US" dirty="0"/>
              <a:t>unexpected or </a:t>
            </a:r>
            <a:r>
              <a:rPr lang="en-US" dirty="0" err="1"/>
              <a:t>inconsistant</a:t>
            </a:r>
            <a:r>
              <a:rPr lang="en-US" dirty="0"/>
              <a:t> input</a:t>
            </a:r>
          </a:p>
          <a:p>
            <a:pPr lvl="2"/>
            <a:r>
              <a:rPr lang="en-US" dirty="0" err="1"/>
              <a:t>syntacticly</a:t>
            </a:r>
            <a:r>
              <a:rPr lang="en-US" dirty="0"/>
              <a:t> incorrect - wrong types or values</a:t>
            </a:r>
          </a:p>
          <a:p>
            <a:pPr lvl="2"/>
            <a:r>
              <a:rPr lang="en-US" dirty="0" err="1"/>
              <a:t>semanticly</a:t>
            </a:r>
            <a:r>
              <a:rPr lang="en-US" dirty="0"/>
              <a:t> incorrect</a:t>
            </a:r>
          </a:p>
        </p:txBody>
      </p:sp>
    </p:spTree>
    <p:extLst>
      <p:ext uri="{BB962C8B-B14F-4D97-AF65-F5344CB8AC3E}">
        <p14:creationId xmlns:p14="http://schemas.microsoft.com/office/powerpoint/2010/main" val="20848488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dirty="0"/>
              <a:t>Run-time </a:t>
            </a:r>
            <a:r>
              <a:rPr lang="en-US" dirty="0" smtClean="0"/>
              <a:t>Errors</a:t>
            </a:r>
            <a:endParaRPr lang="bg-BG" dirty="0"/>
          </a:p>
        </p:txBody>
      </p:sp>
      <p:sp>
        <p:nvSpPr>
          <p:cNvPr id="167939" name="Rectangle 3"/>
          <p:cNvSpPr>
            <a:spLocks noGrp="1" noChangeArrowheads="1"/>
          </p:cNvSpPr>
          <p:nvPr>
            <p:ph type="body" idx="1"/>
          </p:nvPr>
        </p:nvSpPr>
        <p:spPr/>
        <p:txBody>
          <a:bodyPr/>
          <a:lstStyle/>
          <a:p>
            <a:pPr lvl="1"/>
            <a:r>
              <a:rPr lang="en-US" dirty="0"/>
              <a:t>I/O errors</a:t>
            </a:r>
          </a:p>
          <a:p>
            <a:pPr lvl="2"/>
            <a:r>
              <a:rPr lang="en-US" dirty="0"/>
              <a:t>Ex: Attempt to open non-</a:t>
            </a:r>
            <a:r>
              <a:rPr lang="en-US" dirty="0" err="1"/>
              <a:t>existant</a:t>
            </a:r>
            <a:r>
              <a:rPr lang="en-US" dirty="0"/>
              <a:t> file</a:t>
            </a:r>
          </a:p>
          <a:p>
            <a:pPr lvl="1"/>
            <a:r>
              <a:rPr lang="en-US" dirty="0"/>
              <a:t>Processing errors</a:t>
            </a:r>
          </a:p>
          <a:p>
            <a:pPr lvl="2"/>
            <a:r>
              <a:rPr lang="en-US" dirty="0"/>
              <a:t>Ex: divide by zero; array access out of bounds; null Object access</a:t>
            </a:r>
          </a:p>
          <a:p>
            <a:pPr lvl="1"/>
            <a:r>
              <a:rPr lang="en-US" dirty="0"/>
              <a:t>External conditions</a:t>
            </a:r>
          </a:p>
          <a:p>
            <a:pPr lvl="2"/>
            <a:r>
              <a:rPr lang="en-US" dirty="0"/>
              <a:t>Network host unreachable; network connection disconnected</a:t>
            </a:r>
          </a:p>
          <a:p>
            <a:pPr lvl="2"/>
            <a:r>
              <a:rPr lang="en-US" dirty="0"/>
              <a:t>External device conditions; audio, cameras, etc.</a:t>
            </a:r>
          </a:p>
          <a:p>
            <a:pPr lvl="1"/>
            <a:r>
              <a:rPr lang="en-US" dirty="0"/>
              <a:t>System errors (usually fatal)</a:t>
            </a:r>
          </a:p>
          <a:p>
            <a:pPr lvl="2"/>
            <a:r>
              <a:rPr lang="en-US" dirty="0"/>
              <a:t>Out of memory; disk errors; hardware errors</a:t>
            </a:r>
          </a:p>
        </p:txBody>
      </p:sp>
    </p:spTree>
    <p:extLst>
      <p:ext uri="{BB962C8B-B14F-4D97-AF65-F5344CB8AC3E}">
        <p14:creationId xmlns:p14="http://schemas.microsoft.com/office/powerpoint/2010/main" val="30029729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dirty="0" smtClean="0"/>
              <a:t>Manipulating run-time</a:t>
            </a:r>
            <a:r>
              <a:rPr lang="bg-BG" dirty="0" smtClean="0"/>
              <a:t> </a:t>
            </a:r>
            <a:r>
              <a:rPr lang="en-US" dirty="0" smtClean="0"/>
              <a:t>errors</a:t>
            </a:r>
            <a:endParaRPr lang="bg-BG" dirty="0"/>
          </a:p>
        </p:txBody>
      </p:sp>
      <p:sp>
        <p:nvSpPr>
          <p:cNvPr id="168963" name="Rectangle 3"/>
          <p:cNvSpPr>
            <a:spLocks noGrp="1" noChangeArrowheads="1"/>
          </p:cNvSpPr>
          <p:nvPr>
            <p:ph type="body" idx="1"/>
          </p:nvPr>
        </p:nvSpPr>
        <p:spPr/>
        <p:txBody>
          <a:bodyPr/>
          <a:lstStyle/>
          <a:p>
            <a:r>
              <a:rPr lang="en-US" dirty="0"/>
              <a:t>Three issues</a:t>
            </a:r>
            <a:r>
              <a:rPr lang="en-US" dirty="0" smtClean="0"/>
              <a:t>:</a:t>
            </a:r>
          </a:p>
          <a:p>
            <a:pPr lvl="1"/>
            <a:r>
              <a:rPr lang="en-US" dirty="0" smtClean="0"/>
              <a:t>Detecting</a:t>
            </a:r>
            <a:r>
              <a:rPr lang="en-US" dirty="0"/>
              <a:t>: testing for error conditions</a:t>
            </a:r>
          </a:p>
          <a:p>
            <a:pPr lvl="1"/>
            <a:r>
              <a:rPr lang="en-US" dirty="0"/>
              <a:t>Signaling: communicating error to handling code</a:t>
            </a:r>
          </a:p>
          <a:p>
            <a:pPr lvl="1"/>
            <a:r>
              <a:rPr lang="en-US" dirty="0"/>
              <a:t>Handling: attempt to recover, or at least die gracefully</a:t>
            </a:r>
          </a:p>
        </p:txBody>
      </p:sp>
    </p:spTree>
    <p:extLst>
      <p:ext uri="{BB962C8B-B14F-4D97-AF65-F5344CB8AC3E}">
        <p14:creationId xmlns:p14="http://schemas.microsoft.com/office/powerpoint/2010/main" val="368426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en-US"/>
              <a:t>Testing</a:t>
            </a:r>
            <a:endParaRPr lang="bg-BG"/>
          </a:p>
        </p:txBody>
      </p:sp>
      <p:sp>
        <p:nvSpPr>
          <p:cNvPr id="169987" name="Rectangle 3"/>
          <p:cNvSpPr>
            <a:spLocks noGrp="1" noChangeArrowheads="1"/>
          </p:cNvSpPr>
          <p:nvPr>
            <p:ph type="body" idx="1"/>
          </p:nvPr>
        </p:nvSpPr>
        <p:spPr/>
        <p:txBody>
          <a:bodyPr>
            <a:normAutofit fontScale="92500"/>
          </a:bodyPr>
          <a:lstStyle/>
          <a:p>
            <a:r>
              <a:rPr lang="en-US" dirty="0"/>
              <a:t>Choices:</a:t>
            </a:r>
          </a:p>
          <a:p>
            <a:pPr lvl="1"/>
            <a:r>
              <a:rPr lang="en-US" dirty="0"/>
              <a:t>High level: Test arguments before calling library </a:t>
            </a:r>
            <a:r>
              <a:rPr lang="en-US" dirty="0" err="1"/>
              <a:t>methods.For</a:t>
            </a:r>
            <a:r>
              <a:rPr lang="en-US" dirty="0"/>
              <a:t> example, in the case of </a:t>
            </a:r>
            <a:r>
              <a:rPr lang="en-US" dirty="0" err="1"/>
              <a:t>bracketRoot</a:t>
            </a:r>
            <a:r>
              <a:rPr lang="en-US" dirty="0"/>
              <a:t>, check signs before call.</a:t>
            </a:r>
          </a:p>
          <a:p>
            <a:pPr lvl="1"/>
            <a:r>
              <a:rPr lang="en-US" dirty="0"/>
              <a:t>Low level: Detect error in called method and pass them </a:t>
            </a:r>
            <a:r>
              <a:rPr lang="en-US" dirty="0" err="1"/>
              <a:t>up.If</a:t>
            </a:r>
            <a:r>
              <a:rPr lang="en-US" dirty="0"/>
              <a:t> you are implementing both the caller and </a:t>
            </a:r>
            <a:r>
              <a:rPr lang="en-US" dirty="0" err="1"/>
              <a:t>callee</a:t>
            </a:r>
            <a:r>
              <a:rPr lang="en-US" dirty="0"/>
              <a:t>, one can check for </a:t>
            </a:r>
            <a:r>
              <a:rPr lang="en-US" dirty="0" err="1"/>
              <a:t>consistancy</a:t>
            </a:r>
            <a:r>
              <a:rPr lang="en-US" dirty="0"/>
              <a:t> in the caller and assume all is well in the </a:t>
            </a:r>
            <a:r>
              <a:rPr lang="en-US" dirty="0" err="1"/>
              <a:t>callee</a:t>
            </a:r>
            <a:r>
              <a:rPr lang="en-US" dirty="0"/>
              <a:t>.</a:t>
            </a:r>
          </a:p>
          <a:p>
            <a:pPr lvl="1"/>
            <a:r>
              <a:rPr lang="en-US" dirty="0"/>
              <a:t>If you are implementing a library or class to be used by others, you probably have to check all inputs for error in your library methods.</a:t>
            </a:r>
          </a:p>
          <a:p>
            <a:r>
              <a:rPr lang="en-US" dirty="0"/>
              <a:t>Choice should be based on program structure, probabilities of error, and cost of testing. At any rate, policy should be clear, explicit and </a:t>
            </a:r>
            <a:r>
              <a:rPr lang="en-US" dirty="0" err="1"/>
              <a:t>consistant</a:t>
            </a:r>
            <a:r>
              <a:rPr lang="en-US" dirty="0"/>
              <a:t>. It should be clear at each level what conditions on input and data values have been check and enforced.</a:t>
            </a:r>
          </a:p>
        </p:txBody>
      </p:sp>
    </p:spTree>
    <p:extLst>
      <p:ext uri="{BB962C8B-B14F-4D97-AF65-F5344CB8AC3E}">
        <p14:creationId xmlns:p14="http://schemas.microsoft.com/office/powerpoint/2010/main" val="3466455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dirty="0"/>
              <a:t>Defining Classes</a:t>
            </a:r>
            <a:endParaRPr lang="bg-BG" dirty="0"/>
          </a:p>
        </p:txBody>
      </p:sp>
      <p:sp>
        <p:nvSpPr>
          <p:cNvPr id="116739" name="Rectangle 3"/>
          <p:cNvSpPr>
            <a:spLocks noGrp="1" noChangeArrowheads="1"/>
          </p:cNvSpPr>
          <p:nvPr>
            <p:ph sz="quarter" idx="1"/>
          </p:nvPr>
        </p:nvSpPr>
        <p:spPr/>
        <p:txBody>
          <a:bodyPr>
            <a:normAutofit/>
          </a:bodyPr>
          <a:lstStyle/>
          <a:p>
            <a:pPr>
              <a:lnSpc>
                <a:spcPct val="80000"/>
              </a:lnSpc>
            </a:pPr>
            <a:r>
              <a:rPr lang="en-US" sz="2800" dirty="0"/>
              <a:t>String is a built-in object type (this lets Java use '+' for </a:t>
            </a:r>
            <a:r>
              <a:rPr lang="en-US" sz="2800" dirty="0" err="1"/>
              <a:t>concat</a:t>
            </a:r>
            <a:r>
              <a:rPr lang="en-US" sz="2800" dirty="0"/>
              <a:t>)</a:t>
            </a:r>
          </a:p>
          <a:p>
            <a:pPr>
              <a:lnSpc>
                <a:spcPct val="80000"/>
              </a:lnSpc>
            </a:pPr>
            <a:r>
              <a:rPr lang="en-US" sz="2800" dirty="0"/>
              <a:t>Java (and other OO languages) allows programmers to create user defined classes, extending the type system with new object types. </a:t>
            </a:r>
          </a:p>
          <a:p>
            <a:pPr>
              <a:lnSpc>
                <a:spcPct val="80000"/>
              </a:lnSpc>
            </a:pPr>
            <a:r>
              <a:rPr lang="en-US" sz="2800" dirty="0" smtClean="0"/>
              <a:t>Defining </a:t>
            </a:r>
            <a:r>
              <a:rPr lang="en-US" sz="2800" dirty="0"/>
              <a:t>new classes is a matter of defining the data each instance maintains, and the set of methods that manipulate that data. </a:t>
            </a:r>
            <a:endParaRPr lang="en-US" sz="2800" dirty="0" smtClean="0"/>
          </a:p>
          <a:p>
            <a:pPr>
              <a:lnSpc>
                <a:spcPct val="80000"/>
              </a:lnSpc>
            </a:pPr>
            <a:r>
              <a:rPr lang="en-US" sz="2800" dirty="0" smtClean="0"/>
              <a:t>Classes </a:t>
            </a:r>
            <a:r>
              <a:rPr lang="en-US" sz="2800" dirty="0"/>
              <a:t>are defined with keyword 'class'. The source for a class must be in a .java file of the same name (case sensitive)</a:t>
            </a:r>
            <a:endParaRPr lang="bg-BG" sz="2800" dirty="0"/>
          </a:p>
        </p:txBody>
      </p:sp>
    </p:spTree>
    <p:extLst>
      <p:ext uri="{BB962C8B-B14F-4D97-AF65-F5344CB8AC3E}">
        <p14:creationId xmlns:p14="http://schemas.microsoft.com/office/powerpoint/2010/main" val="1287377953"/>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Signaling</a:t>
            </a:r>
            <a:endParaRPr lang="bg-BG"/>
          </a:p>
        </p:txBody>
      </p:sp>
      <p:sp>
        <p:nvSpPr>
          <p:cNvPr id="171011" name="Rectangle 3"/>
          <p:cNvSpPr>
            <a:spLocks noGrp="1" noChangeArrowheads="1"/>
          </p:cNvSpPr>
          <p:nvPr>
            <p:ph type="body" idx="1"/>
          </p:nvPr>
        </p:nvSpPr>
        <p:spPr/>
        <p:txBody>
          <a:bodyPr>
            <a:normAutofit lnSpcReduction="10000"/>
          </a:bodyPr>
          <a:lstStyle/>
          <a:p>
            <a:r>
              <a:rPr lang="en-US" dirty="0"/>
              <a:t>Two methods: Error return codes, and Throwing Exceptions</a:t>
            </a:r>
          </a:p>
          <a:p>
            <a:r>
              <a:rPr lang="en-US" dirty="0"/>
              <a:t>Error codes</a:t>
            </a:r>
          </a:p>
          <a:p>
            <a:pPr lvl="1"/>
            <a:r>
              <a:rPr lang="en-US" dirty="0"/>
              <a:t>Have all library methods return an error code: usually 0 for success, and a non-zero code specifying type of error.</a:t>
            </a:r>
          </a:p>
          <a:p>
            <a:pPr lvl="1"/>
            <a:r>
              <a:rPr lang="en-US" dirty="0"/>
              <a:t>Advantages: low overhead, conceptually simple</a:t>
            </a:r>
          </a:p>
          <a:p>
            <a:pPr lvl="1"/>
            <a:r>
              <a:rPr lang="en-US" dirty="0"/>
              <a:t>Disadvantages:</a:t>
            </a:r>
          </a:p>
          <a:p>
            <a:pPr lvl="2"/>
            <a:r>
              <a:rPr lang="en-US" dirty="0"/>
              <a:t>uses up return value,</a:t>
            </a:r>
          </a:p>
          <a:p>
            <a:pPr lvl="2"/>
            <a:r>
              <a:rPr lang="en-US" dirty="0"/>
              <a:t>caller must test codes after each call, multi-level system must pass errors up the call chain.</a:t>
            </a:r>
          </a:p>
          <a:p>
            <a:pPr lvl="1"/>
            <a:r>
              <a:rPr lang="en-US" dirty="0"/>
              <a:t>For example, in our </a:t>
            </a:r>
            <a:r>
              <a:rPr lang="en-US" dirty="0" err="1"/>
              <a:t>bracketRoot</a:t>
            </a:r>
            <a:r>
              <a:rPr lang="en-US" dirty="0"/>
              <a:t> method, we are returning a double so it's hard to return an error code. You can select an unlikely value or return </a:t>
            </a:r>
            <a:r>
              <a:rPr lang="en-US" dirty="0" err="1"/>
              <a:t>NaN</a:t>
            </a:r>
            <a:r>
              <a:rPr lang="en-US" dirty="0"/>
              <a:t>, or null (for Object types</a:t>
            </a:r>
            <a:r>
              <a:rPr lang="en-US" dirty="0" smtClean="0"/>
              <a:t>)</a:t>
            </a:r>
            <a:endParaRPr lang="en-US" dirty="0"/>
          </a:p>
        </p:txBody>
      </p:sp>
    </p:spTree>
    <p:extLst>
      <p:ext uri="{BB962C8B-B14F-4D97-AF65-F5344CB8AC3E}">
        <p14:creationId xmlns:p14="http://schemas.microsoft.com/office/powerpoint/2010/main" val="4082869977"/>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p:txBody>
          <a:bodyPr/>
          <a:lstStyle/>
          <a:p>
            <a:r>
              <a:rPr lang="en-US"/>
              <a:t>Signaling</a:t>
            </a:r>
            <a:endParaRPr lang="bg-BG"/>
          </a:p>
        </p:txBody>
      </p:sp>
      <p:sp>
        <p:nvSpPr>
          <p:cNvPr id="171011" name="Rectangle 3"/>
          <p:cNvSpPr>
            <a:spLocks noGrp="1" noChangeArrowheads="1"/>
          </p:cNvSpPr>
          <p:nvPr>
            <p:ph type="body" idx="1"/>
          </p:nvPr>
        </p:nvSpPr>
        <p:spPr/>
        <p:txBody>
          <a:bodyPr>
            <a:normAutofit/>
          </a:bodyPr>
          <a:lstStyle/>
          <a:p>
            <a:pPr lvl="1"/>
            <a:r>
              <a:rPr lang="en-US" dirty="0" smtClean="0"/>
              <a:t>If </a:t>
            </a:r>
            <a:r>
              <a:rPr lang="en-US" dirty="0"/>
              <a:t>we really, wanted to (cleanly) use the return value to signal error conditions, we could use it solely for this purpose, and use a shared data structure to return a value. For example we would specify </a:t>
            </a:r>
            <a:r>
              <a:rPr lang="en-US" dirty="0" err="1"/>
              <a:t>bracketRoot</a:t>
            </a:r>
            <a:r>
              <a:rPr lang="en-US" dirty="0"/>
              <a:t> </a:t>
            </a:r>
            <a:r>
              <a:rPr lang="en-US" dirty="0" err="1"/>
              <a:t>aspublic</a:t>
            </a:r>
            <a:r>
              <a:rPr lang="en-US" dirty="0"/>
              <a:t> </a:t>
            </a:r>
            <a:r>
              <a:rPr lang="en-US" dirty="0" err="1"/>
              <a:t>ErrorCode</a:t>
            </a:r>
            <a:r>
              <a:rPr lang="en-US" dirty="0"/>
              <a:t> </a:t>
            </a:r>
            <a:r>
              <a:rPr lang="en-US" dirty="0" err="1"/>
              <a:t>bracketRoot</a:t>
            </a:r>
            <a:r>
              <a:rPr lang="en-US" dirty="0"/>
              <a:t>(double a, double b, double e, double[] </a:t>
            </a:r>
            <a:r>
              <a:rPr lang="en-US" dirty="0" err="1"/>
              <a:t>val</a:t>
            </a:r>
            <a:r>
              <a:rPr lang="en-US" dirty="0"/>
              <a:t>); and return our answer in </a:t>
            </a:r>
            <a:r>
              <a:rPr lang="en-US" dirty="0" err="1"/>
              <a:t>val</a:t>
            </a:r>
            <a:r>
              <a:rPr lang="en-US" dirty="0"/>
              <a:t>[0]; (In some language (like C on UNIX), this is really the only choice, and many C libraries are specified this way). and many</a:t>
            </a:r>
          </a:p>
          <a:p>
            <a:r>
              <a:rPr lang="en-US" dirty="0"/>
              <a:t>Exceptions</a:t>
            </a:r>
          </a:p>
          <a:p>
            <a:pPr lvl="1"/>
            <a:r>
              <a:rPr lang="en-US" dirty="0"/>
              <a:t>Higher overhead, but can lead to cleaner code</a:t>
            </a:r>
          </a:p>
        </p:txBody>
      </p:sp>
    </p:spTree>
    <p:extLst>
      <p:ext uri="{BB962C8B-B14F-4D97-AF65-F5344CB8AC3E}">
        <p14:creationId xmlns:p14="http://schemas.microsoft.com/office/powerpoint/2010/main" val="3781471428"/>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b="1" dirty="0"/>
              <a:t>Exceptions: General</a:t>
            </a:r>
          </a:p>
        </p:txBody>
      </p:sp>
      <p:sp>
        <p:nvSpPr>
          <p:cNvPr id="211971" name="Rectangle 3"/>
          <p:cNvSpPr>
            <a:spLocks noGrp="1" noChangeArrowheads="1"/>
          </p:cNvSpPr>
          <p:nvPr>
            <p:ph type="body" idx="1"/>
          </p:nvPr>
        </p:nvSpPr>
        <p:spPr/>
        <p:txBody>
          <a:bodyPr>
            <a:normAutofit/>
          </a:bodyPr>
          <a:lstStyle/>
          <a:p>
            <a:pPr marL="0" indent="0">
              <a:buNone/>
            </a:pPr>
            <a:r>
              <a:rPr lang="en-US" dirty="0"/>
              <a:t>The basic problems Exception mechanisms are trying to solve are</a:t>
            </a:r>
            <a:r>
              <a:rPr lang="en-US" dirty="0" smtClean="0"/>
              <a:t>:</a:t>
            </a:r>
          </a:p>
          <a:p>
            <a:pPr marL="0" indent="0">
              <a:buNone/>
            </a:pPr>
            <a:endParaRPr lang="en-US" dirty="0"/>
          </a:p>
          <a:p>
            <a:r>
              <a:rPr lang="en-US" dirty="0"/>
              <a:t>Indicating an error without using up the return value</a:t>
            </a:r>
          </a:p>
          <a:p>
            <a:r>
              <a:rPr lang="en-US" dirty="0"/>
              <a:t>Getting the exception to the code that deals with it, with have to constantly check return values</a:t>
            </a:r>
            <a:r>
              <a:rPr lang="en-US" dirty="0" smtClean="0"/>
              <a:t>.</a:t>
            </a:r>
            <a:endParaRPr lang="en-US" dirty="0"/>
          </a:p>
        </p:txBody>
      </p:sp>
    </p:spTree>
    <p:extLst>
      <p:ext uri="{BB962C8B-B14F-4D97-AF65-F5344CB8AC3E}">
        <p14:creationId xmlns:p14="http://schemas.microsoft.com/office/powerpoint/2010/main" val="255074391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b="1" dirty="0"/>
              <a:t>Exceptions: General</a:t>
            </a:r>
          </a:p>
        </p:txBody>
      </p:sp>
      <p:sp>
        <p:nvSpPr>
          <p:cNvPr id="211971" name="Rectangle 3"/>
          <p:cNvSpPr>
            <a:spLocks noGrp="1" noChangeArrowheads="1"/>
          </p:cNvSpPr>
          <p:nvPr>
            <p:ph type="body" idx="1"/>
          </p:nvPr>
        </p:nvSpPr>
        <p:spPr/>
        <p:txBody>
          <a:bodyPr>
            <a:normAutofit/>
          </a:bodyPr>
          <a:lstStyle/>
          <a:p>
            <a:r>
              <a:rPr lang="en-US" dirty="0" smtClean="0"/>
              <a:t>The </a:t>
            </a:r>
            <a:r>
              <a:rPr lang="en-US" dirty="0"/>
              <a:t>basic process of the exception mechanism is as follows:</a:t>
            </a:r>
          </a:p>
          <a:p>
            <a:pPr lvl="2"/>
            <a:r>
              <a:rPr lang="en-US" dirty="0"/>
              <a:t>When error condition is detected an exception is thrown</a:t>
            </a:r>
          </a:p>
          <a:p>
            <a:pPr lvl="2"/>
            <a:r>
              <a:rPr lang="en-US" dirty="0"/>
              <a:t>"throw" is a system/language specific mechanism that unwinds the call stack until a handler for the specific exception is found</a:t>
            </a:r>
          </a:p>
          <a:p>
            <a:pPr lvl="2"/>
            <a:r>
              <a:rPr lang="en-US" dirty="0"/>
              <a:t>Exception handlers defined in "catch" blocks</a:t>
            </a:r>
          </a:p>
          <a:p>
            <a:pPr lvl="2"/>
            <a:r>
              <a:rPr lang="en-US" dirty="0"/>
              <a:t>After processing catch handler code, execution resumes after catch block</a:t>
            </a:r>
          </a:p>
          <a:p>
            <a:pPr lvl="2"/>
            <a:r>
              <a:rPr lang="en-US" dirty="0"/>
              <a:t>Many languages/systems have catch/throw exception systems: Java, C++, Windows C (no raw C catch/throw available in UNIX). All of these systems are more or less the same as the Java version</a:t>
            </a:r>
          </a:p>
        </p:txBody>
      </p:sp>
    </p:spTree>
    <p:extLst>
      <p:ext uri="{BB962C8B-B14F-4D97-AF65-F5344CB8AC3E}">
        <p14:creationId xmlns:p14="http://schemas.microsoft.com/office/powerpoint/2010/main" val="85476381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6" name="Rectangle 4"/>
          <p:cNvSpPr>
            <a:spLocks noGrp="1" noChangeArrowheads="1"/>
          </p:cNvSpPr>
          <p:nvPr>
            <p:ph type="title"/>
          </p:nvPr>
        </p:nvSpPr>
        <p:spPr/>
        <p:txBody>
          <a:bodyPr>
            <a:normAutofit/>
          </a:bodyPr>
          <a:lstStyle/>
          <a:p>
            <a:r>
              <a:rPr lang="en-US" b="1" dirty="0"/>
              <a:t>Exceptions: General</a:t>
            </a:r>
          </a:p>
        </p:txBody>
      </p:sp>
      <p:sp>
        <p:nvSpPr>
          <p:cNvPr id="177157" name="Rectangle 5"/>
          <p:cNvSpPr>
            <a:spLocks noGrp="1" noChangeArrowheads="1"/>
          </p:cNvSpPr>
          <p:nvPr>
            <p:ph idx="1"/>
          </p:nvPr>
        </p:nvSpPr>
        <p:spPr/>
        <p:txBody>
          <a:bodyPr/>
          <a:lstStyle/>
          <a:p>
            <a:endParaRPr lang="bg-BG"/>
          </a:p>
        </p:txBody>
      </p:sp>
      <p:pic>
        <p:nvPicPr>
          <p:cNvPr id="17715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2205038"/>
            <a:ext cx="3089275" cy="345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715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2276475"/>
            <a:ext cx="4895850" cy="356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208337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p:txBody>
          <a:bodyPr/>
          <a:lstStyle/>
          <a:p>
            <a:r>
              <a:rPr lang="en-US" b="1" dirty="0"/>
              <a:t>The Three Kinds of Exceptions</a:t>
            </a:r>
          </a:p>
        </p:txBody>
      </p:sp>
      <p:sp>
        <p:nvSpPr>
          <p:cNvPr id="179203" name="Rectangle 3"/>
          <p:cNvSpPr>
            <a:spLocks noGrp="1" noChangeArrowheads="1"/>
          </p:cNvSpPr>
          <p:nvPr>
            <p:ph type="body" idx="1"/>
          </p:nvPr>
        </p:nvSpPr>
        <p:spPr/>
        <p:txBody>
          <a:bodyPr>
            <a:normAutofit fontScale="92500" lnSpcReduction="20000"/>
          </a:bodyPr>
          <a:lstStyle/>
          <a:p>
            <a:r>
              <a:rPr lang="en-US" dirty="0"/>
              <a:t>The first kind of exception is the </a:t>
            </a:r>
            <a:r>
              <a:rPr lang="en-US" i="1" dirty="0"/>
              <a:t>checked exception</a:t>
            </a:r>
            <a:r>
              <a:rPr lang="en-US" dirty="0"/>
              <a:t>. These are exceptional conditions that a well-written application should anticipate and recover from. For example, suppose an application prompts a user for an input file name, then opens the file by passing the name to the constructor for </a:t>
            </a:r>
            <a:r>
              <a:rPr lang="en-US" dirty="0" err="1"/>
              <a:t>java.io.FileReader</a:t>
            </a:r>
            <a:r>
              <a:rPr lang="en-US" dirty="0"/>
              <a:t>. Normally, the user provides the name of an existing, readable file, so the construction of the </a:t>
            </a:r>
            <a:r>
              <a:rPr lang="en-US" dirty="0" err="1"/>
              <a:t>FileReader</a:t>
            </a:r>
            <a:r>
              <a:rPr lang="en-US" dirty="0"/>
              <a:t> object succeeds, and the execution of the application proceeds normally. But sometimes the user supplies the name of a nonexistent file, and the constructor throws </a:t>
            </a:r>
            <a:r>
              <a:rPr lang="en-US" dirty="0" err="1"/>
              <a:t>java.io.FileNotFoundException</a:t>
            </a:r>
            <a:r>
              <a:rPr lang="en-US" dirty="0"/>
              <a:t>. A well-written program will catch this exception and notify the user of the mistake, possibly prompting for a corrected file name.</a:t>
            </a:r>
          </a:p>
          <a:p>
            <a:r>
              <a:rPr lang="en-US" dirty="0"/>
              <a:t>Checked exceptions </a:t>
            </a:r>
            <a:r>
              <a:rPr lang="en-US" i="1" dirty="0"/>
              <a:t>are subject</a:t>
            </a:r>
            <a:r>
              <a:rPr lang="en-US" dirty="0"/>
              <a:t> to the Catch or Specify Requirement. All exceptions are checked exceptions, except for those indicated by Error, </a:t>
            </a:r>
            <a:r>
              <a:rPr lang="en-US" dirty="0" err="1"/>
              <a:t>RuntimeException</a:t>
            </a:r>
            <a:r>
              <a:rPr lang="en-US" dirty="0"/>
              <a:t>, and their subclasses.</a:t>
            </a:r>
          </a:p>
        </p:txBody>
      </p:sp>
    </p:spTree>
    <p:extLst>
      <p:ext uri="{BB962C8B-B14F-4D97-AF65-F5344CB8AC3E}">
        <p14:creationId xmlns:p14="http://schemas.microsoft.com/office/powerpoint/2010/main" val="378292730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b="1" dirty="0"/>
              <a:t>The Three Kinds of Exceptions</a:t>
            </a:r>
          </a:p>
        </p:txBody>
      </p:sp>
      <p:sp>
        <p:nvSpPr>
          <p:cNvPr id="180227" name="Rectangle 3"/>
          <p:cNvSpPr>
            <a:spLocks noGrp="1" noChangeArrowheads="1"/>
          </p:cNvSpPr>
          <p:nvPr>
            <p:ph type="body" idx="1"/>
          </p:nvPr>
        </p:nvSpPr>
        <p:spPr/>
        <p:txBody>
          <a:bodyPr>
            <a:normAutofit fontScale="92500" lnSpcReduction="20000"/>
          </a:bodyPr>
          <a:lstStyle/>
          <a:p>
            <a:r>
              <a:rPr lang="en-US" sz="2800" dirty="0"/>
              <a:t>The second kind of exception is the </a:t>
            </a:r>
            <a:r>
              <a:rPr lang="en-US" sz="2800" i="1" dirty="0"/>
              <a:t>error</a:t>
            </a:r>
            <a:r>
              <a:rPr lang="en-US" sz="2800" dirty="0"/>
              <a:t>. These are exceptional conditions that are external to the application, and that the application usually cannot anticipate or recover from. For example, suppose that an application successfully opens a file for input, but is unable to read the file because of a hardware or system malfunction. The unsuccessful read will throw </a:t>
            </a:r>
            <a:r>
              <a:rPr lang="en-US" sz="2800" dirty="0" err="1"/>
              <a:t>java.io.IOError</a:t>
            </a:r>
            <a:r>
              <a:rPr lang="en-US" sz="2800" dirty="0"/>
              <a:t>. An application might choose to catch this exception, in order to notify the user of the problem — but it also might make sense for the program to print a stack trace and exit.</a:t>
            </a:r>
          </a:p>
          <a:p>
            <a:r>
              <a:rPr lang="en-US" sz="2800" dirty="0"/>
              <a:t>Errors </a:t>
            </a:r>
            <a:r>
              <a:rPr lang="en-US" sz="2800" i="1" dirty="0"/>
              <a:t>are not subject</a:t>
            </a:r>
            <a:r>
              <a:rPr lang="en-US" sz="2800" dirty="0"/>
              <a:t> to the Catch or Specify Requirement. Errors are those exceptions indicated by Error and its subclasses.</a:t>
            </a:r>
          </a:p>
        </p:txBody>
      </p:sp>
    </p:spTree>
    <p:extLst>
      <p:ext uri="{BB962C8B-B14F-4D97-AF65-F5344CB8AC3E}">
        <p14:creationId xmlns:p14="http://schemas.microsoft.com/office/powerpoint/2010/main" val="48556966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US" b="1" dirty="0"/>
              <a:t>The Three Kinds of Exceptions</a:t>
            </a:r>
          </a:p>
        </p:txBody>
      </p:sp>
      <p:sp>
        <p:nvSpPr>
          <p:cNvPr id="180227" name="Rectangle 3"/>
          <p:cNvSpPr>
            <a:spLocks noGrp="1" noChangeArrowheads="1"/>
          </p:cNvSpPr>
          <p:nvPr>
            <p:ph type="body" idx="1"/>
          </p:nvPr>
        </p:nvSpPr>
        <p:spPr/>
        <p:txBody>
          <a:bodyPr>
            <a:normAutofit fontScale="77500" lnSpcReduction="20000"/>
          </a:bodyPr>
          <a:lstStyle/>
          <a:p>
            <a:r>
              <a:rPr lang="en-US" sz="2800" dirty="0"/>
              <a:t>The third kind of exception is the </a:t>
            </a:r>
            <a:r>
              <a:rPr lang="en-US" sz="2800" i="1" dirty="0"/>
              <a:t>runtime exception</a:t>
            </a:r>
            <a:r>
              <a:rPr lang="en-US" sz="2800" dirty="0"/>
              <a:t>. These are exceptional conditions that are internal to the application, and that the application usually cannot anticipate or recover from. These usually indicate programming bugs, such as logic errors or improper use of an API. For example, consider the application described previously that passes a file name to the constructor for </a:t>
            </a:r>
            <a:r>
              <a:rPr lang="en-US" sz="2800" dirty="0" err="1"/>
              <a:t>FileReader</a:t>
            </a:r>
            <a:r>
              <a:rPr lang="en-US" sz="2800" dirty="0"/>
              <a:t>. If a logic error causes a null to be passed to the constructor, the constructor will throw </a:t>
            </a:r>
            <a:r>
              <a:rPr lang="en-US" sz="2800" dirty="0" err="1"/>
              <a:t>NullPointerException</a:t>
            </a:r>
            <a:r>
              <a:rPr lang="en-US" sz="2800" dirty="0"/>
              <a:t>. The application can catch this exception, but it probably makes more sense to eliminate the bug that caused the exception to occur.</a:t>
            </a:r>
          </a:p>
          <a:p>
            <a:r>
              <a:rPr lang="en-US" sz="2800" dirty="0"/>
              <a:t>Runtime exceptions </a:t>
            </a:r>
            <a:r>
              <a:rPr lang="en-US" sz="2800" i="1" dirty="0"/>
              <a:t>are not subject</a:t>
            </a:r>
            <a:r>
              <a:rPr lang="en-US" sz="2800" dirty="0"/>
              <a:t> to the Catch or Specify Requirement. Runtime exceptions are those indicated by </a:t>
            </a:r>
            <a:r>
              <a:rPr lang="en-US" sz="2800" dirty="0" err="1"/>
              <a:t>RuntimeException</a:t>
            </a:r>
            <a:r>
              <a:rPr lang="en-US" sz="2800" dirty="0"/>
              <a:t> and its subclasses.</a:t>
            </a:r>
          </a:p>
          <a:p>
            <a:r>
              <a:rPr lang="en-US" sz="2800" dirty="0"/>
              <a:t>Errors and runtime exceptions are collectively known as </a:t>
            </a:r>
            <a:r>
              <a:rPr lang="en-US" sz="2800" i="1" dirty="0"/>
              <a:t>unchecked exceptions</a:t>
            </a:r>
            <a:r>
              <a:rPr lang="en-US" sz="2800" dirty="0"/>
              <a:t>.</a:t>
            </a:r>
          </a:p>
        </p:txBody>
      </p:sp>
    </p:spTree>
    <p:extLst>
      <p:ext uri="{BB962C8B-B14F-4D97-AF65-F5344CB8AC3E}">
        <p14:creationId xmlns:p14="http://schemas.microsoft.com/office/powerpoint/2010/main" val="357823175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bg-BG" b="1"/>
              <a:t>Exceptions: Java</a:t>
            </a:r>
          </a:p>
        </p:txBody>
      </p:sp>
      <p:sp>
        <p:nvSpPr>
          <p:cNvPr id="175107" name="Rectangle 3"/>
          <p:cNvSpPr>
            <a:spLocks noGrp="1" noChangeArrowheads="1"/>
          </p:cNvSpPr>
          <p:nvPr>
            <p:ph sz="quarter" idx="1"/>
          </p:nvPr>
        </p:nvSpPr>
        <p:spPr/>
        <p:txBody>
          <a:bodyPr>
            <a:normAutofit/>
          </a:bodyPr>
          <a:lstStyle/>
          <a:p>
            <a:r>
              <a:rPr lang="en-US" sz="2400" dirty="0"/>
              <a:t>Errors and Exceptions are Objects (of course). Inherit from </a:t>
            </a:r>
            <a:r>
              <a:rPr lang="en-US" sz="2400" dirty="0" err="1"/>
              <a:t>Throwable</a:t>
            </a:r>
            <a:r>
              <a:rPr lang="en-US" sz="2400" dirty="0"/>
              <a:t> class. Can be subclasses for application specific errors (and are by various libraries). Java actually has a class hierarchy of </a:t>
            </a:r>
            <a:r>
              <a:rPr lang="en-US" sz="2400" dirty="0" smtClean="0"/>
              <a:t>exceptions.</a:t>
            </a:r>
            <a:endParaRPr lang="en-US" sz="2400" dirty="0"/>
          </a:p>
        </p:txBody>
      </p:sp>
      <p:pic>
        <p:nvPicPr>
          <p:cNvPr id="17510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4" y="3276600"/>
            <a:ext cx="4752975" cy="279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4770699"/>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8" name="Rectangle 4"/>
          <p:cNvSpPr>
            <a:spLocks noGrp="1" noChangeArrowheads="1"/>
          </p:cNvSpPr>
          <p:nvPr>
            <p:ph type="title"/>
          </p:nvPr>
        </p:nvSpPr>
        <p:spPr/>
        <p:txBody>
          <a:bodyPr/>
          <a:lstStyle/>
          <a:p>
            <a:r>
              <a:rPr lang="bg-BG" b="1"/>
              <a:t>Exceptions: Java</a:t>
            </a:r>
          </a:p>
        </p:txBody>
      </p:sp>
      <p:sp>
        <p:nvSpPr>
          <p:cNvPr id="200711" name="Rectangle 7"/>
          <p:cNvSpPr>
            <a:spLocks noGrp="1" noChangeArrowheads="1"/>
          </p:cNvSpPr>
          <p:nvPr>
            <p:ph type="body" idx="1"/>
          </p:nvPr>
        </p:nvSpPr>
        <p:spPr/>
        <p:txBody>
          <a:bodyPr/>
          <a:lstStyle/>
          <a:p>
            <a:r>
              <a:rPr lang="en-US" dirty="0"/>
              <a:t>Error represents system error: bugs in the run-time, out-of-memory, etc. These things you can generally do little about</a:t>
            </a:r>
            <a:r>
              <a:rPr lang="en-US" dirty="0" smtClean="0"/>
              <a:t>.</a:t>
            </a:r>
          </a:p>
          <a:p>
            <a:r>
              <a:rPr lang="en-US" dirty="0"/>
              <a:t>The Exception class represents all other condition and has two subclasses</a:t>
            </a:r>
          </a:p>
          <a:p>
            <a:r>
              <a:rPr lang="en-US" dirty="0" err="1"/>
              <a:t>RuntimeException</a:t>
            </a:r>
            <a:r>
              <a:rPr lang="en-US" dirty="0"/>
              <a:t> class represent, </a:t>
            </a:r>
            <a:r>
              <a:rPr lang="en-US" dirty="0" err="1"/>
              <a:t>essentally</a:t>
            </a:r>
            <a:r>
              <a:rPr lang="en-US" dirty="0"/>
              <a:t>, programming errors: </a:t>
            </a:r>
            <a:r>
              <a:rPr lang="en-US" dirty="0" err="1"/>
              <a:t>arrayAccessOutOfBounds</a:t>
            </a:r>
            <a:r>
              <a:rPr lang="en-US" dirty="0"/>
              <a:t>, bad </a:t>
            </a:r>
            <a:r>
              <a:rPr lang="en-US" dirty="0" err="1"/>
              <a:t>dowencast</a:t>
            </a:r>
            <a:r>
              <a:rPr lang="en-US" dirty="0"/>
              <a:t>, </a:t>
            </a:r>
            <a:r>
              <a:rPr lang="en-US" dirty="0" err="1"/>
              <a:t>NullObject</a:t>
            </a:r>
            <a:r>
              <a:rPr lang="en-US" dirty="0"/>
              <a:t> access, etc</a:t>
            </a:r>
            <a:r>
              <a:rPr lang="en-US" dirty="0" smtClean="0"/>
              <a:t>.</a:t>
            </a:r>
            <a:endParaRPr lang="en-US" dirty="0"/>
          </a:p>
        </p:txBody>
      </p:sp>
    </p:spTree>
    <p:extLst>
      <p:ext uri="{BB962C8B-B14F-4D97-AF65-F5344CB8AC3E}">
        <p14:creationId xmlns:p14="http://schemas.microsoft.com/office/powerpoint/2010/main" val="2783070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dirty="0"/>
              <a:t>Defining Classes</a:t>
            </a:r>
            <a:endParaRPr lang="bg-BG" dirty="0"/>
          </a:p>
        </p:txBody>
      </p:sp>
      <p:pic>
        <p:nvPicPr>
          <p:cNvPr id="1167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00200"/>
            <a:ext cx="8368055"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bg-BG" b="1"/>
              <a:t>Exceptions: Java</a:t>
            </a:r>
          </a:p>
        </p:txBody>
      </p:sp>
      <p:sp>
        <p:nvSpPr>
          <p:cNvPr id="176131" name="Rectangle 3"/>
          <p:cNvSpPr>
            <a:spLocks noGrp="1" noChangeArrowheads="1"/>
          </p:cNvSpPr>
          <p:nvPr>
            <p:ph type="body" idx="1"/>
          </p:nvPr>
        </p:nvSpPr>
        <p:spPr/>
        <p:txBody>
          <a:bodyPr/>
          <a:lstStyle/>
          <a:p>
            <a:r>
              <a:rPr lang="en-US" sz="2400" dirty="0" err="1"/>
              <a:t>IOException</a:t>
            </a:r>
            <a:r>
              <a:rPr lang="en-US" sz="2400" dirty="0"/>
              <a:t> class represent exceptions from the IO system, such as attempting to open a non-existing file. But can also be </a:t>
            </a:r>
            <a:r>
              <a:rPr lang="en-US" sz="2400" dirty="0" err="1"/>
              <a:t>subclassed</a:t>
            </a:r>
            <a:r>
              <a:rPr lang="en-US" sz="2400" dirty="0"/>
              <a:t> to represent any semantic type of error (for example the </a:t>
            </a:r>
            <a:r>
              <a:rPr lang="en-US" sz="2400" dirty="0" err="1"/>
              <a:t>inconsistant</a:t>
            </a:r>
            <a:r>
              <a:rPr lang="en-US" sz="2400" dirty="0"/>
              <a:t> input condition on </a:t>
            </a:r>
            <a:r>
              <a:rPr lang="en-US" sz="2400" dirty="0" err="1"/>
              <a:t>bracketRoot</a:t>
            </a:r>
            <a:r>
              <a:rPr lang="en-US" sz="2400" dirty="0"/>
              <a:t>())</a:t>
            </a:r>
          </a:p>
          <a:p>
            <a:r>
              <a:rPr lang="en-US" sz="2400" dirty="0"/>
              <a:t>In the case of </a:t>
            </a:r>
            <a:r>
              <a:rPr lang="en-US" sz="2400" dirty="0" err="1"/>
              <a:t>bracketRoot</a:t>
            </a:r>
            <a:r>
              <a:rPr lang="en-US" sz="2400" dirty="0"/>
              <a:t>, we might want our own exception class to indicate the type or error. We do this by </a:t>
            </a:r>
            <a:r>
              <a:rPr lang="en-US" sz="2400" dirty="0" err="1"/>
              <a:t>subclassing</a:t>
            </a:r>
            <a:r>
              <a:rPr lang="en-US" sz="2400" dirty="0"/>
              <a:t>:</a:t>
            </a:r>
          </a:p>
          <a:p>
            <a:pPr>
              <a:lnSpc>
                <a:spcPct val="90000"/>
              </a:lnSpc>
            </a:pPr>
            <a:endParaRPr lang="bg-BG" sz="24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2836" y="4038600"/>
            <a:ext cx="760258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3903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normAutofit/>
          </a:bodyPr>
          <a:lstStyle/>
          <a:p>
            <a:r>
              <a:rPr lang="en-US" b="1" dirty="0"/>
              <a:t>Catching and Handling </a:t>
            </a:r>
            <a:r>
              <a:rPr lang="en-US" b="1" dirty="0" smtClean="0"/>
              <a:t>Exceptions</a:t>
            </a:r>
            <a:br>
              <a:rPr lang="en-US" b="1" dirty="0" smtClean="0"/>
            </a:br>
            <a:endParaRPr lang="en-US" b="1" dirty="0"/>
          </a:p>
        </p:txBody>
      </p:sp>
      <p:sp>
        <p:nvSpPr>
          <p:cNvPr id="181254" name="Rectangle 6"/>
          <p:cNvSpPr>
            <a:spLocks noGrp="1" noChangeArrowheads="1"/>
          </p:cNvSpPr>
          <p:nvPr>
            <p:ph type="body" sz="half" idx="1"/>
          </p:nvPr>
        </p:nvSpPr>
        <p:spPr>
          <a:xfrm>
            <a:off x="755650" y="2060575"/>
            <a:ext cx="2592388" cy="4114800"/>
          </a:xfrm>
        </p:spPr>
        <p:txBody>
          <a:bodyPr/>
          <a:lstStyle/>
          <a:p>
            <a:r>
              <a:rPr lang="en-US" sz="2800" dirty="0"/>
              <a:t>This class won't compile by design!</a:t>
            </a:r>
            <a:endParaRPr lang="bg-BG" sz="2800" dirty="0"/>
          </a:p>
        </p:txBody>
      </p:sp>
      <p:sp>
        <p:nvSpPr>
          <p:cNvPr id="181255" name="Rectangle 7"/>
          <p:cNvSpPr>
            <a:spLocks noGrp="1" noChangeArrowheads="1"/>
          </p:cNvSpPr>
          <p:nvPr>
            <p:ph sz="half" idx="2"/>
          </p:nvPr>
        </p:nvSpPr>
        <p:spPr/>
        <p:txBody>
          <a:bodyPr/>
          <a:lstStyle/>
          <a:p>
            <a:endParaRPr lang="bg-BG" sz="2800"/>
          </a:p>
        </p:txBody>
      </p:sp>
      <p:pic>
        <p:nvPicPr>
          <p:cNvPr id="1812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11525" y="981075"/>
            <a:ext cx="5832475" cy="5286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448452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US" dirty="0" smtClean="0"/>
              <a:t>The </a:t>
            </a:r>
            <a:r>
              <a:rPr lang="bg-BG" dirty="0" smtClean="0"/>
              <a:t>try </a:t>
            </a:r>
            <a:r>
              <a:rPr lang="bg-BG" dirty="0"/>
              <a:t>Block </a:t>
            </a:r>
          </a:p>
        </p:txBody>
      </p:sp>
      <p:sp>
        <p:nvSpPr>
          <p:cNvPr id="184327" name="Rectangle 7"/>
          <p:cNvSpPr>
            <a:spLocks noGrp="1" noChangeArrowheads="1"/>
          </p:cNvSpPr>
          <p:nvPr>
            <p:ph sz="quarter" idx="1"/>
          </p:nvPr>
        </p:nvSpPr>
        <p:spPr/>
        <p:txBody>
          <a:bodyPr/>
          <a:lstStyle/>
          <a:p>
            <a:r>
              <a:rPr lang="en-US" sz="2800" dirty="0"/>
              <a:t>The segment in the example labeled </a:t>
            </a:r>
            <a:r>
              <a:rPr lang="en-US" sz="2800" i="1" dirty="0"/>
              <a:t>code</a:t>
            </a:r>
            <a:r>
              <a:rPr lang="en-US" sz="2800" dirty="0"/>
              <a:t> contains one or more legal lines of code that could throw an exception.</a:t>
            </a:r>
            <a:endParaRPr lang="bg-BG" sz="2800" dirty="0"/>
          </a:p>
        </p:txBody>
      </p:sp>
      <p:grpSp>
        <p:nvGrpSpPr>
          <p:cNvPr id="2" name="Group 1"/>
          <p:cNvGrpSpPr/>
          <p:nvPr/>
        </p:nvGrpSpPr>
        <p:grpSpPr>
          <a:xfrm>
            <a:off x="2117148" y="2590800"/>
            <a:ext cx="5543550" cy="3933825"/>
            <a:chOff x="2124075" y="2924175"/>
            <a:chExt cx="5543550" cy="3933825"/>
          </a:xfrm>
        </p:grpSpPr>
        <p:pic>
          <p:nvPicPr>
            <p:cNvPr id="1843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0338" y="2924175"/>
              <a:ext cx="3455987"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4075113"/>
              <a:ext cx="5543550" cy="2782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53213438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dirty="0" smtClean="0"/>
              <a:t>The </a:t>
            </a:r>
            <a:r>
              <a:rPr lang="bg-BG" dirty="0" smtClean="0"/>
              <a:t>catch </a:t>
            </a:r>
            <a:r>
              <a:rPr lang="bg-BG" dirty="0"/>
              <a:t>Blocks </a:t>
            </a:r>
          </a:p>
        </p:txBody>
      </p:sp>
      <p:sp>
        <p:nvSpPr>
          <p:cNvPr id="186375" name="Rectangle 7"/>
          <p:cNvSpPr>
            <a:spLocks noGrp="1" noChangeArrowheads="1"/>
          </p:cNvSpPr>
          <p:nvPr>
            <p:ph sz="quarter" idx="1"/>
          </p:nvPr>
        </p:nvSpPr>
        <p:spPr/>
        <p:txBody>
          <a:bodyPr/>
          <a:lstStyle/>
          <a:p>
            <a:r>
              <a:rPr lang="en-US" sz="2800" dirty="0"/>
              <a:t>Each catch block is an exception handler and handles the type of exception indicated by its argument</a:t>
            </a:r>
            <a:r>
              <a:rPr lang="en-US" sz="2800" dirty="0" smtClean="0"/>
              <a:t>.</a:t>
            </a:r>
            <a:r>
              <a:rPr lang="en-US" sz="2800" dirty="0"/>
              <a:t> The argument type, </a:t>
            </a:r>
            <a:r>
              <a:rPr lang="en-US" sz="2800" i="1" dirty="0" err="1"/>
              <a:t>ExceptionType</a:t>
            </a:r>
            <a:r>
              <a:rPr lang="en-US" sz="2800" dirty="0"/>
              <a:t>, declares the type of exception that the handler can handle and must be the name of a class that inherits from the </a:t>
            </a:r>
            <a:r>
              <a:rPr lang="en-US" sz="2800" dirty="0" err="1"/>
              <a:t>Throwable</a:t>
            </a:r>
            <a:r>
              <a:rPr lang="en-US" sz="2800" dirty="0"/>
              <a:t> class. The handler can refer to the exception with </a:t>
            </a:r>
            <a:r>
              <a:rPr lang="en-US" sz="2800" i="1" dirty="0"/>
              <a:t>name</a:t>
            </a:r>
            <a:r>
              <a:rPr lang="en-US" sz="2800" dirty="0"/>
              <a:t>.</a:t>
            </a:r>
            <a:endParaRPr lang="bg-BG" sz="2800" dirty="0"/>
          </a:p>
        </p:txBody>
      </p:sp>
      <p:pic>
        <p:nvPicPr>
          <p:cNvPr id="1863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4500130"/>
            <a:ext cx="4191000" cy="203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7013526"/>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dirty="0" smtClean="0"/>
              <a:t>The </a:t>
            </a:r>
            <a:r>
              <a:rPr lang="bg-BG" dirty="0" smtClean="0"/>
              <a:t>catch </a:t>
            </a:r>
            <a:r>
              <a:rPr lang="bg-BG" dirty="0"/>
              <a:t>Blocks </a:t>
            </a:r>
          </a:p>
        </p:txBody>
      </p:sp>
      <p:sp>
        <p:nvSpPr>
          <p:cNvPr id="186375" name="Rectangle 7"/>
          <p:cNvSpPr>
            <a:spLocks noGrp="1" noChangeArrowheads="1"/>
          </p:cNvSpPr>
          <p:nvPr>
            <p:ph sz="quarter" idx="1"/>
          </p:nvPr>
        </p:nvSpPr>
        <p:spPr/>
        <p:txBody>
          <a:bodyPr>
            <a:normAutofit/>
          </a:bodyPr>
          <a:lstStyle/>
          <a:p>
            <a:r>
              <a:rPr lang="en-US" sz="2800" dirty="0"/>
              <a:t>The catch block contains code that is executed if and when the exception handler is invoked. The runtime system invokes the exception handler when the handler is the first one in the call stack whose </a:t>
            </a:r>
            <a:r>
              <a:rPr lang="en-US" sz="2800" i="1" dirty="0" err="1"/>
              <a:t>ExceptionType</a:t>
            </a:r>
            <a:r>
              <a:rPr lang="en-US" sz="2800" dirty="0"/>
              <a:t> matches the type of the exception thrown. The system considers it a match if the thrown object can legally be assigned to the exception handler's argument</a:t>
            </a:r>
            <a:r>
              <a:rPr lang="en-US" sz="2800" dirty="0" smtClean="0"/>
              <a:t>.</a:t>
            </a:r>
            <a:endParaRPr lang="en-US" sz="2800" dirty="0"/>
          </a:p>
        </p:txBody>
      </p:sp>
      <p:pic>
        <p:nvPicPr>
          <p:cNvPr id="18637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425950"/>
            <a:ext cx="5038725" cy="243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0040754"/>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Catching More Than One Type of Exception with One Exception </a:t>
            </a:r>
            <a:r>
              <a:rPr lang="en-US" b="1" dirty="0" smtClean="0"/>
              <a:t>Handler</a:t>
            </a:r>
            <a:endParaRPr lang="bg-BG" dirty="0"/>
          </a:p>
        </p:txBody>
      </p:sp>
      <p:sp>
        <p:nvSpPr>
          <p:cNvPr id="3" name="Content Placeholder 2"/>
          <p:cNvSpPr>
            <a:spLocks noGrp="1"/>
          </p:cNvSpPr>
          <p:nvPr>
            <p:ph sz="quarter" idx="1"/>
          </p:nvPr>
        </p:nvSpPr>
        <p:spPr/>
        <p:txBody>
          <a:bodyPr>
            <a:normAutofit fontScale="92500" lnSpcReduction="10000"/>
          </a:bodyPr>
          <a:lstStyle/>
          <a:p>
            <a:r>
              <a:rPr lang="en-US" dirty="0"/>
              <a:t>In Java SE 7 and later, a single catch block can handle more than one type of exception. This feature can reduce code duplication and lessen the temptation to catch an overly broad exception.</a:t>
            </a:r>
          </a:p>
          <a:p>
            <a:r>
              <a:rPr lang="en-US" dirty="0"/>
              <a:t>In the catch clause, specify the types of exceptions that block can handle, and separate each exception type with a vertical bar </a:t>
            </a:r>
            <a:r>
              <a:rPr lang="en-US" dirty="0" smtClean="0"/>
              <a:t>(|):</a:t>
            </a:r>
          </a:p>
          <a:p>
            <a:endParaRPr lang="en-US" dirty="0"/>
          </a:p>
          <a:p>
            <a:endParaRPr lang="en-US" dirty="0" smtClean="0"/>
          </a:p>
          <a:p>
            <a:endParaRPr lang="en-US" dirty="0"/>
          </a:p>
          <a:p>
            <a:r>
              <a:rPr lang="en-US" dirty="0"/>
              <a:t>If a catch block handles more than one exception type, then the catch parameter is implicitly final. In this example, the catch parameter ex is final and therefore you cannot assign any values to it within the catch block.</a:t>
            </a:r>
          </a:p>
          <a:p>
            <a:endParaRPr lang="bg-BG"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7618" y="3276600"/>
            <a:ext cx="463210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2243289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dirty="0" smtClean="0"/>
              <a:t>The </a:t>
            </a:r>
            <a:r>
              <a:rPr lang="bg-BG" dirty="0" smtClean="0"/>
              <a:t>finally </a:t>
            </a:r>
            <a:r>
              <a:rPr lang="bg-BG" dirty="0"/>
              <a:t>Block </a:t>
            </a:r>
          </a:p>
        </p:txBody>
      </p:sp>
      <p:sp>
        <p:nvSpPr>
          <p:cNvPr id="188419" name="Rectangle 3"/>
          <p:cNvSpPr>
            <a:spLocks noGrp="1" noChangeArrowheads="1"/>
          </p:cNvSpPr>
          <p:nvPr>
            <p:ph type="body" idx="1"/>
          </p:nvPr>
        </p:nvSpPr>
        <p:spPr/>
        <p:txBody>
          <a:bodyPr/>
          <a:lstStyle/>
          <a:p>
            <a:r>
              <a:rPr lang="en-US" dirty="0"/>
              <a:t>The finally block </a:t>
            </a:r>
            <a:r>
              <a:rPr lang="en-US" i="1" dirty="0"/>
              <a:t>always</a:t>
            </a:r>
            <a:r>
              <a:rPr lang="en-US" dirty="0"/>
              <a:t> executes when the try block exits. This ensures that the finally block is executed even if an unexpected exception occurs. But finally is useful for more than just exception handling — it allows the programmer to avoid having cleanup code accidentally bypassed by a return, continue, or break. Putting cleanup code in a finally block is always a good practice, even when no exceptions are anticipated.</a:t>
            </a:r>
            <a:endParaRPr lang="bg-BG" dirty="0"/>
          </a:p>
        </p:txBody>
      </p:sp>
      <p:pic>
        <p:nvPicPr>
          <p:cNvPr id="1884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4724400"/>
            <a:ext cx="5400675" cy="179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3581144"/>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p:txBody>
          <a:bodyPr/>
          <a:lstStyle/>
          <a:p>
            <a:r>
              <a:rPr lang="en-US" dirty="0" smtClean="0"/>
              <a:t>The </a:t>
            </a:r>
            <a:r>
              <a:rPr lang="bg-BG" dirty="0" smtClean="0"/>
              <a:t>finally </a:t>
            </a:r>
            <a:r>
              <a:rPr lang="bg-BG" dirty="0"/>
              <a:t>Block </a:t>
            </a:r>
          </a:p>
        </p:txBody>
      </p:sp>
      <p:sp>
        <p:nvSpPr>
          <p:cNvPr id="188419" name="Rectangle 3"/>
          <p:cNvSpPr>
            <a:spLocks noGrp="1" noChangeArrowheads="1"/>
          </p:cNvSpPr>
          <p:nvPr>
            <p:ph type="body" idx="1"/>
          </p:nvPr>
        </p:nvSpPr>
        <p:spPr/>
        <p:txBody>
          <a:bodyPr/>
          <a:lstStyle/>
          <a:p>
            <a:r>
              <a:rPr lang="en-US" dirty="0"/>
              <a:t>The finally block is a key tool for preventing resource leaks. When closing a file or otherwise recovering resources, place the code in a finally block to ensure that resource is </a:t>
            </a:r>
            <a:r>
              <a:rPr lang="en-US" i="1" dirty="0"/>
              <a:t>always</a:t>
            </a:r>
            <a:r>
              <a:rPr lang="en-US" dirty="0"/>
              <a:t> recovered.</a:t>
            </a:r>
          </a:p>
          <a:p>
            <a:r>
              <a:rPr lang="en-US" dirty="0"/>
              <a:t>If you are using Java SE 7 or later, consider using the try-with-resources statement in these situations, which automatically releases system resources when no longer needed.</a:t>
            </a:r>
          </a:p>
        </p:txBody>
      </p:sp>
    </p:spTree>
    <p:extLst>
      <p:ext uri="{BB962C8B-B14F-4D97-AF65-F5344CB8AC3E}">
        <p14:creationId xmlns:p14="http://schemas.microsoft.com/office/powerpoint/2010/main" val="1218911565"/>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try-with-resources </a:t>
            </a:r>
            <a:r>
              <a:rPr lang="en-US" b="1" dirty="0" smtClean="0"/>
              <a:t>Statement</a:t>
            </a:r>
            <a:endParaRPr lang="bg-BG" dirty="0"/>
          </a:p>
        </p:txBody>
      </p:sp>
      <p:sp>
        <p:nvSpPr>
          <p:cNvPr id="3" name="Content Placeholder 2"/>
          <p:cNvSpPr>
            <a:spLocks noGrp="1"/>
          </p:cNvSpPr>
          <p:nvPr>
            <p:ph sz="quarter" idx="1"/>
          </p:nvPr>
        </p:nvSpPr>
        <p:spPr/>
        <p:txBody>
          <a:bodyPr/>
          <a:lstStyle/>
          <a:p>
            <a:r>
              <a:rPr lang="en-US" dirty="0"/>
              <a:t>The try-with-resources statement is a try statement that declares one or more resources. A </a:t>
            </a:r>
            <a:r>
              <a:rPr lang="en-US" i="1" dirty="0"/>
              <a:t>resource</a:t>
            </a:r>
            <a:r>
              <a:rPr lang="en-US" dirty="0"/>
              <a:t> is as an object that must be closed after the program is finished with it. The try-with-resources statement ensures that each resource is closed at the end of the statement. Any object that implements </a:t>
            </a:r>
            <a:r>
              <a:rPr lang="en-US" dirty="0" err="1"/>
              <a:t>java.lang.AutoCloseable</a:t>
            </a:r>
            <a:r>
              <a:rPr lang="en-US" dirty="0"/>
              <a:t>, which includes all objects which implement </a:t>
            </a:r>
            <a:r>
              <a:rPr lang="en-US" dirty="0" err="1"/>
              <a:t>java.io.Closeable</a:t>
            </a:r>
            <a:r>
              <a:rPr lang="en-US" dirty="0"/>
              <a:t>, can be used as a resource.</a:t>
            </a:r>
            <a:endParaRPr lang="bg-BG"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4953000"/>
            <a:ext cx="7703736"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224821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try-with-resources </a:t>
            </a:r>
            <a:r>
              <a:rPr lang="en-US" b="1" dirty="0" smtClean="0"/>
              <a:t>Statement</a:t>
            </a:r>
            <a:endParaRPr lang="bg-BG" dirty="0"/>
          </a:p>
        </p:txBody>
      </p:sp>
      <p:sp>
        <p:nvSpPr>
          <p:cNvPr id="3" name="Content Placeholder 2"/>
          <p:cNvSpPr>
            <a:spLocks noGrp="1"/>
          </p:cNvSpPr>
          <p:nvPr>
            <p:ph sz="quarter" idx="1"/>
          </p:nvPr>
        </p:nvSpPr>
        <p:spPr/>
        <p:txBody>
          <a:bodyPr/>
          <a:lstStyle/>
          <a:p>
            <a:r>
              <a:rPr lang="en-US" dirty="0"/>
              <a:t>Prior to Java SE 7, you can use a finally block to ensure that a resource is closed regardless of whether the try statement completes normally or abruptly. The following example uses a finally block instead of a try-with-resources statement</a:t>
            </a:r>
            <a:r>
              <a:rPr lang="en-US" dirty="0" smtClean="0"/>
              <a:t>:</a:t>
            </a:r>
          </a:p>
          <a:p>
            <a:endParaRPr lang="en-US" dirty="0"/>
          </a:p>
          <a:p>
            <a:endParaRPr lang="en-US" dirty="0" smtClean="0"/>
          </a:p>
          <a:p>
            <a:endParaRPr lang="en-US" dirty="0"/>
          </a:p>
          <a:p>
            <a:endParaRPr lang="en-US"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505200"/>
            <a:ext cx="8157316" cy="1662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777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en-US" dirty="0"/>
              <a:t>Defining Classes</a:t>
            </a:r>
            <a:endParaRPr lang="bg-BG" dirty="0"/>
          </a:p>
        </p:txBody>
      </p:sp>
      <p:sp>
        <p:nvSpPr>
          <p:cNvPr id="2" name="Content Placeholder 1"/>
          <p:cNvSpPr>
            <a:spLocks noGrp="1"/>
          </p:cNvSpPr>
          <p:nvPr>
            <p:ph sz="quarter" idx="1"/>
          </p:nvPr>
        </p:nvSpPr>
        <p:spPr/>
        <p:txBody>
          <a:bodyPr>
            <a:normAutofit fontScale="92500"/>
          </a:bodyPr>
          <a:lstStyle/>
          <a:p>
            <a:pPr marL="0" indent="0">
              <a:buNone/>
            </a:pPr>
            <a:r>
              <a:rPr lang="en-US" dirty="0"/>
              <a:t>In general, class declarations can include these components, in order:</a:t>
            </a:r>
          </a:p>
          <a:p>
            <a:r>
              <a:rPr lang="en-US" dirty="0"/>
              <a:t>Modifiers such as </a:t>
            </a:r>
            <a:r>
              <a:rPr lang="en-US" i="1" dirty="0"/>
              <a:t>public</a:t>
            </a:r>
            <a:r>
              <a:rPr lang="en-US" dirty="0"/>
              <a:t>, </a:t>
            </a:r>
            <a:r>
              <a:rPr lang="en-US" i="1" dirty="0"/>
              <a:t>private</a:t>
            </a:r>
            <a:r>
              <a:rPr lang="en-US" dirty="0"/>
              <a:t>, </a:t>
            </a:r>
            <a:r>
              <a:rPr lang="en-US" dirty="0" smtClean="0"/>
              <a:t>can be used.</a:t>
            </a:r>
            <a:endParaRPr lang="en-US" dirty="0"/>
          </a:p>
          <a:p>
            <a:r>
              <a:rPr lang="en-US" dirty="0"/>
              <a:t>The class name, with the initial letter capitalized by convention.</a:t>
            </a:r>
          </a:p>
          <a:p>
            <a:r>
              <a:rPr lang="en-US" dirty="0"/>
              <a:t>The name of the class's parent (superclass), if any, preceded by the keyword </a:t>
            </a:r>
            <a:r>
              <a:rPr lang="en-US" i="1" dirty="0"/>
              <a:t>extends</a:t>
            </a:r>
            <a:r>
              <a:rPr lang="en-US" dirty="0"/>
              <a:t>. A class can only </a:t>
            </a:r>
            <a:r>
              <a:rPr lang="en-US" i="1" dirty="0"/>
              <a:t>extend</a:t>
            </a:r>
            <a:r>
              <a:rPr lang="en-US" dirty="0"/>
              <a:t> (subclass) one parent.</a:t>
            </a:r>
          </a:p>
          <a:p>
            <a:r>
              <a:rPr lang="en-US" dirty="0"/>
              <a:t>A comma-separated list of interfaces implemented by the class, if any, preceded by the keyword </a:t>
            </a:r>
            <a:r>
              <a:rPr lang="en-US" i="1" dirty="0"/>
              <a:t>implements</a:t>
            </a:r>
            <a:r>
              <a:rPr lang="en-US" dirty="0"/>
              <a:t>. A class can </a:t>
            </a:r>
            <a:r>
              <a:rPr lang="en-US" i="1" dirty="0"/>
              <a:t>implement</a:t>
            </a:r>
            <a:r>
              <a:rPr lang="en-US" dirty="0"/>
              <a:t> more than one interface.</a:t>
            </a:r>
          </a:p>
          <a:p>
            <a:r>
              <a:rPr lang="en-US" dirty="0"/>
              <a:t>The class body, surrounded by braces, {}.</a:t>
            </a:r>
          </a:p>
          <a:p>
            <a:endParaRPr lang="bg-BG" dirty="0"/>
          </a:p>
        </p:txBody>
      </p:sp>
    </p:spTree>
    <p:extLst>
      <p:ext uri="{BB962C8B-B14F-4D97-AF65-F5344CB8AC3E}">
        <p14:creationId xmlns:p14="http://schemas.microsoft.com/office/powerpoint/2010/main" val="2255619405"/>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The try-with-resources Statement</a:t>
            </a:r>
            <a:endParaRPr lang="bg-BG"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600200"/>
            <a:ext cx="8443146" cy="434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04272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try-with-resources </a:t>
            </a:r>
            <a:r>
              <a:rPr lang="en-US" b="1" dirty="0" smtClean="0"/>
              <a:t>Statement</a:t>
            </a:r>
            <a:endParaRPr lang="bg-BG" dirty="0"/>
          </a:p>
        </p:txBody>
      </p:sp>
      <p:sp>
        <p:nvSpPr>
          <p:cNvPr id="3" name="Content Placeholder 2"/>
          <p:cNvSpPr>
            <a:spLocks noGrp="1"/>
          </p:cNvSpPr>
          <p:nvPr>
            <p:ph sz="quarter" idx="1"/>
          </p:nvPr>
        </p:nvSpPr>
        <p:spPr/>
        <p:txBody>
          <a:bodyPr/>
          <a:lstStyle/>
          <a:p>
            <a:r>
              <a:rPr lang="en-US" dirty="0"/>
              <a:t>You may declare one or more resources in a try-with-resources statement. </a:t>
            </a:r>
            <a:endParaRPr lang="bg-BG" dirty="0"/>
          </a:p>
          <a:p>
            <a:r>
              <a:rPr lang="en-US" dirty="0" smtClean="0"/>
              <a:t>A</a:t>
            </a:r>
            <a:r>
              <a:rPr lang="en-US" dirty="0"/>
              <a:t> try-with-resources statement can have catch and finally blocks just like an ordinary try statement. In a try-with-resources statement, any catch or </a:t>
            </a:r>
            <a:r>
              <a:rPr lang="en-US" dirty="0" err="1"/>
              <a:t>finallyblock</a:t>
            </a:r>
            <a:r>
              <a:rPr lang="en-US" dirty="0"/>
              <a:t> is run after the resources declared have been closed.</a:t>
            </a:r>
            <a:endParaRPr lang="bg-BG" dirty="0"/>
          </a:p>
        </p:txBody>
      </p:sp>
    </p:spTree>
    <p:extLst>
      <p:ext uri="{BB962C8B-B14F-4D97-AF65-F5344CB8AC3E}">
        <p14:creationId xmlns:p14="http://schemas.microsoft.com/office/powerpoint/2010/main" val="122296349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Suppressed </a:t>
            </a:r>
            <a:r>
              <a:rPr lang="en-US" b="1" dirty="0" smtClean="0"/>
              <a:t>Exceptions</a:t>
            </a:r>
            <a:endParaRPr lang="bg-BG" dirty="0"/>
          </a:p>
        </p:txBody>
      </p:sp>
      <p:sp>
        <p:nvSpPr>
          <p:cNvPr id="3" name="Content Placeholder 2"/>
          <p:cNvSpPr>
            <a:spLocks noGrp="1"/>
          </p:cNvSpPr>
          <p:nvPr>
            <p:ph sz="quarter" idx="1"/>
          </p:nvPr>
        </p:nvSpPr>
        <p:spPr/>
        <p:txBody>
          <a:bodyPr>
            <a:normAutofit fontScale="92500" lnSpcReduction="20000"/>
          </a:bodyPr>
          <a:lstStyle/>
          <a:p>
            <a:r>
              <a:rPr lang="en-US" dirty="0"/>
              <a:t>An exception can be thrown from the block of code associated with the try-with-resources statement. In the example </a:t>
            </a:r>
            <a:r>
              <a:rPr lang="en-US" dirty="0" err="1"/>
              <a:t>writeToFileZipFileContents</a:t>
            </a:r>
            <a:r>
              <a:rPr lang="en-US" dirty="0"/>
              <a:t>, an exception can be thrown from the try block, and up to two exceptions can be thrown from the try-with-resources statement when it tries to close the </a:t>
            </a:r>
            <a:r>
              <a:rPr lang="en-US" dirty="0" err="1"/>
              <a:t>ZipFile</a:t>
            </a:r>
            <a:r>
              <a:rPr lang="en-US" dirty="0"/>
              <a:t> and </a:t>
            </a:r>
            <a:r>
              <a:rPr lang="en-US" dirty="0" err="1"/>
              <a:t>BufferedWriter</a:t>
            </a:r>
            <a:r>
              <a:rPr lang="en-US" dirty="0"/>
              <a:t> objects. If an exception is thrown from the try block and one or more exceptions are thrown from the try-with-resources statement, then those exceptions thrown from the try-with-resources statement are suppressed, and the exception thrown by the block is the one that is thrown by the </a:t>
            </a:r>
            <a:r>
              <a:rPr lang="en-US" dirty="0" err="1"/>
              <a:t>writeToFileZipFileContents</a:t>
            </a:r>
            <a:r>
              <a:rPr lang="en-US" dirty="0"/>
              <a:t> method. You can retrieve these suppressed exceptions by calling the </a:t>
            </a:r>
            <a:r>
              <a:rPr lang="en-US" dirty="0" err="1"/>
              <a:t>Throwable.getSuppressed</a:t>
            </a:r>
            <a:r>
              <a:rPr lang="en-US" dirty="0"/>
              <a:t> method from the exception thrown by the try block.</a:t>
            </a:r>
            <a:endParaRPr lang="bg-BG" dirty="0"/>
          </a:p>
        </p:txBody>
      </p:sp>
    </p:spTree>
    <p:extLst>
      <p:ext uri="{BB962C8B-B14F-4D97-AF65-F5344CB8AC3E}">
        <p14:creationId xmlns:p14="http://schemas.microsoft.com/office/powerpoint/2010/main" val="428358696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Classes That Implement the </a:t>
            </a:r>
            <a:r>
              <a:rPr lang="en-US" b="1" dirty="0" err="1"/>
              <a:t>AutoCloseable</a:t>
            </a:r>
            <a:r>
              <a:rPr lang="en-US" b="1" dirty="0"/>
              <a:t> or Closeable </a:t>
            </a:r>
            <a:r>
              <a:rPr lang="en-US" b="1" dirty="0" smtClean="0"/>
              <a:t>Interface</a:t>
            </a:r>
            <a:endParaRPr lang="bg-BG" dirty="0"/>
          </a:p>
        </p:txBody>
      </p:sp>
      <p:sp>
        <p:nvSpPr>
          <p:cNvPr id="3" name="Content Placeholder 2"/>
          <p:cNvSpPr>
            <a:spLocks noGrp="1"/>
          </p:cNvSpPr>
          <p:nvPr>
            <p:ph sz="quarter" idx="1"/>
          </p:nvPr>
        </p:nvSpPr>
        <p:spPr/>
        <p:txBody>
          <a:bodyPr/>
          <a:lstStyle/>
          <a:p>
            <a:r>
              <a:rPr lang="en-US" dirty="0"/>
              <a:t>The Closeable interface extends </a:t>
            </a:r>
            <a:r>
              <a:rPr lang="en-US" dirty="0" err="1"/>
              <a:t>theAutoCloseable</a:t>
            </a:r>
            <a:r>
              <a:rPr lang="en-US" dirty="0"/>
              <a:t> interface. The close method of the Closeable interface throws exceptions of type </a:t>
            </a:r>
            <a:r>
              <a:rPr lang="en-US" dirty="0" err="1"/>
              <a:t>IOException</a:t>
            </a:r>
            <a:r>
              <a:rPr lang="en-US" dirty="0"/>
              <a:t> while the close method of the </a:t>
            </a:r>
            <a:r>
              <a:rPr lang="en-US" dirty="0" err="1"/>
              <a:t>AutoCloseable</a:t>
            </a:r>
            <a:r>
              <a:rPr lang="en-US" dirty="0"/>
              <a:t> interface throws exceptions of type Exception. Consequently, subclasses of the </a:t>
            </a:r>
            <a:r>
              <a:rPr lang="en-US" dirty="0" err="1"/>
              <a:t>AutoCloseable</a:t>
            </a:r>
            <a:r>
              <a:rPr lang="en-US" dirty="0"/>
              <a:t> interface can override this behavior of the close method to throw specialized exceptions, such as </a:t>
            </a:r>
            <a:r>
              <a:rPr lang="en-US" dirty="0" err="1"/>
              <a:t>IOException</a:t>
            </a:r>
            <a:r>
              <a:rPr lang="en-US" dirty="0"/>
              <a:t>, or no exception at all.</a:t>
            </a:r>
            <a:endParaRPr lang="bg-BG" dirty="0"/>
          </a:p>
        </p:txBody>
      </p:sp>
    </p:spTree>
    <p:extLst>
      <p:ext uri="{BB962C8B-B14F-4D97-AF65-F5344CB8AC3E}">
        <p14:creationId xmlns:p14="http://schemas.microsoft.com/office/powerpoint/2010/main" val="390198849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8" name="Rectangle 8"/>
          <p:cNvSpPr>
            <a:spLocks noGrp="1" noChangeArrowheads="1"/>
          </p:cNvSpPr>
          <p:nvPr>
            <p:ph type="title"/>
          </p:nvPr>
        </p:nvSpPr>
        <p:spPr/>
        <p:txBody>
          <a:bodyPr>
            <a:normAutofit/>
          </a:bodyPr>
          <a:lstStyle/>
          <a:p>
            <a:r>
              <a:rPr lang="en-US" sz="3100" b="1" dirty="0" smtClean="0"/>
              <a:t>Scenario </a:t>
            </a:r>
            <a:r>
              <a:rPr lang="en-US" sz="3100" b="1" dirty="0"/>
              <a:t>1: An Exception </a:t>
            </a:r>
            <a:r>
              <a:rPr lang="en-US" sz="3100" b="1" dirty="0" smtClean="0"/>
              <a:t>Occurs</a:t>
            </a:r>
            <a:br>
              <a:rPr lang="en-US" sz="3100" b="1" dirty="0" smtClean="0"/>
            </a:br>
            <a:endParaRPr lang="bg-BG" sz="3100" dirty="0"/>
          </a:p>
        </p:txBody>
      </p:sp>
      <p:pic>
        <p:nvPicPr>
          <p:cNvPr id="18944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613" y="990600"/>
            <a:ext cx="5487987" cy="566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507832"/>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normAutofit/>
          </a:bodyPr>
          <a:lstStyle/>
          <a:p>
            <a:r>
              <a:rPr lang="en-US" sz="3200" b="1" dirty="0"/>
              <a:t>Scenario 2: The try Block Exits </a:t>
            </a:r>
            <a:r>
              <a:rPr lang="en-US" sz="3200" b="1" dirty="0" smtClean="0"/>
              <a:t>Normally</a:t>
            </a:r>
            <a:br>
              <a:rPr lang="en-US" sz="3200" b="1" dirty="0" smtClean="0"/>
            </a:br>
            <a:endParaRPr lang="bg-BG" sz="3200" dirty="0"/>
          </a:p>
        </p:txBody>
      </p:sp>
      <p:pic>
        <p:nvPicPr>
          <p:cNvPr id="1935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4575" y="914400"/>
            <a:ext cx="5713413" cy="567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3132919"/>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normAutofit fontScale="90000"/>
          </a:bodyPr>
          <a:lstStyle/>
          <a:p>
            <a:r>
              <a:rPr lang="en-US" b="1" dirty="0"/>
              <a:t>Specifying the Exceptions Thrown by a Method</a:t>
            </a:r>
          </a:p>
        </p:txBody>
      </p:sp>
      <p:sp>
        <p:nvSpPr>
          <p:cNvPr id="195587" name="Rectangle 3"/>
          <p:cNvSpPr>
            <a:spLocks noGrp="1" noChangeArrowheads="1"/>
          </p:cNvSpPr>
          <p:nvPr>
            <p:ph type="body" idx="1"/>
          </p:nvPr>
        </p:nvSpPr>
        <p:spPr/>
        <p:txBody>
          <a:bodyPr>
            <a:normAutofit lnSpcReduction="10000"/>
          </a:bodyPr>
          <a:lstStyle/>
          <a:p>
            <a:r>
              <a:rPr lang="en-US" dirty="0"/>
              <a:t>Sometimes, it's appropriate for code to catch exceptions that can occur within it. In other cases, however, it's better to let a method further up the call stack handle the exception. </a:t>
            </a:r>
            <a:endParaRPr lang="en-US" dirty="0" smtClean="0"/>
          </a:p>
          <a:p>
            <a:r>
              <a:rPr lang="en-US" dirty="0"/>
              <a:t>To specify that </a:t>
            </a:r>
            <a:r>
              <a:rPr lang="en-US" dirty="0" err="1"/>
              <a:t>writeList</a:t>
            </a:r>
            <a:r>
              <a:rPr lang="en-US" dirty="0"/>
              <a:t> can throw two exceptions, add a throws clause to the method declaration for the </a:t>
            </a:r>
            <a:r>
              <a:rPr lang="en-US" dirty="0" err="1"/>
              <a:t>writeList</a:t>
            </a:r>
            <a:r>
              <a:rPr lang="en-US" dirty="0"/>
              <a:t> method. The throws clause comprises the </a:t>
            </a:r>
            <a:r>
              <a:rPr lang="en-US" dirty="0" smtClean="0"/>
              <a:t>throws keyword </a:t>
            </a:r>
            <a:r>
              <a:rPr lang="en-US" dirty="0"/>
              <a:t>followed by a comma-separated list of all the exceptions thrown by that method. </a:t>
            </a:r>
            <a:endParaRPr lang="en-US" dirty="0" smtClean="0"/>
          </a:p>
          <a:p>
            <a:r>
              <a:rPr lang="en-US" dirty="0"/>
              <a:t>Remember that </a:t>
            </a:r>
            <a:r>
              <a:rPr lang="en-US" dirty="0" err="1"/>
              <a:t>ArrayIndexOutOfBoundsException</a:t>
            </a:r>
            <a:r>
              <a:rPr lang="en-US" dirty="0"/>
              <a:t> is an unchecked exception; including it in the throws clause is not mandatory.</a:t>
            </a:r>
            <a:endParaRPr lang="bg-BG" dirty="0"/>
          </a:p>
        </p:txBody>
      </p:sp>
      <p:pic>
        <p:nvPicPr>
          <p:cNvPr id="1955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638" y="5867400"/>
            <a:ext cx="6697663" cy="64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924006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b="1" dirty="0"/>
              <a:t>How to Throw Exceptions</a:t>
            </a:r>
          </a:p>
        </p:txBody>
      </p:sp>
      <p:sp>
        <p:nvSpPr>
          <p:cNvPr id="198659" name="Rectangle 3"/>
          <p:cNvSpPr>
            <a:spLocks noGrp="1" noChangeArrowheads="1"/>
          </p:cNvSpPr>
          <p:nvPr>
            <p:ph type="body" idx="1"/>
          </p:nvPr>
        </p:nvSpPr>
        <p:spPr/>
        <p:txBody>
          <a:bodyPr/>
          <a:lstStyle/>
          <a:p>
            <a:r>
              <a:rPr lang="en-US" dirty="0"/>
              <a:t>Any code can throw an exception: your code, code from a package written by someone else such as the packages that come with the Java platform, or the Java runtime environment. Regardless of what throws the exception, it's always thrown with the </a:t>
            </a:r>
            <a:r>
              <a:rPr lang="en-US" i="1" dirty="0"/>
              <a:t>throw</a:t>
            </a:r>
            <a:r>
              <a:rPr lang="en-US" dirty="0"/>
              <a:t> statement</a:t>
            </a:r>
            <a:r>
              <a:rPr lang="en-US" dirty="0" smtClean="0"/>
              <a:t>.</a:t>
            </a:r>
          </a:p>
          <a:p>
            <a:r>
              <a:rPr lang="en-US" dirty="0"/>
              <a:t>You can also create your own exception classes to represent problems that can occur within the classes you write</a:t>
            </a:r>
            <a:r>
              <a:rPr lang="en-US" dirty="0" smtClean="0"/>
              <a:t>.</a:t>
            </a:r>
          </a:p>
          <a:p>
            <a:r>
              <a:rPr lang="en-US" dirty="0"/>
              <a:t>You can also create </a:t>
            </a:r>
            <a:r>
              <a:rPr lang="en-US" i="1" dirty="0"/>
              <a:t>chained</a:t>
            </a:r>
            <a:r>
              <a:rPr lang="en-US" dirty="0"/>
              <a:t> exceptions. </a:t>
            </a:r>
            <a:endParaRPr lang="bg-BG" dirty="0"/>
          </a:p>
        </p:txBody>
      </p:sp>
      <p:pic>
        <p:nvPicPr>
          <p:cNvPr id="1986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5105400"/>
            <a:ext cx="3348038" cy="40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312176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b="1" dirty="0"/>
              <a:t>How to Throw Exceptions</a:t>
            </a:r>
          </a:p>
        </p:txBody>
      </p:sp>
      <p:sp>
        <p:nvSpPr>
          <p:cNvPr id="199685" name="Rectangle 5"/>
          <p:cNvSpPr>
            <a:spLocks noGrp="1" noChangeArrowheads="1"/>
          </p:cNvSpPr>
          <p:nvPr>
            <p:ph idx="1"/>
          </p:nvPr>
        </p:nvSpPr>
        <p:spPr/>
        <p:txBody>
          <a:bodyPr/>
          <a:lstStyle/>
          <a:p>
            <a:endParaRPr lang="bg-BG"/>
          </a:p>
        </p:txBody>
      </p:sp>
      <p:pic>
        <p:nvPicPr>
          <p:cNvPr id="1996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2349500"/>
            <a:ext cx="4752975" cy="282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1727678"/>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bg-BG"/>
              <a:t>Chained Exceptions </a:t>
            </a:r>
          </a:p>
        </p:txBody>
      </p:sp>
      <p:sp>
        <p:nvSpPr>
          <p:cNvPr id="205827" name="Rectangle 3"/>
          <p:cNvSpPr>
            <a:spLocks noGrp="1" noChangeArrowheads="1"/>
          </p:cNvSpPr>
          <p:nvPr>
            <p:ph type="body" idx="1"/>
          </p:nvPr>
        </p:nvSpPr>
        <p:spPr/>
        <p:txBody>
          <a:bodyPr/>
          <a:lstStyle/>
          <a:p>
            <a:r>
              <a:rPr lang="en-US" dirty="0"/>
              <a:t>An application often responds to an exception by throwing another exception. In effect, the first exception </a:t>
            </a:r>
            <a:r>
              <a:rPr lang="en-US" i="1" dirty="0"/>
              <a:t>causes</a:t>
            </a:r>
            <a:r>
              <a:rPr lang="en-US" dirty="0"/>
              <a:t> the second exception. It can be very helpful to know when one exception causes another. </a:t>
            </a:r>
            <a:r>
              <a:rPr lang="en-US" i="1" dirty="0"/>
              <a:t>Chained Exceptions</a:t>
            </a:r>
            <a:r>
              <a:rPr lang="en-US" dirty="0"/>
              <a:t> help the programmer do this.</a:t>
            </a:r>
            <a:endParaRPr lang="bg-BG" dirty="0"/>
          </a:p>
        </p:txBody>
      </p:sp>
      <p:pic>
        <p:nvPicPr>
          <p:cNvPr id="2058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3657600"/>
            <a:ext cx="3887787"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5029200"/>
            <a:ext cx="717393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5352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US" dirty="0"/>
              <a:t>Defining Classes</a:t>
            </a:r>
            <a:endParaRPr lang="bg-BG" dirty="0"/>
          </a:p>
        </p:txBody>
      </p:sp>
      <p:sp>
        <p:nvSpPr>
          <p:cNvPr id="129027" name="Rectangle 3"/>
          <p:cNvSpPr>
            <a:spLocks noGrp="1" noChangeArrowheads="1"/>
          </p:cNvSpPr>
          <p:nvPr>
            <p:ph sz="quarter" idx="1"/>
          </p:nvPr>
        </p:nvSpPr>
        <p:spPr/>
        <p:txBody>
          <a:bodyPr>
            <a:normAutofit fontScale="92500" lnSpcReduction="10000"/>
          </a:bodyPr>
          <a:lstStyle/>
          <a:p>
            <a:r>
              <a:rPr lang="en-US" dirty="0"/>
              <a:t>An </a:t>
            </a:r>
            <a:r>
              <a:rPr lang="en-US" dirty="0" err="1"/>
              <a:t>accessor</a:t>
            </a:r>
            <a:r>
              <a:rPr lang="en-US" dirty="0"/>
              <a:t> method is used to return the value of a private field. It follows a naming scheme prefixing the word "get" to the start of the method name. </a:t>
            </a:r>
          </a:p>
          <a:p>
            <a:r>
              <a:rPr lang="en-US" dirty="0"/>
              <a:t>These methods always return the same data type as their corresponding private field (e.g., String) and then simply return the value of that private field.</a:t>
            </a:r>
          </a:p>
          <a:p>
            <a:r>
              <a:rPr lang="en-US" dirty="0"/>
              <a:t>A </a:t>
            </a:r>
            <a:r>
              <a:rPr lang="en-US" dirty="0" err="1"/>
              <a:t>mutator</a:t>
            </a:r>
            <a:r>
              <a:rPr lang="en-US" dirty="0"/>
              <a:t> method is used to set a value of a private field. It follows a naming scheme prefixing the word "set" to the start of the method name. </a:t>
            </a:r>
          </a:p>
          <a:p>
            <a:r>
              <a:rPr lang="en-US" dirty="0"/>
              <a:t>These methods do not have a return type and accept a parameter that is the same data type as their corresponding private field. The parameter is then used to set the value of that private field</a:t>
            </a:r>
            <a:r>
              <a:rPr lang="en-US" dirty="0" smtClean="0"/>
              <a:t>.</a:t>
            </a:r>
            <a:endParaRPr lang="en-US" dirty="0"/>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bg-BG" b="1"/>
              <a:t>Stack Trace Information</a:t>
            </a:r>
          </a:p>
        </p:txBody>
      </p:sp>
      <p:sp>
        <p:nvSpPr>
          <p:cNvPr id="206851" name="Rectangle 3"/>
          <p:cNvSpPr>
            <a:spLocks noGrp="1" noChangeArrowheads="1"/>
          </p:cNvSpPr>
          <p:nvPr>
            <p:ph type="body" sz="half" idx="1"/>
          </p:nvPr>
        </p:nvSpPr>
        <p:spPr/>
        <p:txBody>
          <a:bodyPr/>
          <a:lstStyle/>
          <a:p>
            <a:pPr>
              <a:lnSpc>
                <a:spcPct val="90000"/>
              </a:lnSpc>
            </a:pPr>
            <a:r>
              <a:rPr lang="en-US" sz="2400" dirty="0"/>
              <a:t>A </a:t>
            </a:r>
            <a:r>
              <a:rPr lang="en-US" sz="2400" i="1" dirty="0"/>
              <a:t>stack trace</a:t>
            </a:r>
            <a:r>
              <a:rPr lang="en-US" sz="2400" dirty="0"/>
              <a:t> provides information on the execution history of the current thread and lists the names of the classes and methods that were called at the point when the exception occurred. </a:t>
            </a:r>
            <a:endParaRPr lang="en-US" sz="2400" dirty="0" smtClean="0"/>
          </a:p>
          <a:p>
            <a:pPr>
              <a:lnSpc>
                <a:spcPct val="90000"/>
              </a:lnSpc>
            </a:pPr>
            <a:r>
              <a:rPr lang="en-US" sz="2400" dirty="0" smtClean="0"/>
              <a:t>A </a:t>
            </a:r>
            <a:r>
              <a:rPr lang="en-US" sz="2400" dirty="0"/>
              <a:t>stack trace is a useful debugging tool that you'll normally take advantage of when an exception has been thrown.</a:t>
            </a:r>
            <a:endParaRPr lang="bg-BG" sz="2400" dirty="0"/>
          </a:p>
        </p:txBody>
      </p:sp>
      <p:sp>
        <p:nvSpPr>
          <p:cNvPr id="206852" name="Rectangle 4"/>
          <p:cNvSpPr>
            <a:spLocks noGrp="1" noChangeArrowheads="1"/>
          </p:cNvSpPr>
          <p:nvPr>
            <p:ph sz="half" idx="2"/>
          </p:nvPr>
        </p:nvSpPr>
        <p:spPr/>
        <p:txBody>
          <a:bodyPr/>
          <a:lstStyle/>
          <a:p>
            <a:endParaRPr lang="bg-BG" sz="2800"/>
          </a:p>
        </p:txBody>
      </p:sp>
      <p:pic>
        <p:nvPicPr>
          <p:cNvPr id="2068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4149725"/>
            <a:ext cx="6408738" cy="192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756922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bg-BG" b="1"/>
              <a:t>Stack Trace Information</a:t>
            </a:r>
          </a:p>
        </p:txBody>
      </p:sp>
      <p:sp>
        <p:nvSpPr>
          <p:cNvPr id="208899" name="Rectangle 3"/>
          <p:cNvSpPr>
            <a:spLocks noGrp="1" noChangeArrowheads="1"/>
          </p:cNvSpPr>
          <p:nvPr>
            <p:ph sz="quarter" idx="1"/>
          </p:nvPr>
        </p:nvSpPr>
        <p:spPr/>
        <p:txBody>
          <a:bodyPr>
            <a:normAutofit/>
          </a:bodyPr>
          <a:lstStyle/>
          <a:p>
            <a:r>
              <a:rPr lang="en-US" sz="2800" dirty="0"/>
              <a:t>The next code snippet logs where an exception occurred from within the catch block. However, rather than manually parsing the stack trace and sending the output </a:t>
            </a:r>
            <a:r>
              <a:rPr lang="en-US" sz="2800" dirty="0" err="1"/>
              <a:t>toSystem.err</a:t>
            </a:r>
            <a:r>
              <a:rPr lang="en-US" sz="2800" dirty="0"/>
              <a:t>(), it sends the output to a file using the logging facility in the </a:t>
            </a:r>
            <a:r>
              <a:rPr lang="en-US" sz="2800" dirty="0" err="1">
                <a:hlinkClick r:id="rId2"/>
              </a:rPr>
              <a:t>java.util.logging</a:t>
            </a:r>
            <a:r>
              <a:rPr lang="en-US" sz="2800" dirty="0"/>
              <a:t> package.</a:t>
            </a:r>
            <a:endParaRPr lang="bg-BG" sz="2800" dirty="0"/>
          </a:p>
        </p:txBody>
      </p:sp>
      <p:pic>
        <p:nvPicPr>
          <p:cNvPr id="2089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3860800"/>
            <a:ext cx="5545137" cy="252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774270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r>
              <a:rPr lang="en-US" b="1" dirty="0"/>
              <a:t>Creating Exception Classes</a:t>
            </a:r>
          </a:p>
        </p:txBody>
      </p:sp>
      <p:sp>
        <p:nvSpPr>
          <p:cNvPr id="210947" name="Rectangle 3"/>
          <p:cNvSpPr>
            <a:spLocks noGrp="1" noChangeArrowheads="1"/>
          </p:cNvSpPr>
          <p:nvPr>
            <p:ph type="body" idx="1"/>
          </p:nvPr>
        </p:nvSpPr>
        <p:spPr/>
        <p:txBody>
          <a:bodyPr>
            <a:normAutofit fontScale="92500" lnSpcReduction="20000"/>
          </a:bodyPr>
          <a:lstStyle/>
          <a:p>
            <a:r>
              <a:rPr lang="en-US" sz="2800" dirty="0"/>
              <a:t>When faced with choosing the type of exception to throw, you can either use one written by someone else — the Java platform provides a lot of exception classes you can use — or you can write one of your own. You should write your own exception classes if you answer yes to any of the following questions; otherwise, you can probably use someone else's.</a:t>
            </a:r>
          </a:p>
          <a:p>
            <a:pPr lvl="1"/>
            <a:r>
              <a:rPr lang="en-US" dirty="0"/>
              <a:t>Do you need an exception type that isn't represented by those in the Java platform?</a:t>
            </a:r>
          </a:p>
          <a:p>
            <a:pPr lvl="1"/>
            <a:r>
              <a:rPr lang="en-US" dirty="0"/>
              <a:t>Would it help users if they could differentiate your exceptions from those thrown by classes written by other vendors?</a:t>
            </a:r>
          </a:p>
          <a:p>
            <a:pPr lvl="1"/>
            <a:r>
              <a:rPr lang="en-US" dirty="0"/>
              <a:t>Does your code throw more than one related exception?</a:t>
            </a:r>
          </a:p>
          <a:p>
            <a:pPr lvl="1"/>
            <a:r>
              <a:rPr lang="en-US" dirty="0"/>
              <a:t>If you use someone else's exceptions, will users have access to those exceptions? A similar question is, should your package be independent and self-contained?</a:t>
            </a:r>
          </a:p>
        </p:txBody>
      </p:sp>
    </p:spTree>
    <p:extLst>
      <p:ext uri="{BB962C8B-B14F-4D97-AF65-F5344CB8AC3E}">
        <p14:creationId xmlns:p14="http://schemas.microsoft.com/office/powerpoint/2010/main" val="4102617266"/>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7" name="Rectangle 5"/>
          <p:cNvSpPr>
            <a:spLocks noGrp="1" noChangeArrowheads="1"/>
          </p:cNvSpPr>
          <p:nvPr>
            <p:ph type="title"/>
          </p:nvPr>
        </p:nvSpPr>
        <p:spPr/>
        <p:txBody>
          <a:bodyPr/>
          <a:lstStyle/>
          <a:p>
            <a:r>
              <a:rPr lang="en-US" b="1" dirty="0"/>
              <a:t>Creating Exception Classes</a:t>
            </a:r>
          </a:p>
        </p:txBody>
      </p:sp>
      <p:sp>
        <p:nvSpPr>
          <p:cNvPr id="212998" name="Rectangle 6"/>
          <p:cNvSpPr>
            <a:spLocks noGrp="1" noChangeArrowheads="1"/>
          </p:cNvSpPr>
          <p:nvPr>
            <p:ph idx="1"/>
          </p:nvPr>
        </p:nvSpPr>
        <p:spPr/>
        <p:txBody>
          <a:bodyPr/>
          <a:lstStyle/>
          <a:p>
            <a:r>
              <a:rPr lang="en-US" dirty="0"/>
              <a:t>The linked list class can throw multiple exceptions, and it would be convenient to be able to catch all exceptions thrown by the linked list with one exception handler. Also, if you plan to distribute your linked list in a package, all related code should be packaged together. Thus, the linked list should provide its own set of exception classes.</a:t>
            </a:r>
          </a:p>
          <a:p>
            <a:r>
              <a:rPr lang="en-US" dirty="0"/>
              <a:t>The next figure illustrates one possible class hierarchy for the exceptions thrown by the linked list.</a:t>
            </a:r>
          </a:p>
          <a:p>
            <a:endParaRPr lang="bg-BG" dirty="0"/>
          </a:p>
        </p:txBody>
      </p:sp>
      <p:pic>
        <p:nvPicPr>
          <p:cNvPr id="21299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800600"/>
            <a:ext cx="5834063" cy="1858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3229080"/>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Advantages of </a:t>
            </a:r>
            <a:r>
              <a:rPr lang="en-US" b="1" dirty="0" smtClean="0"/>
              <a:t>Exceptions</a:t>
            </a:r>
            <a:endParaRPr lang="bg-BG" dirty="0"/>
          </a:p>
        </p:txBody>
      </p:sp>
      <p:sp>
        <p:nvSpPr>
          <p:cNvPr id="3" name="Content Placeholder 2"/>
          <p:cNvSpPr>
            <a:spLocks noGrp="1"/>
          </p:cNvSpPr>
          <p:nvPr>
            <p:ph sz="quarter" idx="1"/>
          </p:nvPr>
        </p:nvSpPr>
        <p:spPr/>
        <p:txBody>
          <a:bodyPr>
            <a:normAutofit fontScale="92500" lnSpcReduction="10000"/>
          </a:bodyPr>
          <a:lstStyle/>
          <a:p>
            <a:r>
              <a:rPr lang="en-US" b="1" dirty="0"/>
              <a:t>Advantage 1: Separating Error-Handling Code from "Regular" Code</a:t>
            </a:r>
          </a:p>
          <a:p>
            <a:pPr lvl="1"/>
            <a:r>
              <a:rPr lang="en-US" dirty="0"/>
              <a:t>Exceptions provide the means to separate the details of what to do when something out of the ordinary happens from the main logic of a program. In traditional programming, error detection, reporting, and handling often lead to confusing spaghetti code.</a:t>
            </a:r>
          </a:p>
          <a:p>
            <a:r>
              <a:rPr lang="en-US" b="1" dirty="0"/>
              <a:t>Advantage 2: Propagating Errors Up the Call Stack</a:t>
            </a:r>
          </a:p>
          <a:p>
            <a:pPr lvl="1"/>
            <a:r>
              <a:rPr lang="en-US" dirty="0"/>
              <a:t>A second advantage of exceptions is the ability to propagate error reporting up the call stack of methods.</a:t>
            </a:r>
          </a:p>
          <a:p>
            <a:r>
              <a:rPr lang="en-US" b="1" dirty="0"/>
              <a:t>Advantage 3: Grouping and Differentiating Error Types</a:t>
            </a:r>
          </a:p>
          <a:p>
            <a:pPr lvl="1"/>
            <a:r>
              <a:rPr lang="en-US" dirty="0"/>
              <a:t>Because all exceptions thrown within a program are objects, the grouping or categorizing of exceptions is a natural outcome of the class hierarchy</a:t>
            </a:r>
            <a:r>
              <a:rPr lang="en-US" dirty="0" smtClean="0"/>
              <a:t>.</a:t>
            </a:r>
            <a:endParaRPr lang="en-US" dirty="0"/>
          </a:p>
        </p:txBody>
      </p:sp>
    </p:spTree>
    <p:extLst>
      <p:ext uri="{BB962C8B-B14F-4D97-AF65-F5344CB8AC3E}">
        <p14:creationId xmlns:p14="http://schemas.microsoft.com/office/powerpoint/2010/main" val="3879430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Declaring Member </a:t>
            </a:r>
            <a:r>
              <a:rPr lang="en-US" b="1" dirty="0" smtClean="0"/>
              <a:t>Variables</a:t>
            </a:r>
            <a:endParaRPr lang="bg-BG" dirty="0"/>
          </a:p>
        </p:txBody>
      </p:sp>
      <p:sp>
        <p:nvSpPr>
          <p:cNvPr id="3" name="Content Placeholder 2"/>
          <p:cNvSpPr>
            <a:spLocks noGrp="1"/>
          </p:cNvSpPr>
          <p:nvPr>
            <p:ph sz="quarter" idx="1"/>
          </p:nvPr>
        </p:nvSpPr>
        <p:spPr/>
        <p:txBody>
          <a:bodyPr>
            <a:normAutofit/>
          </a:bodyPr>
          <a:lstStyle/>
          <a:p>
            <a:r>
              <a:rPr lang="en-US" dirty="0"/>
              <a:t>There are several kinds of variables:</a:t>
            </a:r>
          </a:p>
          <a:p>
            <a:pPr lvl="1"/>
            <a:r>
              <a:rPr lang="en-US" dirty="0"/>
              <a:t>Member variables in a class—these are called </a:t>
            </a:r>
            <a:r>
              <a:rPr lang="en-US" i="1" dirty="0"/>
              <a:t>fields</a:t>
            </a:r>
            <a:r>
              <a:rPr lang="en-US" dirty="0"/>
              <a:t>.</a:t>
            </a:r>
          </a:p>
          <a:p>
            <a:pPr lvl="1"/>
            <a:r>
              <a:rPr lang="en-US" dirty="0"/>
              <a:t>Variables in a method or block of code—these are called </a:t>
            </a:r>
            <a:r>
              <a:rPr lang="en-US" i="1" dirty="0"/>
              <a:t>local variables</a:t>
            </a:r>
            <a:r>
              <a:rPr lang="en-US" dirty="0"/>
              <a:t>.</a:t>
            </a:r>
          </a:p>
          <a:p>
            <a:pPr lvl="1"/>
            <a:r>
              <a:rPr lang="en-US" dirty="0"/>
              <a:t>Variables in method declarations—these are called </a:t>
            </a:r>
            <a:r>
              <a:rPr lang="en-US" i="1" dirty="0"/>
              <a:t>parameters</a:t>
            </a:r>
            <a:r>
              <a:rPr lang="en-US" dirty="0" smtClean="0"/>
              <a:t>.</a:t>
            </a:r>
          </a:p>
          <a:p>
            <a:r>
              <a:rPr lang="en-US" dirty="0"/>
              <a:t>Field declarations are composed of three components, in order:</a:t>
            </a:r>
          </a:p>
          <a:p>
            <a:pPr lvl="1"/>
            <a:r>
              <a:rPr lang="en-US" dirty="0"/>
              <a:t>Zero or more modifiers, such as public or private.</a:t>
            </a:r>
          </a:p>
          <a:p>
            <a:pPr lvl="1"/>
            <a:r>
              <a:rPr lang="en-US" dirty="0"/>
              <a:t>The field's type.</a:t>
            </a:r>
          </a:p>
          <a:p>
            <a:pPr lvl="1"/>
            <a:r>
              <a:rPr lang="en-US" dirty="0"/>
              <a:t>The field's name.</a:t>
            </a:r>
          </a:p>
          <a:p>
            <a:endParaRPr lang="en-US" dirty="0"/>
          </a:p>
        </p:txBody>
      </p:sp>
    </p:spTree>
    <p:extLst>
      <p:ext uri="{BB962C8B-B14F-4D97-AF65-F5344CB8AC3E}">
        <p14:creationId xmlns:p14="http://schemas.microsoft.com/office/powerpoint/2010/main" val="1838536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Defining </a:t>
            </a:r>
            <a:r>
              <a:rPr lang="en-US" b="1" dirty="0" smtClean="0"/>
              <a:t>Methods</a:t>
            </a:r>
            <a:endParaRPr lang="bg-BG" dirty="0"/>
          </a:p>
        </p:txBody>
      </p:sp>
      <p:sp>
        <p:nvSpPr>
          <p:cNvPr id="3" name="Content Placeholder 2"/>
          <p:cNvSpPr>
            <a:spLocks noGrp="1"/>
          </p:cNvSpPr>
          <p:nvPr>
            <p:ph sz="quarter" idx="1"/>
          </p:nvPr>
        </p:nvSpPr>
        <p:spPr/>
        <p:txBody>
          <a:bodyPr>
            <a:normAutofit fontScale="92500"/>
          </a:bodyPr>
          <a:lstStyle/>
          <a:p>
            <a:r>
              <a:rPr lang="en-US" dirty="0" smtClean="0"/>
              <a:t>Method </a:t>
            </a:r>
            <a:r>
              <a:rPr lang="en-US" dirty="0"/>
              <a:t>declarations have six components, in order:</a:t>
            </a:r>
          </a:p>
          <a:p>
            <a:pPr lvl="1"/>
            <a:r>
              <a:rPr lang="en-US" dirty="0"/>
              <a:t>Modifiers—such as public, private, and </a:t>
            </a:r>
            <a:r>
              <a:rPr lang="en-US" dirty="0" smtClean="0"/>
              <a:t>others.</a:t>
            </a:r>
            <a:endParaRPr lang="en-US" dirty="0"/>
          </a:p>
          <a:p>
            <a:pPr lvl="1"/>
            <a:r>
              <a:rPr lang="en-US" dirty="0"/>
              <a:t>The return type—the data type of the value returned by the method, or void if the method does not return a value.</a:t>
            </a:r>
          </a:p>
          <a:p>
            <a:pPr lvl="1"/>
            <a:r>
              <a:rPr lang="en-US" dirty="0"/>
              <a:t>The method name—the rules for field names apply to method names as well, but the convention is a little different.</a:t>
            </a:r>
          </a:p>
          <a:p>
            <a:pPr lvl="1"/>
            <a:r>
              <a:rPr lang="en-US" dirty="0"/>
              <a:t>The parameter list in parenthesis—a comma-delimited list of input parameters, preceded by their data types, enclosed by parentheses, (). If there are no parameters, you must use empty parentheses.</a:t>
            </a:r>
          </a:p>
          <a:p>
            <a:pPr lvl="1"/>
            <a:r>
              <a:rPr lang="en-US" dirty="0"/>
              <a:t>An exception list—to be discussed later.</a:t>
            </a:r>
          </a:p>
          <a:p>
            <a:pPr lvl="1"/>
            <a:r>
              <a:rPr lang="en-US" dirty="0"/>
              <a:t>The method body, enclosed between braces—the method's code, including the declaration of local </a:t>
            </a:r>
            <a:r>
              <a:rPr lang="en-US" dirty="0" smtClean="0"/>
              <a:t>variables.</a:t>
            </a:r>
            <a:endParaRPr lang="en-US" dirty="0"/>
          </a:p>
          <a:p>
            <a:endParaRPr lang="bg-BG" dirty="0"/>
          </a:p>
        </p:txBody>
      </p:sp>
    </p:spTree>
    <p:extLst>
      <p:ext uri="{BB962C8B-B14F-4D97-AF65-F5344CB8AC3E}">
        <p14:creationId xmlns:p14="http://schemas.microsoft.com/office/powerpoint/2010/main" val="3848001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r>
              <a:rPr lang="en-US" dirty="0" smtClean="0"/>
              <a:t>Passing Parameters</a:t>
            </a:r>
            <a:endParaRPr lang="bg-BG" dirty="0"/>
          </a:p>
        </p:txBody>
      </p:sp>
      <p:sp>
        <p:nvSpPr>
          <p:cNvPr id="121859" name="Rectangle 3"/>
          <p:cNvSpPr>
            <a:spLocks noGrp="1" noChangeArrowheads="1"/>
          </p:cNvSpPr>
          <p:nvPr>
            <p:ph sz="quarter" idx="1"/>
          </p:nvPr>
        </p:nvSpPr>
        <p:spPr/>
        <p:txBody>
          <a:bodyPr/>
          <a:lstStyle/>
          <a:p>
            <a:r>
              <a:rPr lang="en-US" dirty="0"/>
              <a:t>You can use any data type for a parameter of a method or a constructor. This includes primitive data types, such as doubles, floats, and integers, </a:t>
            </a:r>
            <a:r>
              <a:rPr lang="en-US" dirty="0" smtClean="0"/>
              <a:t>and </a:t>
            </a:r>
            <a:r>
              <a:rPr lang="en-US" dirty="0"/>
              <a:t>reference data types, such as objects and arrays</a:t>
            </a:r>
            <a:r>
              <a:rPr lang="en-US" dirty="0" smtClean="0"/>
              <a:t>.</a:t>
            </a:r>
          </a:p>
          <a:p>
            <a:r>
              <a:rPr lang="en-US" dirty="0"/>
              <a:t>The Java programming language doesn't let you pass methods into methods. But you can pass an object into a method and then invoke the object's methods.</a:t>
            </a:r>
            <a:endParaRPr lang="en-US" dirty="0" smtClean="0"/>
          </a:p>
          <a:p>
            <a:endParaRPr lang="bg-B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dirty="0" smtClean="0"/>
              <a:t>Defining Classes</a:t>
            </a:r>
            <a:endParaRPr lang="bg-BG" dirty="0"/>
          </a:p>
        </p:txBody>
      </p:sp>
      <p:sp>
        <p:nvSpPr>
          <p:cNvPr id="112643" name="Rectangle 3"/>
          <p:cNvSpPr>
            <a:spLocks noGrp="1" noChangeArrowheads="1"/>
          </p:cNvSpPr>
          <p:nvPr>
            <p:ph sz="quarter" idx="1"/>
          </p:nvPr>
        </p:nvSpPr>
        <p:spPr/>
        <p:txBody>
          <a:bodyPr>
            <a:normAutofit/>
          </a:bodyPr>
          <a:lstStyle/>
          <a:p>
            <a:pPr>
              <a:lnSpc>
                <a:spcPct val="90000"/>
              </a:lnSpc>
            </a:pPr>
            <a:r>
              <a:rPr lang="en-US" sz="3200" dirty="0"/>
              <a:t>Defining new classes is a matter of defining the data each instance maintains, and the set of methods that manipulate that data</a:t>
            </a:r>
            <a:r>
              <a:rPr lang="en-US" sz="3200" dirty="0" smtClean="0"/>
              <a:t>.</a:t>
            </a:r>
          </a:p>
          <a:p>
            <a:pPr>
              <a:lnSpc>
                <a:spcPct val="90000"/>
              </a:lnSpc>
            </a:pPr>
            <a:r>
              <a:rPr lang="en-US" sz="3200" dirty="0"/>
              <a:t>Java (and other OO languages) allows programmers to create user defined classes, extending the type system with new object types. </a:t>
            </a:r>
            <a:endParaRPr lang="en-US" sz="3200" dirty="0" smtClean="0"/>
          </a:p>
          <a:p>
            <a:pPr>
              <a:lnSpc>
                <a:spcPct val="90000"/>
              </a:lnSpc>
            </a:pPr>
            <a:r>
              <a:rPr lang="en-US" sz="3200" dirty="0" smtClean="0"/>
              <a:t>As </a:t>
            </a:r>
            <a:r>
              <a:rPr lang="en-US" sz="3200" dirty="0"/>
              <a:t>a running example, we will develop a class to represent Vect2D numbers z=</a:t>
            </a:r>
            <a:r>
              <a:rPr lang="en-US" sz="3200" dirty="0" err="1"/>
              <a:t>a+bi</a:t>
            </a:r>
            <a:endParaRPr lang="bg-BG"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fontScale="90000"/>
          </a:bodyPr>
          <a:lstStyle/>
          <a:p>
            <a:r>
              <a:rPr lang="en-US" b="1" dirty="0"/>
              <a:t>Passing Primitive Data Type Arguments</a:t>
            </a:r>
          </a:p>
        </p:txBody>
      </p:sp>
      <p:sp>
        <p:nvSpPr>
          <p:cNvPr id="131075" name="Rectangle 3"/>
          <p:cNvSpPr>
            <a:spLocks noGrp="1" noChangeArrowheads="1"/>
          </p:cNvSpPr>
          <p:nvPr>
            <p:ph sz="quarter" idx="1"/>
          </p:nvPr>
        </p:nvSpPr>
        <p:spPr/>
        <p:txBody>
          <a:bodyPr>
            <a:normAutofit/>
          </a:bodyPr>
          <a:lstStyle/>
          <a:p>
            <a:r>
              <a:rPr lang="en-US" sz="2400" dirty="0"/>
              <a:t>Primitive arguments, such as an </a:t>
            </a:r>
            <a:r>
              <a:rPr lang="en-US" sz="2400" dirty="0" err="1"/>
              <a:t>int</a:t>
            </a:r>
            <a:r>
              <a:rPr lang="en-US" sz="2400" dirty="0"/>
              <a:t> or a double, are passed into methods </a:t>
            </a:r>
            <a:r>
              <a:rPr lang="en-US" sz="2400" i="1" dirty="0"/>
              <a:t>by value</a:t>
            </a:r>
            <a:r>
              <a:rPr lang="en-US" sz="2400" dirty="0"/>
              <a:t>. This means that any changes to the values of the parameters exist only within the scope of the method. When the method returns, the parameters are gone and any changes to them are lost.</a:t>
            </a:r>
            <a:endParaRPr lang="bg-BG" sz="2400" dirty="0"/>
          </a:p>
        </p:txBody>
      </p:sp>
      <p:pic>
        <p:nvPicPr>
          <p:cNvPr id="131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3048000"/>
            <a:ext cx="6324600" cy="364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normAutofit fontScale="90000"/>
          </a:bodyPr>
          <a:lstStyle/>
          <a:p>
            <a:r>
              <a:rPr lang="en-US" b="1" dirty="0"/>
              <a:t>Passing Reference Data Type Arguments</a:t>
            </a:r>
          </a:p>
        </p:txBody>
      </p:sp>
      <p:sp>
        <p:nvSpPr>
          <p:cNvPr id="130051" name="Rectangle 3"/>
          <p:cNvSpPr>
            <a:spLocks noGrp="1" noChangeArrowheads="1"/>
          </p:cNvSpPr>
          <p:nvPr>
            <p:ph sz="quarter" idx="1"/>
          </p:nvPr>
        </p:nvSpPr>
        <p:spPr/>
        <p:txBody>
          <a:bodyPr/>
          <a:lstStyle/>
          <a:p>
            <a:r>
              <a:rPr lang="en-US" dirty="0"/>
              <a:t>Reference data type parameters, such as objects, are also passed into methods </a:t>
            </a:r>
            <a:r>
              <a:rPr lang="en-US" i="1" dirty="0"/>
              <a:t>by value</a:t>
            </a:r>
            <a:r>
              <a:rPr lang="en-US" dirty="0"/>
              <a:t>. This means that when the method returns, the passed-in reference still references the same object as before. </a:t>
            </a:r>
            <a:r>
              <a:rPr lang="en-US" i="1" dirty="0"/>
              <a:t>However</a:t>
            </a:r>
            <a:r>
              <a:rPr lang="en-US" dirty="0"/>
              <a:t>, the values of the object's fields </a:t>
            </a:r>
            <a:r>
              <a:rPr lang="en-US" i="1" dirty="0"/>
              <a:t>can</a:t>
            </a:r>
            <a:r>
              <a:rPr lang="en-US" dirty="0"/>
              <a:t> be changed in the method, if they have the proper access level.</a:t>
            </a:r>
            <a:endParaRPr lang="bg-BG" dirty="0"/>
          </a:p>
        </p:txBody>
      </p:sp>
      <p:pic>
        <p:nvPicPr>
          <p:cNvPr id="130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636" y="4207019"/>
            <a:ext cx="6705600"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Passing Arguments Demo</a:t>
            </a:r>
            <a:endParaRPr lang="bg-BG" dirty="0"/>
          </a:p>
        </p:txBody>
      </p:sp>
      <p:sp>
        <p:nvSpPr>
          <p:cNvPr id="5" name="Text Placeholder 4"/>
          <p:cNvSpPr>
            <a:spLocks noGrp="1"/>
          </p:cNvSpPr>
          <p:nvPr>
            <p:ph type="body" idx="1"/>
          </p:nvPr>
        </p:nvSpPr>
        <p:spPr/>
        <p:txBody>
          <a:bodyPr>
            <a:normAutofit lnSpcReduction="10000"/>
          </a:bodyPr>
          <a:lstStyle/>
          <a:p>
            <a:r>
              <a:rPr lang="en-US" dirty="0" smtClean="0"/>
              <a:t>PassByReference1</a:t>
            </a:r>
          </a:p>
          <a:p>
            <a:r>
              <a:rPr lang="en-US" dirty="0" smtClean="0"/>
              <a:t>PassByReference2</a:t>
            </a:r>
          </a:p>
          <a:p>
            <a:r>
              <a:rPr lang="en-US" dirty="0" smtClean="0"/>
              <a:t>PassByReference3</a:t>
            </a:r>
            <a:endParaRPr lang="bg-BG" dirty="0"/>
          </a:p>
        </p:txBody>
      </p:sp>
    </p:spTree>
    <p:extLst>
      <p:ext uri="{BB962C8B-B14F-4D97-AF65-F5344CB8AC3E}">
        <p14:creationId xmlns:p14="http://schemas.microsoft.com/office/powerpoint/2010/main" val="3661138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en-US" b="1" dirty="0"/>
              <a:t>Arbitrary Number of Arguments</a:t>
            </a:r>
          </a:p>
        </p:txBody>
      </p:sp>
      <p:sp>
        <p:nvSpPr>
          <p:cNvPr id="132099" name="Rectangle 3"/>
          <p:cNvSpPr>
            <a:spLocks noGrp="1" noChangeArrowheads="1"/>
          </p:cNvSpPr>
          <p:nvPr>
            <p:ph sz="quarter" idx="1"/>
          </p:nvPr>
        </p:nvSpPr>
        <p:spPr>
          <a:xfrm>
            <a:off x="914400" y="1447800"/>
            <a:ext cx="7772400" cy="3200400"/>
          </a:xfrm>
        </p:spPr>
        <p:txBody>
          <a:bodyPr>
            <a:noAutofit/>
          </a:bodyPr>
          <a:lstStyle/>
          <a:p>
            <a:r>
              <a:rPr lang="en-US" sz="2000" dirty="0"/>
              <a:t>You can use a construct called </a:t>
            </a:r>
            <a:r>
              <a:rPr lang="en-US" sz="2000" i="1" dirty="0" err="1"/>
              <a:t>varargs</a:t>
            </a:r>
            <a:r>
              <a:rPr lang="en-US" sz="2000" dirty="0"/>
              <a:t> to pass an arbitrary number of values to a method. </a:t>
            </a:r>
            <a:endParaRPr lang="en-US" sz="2000" dirty="0" smtClean="0"/>
          </a:p>
          <a:p>
            <a:r>
              <a:rPr lang="en-US" sz="2000" dirty="0" smtClean="0"/>
              <a:t>You </a:t>
            </a:r>
            <a:r>
              <a:rPr lang="en-US" sz="2000" dirty="0"/>
              <a:t>use </a:t>
            </a:r>
            <a:r>
              <a:rPr lang="en-US" sz="2000" dirty="0" err="1"/>
              <a:t>varargs</a:t>
            </a:r>
            <a:r>
              <a:rPr lang="en-US" sz="2000" dirty="0"/>
              <a:t> when you don't know how many of a particular type of argument will be passed to the method. It's a shortcut to creating an array manually (the previous method could have used </a:t>
            </a:r>
            <a:r>
              <a:rPr lang="en-US" sz="2000" dirty="0" err="1"/>
              <a:t>varargs</a:t>
            </a:r>
            <a:r>
              <a:rPr lang="en-US" sz="2000" dirty="0"/>
              <a:t> rather than an array).</a:t>
            </a:r>
          </a:p>
          <a:p>
            <a:r>
              <a:rPr lang="en-US" sz="2000" dirty="0"/>
              <a:t>To use </a:t>
            </a:r>
            <a:r>
              <a:rPr lang="en-US" sz="2000" dirty="0" err="1"/>
              <a:t>varargs</a:t>
            </a:r>
            <a:r>
              <a:rPr lang="en-US" sz="2000" dirty="0"/>
              <a:t>, you follow the type of the last parameter by an ellipsis (three dots, ...), then a space, and the parameter name. </a:t>
            </a:r>
            <a:endParaRPr lang="en-US" sz="2000" dirty="0" smtClean="0"/>
          </a:p>
          <a:p>
            <a:r>
              <a:rPr lang="en-US" sz="2000" dirty="0" smtClean="0"/>
              <a:t>The </a:t>
            </a:r>
            <a:r>
              <a:rPr lang="en-US" sz="2000" dirty="0"/>
              <a:t>method can then be called with any number of that parameter, including none.</a:t>
            </a:r>
          </a:p>
        </p:txBody>
      </p:sp>
      <p:pic>
        <p:nvPicPr>
          <p:cNvPr id="13210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4648200"/>
            <a:ext cx="8991600" cy="1931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b="1" dirty="0"/>
              <a:t>Returning a Value from a Method</a:t>
            </a:r>
          </a:p>
        </p:txBody>
      </p:sp>
      <p:sp>
        <p:nvSpPr>
          <p:cNvPr id="156675" name="Rectangle 3"/>
          <p:cNvSpPr>
            <a:spLocks noGrp="1" noChangeArrowheads="1"/>
          </p:cNvSpPr>
          <p:nvPr>
            <p:ph sz="quarter" idx="1"/>
          </p:nvPr>
        </p:nvSpPr>
        <p:spPr/>
        <p:txBody>
          <a:bodyPr>
            <a:normAutofit fontScale="92500" lnSpcReduction="10000"/>
          </a:bodyPr>
          <a:lstStyle/>
          <a:p>
            <a:r>
              <a:rPr lang="en-US" sz="2400" dirty="0"/>
              <a:t>A method returns to the code that invoked it when it</a:t>
            </a:r>
          </a:p>
          <a:p>
            <a:pPr lvl="1"/>
            <a:r>
              <a:rPr lang="en-US" sz="2200" dirty="0"/>
              <a:t>completes all the statements in the method,</a:t>
            </a:r>
          </a:p>
          <a:p>
            <a:pPr lvl="1"/>
            <a:r>
              <a:rPr lang="en-US" sz="2200" dirty="0"/>
              <a:t>reaches a return statement, or</a:t>
            </a:r>
          </a:p>
          <a:p>
            <a:pPr lvl="1"/>
            <a:r>
              <a:rPr lang="en-US" sz="2200" dirty="0"/>
              <a:t>throws an exception (covered later</a:t>
            </a:r>
            <a:r>
              <a:rPr lang="en-US" sz="2200" dirty="0" smtClean="0"/>
              <a:t>),</a:t>
            </a:r>
          </a:p>
          <a:p>
            <a:r>
              <a:rPr lang="en-US" dirty="0"/>
              <a:t>whichever occurs first.</a:t>
            </a:r>
          </a:p>
          <a:p>
            <a:r>
              <a:rPr lang="en-US" dirty="0"/>
              <a:t>You declare a method's return type in its method declaration. Within the body of the method, you use the return statement to return the value.</a:t>
            </a:r>
          </a:p>
          <a:p>
            <a:r>
              <a:rPr lang="en-US" dirty="0"/>
              <a:t>Any method declared void doesn't return a value. It does not need to contain a return statement, but it may do so. In such a case, a return statement can be used to branch out of a control flow block and exit the </a:t>
            </a:r>
            <a:r>
              <a:rPr lang="en-US" dirty="0" smtClean="0"/>
              <a:t>method.</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b="1" dirty="0"/>
              <a:t>Returning a Value from a Method</a:t>
            </a:r>
          </a:p>
        </p:txBody>
      </p:sp>
      <p:sp>
        <p:nvSpPr>
          <p:cNvPr id="156675" name="Rectangle 3"/>
          <p:cNvSpPr>
            <a:spLocks noGrp="1" noChangeArrowheads="1"/>
          </p:cNvSpPr>
          <p:nvPr>
            <p:ph type="body" sz="half" idx="1"/>
          </p:nvPr>
        </p:nvSpPr>
        <p:spPr/>
        <p:txBody>
          <a:bodyPr>
            <a:normAutofit/>
          </a:bodyPr>
          <a:lstStyle/>
          <a:p>
            <a:pPr>
              <a:lnSpc>
                <a:spcPct val="80000"/>
              </a:lnSpc>
            </a:pPr>
            <a:r>
              <a:rPr lang="en-US" sz="2400" dirty="0"/>
              <a:t>When a method uses a class name as its return type, </a:t>
            </a:r>
            <a:r>
              <a:rPr lang="en-US" sz="2400" dirty="0" smtClean="0"/>
              <a:t>the </a:t>
            </a:r>
            <a:r>
              <a:rPr lang="en-US" sz="2400" dirty="0"/>
              <a:t>class of the type of the returned object must be either a subclass of, or the exact class of, the return type. </a:t>
            </a:r>
            <a:endParaRPr lang="en-US" sz="2400" dirty="0" smtClean="0"/>
          </a:p>
          <a:p>
            <a:pPr>
              <a:lnSpc>
                <a:spcPct val="80000"/>
              </a:lnSpc>
            </a:pPr>
            <a:r>
              <a:rPr lang="en-US" sz="2400" dirty="0"/>
              <a:t>This technique, called </a:t>
            </a:r>
            <a:r>
              <a:rPr lang="en-US" sz="2400" i="1" dirty="0"/>
              <a:t>covariant return type</a:t>
            </a:r>
            <a:r>
              <a:rPr lang="en-US" sz="2400" dirty="0"/>
              <a:t>, means that the return type is allowed to vary in the same direction as the subclass.</a:t>
            </a:r>
            <a:endParaRPr lang="bg-BG" sz="2400" dirty="0"/>
          </a:p>
        </p:txBody>
      </p:sp>
      <p:sp>
        <p:nvSpPr>
          <p:cNvPr id="156676" name="Rectangle 4"/>
          <p:cNvSpPr>
            <a:spLocks noGrp="1" noChangeArrowheads="1"/>
          </p:cNvSpPr>
          <p:nvPr>
            <p:ph sz="half" idx="2"/>
          </p:nvPr>
        </p:nvSpPr>
        <p:spPr/>
        <p:txBody>
          <a:bodyPr/>
          <a:lstStyle/>
          <a:p>
            <a:endParaRPr lang="bg-BG" sz="2800"/>
          </a:p>
        </p:txBody>
      </p:sp>
      <p:pic>
        <p:nvPicPr>
          <p:cNvPr id="15667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4267200"/>
            <a:ext cx="177165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42708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dirty="0"/>
              <a:t>Defining Class</a:t>
            </a:r>
            <a:endParaRPr lang="bg-BG" dirty="0"/>
          </a:p>
        </p:txBody>
      </p:sp>
      <p:sp>
        <p:nvSpPr>
          <p:cNvPr id="115715" name="Rectangle 3"/>
          <p:cNvSpPr>
            <a:spLocks noGrp="1" noChangeArrowheads="1"/>
          </p:cNvSpPr>
          <p:nvPr>
            <p:ph type="body" sz="half" idx="1"/>
          </p:nvPr>
        </p:nvSpPr>
        <p:spPr/>
        <p:txBody>
          <a:bodyPr>
            <a:noAutofit/>
          </a:bodyPr>
          <a:lstStyle/>
          <a:p>
            <a:pPr>
              <a:lnSpc>
                <a:spcPct val="90000"/>
              </a:lnSpc>
            </a:pPr>
            <a:r>
              <a:rPr lang="en-US" sz="2800" dirty="0"/>
              <a:t>We are making Vect2D an immutable type, otherwise we would supply </a:t>
            </a:r>
            <a:r>
              <a:rPr lang="en-US" sz="2800" dirty="0" err="1"/>
              <a:t>mutator</a:t>
            </a:r>
            <a:r>
              <a:rPr lang="en-US" sz="2800" dirty="0"/>
              <a:t> methods as </a:t>
            </a:r>
            <a:r>
              <a:rPr lang="en-US" sz="2800" dirty="0" smtClean="0"/>
              <a:t>well (</a:t>
            </a:r>
            <a:r>
              <a:rPr lang="en-US" sz="2800" dirty="0"/>
              <a:t>convention </a:t>
            </a:r>
            <a:r>
              <a:rPr lang="en-US" sz="2800" dirty="0" err="1"/>
              <a:t>setFoo</a:t>
            </a:r>
            <a:r>
              <a:rPr lang="en-US" sz="2800" dirty="0"/>
              <a:t>()) </a:t>
            </a:r>
            <a:endParaRPr lang="en-US" sz="2800" dirty="0" smtClean="0"/>
          </a:p>
          <a:p>
            <a:pPr>
              <a:lnSpc>
                <a:spcPct val="90000"/>
              </a:lnSpc>
            </a:pPr>
            <a:r>
              <a:rPr lang="en-US" sz="2800" dirty="0" smtClean="0"/>
              <a:t>Vect2D </a:t>
            </a:r>
            <a:r>
              <a:rPr lang="en-US" sz="2800" dirty="0"/>
              <a:t>should support an absolute value methods (</a:t>
            </a:r>
            <a:r>
              <a:rPr lang="en-US" sz="2800" dirty="0" err="1"/>
              <a:t>sqrt</a:t>
            </a:r>
            <a:r>
              <a:rPr lang="en-US" sz="2800" dirty="0"/>
              <a:t> r2 + i2) </a:t>
            </a:r>
            <a:endParaRPr lang="bg-BG" sz="2800" dirty="0"/>
          </a:p>
        </p:txBody>
      </p:sp>
      <p:sp>
        <p:nvSpPr>
          <p:cNvPr id="115716" name="Rectangle 4"/>
          <p:cNvSpPr>
            <a:spLocks noGrp="1" noChangeArrowheads="1"/>
          </p:cNvSpPr>
          <p:nvPr>
            <p:ph sz="half" idx="2"/>
          </p:nvPr>
        </p:nvSpPr>
        <p:spPr/>
        <p:txBody>
          <a:bodyPr/>
          <a:lstStyle/>
          <a:p>
            <a:endParaRPr lang="bg-BG" sz="2800"/>
          </a:p>
        </p:txBody>
      </p:sp>
      <p:pic>
        <p:nvPicPr>
          <p:cNvPr id="11571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4038600"/>
            <a:ext cx="7162800" cy="271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r>
              <a:rPr lang="en-US" dirty="0"/>
              <a:t>Defining Class</a:t>
            </a:r>
            <a:endParaRPr lang="bg-BG" dirty="0"/>
          </a:p>
        </p:txBody>
      </p:sp>
      <p:sp>
        <p:nvSpPr>
          <p:cNvPr id="119811" name="Rectangle 3"/>
          <p:cNvSpPr>
            <a:spLocks noGrp="1" noChangeArrowheads="1"/>
          </p:cNvSpPr>
          <p:nvPr>
            <p:ph sz="quarter" idx="1"/>
          </p:nvPr>
        </p:nvSpPr>
        <p:spPr/>
        <p:txBody>
          <a:bodyPr/>
          <a:lstStyle/>
          <a:p>
            <a:pPr>
              <a:lnSpc>
                <a:spcPct val="90000"/>
              </a:lnSpc>
            </a:pPr>
            <a:r>
              <a:rPr lang="en-US" sz="2800" dirty="0"/>
              <a:t>Vect2D should support an binary operations add and </a:t>
            </a:r>
            <a:r>
              <a:rPr lang="en-US" sz="2800" dirty="0" err="1"/>
              <a:t>mult</a:t>
            </a:r>
            <a:r>
              <a:rPr lang="en-US" sz="2800" dirty="0"/>
              <a:t>. We have a choice: </a:t>
            </a:r>
            <a:endParaRPr lang="en-US" sz="2800" dirty="0" smtClean="0"/>
          </a:p>
          <a:p>
            <a:pPr lvl="1">
              <a:lnSpc>
                <a:spcPct val="90000"/>
              </a:lnSpc>
            </a:pPr>
            <a:r>
              <a:rPr lang="en-US" dirty="0" smtClean="0"/>
              <a:t>make </a:t>
            </a:r>
            <a:r>
              <a:rPr lang="en-US" dirty="0"/>
              <a:t>them static binary methods as in </a:t>
            </a:r>
            <a:br>
              <a:rPr lang="en-US" dirty="0"/>
            </a:br>
            <a:endParaRPr lang="en-US" dirty="0" smtClean="0"/>
          </a:p>
          <a:p>
            <a:pPr lvl="1">
              <a:lnSpc>
                <a:spcPct val="90000"/>
              </a:lnSpc>
            </a:pPr>
            <a:r>
              <a:rPr lang="en-US" dirty="0"/>
              <a:t>or unary instance </a:t>
            </a:r>
            <a:r>
              <a:rPr lang="en-US" dirty="0" smtClean="0"/>
              <a:t>methods</a:t>
            </a:r>
            <a:br>
              <a:rPr lang="en-US" dirty="0" smtClean="0"/>
            </a:br>
            <a:endParaRPr lang="bg-BG" sz="2400" dirty="0"/>
          </a:p>
          <a:p>
            <a:pPr marL="320040" lvl="1" indent="0">
              <a:lnSpc>
                <a:spcPct val="90000"/>
              </a:lnSpc>
              <a:buNone/>
            </a:pPr>
            <a:endParaRPr lang="en-US" dirty="0"/>
          </a:p>
          <a:p>
            <a:pPr lvl="1">
              <a:lnSpc>
                <a:spcPct val="90000"/>
              </a:lnSpc>
            </a:pPr>
            <a:r>
              <a:rPr lang="en-US" dirty="0" smtClean="0"/>
              <a:t>Binary </a:t>
            </a:r>
            <a:r>
              <a:rPr lang="en-US" dirty="0"/>
              <a:t>(static form </a:t>
            </a:r>
            <a:r>
              <a:rPr lang="en-US" dirty="0" err="1"/>
              <a:t>emphesizes</a:t>
            </a:r>
            <a:r>
              <a:rPr lang="en-US" dirty="0"/>
              <a:t> symmetry while unary (instance) form more flexible due to inheritance. We'll do both here. </a:t>
            </a:r>
            <a:endParaRPr lang="bg-BG" sz="2400" dirty="0"/>
          </a:p>
        </p:txBody>
      </p:sp>
      <p:pic>
        <p:nvPicPr>
          <p:cNvPr id="1198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590800"/>
            <a:ext cx="5867400" cy="439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98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355975"/>
            <a:ext cx="70104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6"/>
          <p:cNvSpPr>
            <a:spLocks noGrp="1" noChangeArrowheads="1"/>
          </p:cNvSpPr>
          <p:nvPr>
            <p:ph/>
          </p:nvPr>
        </p:nvSpPr>
        <p:spPr/>
        <p:txBody>
          <a:bodyPr/>
          <a:lstStyle/>
          <a:p>
            <a:endParaRPr lang="bg-BG"/>
          </a:p>
        </p:txBody>
      </p:sp>
      <p:pic>
        <p:nvPicPr>
          <p:cNvPr id="12083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0"/>
            <a:ext cx="6111875"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dirty="0"/>
              <a:t>Typical class types</a:t>
            </a:r>
            <a:endParaRPr lang="bg-BG" dirty="0"/>
          </a:p>
        </p:txBody>
      </p:sp>
      <p:sp>
        <p:nvSpPr>
          <p:cNvPr id="126979" name="Rectangle 3"/>
          <p:cNvSpPr>
            <a:spLocks noGrp="1" noChangeArrowheads="1"/>
          </p:cNvSpPr>
          <p:nvPr>
            <p:ph sz="quarter" idx="1"/>
          </p:nvPr>
        </p:nvSpPr>
        <p:spPr/>
        <p:txBody>
          <a:bodyPr>
            <a:normAutofit/>
          </a:bodyPr>
          <a:lstStyle/>
          <a:p>
            <a:pPr>
              <a:lnSpc>
                <a:spcPct val="80000"/>
              </a:lnSpc>
            </a:pPr>
            <a:r>
              <a:rPr lang="en-US" sz="2800" dirty="0"/>
              <a:t>Some common </a:t>
            </a:r>
            <a:r>
              <a:rPr lang="en-US" sz="2800" dirty="0" smtClean="0"/>
              <a:t>categories </a:t>
            </a:r>
            <a:r>
              <a:rPr lang="en-US" sz="2800" dirty="0"/>
              <a:t>of classes in typical </a:t>
            </a:r>
            <a:r>
              <a:rPr lang="en-US" sz="2800" dirty="0" smtClean="0"/>
              <a:t>programs</a:t>
            </a:r>
          </a:p>
          <a:p>
            <a:pPr lvl="1">
              <a:lnSpc>
                <a:spcPct val="80000"/>
              </a:lnSpc>
            </a:pPr>
            <a:r>
              <a:rPr lang="en-US" dirty="0" smtClean="0"/>
              <a:t>Database </a:t>
            </a:r>
            <a:r>
              <a:rPr lang="en-US" dirty="0"/>
              <a:t>-- classes that essentially represent database objects, common in business ( or </a:t>
            </a:r>
            <a:r>
              <a:rPr lang="en-US" dirty="0" err="1"/>
              <a:t>psuedo</a:t>
            </a:r>
            <a:r>
              <a:rPr lang="en-US" dirty="0"/>
              <a:t>-business apps). </a:t>
            </a:r>
            <a:r>
              <a:rPr lang="en-US" dirty="0" smtClean="0"/>
              <a:t>Algebraic </a:t>
            </a:r>
            <a:r>
              <a:rPr lang="en-US" dirty="0"/>
              <a:t>-- classes represent algebraic types (</a:t>
            </a:r>
            <a:r>
              <a:rPr lang="en-US" dirty="0" err="1"/>
              <a:t>eg</a:t>
            </a:r>
            <a:r>
              <a:rPr lang="en-US" dirty="0"/>
              <a:t> Complex) </a:t>
            </a:r>
            <a:endParaRPr lang="en-US" dirty="0" smtClean="0"/>
          </a:p>
          <a:p>
            <a:pPr lvl="1">
              <a:lnSpc>
                <a:spcPct val="80000"/>
              </a:lnSpc>
            </a:pPr>
            <a:r>
              <a:rPr lang="en-US" dirty="0" smtClean="0"/>
              <a:t>Container </a:t>
            </a:r>
            <a:r>
              <a:rPr lang="en-US" dirty="0"/>
              <a:t>-- classes to hold collections of objects: lists, </a:t>
            </a:r>
            <a:r>
              <a:rPr lang="en-US" dirty="0" err="1" smtClean="0"/>
              <a:t>hashtables</a:t>
            </a:r>
            <a:r>
              <a:rPr lang="en-US" dirty="0"/>
              <a:t>, etc. </a:t>
            </a:r>
            <a:endParaRPr lang="en-US" dirty="0" smtClean="0"/>
          </a:p>
          <a:p>
            <a:pPr lvl="1">
              <a:lnSpc>
                <a:spcPct val="80000"/>
              </a:lnSpc>
            </a:pPr>
            <a:r>
              <a:rPr lang="en-US" dirty="0" smtClean="0"/>
              <a:t>I/O </a:t>
            </a:r>
            <a:r>
              <a:rPr lang="en-US" dirty="0"/>
              <a:t>and Network -- mediate access to external data streams. </a:t>
            </a:r>
            <a:endParaRPr lang="en-US" dirty="0" smtClean="0"/>
          </a:p>
          <a:p>
            <a:pPr lvl="1">
              <a:lnSpc>
                <a:spcPct val="80000"/>
              </a:lnSpc>
            </a:pPr>
            <a:r>
              <a:rPr lang="en-US" dirty="0" smtClean="0"/>
              <a:t>GUI </a:t>
            </a:r>
            <a:r>
              <a:rPr lang="en-US" dirty="0"/>
              <a:t>objects -- Buttons, frames, text areas, etc. </a:t>
            </a:r>
            <a:endParaRPr lang="en-US" dirty="0" smtClean="0"/>
          </a:p>
          <a:p>
            <a:pPr lvl="1">
              <a:lnSpc>
                <a:spcPct val="80000"/>
              </a:lnSpc>
            </a:pPr>
            <a:r>
              <a:rPr lang="en-US" dirty="0" smtClean="0"/>
              <a:t>Graphics </a:t>
            </a:r>
            <a:r>
              <a:rPr lang="en-US" dirty="0"/>
              <a:t>-- Fonts, images, brushes, etc. </a:t>
            </a:r>
            <a:endParaRPr lang="en-US" dirty="0" smtClean="0"/>
          </a:p>
          <a:p>
            <a:pPr lvl="1">
              <a:lnSpc>
                <a:spcPct val="80000"/>
              </a:lnSpc>
            </a:pPr>
            <a:r>
              <a:rPr lang="en-US" dirty="0" smtClean="0"/>
              <a:t>Callbacks </a:t>
            </a:r>
            <a:r>
              <a:rPr lang="en-US" dirty="0"/>
              <a:t>-- a technical use of objects to pass methods around as arguments and store as data (methods are not first-class objects in Java, they need a supporting instance).</a:t>
            </a:r>
            <a:endParaRPr lang="bg-BG"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dirty="0"/>
              <a:t>Defining Classes</a:t>
            </a:r>
            <a:endParaRPr lang="bg-BG" dirty="0"/>
          </a:p>
        </p:txBody>
      </p:sp>
      <p:sp>
        <p:nvSpPr>
          <p:cNvPr id="113667" name="Rectangle 3"/>
          <p:cNvSpPr>
            <a:spLocks noGrp="1" noChangeArrowheads="1"/>
          </p:cNvSpPr>
          <p:nvPr>
            <p:ph sz="quarter" idx="1"/>
          </p:nvPr>
        </p:nvSpPr>
        <p:spPr/>
        <p:txBody>
          <a:bodyPr>
            <a:normAutofit/>
          </a:bodyPr>
          <a:lstStyle/>
          <a:p>
            <a:r>
              <a:rPr lang="en-US" sz="2800" dirty="0"/>
              <a:t>Classes are defined with keyword 'class'. The source for a class must be in a .java file of the same name (case sensitive</a:t>
            </a:r>
            <a:r>
              <a:rPr lang="en-US" sz="2800" dirty="0" smtClean="0"/>
              <a:t>).</a:t>
            </a:r>
          </a:p>
          <a:p>
            <a:r>
              <a:rPr lang="en-US" sz="2800" dirty="0"/>
              <a:t>The data carried by each class instance is defined as instance variables.</a:t>
            </a:r>
            <a:endParaRPr lang="bg-BG" sz="2800" dirty="0"/>
          </a:p>
        </p:txBody>
      </p:sp>
      <p:pic>
        <p:nvPicPr>
          <p:cNvPr id="1136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257800"/>
            <a:ext cx="6172200"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normAutofit/>
          </a:bodyPr>
          <a:lstStyle/>
          <a:p>
            <a:r>
              <a:rPr lang="en-US" dirty="0" smtClean="0"/>
              <a:t>Objects</a:t>
            </a:r>
            <a:endParaRPr lang="bg-BG" dirty="0"/>
          </a:p>
        </p:txBody>
      </p:sp>
      <p:sp>
        <p:nvSpPr>
          <p:cNvPr id="122884" name="Rectangle 4"/>
          <p:cNvSpPr>
            <a:spLocks noGrp="1" noChangeArrowheads="1"/>
          </p:cNvSpPr>
          <p:nvPr>
            <p:ph sz="quarter" idx="1"/>
          </p:nvPr>
        </p:nvSpPr>
        <p:spPr/>
        <p:txBody>
          <a:bodyPr/>
          <a:lstStyle/>
          <a:p>
            <a:pPr marL="0" indent="0">
              <a:buNone/>
            </a:pPr>
            <a:r>
              <a:rPr lang="en-US" dirty="0"/>
              <a:t>Each of these statements has three </a:t>
            </a:r>
            <a:r>
              <a:rPr lang="en-US" dirty="0" smtClean="0"/>
              <a:t>parts:</a:t>
            </a:r>
            <a:endParaRPr lang="en-US" dirty="0"/>
          </a:p>
          <a:p>
            <a:r>
              <a:rPr lang="en-US" b="1" dirty="0"/>
              <a:t>Declaration</a:t>
            </a:r>
            <a:r>
              <a:rPr lang="en-US" dirty="0"/>
              <a:t>: The code set in </a:t>
            </a:r>
            <a:r>
              <a:rPr lang="en-US" b="1" dirty="0"/>
              <a:t>bold</a:t>
            </a:r>
            <a:r>
              <a:rPr lang="en-US" dirty="0"/>
              <a:t> are all variable declarations that associate a variable name with an object type.</a:t>
            </a:r>
          </a:p>
          <a:p>
            <a:r>
              <a:rPr lang="en-US" b="1" dirty="0"/>
              <a:t>Instantiation</a:t>
            </a:r>
            <a:r>
              <a:rPr lang="en-US" dirty="0"/>
              <a:t>: The new keyword is a Java operator that creates the object.</a:t>
            </a:r>
          </a:p>
          <a:p>
            <a:r>
              <a:rPr lang="en-US" b="1" dirty="0"/>
              <a:t>Initialization</a:t>
            </a:r>
            <a:r>
              <a:rPr lang="en-US" dirty="0"/>
              <a:t>: The new operator is followed by a call to a constructor, which initializes the new object.</a:t>
            </a:r>
          </a:p>
          <a:p>
            <a:endParaRPr lang="bg-BG"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Objects</a:t>
            </a:r>
            <a:endParaRPr lang="bg-BG" dirty="0"/>
          </a:p>
        </p:txBody>
      </p:sp>
      <p:sp>
        <p:nvSpPr>
          <p:cNvPr id="3" name="Content Placeholder 2"/>
          <p:cNvSpPr>
            <a:spLocks noGrp="1"/>
          </p:cNvSpPr>
          <p:nvPr>
            <p:ph sz="quarter" idx="1"/>
          </p:nvPr>
        </p:nvSpPr>
        <p:spPr/>
        <p:txBody>
          <a:bodyPr>
            <a:normAutofit fontScale="85000" lnSpcReduction="20000"/>
          </a:bodyPr>
          <a:lstStyle/>
          <a:p>
            <a:r>
              <a:rPr lang="en-US" b="1" dirty="0"/>
              <a:t>Declaring a Variable to Refer to an Object</a:t>
            </a:r>
          </a:p>
          <a:p>
            <a:pPr lvl="1"/>
            <a:r>
              <a:rPr lang="en-US" dirty="0"/>
              <a:t>Previously, you learned that to declare a variable, you write:</a:t>
            </a:r>
          </a:p>
          <a:p>
            <a:pPr marL="320040" lvl="1" indent="0" algn="ctr">
              <a:buNone/>
            </a:pPr>
            <a:r>
              <a:rPr lang="en-US" i="1" dirty="0"/>
              <a:t>type </a:t>
            </a:r>
            <a:r>
              <a:rPr lang="en-US" i="1" dirty="0" smtClean="0"/>
              <a:t>name</a:t>
            </a:r>
            <a:r>
              <a:rPr lang="en-US" dirty="0" smtClean="0"/>
              <a:t>;</a:t>
            </a:r>
          </a:p>
          <a:p>
            <a:pPr lvl="1"/>
            <a:r>
              <a:rPr lang="en-US" dirty="0" smtClean="0"/>
              <a:t>Simply </a:t>
            </a:r>
            <a:r>
              <a:rPr lang="en-US" dirty="0"/>
              <a:t>declaring a reference variable does not create an object. For that, you need to use the new </a:t>
            </a:r>
            <a:r>
              <a:rPr lang="en-US" dirty="0" smtClean="0"/>
              <a:t>operator.</a:t>
            </a:r>
          </a:p>
          <a:p>
            <a:r>
              <a:rPr lang="en-US" b="1" dirty="0"/>
              <a:t>Instantiating a Class</a:t>
            </a:r>
          </a:p>
          <a:p>
            <a:pPr lvl="1"/>
            <a:r>
              <a:rPr lang="en-US" dirty="0"/>
              <a:t>The new operator instantiates a class by allocating memory for a new object and returning a reference to that memory. The new operator also invokes the object constructor</a:t>
            </a:r>
            <a:r>
              <a:rPr lang="en-US" dirty="0" smtClean="0"/>
              <a:t>.</a:t>
            </a:r>
          </a:p>
          <a:p>
            <a:r>
              <a:rPr lang="en-US" b="1" dirty="0"/>
              <a:t>Initializing an Object</a:t>
            </a:r>
          </a:p>
          <a:p>
            <a:pPr lvl="1"/>
            <a:r>
              <a:rPr lang="en-US" dirty="0"/>
              <a:t>All classes have at least one constructor. If a class does not explicitly declare any, the Java compiler automatically provides a no-argument constructor, called the </a:t>
            </a:r>
            <a:r>
              <a:rPr lang="en-US" i="1" dirty="0"/>
              <a:t>default constructor</a:t>
            </a:r>
            <a:r>
              <a:rPr lang="en-US" dirty="0"/>
              <a:t>. This default constructor calls the class parent's no-argument constructor, or the Object constructor if the class has no other parent. If the parent has no constructor (Object does have one), the compiler will reject the program.</a:t>
            </a:r>
          </a:p>
          <a:p>
            <a:endParaRPr lang="bg-BG" dirty="0"/>
          </a:p>
        </p:txBody>
      </p:sp>
    </p:spTree>
    <p:extLst>
      <p:ext uri="{BB962C8B-B14F-4D97-AF65-F5344CB8AC3E}">
        <p14:creationId xmlns:p14="http://schemas.microsoft.com/office/powerpoint/2010/main" val="23562151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normAutofit fontScale="90000"/>
          </a:bodyPr>
          <a:lstStyle/>
          <a:p>
            <a:r>
              <a:rPr lang="en-US" dirty="0" smtClean="0"/>
              <a:t>Objects</a:t>
            </a:r>
            <a:r>
              <a:rPr lang="bg-BG" dirty="0"/>
              <a:t/>
            </a:r>
            <a:br>
              <a:rPr lang="bg-BG" dirty="0"/>
            </a:br>
            <a:endParaRPr lang="bg-BG" dirty="0"/>
          </a:p>
        </p:txBody>
      </p:sp>
      <p:sp>
        <p:nvSpPr>
          <p:cNvPr id="122884" name="Rectangle 4"/>
          <p:cNvSpPr>
            <a:spLocks noGrp="1" noChangeArrowheads="1"/>
          </p:cNvSpPr>
          <p:nvPr>
            <p:ph sz="quarter" idx="1"/>
          </p:nvPr>
        </p:nvSpPr>
        <p:spPr/>
        <p:txBody>
          <a:bodyPr/>
          <a:lstStyle/>
          <a:p>
            <a:endParaRPr lang="bg-BG"/>
          </a:p>
        </p:txBody>
      </p:sp>
      <p:pic>
        <p:nvPicPr>
          <p:cNvPr id="12288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892175"/>
            <a:ext cx="6172200" cy="596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88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066800"/>
            <a:ext cx="3371850" cy="162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887"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657600"/>
            <a:ext cx="3514725" cy="277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30881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b="1" dirty="0"/>
              <a:t>Using Objects</a:t>
            </a:r>
          </a:p>
        </p:txBody>
      </p:sp>
      <p:sp>
        <p:nvSpPr>
          <p:cNvPr id="136195" name="Rectangle 3"/>
          <p:cNvSpPr>
            <a:spLocks noGrp="1" noChangeArrowheads="1"/>
          </p:cNvSpPr>
          <p:nvPr>
            <p:ph sz="quarter" idx="1"/>
          </p:nvPr>
        </p:nvSpPr>
        <p:spPr/>
        <p:txBody>
          <a:bodyPr/>
          <a:lstStyle/>
          <a:p>
            <a:r>
              <a:rPr lang="en-US" b="1" dirty="0"/>
              <a:t>Referencing an Object's Fields</a:t>
            </a:r>
          </a:p>
          <a:p>
            <a:pPr lvl="1"/>
            <a:r>
              <a:rPr lang="bg-BG" dirty="0" smtClean="0"/>
              <a:t>objectReference.fieldName </a:t>
            </a:r>
            <a:endParaRPr lang="bg-BG" dirty="0"/>
          </a:p>
          <a:p>
            <a:r>
              <a:rPr lang="en-US" b="1" dirty="0"/>
              <a:t>Calling an Object's Methods</a:t>
            </a:r>
          </a:p>
          <a:p>
            <a:pPr lvl="1"/>
            <a:r>
              <a:rPr lang="bg-BG" dirty="0" smtClean="0"/>
              <a:t>objectReference.methodName(argList</a:t>
            </a:r>
            <a:r>
              <a:rPr lang="bg-BG" dirty="0"/>
              <a:t>); </a:t>
            </a:r>
          </a:p>
          <a:p>
            <a:pPr lvl="1"/>
            <a:r>
              <a:rPr lang="bg-BG" dirty="0"/>
              <a:t>objectReference.methodName();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The Garbage </a:t>
            </a:r>
            <a:r>
              <a:rPr lang="en-US" b="1" dirty="0" smtClean="0"/>
              <a:t>Collector</a:t>
            </a:r>
            <a:endParaRPr lang="bg-BG" dirty="0"/>
          </a:p>
        </p:txBody>
      </p:sp>
      <p:sp>
        <p:nvSpPr>
          <p:cNvPr id="3" name="Content Placeholder 2"/>
          <p:cNvSpPr>
            <a:spLocks noGrp="1"/>
          </p:cNvSpPr>
          <p:nvPr>
            <p:ph sz="quarter" idx="1"/>
          </p:nvPr>
        </p:nvSpPr>
        <p:spPr/>
        <p:txBody>
          <a:bodyPr/>
          <a:lstStyle/>
          <a:p>
            <a:r>
              <a:rPr lang="en-US" dirty="0" smtClean="0"/>
              <a:t>Some </a:t>
            </a:r>
            <a:r>
              <a:rPr lang="en-US" dirty="0"/>
              <a:t>object-oriented languages require that you keep track of all the objects you create and that you explicitly destroy them when they are no longer needed. Managing memory explicitly is tedious and error-prone. </a:t>
            </a:r>
            <a:endParaRPr lang="en-US" dirty="0" smtClean="0"/>
          </a:p>
          <a:p>
            <a:r>
              <a:rPr lang="en-US" dirty="0" smtClean="0"/>
              <a:t>The </a:t>
            </a:r>
            <a:r>
              <a:rPr lang="en-US" dirty="0"/>
              <a:t>Java platform allows you to create as many objects as you want (limited, of course, by what your system can handle), and you don't have to worry about destroying them. </a:t>
            </a:r>
            <a:endParaRPr lang="en-US" dirty="0" smtClean="0"/>
          </a:p>
          <a:p>
            <a:r>
              <a:rPr lang="en-US" dirty="0" smtClean="0"/>
              <a:t>The </a:t>
            </a:r>
            <a:r>
              <a:rPr lang="en-US" dirty="0"/>
              <a:t>Java runtime environment deletes objects when it determines that they are no longer being used. This process is called </a:t>
            </a:r>
            <a:r>
              <a:rPr lang="en-US" i="1" dirty="0"/>
              <a:t>garbage collection</a:t>
            </a:r>
            <a:r>
              <a:rPr lang="en-US" dirty="0"/>
              <a:t>.</a:t>
            </a:r>
          </a:p>
          <a:p>
            <a:endParaRPr lang="bg-BG" dirty="0"/>
          </a:p>
        </p:txBody>
      </p:sp>
    </p:spTree>
    <p:extLst>
      <p:ext uri="{BB962C8B-B14F-4D97-AF65-F5344CB8AC3E}">
        <p14:creationId xmlns:p14="http://schemas.microsoft.com/office/powerpoint/2010/main" val="16440640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b="1" dirty="0"/>
              <a:t>Class </a:t>
            </a:r>
            <a:r>
              <a:rPr lang="en-US" b="1" dirty="0" smtClean="0"/>
              <a:t>Methods and Variables</a:t>
            </a:r>
            <a:endParaRPr lang="en-US" b="1" dirty="0"/>
          </a:p>
        </p:txBody>
      </p:sp>
      <p:sp>
        <p:nvSpPr>
          <p:cNvPr id="146435" name="Rectangle 3"/>
          <p:cNvSpPr>
            <a:spLocks noGrp="1" noChangeArrowheads="1"/>
          </p:cNvSpPr>
          <p:nvPr>
            <p:ph sz="quarter" idx="1"/>
          </p:nvPr>
        </p:nvSpPr>
        <p:spPr/>
        <p:txBody>
          <a:bodyPr/>
          <a:lstStyle/>
          <a:p>
            <a:r>
              <a:rPr lang="en-US" dirty="0"/>
              <a:t> Fields that have the static modifier in their declaration are called </a:t>
            </a:r>
            <a:r>
              <a:rPr lang="en-US" i="1" dirty="0"/>
              <a:t>static fields</a:t>
            </a:r>
            <a:r>
              <a:rPr lang="en-US" dirty="0"/>
              <a:t> or </a:t>
            </a:r>
            <a:r>
              <a:rPr lang="en-US" i="1" dirty="0"/>
              <a:t>class variables</a:t>
            </a:r>
            <a:r>
              <a:rPr lang="en-US" dirty="0"/>
              <a:t>. </a:t>
            </a:r>
            <a:endParaRPr lang="en-US" dirty="0" smtClean="0"/>
          </a:p>
          <a:p>
            <a:r>
              <a:rPr lang="en-US" dirty="0" smtClean="0"/>
              <a:t>They </a:t>
            </a:r>
            <a:r>
              <a:rPr lang="en-US" dirty="0"/>
              <a:t>are associated with the class, rather than with any object. </a:t>
            </a:r>
            <a:endParaRPr lang="en-US" dirty="0" smtClean="0"/>
          </a:p>
          <a:p>
            <a:r>
              <a:rPr lang="en-US" dirty="0" smtClean="0"/>
              <a:t>Every </a:t>
            </a:r>
            <a:r>
              <a:rPr lang="en-US" dirty="0"/>
              <a:t>instance of the class shares a class variable, which is in one fixed location in memory. </a:t>
            </a:r>
            <a:endParaRPr lang="en-US" dirty="0" smtClean="0"/>
          </a:p>
          <a:p>
            <a:r>
              <a:rPr lang="en-US" dirty="0" smtClean="0"/>
              <a:t>Any </a:t>
            </a:r>
            <a:r>
              <a:rPr lang="en-US" dirty="0"/>
              <a:t>object can change the value of a class variable, but class variables can also be manipulated without creating an instance of the class.</a:t>
            </a:r>
            <a:endParaRPr lang="bg-BG"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b="1" dirty="0"/>
              <a:t>Class Methods and Variables</a:t>
            </a:r>
            <a:endParaRPr lang="bg-BG" dirty="0"/>
          </a:p>
        </p:txBody>
      </p:sp>
      <p:sp>
        <p:nvSpPr>
          <p:cNvPr id="144388" name="Rectangle 4"/>
          <p:cNvSpPr>
            <a:spLocks noGrp="1" noChangeArrowheads="1"/>
          </p:cNvSpPr>
          <p:nvPr>
            <p:ph sz="quarter" idx="1"/>
          </p:nvPr>
        </p:nvSpPr>
        <p:spPr/>
        <p:txBody>
          <a:bodyPr/>
          <a:lstStyle/>
          <a:p>
            <a:endParaRPr lang="bg-BG"/>
          </a:p>
        </p:txBody>
      </p:sp>
      <p:pic>
        <p:nvPicPr>
          <p:cNvPr id="14438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981200"/>
            <a:ext cx="63246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b="1" dirty="0"/>
              <a:t>Class Methods and Variables</a:t>
            </a:r>
            <a:endParaRPr lang="bg-BG" dirty="0"/>
          </a:p>
        </p:txBody>
      </p:sp>
      <p:sp>
        <p:nvSpPr>
          <p:cNvPr id="147459" name="Rectangle 3"/>
          <p:cNvSpPr>
            <a:spLocks noGrp="1" noChangeArrowheads="1"/>
          </p:cNvSpPr>
          <p:nvPr>
            <p:ph sz="quarter" idx="1"/>
          </p:nvPr>
        </p:nvSpPr>
        <p:spPr/>
        <p:txBody>
          <a:bodyPr/>
          <a:lstStyle/>
          <a:p>
            <a:r>
              <a:rPr lang="en-US" dirty="0"/>
              <a:t>The Java programming language supports static methods as well as static variables. Static methods, which have the static modifier in their declarations, should be invoked with the class name, without the need for creating an instance of the </a:t>
            </a:r>
            <a:r>
              <a:rPr lang="en-US" dirty="0" smtClean="0"/>
              <a:t>class:</a:t>
            </a:r>
          </a:p>
          <a:p>
            <a:pPr lvl="1"/>
            <a:r>
              <a:rPr lang="bg-BG" dirty="0" smtClean="0"/>
              <a:t>ClassName.methodName(args</a:t>
            </a:r>
            <a:r>
              <a:rPr lang="bg-BG" dirty="0"/>
              <a:t>) </a:t>
            </a:r>
            <a:endParaRPr lang="en-US" dirty="0" smtClean="0"/>
          </a:p>
          <a:p>
            <a:r>
              <a:rPr lang="en-US" dirty="0"/>
              <a:t>You can also refer to static methods with an object reference </a:t>
            </a:r>
            <a:r>
              <a:rPr lang="en-US" dirty="0" smtClean="0"/>
              <a:t>like:</a:t>
            </a:r>
            <a:endParaRPr lang="bg-BG" dirty="0"/>
          </a:p>
          <a:p>
            <a:pPr lvl="1"/>
            <a:r>
              <a:rPr lang="bg-BG" dirty="0"/>
              <a:t>instanceName.methodName(args) </a:t>
            </a:r>
          </a:p>
          <a:p>
            <a:endParaRPr lang="bg-BG" dirty="0"/>
          </a:p>
        </p:txBody>
      </p:sp>
      <p:pic>
        <p:nvPicPr>
          <p:cNvPr id="1474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5715000"/>
            <a:ext cx="5105400"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normAutofit/>
          </a:bodyPr>
          <a:lstStyle/>
          <a:p>
            <a:r>
              <a:rPr lang="en-US" b="1" dirty="0"/>
              <a:t>Class Methods and Variables</a:t>
            </a:r>
            <a:endParaRPr lang="bg-BG" dirty="0"/>
          </a:p>
        </p:txBody>
      </p:sp>
      <p:sp>
        <p:nvSpPr>
          <p:cNvPr id="148483" name="Rectangle 3"/>
          <p:cNvSpPr>
            <a:spLocks noGrp="1" noChangeArrowheads="1"/>
          </p:cNvSpPr>
          <p:nvPr>
            <p:ph sz="quarter" idx="1"/>
          </p:nvPr>
        </p:nvSpPr>
        <p:spPr/>
        <p:txBody>
          <a:bodyPr>
            <a:normAutofit lnSpcReduction="10000"/>
          </a:bodyPr>
          <a:lstStyle/>
          <a:p>
            <a:pPr marL="0" indent="0">
              <a:lnSpc>
                <a:spcPct val="80000"/>
              </a:lnSpc>
              <a:buNone/>
            </a:pPr>
            <a:r>
              <a:rPr lang="en-US" sz="2400" dirty="0"/>
              <a:t>Not all combinations of instance and class variables and methods are allowed</a:t>
            </a:r>
            <a:r>
              <a:rPr lang="en-US" sz="2400" dirty="0" smtClean="0"/>
              <a:t>:</a:t>
            </a:r>
          </a:p>
          <a:p>
            <a:r>
              <a:rPr lang="en-US" dirty="0"/>
              <a:t>Instance methods can access instance variables and instance methods directly.</a:t>
            </a:r>
          </a:p>
          <a:p>
            <a:r>
              <a:rPr lang="en-US" dirty="0"/>
              <a:t>Instance methods can access class variables and class methods directly.</a:t>
            </a:r>
          </a:p>
          <a:p>
            <a:r>
              <a:rPr lang="en-US" dirty="0"/>
              <a:t>Class methods can access class variables and class methods directly.</a:t>
            </a:r>
          </a:p>
          <a:p>
            <a:r>
              <a:rPr lang="en-US" dirty="0"/>
              <a:t>Class methods </a:t>
            </a:r>
            <a:r>
              <a:rPr lang="en-US" b="1" i="1" dirty="0"/>
              <a:t>cannot</a:t>
            </a:r>
            <a:r>
              <a:rPr lang="en-US" dirty="0"/>
              <a:t> access instance variables or instance methods directly—they must use an object reference. Also, class methods cannot use the this keyword as there is no instance for this to refer to.</a:t>
            </a:r>
          </a:p>
          <a:p>
            <a:pPr>
              <a:lnSpc>
                <a:spcPct val="80000"/>
              </a:lnSpc>
            </a:pPr>
            <a:endParaRPr lang="bg-BG"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Class Methods and Variables Demo</a:t>
            </a:r>
            <a:endParaRPr lang="bg-BG" dirty="0"/>
          </a:p>
        </p:txBody>
      </p:sp>
      <p:sp>
        <p:nvSpPr>
          <p:cNvPr id="5" name="Text Placeholder 4"/>
          <p:cNvSpPr>
            <a:spLocks noGrp="1"/>
          </p:cNvSpPr>
          <p:nvPr>
            <p:ph type="body" idx="1"/>
          </p:nvPr>
        </p:nvSpPr>
        <p:spPr/>
        <p:txBody>
          <a:bodyPr/>
          <a:lstStyle/>
          <a:p>
            <a:r>
              <a:rPr lang="en-US" dirty="0" smtClean="0"/>
              <a:t>static</a:t>
            </a:r>
            <a:endParaRPr lang="bg-BG" dirty="0"/>
          </a:p>
        </p:txBody>
      </p:sp>
    </p:spTree>
    <p:extLst>
      <p:ext uri="{BB962C8B-B14F-4D97-AF65-F5344CB8AC3E}">
        <p14:creationId xmlns:p14="http://schemas.microsoft.com/office/powerpoint/2010/main" val="1343063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p:txBody>
          <a:bodyPr/>
          <a:lstStyle/>
          <a:p>
            <a:r>
              <a:rPr lang="en-US" dirty="0" smtClean="0"/>
              <a:t>Access Modifiers</a:t>
            </a:r>
            <a:endParaRPr lang="bg-BG" dirty="0"/>
          </a:p>
        </p:txBody>
      </p:sp>
      <p:sp>
        <p:nvSpPr>
          <p:cNvPr id="140291" name="Rectangle 3"/>
          <p:cNvSpPr>
            <a:spLocks noGrp="1" noChangeArrowheads="1"/>
          </p:cNvSpPr>
          <p:nvPr>
            <p:ph type="body" sz="half" idx="1"/>
          </p:nvPr>
        </p:nvSpPr>
        <p:spPr>
          <a:xfrm>
            <a:off x="1182688" y="2017713"/>
            <a:ext cx="7772400" cy="2173287"/>
          </a:xfrm>
        </p:spPr>
        <p:txBody>
          <a:bodyPr>
            <a:noAutofit/>
          </a:bodyPr>
          <a:lstStyle/>
          <a:p>
            <a:pPr>
              <a:lnSpc>
                <a:spcPct val="80000"/>
              </a:lnSpc>
            </a:pPr>
            <a:r>
              <a:rPr lang="en-US" sz="2800" dirty="0" smtClean="0"/>
              <a:t>Access modifiers allow you to manage access to members of classes.</a:t>
            </a:r>
          </a:p>
          <a:p>
            <a:pPr>
              <a:lnSpc>
                <a:spcPct val="80000"/>
              </a:lnSpc>
            </a:pPr>
            <a:r>
              <a:rPr lang="en-US" sz="2800" dirty="0" smtClean="0"/>
              <a:t>Access may be controlled at 2 levels</a:t>
            </a:r>
            <a:r>
              <a:rPr lang="bg-BG" sz="2800" dirty="0" smtClean="0"/>
              <a:t>:</a:t>
            </a:r>
            <a:endParaRPr lang="bg-BG" sz="2800" dirty="0"/>
          </a:p>
          <a:p>
            <a:pPr lvl="1">
              <a:lnSpc>
                <a:spcPct val="80000"/>
              </a:lnSpc>
            </a:pPr>
            <a:r>
              <a:rPr lang="bg-BG" dirty="0"/>
              <a:t>At the top level—public, or </a:t>
            </a:r>
            <a:r>
              <a:rPr lang="bg-BG" i="1" dirty="0"/>
              <a:t>package-private</a:t>
            </a:r>
            <a:r>
              <a:rPr lang="bg-BG" dirty="0"/>
              <a:t> (no explicit modifier). </a:t>
            </a:r>
          </a:p>
          <a:p>
            <a:pPr lvl="1">
              <a:lnSpc>
                <a:spcPct val="80000"/>
              </a:lnSpc>
            </a:pPr>
            <a:r>
              <a:rPr lang="bg-BG" dirty="0"/>
              <a:t>At the member level—public, private, protected, or </a:t>
            </a:r>
            <a:r>
              <a:rPr lang="bg-BG" i="1" dirty="0"/>
              <a:t>package-private</a:t>
            </a:r>
            <a:r>
              <a:rPr lang="bg-BG" dirty="0"/>
              <a:t> (no explicit modifier). </a:t>
            </a:r>
          </a:p>
        </p:txBody>
      </p:sp>
      <p:sp>
        <p:nvSpPr>
          <p:cNvPr id="140293" name="Rectangle 5"/>
          <p:cNvSpPr>
            <a:spLocks noGrp="1" noChangeArrowheads="1"/>
          </p:cNvSpPr>
          <p:nvPr>
            <p:ph sz="half" idx="2"/>
          </p:nvPr>
        </p:nvSpPr>
        <p:spPr/>
        <p:txBody>
          <a:bodyPr/>
          <a:lstStyle/>
          <a:p>
            <a:endParaRPr lang="bg-BG" sz="2800"/>
          </a:p>
        </p:txBody>
      </p:sp>
      <p:pic>
        <p:nvPicPr>
          <p:cNvPr id="14029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4572000"/>
            <a:ext cx="40386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n-US" dirty="0" smtClean="0"/>
              <a:t>Constants</a:t>
            </a:r>
            <a:endParaRPr lang="bg-BG" dirty="0"/>
          </a:p>
        </p:txBody>
      </p:sp>
      <p:sp>
        <p:nvSpPr>
          <p:cNvPr id="149507" name="Rectangle 3"/>
          <p:cNvSpPr>
            <a:spLocks noGrp="1" noChangeArrowheads="1"/>
          </p:cNvSpPr>
          <p:nvPr>
            <p:ph sz="quarter" idx="1"/>
          </p:nvPr>
        </p:nvSpPr>
        <p:spPr/>
        <p:txBody>
          <a:bodyPr/>
          <a:lstStyle/>
          <a:p>
            <a:r>
              <a:rPr lang="en-US" dirty="0"/>
              <a:t>The static modifier, in combination with the final modifier, is also used to define constants. The final modifier indicates that the value of this field cannot change</a:t>
            </a:r>
            <a:r>
              <a:rPr lang="en-US" dirty="0" smtClean="0"/>
              <a:t>.</a:t>
            </a:r>
          </a:p>
          <a:p>
            <a:r>
              <a:rPr lang="en-US" dirty="0"/>
              <a:t>Constants defined in this way cannot be reassigned, and it is a compile-time error if your program tries to do so. By convention, the names of constant values are spelled in uppercase letters. If the name is composed of more than one word, the words are separated by an underscore (_)</a:t>
            </a:r>
            <a:endParaRPr lang="bg-BG" dirty="0"/>
          </a:p>
        </p:txBody>
      </p:sp>
      <p:pic>
        <p:nvPicPr>
          <p:cNvPr id="1495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5562600"/>
            <a:ext cx="4953000"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Constant Demo</a:t>
            </a:r>
            <a:endParaRPr lang="bg-BG" dirty="0"/>
          </a:p>
        </p:txBody>
      </p:sp>
      <p:sp>
        <p:nvSpPr>
          <p:cNvPr id="5" name="Text Placeholder 4"/>
          <p:cNvSpPr>
            <a:spLocks noGrp="1"/>
          </p:cNvSpPr>
          <p:nvPr>
            <p:ph type="body" idx="1"/>
          </p:nvPr>
        </p:nvSpPr>
        <p:spPr/>
        <p:txBody>
          <a:bodyPr/>
          <a:lstStyle/>
          <a:p>
            <a:r>
              <a:rPr lang="en-US" dirty="0" smtClean="0"/>
              <a:t>final</a:t>
            </a:r>
            <a:endParaRPr lang="bg-BG" dirty="0"/>
          </a:p>
        </p:txBody>
      </p:sp>
    </p:spTree>
    <p:extLst>
      <p:ext uri="{BB962C8B-B14F-4D97-AF65-F5344CB8AC3E}">
        <p14:creationId xmlns:p14="http://schemas.microsoft.com/office/powerpoint/2010/main" val="16032724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Sorting Demo</a:t>
            </a:r>
            <a:endParaRPr lang="bg-BG" dirty="0"/>
          </a:p>
        </p:txBody>
      </p:sp>
      <p:sp>
        <p:nvSpPr>
          <p:cNvPr id="3" name="Text Placeholder 2"/>
          <p:cNvSpPr>
            <a:spLocks noGrp="1"/>
          </p:cNvSpPr>
          <p:nvPr>
            <p:ph type="body" idx="1"/>
          </p:nvPr>
        </p:nvSpPr>
        <p:spPr/>
        <p:txBody>
          <a:bodyPr/>
          <a:lstStyle/>
          <a:p>
            <a:r>
              <a:rPr lang="en-US" smtClean="0"/>
              <a:t>sorting</a:t>
            </a:r>
            <a:endParaRPr lang="bg-BG"/>
          </a:p>
        </p:txBody>
      </p:sp>
    </p:spTree>
    <p:extLst>
      <p:ext uri="{BB962C8B-B14F-4D97-AF65-F5344CB8AC3E}">
        <p14:creationId xmlns:p14="http://schemas.microsoft.com/office/powerpoint/2010/main" val="255798263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US" dirty="0" smtClean="0"/>
              <a:t>Inheritance</a:t>
            </a:r>
            <a:endParaRPr lang="bg-BG" dirty="0"/>
          </a:p>
        </p:txBody>
      </p:sp>
      <p:sp>
        <p:nvSpPr>
          <p:cNvPr id="7171" name="Rectangle 3"/>
          <p:cNvSpPr>
            <a:spLocks noGrp="1" noChangeArrowheads="1"/>
          </p:cNvSpPr>
          <p:nvPr>
            <p:ph type="subTitle" idx="1"/>
          </p:nvPr>
        </p:nvSpPr>
        <p:spPr/>
        <p:txBody>
          <a:bodyPr/>
          <a:lstStyle/>
          <a:p>
            <a:r>
              <a:rPr lang="en-US" dirty="0" smtClean="0"/>
              <a:t>Lecture</a:t>
            </a:r>
            <a:r>
              <a:rPr lang="bg-BG" dirty="0" smtClean="0"/>
              <a:t> </a:t>
            </a:r>
            <a:r>
              <a:rPr lang="en-US" dirty="0"/>
              <a:t>No </a:t>
            </a:r>
            <a:r>
              <a:rPr lang="en-US" dirty="0" smtClean="0"/>
              <a:t>5</a:t>
            </a:r>
            <a:endParaRPr lang="en-US" dirty="0"/>
          </a:p>
          <a:p>
            <a:r>
              <a:rPr lang="en-US" dirty="0"/>
              <a:t>CJv1, </a:t>
            </a:r>
            <a:r>
              <a:rPr lang="en-US" dirty="0" smtClean="0"/>
              <a:t>chapter </a:t>
            </a:r>
            <a:r>
              <a:rPr lang="bg-BG" dirty="0" smtClean="0"/>
              <a:t>5</a:t>
            </a:r>
            <a:endParaRPr lang="bg-BG" dirty="0"/>
          </a:p>
        </p:txBody>
      </p:sp>
    </p:spTree>
    <p:extLst>
      <p:ext uri="{BB962C8B-B14F-4D97-AF65-F5344CB8AC3E}">
        <p14:creationId xmlns:p14="http://schemas.microsoft.com/office/powerpoint/2010/main" val="27558389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Introduction</a:t>
            </a:r>
            <a:endParaRPr lang="bg-BG" dirty="0"/>
          </a:p>
        </p:txBody>
      </p:sp>
      <p:sp>
        <p:nvSpPr>
          <p:cNvPr id="10243" name="Rectangle 3"/>
          <p:cNvSpPr>
            <a:spLocks noGrp="1" noChangeArrowheads="1"/>
          </p:cNvSpPr>
          <p:nvPr>
            <p:ph type="body" idx="1"/>
          </p:nvPr>
        </p:nvSpPr>
        <p:spPr/>
        <p:txBody>
          <a:bodyPr>
            <a:normAutofit fontScale="85000" lnSpcReduction="20000"/>
          </a:bodyPr>
          <a:lstStyle/>
          <a:p>
            <a:r>
              <a:rPr lang="en-US" dirty="0"/>
              <a:t>It is a general principle of OOP and good programming in general to try to have each piece of code or logical function appear only once. If you find a (as is often the case), that similar code appears in multiple places, for example, similar methods in different classes, try to factor the code so it appears once.</a:t>
            </a:r>
          </a:p>
          <a:p>
            <a:r>
              <a:rPr lang="en-US" dirty="0"/>
              <a:t>One reason why this is a good policy is that when that algorithm or </a:t>
            </a:r>
            <a:r>
              <a:rPr lang="en-US" dirty="0" smtClean="0"/>
              <a:t>functionality </a:t>
            </a:r>
            <a:r>
              <a:rPr lang="en-US" dirty="0"/>
              <a:t>must be modified or extended (as it almost surely will), it only has to be changed in one place. There is no need to hunt through the code to find (almost) all of the places to be modified.</a:t>
            </a:r>
          </a:p>
          <a:p>
            <a:r>
              <a:rPr lang="en-US" dirty="0"/>
              <a:t>There are several mechanisms to support this sort of code re-use:</a:t>
            </a:r>
          </a:p>
          <a:p>
            <a:pPr lvl="1"/>
            <a:r>
              <a:rPr lang="en-US" dirty="0"/>
              <a:t>Abstraction: If you have a lot of sections of code doing similar things, try to focus on what they have in common, and how to implement it so that a </a:t>
            </a:r>
            <a:r>
              <a:rPr lang="en-US" dirty="0" err="1"/>
              <a:t>simgle</a:t>
            </a:r>
            <a:r>
              <a:rPr lang="en-US" dirty="0"/>
              <a:t>, more general implementation can replace several sections.</a:t>
            </a:r>
          </a:p>
          <a:p>
            <a:pPr lvl="1"/>
            <a:r>
              <a:rPr lang="en-US" dirty="0"/>
              <a:t>Re-use through method calls: An example: the static and instance methods on Vect2D do the same thing. One could be implemented by calling the other</a:t>
            </a:r>
            <a:r>
              <a:rPr lang="en-US" dirty="0" smtClean="0"/>
              <a:t>.</a:t>
            </a:r>
            <a:endParaRPr lang="en-US" dirty="0"/>
          </a:p>
        </p:txBody>
      </p:sp>
    </p:spTree>
    <p:extLst>
      <p:ext uri="{BB962C8B-B14F-4D97-AF65-F5344CB8AC3E}">
        <p14:creationId xmlns:p14="http://schemas.microsoft.com/office/powerpoint/2010/main" val="402227461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Introduction</a:t>
            </a:r>
            <a:endParaRPr lang="bg-BG" dirty="0"/>
          </a:p>
        </p:txBody>
      </p:sp>
      <p:sp>
        <p:nvSpPr>
          <p:cNvPr id="10243" name="Rectangle 3"/>
          <p:cNvSpPr>
            <a:spLocks noGrp="1" noChangeArrowheads="1"/>
          </p:cNvSpPr>
          <p:nvPr>
            <p:ph type="body" idx="1"/>
          </p:nvPr>
        </p:nvSpPr>
        <p:spPr/>
        <p:txBody>
          <a:bodyPr>
            <a:normAutofit/>
          </a:bodyPr>
          <a:lstStyle/>
          <a:p>
            <a:pPr lvl="1"/>
            <a:r>
              <a:rPr lang="en-US" dirty="0" smtClean="0"/>
              <a:t>Inheritance</a:t>
            </a:r>
          </a:p>
          <a:p>
            <a:pPr lvl="1"/>
            <a:r>
              <a:rPr lang="en-US" dirty="0" smtClean="0"/>
              <a:t>Inheritance </a:t>
            </a:r>
            <a:r>
              <a:rPr lang="en-US" dirty="0"/>
              <a:t>is the (according to some) the essence of OOP.</a:t>
            </a:r>
          </a:p>
          <a:p>
            <a:pPr lvl="1"/>
            <a:r>
              <a:rPr lang="en-US" dirty="0"/>
              <a:t>Inheritance allows common behavior and implementation to be factored out in parent classes and shared. Child classes only need to implement child specific functions.</a:t>
            </a:r>
          </a:p>
          <a:p>
            <a:pPr lvl="1"/>
            <a:r>
              <a:rPr lang="en-US" dirty="0"/>
              <a:t>Child classes (or subclasses) inherit data and methods from their parent classes (</a:t>
            </a:r>
            <a:r>
              <a:rPr lang="en-US" dirty="0" err="1"/>
              <a:t>superclasses</a:t>
            </a:r>
            <a:r>
              <a:rPr lang="en-US" dirty="0"/>
              <a:t>).</a:t>
            </a:r>
          </a:p>
          <a:p>
            <a:pPr lvl="1"/>
            <a:r>
              <a:rPr lang="en-US" dirty="0"/>
              <a:t>Child classes are more specific, parent classes more general.</a:t>
            </a:r>
          </a:p>
        </p:txBody>
      </p:sp>
    </p:spTree>
    <p:extLst>
      <p:ext uri="{BB962C8B-B14F-4D97-AF65-F5344CB8AC3E}">
        <p14:creationId xmlns:p14="http://schemas.microsoft.com/office/powerpoint/2010/main" val="2998862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b="1" dirty="0"/>
              <a:t>Inheritance in Java</a:t>
            </a:r>
          </a:p>
        </p:txBody>
      </p:sp>
      <p:sp>
        <p:nvSpPr>
          <p:cNvPr id="16387" name="Rectangle 3"/>
          <p:cNvSpPr>
            <a:spLocks noGrp="1" noChangeArrowheads="1"/>
          </p:cNvSpPr>
          <p:nvPr>
            <p:ph sz="quarter" idx="1"/>
          </p:nvPr>
        </p:nvSpPr>
        <p:spPr/>
        <p:txBody>
          <a:bodyPr/>
          <a:lstStyle/>
          <a:p>
            <a:r>
              <a:rPr lang="en-US" sz="2400" dirty="0"/>
              <a:t>Use 'extends' keyword to indicate inheritance.</a:t>
            </a:r>
          </a:p>
          <a:p>
            <a:r>
              <a:rPr lang="en-US" sz="2400" dirty="0"/>
              <a:t>Example: Complex Numbers Complex numbers are mathematical entities of the for </a:t>
            </a:r>
            <a:r>
              <a:rPr lang="en-US" sz="2400" dirty="0" err="1"/>
              <a:t>a+bi</a:t>
            </a:r>
            <a:r>
              <a:rPr lang="en-US" sz="2400" dirty="0"/>
              <a:t>, where (i*i = -1). and a and b are real numbers. Complex numbers support addition, subtraction, abs, reciprocal. Since complex numbers can be considered points in a plane, we can inherit from Vect2D rather than starting from scratch.</a:t>
            </a:r>
          </a:p>
        </p:txBody>
      </p:sp>
      <p:pic>
        <p:nvPicPr>
          <p:cNvPr id="1638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460010"/>
            <a:ext cx="3673475" cy="94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955963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b="1" dirty="0"/>
              <a:t>Inheritance in Java</a:t>
            </a:r>
            <a:endParaRPr lang="bg-BG" dirty="0"/>
          </a:p>
        </p:txBody>
      </p:sp>
      <p:sp>
        <p:nvSpPr>
          <p:cNvPr id="15363" name="Rectangle 3"/>
          <p:cNvSpPr>
            <a:spLocks noGrp="1" noChangeArrowheads="1"/>
          </p:cNvSpPr>
          <p:nvPr>
            <p:ph type="body" idx="1"/>
          </p:nvPr>
        </p:nvSpPr>
        <p:spPr/>
        <p:txBody>
          <a:bodyPr/>
          <a:lstStyle/>
          <a:p>
            <a:r>
              <a:rPr lang="en-US" dirty="0"/>
              <a:t>Child class inherits parent's public methods and instance vars.</a:t>
            </a:r>
            <a:endParaRPr lang="bg-BG" dirty="0"/>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2819400"/>
            <a:ext cx="6696075"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62551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b="1" dirty="0"/>
              <a:t>Inheritance in Java</a:t>
            </a:r>
            <a:endParaRPr lang="bg-BG" dirty="0"/>
          </a:p>
        </p:txBody>
      </p:sp>
      <p:sp>
        <p:nvSpPr>
          <p:cNvPr id="14339" name="Rectangle 3"/>
          <p:cNvSpPr>
            <a:spLocks noGrp="1" noChangeArrowheads="1"/>
          </p:cNvSpPr>
          <p:nvPr>
            <p:ph sz="quarter" idx="1"/>
          </p:nvPr>
        </p:nvSpPr>
        <p:spPr/>
        <p:txBody>
          <a:bodyPr/>
          <a:lstStyle/>
          <a:p>
            <a:r>
              <a:rPr lang="en-US" sz="2400" dirty="0"/>
              <a:t>Parent instance referenced through keyword 'super'. In particular, the parent's constructor is called as super(). </a:t>
            </a:r>
            <a:endParaRPr lang="en-US" sz="2400" dirty="0" smtClean="0"/>
          </a:p>
          <a:p>
            <a:r>
              <a:rPr lang="en-US" sz="2400" dirty="0" smtClean="0"/>
              <a:t>Parent's </a:t>
            </a:r>
            <a:r>
              <a:rPr lang="en-US" sz="2400" dirty="0"/>
              <a:t>constructor must be explicitly called by child class constructor (otherwise empty constructor is used).</a:t>
            </a:r>
            <a:endParaRPr lang="bg-BG" sz="2400" dirty="0"/>
          </a:p>
        </p:txBody>
      </p:sp>
      <p:pic>
        <p:nvPicPr>
          <p:cNvPr id="1434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9448" y="3581400"/>
            <a:ext cx="7345363" cy="195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635052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Inheritance Demo</a:t>
            </a:r>
            <a:endParaRPr lang="bg-BG" dirty="0"/>
          </a:p>
        </p:txBody>
      </p:sp>
      <p:sp>
        <p:nvSpPr>
          <p:cNvPr id="5" name="Text Placeholder 4"/>
          <p:cNvSpPr>
            <a:spLocks noGrp="1"/>
          </p:cNvSpPr>
          <p:nvPr>
            <p:ph type="body" idx="1"/>
          </p:nvPr>
        </p:nvSpPr>
        <p:spPr/>
        <p:txBody>
          <a:bodyPr/>
          <a:lstStyle/>
          <a:p>
            <a:r>
              <a:rPr lang="en-US" dirty="0" smtClean="0"/>
              <a:t>Inherit1</a:t>
            </a:r>
          </a:p>
          <a:p>
            <a:r>
              <a:rPr lang="en-US" dirty="0" smtClean="0"/>
              <a:t>inherit2</a:t>
            </a:r>
            <a:endParaRPr lang="bg-BG" dirty="0"/>
          </a:p>
        </p:txBody>
      </p:sp>
    </p:spTree>
    <p:extLst>
      <p:ext uri="{BB962C8B-B14F-4D97-AF65-F5344CB8AC3E}">
        <p14:creationId xmlns:p14="http://schemas.microsoft.com/office/powerpoint/2010/main" val="1288004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en-US" dirty="0" smtClean="0"/>
              <a:t>Defining Classes</a:t>
            </a:r>
            <a:endParaRPr lang="bg-BG" dirty="0"/>
          </a:p>
        </p:txBody>
      </p:sp>
      <p:sp>
        <p:nvSpPr>
          <p:cNvPr id="114691" name="Rectangle 3"/>
          <p:cNvSpPr>
            <a:spLocks noGrp="1" noChangeArrowheads="1"/>
          </p:cNvSpPr>
          <p:nvPr>
            <p:ph type="body" sz="half" idx="1"/>
          </p:nvPr>
        </p:nvSpPr>
        <p:spPr/>
        <p:txBody>
          <a:bodyPr>
            <a:noAutofit/>
          </a:bodyPr>
          <a:lstStyle/>
          <a:p>
            <a:pPr>
              <a:lnSpc>
                <a:spcPct val="90000"/>
              </a:lnSpc>
            </a:pPr>
            <a:r>
              <a:rPr lang="en-US" sz="2800" dirty="0"/>
              <a:t>Instance </a:t>
            </a:r>
            <a:r>
              <a:rPr lang="en-US" sz="2800" dirty="0" smtClean="0"/>
              <a:t>variables </a:t>
            </a:r>
            <a:r>
              <a:rPr lang="en-US" sz="2800" dirty="0"/>
              <a:t>can be initialized in their definition as well as their constructor</a:t>
            </a:r>
            <a:r>
              <a:rPr lang="en-US" sz="2800" dirty="0" smtClean="0"/>
              <a:t>.</a:t>
            </a:r>
          </a:p>
          <a:p>
            <a:pPr>
              <a:lnSpc>
                <a:spcPct val="90000"/>
              </a:lnSpc>
            </a:pPr>
            <a:r>
              <a:rPr lang="en-US" sz="2800" dirty="0" smtClean="0"/>
              <a:t>Constructor </a:t>
            </a:r>
            <a:r>
              <a:rPr lang="en-US" sz="2800" dirty="0"/>
              <a:t>routines have the same name as the class and return no type (not even void). </a:t>
            </a:r>
            <a:br>
              <a:rPr lang="en-US" sz="2800" dirty="0"/>
            </a:br>
            <a:endParaRPr lang="bg-BG" sz="2800" dirty="0"/>
          </a:p>
        </p:txBody>
      </p:sp>
      <p:sp>
        <p:nvSpPr>
          <p:cNvPr id="114692" name="Rectangle 4"/>
          <p:cNvSpPr>
            <a:spLocks noGrp="1" noChangeArrowheads="1"/>
          </p:cNvSpPr>
          <p:nvPr>
            <p:ph sz="half" idx="2"/>
          </p:nvPr>
        </p:nvSpPr>
        <p:spPr/>
        <p:txBody>
          <a:bodyPr/>
          <a:lstStyle/>
          <a:p>
            <a:endParaRPr lang="bg-BG" sz="2800"/>
          </a:p>
        </p:txBody>
      </p:sp>
      <p:pic>
        <p:nvPicPr>
          <p:cNvPr id="11469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3919538"/>
            <a:ext cx="6934200" cy="2538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bg-BG"/>
              <a:t>Hiding Fields </a:t>
            </a:r>
          </a:p>
        </p:txBody>
      </p:sp>
      <p:sp>
        <p:nvSpPr>
          <p:cNvPr id="53251" name="Rectangle 3"/>
          <p:cNvSpPr>
            <a:spLocks noGrp="1" noChangeArrowheads="1"/>
          </p:cNvSpPr>
          <p:nvPr>
            <p:ph type="body" idx="1"/>
          </p:nvPr>
        </p:nvSpPr>
        <p:spPr/>
        <p:txBody>
          <a:bodyPr/>
          <a:lstStyle/>
          <a:p>
            <a:pPr>
              <a:lnSpc>
                <a:spcPct val="80000"/>
              </a:lnSpc>
            </a:pPr>
            <a:r>
              <a:rPr lang="en-US" sz="2800" dirty="0"/>
              <a:t>Within a class, a field that has the same name as a field in the superclass hides the superclass's field, even if their types are different. </a:t>
            </a:r>
            <a:endParaRPr lang="en-US" sz="2800" dirty="0" smtClean="0"/>
          </a:p>
          <a:p>
            <a:pPr>
              <a:lnSpc>
                <a:spcPct val="80000"/>
              </a:lnSpc>
            </a:pPr>
            <a:r>
              <a:rPr lang="en-US" sz="2800" dirty="0" smtClean="0"/>
              <a:t>Within </a:t>
            </a:r>
            <a:r>
              <a:rPr lang="en-US" sz="2800" dirty="0"/>
              <a:t>the subclass, the field in the superclass cannot be referenced by its simple name. Instead, the field must be accessed through super, which is covered in the next section. </a:t>
            </a:r>
            <a:endParaRPr lang="en-US" sz="2800" dirty="0" smtClean="0"/>
          </a:p>
          <a:p>
            <a:pPr>
              <a:lnSpc>
                <a:spcPct val="80000"/>
              </a:lnSpc>
            </a:pPr>
            <a:r>
              <a:rPr lang="en-US" sz="2800" dirty="0" smtClean="0"/>
              <a:t>Generally </a:t>
            </a:r>
            <a:r>
              <a:rPr lang="en-US" sz="2800" dirty="0"/>
              <a:t>speaking, we don't recommend hiding fields as it makes code difficult to read.</a:t>
            </a:r>
            <a:endParaRPr lang="bg-BG" sz="2800" dirty="0"/>
          </a:p>
        </p:txBody>
      </p:sp>
    </p:spTree>
    <p:extLst>
      <p:ext uri="{BB962C8B-B14F-4D97-AF65-F5344CB8AC3E}">
        <p14:creationId xmlns:p14="http://schemas.microsoft.com/office/powerpoint/2010/main" val="14909369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Inheritance Demo</a:t>
            </a:r>
            <a:endParaRPr lang="bg-BG" dirty="0"/>
          </a:p>
        </p:txBody>
      </p:sp>
      <p:sp>
        <p:nvSpPr>
          <p:cNvPr id="5" name="Text Placeholder 4"/>
          <p:cNvSpPr>
            <a:spLocks noGrp="1"/>
          </p:cNvSpPr>
          <p:nvPr>
            <p:ph type="body" idx="1"/>
          </p:nvPr>
        </p:nvSpPr>
        <p:spPr/>
        <p:txBody>
          <a:bodyPr/>
          <a:lstStyle/>
          <a:p>
            <a:r>
              <a:rPr lang="en-US" dirty="0" smtClean="0"/>
              <a:t>inherit3</a:t>
            </a:r>
            <a:endParaRPr lang="bg-BG" dirty="0"/>
          </a:p>
        </p:txBody>
      </p:sp>
    </p:spTree>
    <p:extLst>
      <p:ext uri="{BB962C8B-B14F-4D97-AF65-F5344CB8AC3E}">
        <p14:creationId xmlns:p14="http://schemas.microsoft.com/office/powerpoint/2010/main" val="13279102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b="1" dirty="0"/>
              <a:t>Inheritance in </a:t>
            </a:r>
            <a:r>
              <a:rPr lang="en-US" b="1" dirty="0" smtClean="0"/>
              <a:t>Java</a:t>
            </a:r>
            <a:endParaRPr lang="bg-BG" dirty="0"/>
          </a:p>
        </p:txBody>
      </p:sp>
      <p:sp>
        <p:nvSpPr>
          <p:cNvPr id="13315" name="Rectangle 3"/>
          <p:cNvSpPr>
            <a:spLocks noGrp="1" noChangeArrowheads="1"/>
          </p:cNvSpPr>
          <p:nvPr>
            <p:ph sz="quarter" idx="1"/>
          </p:nvPr>
        </p:nvSpPr>
        <p:spPr/>
        <p:txBody>
          <a:bodyPr/>
          <a:lstStyle/>
          <a:p>
            <a:r>
              <a:rPr lang="en-US" sz="2400" dirty="0"/>
              <a:t>Method of child class CANNOT access </a:t>
            </a:r>
            <a:r>
              <a:rPr lang="en-US" sz="2400" dirty="0" smtClean="0"/>
              <a:t>private variables </a:t>
            </a:r>
            <a:r>
              <a:rPr lang="en-US" sz="2400" dirty="0"/>
              <a:t>of parent, must use </a:t>
            </a:r>
            <a:r>
              <a:rPr lang="en-US" sz="2400" dirty="0" err="1"/>
              <a:t>accessors</a:t>
            </a:r>
            <a:r>
              <a:rPr lang="en-US" sz="2400" dirty="0"/>
              <a:t>, </a:t>
            </a:r>
            <a:r>
              <a:rPr lang="en-US" sz="2400" dirty="0" err="1"/>
              <a:t>mutator</a:t>
            </a:r>
            <a:r>
              <a:rPr lang="en-US" sz="2400" dirty="0"/>
              <a:t>.</a:t>
            </a:r>
            <a:endParaRPr lang="bg-BG" sz="2400" dirty="0"/>
          </a:p>
        </p:txBody>
      </p:sp>
      <p:pic>
        <p:nvPicPr>
          <p:cNvPr id="1331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895600"/>
            <a:ext cx="6769100" cy="284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0108497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b="1" dirty="0"/>
              <a:t>Inheritance in </a:t>
            </a:r>
            <a:r>
              <a:rPr lang="en-US" b="1" dirty="0" smtClean="0"/>
              <a:t>Java</a:t>
            </a:r>
            <a:endParaRPr lang="bg-BG" dirty="0"/>
          </a:p>
        </p:txBody>
      </p:sp>
      <p:sp>
        <p:nvSpPr>
          <p:cNvPr id="22531" name="Rectangle 3"/>
          <p:cNvSpPr>
            <a:spLocks noGrp="1" noChangeArrowheads="1"/>
          </p:cNvSpPr>
          <p:nvPr>
            <p:ph type="body" sz="half" idx="1"/>
          </p:nvPr>
        </p:nvSpPr>
        <p:spPr>
          <a:xfrm>
            <a:off x="395288" y="1989138"/>
            <a:ext cx="3097212" cy="4114800"/>
          </a:xfrm>
        </p:spPr>
        <p:txBody>
          <a:bodyPr/>
          <a:lstStyle/>
          <a:p>
            <a:pPr>
              <a:lnSpc>
                <a:spcPct val="90000"/>
              </a:lnSpc>
            </a:pPr>
            <a:r>
              <a:rPr lang="en-US" sz="2800" dirty="0"/>
              <a:t>Child class can add additional methods. </a:t>
            </a:r>
            <a:endParaRPr lang="en-US" sz="2800" dirty="0" smtClean="0"/>
          </a:p>
          <a:p>
            <a:pPr>
              <a:lnSpc>
                <a:spcPct val="90000"/>
              </a:lnSpc>
            </a:pPr>
            <a:r>
              <a:rPr lang="en-US" sz="2800" dirty="0" smtClean="0"/>
              <a:t>For </a:t>
            </a:r>
            <a:r>
              <a:rPr lang="en-US" sz="2800" dirty="0"/>
              <a:t>example Complex numbers support multiplication, division, and conjugation.</a:t>
            </a:r>
            <a:endParaRPr lang="bg-BG" sz="2800" dirty="0"/>
          </a:p>
        </p:txBody>
      </p:sp>
      <p:sp>
        <p:nvSpPr>
          <p:cNvPr id="22534" name="Rectangle 6"/>
          <p:cNvSpPr>
            <a:spLocks noGrp="1" noChangeArrowheads="1"/>
          </p:cNvSpPr>
          <p:nvPr>
            <p:ph sz="half" idx="2"/>
          </p:nvPr>
        </p:nvSpPr>
        <p:spPr/>
        <p:txBody>
          <a:bodyPr/>
          <a:lstStyle/>
          <a:p>
            <a:pPr>
              <a:lnSpc>
                <a:spcPct val="90000"/>
              </a:lnSpc>
            </a:pPr>
            <a:endParaRPr lang="bg-BG" sz="2800"/>
          </a:p>
        </p:txBody>
      </p:sp>
      <p:pic>
        <p:nvPicPr>
          <p:cNvPr id="2253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475" y="1989138"/>
            <a:ext cx="5724525" cy="447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227276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b="1" dirty="0"/>
              <a:t>Inheritance in </a:t>
            </a:r>
            <a:r>
              <a:rPr lang="en-US" b="1" dirty="0" smtClean="0"/>
              <a:t>Java</a:t>
            </a:r>
            <a:endParaRPr lang="bg-BG" dirty="0"/>
          </a:p>
        </p:txBody>
      </p:sp>
      <p:sp>
        <p:nvSpPr>
          <p:cNvPr id="20483" name="Rectangle 3"/>
          <p:cNvSpPr>
            <a:spLocks noGrp="1" noChangeArrowheads="1"/>
          </p:cNvSpPr>
          <p:nvPr>
            <p:ph type="body" idx="1"/>
          </p:nvPr>
        </p:nvSpPr>
        <p:spPr/>
        <p:txBody>
          <a:bodyPr>
            <a:normAutofit fontScale="85000" lnSpcReduction="10000"/>
          </a:bodyPr>
          <a:lstStyle/>
          <a:p>
            <a:r>
              <a:rPr lang="en-US" sz="2800" dirty="0"/>
              <a:t>It is good practice to factor out common code in parent methods even when overriding, and call from child class implementations. </a:t>
            </a:r>
            <a:endParaRPr lang="en-US" sz="2800" dirty="0" smtClean="0"/>
          </a:p>
          <a:p>
            <a:r>
              <a:rPr lang="en-US" sz="2800" dirty="0" smtClean="0"/>
              <a:t>Inheritance </a:t>
            </a:r>
            <a:r>
              <a:rPr lang="en-US" sz="2800" dirty="0"/>
              <a:t>is based on the 'is-a' relationship. </a:t>
            </a:r>
            <a:r>
              <a:rPr lang="en-US" sz="2800" dirty="0" smtClean="0"/>
              <a:t>For </a:t>
            </a:r>
            <a:r>
              <a:rPr lang="en-US" sz="2800" dirty="0"/>
              <a:t>example: birds</a:t>
            </a:r>
            <a:r>
              <a:rPr lang="en-US" sz="2800" dirty="0" smtClean="0"/>
              <a:t>, mammals</a:t>
            </a:r>
            <a:r>
              <a:rPr lang="en-US" sz="2800" dirty="0"/>
              <a:t>, and reptiles are all </a:t>
            </a:r>
            <a:r>
              <a:rPr lang="en-US" sz="2800" dirty="0" smtClean="0"/>
              <a:t>vertebrates. </a:t>
            </a:r>
            <a:r>
              <a:rPr lang="en-US" sz="2800" dirty="0"/>
              <a:t>The share common properties and behavior as </a:t>
            </a:r>
            <a:r>
              <a:rPr lang="en-US" sz="2800" dirty="0" smtClean="0"/>
              <a:t>vertebrates </a:t>
            </a:r>
            <a:r>
              <a:rPr lang="en-US" sz="2800" dirty="0"/>
              <a:t>as well as properties specific to their subclass</a:t>
            </a:r>
            <a:r>
              <a:rPr lang="en-US" sz="2800" dirty="0" smtClean="0"/>
              <a:t>.</a:t>
            </a:r>
          </a:p>
          <a:p>
            <a:r>
              <a:rPr lang="en-US" sz="2800" dirty="0"/>
              <a:t>Another common relationship is the 'has-a' relationship. The relationship between a whole and it's components. For example. bird have wings</a:t>
            </a:r>
            <a:r>
              <a:rPr lang="en-US" sz="2800" dirty="0" smtClean="0"/>
              <a:t>, legs, color, habitat </a:t>
            </a:r>
            <a:r>
              <a:rPr lang="en-US" sz="2800" dirty="0"/>
              <a:t>etc. Our Vect2D class HAS x and y components. On the other hand, a Complex IS a Vect2D with some additional functionality. Understanding these relationships is an important part of OOP and program design.</a:t>
            </a:r>
            <a:endParaRPr lang="bg-BG" sz="2800" dirty="0"/>
          </a:p>
        </p:txBody>
      </p:sp>
    </p:spTree>
    <p:extLst>
      <p:ext uri="{BB962C8B-B14F-4D97-AF65-F5344CB8AC3E}">
        <p14:creationId xmlns:p14="http://schemas.microsoft.com/office/powerpoint/2010/main" val="27280407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b="1" dirty="0"/>
              <a:t>Inheritance in </a:t>
            </a:r>
            <a:r>
              <a:rPr lang="en-US" b="1" dirty="0" smtClean="0"/>
              <a:t>Java</a:t>
            </a:r>
            <a:endParaRPr lang="bg-BG" dirty="0"/>
          </a:p>
        </p:txBody>
      </p:sp>
      <p:sp>
        <p:nvSpPr>
          <p:cNvPr id="19459" name="Rectangle 3"/>
          <p:cNvSpPr>
            <a:spLocks noGrp="1" noChangeArrowheads="1"/>
          </p:cNvSpPr>
          <p:nvPr>
            <p:ph type="body" idx="1"/>
          </p:nvPr>
        </p:nvSpPr>
        <p:spPr/>
        <p:txBody>
          <a:bodyPr/>
          <a:lstStyle/>
          <a:p>
            <a:pPr>
              <a:lnSpc>
                <a:spcPct val="90000"/>
              </a:lnSpc>
            </a:pPr>
            <a:r>
              <a:rPr lang="en-US" sz="2800" dirty="0"/>
              <a:t>Issue: Of course there is always more than one way to carve up the world. More than one possible hierarchy and the hierarchies are not necessarily </a:t>
            </a:r>
            <a:r>
              <a:rPr lang="en-US" sz="2800" dirty="0" err="1"/>
              <a:t>consistant</a:t>
            </a:r>
            <a:r>
              <a:rPr lang="en-US" sz="2800" dirty="0"/>
              <a:t>.(</a:t>
            </a:r>
            <a:r>
              <a:rPr lang="en-US" sz="2800" dirty="0" err="1"/>
              <a:t>eg</a:t>
            </a:r>
            <a:r>
              <a:rPr lang="en-US" sz="2800" dirty="0"/>
              <a:t> </a:t>
            </a:r>
            <a:r>
              <a:rPr lang="en-US" sz="2800" dirty="0" err="1"/>
              <a:t>flying_animals</a:t>
            </a:r>
            <a:r>
              <a:rPr lang="en-US" sz="2800" dirty="0"/>
              <a:t> -&gt; </a:t>
            </a:r>
            <a:r>
              <a:rPr lang="en-US" sz="2800" dirty="0" err="1"/>
              <a:t>birds,bats,insects</a:t>
            </a:r>
            <a:r>
              <a:rPr lang="en-US" sz="2800" dirty="0"/>
              <a:t>). More about this problem in next lecture. Using class inheritance we have to pick the most important decomposition</a:t>
            </a:r>
            <a:r>
              <a:rPr lang="en-US" sz="2800" dirty="0" smtClean="0"/>
              <a:t>.</a:t>
            </a:r>
          </a:p>
          <a:p>
            <a:pPr>
              <a:lnSpc>
                <a:spcPct val="90000"/>
              </a:lnSpc>
            </a:pPr>
            <a:r>
              <a:rPr lang="en-US" sz="2800" dirty="0"/>
              <a:t>One a single parent is allowed in Java (full multiple inheritance is supported in C</a:t>
            </a:r>
            <a:r>
              <a:rPr lang="en-US" sz="2800" dirty="0" smtClean="0"/>
              <a:t>++...</a:t>
            </a:r>
            <a:r>
              <a:rPr lang="en-US" sz="2800" dirty="0"/>
              <a:t>use with extreme caution).</a:t>
            </a:r>
            <a:endParaRPr lang="bg-BG" sz="2800" dirty="0"/>
          </a:p>
        </p:txBody>
      </p:sp>
    </p:spTree>
    <p:extLst>
      <p:ext uri="{BB962C8B-B14F-4D97-AF65-F5344CB8AC3E}">
        <p14:creationId xmlns:p14="http://schemas.microsoft.com/office/powerpoint/2010/main" val="24679387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b="1" dirty="0"/>
              <a:t>Inheritance in </a:t>
            </a:r>
            <a:r>
              <a:rPr lang="en-US" b="1" dirty="0" smtClean="0"/>
              <a:t>Java</a:t>
            </a:r>
            <a:endParaRPr lang="bg-BG" dirty="0"/>
          </a:p>
        </p:txBody>
      </p:sp>
      <p:sp>
        <p:nvSpPr>
          <p:cNvPr id="21507" name="Rectangle 3"/>
          <p:cNvSpPr>
            <a:spLocks noGrp="1" noChangeArrowheads="1"/>
          </p:cNvSpPr>
          <p:nvPr>
            <p:ph type="body" idx="1"/>
          </p:nvPr>
        </p:nvSpPr>
        <p:spPr/>
        <p:txBody>
          <a:bodyPr/>
          <a:lstStyle/>
          <a:p>
            <a:r>
              <a:rPr lang="en-US" sz="2800" dirty="0"/>
              <a:t>Child classes can also override the parent's methods. This is useful if, </a:t>
            </a:r>
            <a:endParaRPr lang="en-US" sz="2800" dirty="0" smtClean="0"/>
          </a:p>
          <a:p>
            <a:pPr marL="777240" lvl="1" indent="-457200">
              <a:buFont typeface="+mj-lt"/>
              <a:buAutoNum type="alphaLcParenR"/>
            </a:pPr>
            <a:r>
              <a:rPr lang="en-US" dirty="0" smtClean="0"/>
              <a:t>the </a:t>
            </a:r>
            <a:r>
              <a:rPr lang="en-US" dirty="0"/>
              <a:t>child's behavior is slightly different form the parents or, </a:t>
            </a:r>
            <a:endParaRPr lang="en-US" dirty="0" smtClean="0"/>
          </a:p>
          <a:p>
            <a:pPr marL="777240" lvl="1" indent="-457200">
              <a:buFont typeface="+mj-lt"/>
              <a:buAutoNum type="alphaLcParenR"/>
            </a:pPr>
            <a:r>
              <a:rPr lang="en-US" dirty="0" smtClean="0"/>
              <a:t>certain </a:t>
            </a:r>
            <a:r>
              <a:rPr lang="en-US" dirty="0"/>
              <a:t>behavior is not defined for the parent, but is for all child classes. In this case the method is usually defined in the parent class, and overridden on all child classes</a:t>
            </a:r>
            <a:r>
              <a:rPr lang="en-US" dirty="0" smtClean="0"/>
              <a:t>.</a:t>
            </a:r>
            <a:r>
              <a:rPr lang="bg-BG" dirty="0" smtClean="0"/>
              <a:t> </a:t>
            </a:r>
            <a:endParaRPr lang="en-US" dirty="0" smtClean="0"/>
          </a:p>
        </p:txBody>
      </p:sp>
    </p:spTree>
    <p:extLst>
      <p:ext uri="{BB962C8B-B14F-4D97-AF65-F5344CB8AC3E}">
        <p14:creationId xmlns:p14="http://schemas.microsoft.com/office/powerpoint/2010/main" val="23161874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bg-BG" b="1"/>
              <a:t>Java Platform Class Hierarchy</a:t>
            </a:r>
          </a:p>
        </p:txBody>
      </p:sp>
      <p:sp>
        <p:nvSpPr>
          <p:cNvPr id="34820" name="Rectangle 4"/>
          <p:cNvSpPr>
            <a:spLocks noGrp="1" noChangeArrowheads="1"/>
          </p:cNvSpPr>
          <p:nvPr>
            <p:ph idx="1"/>
          </p:nvPr>
        </p:nvSpPr>
        <p:spPr/>
        <p:txBody>
          <a:bodyPr/>
          <a:lstStyle/>
          <a:p>
            <a:endParaRPr lang="bg-BG"/>
          </a:p>
        </p:txBody>
      </p:sp>
      <p:pic>
        <p:nvPicPr>
          <p:cNvPr id="34821"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2205038"/>
            <a:ext cx="62865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977829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Example</a:t>
            </a:r>
            <a:endParaRPr lang="bg-BG" dirty="0"/>
          </a:p>
        </p:txBody>
      </p:sp>
      <p:sp>
        <p:nvSpPr>
          <p:cNvPr id="36868" name="Rectangle 4"/>
          <p:cNvSpPr>
            <a:spLocks noGrp="1" noChangeArrowheads="1"/>
          </p:cNvSpPr>
          <p:nvPr>
            <p:ph idx="1"/>
          </p:nvPr>
        </p:nvSpPr>
        <p:spPr/>
        <p:txBody>
          <a:bodyPr/>
          <a:lstStyle/>
          <a:p>
            <a:endParaRPr lang="bg-BG"/>
          </a:p>
        </p:txBody>
      </p:sp>
      <p:pic>
        <p:nvPicPr>
          <p:cNvPr id="3686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575" y="0"/>
            <a:ext cx="5940425" cy="534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87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49738"/>
            <a:ext cx="6804025" cy="2608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27226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smtClean="0"/>
              <a:t>Access Modifiers</a:t>
            </a:r>
            <a:endParaRPr lang="bg-BG" dirty="0"/>
          </a:p>
        </p:txBody>
      </p:sp>
      <p:sp>
        <p:nvSpPr>
          <p:cNvPr id="3075" name="Rectangle 3"/>
          <p:cNvSpPr>
            <a:spLocks noGrp="1" noChangeArrowheads="1"/>
          </p:cNvSpPr>
          <p:nvPr>
            <p:ph idx="1"/>
          </p:nvPr>
        </p:nvSpPr>
        <p:spPr/>
        <p:txBody>
          <a:bodyPr/>
          <a:lstStyle/>
          <a:p>
            <a:endParaRPr lang="bg-BG"/>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2057400"/>
            <a:ext cx="3429000" cy="1601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3962400"/>
            <a:ext cx="40386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451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dirty="0" smtClean="0"/>
              <a:t>Constructors</a:t>
            </a:r>
            <a:endParaRPr lang="bg-BG" dirty="0"/>
          </a:p>
        </p:txBody>
      </p:sp>
      <p:sp>
        <p:nvSpPr>
          <p:cNvPr id="135171" name="Rectangle 3"/>
          <p:cNvSpPr>
            <a:spLocks noGrp="1" noChangeArrowheads="1"/>
          </p:cNvSpPr>
          <p:nvPr>
            <p:ph sz="quarter" idx="1"/>
          </p:nvPr>
        </p:nvSpPr>
        <p:spPr/>
        <p:txBody>
          <a:bodyPr>
            <a:normAutofit/>
          </a:bodyPr>
          <a:lstStyle/>
          <a:p>
            <a:r>
              <a:rPr lang="en-US" sz="3200" dirty="0" smtClean="0"/>
              <a:t>All classes must have at least one constructor</a:t>
            </a:r>
            <a:r>
              <a:rPr lang="bg-BG" sz="3200" dirty="0" smtClean="0"/>
              <a:t>.</a:t>
            </a:r>
          </a:p>
          <a:p>
            <a:endParaRPr lang="en-US" sz="3200" dirty="0" smtClean="0"/>
          </a:p>
          <a:p>
            <a:r>
              <a:rPr lang="en-US" sz="3200" dirty="0" smtClean="0"/>
              <a:t>If the class doesn’t declare explicitly one, the Java compiler creates constructor without parameters, called </a:t>
            </a:r>
            <a:r>
              <a:rPr lang="bg-BG" sz="3200" i="1" dirty="0" smtClean="0"/>
              <a:t>default constructor</a:t>
            </a:r>
            <a:r>
              <a:rPr lang="en-US" sz="3200" i="1" dirty="0" smtClean="0"/>
              <a:t> </a:t>
            </a:r>
            <a:r>
              <a:rPr lang="bg-BG" sz="3200" i="1" dirty="0" smtClean="0"/>
              <a:t> </a:t>
            </a:r>
            <a:r>
              <a:rPr lang="en-US" sz="3200" i="1" dirty="0" smtClean="0"/>
              <a:t>automatically.</a:t>
            </a:r>
            <a:endParaRPr lang="bg-BG" sz="32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en-US" b="1" dirty="0"/>
              <a:t>Tips on Choosing an Access </a:t>
            </a:r>
            <a:r>
              <a:rPr lang="en-US" b="1" dirty="0" smtClean="0"/>
              <a:t>Level</a:t>
            </a:r>
            <a:endParaRPr lang="bg-BG" dirty="0"/>
          </a:p>
        </p:txBody>
      </p:sp>
      <p:sp>
        <p:nvSpPr>
          <p:cNvPr id="8195" name="Rectangle 3"/>
          <p:cNvSpPr>
            <a:spLocks noGrp="1" noChangeArrowheads="1"/>
          </p:cNvSpPr>
          <p:nvPr>
            <p:ph type="body" idx="1"/>
          </p:nvPr>
        </p:nvSpPr>
        <p:spPr/>
        <p:txBody>
          <a:bodyPr/>
          <a:lstStyle/>
          <a:p>
            <a:r>
              <a:rPr lang="en-US" dirty="0"/>
              <a:t>Use the most restrictive access level that makes sense for a particular member. Use private unless you have a good reason not to.</a:t>
            </a:r>
          </a:p>
          <a:p>
            <a:r>
              <a:rPr lang="en-US" dirty="0"/>
              <a:t>Avoid public fields except for constants. (Many of the examples in the tutorial use public fields. This may help to illustrate some points concisely, but is not recommended for production code.) Public fields tend to link you to a particular implementation and limit your flexibility in changing your code.</a:t>
            </a:r>
          </a:p>
        </p:txBody>
      </p:sp>
    </p:spTree>
    <p:extLst>
      <p:ext uri="{BB962C8B-B14F-4D97-AF65-F5344CB8AC3E}">
        <p14:creationId xmlns:p14="http://schemas.microsoft.com/office/powerpoint/2010/main" val="39964889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You Can Do in a </a:t>
            </a:r>
            <a:r>
              <a:rPr lang="en-US" b="1" dirty="0" smtClean="0"/>
              <a:t>Subclass?</a:t>
            </a:r>
            <a:endParaRPr lang="en-US" b="1" dirty="0"/>
          </a:p>
        </p:txBody>
      </p:sp>
      <p:sp>
        <p:nvSpPr>
          <p:cNvPr id="3" name="Content Placeholder 2"/>
          <p:cNvSpPr>
            <a:spLocks noGrp="1"/>
          </p:cNvSpPr>
          <p:nvPr>
            <p:ph sz="quarter" idx="1"/>
          </p:nvPr>
        </p:nvSpPr>
        <p:spPr/>
        <p:txBody>
          <a:bodyPr>
            <a:normAutofit lnSpcReduction="10000"/>
          </a:bodyPr>
          <a:lstStyle/>
          <a:p>
            <a:r>
              <a:rPr lang="en-US" dirty="0"/>
              <a:t>A subclass inherits all of the </a:t>
            </a:r>
            <a:r>
              <a:rPr lang="en-US" i="1" dirty="0"/>
              <a:t>public</a:t>
            </a:r>
            <a:r>
              <a:rPr lang="en-US" dirty="0"/>
              <a:t> and </a:t>
            </a:r>
            <a:r>
              <a:rPr lang="en-US" i="1" dirty="0"/>
              <a:t>protected</a:t>
            </a:r>
            <a:r>
              <a:rPr lang="en-US" dirty="0"/>
              <a:t> members of its parent, no matter what package the subclass is in. If the subclass is in the same package as its parent, it also inherits the </a:t>
            </a:r>
            <a:r>
              <a:rPr lang="en-US" i="1" dirty="0"/>
              <a:t>package-private</a:t>
            </a:r>
            <a:r>
              <a:rPr lang="en-US" dirty="0"/>
              <a:t> members of the parent. You can use the inherited members as is, replace them, hide them, or supplement them with new members:</a:t>
            </a:r>
          </a:p>
          <a:p>
            <a:pPr lvl="1"/>
            <a:r>
              <a:rPr lang="en-US" dirty="0"/>
              <a:t>The inherited fields can be used directly, just like any other fields.</a:t>
            </a:r>
          </a:p>
          <a:p>
            <a:pPr lvl="1"/>
            <a:r>
              <a:rPr lang="en-US" dirty="0"/>
              <a:t>You can declare a field in the subclass with the same name as the one in the superclass, thus </a:t>
            </a:r>
            <a:r>
              <a:rPr lang="en-US" i="1" dirty="0"/>
              <a:t>hiding</a:t>
            </a:r>
            <a:r>
              <a:rPr lang="en-US" dirty="0"/>
              <a:t> it (not recommended).</a:t>
            </a:r>
          </a:p>
          <a:p>
            <a:pPr lvl="1"/>
            <a:r>
              <a:rPr lang="en-US" dirty="0"/>
              <a:t>You can declare new fields in the subclass that are not in the superclass.</a:t>
            </a:r>
          </a:p>
          <a:p>
            <a:endParaRPr lang="bg-BG" dirty="0"/>
          </a:p>
        </p:txBody>
      </p:sp>
    </p:spTree>
    <p:extLst>
      <p:ext uri="{BB962C8B-B14F-4D97-AF65-F5344CB8AC3E}">
        <p14:creationId xmlns:p14="http://schemas.microsoft.com/office/powerpoint/2010/main" val="31152702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You Can Do in a </a:t>
            </a:r>
            <a:r>
              <a:rPr lang="en-US" b="1" dirty="0" smtClean="0"/>
              <a:t>Subclass?</a:t>
            </a:r>
            <a:endParaRPr lang="en-US" b="1" dirty="0"/>
          </a:p>
        </p:txBody>
      </p:sp>
      <p:sp>
        <p:nvSpPr>
          <p:cNvPr id="3" name="Content Placeholder 2"/>
          <p:cNvSpPr>
            <a:spLocks noGrp="1"/>
          </p:cNvSpPr>
          <p:nvPr>
            <p:ph sz="quarter" idx="1"/>
          </p:nvPr>
        </p:nvSpPr>
        <p:spPr/>
        <p:txBody>
          <a:bodyPr>
            <a:normAutofit/>
          </a:bodyPr>
          <a:lstStyle/>
          <a:p>
            <a:pPr lvl="1"/>
            <a:r>
              <a:rPr lang="en-US" dirty="0" smtClean="0"/>
              <a:t>The </a:t>
            </a:r>
            <a:r>
              <a:rPr lang="en-US" dirty="0"/>
              <a:t>inherited methods can be used directly as they are.</a:t>
            </a:r>
          </a:p>
          <a:p>
            <a:pPr lvl="1"/>
            <a:r>
              <a:rPr lang="en-US" dirty="0"/>
              <a:t>You can write a new </a:t>
            </a:r>
            <a:r>
              <a:rPr lang="en-US" i="1" dirty="0"/>
              <a:t>instance</a:t>
            </a:r>
            <a:r>
              <a:rPr lang="en-US" dirty="0"/>
              <a:t> method in the subclass that has the same signature as the one in the superclass, thus </a:t>
            </a:r>
            <a:r>
              <a:rPr lang="en-US" i="1" dirty="0"/>
              <a:t>overriding</a:t>
            </a:r>
            <a:r>
              <a:rPr lang="en-US" dirty="0"/>
              <a:t> it.</a:t>
            </a:r>
          </a:p>
          <a:p>
            <a:pPr lvl="1"/>
            <a:r>
              <a:rPr lang="en-US" dirty="0"/>
              <a:t>You can write a new </a:t>
            </a:r>
            <a:r>
              <a:rPr lang="en-US" i="1" dirty="0"/>
              <a:t>static</a:t>
            </a:r>
            <a:r>
              <a:rPr lang="en-US" dirty="0"/>
              <a:t> method in the subclass that has the same signature as the one in the superclass, thus </a:t>
            </a:r>
            <a:r>
              <a:rPr lang="en-US" i="1" dirty="0"/>
              <a:t>hiding</a:t>
            </a:r>
            <a:r>
              <a:rPr lang="en-US" dirty="0"/>
              <a:t> it.</a:t>
            </a:r>
          </a:p>
          <a:p>
            <a:pPr lvl="1"/>
            <a:r>
              <a:rPr lang="en-US" dirty="0"/>
              <a:t>You can declare new methods in the subclass that are not in the superclass.</a:t>
            </a:r>
          </a:p>
          <a:p>
            <a:pPr lvl="1"/>
            <a:r>
              <a:rPr lang="en-US" dirty="0"/>
              <a:t>You can write a subclass constructor that invokes the constructor of the superclass, either implicitly or by using the keyword super.</a:t>
            </a:r>
          </a:p>
          <a:p>
            <a:endParaRPr lang="bg-BG" dirty="0"/>
          </a:p>
        </p:txBody>
      </p:sp>
    </p:spTree>
    <p:extLst>
      <p:ext uri="{BB962C8B-B14F-4D97-AF65-F5344CB8AC3E}">
        <p14:creationId xmlns:p14="http://schemas.microsoft.com/office/powerpoint/2010/main" val="387501159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b="1" dirty="0"/>
              <a:t>Casting Objects</a:t>
            </a:r>
          </a:p>
        </p:txBody>
      </p:sp>
      <p:sp>
        <p:nvSpPr>
          <p:cNvPr id="43011" name="Rectangle 3"/>
          <p:cNvSpPr>
            <a:spLocks noGrp="1" noChangeArrowheads="1"/>
          </p:cNvSpPr>
          <p:nvPr>
            <p:ph type="body" idx="1"/>
          </p:nvPr>
        </p:nvSpPr>
        <p:spPr/>
        <p:txBody>
          <a:bodyPr/>
          <a:lstStyle/>
          <a:p>
            <a:r>
              <a:rPr lang="en-US" sz="2800" dirty="0" err="1"/>
              <a:t>MountainBike</a:t>
            </a:r>
            <a:r>
              <a:rPr lang="en-US" sz="2800" dirty="0"/>
              <a:t> is descended from Bicycle and Object. Therefore, a </a:t>
            </a:r>
            <a:r>
              <a:rPr lang="en-US" sz="2800" dirty="0" err="1"/>
              <a:t>MountainBike</a:t>
            </a:r>
            <a:r>
              <a:rPr lang="en-US" sz="2800" dirty="0"/>
              <a:t> is a Bicycle and is also an Object, and it can be used wherever Bicycle or </a:t>
            </a:r>
            <a:r>
              <a:rPr lang="en-US" sz="2800" dirty="0" err="1"/>
              <a:t>Objectobjects</a:t>
            </a:r>
            <a:r>
              <a:rPr lang="en-US" sz="2800" dirty="0"/>
              <a:t> are called for.</a:t>
            </a:r>
          </a:p>
          <a:p>
            <a:r>
              <a:rPr lang="en-US" sz="2800" dirty="0"/>
              <a:t>The reverse is not necessarily true: a Bicycle </a:t>
            </a:r>
            <a:r>
              <a:rPr lang="en-US" sz="2800" i="1" dirty="0"/>
              <a:t>may be</a:t>
            </a:r>
            <a:r>
              <a:rPr lang="en-US" sz="2800" dirty="0"/>
              <a:t> a </a:t>
            </a:r>
            <a:r>
              <a:rPr lang="en-US" sz="2800" dirty="0" err="1"/>
              <a:t>MountainBike</a:t>
            </a:r>
            <a:r>
              <a:rPr lang="en-US" sz="2800" dirty="0"/>
              <a:t>, but it isn't necessarily. Similarly, an Object </a:t>
            </a:r>
            <a:r>
              <a:rPr lang="en-US" sz="2800" i="1" dirty="0"/>
              <a:t>may be</a:t>
            </a:r>
            <a:r>
              <a:rPr lang="en-US" sz="2800" dirty="0"/>
              <a:t> a Bicycle or a </a:t>
            </a:r>
            <a:r>
              <a:rPr lang="en-US" sz="2800" dirty="0" err="1"/>
              <a:t>MountainBike</a:t>
            </a:r>
            <a:r>
              <a:rPr lang="en-US" sz="2800" dirty="0"/>
              <a:t>, but it isn't necessarily.</a:t>
            </a:r>
          </a:p>
        </p:txBody>
      </p:sp>
    </p:spTree>
    <p:extLst>
      <p:ext uri="{BB962C8B-B14F-4D97-AF65-F5344CB8AC3E}">
        <p14:creationId xmlns:p14="http://schemas.microsoft.com/office/powerpoint/2010/main" val="26207006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b="1" dirty="0"/>
              <a:t>Casting Objects</a:t>
            </a:r>
          </a:p>
        </p:txBody>
      </p:sp>
      <p:sp>
        <p:nvSpPr>
          <p:cNvPr id="44035" name="Rectangle 3"/>
          <p:cNvSpPr>
            <a:spLocks noGrp="1" noChangeArrowheads="1"/>
          </p:cNvSpPr>
          <p:nvPr>
            <p:ph type="body" idx="1"/>
          </p:nvPr>
        </p:nvSpPr>
        <p:spPr/>
        <p:txBody>
          <a:bodyPr>
            <a:normAutofit fontScale="92500" lnSpcReduction="20000"/>
          </a:bodyPr>
          <a:lstStyle/>
          <a:p>
            <a:pPr>
              <a:lnSpc>
                <a:spcPct val="90000"/>
              </a:lnSpc>
            </a:pPr>
            <a:r>
              <a:rPr lang="en-US" i="1" dirty="0"/>
              <a:t>Casting</a:t>
            </a:r>
            <a:r>
              <a:rPr lang="en-US" dirty="0"/>
              <a:t> shows the use of an object of one type in place of another type, among the objects permitted by inheritance and implementations. </a:t>
            </a:r>
            <a:endParaRPr lang="en-US" dirty="0" smtClean="0"/>
          </a:p>
          <a:p>
            <a:pPr>
              <a:lnSpc>
                <a:spcPct val="90000"/>
              </a:lnSpc>
            </a:pPr>
            <a:r>
              <a:rPr lang="en-US" dirty="0" smtClean="0"/>
              <a:t>For </a:t>
            </a:r>
            <a:r>
              <a:rPr lang="en-US" dirty="0"/>
              <a:t>example, if we </a:t>
            </a:r>
            <a:r>
              <a:rPr lang="en-US" dirty="0" smtClean="0"/>
              <a:t>write</a:t>
            </a:r>
          </a:p>
          <a:p>
            <a:pPr>
              <a:lnSpc>
                <a:spcPct val="90000"/>
              </a:lnSpc>
            </a:pPr>
            <a:endParaRPr lang="en-US" dirty="0"/>
          </a:p>
          <a:p>
            <a:r>
              <a:rPr lang="en-US" dirty="0"/>
              <a:t>then </a:t>
            </a:r>
            <a:r>
              <a:rPr lang="en-US" dirty="0" err="1"/>
              <a:t>obj</a:t>
            </a:r>
            <a:r>
              <a:rPr lang="en-US" dirty="0"/>
              <a:t> is both an Object and a </a:t>
            </a:r>
            <a:r>
              <a:rPr lang="en-US" dirty="0" err="1"/>
              <a:t>Mountainbike</a:t>
            </a:r>
            <a:r>
              <a:rPr lang="en-US" dirty="0"/>
              <a:t> (until such time as </a:t>
            </a:r>
            <a:r>
              <a:rPr lang="en-US" dirty="0" err="1"/>
              <a:t>obj</a:t>
            </a:r>
            <a:r>
              <a:rPr lang="en-US" dirty="0"/>
              <a:t> is assigned another object that is </a:t>
            </a:r>
            <a:r>
              <a:rPr lang="en-US" i="1" dirty="0"/>
              <a:t>not</a:t>
            </a:r>
            <a:r>
              <a:rPr lang="en-US" dirty="0"/>
              <a:t> a </a:t>
            </a:r>
            <a:r>
              <a:rPr lang="en-US" dirty="0" err="1"/>
              <a:t>Mountainbike</a:t>
            </a:r>
            <a:r>
              <a:rPr lang="en-US" dirty="0"/>
              <a:t>). This is called </a:t>
            </a:r>
            <a:r>
              <a:rPr lang="en-US" i="1" dirty="0"/>
              <a:t>implicit casting</a:t>
            </a:r>
            <a:r>
              <a:rPr lang="en-US" dirty="0"/>
              <a:t>.</a:t>
            </a:r>
          </a:p>
          <a:p>
            <a:r>
              <a:rPr lang="en-US" dirty="0"/>
              <a:t>If, on the other hand, we write</a:t>
            </a:r>
          </a:p>
          <a:p>
            <a:pPr>
              <a:lnSpc>
                <a:spcPct val="90000"/>
              </a:lnSpc>
            </a:pPr>
            <a:endParaRPr lang="en-US" dirty="0" smtClean="0"/>
          </a:p>
          <a:p>
            <a:pPr>
              <a:lnSpc>
                <a:spcPct val="90000"/>
              </a:lnSpc>
            </a:pPr>
            <a:r>
              <a:rPr lang="en-US" dirty="0" smtClean="0"/>
              <a:t>we </a:t>
            </a:r>
            <a:r>
              <a:rPr lang="en-US" dirty="0"/>
              <a:t>would get a compile-time error because </a:t>
            </a:r>
            <a:r>
              <a:rPr lang="en-US" dirty="0" err="1"/>
              <a:t>obj</a:t>
            </a:r>
            <a:r>
              <a:rPr lang="en-US" dirty="0"/>
              <a:t> is not known to the compiler to be a </a:t>
            </a:r>
            <a:r>
              <a:rPr lang="en-US" dirty="0" err="1"/>
              <a:t>MountainBike</a:t>
            </a:r>
            <a:r>
              <a:rPr lang="en-US" dirty="0"/>
              <a:t>. However, we can </a:t>
            </a:r>
            <a:r>
              <a:rPr lang="en-US" i="1" dirty="0"/>
              <a:t>tell</a:t>
            </a:r>
            <a:r>
              <a:rPr lang="en-US" dirty="0"/>
              <a:t> the compiler that we promise to assign </a:t>
            </a:r>
            <a:r>
              <a:rPr lang="en-US" dirty="0" err="1"/>
              <a:t>aMountainBike</a:t>
            </a:r>
            <a:r>
              <a:rPr lang="en-US" dirty="0"/>
              <a:t> to </a:t>
            </a:r>
            <a:r>
              <a:rPr lang="en-US" dirty="0" err="1"/>
              <a:t>obj</a:t>
            </a:r>
            <a:r>
              <a:rPr lang="en-US" dirty="0"/>
              <a:t> by </a:t>
            </a:r>
            <a:r>
              <a:rPr lang="en-US" i="1" dirty="0"/>
              <a:t>explicit casting:</a:t>
            </a:r>
            <a:endParaRPr lang="bg-BG" dirty="0"/>
          </a:p>
        </p:txBody>
      </p:sp>
      <p:pic>
        <p:nvPicPr>
          <p:cNvPr id="440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2640012"/>
            <a:ext cx="4248150" cy="277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5923973"/>
            <a:ext cx="3311525"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8"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5545" y="4314536"/>
            <a:ext cx="4824412"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63098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b="1" dirty="0"/>
              <a:t>Casting Objects</a:t>
            </a:r>
          </a:p>
        </p:txBody>
      </p:sp>
      <p:sp>
        <p:nvSpPr>
          <p:cNvPr id="45059" name="Rectangle 3"/>
          <p:cNvSpPr>
            <a:spLocks noGrp="1" noChangeArrowheads="1"/>
          </p:cNvSpPr>
          <p:nvPr>
            <p:ph type="body" idx="1"/>
          </p:nvPr>
        </p:nvSpPr>
        <p:spPr/>
        <p:txBody>
          <a:bodyPr/>
          <a:lstStyle/>
          <a:p>
            <a:r>
              <a:rPr lang="en-US" dirty="0"/>
              <a:t>You can make a logical test as to the type of a particular object using the </a:t>
            </a:r>
            <a:r>
              <a:rPr lang="en-US" dirty="0" err="1"/>
              <a:t>instanceof</a:t>
            </a:r>
            <a:r>
              <a:rPr lang="en-US" dirty="0"/>
              <a:t> operator. This can save you from a runtime error owing to an improper cast. </a:t>
            </a:r>
          </a:p>
          <a:p>
            <a:endParaRPr lang="en-US" dirty="0" smtClean="0"/>
          </a:p>
          <a:p>
            <a:endParaRPr lang="en-US" dirty="0"/>
          </a:p>
          <a:p>
            <a:endParaRPr lang="en-US" dirty="0" smtClean="0"/>
          </a:p>
          <a:p>
            <a:r>
              <a:rPr lang="en-US" dirty="0" smtClean="0"/>
              <a:t>Here </a:t>
            </a:r>
            <a:r>
              <a:rPr lang="en-US" dirty="0"/>
              <a:t>the </a:t>
            </a:r>
            <a:r>
              <a:rPr lang="en-US" dirty="0" err="1"/>
              <a:t>instanceof</a:t>
            </a:r>
            <a:r>
              <a:rPr lang="en-US" dirty="0"/>
              <a:t> operator verifies that </a:t>
            </a:r>
            <a:r>
              <a:rPr lang="en-US" dirty="0" err="1"/>
              <a:t>obj</a:t>
            </a:r>
            <a:r>
              <a:rPr lang="en-US" dirty="0"/>
              <a:t> refers to a </a:t>
            </a:r>
            <a:r>
              <a:rPr lang="en-US" dirty="0" err="1"/>
              <a:t>MountainBike</a:t>
            </a:r>
            <a:r>
              <a:rPr lang="en-US" dirty="0"/>
              <a:t> so that we can make the cast with knowledge that there will be no runtime exception thrown</a:t>
            </a:r>
            <a:r>
              <a:rPr lang="en-US" dirty="0" smtClean="0"/>
              <a:t>.</a:t>
            </a:r>
            <a:endParaRPr lang="en-US" dirty="0"/>
          </a:p>
        </p:txBody>
      </p:sp>
      <p:pic>
        <p:nvPicPr>
          <p:cNvPr id="450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799" y="2819400"/>
            <a:ext cx="5545137" cy="89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7038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bg-BG"/>
              <a:t>Overriding and Hiding Methods </a:t>
            </a:r>
          </a:p>
        </p:txBody>
      </p:sp>
      <p:sp>
        <p:nvSpPr>
          <p:cNvPr id="46083" name="Rectangle 3"/>
          <p:cNvSpPr>
            <a:spLocks noGrp="1" noChangeArrowheads="1"/>
          </p:cNvSpPr>
          <p:nvPr>
            <p:ph type="body" idx="1"/>
          </p:nvPr>
        </p:nvSpPr>
        <p:spPr/>
        <p:txBody>
          <a:bodyPr/>
          <a:lstStyle/>
          <a:p>
            <a:r>
              <a:rPr lang="en-US" sz="2400" dirty="0"/>
              <a:t>An instance method in a subclass with the same signature (name, plus the number and the type of its parameters) and return type as an instance method in the </a:t>
            </a:r>
            <a:r>
              <a:rPr lang="en-US" sz="2400" dirty="0" smtClean="0"/>
              <a:t>superclass </a:t>
            </a:r>
            <a:r>
              <a:rPr lang="en-US" sz="2400" i="1" dirty="0" smtClean="0"/>
              <a:t>overrides</a:t>
            </a:r>
            <a:r>
              <a:rPr lang="en-US" sz="2400" dirty="0"/>
              <a:t> the superclass's method.</a:t>
            </a:r>
          </a:p>
          <a:p>
            <a:r>
              <a:rPr lang="en-US" sz="2400" dirty="0"/>
              <a:t>The ability of a subclass to override a method allows a class to inherit from a superclass whose behavior is "close enough" and then to modify behavior as needed. The overriding method has the same name, number and type of parameters, and return type as the method it overrides. An overriding method can also return a subtype of the type returned by the overridden method. This is called a </a:t>
            </a:r>
            <a:r>
              <a:rPr lang="en-US" sz="2400" i="1" dirty="0"/>
              <a:t>covariant return type</a:t>
            </a:r>
            <a:r>
              <a:rPr lang="en-US" sz="2400" dirty="0"/>
              <a:t>.</a:t>
            </a:r>
          </a:p>
        </p:txBody>
      </p:sp>
    </p:spTree>
    <p:extLst>
      <p:ext uri="{BB962C8B-B14F-4D97-AF65-F5344CB8AC3E}">
        <p14:creationId xmlns:p14="http://schemas.microsoft.com/office/powerpoint/2010/main" val="388140462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bg-BG"/>
              <a:t>Overriding and Hiding Methods </a:t>
            </a:r>
          </a:p>
        </p:txBody>
      </p:sp>
      <p:sp>
        <p:nvSpPr>
          <p:cNvPr id="47107" name="Rectangle 3"/>
          <p:cNvSpPr>
            <a:spLocks noGrp="1" noChangeArrowheads="1"/>
          </p:cNvSpPr>
          <p:nvPr>
            <p:ph type="body" idx="1"/>
          </p:nvPr>
        </p:nvSpPr>
        <p:spPr/>
        <p:txBody>
          <a:bodyPr/>
          <a:lstStyle/>
          <a:p>
            <a:pPr>
              <a:lnSpc>
                <a:spcPct val="90000"/>
              </a:lnSpc>
            </a:pPr>
            <a:r>
              <a:rPr lang="en-US" dirty="0"/>
              <a:t>When overriding a method, you might want to use the @Override annotation that instructs the compiler that you intend to override a method in the superclass. If, for some reason, the compiler detects that the method does not exist in one of the </a:t>
            </a:r>
            <a:r>
              <a:rPr lang="en-US" dirty="0" err="1"/>
              <a:t>superclasses</a:t>
            </a:r>
            <a:r>
              <a:rPr lang="en-US" dirty="0"/>
              <a:t>, it will generate an error.</a:t>
            </a:r>
            <a:endParaRPr lang="bg-BG" dirty="0"/>
          </a:p>
        </p:txBody>
      </p:sp>
      <p:pic>
        <p:nvPicPr>
          <p:cNvPr id="471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810000"/>
            <a:ext cx="5960485"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254482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bg-BG"/>
              <a:t>Overriding and Hiding Methods </a:t>
            </a:r>
          </a:p>
        </p:txBody>
      </p:sp>
      <p:sp>
        <p:nvSpPr>
          <p:cNvPr id="50179" name="Rectangle 3"/>
          <p:cNvSpPr>
            <a:spLocks noGrp="1" noChangeArrowheads="1"/>
          </p:cNvSpPr>
          <p:nvPr>
            <p:ph type="body" idx="1"/>
          </p:nvPr>
        </p:nvSpPr>
        <p:spPr/>
        <p:txBody>
          <a:bodyPr/>
          <a:lstStyle/>
          <a:p>
            <a:pPr>
              <a:lnSpc>
                <a:spcPct val="80000"/>
              </a:lnSpc>
            </a:pPr>
            <a:r>
              <a:rPr lang="en-US" sz="2800" dirty="0"/>
              <a:t>If a subclass defines a class method with the same signature as a class method in the superclass, the method in the subclass </a:t>
            </a:r>
            <a:r>
              <a:rPr lang="en-US" sz="2800" i="1" dirty="0"/>
              <a:t>hides</a:t>
            </a:r>
            <a:r>
              <a:rPr lang="en-US" sz="2800" dirty="0"/>
              <a:t> the one in the superclass</a:t>
            </a:r>
            <a:r>
              <a:rPr lang="en-US" sz="2800" dirty="0" smtClean="0"/>
              <a:t>.</a:t>
            </a:r>
          </a:p>
          <a:p>
            <a:pPr>
              <a:lnSpc>
                <a:spcPct val="80000"/>
              </a:lnSpc>
            </a:pPr>
            <a:r>
              <a:rPr lang="en-US" sz="2800" dirty="0" smtClean="0"/>
              <a:t>In </a:t>
            </a:r>
            <a:r>
              <a:rPr lang="en-US" sz="2800" dirty="0"/>
              <a:t>a subclass, you can overload the methods inherited from the superclass. Such overloaded methods neither hide nor override the superclass methods—they are new methods, unique to the subclass.</a:t>
            </a:r>
            <a:endParaRPr lang="bg-BG"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8818" y="4343400"/>
            <a:ext cx="8358285" cy="1572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864938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bg-BG"/>
              <a:t>Overriding and Hiding Methods </a:t>
            </a:r>
          </a:p>
        </p:txBody>
      </p:sp>
      <p:sp>
        <p:nvSpPr>
          <p:cNvPr id="49158" name="Rectangle 6"/>
          <p:cNvSpPr>
            <a:spLocks noGrp="1" noChangeArrowheads="1"/>
          </p:cNvSpPr>
          <p:nvPr>
            <p:ph idx="1"/>
          </p:nvPr>
        </p:nvSpPr>
        <p:spPr/>
        <p:txBody>
          <a:bodyPr/>
          <a:lstStyle/>
          <a:p>
            <a:endParaRPr lang="bg-BG"/>
          </a:p>
        </p:txBody>
      </p:sp>
      <p:pic>
        <p:nvPicPr>
          <p:cNvPr id="491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1989138"/>
            <a:ext cx="5905500" cy="1687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5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050" y="3827463"/>
            <a:ext cx="5688013" cy="303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6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75350" y="6176963"/>
            <a:ext cx="3168650" cy="681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8721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normAutofit fontScale="90000"/>
          </a:bodyPr>
          <a:lstStyle/>
          <a:p>
            <a:r>
              <a:rPr lang="en-US" dirty="0"/>
              <a:t>This.</a:t>
            </a:r>
            <a:br>
              <a:rPr lang="en-US" dirty="0"/>
            </a:br>
            <a:r>
              <a:rPr lang="en-US" dirty="0" smtClean="0"/>
              <a:t>Using</a:t>
            </a:r>
            <a:r>
              <a:rPr lang="bg-BG" dirty="0" smtClean="0"/>
              <a:t> </a:t>
            </a:r>
            <a:r>
              <a:rPr lang="en-US" dirty="0"/>
              <a:t>this </a:t>
            </a:r>
            <a:r>
              <a:rPr lang="en-US" dirty="0" smtClean="0"/>
              <a:t>with fields</a:t>
            </a:r>
            <a:endParaRPr lang="bg-BG" dirty="0"/>
          </a:p>
        </p:txBody>
      </p:sp>
      <p:sp>
        <p:nvSpPr>
          <p:cNvPr id="139267" name="Rectangle 3"/>
          <p:cNvSpPr>
            <a:spLocks noGrp="1" noChangeArrowheads="1"/>
          </p:cNvSpPr>
          <p:nvPr>
            <p:ph sz="quarter" idx="1"/>
          </p:nvPr>
        </p:nvSpPr>
        <p:spPr/>
        <p:txBody>
          <a:bodyPr/>
          <a:lstStyle/>
          <a:p>
            <a:r>
              <a:rPr lang="en-US" dirty="0"/>
              <a:t>The implicit instance argument is bound to the reserved variable 'this' We could have used </a:t>
            </a:r>
            <a:r>
              <a:rPr lang="en-US" dirty="0" err="1"/>
              <a:t>this.x</a:t>
            </a:r>
            <a:r>
              <a:rPr lang="en-US" dirty="0"/>
              <a:t> instead of x. </a:t>
            </a:r>
            <a:endParaRPr lang="en-US" dirty="0" smtClean="0"/>
          </a:p>
          <a:p>
            <a:r>
              <a:rPr lang="en-US" dirty="0" smtClean="0"/>
              <a:t>Since </a:t>
            </a:r>
            <a:r>
              <a:rPr lang="en-US" dirty="0"/>
              <a:t>data members are private (always good practice), we provide </a:t>
            </a:r>
            <a:r>
              <a:rPr lang="en-US" dirty="0" err="1"/>
              <a:t>accessor</a:t>
            </a:r>
            <a:r>
              <a:rPr lang="en-US" dirty="0"/>
              <a:t> routines to access them. </a:t>
            </a:r>
            <a:r>
              <a:rPr lang="en-US" dirty="0" smtClean="0"/>
              <a:t/>
            </a:r>
            <a:br>
              <a:rPr lang="en-US" dirty="0" smtClean="0"/>
            </a:br>
            <a:r>
              <a:rPr lang="en-US" dirty="0" smtClean="0"/>
              <a:t>There </a:t>
            </a:r>
            <a:r>
              <a:rPr lang="en-US" dirty="0"/>
              <a:t>is a naming convention: for variable 'foo' </a:t>
            </a:r>
            <a:r>
              <a:rPr lang="en-US" dirty="0" err="1"/>
              <a:t>accessor</a:t>
            </a:r>
            <a:r>
              <a:rPr lang="en-US" dirty="0"/>
              <a:t> is </a:t>
            </a:r>
            <a:r>
              <a:rPr lang="en-US" dirty="0" err="1"/>
              <a:t>getFoo</a:t>
            </a:r>
            <a:r>
              <a:rPr lang="en-US" dirty="0" smtClean="0"/>
              <a:t>().</a:t>
            </a:r>
            <a:r>
              <a:rPr lang="en-US" dirty="0"/>
              <a:t/>
            </a:r>
            <a:br>
              <a:rPr lang="en-US" dirty="0"/>
            </a:br>
            <a:endParaRPr lang="bg-BG"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bg-BG"/>
              <a:t>Overriding and Hiding Methods </a:t>
            </a:r>
          </a:p>
        </p:txBody>
      </p:sp>
      <p:sp>
        <p:nvSpPr>
          <p:cNvPr id="48131" name="Rectangle 3"/>
          <p:cNvSpPr>
            <a:spLocks noGrp="1" noChangeArrowheads="1"/>
          </p:cNvSpPr>
          <p:nvPr>
            <p:ph type="body" idx="1"/>
          </p:nvPr>
        </p:nvSpPr>
        <p:spPr/>
        <p:txBody>
          <a:bodyPr/>
          <a:lstStyle/>
          <a:p>
            <a:r>
              <a:rPr lang="en-US" sz="2800" dirty="0"/>
              <a:t>The access </a:t>
            </a:r>
            <a:r>
              <a:rPr lang="en-US" sz="2800" dirty="0" err="1"/>
              <a:t>specifier</a:t>
            </a:r>
            <a:r>
              <a:rPr lang="en-US" sz="2800" dirty="0"/>
              <a:t> for an overriding method can allow more, but not less, access than the overridden method. For example, a protected instance method in the superclass can be made public, but not private, in the subclass.</a:t>
            </a:r>
          </a:p>
          <a:p>
            <a:r>
              <a:rPr lang="en-US" sz="2800" dirty="0"/>
              <a:t>You will get a compile-time error if you attempt to change an instance method in the superclass to a class method in the subclass, and vice versa.</a:t>
            </a:r>
          </a:p>
        </p:txBody>
      </p:sp>
    </p:spTree>
    <p:extLst>
      <p:ext uri="{BB962C8B-B14F-4D97-AF65-F5344CB8AC3E}">
        <p14:creationId xmlns:p14="http://schemas.microsoft.com/office/powerpoint/2010/main" val="189642098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b="1" dirty="0"/>
              <a:t>Accessing Superclass Members</a:t>
            </a:r>
          </a:p>
        </p:txBody>
      </p:sp>
      <p:sp>
        <p:nvSpPr>
          <p:cNvPr id="55299" name="Rectangle 3"/>
          <p:cNvSpPr>
            <a:spLocks noGrp="1" noChangeArrowheads="1"/>
          </p:cNvSpPr>
          <p:nvPr>
            <p:ph sz="quarter" idx="1"/>
          </p:nvPr>
        </p:nvSpPr>
        <p:spPr/>
        <p:txBody>
          <a:bodyPr/>
          <a:lstStyle/>
          <a:p>
            <a:r>
              <a:rPr lang="en-US" sz="2800" dirty="0"/>
              <a:t>If your method overrides one of its superclass's methods, you can invoke the overridden method through the use of the keyword super. You can also use super to refer to a hidden field (although hiding fields is discouraged). </a:t>
            </a:r>
            <a:endParaRPr lang="bg-BG" sz="2800" dirty="0"/>
          </a:p>
        </p:txBody>
      </p:sp>
      <p:grpSp>
        <p:nvGrpSpPr>
          <p:cNvPr id="2" name="Group 1"/>
          <p:cNvGrpSpPr/>
          <p:nvPr/>
        </p:nvGrpSpPr>
        <p:grpSpPr>
          <a:xfrm>
            <a:off x="775855" y="3211008"/>
            <a:ext cx="7632700" cy="3500437"/>
            <a:chOff x="323850" y="3357563"/>
            <a:chExt cx="7632700" cy="3500437"/>
          </a:xfrm>
        </p:grpSpPr>
        <p:pic>
          <p:nvPicPr>
            <p:cNvPr id="553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850" y="3357563"/>
              <a:ext cx="5111750" cy="116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3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4570413"/>
              <a:ext cx="5940425" cy="2287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5303"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063" y="6007100"/>
              <a:ext cx="2376487" cy="66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22615115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Inheritance Demo</a:t>
            </a:r>
            <a:endParaRPr lang="bg-BG" dirty="0"/>
          </a:p>
        </p:txBody>
      </p:sp>
      <p:sp>
        <p:nvSpPr>
          <p:cNvPr id="5" name="Text Placeholder 4"/>
          <p:cNvSpPr>
            <a:spLocks noGrp="1"/>
          </p:cNvSpPr>
          <p:nvPr>
            <p:ph type="body" idx="1"/>
          </p:nvPr>
        </p:nvSpPr>
        <p:spPr/>
        <p:txBody>
          <a:bodyPr>
            <a:normAutofit lnSpcReduction="10000"/>
          </a:bodyPr>
          <a:lstStyle/>
          <a:p>
            <a:r>
              <a:rPr lang="en-US" dirty="0" smtClean="0"/>
              <a:t>Inherit4</a:t>
            </a:r>
          </a:p>
          <a:p>
            <a:r>
              <a:rPr lang="en-US" dirty="0" smtClean="0"/>
              <a:t>Inherit5</a:t>
            </a:r>
          </a:p>
          <a:p>
            <a:r>
              <a:rPr lang="en-US" dirty="0" smtClean="0"/>
              <a:t>inherit6</a:t>
            </a:r>
          </a:p>
        </p:txBody>
      </p:sp>
    </p:spTree>
    <p:extLst>
      <p:ext uri="{BB962C8B-B14F-4D97-AF65-F5344CB8AC3E}">
        <p14:creationId xmlns:p14="http://schemas.microsoft.com/office/powerpoint/2010/main" val="149689614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bg-BG"/>
              <a:t>Object as a Superclass </a:t>
            </a:r>
          </a:p>
        </p:txBody>
      </p:sp>
      <p:sp>
        <p:nvSpPr>
          <p:cNvPr id="57347" name="Rectangle 3"/>
          <p:cNvSpPr>
            <a:spLocks noGrp="1" noChangeArrowheads="1"/>
          </p:cNvSpPr>
          <p:nvPr>
            <p:ph type="body" idx="1"/>
          </p:nvPr>
        </p:nvSpPr>
        <p:spPr/>
        <p:txBody>
          <a:bodyPr/>
          <a:lstStyle/>
          <a:p>
            <a:r>
              <a:rPr lang="en-US" dirty="0"/>
              <a:t>The Object class, in the </a:t>
            </a:r>
            <a:r>
              <a:rPr lang="en-US" dirty="0" err="1"/>
              <a:t>java.lang</a:t>
            </a:r>
            <a:r>
              <a:rPr lang="en-US" dirty="0"/>
              <a:t> package, sits at the top of the class hierarchy tree. Every class is a descendant, direct or indirect, of the Object class. Every class you use or write inherits the instance methods of </a:t>
            </a:r>
            <a:r>
              <a:rPr lang="en-US" dirty="0" smtClean="0"/>
              <a:t>Object</a:t>
            </a:r>
            <a:r>
              <a:rPr lang="en-US" dirty="0"/>
              <a:t>:</a:t>
            </a:r>
            <a:endParaRPr lang="bg-BG" dirty="0"/>
          </a:p>
        </p:txBody>
      </p:sp>
      <p:pic>
        <p:nvPicPr>
          <p:cNvPr id="573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638" y="3200400"/>
            <a:ext cx="5832475" cy="3138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3105112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bg-BG"/>
              <a:t>Object as a Superclass</a:t>
            </a:r>
          </a:p>
        </p:txBody>
      </p:sp>
      <p:sp>
        <p:nvSpPr>
          <p:cNvPr id="58371" name="Rectangle 3"/>
          <p:cNvSpPr>
            <a:spLocks noGrp="1" noChangeArrowheads="1"/>
          </p:cNvSpPr>
          <p:nvPr>
            <p:ph type="body" idx="1"/>
          </p:nvPr>
        </p:nvSpPr>
        <p:spPr/>
        <p:txBody>
          <a:bodyPr/>
          <a:lstStyle/>
          <a:p>
            <a:endParaRPr lang="bg-BG"/>
          </a:p>
        </p:txBody>
      </p:sp>
      <p:pic>
        <p:nvPicPr>
          <p:cNvPr id="583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8425" y="2890838"/>
            <a:ext cx="386715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850546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bg-BG" b="1"/>
              <a:t>clone() Method</a:t>
            </a:r>
          </a:p>
        </p:txBody>
      </p:sp>
      <p:sp>
        <p:nvSpPr>
          <p:cNvPr id="59395" name="Rectangle 3"/>
          <p:cNvSpPr>
            <a:spLocks noGrp="1" noChangeArrowheads="1"/>
          </p:cNvSpPr>
          <p:nvPr>
            <p:ph type="body" idx="1"/>
          </p:nvPr>
        </p:nvSpPr>
        <p:spPr/>
        <p:txBody>
          <a:bodyPr/>
          <a:lstStyle/>
          <a:p>
            <a:pPr>
              <a:lnSpc>
                <a:spcPct val="90000"/>
              </a:lnSpc>
            </a:pPr>
            <a:r>
              <a:rPr lang="en-US" sz="2400" dirty="0"/>
              <a:t>If a class, or one of its </a:t>
            </a:r>
            <a:r>
              <a:rPr lang="en-US" sz="2400" dirty="0" err="1"/>
              <a:t>superclasses</a:t>
            </a:r>
            <a:r>
              <a:rPr lang="en-US" sz="2400" dirty="0"/>
              <a:t>, implements the </a:t>
            </a:r>
            <a:r>
              <a:rPr lang="en-US" sz="2400" dirty="0" err="1"/>
              <a:t>Cloneable</a:t>
            </a:r>
            <a:r>
              <a:rPr lang="en-US" sz="2400" dirty="0"/>
              <a:t> interface, you can use the clone() method to create a copy from an existing object. </a:t>
            </a:r>
            <a:endParaRPr lang="bg-BG" sz="2400" dirty="0"/>
          </a:p>
          <a:p>
            <a:pPr>
              <a:lnSpc>
                <a:spcPct val="90000"/>
              </a:lnSpc>
            </a:pPr>
            <a:r>
              <a:rPr lang="en-US" sz="2400" dirty="0" smtClean="0"/>
              <a:t>If</a:t>
            </a:r>
            <a:r>
              <a:rPr lang="en-US" sz="2400" dirty="0"/>
              <a:t>, however, an object contains a reference to an external object, say </a:t>
            </a:r>
            <a:r>
              <a:rPr lang="en-US" sz="2400" dirty="0" err="1"/>
              <a:t>ObjExternal</a:t>
            </a:r>
            <a:r>
              <a:rPr lang="en-US" sz="2400" dirty="0"/>
              <a:t>, you may need to override clone() to get correct behavior. Otherwise, a change in </a:t>
            </a:r>
            <a:r>
              <a:rPr lang="en-US" sz="2400" dirty="0" err="1"/>
              <a:t>ObjExternal</a:t>
            </a:r>
            <a:r>
              <a:rPr lang="en-US" sz="2400" dirty="0"/>
              <a:t> made by one object will be visible in its clone also. This means that the original object and its clone are not independent—to decouple them, you must override clone() so that it clones the object </a:t>
            </a:r>
            <a:r>
              <a:rPr lang="en-US" sz="2400" i="1" dirty="0"/>
              <a:t>and</a:t>
            </a:r>
            <a:r>
              <a:rPr lang="en-US" sz="2400" dirty="0"/>
              <a:t> </a:t>
            </a:r>
            <a:r>
              <a:rPr lang="en-US" sz="2400" dirty="0" err="1"/>
              <a:t>ObjExternal</a:t>
            </a:r>
            <a:r>
              <a:rPr lang="en-US" sz="2400" dirty="0"/>
              <a:t>. Then the original object </a:t>
            </a:r>
            <a:r>
              <a:rPr lang="en-US" sz="2400" dirty="0" err="1"/>
              <a:t>referencesObjExternal</a:t>
            </a:r>
            <a:r>
              <a:rPr lang="en-US" sz="2400" dirty="0"/>
              <a:t> and the clone references a clone of </a:t>
            </a:r>
            <a:r>
              <a:rPr lang="en-US" sz="2400" dirty="0" err="1"/>
              <a:t>ObjExternal</a:t>
            </a:r>
            <a:r>
              <a:rPr lang="en-US" sz="2400" dirty="0"/>
              <a:t>, so that the object and its clone are truly independent</a:t>
            </a:r>
            <a:r>
              <a:rPr lang="en-US" sz="2400" dirty="0" smtClean="0"/>
              <a:t>.</a:t>
            </a:r>
          </a:p>
        </p:txBody>
      </p:sp>
    </p:spTree>
    <p:extLst>
      <p:ext uri="{BB962C8B-B14F-4D97-AF65-F5344CB8AC3E}">
        <p14:creationId xmlns:p14="http://schemas.microsoft.com/office/powerpoint/2010/main" val="203845400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Clone Demo</a:t>
            </a:r>
            <a:endParaRPr lang="bg-BG" dirty="0"/>
          </a:p>
        </p:txBody>
      </p:sp>
      <p:sp>
        <p:nvSpPr>
          <p:cNvPr id="5" name="Text Placeholder 4"/>
          <p:cNvSpPr>
            <a:spLocks noGrp="1"/>
          </p:cNvSpPr>
          <p:nvPr>
            <p:ph type="body" idx="1"/>
          </p:nvPr>
        </p:nvSpPr>
        <p:spPr/>
        <p:txBody>
          <a:bodyPr/>
          <a:lstStyle/>
          <a:p>
            <a:r>
              <a:rPr lang="en-US" dirty="0" smtClean="0"/>
              <a:t>clone</a:t>
            </a:r>
            <a:endParaRPr lang="bg-BG" dirty="0"/>
          </a:p>
        </p:txBody>
      </p:sp>
    </p:spTree>
    <p:extLst>
      <p:ext uri="{BB962C8B-B14F-4D97-AF65-F5344CB8AC3E}">
        <p14:creationId xmlns:p14="http://schemas.microsoft.com/office/powerpoint/2010/main" val="265343944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bg-BG" b="1"/>
              <a:t>equals() Method</a:t>
            </a:r>
          </a:p>
        </p:txBody>
      </p:sp>
      <p:sp>
        <p:nvSpPr>
          <p:cNvPr id="60419" name="Rectangle 3"/>
          <p:cNvSpPr>
            <a:spLocks noGrp="1" noChangeArrowheads="1"/>
          </p:cNvSpPr>
          <p:nvPr>
            <p:ph type="body" idx="1"/>
          </p:nvPr>
        </p:nvSpPr>
        <p:spPr/>
        <p:txBody>
          <a:bodyPr>
            <a:normAutofit fontScale="92500" lnSpcReduction="10000"/>
          </a:bodyPr>
          <a:lstStyle/>
          <a:p>
            <a:r>
              <a:rPr lang="en-US" sz="2800" dirty="0"/>
              <a:t>The equals() method compares two objects for equality and returns true if they are equal. </a:t>
            </a:r>
            <a:endParaRPr lang="en-US" sz="2800" dirty="0" smtClean="0"/>
          </a:p>
          <a:p>
            <a:r>
              <a:rPr lang="en-US" sz="2800" dirty="0" smtClean="0"/>
              <a:t>The</a:t>
            </a:r>
            <a:r>
              <a:rPr lang="en-US" sz="2800" dirty="0"/>
              <a:t> equals() method provided in the Object class uses the identity operator (==) to determine whether two objects are equal. For primitive data types, this gives the correct result. For objects, however, it does not. The equals() method provided </a:t>
            </a:r>
            <a:r>
              <a:rPr lang="en-US" sz="2800" dirty="0" err="1"/>
              <a:t>byObject</a:t>
            </a:r>
            <a:r>
              <a:rPr lang="en-US" sz="2800" dirty="0"/>
              <a:t> tests whether the object </a:t>
            </a:r>
            <a:r>
              <a:rPr lang="en-US" sz="2800" i="1" dirty="0"/>
              <a:t>references</a:t>
            </a:r>
            <a:r>
              <a:rPr lang="en-US" sz="2800" dirty="0"/>
              <a:t> are equal—that is, if the objects compared are the exact same object.</a:t>
            </a:r>
          </a:p>
          <a:p>
            <a:r>
              <a:rPr lang="en-US" sz="2800" dirty="0"/>
              <a:t>To test whether two objects are equal in the sense of </a:t>
            </a:r>
            <a:r>
              <a:rPr lang="en-US" sz="2800" i="1" dirty="0"/>
              <a:t>equivalency</a:t>
            </a:r>
            <a:r>
              <a:rPr lang="en-US" sz="2800" dirty="0"/>
              <a:t> (containing the same information), you must override the equals() method. </a:t>
            </a:r>
          </a:p>
        </p:txBody>
      </p:sp>
    </p:spTree>
    <p:extLst>
      <p:ext uri="{BB962C8B-B14F-4D97-AF65-F5344CB8AC3E}">
        <p14:creationId xmlns:p14="http://schemas.microsoft.com/office/powerpoint/2010/main" val="39473874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4"/>
          <p:cNvSpPr>
            <a:spLocks noGrp="1" noChangeArrowheads="1"/>
          </p:cNvSpPr>
          <p:nvPr>
            <p:ph type="title"/>
          </p:nvPr>
        </p:nvSpPr>
        <p:spPr/>
        <p:txBody>
          <a:bodyPr/>
          <a:lstStyle/>
          <a:p>
            <a:r>
              <a:rPr lang="bg-BG" b="1"/>
              <a:t>equals() Method</a:t>
            </a:r>
          </a:p>
        </p:txBody>
      </p:sp>
      <p:sp>
        <p:nvSpPr>
          <p:cNvPr id="61449" name="Rectangle 9"/>
          <p:cNvSpPr>
            <a:spLocks noGrp="1" noChangeArrowheads="1"/>
          </p:cNvSpPr>
          <p:nvPr>
            <p:ph sz="quarter" idx="1"/>
          </p:nvPr>
        </p:nvSpPr>
        <p:spPr/>
        <p:txBody>
          <a:bodyPr>
            <a:normAutofit/>
          </a:bodyPr>
          <a:lstStyle/>
          <a:p>
            <a:endParaRPr lang="bg-BG" sz="2800" dirty="0"/>
          </a:p>
          <a:p>
            <a:endParaRPr lang="bg-BG" sz="2800" dirty="0"/>
          </a:p>
          <a:p>
            <a:endParaRPr lang="en-US" sz="2800" dirty="0" smtClean="0"/>
          </a:p>
          <a:p>
            <a:endParaRPr lang="en-US" sz="2800" dirty="0"/>
          </a:p>
          <a:p>
            <a:endParaRPr lang="en-US" sz="2800" dirty="0" smtClean="0"/>
          </a:p>
          <a:p>
            <a:endParaRPr lang="en-US" sz="2800" dirty="0"/>
          </a:p>
          <a:p>
            <a:endParaRPr lang="en-US" sz="2800" dirty="0" smtClean="0"/>
          </a:p>
          <a:p>
            <a:r>
              <a:rPr lang="en-US" sz="2800" dirty="0" smtClean="0"/>
              <a:t>If </a:t>
            </a:r>
            <a:r>
              <a:rPr lang="en-US" sz="2800" dirty="0"/>
              <a:t>you override equals(), you must override </a:t>
            </a:r>
            <a:r>
              <a:rPr lang="en-US" sz="2800" dirty="0" err="1"/>
              <a:t>hashCode</a:t>
            </a:r>
            <a:r>
              <a:rPr lang="en-US" sz="2800" dirty="0"/>
              <a:t>() as well</a:t>
            </a:r>
            <a:r>
              <a:rPr lang="en-US" sz="2800" dirty="0" smtClean="0"/>
              <a:t>.</a:t>
            </a:r>
            <a:endParaRPr lang="en-US" sz="2800" dirty="0"/>
          </a:p>
        </p:txBody>
      </p:sp>
      <p:grpSp>
        <p:nvGrpSpPr>
          <p:cNvPr id="2" name="Group 1"/>
          <p:cNvGrpSpPr/>
          <p:nvPr/>
        </p:nvGrpSpPr>
        <p:grpSpPr>
          <a:xfrm>
            <a:off x="1066800" y="1371600"/>
            <a:ext cx="6911975" cy="3298825"/>
            <a:chOff x="1187450" y="1844675"/>
            <a:chExt cx="6911975" cy="3298825"/>
          </a:xfrm>
        </p:grpSpPr>
        <p:pic>
          <p:nvPicPr>
            <p:cNvPr id="61446"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3158" y="1844675"/>
              <a:ext cx="4824412" cy="167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47"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450" y="3716338"/>
              <a:ext cx="6911975" cy="1427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252461085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Equals Demo</a:t>
            </a:r>
            <a:endParaRPr lang="bg-BG" dirty="0"/>
          </a:p>
        </p:txBody>
      </p:sp>
      <p:sp>
        <p:nvSpPr>
          <p:cNvPr id="5" name="Text Placeholder 4"/>
          <p:cNvSpPr>
            <a:spLocks noGrp="1"/>
          </p:cNvSpPr>
          <p:nvPr>
            <p:ph type="body" idx="1"/>
          </p:nvPr>
        </p:nvSpPr>
        <p:spPr/>
        <p:txBody>
          <a:bodyPr/>
          <a:lstStyle/>
          <a:p>
            <a:r>
              <a:rPr lang="en-US" dirty="0" err="1" smtClean="0"/>
              <a:t>Object_equal</a:t>
            </a:r>
            <a:endParaRPr lang="bg-BG" dirty="0"/>
          </a:p>
        </p:txBody>
      </p:sp>
    </p:spTree>
    <p:extLst>
      <p:ext uri="{BB962C8B-B14F-4D97-AF65-F5344CB8AC3E}">
        <p14:creationId xmlns:p14="http://schemas.microsoft.com/office/powerpoint/2010/main" val="90077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p:txBody>
          <a:bodyPr/>
          <a:lstStyle/>
          <a:p>
            <a:r>
              <a:rPr lang="en-US" dirty="0" smtClean="0"/>
              <a:t>Using this in constructor</a:t>
            </a:r>
            <a:endParaRPr lang="bg-BG" dirty="0"/>
          </a:p>
        </p:txBody>
      </p:sp>
      <p:sp>
        <p:nvSpPr>
          <p:cNvPr id="138243" name="Rectangle 3"/>
          <p:cNvSpPr>
            <a:spLocks noGrp="1" noChangeArrowheads="1"/>
          </p:cNvSpPr>
          <p:nvPr>
            <p:ph sz="quarter" idx="1"/>
          </p:nvPr>
        </p:nvSpPr>
        <p:spPr/>
        <p:txBody>
          <a:bodyPr/>
          <a:lstStyle/>
          <a:p>
            <a:r>
              <a:rPr lang="en-US" dirty="0" smtClean="0"/>
              <a:t>Serves to call another constructor of the same class.</a:t>
            </a:r>
            <a:endParaRPr lang="bg-BG" dirty="0"/>
          </a:p>
        </p:txBody>
      </p:sp>
      <p:pic>
        <p:nvPicPr>
          <p:cNvPr id="1382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362200"/>
            <a:ext cx="5715000" cy="348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bg-BG" b="1"/>
              <a:t>finalize() Method</a:t>
            </a:r>
          </a:p>
        </p:txBody>
      </p:sp>
      <p:sp>
        <p:nvSpPr>
          <p:cNvPr id="64515" name="Rectangle 3"/>
          <p:cNvSpPr>
            <a:spLocks noGrp="1" noChangeArrowheads="1"/>
          </p:cNvSpPr>
          <p:nvPr>
            <p:ph type="body" idx="1"/>
          </p:nvPr>
        </p:nvSpPr>
        <p:spPr/>
        <p:txBody>
          <a:bodyPr/>
          <a:lstStyle/>
          <a:p>
            <a:r>
              <a:rPr lang="en-US" sz="2400" dirty="0"/>
              <a:t>The Object class provides a callback method, finalize(), that </a:t>
            </a:r>
            <a:r>
              <a:rPr lang="en-US" sz="2400" i="1" dirty="0"/>
              <a:t>may be</a:t>
            </a:r>
            <a:r>
              <a:rPr lang="en-US" sz="2400" dirty="0"/>
              <a:t> invoked on an object when it becomes garbage. Object's implementation of finalize() does nothing—you can override finalize() to do cleanup, such as freeing resources.</a:t>
            </a:r>
          </a:p>
          <a:p>
            <a:r>
              <a:rPr lang="en-US" sz="2400" dirty="0"/>
              <a:t>The finalize() method </a:t>
            </a:r>
            <a:r>
              <a:rPr lang="en-US" sz="2400" i="1" dirty="0"/>
              <a:t>may be</a:t>
            </a:r>
            <a:r>
              <a:rPr lang="en-US" sz="2400" dirty="0"/>
              <a:t> called automatically by the system, but when it is called, or even if it is called, is uncertain. Therefore, you should not rely on this method to do your cleanup for you. For example, if you don't close file descriptors in your code after performing I/O and you expect finalize() to close them for you, you may run out of file descriptors.</a:t>
            </a:r>
          </a:p>
        </p:txBody>
      </p:sp>
    </p:spTree>
    <p:extLst>
      <p:ext uri="{BB962C8B-B14F-4D97-AF65-F5344CB8AC3E}">
        <p14:creationId xmlns:p14="http://schemas.microsoft.com/office/powerpoint/2010/main" val="169717040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bg-BG" b="1"/>
              <a:t>getClass() Method</a:t>
            </a:r>
          </a:p>
        </p:txBody>
      </p:sp>
      <p:sp>
        <p:nvSpPr>
          <p:cNvPr id="65539" name="Rectangle 3"/>
          <p:cNvSpPr>
            <a:spLocks noGrp="1" noChangeArrowheads="1"/>
          </p:cNvSpPr>
          <p:nvPr>
            <p:ph type="body" idx="1"/>
          </p:nvPr>
        </p:nvSpPr>
        <p:spPr/>
        <p:txBody>
          <a:bodyPr/>
          <a:lstStyle/>
          <a:p>
            <a:r>
              <a:rPr lang="en-US" dirty="0"/>
              <a:t>The </a:t>
            </a:r>
            <a:r>
              <a:rPr lang="en-US" dirty="0" err="1"/>
              <a:t>getClass</a:t>
            </a:r>
            <a:r>
              <a:rPr lang="en-US" dirty="0"/>
              <a:t>() method returns a Class object, which has methods you can use to get information about the class, such as its name (</a:t>
            </a:r>
            <a:r>
              <a:rPr lang="en-US" dirty="0" err="1"/>
              <a:t>getSimpleName</a:t>
            </a:r>
            <a:r>
              <a:rPr lang="en-US" dirty="0"/>
              <a:t>()), its superclass (</a:t>
            </a:r>
            <a:r>
              <a:rPr lang="en-US" dirty="0" err="1"/>
              <a:t>getSuperclass</a:t>
            </a:r>
            <a:r>
              <a:rPr lang="en-US" dirty="0"/>
              <a:t>()), and the interfaces it implements (</a:t>
            </a:r>
            <a:r>
              <a:rPr lang="en-US" dirty="0" err="1"/>
              <a:t>getInterfaces</a:t>
            </a:r>
            <a:r>
              <a:rPr lang="en-US" dirty="0"/>
              <a:t>()). </a:t>
            </a:r>
            <a:endParaRPr lang="bg-BG" dirty="0"/>
          </a:p>
        </p:txBody>
      </p:sp>
    </p:spTree>
    <p:extLst>
      <p:ext uri="{BB962C8B-B14F-4D97-AF65-F5344CB8AC3E}">
        <p14:creationId xmlns:p14="http://schemas.microsoft.com/office/powerpoint/2010/main" val="283471758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bg-BG" b="1"/>
              <a:t>hashCode() Method</a:t>
            </a:r>
          </a:p>
        </p:txBody>
      </p:sp>
      <p:sp>
        <p:nvSpPr>
          <p:cNvPr id="66563" name="Rectangle 3"/>
          <p:cNvSpPr>
            <a:spLocks noGrp="1" noChangeArrowheads="1"/>
          </p:cNvSpPr>
          <p:nvPr>
            <p:ph type="body" idx="1"/>
          </p:nvPr>
        </p:nvSpPr>
        <p:spPr/>
        <p:txBody>
          <a:bodyPr/>
          <a:lstStyle/>
          <a:p>
            <a:r>
              <a:rPr lang="en-US" sz="2800" dirty="0"/>
              <a:t>The value returned by </a:t>
            </a:r>
            <a:r>
              <a:rPr lang="en-US" sz="2800" dirty="0" err="1"/>
              <a:t>hashCode</a:t>
            </a:r>
            <a:r>
              <a:rPr lang="en-US" sz="2800" dirty="0"/>
              <a:t>() is the object's hash code, which is the object's memory address in hexadecimal.</a:t>
            </a:r>
          </a:p>
          <a:p>
            <a:r>
              <a:rPr lang="en-US" sz="2800" dirty="0"/>
              <a:t>By definition, if two objects are equal, their hash code </a:t>
            </a:r>
            <a:r>
              <a:rPr lang="en-US" sz="2800" i="1" dirty="0"/>
              <a:t>must also</a:t>
            </a:r>
            <a:r>
              <a:rPr lang="en-US" sz="2800" dirty="0"/>
              <a:t> be equal. If you override the equals() method, you change the way two objects are equated and Object's implementation of </a:t>
            </a:r>
            <a:r>
              <a:rPr lang="en-US" sz="2800" dirty="0" err="1"/>
              <a:t>hashCode</a:t>
            </a:r>
            <a:r>
              <a:rPr lang="en-US" sz="2800" dirty="0"/>
              <a:t>() is no longer valid. Therefore, if you override the equals() method, you must also override the </a:t>
            </a:r>
            <a:r>
              <a:rPr lang="en-US" sz="2800" dirty="0" err="1"/>
              <a:t>hashCode</a:t>
            </a:r>
            <a:r>
              <a:rPr lang="en-US" sz="2800" dirty="0"/>
              <a:t>() method as well.</a:t>
            </a:r>
          </a:p>
        </p:txBody>
      </p:sp>
    </p:spTree>
    <p:extLst>
      <p:ext uri="{BB962C8B-B14F-4D97-AF65-F5344CB8AC3E}">
        <p14:creationId xmlns:p14="http://schemas.microsoft.com/office/powerpoint/2010/main" val="58466550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bg-BG" b="1"/>
              <a:t>toString() Method</a:t>
            </a:r>
          </a:p>
        </p:txBody>
      </p:sp>
      <p:sp>
        <p:nvSpPr>
          <p:cNvPr id="67587" name="Rectangle 3"/>
          <p:cNvSpPr>
            <a:spLocks noGrp="1" noChangeArrowheads="1"/>
          </p:cNvSpPr>
          <p:nvPr>
            <p:ph type="body" idx="1"/>
          </p:nvPr>
        </p:nvSpPr>
        <p:spPr/>
        <p:txBody>
          <a:bodyPr/>
          <a:lstStyle/>
          <a:p>
            <a:r>
              <a:rPr lang="en-US" sz="2800" dirty="0"/>
              <a:t>You should always consider overriding the </a:t>
            </a:r>
            <a:r>
              <a:rPr lang="en-US" sz="2800" dirty="0" err="1"/>
              <a:t>toString</a:t>
            </a:r>
            <a:r>
              <a:rPr lang="en-US" sz="2800" dirty="0"/>
              <a:t>() method in your classes.</a:t>
            </a:r>
          </a:p>
          <a:p>
            <a:r>
              <a:rPr lang="en-US" sz="2800" dirty="0"/>
              <a:t>The Object's </a:t>
            </a:r>
            <a:r>
              <a:rPr lang="en-US" sz="2800" dirty="0" err="1"/>
              <a:t>toString</a:t>
            </a:r>
            <a:r>
              <a:rPr lang="en-US" sz="2800" dirty="0"/>
              <a:t>() method returns a String representation of the object, which is very useful for debugging. </a:t>
            </a:r>
            <a:endParaRPr lang="en-US" sz="2800" dirty="0" smtClean="0"/>
          </a:p>
          <a:p>
            <a:r>
              <a:rPr lang="en-US" sz="2800" dirty="0" smtClean="0"/>
              <a:t>The</a:t>
            </a:r>
            <a:r>
              <a:rPr lang="en-US" sz="2800" dirty="0"/>
              <a:t> String representation for an object depends entirely on the object, which is why you need to override </a:t>
            </a:r>
            <a:r>
              <a:rPr lang="en-US" sz="2800" dirty="0" err="1"/>
              <a:t>toString</a:t>
            </a:r>
            <a:r>
              <a:rPr lang="en-US" sz="2800" dirty="0"/>
              <a:t>() in your classes.</a:t>
            </a:r>
          </a:p>
        </p:txBody>
      </p:sp>
    </p:spTree>
    <p:extLst>
      <p:ext uri="{BB962C8B-B14F-4D97-AF65-F5344CB8AC3E}">
        <p14:creationId xmlns:p14="http://schemas.microsoft.com/office/powerpoint/2010/main" val="74349151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bg-BG"/>
              <a:t>Final Classes and Methods </a:t>
            </a:r>
          </a:p>
        </p:txBody>
      </p:sp>
      <p:sp>
        <p:nvSpPr>
          <p:cNvPr id="68611" name="Rectangle 3"/>
          <p:cNvSpPr>
            <a:spLocks noGrp="1" noChangeArrowheads="1"/>
          </p:cNvSpPr>
          <p:nvPr>
            <p:ph sz="quarter" idx="1"/>
          </p:nvPr>
        </p:nvSpPr>
        <p:spPr/>
        <p:txBody>
          <a:bodyPr>
            <a:normAutofit/>
          </a:bodyPr>
          <a:lstStyle/>
          <a:p>
            <a:r>
              <a:rPr lang="en-US" sz="2400" dirty="0"/>
              <a:t>You can declare some or all of a class's methods </a:t>
            </a:r>
            <a:r>
              <a:rPr lang="en-US" sz="2400" i="1" dirty="0"/>
              <a:t>final</a:t>
            </a:r>
            <a:r>
              <a:rPr lang="en-US" sz="2400" dirty="0"/>
              <a:t>. You use the final keyword in a method declaration to indicate that the method cannot be overridden by subclasses. The Object class does this—a number of its methods are final.</a:t>
            </a:r>
          </a:p>
          <a:p>
            <a:r>
              <a:rPr lang="en-US" sz="2400" dirty="0"/>
              <a:t>You might wish to make a method final if it has an implementation that should not be changed and it is critical to the consistent state of the object. </a:t>
            </a:r>
          </a:p>
        </p:txBody>
      </p:sp>
      <p:pic>
        <p:nvPicPr>
          <p:cNvPr id="686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213" y="4292600"/>
            <a:ext cx="4537075" cy="184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2757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bg-BG"/>
              <a:t>Final Classes and Methods</a:t>
            </a:r>
          </a:p>
        </p:txBody>
      </p:sp>
      <p:sp>
        <p:nvSpPr>
          <p:cNvPr id="69635" name="Rectangle 3"/>
          <p:cNvSpPr>
            <a:spLocks noGrp="1" noChangeArrowheads="1"/>
          </p:cNvSpPr>
          <p:nvPr>
            <p:ph type="body" idx="1"/>
          </p:nvPr>
        </p:nvSpPr>
        <p:spPr/>
        <p:txBody>
          <a:bodyPr/>
          <a:lstStyle/>
          <a:p>
            <a:r>
              <a:rPr lang="en-US" dirty="0"/>
              <a:t>Methods called from constructors should generally be declared final. If a constructor calls a non-final method, a subclass may redefine that method with surprising or undesirable results.</a:t>
            </a:r>
          </a:p>
          <a:p>
            <a:r>
              <a:rPr lang="en-US" dirty="0"/>
              <a:t>Note that you can also declare an entire class final — this prevents the class from being </a:t>
            </a:r>
            <a:r>
              <a:rPr lang="en-US" dirty="0" err="1"/>
              <a:t>subclassed</a:t>
            </a:r>
            <a:r>
              <a:rPr lang="en-US" dirty="0"/>
              <a:t>. This is particularly useful, for example, when creating an immutable class like the String class.</a:t>
            </a:r>
          </a:p>
        </p:txBody>
      </p:sp>
    </p:spTree>
    <p:extLst>
      <p:ext uri="{BB962C8B-B14F-4D97-AF65-F5344CB8AC3E}">
        <p14:creationId xmlns:p14="http://schemas.microsoft.com/office/powerpoint/2010/main" val="11595015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b="1" dirty="0"/>
              <a:t>Abstract Methods and Classes</a:t>
            </a:r>
          </a:p>
        </p:txBody>
      </p:sp>
      <p:sp>
        <p:nvSpPr>
          <p:cNvPr id="71683" name="Rectangle 3"/>
          <p:cNvSpPr>
            <a:spLocks noGrp="1" noChangeArrowheads="1"/>
          </p:cNvSpPr>
          <p:nvPr>
            <p:ph type="body" idx="1"/>
          </p:nvPr>
        </p:nvSpPr>
        <p:spPr/>
        <p:txBody>
          <a:bodyPr/>
          <a:lstStyle/>
          <a:p>
            <a:r>
              <a:rPr lang="en-US" dirty="0"/>
              <a:t>An </a:t>
            </a:r>
            <a:r>
              <a:rPr lang="en-US" i="1" dirty="0"/>
              <a:t>abstract class</a:t>
            </a:r>
            <a:r>
              <a:rPr lang="en-US" dirty="0"/>
              <a:t> is a class that is declared abstract—it may or may not include abstract methods. Abstract classes cannot be instantiated, but they can be </a:t>
            </a:r>
            <a:r>
              <a:rPr lang="en-US" dirty="0" err="1"/>
              <a:t>subclassed</a:t>
            </a:r>
            <a:r>
              <a:rPr lang="en-US" dirty="0"/>
              <a:t>.</a:t>
            </a:r>
          </a:p>
          <a:p>
            <a:r>
              <a:rPr lang="en-US" dirty="0"/>
              <a:t>An </a:t>
            </a:r>
            <a:r>
              <a:rPr lang="en-US" i="1" dirty="0"/>
              <a:t>abstract method</a:t>
            </a:r>
            <a:r>
              <a:rPr lang="en-US" dirty="0"/>
              <a:t> is a method that is declared without an implementation (without braces, and followed by a semicolon), like this</a:t>
            </a:r>
            <a:r>
              <a:rPr lang="en-US" dirty="0" smtClean="0"/>
              <a:t>:</a:t>
            </a:r>
            <a:endParaRPr lang="en-US" dirty="0"/>
          </a:p>
        </p:txBody>
      </p:sp>
      <p:pic>
        <p:nvPicPr>
          <p:cNvPr id="716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4267200"/>
            <a:ext cx="61214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126358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b="1" dirty="0"/>
              <a:t>Abstract Methods and Classes</a:t>
            </a:r>
          </a:p>
        </p:txBody>
      </p:sp>
      <p:sp>
        <p:nvSpPr>
          <p:cNvPr id="72707" name="Rectangle 3"/>
          <p:cNvSpPr>
            <a:spLocks noGrp="1" noChangeArrowheads="1"/>
          </p:cNvSpPr>
          <p:nvPr>
            <p:ph type="body" idx="1"/>
          </p:nvPr>
        </p:nvSpPr>
        <p:spPr/>
        <p:txBody>
          <a:bodyPr/>
          <a:lstStyle/>
          <a:p>
            <a:r>
              <a:rPr lang="en-US" sz="2800" dirty="0"/>
              <a:t>If a class includes abstract methods, the class itself </a:t>
            </a:r>
            <a:r>
              <a:rPr lang="en-US" sz="2800" i="1" dirty="0"/>
              <a:t>must</a:t>
            </a:r>
            <a:r>
              <a:rPr lang="en-US" sz="2800" dirty="0"/>
              <a:t> be declared </a:t>
            </a:r>
            <a:r>
              <a:rPr lang="en-US" sz="2800" dirty="0" smtClean="0"/>
              <a:t>abstract</a:t>
            </a:r>
          </a:p>
          <a:p>
            <a:r>
              <a:rPr lang="en-US" sz="2800" dirty="0"/>
              <a:t>When an abstract class is </a:t>
            </a:r>
            <a:r>
              <a:rPr lang="en-US" sz="2800" dirty="0" err="1"/>
              <a:t>subclassed</a:t>
            </a:r>
            <a:r>
              <a:rPr lang="en-US" sz="2800" dirty="0"/>
              <a:t>, the subclass usually provides implementations for all of the abstract methods in its parent class. However, if it does not, the subclass must also be declared abstract.</a:t>
            </a:r>
            <a:endParaRPr lang="bg-BG" sz="2800" dirty="0"/>
          </a:p>
        </p:txBody>
      </p:sp>
      <p:pic>
        <p:nvPicPr>
          <p:cNvPr id="727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4707803"/>
            <a:ext cx="6711951" cy="1665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808008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b="1" dirty="0"/>
              <a:t>Abstract Methods and Classes</a:t>
            </a:r>
          </a:p>
        </p:txBody>
      </p:sp>
      <p:sp>
        <p:nvSpPr>
          <p:cNvPr id="73731" name="Rectangle 3"/>
          <p:cNvSpPr>
            <a:spLocks noGrp="1" noChangeArrowheads="1"/>
          </p:cNvSpPr>
          <p:nvPr>
            <p:ph type="body" sz="half" idx="1"/>
          </p:nvPr>
        </p:nvSpPr>
        <p:spPr>
          <a:xfrm>
            <a:off x="1182688" y="2017713"/>
            <a:ext cx="7772400" cy="1195387"/>
          </a:xfrm>
        </p:spPr>
        <p:txBody>
          <a:bodyPr/>
          <a:lstStyle/>
          <a:p>
            <a:r>
              <a:rPr lang="en-US" sz="2400" dirty="0"/>
              <a:t>An abstract class may have static fields and static methods. You can use these static members with a class reference</a:t>
            </a:r>
            <a:endParaRPr lang="bg-BG" sz="2400" dirty="0"/>
          </a:p>
        </p:txBody>
      </p:sp>
      <p:sp>
        <p:nvSpPr>
          <p:cNvPr id="73735" name="Rectangle 7"/>
          <p:cNvSpPr>
            <a:spLocks noGrp="1" noChangeArrowheads="1"/>
          </p:cNvSpPr>
          <p:nvPr>
            <p:ph sz="half" idx="2"/>
          </p:nvPr>
        </p:nvSpPr>
        <p:spPr/>
        <p:txBody>
          <a:bodyPr/>
          <a:lstStyle/>
          <a:p>
            <a:endParaRPr lang="bg-BG" sz="2800"/>
          </a:p>
        </p:txBody>
      </p:sp>
      <p:grpSp>
        <p:nvGrpSpPr>
          <p:cNvPr id="2" name="Group 1"/>
          <p:cNvGrpSpPr/>
          <p:nvPr/>
        </p:nvGrpSpPr>
        <p:grpSpPr>
          <a:xfrm>
            <a:off x="0" y="3200401"/>
            <a:ext cx="8763000" cy="3657600"/>
            <a:chOff x="0" y="3573463"/>
            <a:chExt cx="8316913" cy="3284537"/>
          </a:xfrm>
        </p:grpSpPr>
        <p:pic>
          <p:nvPicPr>
            <p:cNvPr id="7373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3573463"/>
              <a:ext cx="3667125"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73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797425"/>
              <a:ext cx="3816350" cy="190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373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3438" y="3830638"/>
              <a:ext cx="3673475" cy="302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75355845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bg-BG"/>
              <a:t>Nested Classes</a:t>
            </a:r>
          </a:p>
        </p:txBody>
      </p:sp>
      <p:sp>
        <p:nvSpPr>
          <p:cNvPr id="75779" name="Rectangle 3"/>
          <p:cNvSpPr>
            <a:spLocks noGrp="1" noChangeArrowheads="1"/>
          </p:cNvSpPr>
          <p:nvPr>
            <p:ph type="body" idx="1"/>
          </p:nvPr>
        </p:nvSpPr>
        <p:spPr>
          <a:xfrm>
            <a:off x="1182688" y="2017713"/>
            <a:ext cx="7772400" cy="2924175"/>
          </a:xfrm>
        </p:spPr>
        <p:txBody>
          <a:bodyPr>
            <a:normAutofit lnSpcReduction="10000"/>
          </a:bodyPr>
          <a:lstStyle/>
          <a:p>
            <a:pPr>
              <a:lnSpc>
                <a:spcPct val="90000"/>
              </a:lnSpc>
            </a:pPr>
            <a:r>
              <a:rPr lang="en-US" sz="2800" dirty="0"/>
              <a:t>The Java programming language allows you to define a class within another class. Such a class is called a </a:t>
            </a:r>
            <a:r>
              <a:rPr lang="en-US" sz="2800" i="1" dirty="0"/>
              <a:t>nested </a:t>
            </a:r>
            <a:r>
              <a:rPr lang="en-US" sz="2800" i="1" dirty="0" smtClean="0"/>
              <a:t>class</a:t>
            </a:r>
          </a:p>
          <a:p>
            <a:r>
              <a:rPr lang="en-US" sz="2800" dirty="0"/>
              <a:t>Nested classes are divided into two categories: static and non-static. Nested classes that are declared static are simply called </a:t>
            </a:r>
            <a:r>
              <a:rPr lang="en-US" sz="2800" i="1" dirty="0"/>
              <a:t>static nested classes</a:t>
            </a:r>
            <a:r>
              <a:rPr lang="en-US" sz="2800" dirty="0"/>
              <a:t>. Non-static nested classes are called </a:t>
            </a:r>
            <a:r>
              <a:rPr lang="en-US" sz="2800" i="1" dirty="0"/>
              <a:t>inner classes</a:t>
            </a:r>
            <a:r>
              <a:rPr lang="en-US" sz="2800" dirty="0" smtClean="0"/>
              <a:t>.</a:t>
            </a:r>
            <a:endParaRPr lang="en-US" sz="2800" dirty="0"/>
          </a:p>
        </p:txBody>
      </p:sp>
      <p:pic>
        <p:nvPicPr>
          <p:cNvPr id="7578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8038" y="5013325"/>
            <a:ext cx="3671887" cy="183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8401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normAutofit fontScale="90000"/>
          </a:bodyPr>
          <a:lstStyle/>
          <a:p>
            <a:r>
              <a:rPr lang="bg-BG" b="1"/>
              <a:t>Static Initialization Blocks</a:t>
            </a:r>
            <a:br>
              <a:rPr lang="bg-BG" b="1"/>
            </a:br>
            <a:endParaRPr lang="bg-BG" b="1"/>
          </a:p>
        </p:txBody>
      </p:sp>
      <p:sp>
        <p:nvSpPr>
          <p:cNvPr id="150534" name="Rectangle 6"/>
          <p:cNvSpPr>
            <a:spLocks noGrp="1" noChangeArrowheads="1"/>
          </p:cNvSpPr>
          <p:nvPr>
            <p:ph sz="quarter" idx="1"/>
          </p:nvPr>
        </p:nvSpPr>
        <p:spPr>
          <a:xfrm>
            <a:off x="838200" y="1752600"/>
            <a:ext cx="7772400" cy="4572000"/>
          </a:xfrm>
        </p:spPr>
        <p:txBody>
          <a:bodyPr>
            <a:normAutofit lnSpcReduction="10000"/>
          </a:bodyPr>
          <a:lstStyle/>
          <a:p>
            <a:pPr>
              <a:lnSpc>
                <a:spcPct val="90000"/>
              </a:lnSpc>
            </a:pPr>
            <a:endParaRPr lang="bg-BG" sz="2800" dirty="0"/>
          </a:p>
          <a:p>
            <a:pPr>
              <a:lnSpc>
                <a:spcPct val="90000"/>
              </a:lnSpc>
            </a:pPr>
            <a:r>
              <a:rPr lang="en-US" sz="3600" dirty="0"/>
              <a:t>Serves for initialization of static data</a:t>
            </a:r>
            <a:r>
              <a:rPr lang="bg-BG" sz="3600" dirty="0"/>
              <a:t>. </a:t>
            </a:r>
          </a:p>
          <a:p>
            <a:pPr>
              <a:lnSpc>
                <a:spcPct val="90000"/>
              </a:lnSpc>
            </a:pPr>
            <a:r>
              <a:rPr lang="en-US" sz="3600" dirty="0"/>
              <a:t>A class may have any number of </a:t>
            </a:r>
            <a:r>
              <a:rPr lang="bg-BG" sz="3600" dirty="0"/>
              <a:t>static initialization blocks </a:t>
            </a:r>
            <a:r>
              <a:rPr lang="en-US" sz="3600" dirty="0"/>
              <a:t>and they can occur anywhere in the class body</a:t>
            </a:r>
          </a:p>
          <a:p>
            <a:pPr>
              <a:lnSpc>
                <a:spcPct val="90000"/>
              </a:lnSpc>
            </a:pPr>
            <a:r>
              <a:rPr lang="bg-BG" sz="3600" dirty="0"/>
              <a:t>The runtime system </a:t>
            </a:r>
            <a:r>
              <a:rPr lang="en-US" sz="3600" dirty="0"/>
              <a:t>guarantees</a:t>
            </a:r>
            <a:r>
              <a:rPr lang="bg-BG" sz="3600" dirty="0"/>
              <a:t> </a:t>
            </a:r>
            <a:r>
              <a:rPr lang="en-US" sz="3600" dirty="0"/>
              <a:t>that </a:t>
            </a:r>
            <a:r>
              <a:rPr lang="bg-BG" sz="3600" dirty="0"/>
              <a:t>static initialization blocks </a:t>
            </a:r>
            <a:r>
              <a:rPr lang="en-US" sz="3600" dirty="0"/>
              <a:t>will be invoked in order of their meeting in the code.</a:t>
            </a:r>
            <a:endParaRPr lang="bg-BG" sz="3600" dirty="0"/>
          </a:p>
        </p:txBody>
      </p:sp>
      <p:pic>
        <p:nvPicPr>
          <p:cNvPr id="1505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143000"/>
            <a:ext cx="6477000" cy="976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bg-BG"/>
              <a:t>Nested Classes </a:t>
            </a:r>
          </a:p>
        </p:txBody>
      </p:sp>
      <p:sp>
        <p:nvSpPr>
          <p:cNvPr id="41987" name="Rectangle 3"/>
          <p:cNvSpPr>
            <a:spLocks noGrp="1" noChangeArrowheads="1"/>
          </p:cNvSpPr>
          <p:nvPr>
            <p:ph type="body" idx="1"/>
          </p:nvPr>
        </p:nvSpPr>
        <p:spPr/>
        <p:txBody>
          <a:bodyPr/>
          <a:lstStyle/>
          <a:p>
            <a:r>
              <a:rPr lang="en-US" dirty="0"/>
              <a:t>A nested class is a member of its enclosing class. </a:t>
            </a:r>
            <a:endParaRPr lang="en-US" dirty="0" smtClean="0"/>
          </a:p>
          <a:p>
            <a:r>
              <a:rPr lang="en-US" dirty="0" smtClean="0"/>
              <a:t>Non-static </a:t>
            </a:r>
            <a:r>
              <a:rPr lang="en-US" dirty="0"/>
              <a:t>nested classes (inner classes) have access to other members of the enclosing class, even if they are declared private. </a:t>
            </a:r>
            <a:endParaRPr lang="en-US" dirty="0" smtClean="0"/>
          </a:p>
          <a:p>
            <a:endParaRPr lang="en-US" dirty="0"/>
          </a:p>
          <a:p>
            <a:r>
              <a:rPr lang="en-US" dirty="0"/>
              <a:t>Static nested classes do not have access to other members of the enclosing class. </a:t>
            </a:r>
          </a:p>
          <a:p>
            <a:r>
              <a:rPr lang="en-US" dirty="0"/>
              <a:t>As a member of the </a:t>
            </a:r>
            <a:r>
              <a:rPr lang="en-US" dirty="0" err="1"/>
              <a:t>OuterClass</a:t>
            </a:r>
            <a:r>
              <a:rPr lang="en-US" dirty="0"/>
              <a:t>, a nested class can be declared private, </a:t>
            </a:r>
            <a:r>
              <a:rPr lang="en-US" dirty="0" err="1"/>
              <a:t>public,protected</a:t>
            </a:r>
            <a:r>
              <a:rPr lang="en-US" dirty="0"/>
              <a:t>, or </a:t>
            </a:r>
            <a:r>
              <a:rPr lang="en-US" i="1" dirty="0"/>
              <a:t>package private</a:t>
            </a:r>
            <a:r>
              <a:rPr lang="en-US" dirty="0"/>
              <a:t>. </a:t>
            </a:r>
            <a:endParaRPr lang="bg-BG" dirty="0"/>
          </a:p>
        </p:txBody>
      </p:sp>
    </p:spTree>
    <p:extLst>
      <p:ext uri="{BB962C8B-B14F-4D97-AF65-F5344CB8AC3E}">
        <p14:creationId xmlns:p14="http://schemas.microsoft.com/office/powerpoint/2010/main" val="83916192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b="1" dirty="0"/>
              <a:t>Why Use Nested Classes?</a:t>
            </a:r>
          </a:p>
        </p:txBody>
      </p:sp>
      <p:sp>
        <p:nvSpPr>
          <p:cNvPr id="77827" name="Rectangle 3"/>
          <p:cNvSpPr>
            <a:spLocks noGrp="1" noChangeArrowheads="1"/>
          </p:cNvSpPr>
          <p:nvPr>
            <p:ph type="body" idx="1"/>
          </p:nvPr>
        </p:nvSpPr>
        <p:spPr/>
        <p:txBody>
          <a:bodyPr/>
          <a:lstStyle/>
          <a:p>
            <a:r>
              <a:rPr lang="en-US" dirty="0" smtClean="0"/>
              <a:t>There </a:t>
            </a:r>
            <a:r>
              <a:rPr lang="en-US" dirty="0"/>
              <a:t>are several compelling reasons for using nested classes, among them:</a:t>
            </a:r>
          </a:p>
          <a:p>
            <a:pPr lvl="1"/>
            <a:r>
              <a:rPr lang="en-US" dirty="0"/>
              <a:t>It is a way of logically grouping classes that are only used in one place.</a:t>
            </a:r>
          </a:p>
          <a:p>
            <a:pPr lvl="1"/>
            <a:r>
              <a:rPr lang="en-US" dirty="0"/>
              <a:t>It increases encapsulation.</a:t>
            </a:r>
          </a:p>
          <a:p>
            <a:pPr lvl="1"/>
            <a:r>
              <a:rPr lang="en-US" dirty="0"/>
              <a:t>Nested classes can lead to more readable and maintainable code.</a:t>
            </a:r>
          </a:p>
          <a:p>
            <a:pPr lvl="1"/>
            <a:endParaRPr lang="bg-BG" dirty="0"/>
          </a:p>
        </p:txBody>
      </p:sp>
    </p:spTree>
    <p:extLst>
      <p:ext uri="{BB962C8B-B14F-4D97-AF65-F5344CB8AC3E}">
        <p14:creationId xmlns:p14="http://schemas.microsoft.com/office/powerpoint/2010/main" val="36016190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b="1"/>
              <a:t>Inner</a:t>
            </a:r>
            <a:r>
              <a:rPr lang="bg-BG" b="1"/>
              <a:t> Classes</a:t>
            </a:r>
          </a:p>
        </p:txBody>
      </p:sp>
      <p:sp>
        <p:nvSpPr>
          <p:cNvPr id="78851" name="Rectangle 3"/>
          <p:cNvSpPr>
            <a:spLocks noGrp="1" noChangeArrowheads="1"/>
          </p:cNvSpPr>
          <p:nvPr>
            <p:ph type="body" idx="1"/>
          </p:nvPr>
        </p:nvSpPr>
        <p:spPr/>
        <p:txBody>
          <a:bodyPr/>
          <a:lstStyle/>
          <a:p>
            <a:r>
              <a:rPr lang="en-US" dirty="0"/>
              <a:t>As with instance methods and variables, an inner class is associated with an instance of its enclosing class and has direct access to that object's methods and fields. Also, because an inner class is associated with an instance, it cannot define any static members itself.</a:t>
            </a:r>
          </a:p>
          <a:p>
            <a:r>
              <a:rPr lang="en-US" dirty="0"/>
              <a:t>Objects that are instances of an inner class exist </a:t>
            </a:r>
            <a:r>
              <a:rPr lang="en-US" i="1" dirty="0"/>
              <a:t>within</a:t>
            </a:r>
            <a:r>
              <a:rPr lang="en-US" dirty="0"/>
              <a:t> an instance of the outer class.</a:t>
            </a:r>
          </a:p>
        </p:txBody>
      </p:sp>
      <p:grpSp>
        <p:nvGrpSpPr>
          <p:cNvPr id="2" name="Group 1"/>
          <p:cNvGrpSpPr/>
          <p:nvPr/>
        </p:nvGrpSpPr>
        <p:grpSpPr>
          <a:xfrm>
            <a:off x="1143000" y="4231120"/>
            <a:ext cx="6985000" cy="2292350"/>
            <a:chOff x="1619250" y="3357563"/>
            <a:chExt cx="6985000" cy="2292350"/>
          </a:xfrm>
        </p:grpSpPr>
        <p:pic>
          <p:nvPicPr>
            <p:cNvPr id="788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5157788"/>
              <a:ext cx="6689725"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8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3357563"/>
              <a:ext cx="2952750" cy="163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88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6130" y="3716338"/>
              <a:ext cx="2592388" cy="151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Tree>
    <p:extLst>
      <p:ext uri="{BB962C8B-B14F-4D97-AF65-F5344CB8AC3E}">
        <p14:creationId xmlns:p14="http://schemas.microsoft.com/office/powerpoint/2010/main" val="359874430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r>
              <a:rPr lang="en-US" b="1"/>
              <a:t>Inner</a:t>
            </a:r>
            <a:r>
              <a:rPr lang="bg-BG" b="1"/>
              <a:t> Classes</a:t>
            </a:r>
          </a:p>
        </p:txBody>
      </p:sp>
      <p:sp>
        <p:nvSpPr>
          <p:cNvPr id="79875" name="Rectangle 3"/>
          <p:cNvSpPr>
            <a:spLocks noGrp="1" noChangeArrowheads="1"/>
          </p:cNvSpPr>
          <p:nvPr>
            <p:ph type="body" idx="1"/>
          </p:nvPr>
        </p:nvSpPr>
        <p:spPr/>
        <p:txBody>
          <a:bodyPr>
            <a:normAutofit fontScale="92500" lnSpcReduction="10000"/>
          </a:bodyPr>
          <a:lstStyle/>
          <a:p>
            <a:r>
              <a:rPr lang="en-US" dirty="0"/>
              <a:t>Additionally, there are two special kinds of inner </a:t>
            </a:r>
            <a:r>
              <a:rPr lang="en-US" dirty="0" smtClean="0"/>
              <a:t>classes - local </a:t>
            </a:r>
            <a:r>
              <a:rPr lang="en-US" dirty="0"/>
              <a:t>classes and </a:t>
            </a:r>
            <a:r>
              <a:rPr lang="en-US" dirty="0" smtClean="0"/>
              <a:t>anonymous </a:t>
            </a:r>
            <a:r>
              <a:rPr lang="en-US" dirty="0"/>
              <a:t>classes (also called anonymous inner classes</a:t>
            </a:r>
            <a:r>
              <a:rPr lang="en-US" dirty="0" smtClean="0"/>
              <a:t>).</a:t>
            </a:r>
          </a:p>
          <a:p>
            <a:r>
              <a:rPr lang="en-US" dirty="0"/>
              <a:t>You can declare an inner class within the body of a method. Such a class is known as a </a:t>
            </a:r>
            <a:r>
              <a:rPr lang="en-US" i="1" dirty="0"/>
              <a:t>local inner class</a:t>
            </a:r>
            <a:r>
              <a:rPr lang="en-US" dirty="0"/>
              <a:t>. </a:t>
            </a:r>
            <a:endParaRPr lang="en-US" dirty="0" smtClean="0"/>
          </a:p>
          <a:p>
            <a:r>
              <a:rPr lang="en-US" dirty="0"/>
              <a:t>You can also declare an inner class within the body of a method without naming it. These classes are known as </a:t>
            </a:r>
            <a:r>
              <a:rPr lang="en-US" i="1" dirty="0"/>
              <a:t>anonymous inner classes</a:t>
            </a:r>
            <a:r>
              <a:rPr lang="en-US" dirty="0" smtClean="0"/>
              <a:t>.</a:t>
            </a:r>
          </a:p>
          <a:p>
            <a:r>
              <a:rPr lang="en-US" dirty="0"/>
              <a:t>You can use the same modifiers for inner classes that you use for other members of the outer class. For example, you can use the access </a:t>
            </a:r>
            <a:r>
              <a:rPr lang="en-US" dirty="0" err="1"/>
              <a:t>specifiers</a:t>
            </a:r>
            <a:r>
              <a:rPr lang="en-US" dirty="0"/>
              <a:t> — private, public, </a:t>
            </a:r>
            <a:r>
              <a:rPr lang="en-US" dirty="0" err="1"/>
              <a:t>andprotected</a:t>
            </a:r>
            <a:r>
              <a:rPr lang="en-US" dirty="0"/>
              <a:t> — to restrict access to inner classes, just as you do to other class members.</a:t>
            </a:r>
            <a:endParaRPr lang="bg-BG" dirty="0"/>
          </a:p>
        </p:txBody>
      </p:sp>
    </p:spTree>
    <p:extLst>
      <p:ext uri="{BB962C8B-B14F-4D97-AF65-F5344CB8AC3E}">
        <p14:creationId xmlns:p14="http://schemas.microsoft.com/office/powerpoint/2010/main" val="77249818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en-US" b="1"/>
              <a:t>Inner</a:t>
            </a:r>
            <a:r>
              <a:rPr lang="bg-BG" b="1"/>
              <a:t> Classes</a:t>
            </a:r>
          </a:p>
        </p:txBody>
      </p:sp>
      <p:sp>
        <p:nvSpPr>
          <p:cNvPr id="80901" name="Rectangle 5"/>
          <p:cNvSpPr>
            <a:spLocks noGrp="1" noChangeArrowheads="1"/>
          </p:cNvSpPr>
          <p:nvPr>
            <p:ph type="body" idx="1"/>
          </p:nvPr>
        </p:nvSpPr>
        <p:spPr/>
        <p:txBody>
          <a:bodyPr/>
          <a:lstStyle/>
          <a:p>
            <a:r>
              <a:rPr lang="en-US" dirty="0" err="1" smtClean="0"/>
              <a:t>DataStructure</a:t>
            </a:r>
            <a:endParaRPr lang="bg-BG" dirty="0"/>
          </a:p>
        </p:txBody>
      </p:sp>
    </p:spTree>
    <p:extLst>
      <p:ext uri="{BB962C8B-B14F-4D97-AF65-F5344CB8AC3E}">
        <p14:creationId xmlns:p14="http://schemas.microsoft.com/office/powerpoint/2010/main" val="226004903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lstStyle/>
          <a:p>
            <a:r>
              <a:rPr lang="en-US" dirty="0" smtClean="0"/>
              <a:t>Interfaces</a:t>
            </a:r>
            <a:endParaRPr lang="bg-BG" dirty="0"/>
          </a:p>
        </p:txBody>
      </p:sp>
      <p:sp>
        <p:nvSpPr>
          <p:cNvPr id="7171" name="Rectangle 3"/>
          <p:cNvSpPr>
            <a:spLocks noGrp="1" noChangeArrowheads="1"/>
          </p:cNvSpPr>
          <p:nvPr>
            <p:ph type="subTitle" idx="1"/>
          </p:nvPr>
        </p:nvSpPr>
        <p:spPr/>
        <p:txBody>
          <a:bodyPr/>
          <a:lstStyle/>
          <a:p>
            <a:r>
              <a:rPr lang="en-US" dirty="0" smtClean="0"/>
              <a:t>Lecture No 6</a:t>
            </a:r>
            <a:endParaRPr lang="en-US" dirty="0"/>
          </a:p>
          <a:p>
            <a:r>
              <a:rPr lang="en-US" dirty="0"/>
              <a:t>CJv1, </a:t>
            </a:r>
            <a:r>
              <a:rPr lang="en-US" dirty="0" smtClean="0"/>
              <a:t>chapter </a:t>
            </a:r>
            <a:r>
              <a:rPr lang="bg-BG" dirty="0" smtClean="0"/>
              <a:t>6</a:t>
            </a:r>
            <a:endParaRPr lang="bg-BG" dirty="0"/>
          </a:p>
        </p:txBody>
      </p:sp>
    </p:spTree>
    <p:extLst>
      <p:ext uri="{BB962C8B-B14F-4D97-AF65-F5344CB8AC3E}">
        <p14:creationId xmlns:p14="http://schemas.microsoft.com/office/powerpoint/2010/main" val="360041782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What are interfaces?</a:t>
            </a:r>
            <a:endParaRPr lang="bg-BG" dirty="0"/>
          </a:p>
        </p:txBody>
      </p:sp>
      <p:sp>
        <p:nvSpPr>
          <p:cNvPr id="3" name="Content Placeholder 2"/>
          <p:cNvSpPr>
            <a:spLocks noGrp="1"/>
          </p:cNvSpPr>
          <p:nvPr>
            <p:ph sz="quarter" idx="1"/>
          </p:nvPr>
        </p:nvSpPr>
        <p:spPr/>
        <p:txBody>
          <a:bodyPr>
            <a:normAutofit fontScale="92500" lnSpcReduction="10000"/>
          </a:bodyPr>
          <a:lstStyle/>
          <a:p>
            <a:r>
              <a:rPr lang="en-US" dirty="0"/>
              <a:t>There are a number of situations in software engineering when it is important for disparate groups of programmers to agree to a "contract" that spells out how their software interacts. Each group should be able to write their code without any knowledge of how the other group's code is written. Generally speaking, </a:t>
            </a:r>
            <a:r>
              <a:rPr lang="en-US" i="1" dirty="0"/>
              <a:t>interfaces</a:t>
            </a:r>
            <a:r>
              <a:rPr lang="en-US" dirty="0"/>
              <a:t> are such contracts</a:t>
            </a:r>
            <a:r>
              <a:rPr lang="en-US" dirty="0" smtClean="0"/>
              <a:t>.</a:t>
            </a:r>
          </a:p>
          <a:p>
            <a:r>
              <a:rPr lang="en-US" dirty="0"/>
              <a:t>In the Java programming language, an </a:t>
            </a:r>
            <a:r>
              <a:rPr lang="en-US" i="1" dirty="0"/>
              <a:t>interface</a:t>
            </a:r>
            <a:r>
              <a:rPr lang="en-US" dirty="0"/>
              <a:t> is a reference type, similar to a class, that can contain </a:t>
            </a:r>
            <a:r>
              <a:rPr lang="en-US" i="1" dirty="0"/>
              <a:t>only</a:t>
            </a:r>
            <a:r>
              <a:rPr lang="en-US" dirty="0"/>
              <a:t> constants, method signatures, and nested types. There are no method bodies. Interfaces cannot be instantiated—they can only be </a:t>
            </a:r>
            <a:r>
              <a:rPr lang="en-US" i="1" dirty="0"/>
              <a:t>implemented</a:t>
            </a:r>
            <a:r>
              <a:rPr lang="en-US" dirty="0"/>
              <a:t> by classes or </a:t>
            </a:r>
            <a:r>
              <a:rPr lang="en-US" i="1" dirty="0"/>
              <a:t>extended</a:t>
            </a:r>
            <a:r>
              <a:rPr lang="en-US" dirty="0"/>
              <a:t> by other interfaces</a:t>
            </a:r>
            <a:r>
              <a:rPr lang="en-US" dirty="0" smtClean="0"/>
              <a:t>.</a:t>
            </a:r>
          </a:p>
          <a:p>
            <a:r>
              <a:rPr lang="en-US" dirty="0"/>
              <a:t>To use an interface, you write a class that </a:t>
            </a:r>
            <a:r>
              <a:rPr lang="en-US" i="1" dirty="0"/>
              <a:t>implements</a:t>
            </a:r>
            <a:r>
              <a:rPr lang="en-US" dirty="0"/>
              <a:t> the interface. </a:t>
            </a:r>
            <a:endParaRPr lang="bg-BG" dirty="0"/>
          </a:p>
        </p:txBody>
      </p:sp>
    </p:spTree>
    <p:extLst>
      <p:ext uri="{BB962C8B-B14F-4D97-AF65-F5344CB8AC3E}">
        <p14:creationId xmlns:p14="http://schemas.microsoft.com/office/powerpoint/2010/main" val="245861445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dirty="0"/>
              <a:t>Introduction: What are </a:t>
            </a:r>
            <a:r>
              <a:rPr lang="en-US" dirty="0" smtClean="0"/>
              <a:t>interfaces?</a:t>
            </a:r>
            <a:endParaRPr lang="bg-BG" dirty="0"/>
          </a:p>
        </p:txBody>
      </p:sp>
      <p:sp>
        <p:nvSpPr>
          <p:cNvPr id="87043" name="Rectangle 3"/>
          <p:cNvSpPr>
            <a:spLocks noGrp="1" noChangeArrowheads="1"/>
          </p:cNvSpPr>
          <p:nvPr>
            <p:ph type="body" idx="1"/>
          </p:nvPr>
        </p:nvSpPr>
        <p:spPr/>
        <p:txBody>
          <a:bodyPr/>
          <a:lstStyle/>
          <a:p>
            <a:r>
              <a:rPr lang="en-US" sz="2400" dirty="0"/>
              <a:t>Essentially abstract classes with no instance </a:t>
            </a:r>
            <a:r>
              <a:rPr lang="en-US" sz="2400" dirty="0" smtClean="0"/>
              <a:t>variables </a:t>
            </a:r>
            <a:r>
              <a:rPr lang="en-US" sz="2400" dirty="0"/>
              <a:t>or concrete </a:t>
            </a:r>
            <a:r>
              <a:rPr lang="en-US" sz="2400" dirty="0" smtClean="0"/>
              <a:t>methods.</a:t>
            </a:r>
            <a:endParaRPr lang="en-US" sz="2400" dirty="0"/>
          </a:p>
          <a:p>
            <a:r>
              <a:rPr lang="en-US" sz="2400" dirty="0"/>
              <a:t>Cannot be instantiated. Only classes that implement interfaces can be instantiated. However, variables can be defined to interface types.</a:t>
            </a:r>
          </a:p>
          <a:p>
            <a:r>
              <a:rPr lang="en-US" sz="2400" dirty="0"/>
              <a:t>Why not just use abstract classes? Java doesn't permit multiple inheritance from classes, but permits implementation of multiple interfaces.</a:t>
            </a:r>
          </a:p>
        </p:txBody>
      </p:sp>
    </p:spTree>
    <p:extLst>
      <p:ext uri="{BB962C8B-B14F-4D97-AF65-F5344CB8AC3E}">
        <p14:creationId xmlns:p14="http://schemas.microsoft.com/office/powerpoint/2010/main" val="9458784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a:bodyPr>
          <a:lstStyle/>
          <a:p>
            <a:r>
              <a:rPr lang="en-US" dirty="0"/>
              <a:t>Interfaces: </a:t>
            </a:r>
            <a:r>
              <a:rPr lang="en-US" dirty="0" smtClean="0"/>
              <a:t>General</a:t>
            </a:r>
            <a:endParaRPr lang="bg-BG" dirty="0"/>
          </a:p>
        </p:txBody>
      </p:sp>
      <p:sp>
        <p:nvSpPr>
          <p:cNvPr id="88067" name="Rectangle 3"/>
          <p:cNvSpPr>
            <a:spLocks noGrp="1" noChangeArrowheads="1"/>
          </p:cNvSpPr>
          <p:nvPr>
            <p:ph type="body" idx="1"/>
          </p:nvPr>
        </p:nvSpPr>
        <p:spPr/>
        <p:txBody>
          <a:bodyPr>
            <a:normAutofit/>
          </a:bodyPr>
          <a:lstStyle/>
          <a:p>
            <a:r>
              <a:rPr lang="en-US" sz="2800" dirty="0" smtClean="0"/>
              <a:t>A </a:t>
            </a:r>
            <a:r>
              <a:rPr lang="en-US" sz="2800" dirty="0"/>
              <a:t>collection of method (of function) with specific signatures and behavior.</a:t>
            </a:r>
          </a:p>
          <a:p>
            <a:r>
              <a:rPr lang="en-US" sz="2800" dirty="0"/>
              <a:t>Specifies what a </a:t>
            </a:r>
            <a:r>
              <a:rPr lang="en-US" sz="2800" dirty="0" smtClean="0"/>
              <a:t>data type </a:t>
            </a:r>
            <a:r>
              <a:rPr lang="en-US" sz="2800" dirty="0"/>
              <a:t>"looks like" to callers: the 'contract' the between the </a:t>
            </a:r>
            <a:r>
              <a:rPr lang="en-US" sz="2800" dirty="0" smtClean="0"/>
              <a:t>implementer </a:t>
            </a:r>
            <a:r>
              <a:rPr lang="en-US" sz="2800" dirty="0"/>
              <a:t>and caller.</a:t>
            </a:r>
          </a:p>
          <a:p>
            <a:r>
              <a:rPr lang="en-US" sz="2800" dirty="0"/>
              <a:t>Completely separates specification/behavior from implementation.</a:t>
            </a:r>
          </a:p>
          <a:p>
            <a:r>
              <a:rPr lang="en-US" sz="2800" dirty="0"/>
              <a:t>Implementation can be in different language or on different machine</a:t>
            </a:r>
            <a:r>
              <a:rPr lang="en-US" sz="2800" dirty="0" smtClean="0"/>
              <a:t>.</a:t>
            </a:r>
            <a:endParaRPr lang="en-US" sz="2800" dirty="0"/>
          </a:p>
        </p:txBody>
      </p:sp>
    </p:spTree>
    <p:extLst>
      <p:ext uri="{BB962C8B-B14F-4D97-AF65-F5344CB8AC3E}">
        <p14:creationId xmlns:p14="http://schemas.microsoft.com/office/powerpoint/2010/main" val="2198902296"/>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a:bodyPr>
          <a:lstStyle/>
          <a:p>
            <a:r>
              <a:rPr lang="en-US" dirty="0"/>
              <a:t>Interfaces: </a:t>
            </a:r>
            <a:r>
              <a:rPr lang="en-US" dirty="0" smtClean="0"/>
              <a:t>General</a:t>
            </a:r>
            <a:endParaRPr lang="bg-BG" dirty="0"/>
          </a:p>
        </p:txBody>
      </p:sp>
      <p:sp>
        <p:nvSpPr>
          <p:cNvPr id="88067" name="Rectangle 3"/>
          <p:cNvSpPr>
            <a:spLocks noGrp="1" noChangeArrowheads="1"/>
          </p:cNvSpPr>
          <p:nvPr>
            <p:ph type="body" idx="1"/>
          </p:nvPr>
        </p:nvSpPr>
        <p:spPr/>
        <p:txBody>
          <a:bodyPr>
            <a:normAutofit/>
          </a:bodyPr>
          <a:lstStyle/>
          <a:p>
            <a:r>
              <a:rPr lang="en-US" sz="2800" dirty="0" smtClean="0"/>
              <a:t>Easy </a:t>
            </a:r>
            <a:r>
              <a:rPr lang="en-US" sz="2800" dirty="0"/>
              <a:t>to substitute implementations.</a:t>
            </a:r>
          </a:p>
          <a:p>
            <a:r>
              <a:rPr lang="en-US" sz="2800" dirty="0"/>
              <a:t>Easy to use multiple implementations.</a:t>
            </a:r>
          </a:p>
          <a:p>
            <a:r>
              <a:rPr lang="en-US" sz="2800" dirty="0"/>
              <a:t>Useful for implementing callbacks.</a:t>
            </a:r>
          </a:p>
          <a:p>
            <a:r>
              <a:rPr lang="en-US" sz="2800" dirty="0"/>
              <a:t>Technology of choice for specifying modules (highest level of program structure) since it abstracts all implementation.</a:t>
            </a:r>
          </a:p>
        </p:txBody>
      </p:sp>
    </p:spTree>
    <p:extLst>
      <p:ext uri="{BB962C8B-B14F-4D97-AF65-F5344CB8AC3E}">
        <p14:creationId xmlns:p14="http://schemas.microsoft.com/office/powerpoint/2010/main" val="723420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2534</TotalTime>
  <Words>5212</Words>
  <Application>Microsoft Office PowerPoint</Application>
  <PresentationFormat>On-screen Show (4:3)</PresentationFormat>
  <Paragraphs>582</Paragraphs>
  <Slides>164</Slides>
  <Notes>1</Notes>
  <HiddenSlides>0</HiddenSlides>
  <MMClips>0</MMClips>
  <ScaleCrop>false</ScaleCrop>
  <HeadingPairs>
    <vt:vector size="4" baseType="variant">
      <vt:variant>
        <vt:lpstr>Theme</vt:lpstr>
      </vt:variant>
      <vt:variant>
        <vt:i4>1</vt:i4>
      </vt:variant>
      <vt:variant>
        <vt:lpstr>Slide Titles</vt:lpstr>
      </vt:variant>
      <vt:variant>
        <vt:i4>164</vt:i4>
      </vt:variant>
    </vt:vector>
  </HeadingPairs>
  <TitlesOfParts>
    <vt:vector size="165" baseType="lpstr">
      <vt:lpstr>Equity</vt:lpstr>
      <vt:lpstr>Classes</vt:lpstr>
      <vt:lpstr>Defining Classes</vt:lpstr>
      <vt:lpstr>Defining Classes</vt:lpstr>
      <vt:lpstr>Access Modifiers</vt:lpstr>
      <vt:lpstr>Defining Classes</vt:lpstr>
      <vt:lpstr>Constructors</vt:lpstr>
      <vt:lpstr>This. Using this with fields</vt:lpstr>
      <vt:lpstr>Using this in constructor</vt:lpstr>
      <vt:lpstr>Static Initialization Blocks </vt:lpstr>
      <vt:lpstr>Static Initialization Blocks</vt:lpstr>
      <vt:lpstr>Intialization of the data object</vt:lpstr>
      <vt:lpstr>Initialization with final method</vt:lpstr>
      <vt:lpstr>Defining Classes</vt:lpstr>
      <vt:lpstr>Defining Classes</vt:lpstr>
      <vt:lpstr>Defining Classes</vt:lpstr>
      <vt:lpstr>Defining Classes</vt:lpstr>
      <vt:lpstr>Declaring Member Variables</vt:lpstr>
      <vt:lpstr>Defining Methods</vt:lpstr>
      <vt:lpstr>Passing Parameters</vt:lpstr>
      <vt:lpstr>Passing Primitive Data Type Arguments</vt:lpstr>
      <vt:lpstr>Passing Reference Data Type Arguments</vt:lpstr>
      <vt:lpstr>Passing Arguments Demo</vt:lpstr>
      <vt:lpstr>Arbitrary Number of Arguments</vt:lpstr>
      <vt:lpstr>Returning a Value from a Method</vt:lpstr>
      <vt:lpstr>Returning a Value from a Method</vt:lpstr>
      <vt:lpstr>Defining Class</vt:lpstr>
      <vt:lpstr>Defining Class</vt:lpstr>
      <vt:lpstr>PowerPoint Presentation</vt:lpstr>
      <vt:lpstr>Typical class types</vt:lpstr>
      <vt:lpstr>Objects</vt:lpstr>
      <vt:lpstr>Objects</vt:lpstr>
      <vt:lpstr>Objects </vt:lpstr>
      <vt:lpstr>Using Objects</vt:lpstr>
      <vt:lpstr>The Garbage Collector</vt:lpstr>
      <vt:lpstr>Class Methods and Variables</vt:lpstr>
      <vt:lpstr>Class Methods and Variables</vt:lpstr>
      <vt:lpstr>Class Methods and Variables</vt:lpstr>
      <vt:lpstr>Class Methods and Variables</vt:lpstr>
      <vt:lpstr>Class Methods and Variables Demo</vt:lpstr>
      <vt:lpstr>Constants</vt:lpstr>
      <vt:lpstr>Constant Demo</vt:lpstr>
      <vt:lpstr>Sorting Demo</vt:lpstr>
      <vt:lpstr>Inheritance</vt:lpstr>
      <vt:lpstr>Introduction</vt:lpstr>
      <vt:lpstr>Introduction</vt:lpstr>
      <vt:lpstr>Inheritance in Java</vt:lpstr>
      <vt:lpstr>Inheritance in Java</vt:lpstr>
      <vt:lpstr>Inheritance in Java</vt:lpstr>
      <vt:lpstr>Inheritance Demo</vt:lpstr>
      <vt:lpstr>Hiding Fields </vt:lpstr>
      <vt:lpstr>Inheritance Demo</vt:lpstr>
      <vt:lpstr>Inheritance in Java</vt:lpstr>
      <vt:lpstr>Inheritance in Java</vt:lpstr>
      <vt:lpstr>Inheritance in Java</vt:lpstr>
      <vt:lpstr>Inheritance in Java</vt:lpstr>
      <vt:lpstr>Inheritance in Java</vt:lpstr>
      <vt:lpstr>Java Platform Class Hierarchy</vt:lpstr>
      <vt:lpstr>Example</vt:lpstr>
      <vt:lpstr>Access Modifiers</vt:lpstr>
      <vt:lpstr>Tips on Choosing an Access Level</vt:lpstr>
      <vt:lpstr>What You Can Do in a Subclass?</vt:lpstr>
      <vt:lpstr>What You Can Do in a Subclass?</vt:lpstr>
      <vt:lpstr>Casting Objects</vt:lpstr>
      <vt:lpstr>Casting Objects</vt:lpstr>
      <vt:lpstr>Casting Objects</vt:lpstr>
      <vt:lpstr>Overriding and Hiding Methods </vt:lpstr>
      <vt:lpstr>Overriding and Hiding Methods </vt:lpstr>
      <vt:lpstr>Overriding and Hiding Methods </vt:lpstr>
      <vt:lpstr>Overriding and Hiding Methods </vt:lpstr>
      <vt:lpstr>Overriding and Hiding Methods </vt:lpstr>
      <vt:lpstr>Accessing Superclass Members</vt:lpstr>
      <vt:lpstr>Inheritance Demo</vt:lpstr>
      <vt:lpstr>Object as a Superclass </vt:lpstr>
      <vt:lpstr>Object as a Superclass</vt:lpstr>
      <vt:lpstr>clone() Method</vt:lpstr>
      <vt:lpstr>Clone Demo</vt:lpstr>
      <vt:lpstr>equals() Method</vt:lpstr>
      <vt:lpstr>equals() Method</vt:lpstr>
      <vt:lpstr>Equals Demo</vt:lpstr>
      <vt:lpstr>finalize() Method</vt:lpstr>
      <vt:lpstr>getClass() Method</vt:lpstr>
      <vt:lpstr>hashCode() Method</vt:lpstr>
      <vt:lpstr>toString() Method</vt:lpstr>
      <vt:lpstr>Final Classes and Methods </vt:lpstr>
      <vt:lpstr>Final Classes and Methods</vt:lpstr>
      <vt:lpstr>Abstract Methods and Classes</vt:lpstr>
      <vt:lpstr>Abstract Methods and Classes</vt:lpstr>
      <vt:lpstr>Abstract Methods and Classes</vt:lpstr>
      <vt:lpstr>Nested Classes</vt:lpstr>
      <vt:lpstr>Nested Classes </vt:lpstr>
      <vt:lpstr>Why Use Nested Classes?</vt:lpstr>
      <vt:lpstr>Inner Classes</vt:lpstr>
      <vt:lpstr>Inner Classes</vt:lpstr>
      <vt:lpstr>Inner Classes</vt:lpstr>
      <vt:lpstr>Interfaces</vt:lpstr>
      <vt:lpstr>Introduction: What are interfaces?</vt:lpstr>
      <vt:lpstr>Introduction: What are interfaces?</vt:lpstr>
      <vt:lpstr>Interfaces: General</vt:lpstr>
      <vt:lpstr>Interfaces: General</vt:lpstr>
      <vt:lpstr>Java Interfaces</vt:lpstr>
      <vt:lpstr>Java Interfaces</vt:lpstr>
      <vt:lpstr>Java Interfaces</vt:lpstr>
      <vt:lpstr>Implementing  an Interface</vt:lpstr>
      <vt:lpstr>Using an Interface as a Type</vt:lpstr>
      <vt:lpstr>Using an Interface as a Type</vt:lpstr>
      <vt:lpstr>Rewriting Interfaces</vt:lpstr>
      <vt:lpstr>Using an Interface</vt:lpstr>
      <vt:lpstr>Abstract Classes versus Interfaces</vt:lpstr>
      <vt:lpstr>Abstract Classes versus Interfaces</vt:lpstr>
      <vt:lpstr>Interfaces vs Classes</vt:lpstr>
      <vt:lpstr>Interfaces vs Classes</vt:lpstr>
      <vt:lpstr>Interfaces vs Classes</vt:lpstr>
      <vt:lpstr>Documentation with JavaDoc</vt:lpstr>
      <vt:lpstr>Documentation with JavaDoc</vt:lpstr>
      <vt:lpstr>Documentation with JavaDoc</vt:lpstr>
      <vt:lpstr>Annotations</vt:lpstr>
      <vt:lpstr>Annotations</vt:lpstr>
      <vt:lpstr>Documentation</vt:lpstr>
      <vt:lpstr>Documentation</vt:lpstr>
      <vt:lpstr>Documentation</vt:lpstr>
      <vt:lpstr>Annotations Used by the Compiler</vt:lpstr>
      <vt:lpstr>Annotations Used by the Compiler</vt:lpstr>
      <vt:lpstr>Annotations Used by the Compiler</vt:lpstr>
      <vt:lpstr>Annotations Used by the Compiler</vt:lpstr>
      <vt:lpstr>Run-time Errors and Exceptions</vt:lpstr>
      <vt:lpstr>Run-time Errors</vt:lpstr>
      <vt:lpstr>Run-time Errors</vt:lpstr>
      <vt:lpstr>Manipulating run-time errors</vt:lpstr>
      <vt:lpstr>Testing</vt:lpstr>
      <vt:lpstr>Signaling</vt:lpstr>
      <vt:lpstr>Signaling</vt:lpstr>
      <vt:lpstr>Exceptions: General</vt:lpstr>
      <vt:lpstr>Exceptions: General</vt:lpstr>
      <vt:lpstr>Exceptions: General</vt:lpstr>
      <vt:lpstr>The Three Kinds of Exceptions</vt:lpstr>
      <vt:lpstr>The Three Kinds of Exceptions</vt:lpstr>
      <vt:lpstr>The Three Kinds of Exceptions</vt:lpstr>
      <vt:lpstr>Exceptions: Java</vt:lpstr>
      <vt:lpstr>Exceptions: Java</vt:lpstr>
      <vt:lpstr>Exceptions: Java</vt:lpstr>
      <vt:lpstr>Catching and Handling Exceptions </vt:lpstr>
      <vt:lpstr>The try Block </vt:lpstr>
      <vt:lpstr>The catch Blocks </vt:lpstr>
      <vt:lpstr>The catch Blocks </vt:lpstr>
      <vt:lpstr>Catching More Than One Type of Exception with One Exception Handler</vt:lpstr>
      <vt:lpstr>The finally Block </vt:lpstr>
      <vt:lpstr>The finally Block </vt:lpstr>
      <vt:lpstr>The try-with-resources Statement</vt:lpstr>
      <vt:lpstr>The try-with-resources Statement</vt:lpstr>
      <vt:lpstr>The try-with-resources Statement</vt:lpstr>
      <vt:lpstr>The try-with-resources Statement</vt:lpstr>
      <vt:lpstr>Suppressed Exceptions</vt:lpstr>
      <vt:lpstr>Classes That Implement the AutoCloseable or Closeable Interface</vt:lpstr>
      <vt:lpstr>Scenario 1: An Exception Occurs </vt:lpstr>
      <vt:lpstr>Scenario 2: The try Block Exits Normally </vt:lpstr>
      <vt:lpstr>Specifying the Exceptions Thrown by a Method</vt:lpstr>
      <vt:lpstr>How to Throw Exceptions</vt:lpstr>
      <vt:lpstr>How to Throw Exceptions</vt:lpstr>
      <vt:lpstr>Chained Exceptions </vt:lpstr>
      <vt:lpstr>Stack Trace Information</vt:lpstr>
      <vt:lpstr>Stack Trace Information</vt:lpstr>
      <vt:lpstr>Creating Exception Classes</vt:lpstr>
      <vt:lpstr>Creating Exception Classes</vt:lpstr>
      <vt:lpstr>Advantages of Exceptions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170</cp:revision>
  <cp:lastPrinted>1601-01-01T00:00:00Z</cp:lastPrinted>
  <dcterms:created xsi:type="dcterms:W3CDTF">1601-01-01T00:00:00Z</dcterms:created>
  <dcterms:modified xsi:type="dcterms:W3CDTF">2011-10-17T18:29:27Z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