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7" r:id="rId50"/>
    <p:sldId id="306"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1" r:id="rId84"/>
    <p:sldId id="340" r:id="rId85"/>
    <p:sldId id="342" r:id="rId86"/>
    <p:sldId id="343" r:id="rId87"/>
    <p:sldId id="344" r:id="rId88"/>
    <p:sldId id="345" r:id="rId89"/>
    <p:sldId id="346" r:id="rId90"/>
    <p:sldId id="347" r:id="rId91"/>
    <p:sldId id="348" r:id="rId92"/>
    <p:sldId id="349" r:id="rId93"/>
    <p:sldId id="350" r:id="rId94"/>
    <p:sldId id="351" r:id="rId95"/>
    <p:sldId id="352" r:id="rId96"/>
    <p:sldId id="353" r:id="rId97"/>
    <p:sldId id="354" r:id="rId98"/>
    <p:sldId id="355" r:id="rId99"/>
    <p:sldId id="356" r:id="rId100"/>
    <p:sldId id="357" r:id="rId101"/>
    <p:sldId id="358" r:id="rId102"/>
    <p:sldId id="359" r:id="rId103"/>
    <p:sldId id="360" r:id="rId104"/>
    <p:sldId id="361" r:id="rId105"/>
    <p:sldId id="362" r:id="rId106"/>
    <p:sldId id="363" r:id="rId107"/>
    <p:sldId id="364" r:id="rId108"/>
    <p:sldId id="365" r:id="rId109"/>
    <p:sldId id="366" r:id="rId110"/>
    <p:sldId id="367" r:id="rId111"/>
    <p:sldId id="368" r:id="rId112"/>
    <p:sldId id="369" r:id="rId113"/>
    <p:sldId id="370" r:id="rId114"/>
    <p:sldId id="371" r:id="rId115"/>
    <p:sldId id="372" r:id="rId116"/>
    <p:sldId id="373" r:id="rId117"/>
    <p:sldId id="374" r:id="rId118"/>
    <p:sldId id="376" r:id="rId119"/>
    <p:sldId id="377" r:id="rId120"/>
    <p:sldId id="378" r:id="rId121"/>
    <p:sldId id="379" r:id="rId122"/>
    <p:sldId id="375" r:id="rId123"/>
    <p:sldId id="380" r:id="rId124"/>
    <p:sldId id="381" r:id="rId125"/>
    <p:sldId id="382" r:id="rId126"/>
    <p:sldId id="383" r:id="rId127"/>
    <p:sldId id="384" r:id="rId128"/>
    <p:sldId id="385" r:id="rId129"/>
    <p:sldId id="386" r:id="rId130"/>
    <p:sldId id="387" r:id="rId131"/>
    <p:sldId id="388" r:id="rId132"/>
    <p:sldId id="389" r:id="rId1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1D8BD707-D9CF-40AE-B4C6-C98DA3205C09}" type="datetimeFigureOut">
              <a:rPr lang="en-US" smtClean="0"/>
              <a:pPr/>
              <a:t>11/13/2011</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Frameworks</a:t>
            </a:r>
            <a:endParaRPr lang="bg-BG" dirty="0"/>
          </a:p>
        </p:txBody>
      </p:sp>
      <p:sp>
        <p:nvSpPr>
          <p:cNvPr id="5" name="Subtitle 4"/>
          <p:cNvSpPr>
            <a:spLocks noGrp="1"/>
          </p:cNvSpPr>
          <p:nvPr>
            <p:ph type="subTitle" idx="1"/>
          </p:nvPr>
        </p:nvSpPr>
        <p:spPr/>
        <p:txBody>
          <a:bodyPr/>
          <a:lstStyle/>
          <a:p>
            <a:r>
              <a:rPr lang="en-US" dirty="0" smtClean="0"/>
              <a:t>Lectures 10 </a:t>
            </a:r>
            <a:r>
              <a:rPr lang="en-US" dirty="0" smtClean="0"/>
              <a:t>-13</a:t>
            </a:r>
            <a:endParaRPr lang="bg-BG" dirty="0"/>
          </a:p>
        </p:txBody>
      </p:sp>
    </p:spTree>
    <p:extLst>
      <p:ext uri="{BB962C8B-B14F-4D97-AF65-F5344CB8AC3E}">
        <p14:creationId xmlns:p14="http://schemas.microsoft.com/office/powerpoint/2010/main" val="21152829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Coping with </a:t>
            </a:r>
            <a:r>
              <a:rPr lang="en-US" dirty="0" smtClean="0"/>
              <a:t>Frameworks</a:t>
            </a:r>
            <a:endParaRPr lang="bg-BG" dirty="0"/>
          </a:p>
        </p:txBody>
      </p:sp>
      <p:sp>
        <p:nvSpPr>
          <p:cNvPr id="3" name="Content Placeholder 2"/>
          <p:cNvSpPr>
            <a:spLocks noGrp="1"/>
          </p:cNvSpPr>
          <p:nvPr>
            <p:ph idx="1"/>
          </p:nvPr>
        </p:nvSpPr>
        <p:spPr/>
        <p:txBody>
          <a:bodyPr>
            <a:normAutofit/>
          </a:bodyPr>
          <a:lstStyle/>
          <a:p>
            <a:r>
              <a:rPr lang="en-US" dirty="0" smtClean="0"/>
              <a:t>Wizards</a:t>
            </a:r>
            <a:endParaRPr lang="en-US" dirty="0"/>
          </a:p>
          <a:p>
            <a:pPr lvl="1"/>
            <a:r>
              <a:rPr lang="en-US" dirty="0" smtClean="0"/>
              <a:t>Magic </a:t>
            </a:r>
            <a:r>
              <a:rPr lang="en-US" dirty="0"/>
              <a:t>code that works the first time</a:t>
            </a:r>
          </a:p>
          <a:p>
            <a:pPr lvl="1"/>
            <a:r>
              <a:rPr lang="en-US" dirty="0" smtClean="0"/>
              <a:t>Limited </a:t>
            </a:r>
            <a:r>
              <a:rPr lang="en-US" dirty="0"/>
              <a:t>to special circumstances</a:t>
            </a:r>
          </a:p>
          <a:p>
            <a:pPr lvl="1"/>
            <a:r>
              <a:rPr lang="en-US" dirty="0" smtClean="0"/>
              <a:t>Still </a:t>
            </a:r>
            <a:r>
              <a:rPr lang="en-US" dirty="0"/>
              <a:t>must learn the library if you want to modify it</a:t>
            </a:r>
          </a:p>
          <a:p>
            <a:r>
              <a:rPr lang="en-US" dirty="0" smtClean="0"/>
              <a:t>Read </a:t>
            </a:r>
            <a:r>
              <a:rPr lang="en-US" dirty="0"/>
              <a:t>the framework code</a:t>
            </a:r>
          </a:p>
          <a:p>
            <a:pPr lvl="1"/>
            <a:r>
              <a:rPr lang="en-US" dirty="0" smtClean="0"/>
              <a:t>Usually </a:t>
            </a:r>
            <a:r>
              <a:rPr lang="en-US" dirty="0"/>
              <a:t>hopeless except for very simple cases</a:t>
            </a:r>
            <a:endParaRPr lang="bg-BG" dirty="0"/>
          </a:p>
        </p:txBody>
      </p:sp>
    </p:spTree>
    <p:extLst>
      <p:ext uri="{BB962C8B-B14F-4D97-AF65-F5344CB8AC3E}">
        <p14:creationId xmlns:p14="http://schemas.microsoft.com/office/powerpoint/2010/main" val="374637043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Consistency Example: MDS Architectural Style</a:t>
            </a:r>
            <a:endParaRPr lang="bg-BG" dirty="0"/>
          </a:p>
        </p:txBody>
      </p:sp>
      <p:sp>
        <p:nvSpPr>
          <p:cNvPr id="3" name="Content Placeholder 2"/>
          <p:cNvSpPr>
            <a:spLocks noGrp="1"/>
          </p:cNvSpPr>
          <p:nvPr>
            <p:ph idx="1"/>
          </p:nvPr>
        </p:nvSpPr>
        <p:spPr/>
        <p:txBody>
          <a:bodyPr/>
          <a:lstStyle/>
          <a:p>
            <a:r>
              <a:rPr lang="en-US" dirty="0" smtClean="0"/>
              <a:t>MDS defines an architectural framework for a family of NASA systems</a:t>
            </a:r>
          </a:p>
          <a:p>
            <a:pPr lvl="1"/>
            <a:r>
              <a:rPr lang="en-US" dirty="0" smtClean="0"/>
              <a:t>System of architectural component types</a:t>
            </a:r>
          </a:p>
          <a:p>
            <a:pPr lvl="1"/>
            <a:r>
              <a:rPr lang="en-US" dirty="0" smtClean="0"/>
              <a:t>Rules on how they can be connected</a:t>
            </a:r>
          </a:p>
          <a:p>
            <a:r>
              <a:rPr lang="en-US" dirty="0" smtClean="0"/>
              <a:t>Checking/ensuring conformance to MDS is an important and hard problem</a:t>
            </a:r>
          </a:p>
          <a:p>
            <a:pPr lvl="1"/>
            <a:r>
              <a:rPr lang="en-US" dirty="0" smtClean="0"/>
              <a:t>Many rules, many components, complex interconnection topology</a:t>
            </a:r>
            <a:endParaRPr lang="bg-BG" dirty="0"/>
          </a:p>
        </p:txBody>
      </p:sp>
    </p:spTree>
    <p:extLst>
      <p:ext uri="{BB962C8B-B14F-4D97-AF65-F5344CB8AC3E}">
        <p14:creationId xmlns:p14="http://schemas.microsoft.com/office/powerpoint/2010/main" val="392643654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Acme MDS Architectural Style</a:t>
            </a:r>
            <a:endParaRPr lang="bg-BG" dirty="0"/>
          </a:p>
        </p:txBody>
      </p:sp>
      <p:sp>
        <p:nvSpPr>
          <p:cNvPr id="3" name="Content Placeholder 2"/>
          <p:cNvSpPr>
            <a:spLocks noGrp="1"/>
          </p:cNvSpPr>
          <p:nvPr>
            <p:ph idx="1"/>
          </p:nvPr>
        </p:nvSpPr>
        <p:spPr/>
        <p:txBody>
          <a:bodyPr/>
          <a:lstStyle/>
          <a:p>
            <a:r>
              <a:rPr lang="en-US" dirty="0" smtClean="0"/>
              <a:t>To specify the MDS style requires</a:t>
            </a:r>
          </a:p>
          <a:p>
            <a:pPr lvl="1"/>
            <a:r>
              <a:rPr lang="en-US" dirty="0" smtClean="0"/>
              <a:t>8 Component types (sensor, actuator, estimator …)</a:t>
            </a:r>
          </a:p>
          <a:p>
            <a:pPr lvl="1"/>
            <a:r>
              <a:rPr lang="en-US" dirty="0" smtClean="0"/>
              <a:t>12 Connector types (measurement query, command submit, state update)</a:t>
            </a:r>
          </a:p>
          <a:p>
            <a:pPr lvl="1"/>
            <a:r>
              <a:rPr lang="en-US" dirty="0" smtClean="0"/>
              <a:t>22 Interface types</a:t>
            </a:r>
          </a:p>
          <a:p>
            <a:r>
              <a:rPr lang="en-US" dirty="0" smtClean="0"/>
              <a:t>MDS rules defined using first order predicate logic</a:t>
            </a:r>
          </a:p>
          <a:p>
            <a:pPr lvl="1"/>
            <a:r>
              <a:rPr lang="en-US" dirty="0" smtClean="0"/>
              <a:t>Ten rules in English from MDS designers become 38 checkable predicates</a:t>
            </a:r>
            <a:endParaRPr lang="bg-BG" dirty="0"/>
          </a:p>
        </p:txBody>
      </p:sp>
    </p:spTree>
    <p:extLst>
      <p:ext uri="{BB962C8B-B14F-4D97-AF65-F5344CB8AC3E}">
        <p14:creationId xmlns:p14="http://schemas.microsoft.com/office/powerpoint/2010/main" val="92515341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Acme System in the MDS Style</a:t>
            </a:r>
            <a:endParaRPr lang="bg-BG"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850" y="1714500"/>
            <a:ext cx="7734300" cy="445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962153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MDS Rule</a:t>
            </a:r>
            <a:endParaRPr lang="bg-BG" dirty="0"/>
          </a:p>
        </p:txBody>
      </p:sp>
      <p:sp>
        <p:nvSpPr>
          <p:cNvPr id="3" name="Content Placeholder 2"/>
          <p:cNvSpPr>
            <a:spLocks noGrp="1"/>
          </p:cNvSpPr>
          <p:nvPr>
            <p:ph idx="1"/>
          </p:nvPr>
        </p:nvSpPr>
        <p:spPr/>
        <p:txBody>
          <a:bodyPr/>
          <a:lstStyle/>
          <a:p>
            <a:r>
              <a:rPr lang="en-US" dirty="0" smtClean="0"/>
              <a:t>As specified by MDS designers:</a:t>
            </a:r>
            <a:br>
              <a:rPr lang="en-US" dirty="0" smtClean="0"/>
            </a:br>
            <a:r>
              <a:rPr lang="en-US" b="1" dirty="0" smtClean="0"/>
              <a:t>For any given Sensor, the number of Measurement Notification ports must be equal to the number of Measurement Query ports (rule RSA).</a:t>
            </a:r>
          </a:p>
          <a:p>
            <a:endParaRPr lang="en-US" dirty="0" smtClean="0"/>
          </a:p>
          <a:p>
            <a:endParaRPr lang="en-US" dirty="0"/>
          </a:p>
          <a:p>
            <a:r>
              <a:rPr lang="en-US" dirty="0" smtClean="0"/>
              <a:t>Acme rule (associated with sensor component type):</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4733925"/>
            <a:ext cx="7096125"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801337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Checking the MDS Rule</a:t>
            </a:r>
            <a:endParaRPr lang="bg-BG"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676400"/>
            <a:ext cx="8290136"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897886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MDS Rules</a:t>
            </a:r>
            <a:endParaRPr lang="bg-BG" dirty="0"/>
          </a:p>
        </p:txBody>
      </p:sp>
      <p:sp>
        <p:nvSpPr>
          <p:cNvPr id="3" name="Content Placeholder 2"/>
          <p:cNvSpPr>
            <a:spLocks noGrp="1"/>
          </p:cNvSpPr>
          <p:nvPr>
            <p:ph idx="1"/>
          </p:nvPr>
        </p:nvSpPr>
        <p:spPr/>
        <p:txBody>
          <a:bodyPr>
            <a:normAutofit lnSpcReduction="10000"/>
          </a:bodyPr>
          <a:lstStyle/>
          <a:p>
            <a:r>
              <a:rPr lang="en-US" dirty="0" smtClean="0"/>
              <a:t>Rule 4: “Every estimator requires 0 or more Measurement Query ports. It can be 0 if estimator does not need/use measurements to make estimates, as in the case of estimation based solely on commands submitted and/or other states. Every sensor provides one or more Measurement Query ports. </a:t>
            </a:r>
            <a:r>
              <a:rPr lang="en-US" i="1" dirty="0" smtClean="0">
                <a:solidFill>
                  <a:srgbClr val="FF0000"/>
                </a:solidFill>
              </a:rPr>
              <a:t>It can be more than one if the sensor has separate sub-sensors and there is desire to manage the measurement histories separately. </a:t>
            </a:r>
            <a:r>
              <a:rPr lang="en-US" dirty="0" smtClean="0"/>
              <a:t>For each sensor provided port there can be zero or more estimators connected to it. It can be zero if the measurement is simply raw data to be transported such as a science image. It can be more than one if the measurements are informative in the estimation of more than one state variable.”</a:t>
            </a:r>
            <a:endParaRPr lang="bg-BG" dirty="0"/>
          </a:p>
        </p:txBody>
      </p:sp>
    </p:spTree>
    <p:extLst>
      <p:ext uri="{BB962C8B-B14F-4D97-AF65-F5344CB8AC3E}">
        <p14:creationId xmlns:p14="http://schemas.microsoft.com/office/powerpoint/2010/main" val="414774463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Checking More MDS Rules</a:t>
            </a:r>
            <a:endParaRPr lang="bg-BG" dirty="0"/>
          </a:p>
        </p:txBody>
      </p:sp>
      <p:sp>
        <p:nvSpPr>
          <p:cNvPr id="3" name="Content Placeholder 2"/>
          <p:cNvSpPr>
            <a:spLocks noGrp="1"/>
          </p:cNvSpPr>
          <p:nvPr>
            <p:ph idx="1"/>
          </p:nvPr>
        </p:nvSpPr>
        <p:spPr/>
        <p:txBody>
          <a:bodyPr/>
          <a:lstStyle/>
          <a:p>
            <a:r>
              <a:rPr lang="en-US" dirty="0" smtClean="0"/>
              <a:t>As specified by MDS designers:</a:t>
            </a:r>
            <a:br>
              <a:rPr lang="en-US" dirty="0" smtClean="0"/>
            </a:br>
            <a:r>
              <a:rPr lang="en-US" i="1" dirty="0" smtClean="0"/>
              <a:t>“…It can be more than one if the sensor has separate sub-sensors and there is a desire to manage the measurement histories separately…”</a:t>
            </a:r>
          </a:p>
          <a:p>
            <a:endParaRPr lang="en-US" dirty="0" smtClean="0"/>
          </a:p>
          <a:p>
            <a:r>
              <a:rPr lang="en-US" dirty="0" smtClean="0"/>
              <a:t>Acme rule (associated with the sensor component type):</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8725" y="4219575"/>
            <a:ext cx="6686550"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492186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Analyzing system-wide properties</a:t>
            </a:r>
            <a:endParaRPr lang="bg-BG" dirty="0"/>
          </a:p>
        </p:txBody>
      </p:sp>
      <p:sp>
        <p:nvSpPr>
          <p:cNvPr id="3" name="Content Placeholder 2"/>
          <p:cNvSpPr>
            <a:spLocks noGrp="1"/>
          </p:cNvSpPr>
          <p:nvPr>
            <p:ph idx="1"/>
          </p:nvPr>
        </p:nvSpPr>
        <p:spPr/>
        <p:txBody>
          <a:bodyPr/>
          <a:lstStyle/>
          <a:p>
            <a:r>
              <a:rPr lang="en-US" dirty="0" smtClean="0">
                <a:solidFill>
                  <a:srgbClr val="FF0000"/>
                </a:solidFill>
              </a:rPr>
              <a:t>Key idea: </a:t>
            </a:r>
            <a:r>
              <a:rPr lang="en-US" dirty="0" smtClean="0"/>
              <a:t>calculate properties of a system, given properties of its parts</a:t>
            </a:r>
          </a:p>
          <a:p>
            <a:r>
              <a:rPr lang="en-US" dirty="0" smtClean="0"/>
              <a:t>Different kinds of properties will have different calculi for compositionality</a:t>
            </a:r>
          </a:p>
          <a:p>
            <a:r>
              <a:rPr lang="en-US" dirty="0" smtClean="0"/>
              <a:t>Usually depends on using a specific style</a:t>
            </a:r>
          </a:p>
          <a:p>
            <a:pPr lvl="1"/>
            <a:r>
              <a:rPr lang="en-US" i="1" dirty="0" smtClean="0"/>
              <a:t>Example 1:</a:t>
            </a:r>
            <a:r>
              <a:rPr lang="en-US" dirty="0" smtClean="0"/>
              <a:t> queuing theory can be used to calculate overall throughputs and latencies if use synchronous message passing style</a:t>
            </a:r>
          </a:p>
          <a:p>
            <a:pPr lvl="1"/>
            <a:r>
              <a:rPr lang="en-US" i="1" dirty="0" smtClean="0"/>
              <a:t>Example 2:</a:t>
            </a:r>
            <a:r>
              <a:rPr lang="en-US" dirty="0" smtClean="0"/>
              <a:t> reliability block diagrams can be used to determine aggregate reliability from the parts, for certain styles</a:t>
            </a:r>
            <a:endParaRPr lang="bg-BG" dirty="0"/>
          </a:p>
        </p:txBody>
      </p:sp>
    </p:spTree>
    <p:extLst>
      <p:ext uri="{BB962C8B-B14F-4D97-AF65-F5344CB8AC3E}">
        <p14:creationId xmlns:p14="http://schemas.microsoft.com/office/powerpoint/2010/main" val="44713482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Analysis Alternatives</a:t>
            </a:r>
            <a:endParaRPr lang="bg-BG" dirty="0"/>
          </a:p>
        </p:txBody>
      </p:sp>
      <p:sp>
        <p:nvSpPr>
          <p:cNvPr id="3" name="Content Placeholder 2"/>
          <p:cNvSpPr>
            <a:spLocks noGrp="1"/>
          </p:cNvSpPr>
          <p:nvPr>
            <p:ph idx="1"/>
          </p:nvPr>
        </p:nvSpPr>
        <p:spPr/>
        <p:txBody>
          <a:bodyPr/>
          <a:lstStyle/>
          <a:p>
            <a:r>
              <a:rPr lang="en-US" dirty="0" smtClean="0"/>
              <a:t>Measurement</a:t>
            </a:r>
          </a:p>
          <a:p>
            <a:pPr lvl="1"/>
            <a:r>
              <a:rPr lang="en-US" dirty="0" smtClean="0"/>
              <a:t>Most accurate; modifications difficult</a:t>
            </a:r>
          </a:p>
          <a:p>
            <a:pPr lvl="1"/>
            <a:r>
              <a:rPr lang="en-US" dirty="0" smtClean="0"/>
              <a:t>Requires exiting system, workload</a:t>
            </a:r>
          </a:p>
          <a:p>
            <a:r>
              <a:rPr lang="en-US" dirty="0" smtClean="0"/>
              <a:t>Simulation</a:t>
            </a:r>
          </a:p>
          <a:p>
            <a:pPr lvl="1"/>
            <a:r>
              <a:rPr lang="en-US" dirty="0" smtClean="0"/>
              <a:t>Accuracy and ease of modifications vary </a:t>
            </a:r>
          </a:p>
          <a:p>
            <a:pPr lvl="1"/>
            <a:r>
              <a:rPr lang="en-US" dirty="0"/>
              <a:t>Requires exiting system, workload</a:t>
            </a:r>
          </a:p>
          <a:p>
            <a:r>
              <a:rPr lang="en-US" dirty="0" smtClean="0"/>
              <a:t>Analytical model</a:t>
            </a:r>
          </a:p>
          <a:p>
            <a:pPr lvl="1"/>
            <a:r>
              <a:rPr lang="en-US" dirty="0" smtClean="0"/>
              <a:t>Back-of-the-envelope accuracy in design phase</a:t>
            </a:r>
          </a:p>
          <a:p>
            <a:pPr lvl="1"/>
            <a:r>
              <a:rPr lang="en-US" dirty="0" smtClean="0"/>
              <a:t>Nontrivial systems require nontrivial calculation; analysis tools can help.</a:t>
            </a:r>
            <a:endParaRPr lang="bg-BG" dirty="0"/>
          </a:p>
        </p:txBody>
      </p:sp>
    </p:spTree>
    <p:extLst>
      <p:ext uri="{BB962C8B-B14F-4D97-AF65-F5344CB8AC3E}">
        <p14:creationId xmlns:p14="http://schemas.microsoft.com/office/powerpoint/2010/main" val="125133285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Architectural Performance Analysis</a:t>
            </a:r>
            <a:endParaRPr lang="bg-BG" dirty="0"/>
          </a:p>
        </p:txBody>
      </p:sp>
      <p:sp>
        <p:nvSpPr>
          <p:cNvPr id="3" name="Content Placeholder 2"/>
          <p:cNvSpPr>
            <a:spLocks noGrp="1"/>
          </p:cNvSpPr>
          <p:nvPr>
            <p:ph idx="1"/>
          </p:nvPr>
        </p:nvSpPr>
        <p:spPr/>
        <p:txBody>
          <a:bodyPr/>
          <a:lstStyle/>
          <a:p>
            <a:r>
              <a:rPr lang="en-US" dirty="0" smtClean="0"/>
              <a:t>Try out various “what-if” scenarios</a:t>
            </a:r>
          </a:p>
          <a:p>
            <a:r>
              <a:rPr lang="en-US" dirty="0" smtClean="0"/>
              <a:t>Obvious ways to deal with a bottleneck component:</a:t>
            </a:r>
          </a:p>
          <a:p>
            <a:pPr lvl="1"/>
            <a:r>
              <a:rPr lang="en-US" dirty="0" smtClean="0"/>
              <a:t>Replicate it,</a:t>
            </a:r>
          </a:p>
          <a:p>
            <a:pPr lvl="1"/>
            <a:r>
              <a:rPr lang="en-US" dirty="0"/>
              <a:t>S</a:t>
            </a:r>
            <a:r>
              <a:rPr lang="en-US" dirty="0" smtClean="0"/>
              <a:t>peed it up, or</a:t>
            </a:r>
          </a:p>
          <a:p>
            <a:pPr lvl="1"/>
            <a:r>
              <a:rPr lang="en-US" dirty="0" smtClean="0"/>
              <a:t>Reduce the demand on the system</a:t>
            </a:r>
          </a:p>
          <a:p>
            <a:r>
              <a:rPr lang="en-US" dirty="0" smtClean="0"/>
              <a:t>Options may vary in expense and difficulty, or even feasibility</a:t>
            </a:r>
            <a:endParaRPr lang="bg-BG" dirty="0"/>
          </a:p>
        </p:txBody>
      </p:sp>
    </p:spTree>
    <p:extLst>
      <p:ext uri="{BB962C8B-B14F-4D97-AF65-F5344CB8AC3E}">
        <p14:creationId xmlns:p14="http://schemas.microsoft.com/office/powerpoint/2010/main" val="263654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Frameworks vs. </a:t>
            </a:r>
            <a:r>
              <a:rPr lang="en-US" dirty="0" smtClean="0"/>
              <a:t>Patterns</a:t>
            </a:r>
            <a:endParaRPr lang="bg-BG" dirty="0"/>
          </a:p>
        </p:txBody>
      </p:sp>
      <p:sp>
        <p:nvSpPr>
          <p:cNvPr id="3" name="Content Placeholder 2"/>
          <p:cNvSpPr>
            <a:spLocks noGrp="1"/>
          </p:cNvSpPr>
          <p:nvPr>
            <p:ph idx="1"/>
          </p:nvPr>
        </p:nvSpPr>
        <p:spPr/>
        <p:txBody>
          <a:bodyPr/>
          <a:lstStyle/>
          <a:p>
            <a:r>
              <a:rPr lang="en-US" dirty="0" smtClean="0"/>
              <a:t>Frameworks </a:t>
            </a:r>
            <a:r>
              <a:rPr lang="en-US" dirty="0"/>
              <a:t>are more concrete</a:t>
            </a:r>
          </a:p>
          <a:p>
            <a:pPr lvl="1"/>
            <a:r>
              <a:rPr lang="en-US" dirty="0" smtClean="0"/>
              <a:t>Actual </a:t>
            </a:r>
            <a:r>
              <a:rPr lang="en-US" dirty="0"/>
              <a:t>code for a particular domain</a:t>
            </a:r>
          </a:p>
          <a:p>
            <a:pPr lvl="1"/>
            <a:r>
              <a:rPr lang="en-US" dirty="0" smtClean="0"/>
              <a:t>Design </a:t>
            </a:r>
            <a:r>
              <a:rPr lang="en-US" dirty="0"/>
              <a:t>patterns aren’t code; they are a </a:t>
            </a:r>
            <a:r>
              <a:rPr lang="en-US" dirty="0" smtClean="0"/>
              <a:t>pattern </a:t>
            </a:r>
            <a:r>
              <a:rPr lang="en-US" dirty="0"/>
              <a:t>that can be applied in code</a:t>
            </a:r>
          </a:p>
          <a:p>
            <a:r>
              <a:rPr lang="en-US" dirty="0" smtClean="0"/>
              <a:t>Frameworks </a:t>
            </a:r>
            <a:r>
              <a:rPr lang="en-US" dirty="0"/>
              <a:t>are larger</a:t>
            </a:r>
          </a:p>
          <a:p>
            <a:pPr lvl="1"/>
            <a:r>
              <a:rPr lang="en-US" dirty="0" smtClean="0"/>
              <a:t>May </a:t>
            </a:r>
            <a:r>
              <a:rPr lang="en-US" dirty="0"/>
              <a:t>contain multiple patterns</a:t>
            </a:r>
          </a:p>
          <a:p>
            <a:r>
              <a:rPr lang="en-US" dirty="0" smtClean="0"/>
              <a:t>Frameworks </a:t>
            </a:r>
            <a:r>
              <a:rPr lang="en-US" dirty="0"/>
              <a:t>are specialized to a domain</a:t>
            </a:r>
          </a:p>
          <a:p>
            <a:pPr lvl="1"/>
            <a:r>
              <a:rPr lang="en-US" dirty="0" smtClean="0"/>
              <a:t>Design </a:t>
            </a:r>
            <a:r>
              <a:rPr lang="en-US" dirty="0"/>
              <a:t>patterns apply in any domain</a:t>
            </a:r>
            <a:endParaRPr lang="bg-BG" dirty="0"/>
          </a:p>
        </p:txBody>
      </p:sp>
    </p:spTree>
    <p:extLst>
      <p:ext uri="{BB962C8B-B14F-4D97-AF65-F5344CB8AC3E}">
        <p14:creationId xmlns:p14="http://schemas.microsoft.com/office/powerpoint/2010/main" val="328827896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1: Performance Prediction</a:t>
            </a:r>
            <a:endParaRPr lang="bg-BG" dirty="0"/>
          </a:p>
        </p:txBody>
      </p:sp>
      <p:sp>
        <p:nvSpPr>
          <p:cNvPr id="3" name="Content Placeholder 2"/>
          <p:cNvSpPr>
            <a:spLocks noGrp="1"/>
          </p:cNvSpPr>
          <p:nvPr>
            <p:ph idx="1"/>
          </p:nvPr>
        </p:nvSpPr>
        <p:spPr/>
        <p:txBody>
          <a:bodyPr/>
          <a:lstStyle/>
          <a:p>
            <a:r>
              <a:rPr lang="en-US" dirty="0" smtClean="0"/>
              <a:t>Problem: Evaluate performance of three-tier medical information system</a:t>
            </a:r>
            <a:endParaRPr lang="bg-BG"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819400"/>
            <a:ext cx="6501416"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60681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Evaluate performance of a three-tier medical informatics system</a:t>
            </a:r>
            <a:endParaRPr lang="bg-BG" dirty="0"/>
          </a:p>
        </p:txBody>
      </p:sp>
      <p:sp>
        <p:nvSpPr>
          <p:cNvPr id="3" name="Content Placeholder 2"/>
          <p:cNvSpPr>
            <a:spLocks noGrp="1"/>
          </p:cNvSpPr>
          <p:nvPr>
            <p:ph idx="1"/>
          </p:nvPr>
        </p:nvSpPr>
        <p:spPr/>
        <p:txBody>
          <a:bodyPr/>
          <a:lstStyle/>
          <a:p>
            <a:r>
              <a:rPr lang="en-US" dirty="0" smtClean="0"/>
              <a:t>Can the servers handle the</a:t>
            </a:r>
            <a:br>
              <a:rPr lang="en-US" dirty="0" smtClean="0"/>
            </a:br>
            <a:r>
              <a:rPr lang="en-US" dirty="0" smtClean="0"/>
              <a:t>expected demand?</a:t>
            </a:r>
          </a:p>
          <a:p>
            <a:r>
              <a:rPr lang="en-US" dirty="0" smtClean="0"/>
              <a:t>Will the average response</a:t>
            </a:r>
            <a:br>
              <a:rPr lang="en-US" dirty="0" smtClean="0"/>
            </a:br>
            <a:r>
              <a:rPr lang="en-US" dirty="0" smtClean="0"/>
              <a:t>time meet requirements?</a:t>
            </a:r>
          </a:p>
          <a:p>
            <a:r>
              <a:rPr lang="en-US" dirty="0" smtClean="0"/>
              <a:t>How large should the</a:t>
            </a:r>
            <a:br>
              <a:rPr lang="en-US" dirty="0" smtClean="0"/>
            </a:br>
            <a:r>
              <a:rPr lang="en-US" dirty="0" smtClean="0"/>
              <a:t>buffers be?</a:t>
            </a:r>
          </a:p>
          <a:p>
            <a:r>
              <a:rPr lang="en-US" dirty="0" smtClean="0"/>
              <a:t>Highest demand the servers</a:t>
            </a:r>
            <a:br>
              <a:rPr lang="en-US" dirty="0" smtClean="0"/>
            </a:br>
            <a:r>
              <a:rPr lang="en-US" dirty="0" smtClean="0"/>
              <a:t>can handle?</a:t>
            </a:r>
          </a:p>
          <a:p>
            <a:r>
              <a:rPr lang="en-US" dirty="0" smtClean="0"/>
              <a:t>Which component is the</a:t>
            </a:r>
            <a:br>
              <a:rPr lang="en-US" dirty="0" smtClean="0"/>
            </a:br>
            <a:r>
              <a:rPr lang="en-US" dirty="0" smtClean="0"/>
              <a:t>bottleneck?</a:t>
            </a:r>
          </a:p>
          <a:p>
            <a:r>
              <a:rPr lang="en-US" dirty="0" smtClean="0"/>
              <a:t>How would server/database</a:t>
            </a:r>
            <a:br>
              <a:rPr lang="en-US" dirty="0" smtClean="0"/>
            </a:br>
            <a:r>
              <a:rPr lang="en-US" dirty="0" smtClean="0"/>
              <a:t>replication affect this?</a:t>
            </a:r>
            <a:endParaRPr lang="bg-BG"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809750"/>
            <a:ext cx="3629025"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548017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Queuing Network Theory</a:t>
            </a:r>
            <a:endParaRPr lang="bg-BG" dirty="0"/>
          </a:p>
        </p:txBody>
      </p:sp>
      <p:sp>
        <p:nvSpPr>
          <p:cNvPr id="3" name="Content Placeholder 2"/>
          <p:cNvSpPr>
            <a:spLocks noGrp="1"/>
          </p:cNvSpPr>
          <p:nvPr>
            <p:ph idx="1"/>
          </p:nvPr>
        </p:nvSpPr>
        <p:spPr/>
        <p:txBody>
          <a:bodyPr/>
          <a:lstStyle/>
          <a:p>
            <a:r>
              <a:rPr lang="en-US" dirty="0" smtClean="0"/>
              <a:t>Basic units of a queuing network:</a:t>
            </a:r>
          </a:p>
          <a:p>
            <a:pPr lvl="1"/>
            <a:r>
              <a:rPr lang="en-US" dirty="0" smtClean="0"/>
              <a:t>Queues: A buffer with some queuing discipline (e.g., FIFO, round robin)</a:t>
            </a:r>
          </a:p>
          <a:p>
            <a:pPr lvl="1"/>
            <a:r>
              <a:rPr lang="en-US" dirty="0" smtClean="0"/>
              <a:t>Service centers: provides some necessary service</a:t>
            </a:r>
          </a:p>
          <a:p>
            <a:r>
              <a:rPr lang="en-US" dirty="0" smtClean="0"/>
              <a:t>Service center:</a:t>
            </a:r>
          </a:p>
          <a:p>
            <a:pPr lvl="1"/>
            <a:r>
              <a:rPr lang="en-US" dirty="0" smtClean="0"/>
              <a:t>Has a queue  of service, containing jobs to process</a:t>
            </a:r>
          </a:p>
          <a:p>
            <a:pPr lvl="1"/>
            <a:r>
              <a:rPr lang="en-US" dirty="0" smtClean="0"/>
              <a:t>Can be replicated: i.e., m identical providers which </a:t>
            </a:r>
            <a:r>
              <a:rPr lang="en-US" dirty="0"/>
              <a:t>draw </a:t>
            </a:r>
            <a:r>
              <a:rPr lang="en-US" dirty="0" smtClean="0"/>
              <a:t>their jobs from a single queue</a:t>
            </a:r>
          </a:p>
          <a:p>
            <a:r>
              <a:rPr lang="en-US" dirty="0" smtClean="0"/>
              <a:t>A queuing network is an interconnected group of these queues.</a:t>
            </a:r>
          </a:p>
          <a:p>
            <a:pPr lvl="1"/>
            <a:r>
              <a:rPr lang="en-US" dirty="0" smtClean="0"/>
              <a:t>Jobs enter the network, receive service at service centers, and leave</a:t>
            </a:r>
            <a:endParaRPr lang="bg-BG" dirty="0"/>
          </a:p>
        </p:txBody>
      </p:sp>
    </p:spTree>
    <p:extLst>
      <p:ext uri="{BB962C8B-B14F-4D97-AF65-F5344CB8AC3E}">
        <p14:creationId xmlns:p14="http://schemas.microsoft.com/office/powerpoint/2010/main" val="153134684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Queuing Network </a:t>
            </a:r>
            <a:r>
              <a:rPr lang="en-US" dirty="0" smtClean="0"/>
              <a:t>Theory</a:t>
            </a:r>
            <a:endParaRPr lang="bg-BG" dirty="0"/>
          </a:p>
        </p:txBody>
      </p:sp>
      <p:sp>
        <p:nvSpPr>
          <p:cNvPr id="3" name="Content Placeholder 2"/>
          <p:cNvSpPr>
            <a:spLocks noGrp="1"/>
          </p:cNvSpPr>
          <p:nvPr>
            <p:ph idx="1"/>
          </p:nvPr>
        </p:nvSpPr>
        <p:spPr/>
        <p:txBody>
          <a:bodyPr/>
          <a:lstStyle/>
          <a:p>
            <a:r>
              <a:rPr lang="en-US" dirty="0" smtClean="0"/>
              <a:t>Given for each service center</a:t>
            </a:r>
          </a:p>
          <a:p>
            <a:pPr lvl="1"/>
            <a:r>
              <a:rPr lang="en-US" dirty="0" smtClean="0"/>
              <a:t>Average arrival rate of jobs</a:t>
            </a:r>
          </a:p>
          <a:p>
            <a:pPr lvl="1"/>
            <a:r>
              <a:rPr lang="en-US" dirty="0" smtClean="0"/>
              <a:t>Average service time to process a job</a:t>
            </a:r>
          </a:p>
          <a:p>
            <a:r>
              <a:rPr lang="en-US" dirty="0" smtClean="0"/>
              <a:t>Assumptions</a:t>
            </a:r>
          </a:p>
          <a:p>
            <a:pPr lvl="1"/>
            <a:r>
              <a:rPr lang="en-US" dirty="0" smtClean="0"/>
              <a:t>Asynchronous arrival of jobs in queue</a:t>
            </a:r>
          </a:p>
          <a:p>
            <a:pPr lvl="1"/>
            <a:r>
              <a:rPr lang="en-US" dirty="0" smtClean="0"/>
              <a:t>Exponential rates, independence</a:t>
            </a:r>
          </a:p>
          <a:p>
            <a:pPr lvl="1"/>
            <a:r>
              <a:rPr lang="en-US" dirty="0" smtClean="0"/>
              <a:t>Each job exists in exactly one place at a time</a:t>
            </a:r>
            <a:endParaRPr lang="bg-BG" dirty="0"/>
          </a:p>
        </p:txBody>
      </p:sp>
    </p:spTree>
    <p:extLst>
      <p:ext uri="{BB962C8B-B14F-4D97-AF65-F5344CB8AC3E}">
        <p14:creationId xmlns:p14="http://schemas.microsoft.com/office/powerpoint/2010/main" val="350373718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Queuing Network Predictions</a:t>
            </a:r>
            <a:endParaRPr lang="bg-BG" dirty="0"/>
          </a:p>
        </p:txBody>
      </p:sp>
      <p:sp>
        <p:nvSpPr>
          <p:cNvPr id="3" name="Content Placeholder 2"/>
          <p:cNvSpPr>
            <a:spLocks noGrp="1"/>
          </p:cNvSpPr>
          <p:nvPr>
            <p:ph idx="1"/>
          </p:nvPr>
        </p:nvSpPr>
        <p:spPr/>
        <p:txBody>
          <a:bodyPr>
            <a:normAutofit lnSpcReduction="10000"/>
          </a:bodyPr>
          <a:lstStyle/>
          <a:p>
            <a:r>
              <a:rPr lang="en-US" dirty="0" smtClean="0"/>
              <a:t>Utilization (fraction of time the service center is occupied)</a:t>
            </a:r>
          </a:p>
          <a:p>
            <a:r>
              <a:rPr lang="en-US" dirty="0" smtClean="0"/>
              <a:t>Average time a job spends waiting in queue</a:t>
            </a:r>
          </a:p>
          <a:p>
            <a:r>
              <a:rPr lang="en-US" dirty="0" smtClean="0"/>
              <a:t>Average queue length</a:t>
            </a:r>
          </a:p>
          <a:p>
            <a:r>
              <a:rPr lang="en-US" dirty="0" smtClean="0"/>
              <a:t>Probability that the queue length is n</a:t>
            </a:r>
          </a:p>
          <a:p>
            <a:r>
              <a:rPr lang="en-US" dirty="0" smtClean="0"/>
              <a:t>Latency: the time for a job to be completely processed</a:t>
            </a:r>
          </a:p>
          <a:p>
            <a:r>
              <a:rPr lang="en-US" dirty="0" smtClean="0"/>
              <a:t>Throughput: the rate ate which jobs are processed</a:t>
            </a:r>
          </a:p>
          <a:p>
            <a:r>
              <a:rPr lang="en-US" dirty="0" smtClean="0"/>
              <a:t>Number of outstanding jobs in the system</a:t>
            </a:r>
          </a:p>
          <a:p>
            <a:r>
              <a:rPr lang="en-US" dirty="0" smtClean="0"/>
              <a:t>Most-utilized service centers, i.e., possible bottlenecks</a:t>
            </a:r>
          </a:p>
          <a:p>
            <a:r>
              <a:rPr lang="en-US" dirty="0" smtClean="0"/>
              <a:t>Whether the system is stable or overloaded</a:t>
            </a:r>
          </a:p>
          <a:p>
            <a:pPr lvl="1"/>
            <a:r>
              <a:rPr lang="en-US" dirty="0" smtClean="0"/>
              <a:t>In an overloaded system, queue grows faster than jobs can be processed; the server cannot keep up</a:t>
            </a:r>
          </a:p>
          <a:p>
            <a:pPr lvl="1"/>
            <a:r>
              <a:rPr lang="en-US" dirty="0" smtClean="0"/>
              <a:t>For a queue implemented as a buffer of length B, the rate at which incoming jobs are discarded due to buffer overflow (drop rate)</a:t>
            </a:r>
            <a:endParaRPr lang="bg-BG" dirty="0"/>
          </a:p>
        </p:txBody>
      </p:sp>
    </p:spTree>
    <p:extLst>
      <p:ext uri="{BB962C8B-B14F-4D97-AF65-F5344CB8AC3E}">
        <p14:creationId xmlns:p14="http://schemas.microsoft.com/office/powerpoint/2010/main" val="103567779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Naive Application to Architectures</a:t>
            </a:r>
            <a:endParaRPr lang="bg-BG" dirty="0"/>
          </a:p>
        </p:txBody>
      </p:sp>
      <p:sp>
        <p:nvSpPr>
          <p:cNvPr id="3" name="Content Placeholder 2"/>
          <p:cNvSpPr>
            <a:spLocks noGrp="1"/>
          </p:cNvSpPr>
          <p:nvPr>
            <p:ph idx="1"/>
          </p:nvPr>
        </p:nvSpPr>
        <p:spPr/>
        <p:txBody>
          <a:bodyPr/>
          <a:lstStyle/>
          <a:p>
            <a:r>
              <a:rPr lang="en-US" dirty="0" smtClean="0"/>
              <a:t>Define an architectural style in which</a:t>
            </a:r>
          </a:p>
          <a:p>
            <a:pPr lvl="1"/>
            <a:r>
              <a:rPr lang="en-US" dirty="0" smtClean="0"/>
              <a:t>Service </a:t>
            </a:r>
            <a:r>
              <a:rPr lang="en-US" dirty="0"/>
              <a:t>centers → distributed processing components</a:t>
            </a:r>
          </a:p>
          <a:p>
            <a:pPr lvl="1"/>
            <a:r>
              <a:rPr lang="en-US" dirty="0" smtClean="0"/>
              <a:t>Transmission lines </a:t>
            </a:r>
            <a:r>
              <a:rPr lang="en-US" dirty="0"/>
              <a:t>→ </a:t>
            </a:r>
            <a:r>
              <a:rPr lang="en-US" dirty="0" smtClean="0"/>
              <a:t>directional asynchronous message passing connectors</a:t>
            </a:r>
          </a:p>
          <a:p>
            <a:pPr lvl="1"/>
            <a:endParaRPr lang="en-US" dirty="0"/>
          </a:p>
          <a:p>
            <a:r>
              <a:rPr lang="en-US" dirty="0" smtClean="0"/>
              <a:t>Associate service times with components and arrival rates with system</a:t>
            </a:r>
          </a:p>
          <a:p>
            <a:endParaRPr lang="en-US" dirty="0"/>
          </a:p>
          <a:p>
            <a:r>
              <a:rPr lang="en-US" dirty="0" smtClean="0"/>
              <a:t>Use Queuing Networks to calculate derived values for the components and the system</a:t>
            </a:r>
            <a:endParaRPr lang="bg-BG" dirty="0"/>
          </a:p>
        </p:txBody>
      </p:sp>
    </p:spTree>
    <p:extLst>
      <p:ext uri="{BB962C8B-B14F-4D97-AF65-F5344CB8AC3E}">
        <p14:creationId xmlns:p14="http://schemas.microsoft.com/office/powerpoint/2010/main" val="209011863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 Factors</a:t>
            </a:r>
            <a:endParaRPr lang="bg-BG" dirty="0"/>
          </a:p>
        </p:txBody>
      </p:sp>
      <p:sp>
        <p:nvSpPr>
          <p:cNvPr id="3" name="Content Placeholder 2"/>
          <p:cNvSpPr>
            <a:spLocks noGrp="1"/>
          </p:cNvSpPr>
          <p:nvPr>
            <p:ph idx="1"/>
          </p:nvPr>
        </p:nvSpPr>
        <p:spPr/>
        <p:txBody>
          <a:bodyPr/>
          <a:lstStyle/>
          <a:p>
            <a:r>
              <a:rPr lang="en-US" dirty="0" smtClean="0"/>
              <a:t>Cycles</a:t>
            </a:r>
          </a:p>
          <a:p>
            <a:pPr lvl="1"/>
            <a:r>
              <a:rPr lang="en-US" dirty="0" smtClean="0"/>
              <a:t>Jobs may pass through same component several times before exiting</a:t>
            </a:r>
          </a:p>
          <a:p>
            <a:r>
              <a:rPr lang="en-US" dirty="0" smtClean="0"/>
              <a:t>Autonomous clients</a:t>
            </a:r>
          </a:p>
          <a:p>
            <a:pPr lvl="1"/>
            <a:r>
              <a:rPr lang="en-US" dirty="0" smtClean="0"/>
              <a:t>Generate jobs by themselves</a:t>
            </a:r>
          </a:p>
          <a:p>
            <a:r>
              <a:rPr lang="en-US" dirty="0" smtClean="0"/>
              <a:t>Delays in connectors</a:t>
            </a:r>
          </a:p>
          <a:p>
            <a:pPr lvl="1"/>
            <a:r>
              <a:rPr lang="en-US" dirty="0" smtClean="0"/>
              <a:t>Present for architectures of real systems</a:t>
            </a:r>
          </a:p>
          <a:p>
            <a:r>
              <a:rPr lang="en-US" dirty="0" smtClean="0"/>
              <a:t>Replication</a:t>
            </a:r>
          </a:p>
          <a:p>
            <a:pPr lvl="1"/>
            <a:r>
              <a:rPr lang="en-US" dirty="0" smtClean="0"/>
              <a:t>Meaning an effect on calculations</a:t>
            </a:r>
            <a:endParaRPr lang="bg-BG" dirty="0"/>
          </a:p>
        </p:txBody>
      </p:sp>
    </p:spTree>
    <p:extLst>
      <p:ext uri="{BB962C8B-B14F-4D97-AF65-F5344CB8AC3E}">
        <p14:creationId xmlns:p14="http://schemas.microsoft.com/office/powerpoint/2010/main" val="290274434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Modeling Performance in Acme</a:t>
            </a:r>
            <a:endParaRPr lang="bg-BG"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600200"/>
            <a:ext cx="62484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60746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Modeling Three-Tier Family in Acme</a:t>
            </a:r>
            <a:endParaRPr lang="bg-BG"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438" y="1914525"/>
            <a:ext cx="7477125" cy="349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083678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Modeling the System</a:t>
            </a:r>
            <a:endParaRPr lang="bg-BG"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752600"/>
            <a:ext cx="7210425"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0623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architecture</a:t>
            </a:r>
            <a:endParaRPr lang="bg-BG" dirty="0"/>
          </a:p>
        </p:txBody>
      </p:sp>
      <p:sp>
        <p:nvSpPr>
          <p:cNvPr id="5" name="Text Placeholder 4"/>
          <p:cNvSpPr>
            <a:spLocks noGrp="1"/>
          </p:cNvSpPr>
          <p:nvPr>
            <p:ph type="body" idx="1"/>
          </p:nvPr>
        </p:nvSpPr>
        <p:spPr/>
        <p:txBody>
          <a:bodyPr/>
          <a:lstStyle/>
          <a:p>
            <a:endParaRPr lang="bg-BG"/>
          </a:p>
        </p:txBody>
      </p:sp>
    </p:spTree>
    <p:extLst>
      <p:ext uri="{BB962C8B-B14F-4D97-AF65-F5344CB8AC3E}">
        <p14:creationId xmlns:p14="http://schemas.microsoft.com/office/powerpoint/2010/main" val="298336764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QN Example: Local Properties</a:t>
            </a:r>
            <a:endParaRPr lang="bg-BG" dirty="0"/>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225" y="1524000"/>
            <a:ext cx="7829550" cy="481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476916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QN Example: Emergent Global Properties</a:t>
            </a:r>
            <a:endParaRPr lang="bg-BG" dirty="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313" y="1752600"/>
            <a:ext cx="7953375" cy="433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565076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Architectural Analysis in Acme</a:t>
            </a:r>
            <a:endParaRPr lang="bg-BG" dirty="0"/>
          </a:p>
        </p:txBody>
      </p:sp>
      <p:sp>
        <p:nvSpPr>
          <p:cNvPr id="3" name="Content Placeholder 2"/>
          <p:cNvSpPr>
            <a:spLocks noGrp="1"/>
          </p:cNvSpPr>
          <p:nvPr>
            <p:ph idx="1"/>
          </p:nvPr>
        </p:nvSpPr>
        <p:spPr/>
        <p:txBody>
          <a:bodyPr/>
          <a:lstStyle/>
          <a:p>
            <a:r>
              <a:rPr lang="en-US" dirty="0" smtClean="0"/>
              <a:t>In Acme (the language):</a:t>
            </a:r>
          </a:p>
          <a:p>
            <a:pPr lvl="1"/>
            <a:r>
              <a:rPr lang="en-US" dirty="0" smtClean="0"/>
              <a:t>Capture performance-related properties in a family</a:t>
            </a:r>
          </a:p>
          <a:p>
            <a:pPr lvl="1"/>
            <a:r>
              <a:rPr lang="en-US" dirty="0" smtClean="0"/>
              <a:t>Systems desiring performance analysis (and satisfy the assumptions) use this family</a:t>
            </a:r>
          </a:p>
          <a:p>
            <a:pPr lvl="1"/>
            <a:r>
              <a:rPr lang="en-US" dirty="0" smtClean="0"/>
              <a:t>Acme properties</a:t>
            </a:r>
          </a:p>
          <a:p>
            <a:pPr lvl="1"/>
            <a:r>
              <a:rPr lang="en-US" dirty="0" smtClean="0"/>
              <a:t>Acme constraints</a:t>
            </a:r>
          </a:p>
          <a:p>
            <a:r>
              <a:rPr lang="en-US" dirty="0" smtClean="0"/>
              <a:t>In </a:t>
            </a:r>
            <a:r>
              <a:rPr lang="en-US" dirty="0" err="1" smtClean="0"/>
              <a:t>AcmeStudio</a:t>
            </a:r>
            <a:r>
              <a:rPr lang="en-US" dirty="0" smtClean="0"/>
              <a:t> (the tool):</a:t>
            </a:r>
          </a:p>
          <a:p>
            <a:pPr lvl="1"/>
            <a:r>
              <a:rPr lang="en-US" dirty="0" smtClean="0"/>
              <a:t>Calculate the values related to the properties</a:t>
            </a:r>
            <a:endParaRPr lang="bg-BG" dirty="0"/>
          </a:p>
        </p:txBody>
      </p:sp>
    </p:spTree>
    <p:extLst>
      <p:ext uri="{BB962C8B-B14F-4D97-AF65-F5344CB8AC3E}">
        <p14:creationId xmlns:p14="http://schemas.microsoft.com/office/powerpoint/2010/main" val="42512420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Performance Analysis</a:t>
            </a:r>
            <a:endParaRPr lang="bg-BG" dirty="0"/>
          </a:p>
        </p:txBody>
      </p:sp>
      <p:sp>
        <p:nvSpPr>
          <p:cNvPr id="3" name="Content Placeholder 2"/>
          <p:cNvSpPr>
            <a:spLocks noGrp="1"/>
          </p:cNvSpPr>
          <p:nvPr>
            <p:ph idx="1"/>
          </p:nvPr>
        </p:nvSpPr>
        <p:spPr/>
        <p:txBody>
          <a:bodyPr/>
          <a:lstStyle/>
          <a:p>
            <a:r>
              <a:rPr lang="en-US" dirty="0" smtClean="0"/>
              <a:t>The “trend-tracker” is overloaded (but neither of the databases)</a:t>
            </a:r>
            <a:endParaRPr lang="bg-BG"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 y="2847975"/>
            <a:ext cx="7810500"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7260902"/>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can we do about overloading?</a:t>
            </a:r>
            <a:endParaRPr lang="bg-BG" dirty="0"/>
          </a:p>
        </p:txBody>
      </p:sp>
    </p:spTree>
    <p:extLst>
      <p:ext uri="{BB962C8B-B14F-4D97-AF65-F5344CB8AC3E}">
        <p14:creationId xmlns:p14="http://schemas.microsoft.com/office/powerpoint/2010/main" val="370349739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Scaling Strategies</a:t>
            </a:r>
            <a:endParaRPr lang="bg-BG" dirty="0"/>
          </a:p>
        </p:txBody>
      </p:sp>
      <p:sp>
        <p:nvSpPr>
          <p:cNvPr id="3" name="Content Placeholder 2"/>
          <p:cNvSpPr>
            <a:spLocks noGrp="1"/>
          </p:cNvSpPr>
          <p:nvPr>
            <p:ph idx="1"/>
          </p:nvPr>
        </p:nvSpPr>
        <p:spPr/>
        <p:txBody>
          <a:bodyPr>
            <a:normAutofit/>
          </a:bodyPr>
          <a:lstStyle/>
          <a:p>
            <a:r>
              <a:rPr lang="en-US" dirty="0" smtClean="0"/>
              <a:t>Goal of scaling: eliminate performance bottlenecks in application</a:t>
            </a:r>
          </a:p>
          <a:p>
            <a:r>
              <a:rPr lang="en-US" b="1" dirty="0" smtClean="0"/>
              <a:t>Vertical partitioning</a:t>
            </a:r>
          </a:p>
          <a:p>
            <a:pPr lvl="1"/>
            <a:r>
              <a:rPr lang="en-US" dirty="0" smtClean="0"/>
              <a:t>Add cache to process application requests more quickly</a:t>
            </a:r>
          </a:p>
          <a:p>
            <a:pPr lvl="1"/>
            <a:r>
              <a:rPr lang="en-US" dirty="0" smtClean="0"/>
              <a:t>Ex: cache some data (e.g., list of countries) instead of hitting database</a:t>
            </a:r>
          </a:p>
          <a:p>
            <a:r>
              <a:rPr lang="en-US" b="1" dirty="0" smtClean="0"/>
              <a:t>Vertical scaling</a:t>
            </a:r>
          </a:p>
          <a:p>
            <a:pPr lvl="1"/>
            <a:r>
              <a:rPr lang="en-US" i="1" dirty="0" smtClean="0"/>
              <a:t>Buy a bigger machine</a:t>
            </a:r>
          </a:p>
          <a:p>
            <a:pPr lvl="1"/>
            <a:r>
              <a:rPr lang="en-US" dirty="0" smtClean="0"/>
              <a:t>More expensive from a hardware standpoint but cost less to maintain</a:t>
            </a:r>
          </a:p>
        </p:txBody>
      </p:sp>
    </p:spTree>
    <p:extLst>
      <p:ext uri="{BB962C8B-B14F-4D97-AF65-F5344CB8AC3E}">
        <p14:creationId xmlns:p14="http://schemas.microsoft.com/office/powerpoint/2010/main" val="144094247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Scaling Strategies</a:t>
            </a:r>
            <a:endParaRPr lang="bg-BG" dirty="0"/>
          </a:p>
        </p:txBody>
      </p:sp>
      <p:sp>
        <p:nvSpPr>
          <p:cNvPr id="3" name="Content Placeholder 2"/>
          <p:cNvSpPr>
            <a:spLocks noGrp="1"/>
          </p:cNvSpPr>
          <p:nvPr>
            <p:ph idx="1"/>
          </p:nvPr>
        </p:nvSpPr>
        <p:spPr/>
        <p:txBody>
          <a:bodyPr>
            <a:normAutofit/>
          </a:bodyPr>
          <a:lstStyle/>
          <a:p>
            <a:r>
              <a:rPr lang="en-US" b="1" dirty="0" smtClean="0"/>
              <a:t>Horizontal partitioning</a:t>
            </a:r>
          </a:p>
          <a:p>
            <a:pPr lvl="1"/>
            <a:r>
              <a:rPr lang="en-US" dirty="0" smtClean="0"/>
              <a:t>Partition application onto different servers.</a:t>
            </a:r>
          </a:p>
          <a:p>
            <a:pPr lvl="1"/>
            <a:r>
              <a:rPr lang="en-US" dirty="0" smtClean="0"/>
              <a:t>For example: Split off reporting server onto another server</a:t>
            </a:r>
          </a:p>
          <a:p>
            <a:pPr lvl="1"/>
            <a:r>
              <a:rPr lang="en-US" dirty="0" smtClean="0"/>
              <a:t>Requires careful thought about slicing the application</a:t>
            </a:r>
          </a:p>
          <a:p>
            <a:r>
              <a:rPr lang="en-US" dirty="0" smtClean="0"/>
              <a:t>Horizontal scaling</a:t>
            </a:r>
          </a:p>
          <a:p>
            <a:pPr lvl="1"/>
            <a:r>
              <a:rPr lang="en-US" i="1" dirty="0" smtClean="0"/>
              <a:t>Buy a farm of identical machines</a:t>
            </a:r>
          </a:p>
          <a:p>
            <a:pPr lvl="1"/>
            <a:r>
              <a:rPr lang="en-US" dirty="0" smtClean="0"/>
              <a:t>Drawback: you cannot store state information on any given machine</a:t>
            </a:r>
          </a:p>
          <a:p>
            <a:pPr lvl="1"/>
            <a:r>
              <a:rPr lang="en-US" dirty="0" smtClean="0"/>
              <a:t>Cheaper from a hardware standpoint but cost more to maintain</a:t>
            </a:r>
            <a:endParaRPr lang="bg-BG" dirty="0"/>
          </a:p>
        </p:txBody>
      </p:sp>
    </p:spTree>
    <p:extLst>
      <p:ext uri="{BB962C8B-B14F-4D97-AF65-F5344CB8AC3E}">
        <p14:creationId xmlns:p14="http://schemas.microsoft.com/office/powerpoint/2010/main" val="299378101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2: Reliability predictions</a:t>
            </a:r>
            <a:endParaRPr lang="bg-BG" dirty="0"/>
          </a:p>
        </p:txBody>
      </p:sp>
      <p:sp>
        <p:nvSpPr>
          <p:cNvPr id="3" name="Content Placeholder 2"/>
          <p:cNvSpPr>
            <a:spLocks noGrp="1"/>
          </p:cNvSpPr>
          <p:nvPr>
            <p:ph idx="1"/>
          </p:nvPr>
        </p:nvSpPr>
        <p:spPr/>
        <p:txBody>
          <a:bodyPr/>
          <a:lstStyle/>
          <a:p>
            <a:r>
              <a:rPr lang="en-US" dirty="0" smtClean="0"/>
              <a:t>Basic idea: apply Reliability Block</a:t>
            </a:r>
          </a:p>
          <a:p>
            <a:r>
              <a:rPr lang="en-US" dirty="0" smtClean="0"/>
              <a:t>Diagrams to Software Architecture</a:t>
            </a:r>
          </a:p>
          <a:p>
            <a:pPr lvl="1"/>
            <a:r>
              <a:rPr lang="en-US" dirty="0" smtClean="0"/>
              <a:t>Reuse well developed reliability model</a:t>
            </a:r>
          </a:p>
          <a:p>
            <a:pPr lvl="1"/>
            <a:r>
              <a:rPr lang="en-US" dirty="0" smtClean="0"/>
              <a:t>Slightly modified to work with Software Architectures</a:t>
            </a:r>
          </a:p>
          <a:p>
            <a:r>
              <a:rPr lang="en-US" dirty="0" smtClean="0"/>
              <a:t>Initial information includes:</a:t>
            </a:r>
          </a:p>
          <a:p>
            <a:pPr lvl="1"/>
            <a:r>
              <a:rPr lang="en-US" dirty="0" smtClean="0"/>
              <a:t>Reliability of individual components</a:t>
            </a:r>
          </a:p>
          <a:p>
            <a:pPr lvl="1"/>
            <a:r>
              <a:rPr lang="en-US" dirty="0" smtClean="0"/>
              <a:t>Topology of interaction, concurrency, replication</a:t>
            </a:r>
          </a:p>
          <a:p>
            <a:r>
              <a:rPr lang="en-US" dirty="0" smtClean="0"/>
              <a:t>From this we calculate expected reliability of the system as whole.</a:t>
            </a:r>
            <a:endParaRPr lang="bg-BG" dirty="0"/>
          </a:p>
        </p:txBody>
      </p:sp>
    </p:spTree>
    <p:extLst>
      <p:ext uri="{BB962C8B-B14F-4D97-AF65-F5344CB8AC3E}">
        <p14:creationId xmlns:p14="http://schemas.microsoft.com/office/powerpoint/2010/main" val="329466788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Reliability model for SW Architecture</a:t>
            </a:r>
            <a:endParaRPr lang="bg-BG"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lstStyle/>
              <a:p>
                <a:endParaRPr lang="en-US" dirty="0" smtClean="0"/>
              </a:p>
              <a:p>
                <a:r>
                  <a:rPr lang="en-US" dirty="0" smtClean="0"/>
                  <a:t>Reliability defined as </a:t>
                </a:r>
                <a14:m>
                  <m:oMath xmlns:m="http://schemas.openxmlformats.org/officeDocument/2006/math">
                    <m:r>
                      <a:rPr lang="en-US" b="0" i="1" smtClean="0">
                        <a:latin typeface="Cambria Math"/>
                      </a:rPr>
                      <m:t>𝑅</m:t>
                    </m:r>
                    <m:r>
                      <a:rPr lang="en-US" b="0" i="1" smtClean="0">
                        <a:latin typeface="Cambria Math"/>
                      </a:rPr>
                      <m:t>=</m:t>
                    </m:r>
                    <m:sSup>
                      <m:sSupPr>
                        <m:ctrlPr>
                          <a:rPr lang="en-US" b="0" i="1" smtClean="0">
                            <a:latin typeface="Cambria Math"/>
                          </a:rPr>
                        </m:ctrlPr>
                      </m:sSupPr>
                      <m:e>
                        <m:r>
                          <a:rPr lang="en-US" b="0" i="1" smtClean="0">
                            <a:latin typeface="Cambria Math"/>
                          </a:rPr>
                          <m:t>𝑒</m:t>
                        </m:r>
                      </m:e>
                      <m:sup>
                        <m:r>
                          <a:rPr lang="en-US" b="0" i="1" smtClean="0">
                            <a:latin typeface="Cambria Math"/>
                          </a:rPr>
                          <m:t>−</m:t>
                        </m:r>
                        <m:r>
                          <m:rPr>
                            <m:sty m:val="p"/>
                          </m:rPr>
                          <a:rPr lang="el-GR" b="0" i="1" smtClean="0">
                            <a:latin typeface="Cambria Math"/>
                            <a:ea typeface="Cambria Math"/>
                          </a:rPr>
                          <m:t>λ</m:t>
                        </m:r>
                        <m:r>
                          <a:rPr lang="en-US" b="0" i="1" smtClean="0">
                            <a:latin typeface="Cambria Math"/>
                            <a:ea typeface="Cambria Math"/>
                          </a:rPr>
                          <m:t>𝑇</m:t>
                        </m:r>
                      </m:sup>
                    </m:sSup>
                  </m:oMath>
                </a14:m>
                <a:r>
                  <a:rPr lang="en-US" dirty="0" smtClean="0"/>
                  <a:t> where:</a:t>
                </a:r>
              </a:p>
              <a:p>
                <a:pPr lvl="2"/>
                <a:endParaRPr lang="en-US" dirty="0" smtClean="0">
                  <a:ea typeface="Cambria Math"/>
                  <a:cs typeface="Calibri" pitchFamily="34" charset="0"/>
                </a:endParaRPr>
              </a:p>
              <a:p>
                <a:pPr lvl="2"/>
                <a:r>
                  <a:rPr lang="el-GR" dirty="0" smtClean="0">
                    <a:ea typeface="Cambria Math"/>
                    <a:cs typeface="Calibri" pitchFamily="34" charset="0"/>
                  </a:rPr>
                  <a:t>λ</a:t>
                </a:r>
                <a:r>
                  <a:rPr lang="en-US" dirty="0" smtClean="0">
                    <a:ea typeface="Cambria Math"/>
                    <a:cs typeface="Calibri" pitchFamily="34" charset="0"/>
                  </a:rPr>
                  <a:t> is a component’s failure rate</a:t>
                </a:r>
              </a:p>
              <a:p>
                <a:pPr lvl="2"/>
                <a:endParaRPr lang="en-US" dirty="0" smtClean="0">
                  <a:ea typeface="Cambria Math"/>
                  <a:cs typeface="Calibri" pitchFamily="34" charset="0"/>
                </a:endParaRPr>
              </a:p>
              <a:p>
                <a:pPr lvl="2"/>
                <a:r>
                  <a:rPr lang="en-US" dirty="0" smtClean="0">
                    <a:ea typeface="Cambria Math"/>
                    <a:cs typeface="Calibri" pitchFamily="34" charset="0"/>
                  </a:rPr>
                  <a:t> T is the time period over which reliability is measured</a:t>
                </a:r>
                <a:endParaRPr lang="bg-BG" dirty="0">
                  <a:cs typeface="Calibri" pitchFamily="34"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593"/>
                </a:stretch>
              </a:blipFill>
            </p:spPr>
            <p:txBody>
              <a:bodyPr/>
              <a:lstStyle/>
              <a:p>
                <a:r>
                  <a:rPr lang="bg-BG">
                    <a:noFill/>
                  </a:rPr>
                  <a:t> </a:t>
                </a:r>
              </a:p>
            </p:txBody>
          </p:sp>
        </mc:Fallback>
      </mc:AlternateContent>
    </p:spTree>
    <p:extLst>
      <p:ext uri="{BB962C8B-B14F-4D97-AF65-F5344CB8AC3E}">
        <p14:creationId xmlns:p14="http://schemas.microsoft.com/office/powerpoint/2010/main" val="318982819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Reliability Block Diagrams Example</a:t>
            </a:r>
            <a:endParaRPr lang="bg-BG"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498" y="2590800"/>
            <a:ext cx="6943725"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14027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From Requirements to Code…</a:t>
            </a:r>
            <a:endParaRPr lang="bg-B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76400"/>
            <a:ext cx="8342948"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847369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Reliability Block Diagram (RBD) Complications</a:t>
            </a:r>
            <a:endParaRPr lang="bg-BG" dirty="0"/>
          </a:p>
        </p:txBody>
      </p:sp>
      <p:sp>
        <p:nvSpPr>
          <p:cNvPr id="3" name="Content Placeholder 2"/>
          <p:cNvSpPr>
            <a:spLocks noGrp="1"/>
          </p:cNvSpPr>
          <p:nvPr>
            <p:ph idx="1"/>
          </p:nvPr>
        </p:nvSpPr>
        <p:spPr/>
        <p:txBody>
          <a:bodyPr/>
          <a:lstStyle/>
          <a:p>
            <a:r>
              <a:rPr lang="en-US" dirty="0" smtClean="0"/>
              <a:t>Simple model has some complications</a:t>
            </a:r>
          </a:p>
          <a:p>
            <a:pPr lvl="1"/>
            <a:r>
              <a:rPr lang="en-US" dirty="0" smtClean="0"/>
              <a:t>Concurrency</a:t>
            </a:r>
          </a:p>
          <a:p>
            <a:pPr lvl="1"/>
            <a:r>
              <a:rPr lang="en-US" dirty="0" smtClean="0"/>
              <a:t>Distribution</a:t>
            </a:r>
          </a:p>
          <a:p>
            <a:pPr lvl="1"/>
            <a:r>
              <a:rPr lang="en-US" dirty="0" smtClean="0"/>
              <a:t>Dynamism</a:t>
            </a:r>
          </a:p>
          <a:p>
            <a:pPr lvl="1"/>
            <a:r>
              <a:rPr lang="en-US" dirty="0" smtClean="0"/>
              <a:t>Connectors may be unreliable</a:t>
            </a:r>
          </a:p>
          <a:p>
            <a:r>
              <a:rPr lang="en-US" dirty="0" smtClean="0"/>
              <a:t>These complications are addresses for many (but not necessary all) styles.</a:t>
            </a:r>
          </a:p>
          <a:p>
            <a:pPr lvl="1"/>
            <a:r>
              <a:rPr lang="en-US" dirty="0" smtClean="0"/>
              <a:t>For details, see </a:t>
            </a:r>
            <a:r>
              <a:rPr lang="en-US" dirty="0" err="1" smtClean="0"/>
              <a:t>Abd</a:t>
            </a:r>
            <a:r>
              <a:rPr lang="en-US" dirty="0" smtClean="0"/>
              <a:t>-Allah, Ahmed, “Extending Reliability Block Diagrams to Software Architectures”, USC Technical Report USC-CSE-97-501 </a:t>
            </a:r>
            <a:r>
              <a:rPr lang="en-US" dirty="0"/>
              <a:t>[AbdAllah97]</a:t>
            </a:r>
            <a:endParaRPr lang="bg-BG" dirty="0"/>
          </a:p>
        </p:txBody>
      </p:sp>
    </p:spTree>
    <p:extLst>
      <p:ext uri="{BB962C8B-B14F-4D97-AF65-F5344CB8AC3E}">
        <p14:creationId xmlns:p14="http://schemas.microsoft.com/office/powerpoint/2010/main" val="65600835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Detailed RBD Example</a:t>
            </a:r>
            <a:endParaRPr lang="bg-BG" dirty="0"/>
          </a:p>
        </p:txBody>
      </p:sp>
      <p:sp>
        <p:nvSpPr>
          <p:cNvPr id="3" name="Content Placeholder 2"/>
          <p:cNvSpPr>
            <a:spLocks noGrp="1"/>
          </p:cNvSpPr>
          <p:nvPr>
            <p:ph idx="1"/>
          </p:nvPr>
        </p:nvSpPr>
        <p:spPr/>
        <p:txBody>
          <a:bodyPr/>
          <a:lstStyle/>
          <a:p>
            <a:pPr marL="0" indent="0">
              <a:buNone/>
            </a:pPr>
            <a:r>
              <a:rPr lang="en-US" dirty="0" smtClean="0"/>
              <a:t>Modeling a Java/WWW-based client-server system (from [AbdAllah97])</a:t>
            </a:r>
            <a:endParaRPr lang="bg-BG" dirty="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713" y="2695575"/>
            <a:ext cx="7648575" cy="370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534075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Specifying Architectural Behavior</a:t>
            </a:r>
            <a:endParaRPr lang="bg-BG"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r>
              <a:rPr lang="en-US" dirty="0" smtClean="0"/>
              <a:t>Which is the reading/writing end of the pipe?</a:t>
            </a:r>
          </a:p>
          <a:p>
            <a:r>
              <a:rPr lang="en-US" dirty="0" smtClean="0"/>
              <a:t>Is writing synchronous?</a:t>
            </a:r>
          </a:p>
          <a:p>
            <a:r>
              <a:rPr lang="en-US" dirty="0" smtClean="0"/>
              <a:t>What if F</a:t>
            </a:r>
            <a:r>
              <a:rPr lang="en-US" baseline="-25000" dirty="0" smtClean="0"/>
              <a:t>2</a:t>
            </a:r>
            <a:r>
              <a:rPr lang="en-US" dirty="0" smtClean="0"/>
              <a:t> tries to read and the pipe is empty?</a:t>
            </a:r>
          </a:p>
          <a:p>
            <a:r>
              <a:rPr lang="en-US" dirty="0" smtClean="0"/>
              <a:t>Can F</a:t>
            </a:r>
            <a:r>
              <a:rPr lang="en-US" baseline="-25000" dirty="0" smtClean="0"/>
              <a:t>1</a:t>
            </a:r>
            <a:r>
              <a:rPr lang="en-US" dirty="0" smtClean="0"/>
              <a:t> choose to stop writing?</a:t>
            </a:r>
          </a:p>
          <a:p>
            <a:r>
              <a:rPr lang="en-US" dirty="0" smtClean="0"/>
              <a:t>Can F</a:t>
            </a:r>
            <a:r>
              <a:rPr lang="en-US" baseline="-25000" dirty="0" smtClean="0"/>
              <a:t>2</a:t>
            </a:r>
            <a:r>
              <a:rPr lang="en-US" dirty="0" smtClean="0"/>
              <a:t> choose to stop reading without consuming all of the data?</a:t>
            </a:r>
          </a:p>
          <a:p>
            <a:r>
              <a:rPr lang="en-US" dirty="0" smtClean="0"/>
              <a:t>If F</a:t>
            </a:r>
            <a:r>
              <a:rPr lang="en-US" baseline="-25000" dirty="0" smtClean="0"/>
              <a:t>1</a:t>
            </a:r>
            <a:r>
              <a:rPr lang="en-US" dirty="0" smtClean="0"/>
              <a:t> closes the pipe, can it start writing again?</a:t>
            </a:r>
          </a:p>
          <a:p>
            <a:r>
              <a:rPr lang="en-US" dirty="0" smtClean="0"/>
              <a:t>If F</a:t>
            </a:r>
            <a:r>
              <a:rPr lang="en-US" baseline="-25000" dirty="0" smtClean="0"/>
              <a:t>2</a:t>
            </a:r>
            <a:r>
              <a:rPr lang="en-US" dirty="0" smtClean="0"/>
              <a:t> never reads, can F</a:t>
            </a:r>
            <a:r>
              <a:rPr lang="en-US" baseline="-25000" dirty="0" smtClean="0"/>
              <a:t>1</a:t>
            </a:r>
            <a:r>
              <a:rPr lang="en-US" dirty="0" smtClean="0"/>
              <a:t> write indefinitely?</a:t>
            </a:r>
            <a:endParaRPr lang="bg-BG"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676400"/>
            <a:ext cx="463867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0317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Software Architecture</a:t>
            </a:r>
            <a:endParaRPr lang="bg-BG"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856509"/>
            <a:ext cx="8477588" cy="433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9082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an Architect?</a:t>
            </a:r>
            <a:endParaRPr lang="bg-BG" dirty="0"/>
          </a:p>
        </p:txBody>
      </p:sp>
    </p:spTree>
    <p:extLst>
      <p:ext uri="{BB962C8B-B14F-4D97-AF65-F5344CB8AC3E}">
        <p14:creationId xmlns:p14="http://schemas.microsoft.com/office/powerpoint/2010/main" val="10173459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an Architect?</a:t>
            </a:r>
            <a:endParaRPr lang="bg-BG" dirty="0"/>
          </a:p>
        </p:txBody>
      </p:sp>
      <p:sp>
        <p:nvSpPr>
          <p:cNvPr id="3" name="Content Placeholder 2"/>
          <p:cNvSpPr>
            <a:spLocks noGrp="1"/>
          </p:cNvSpPr>
          <p:nvPr>
            <p:ph idx="1"/>
          </p:nvPr>
        </p:nvSpPr>
        <p:spPr/>
        <p:txBody>
          <a:bodyPr/>
          <a:lstStyle/>
          <a:p>
            <a:r>
              <a:rPr lang="en-US" dirty="0" smtClean="0"/>
              <a:t>Understand business needs and project requirements</a:t>
            </a:r>
          </a:p>
          <a:p>
            <a:r>
              <a:rPr lang="en-US" dirty="0" smtClean="0"/>
              <a:t>Be aware of a variety of technical approaches to solving the problems presented</a:t>
            </a:r>
          </a:p>
          <a:p>
            <a:r>
              <a:rPr lang="en-US" dirty="0" smtClean="0"/>
              <a:t>Evaluate tradeoffs between these approaches</a:t>
            </a:r>
          </a:p>
          <a:p>
            <a:r>
              <a:rPr lang="en-US" dirty="0" smtClean="0"/>
              <a:t>Translate the needs and tradeoffs into technical architecture that addresses the problems and makes the appropriate tradeoffs</a:t>
            </a:r>
          </a:p>
          <a:p>
            <a:r>
              <a:rPr lang="en-US" dirty="0" smtClean="0"/>
              <a:t>Guide development team to build system as designed</a:t>
            </a:r>
          </a:p>
          <a:p>
            <a:r>
              <a:rPr lang="en-US" dirty="0" smtClean="0"/>
              <a:t>“Soft” skills are as important as technical skills</a:t>
            </a:r>
            <a:endParaRPr lang="bg-BG" dirty="0"/>
          </a:p>
        </p:txBody>
      </p:sp>
    </p:spTree>
    <p:extLst>
      <p:ext uri="{BB962C8B-B14F-4D97-AF65-F5344CB8AC3E}">
        <p14:creationId xmlns:p14="http://schemas.microsoft.com/office/powerpoint/2010/main" val="2548173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an Architecture?</a:t>
            </a:r>
            <a:endParaRPr lang="bg-BG" dirty="0"/>
          </a:p>
        </p:txBody>
      </p:sp>
    </p:spTree>
    <p:extLst>
      <p:ext uri="{BB962C8B-B14F-4D97-AF65-F5344CB8AC3E}">
        <p14:creationId xmlns:p14="http://schemas.microsoft.com/office/powerpoint/2010/main" val="16179753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an Architecture?</a:t>
            </a:r>
            <a:endParaRPr lang="bg-BG" dirty="0"/>
          </a:p>
        </p:txBody>
      </p:sp>
      <p:sp>
        <p:nvSpPr>
          <p:cNvPr id="3" name="Content Placeholder 2"/>
          <p:cNvSpPr>
            <a:spLocks noGrp="1"/>
          </p:cNvSpPr>
          <p:nvPr>
            <p:ph idx="1"/>
          </p:nvPr>
        </p:nvSpPr>
        <p:spPr/>
        <p:txBody>
          <a:bodyPr/>
          <a:lstStyle/>
          <a:p>
            <a:r>
              <a:rPr lang="en-US" dirty="0" smtClean="0"/>
              <a:t>A software architecture is the structure or structures of a system, which comprise elements, their externally-visible properties and the relationship among them.</a:t>
            </a:r>
          </a:p>
          <a:p>
            <a:endParaRPr lang="en-US" dirty="0"/>
          </a:p>
          <a:p>
            <a:r>
              <a:rPr lang="en-US" dirty="0" smtClean="0"/>
              <a:t>But what kind of structure?</a:t>
            </a:r>
          </a:p>
          <a:p>
            <a:pPr lvl="1"/>
            <a:r>
              <a:rPr lang="en-US" dirty="0" smtClean="0"/>
              <a:t>Modules: showing composition/decomposition</a:t>
            </a:r>
          </a:p>
          <a:p>
            <a:pPr lvl="1"/>
            <a:r>
              <a:rPr lang="en-US" dirty="0" smtClean="0"/>
              <a:t>Runtime: components at runtime</a:t>
            </a:r>
          </a:p>
          <a:p>
            <a:pPr lvl="1"/>
            <a:r>
              <a:rPr lang="en-US" dirty="0" smtClean="0"/>
              <a:t>Allocation: how software is deployed</a:t>
            </a:r>
          </a:p>
          <a:p>
            <a:pPr lvl="1"/>
            <a:endParaRPr lang="en-US" dirty="0"/>
          </a:p>
          <a:p>
            <a:r>
              <a:rPr lang="en-US" dirty="0" smtClean="0"/>
              <a:t>Each is the basis of an </a:t>
            </a:r>
            <a:r>
              <a:rPr lang="en-US" dirty="0" smtClean="0">
                <a:solidFill>
                  <a:srgbClr val="FF0000"/>
                </a:solidFill>
              </a:rPr>
              <a:t>Architectural view</a:t>
            </a:r>
            <a:endParaRPr lang="bg-BG" dirty="0">
              <a:solidFill>
                <a:srgbClr val="FF0000"/>
              </a:solidFill>
            </a:endParaRPr>
          </a:p>
        </p:txBody>
      </p:sp>
    </p:spTree>
    <p:extLst>
      <p:ext uri="{BB962C8B-B14F-4D97-AF65-F5344CB8AC3E}">
        <p14:creationId xmlns:p14="http://schemas.microsoft.com/office/powerpoint/2010/main" val="9129502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Component-and-Connector (C&amp;C) View</a:t>
            </a:r>
            <a:endParaRPr lang="bg-BG" dirty="0"/>
          </a:p>
        </p:txBody>
      </p:sp>
      <p:sp>
        <p:nvSpPr>
          <p:cNvPr id="3" name="Content Placeholder 2"/>
          <p:cNvSpPr>
            <a:spLocks noGrp="1"/>
          </p:cNvSpPr>
          <p:nvPr>
            <p:ph idx="1"/>
          </p:nvPr>
        </p:nvSpPr>
        <p:spPr/>
        <p:txBody>
          <a:bodyPr/>
          <a:lstStyle/>
          <a:p>
            <a:r>
              <a:rPr lang="en-US" dirty="0" smtClean="0"/>
              <a:t>Decomposition of system into </a:t>
            </a:r>
            <a:r>
              <a:rPr lang="en-US" b="1" dirty="0" smtClean="0"/>
              <a:t>components</a:t>
            </a:r>
          </a:p>
          <a:p>
            <a:pPr lvl="1"/>
            <a:r>
              <a:rPr lang="en-US" dirty="0" smtClean="0"/>
              <a:t>Components: principal units f run-time computation and data stores</a:t>
            </a:r>
          </a:p>
          <a:p>
            <a:pPr lvl="2"/>
            <a:r>
              <a:rPr lang="en-US" dirty="0" smtClean="0"/>
              <a:t>Examples: client, server</a:t>
            </a:r>
          </a:p>
          <a:p>
            <a:pPr lvl="1"/>
            <a:r>
              <a:rPr lang="en-US" dirty="0" smtClean="0"/>
              <a:t>Typically hierarchical</a:t>
            </a:r>
          </a:p>
          <a:p>
            <a:r>
              <a:rPr lang="en-US" dirty="0" smtClean="0"/>
              <a:t>And </a:t>
            </a:r>
            <a:r>
              <a:rPr lang="en-US" b="1" dirty="0" smtClean="0"/>
              <a:t>connectors</a:t>
            </a:r>
          </a:p>
          <a:p>
            <a:pPr lvl="1"/>
            <a:r>
              <a:rPr lang="en-US" dirty="0" smtClean="0"/>
              <a:t>Connectors: define an abstraction of the interactions between components</a:t>
            </a:r>
          </a:p>
          <a:p>
            <a:pPr lvl="2"/>
            <a:r>
              <a:rPr lang="en-US" dirty="0" smtClean="0"/>
              <a:t>Examples: procedure call, pipe, event announce</a:t>
            </a:r>
          </a:p>
          <a:p>
            <a:r>
              <a:rPr lang="en-US" dirty="0" smtClean="0"/>
              <a:t>Using </a:t>
            </a:r>
            <a:r>
              <a:rPr lang="en-US" b="1" dirty="0" smtClean="0"/>
              <a:t>architectural styles</a:t>
            </a:r>
          </a:p>
          <a:p>
            <a:pPr lvl="1"/>
            <a:r>
              <a:rPr lang="en-US" dirty="0" smtClean="0"/>
              <a:t>Guide composition of components and connectors</a:t>
            </a:r>
          </a:p>
          <a:p>
            <a:r>
              <a:rPr lang="en-US" dirty="0" smtClean="0"/>
              <a:t>And </a:t>
            </a:r>
            <a:r>
              <a:rPr lang="en-US" b="1" dirty="0" smtClean="0"/>
              <a:t>constraints</a:t>
            </a:r>
            <a:r>
              <a:rPr lang="en-US" dirty="0" smtClean="0"/>
              <a:t> (or invariants)</a:t>
            </a:r>
            <a:endParaRPr lang="bg-BG" dirty="0"/>
          </a:p>
        </p:txBody>
      </p:sp>
    </p:spTree>
    <p:extLst>
      <p:ext uri="{BB962C8B-B14F-4D97-AF65-F5344CB8AC3E}">
        <p14:creationId xmlns:p14="http://schemas.microsoft.com/office/powerpoint/2010/main" val="21947151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Hello, World in </a:t>
            </a:r>
            <a:r>
              <a:rPr lang="en-US" dirty="0" smtClean="0"/>
              <a:t>C</a:t>
            </a:r>
            <a:endParaRPr lang="bg-BG" dirty="0"/>
          </a:p>
        </p:txBody>
      </p:sp>
      <p:sp>
        <p:nvSpPr>
          <p:cNvPr id="3" name="Content Placeholder 2"/>
          <p:cNvSpPr>
            <a:spLocks noGrp="1"/>
          </p:cNvSpPr>
          <p:nvPr>
            <p:ph idx="1"/>
          </p:nvPr>
        </p:nvSpPr>
        <p:spPr/>
        <p:txBody>
          <a:bodyPr/>
          <a:lstStyle/>
          <a:p>
            <a:pPr marL="0" indent="0">
              <a:buNone/>
            </a:pPr>
            <a:r>
              <a:rPr lang="en-US" dirty="0" smtClean="0"/>
              <a:t>#</a:t>
            </a:r>
            <a:r>
              <a:rPr lang="en-US" dirty="0"/>
              <a:t>include &lt;</a:t>
            </a:r>
            <a:r>
              <a:rPr lang="en-US" dirty="0" err="1"/>
              <a:t>stdio.h</a:t>
            </a:r>
            <a:r>
              <a:rPr lang="en-US" dirty="0"/>
              <a:t>&gt; </a:t>
            </a:r>
          </a:p>
          <a:p>
            <a:pPr marL="0" indent="0">
              <a:buNone/>
            </a:pPr>
            <a:r>
              <a:rPr lang="en-US" dirty="0"/>
              <a:t>main() { </a:t>
            </a:r>
          </a:p>
          <a:p>
            <a:pPr marL="0" indent="0">
              <a:buNone/>
            </a:pPr>
            <a:r>
              <a:rPr lang="en-US" dirty="0"/>
              <a:t> </a:t>
            </a:r>
            <a:r>
              <a:rPr lang="en-US" dirty="0" smtClean="0"/>
              <a:t>  </a:t>
            </a:r>
            <a:r>
              <a:rPr lang="en-US" dirty="0" err="1" smtClean="0"/>
              <a:t>printf</a:t>
            </a:r>
            <a:r>
              <a:rPr lang="en-US" dirty="0" smtClean="0"/>
              <a:t> </a:t>
            </a:r>
            <a:r>
              <a:rPr lang="en-US" dirty="0"/>
              <a:t>("Hello World!\n");</a:t>
            </a:r>
          </a:p>
          <a:p>
            <a:pPr marL="0" indent="0">
              <a:buNone/>
            </a:pPr>
            <a:r>
              <a:rPr lang="en-US" dirty="0"/>
              <a:t>} </a:t>
            </a:r>
          </a:p>
          <a:p>
            <a:endParaRPr lang="en-US" dirty="0" smtClean="0"/>
          </a:p>
          <a:p>
            <a:pPr marL="0" indent="0">
              <a:buNone/>
            </a:pPr>
            <a:r>
              <a:rPr lang="en-US" dirty="0" smtClean="0"/>
              <a:t>What </a:t>
            </a:r>
            <a:r>
              <a:rPr lang="en-US" dirty="0"/>
              <a:t>context does the programmer need to know?</a:t>
            </a:r>
          </a:p>
          <a:p>
            <a:r>
              <a:rPr lang="en-US" dirty="0" smtClean="0"/>
              <a:t>When </a:t>
            </a:r>
            <a:r>
              <a:rPr lang="en-US" dirty="0"/>
              <a:t>the programmer chooses to call </a:t>
            </a:r>
            <a:r>
              <a:rPr lang="en-US" dirty="0" err="1"/>
              <a:t>printf</a:t>
            </a:r>
            <a:r>
              <a:rPr lang="en-US" dirty="0"/>
              <a:t>() it will behave </a:t>
            </a:r>
            <a:r>
              <a:rPr lang="en-US" dirty="0" smtClean="0"/>
              <a:t>according </a:t>
            </a:r>
            <a:r>
              <a:rPr lang="en-US" dirty="0"/>
              <a:t>to its specification</a:t>
            </a:r>
            <a:endParaRPr lang="bg-BG" dirty="0"/>
          </a:p>
        </p:txBody>
      </p:sp>
    </p:spTree>
    <p:extLst>
      <p:ext uri="{BB962C8B-B14F-4D97-AF65-F5344CB8AC3E}">
        <p14:creationId xmlns:p14="http://schemas.microsoft.com/office/powerpoint/2010/main" val="1237821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a:t>
            </a:r>
            <a:br>
              <a:rPr lang="en-US" dirty="0" smtClean="0"/>
            </a:br>
            <a:r>
              <a:rPr lang="en-US" i="1" dirty="0" err="1" smtClean="0"/>
              <a:t>CaPiTaLiZe</a:t>
            </a:r>
            <a:endParaRPr lang="bg-BG" i="1" dirty="0"/>
          </a:p>
        </p:txBody>
      </p:sp>
      <p:sp>
        <p:nvSpPr>
          <p:cNvPr id="3" name="Content Placeholder 2"/>
          <p:cNvSpPr>
            <a:spLocks noGrp="1"/>
          </p:cNvSpPr>
          <p:nvPr>
            <p:ph idx="1"/>
          </p:nvPr>
        </p:nvSpPr>
        <p:spPr/>
        <p:txBody>
          <a:bodyPr/>
          <a:lstStyle/>
          <a:p>
            <a:r>
              <a:rPr lang="en-US" dirty="0" smtClean="0"/>
              <a:t>Pipe-and-Filter System</a:t>
            </a:r>
          </a:p>
          <a:p>
            <a:pPr lvl="1"/>
            <a:r>
              <a:rPr lang="en-US" dirty="0" smtClean="0"/>
              <a:t>Data source component (</a:t>
            </a:r>
            <a:r>
              <a:rPr lang="en-US" i="1" dirty="0" smtClean="0"/>
              <a:t>source</a:t>
            </a:r>
            <a:r>
              <a:rPr lang="en-US" dirty="0" smtClean="0"/>
              <a:t>)</a:t>
            </a:r>
          </a:p>
          <a:p>
            <a:pPr lvl="1"/>
            <a:r>
              <a:rPr lang="en-US" dirty="0" smtClean="0"/>
              <a:t>A data sink component (</a:t>
            </a:r>
            <a:r>
              <a:rPr lang="en-US" i="1" dirty="0" smtClean="0"/>
              <a:t>sink</a:t>
            </a:r>
            <a:r>
              <a:rPr lang="en-US" dirty="0" smtClean="0"/>
              <a:t>)</a:t>
            </a:r>
          </a:p>
          <a:p>
            <a:pPr lvl="1"/>
            <a:r>
              <a:rPr lang="en-US" dirty="0" smtClean="0"/>
              <a:t>A filter component (</a:t>
            </a:r>
            <a:r>
              <a:rPr lang="en-US" i="1" dirty="0" smtClean="0"/>
              <a:t>capitalize</a:t>
            </a:r>
            <a:r>
              <a:rPr lang="en-US" dirty="0" smtClean="0"/>
              <a:t>)</a:t>
            </a:r>
          </a:p>
          <a:p>
            <a:pPr lvl="1"/>
            <a:r>
              <a:rPr lang="en-US" dirty="0" smtClean="0"/>
              <a:t>Two connectors </a:t>
            </a:r>
            <a:r>
              <a:rPr lang="en-US" i="1" dirty="0" smtClean="0"/>
              <a:t>(character pipes</a:t>
            </a:r>
            <a:r>
              <a:rPr lang="en-US" dirty="0" smtClean="0"/>
              <a:t>)</a:t>
            </a:r>
          </a:p>
          <a:p>
            <a:r>
              <a:rPr lang="en-US" dirty="0" smtClean="0"/>
              <a:t>Component </a:t>
            </a:r>
            <a:r>
              <a:rPr lang="en-US" i="1" dirty="0" smtClean="0"/>
              <a:t>capitalize</a:t>
            </a:r>
          </a:p>
          <a:p>
            <a:pPr lvl="1"/>
            <a:r>
              <a:rPr lang="en-US" dirty="0" smtClean="0"/>
              <a:t>Receives ASCII characters from </a:t>
            </a:r>
            <a:r>
              <a:rPr lang="en-US" i="1" dirty="0" smtClean="0"/>
              <a:t>source</a:t>
            </a:r>
          </a:p>
          <a:p>
            <a:pPr lvl="1"/>
            <a:r>
              <a:rPr lang="en-US" dirty="0" smtClean="0"/>
              <a:t>Converts characters alternatively to upper or lower case</a:t>
            </a:r>
          </a:p>
          <a:p>
            <a:pPr lvl="1"/>
            <a:r>
              <a:rPr lang="en-US" dirty="0" smtClean="0"/>
              <a:t>Sends characters on to component </a:t>
            </a:r>
            <a:r>
              <a:rPr lang="en-US" i="1" dirty="0" smtClean="0"/>
              <a:t>sink</a:t>
            </a:r>
            <a:endParaRPr lang="bg-BG" i="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0120" y="457200"/>
            <a:ext cx="3693795"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53701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a:t>
            </a:r>
            <a:r>
              <a:rPr lang="en-US" dirty="0" smtClean="0"/>
              <a:t>: </a:t>
            </a:r>
            <a:r>
              <a:rPr lang="en-US" i="1" dirty="0" err="1" smtClean="0"/>
              <a:t>CaPiTaLiZe</a:t>
            </a:r>
            <a:endParaRPr lang="bg-BG" dirty="0"/>
          </a:p>
        </p:txBody>
      </p:sp>
      <p:sp>
        <p:nvSpPr>
          <p:cNvPr id="3" name="Content Placeholder 2"/>
          <p:cNvSpPr>
            <a:spLocks noGrp="1"/>
          </p:cNvSpPr>
          <p:nvPr>
            <p:ph idx="1"/>
          </p:nvPr>
        </p:nvSpPr>
        <p:spPr/>
        <p:txBody>
          <a:bodyPr/>
          <a:lstStyle/>
          <a:p>
            <a:r>
              <a:rPr lang="en-US" dirty="0" smtClean="0"/>
              <a:t>Further decomposed into a sub-architecture </a:t>
            </a:r>
            <a:r>
              <a:rPr lang="en-US" dirty="0"/>
              <a:t>c</a:t>
            </a:r>
            <a:r>
              <a:rPr lang="en-US" dirty="0" smtClean="0"/>
              <a:t>onsisting of another pipe-and-filter system</a:t>
            </a:r>
            <a:endParaRPr lang="bg-BG"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3727" y="2667000"/>
            <a:ext cx="7035692" cy="303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37683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C&amp;C Components</a:t>
            </a:r>
            <a:endParaRPr lang="bg-BG" dirty="0"/>
          </a:p>
        </p:txBody>
      </p:sp>
      <p:sp>
        <p:nvSpPr>
          <p:cNvPr id="3" name="Content Placeholder 2"/>
          <p:cNvSpPr>
            <a:spLocks noGrp="1"/>
          </p:cNvSpPr>
          <p:nvPr>
            <p:ph idx="1"/>
          </p:nvPr>
        </p:nvSpPr>
        <p:spPr/>
        <p:txBody>
          <a:bodyPr/>
          <a:lstStyle/>
          <a:p>
            <a:endParaRPr lang="en-US" dirty="0" smtClean="0"/>
          </a:p>
          <a:p>
            <a:r>
              <a:rPr lang="en-US" dirty="0" smtClean="0"/>
              <a:t>Components have one or more interfaces (“ports”)</a:t>
            </a:r>
          </a:p>
          <a:p>
            <a:r>
              <a:rPr lang="en-US" dirty="0" smtClean="0"/>
              <a:t>Each interface:</a:t>
            </a:r>
          </a:p>
          <a:p>
            <a:pPr lvl="1"/>
            <a:r>
              <a:rPr lang="en-US" b="1" dirty="0" smtClean="0"/>
              <a:t>Provides</a:t>
            </a:r>
            <a:r>
              <a:rPr lang="en-US" dirty="0" smtClean="0"/>
              <a:t> a set of services that other components may use</a:t>
            </a:r>
          </a:p>
          <a:p>
            <a:pPr lvl="1"/>
            <a:r>
              <a:rPr lang="en-US" b="1" dirty="0" smtClean="0"/>
              <a:t>Requires</a:t>
            </a:r>
            <a:r>
              <a:rPr lang="en-US" dirty="0" smtClean="0"/>
              <a:t> (or </a:t>
            </a:r>
            <a:r>
              <a:rPr lang="en-US" b="1" dirty="0" smtClean="0"/>
              <a:t>uses</a:t>
            </a:r>
            <a:r>
              <a:rPr lang="en-US" dirty="0" smtClean="0"/>
              <a:t>) a set of services that other components must provide</a:t>
            </a:r>
            <a:endParaRPr lang="bg-BG"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4648200"/>
            <a:ext cx="2185219"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73036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C&amp;C Connectors</a:t>
            </a:r>
            <a:endParaRPr lang="bg-BG" dirty="0"/>
          </a:p>
        </p:txBody>
      </p:sp>
      <p:sp>
        <p:nvSpPr>
          <p:cNvPr id="3" name="Content Placeholder 2"/>
          <p:cNvSpPr>
            <a:spLocks noGrp="1"/>
          </p:cNvSpPr>
          <p:nvPr>
            <p:ph idx="1"/>
          </p:nvPr>
        </p:nvSpPr>
        <p:spPr/>
        <p:txBody>
          <a:bodyPr/>
          <a:lstStyle/>
          <a:p>
            <a:r>
              <a:rPr lang="en-US" dirty="0" smtClean="0"/>
              <a:t>Show pathways of communications</a:t>
            </a:r>
          </a:p>
          <a:p>
            <a:r>
              <a:rPr lang="en-US" dirty="0" smtClean="0"/>
              <a:t>Represent interactions between components</a:t>
            </a:r>
          </a:p>
          <a:p>
            <a:pPr lvl="1"/>
            <a:r>
              <a:rPr lang="en-US" dirty="0" smtClean="0"/>
              <a:t>Example: method calls</a:t>
            </a:r>
          </a:p>
          <a:p>
            <a:pPr lvl="1"/>
            <a:r>
              <a:rPr lang="en-US" dirty="0" smtClean="0"/>
              <a:t>Example: SQL connection</a:t>
            </a:r>
          </a:p>
          <a:p>
            <a:r>
              <a:rPr lang="en-US" dirty="0" smtClean="0"/>
              <a:t>The interface of a connector is defined as a set of roles (think of it as the “protocol”)</a:t>
            </a:r>
            <a:endParaRPr lang="bg-BG"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4686300"/>
            <a:ext cx="3560669"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47563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Unix Pipe-and-Filter Systems</a:t>
            </a:r>
            <a:endParaRPr lang="bg-BG"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180" y="1974273"/>
            <a:ext cx="888482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8821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Does a Software Architecture Help?</a:t>
            </a:r>
            <a:endParaRPr lang="bg-BG" dirty="0"/>
          </a:p>
        </p:txBody>
      </p:sp>
      <p:sp>
        <p:nvSpPr>
          <p:cNvPr id="3" name="Content Placeholder 2"/>
          <p:cNvSpPr>
            <a:spLocks noGrp="1"/>
          </p:cNvSpPr>
          <p:nvPr>
            <p:ph idx="1"/>
          </p:nvPr>
        </p:nvSpPr>
        <p:spPr/>
        <p:txBody>
          <a:bodyPr/>
          <a:lstStyle/>
          <a:p>
            <a:r>
              <a:rPr lang="en-US" dirty="0" smtClean="0"/>
              <a:t>Understanding</a:t>
            </a:r>
          </a:p>
          <a:p>
            <a:pPr lvl="1"/>
            <a:r>
              <a:rPr lang="en-US" dirty="0" smtClean="0"/>
              <a:t>Vocabulary for structures, system constraints</a:t>
            </a:r>
          </a:p>
          <a:p>
            <a:r>
              <a:rPr lang="en-US" dirty="0" smtClean="0"/>
              <a:t>Construction</a:t>
            </a:r>
          </a:p>
          <a:p>
            <a:pPr lvl="1"/>
            <a:r>
              <a:rPr lang="en-US" dirty="0" smtClean="0"/>
              <a:t>What behavior must be built-in before actually having running code</a:t>
            </a:r>
          </a:p>
          <a:p>
            <a:r>
              <a:rPr lang="en-US" dirty="0" smtClean="0"/>
              <a:t>Design Reuse</a:t>
            </a:r>
          </a:p>
          <a:p>
            <a:pPr lvl="1"/>
            <a:r>
              <a:rPr lang="en-US" dirty="0" smtClean="0"/>
              <a:t>Reuse of styles and selection among alternatives</a:t>
            </a:r>
          </a:p>
          <a:p>
            <a:r>
              <a:rPr lang="en-US" dirty="0" smtClean="0"/>
              <a:t>Evolution (allowable envelope of change)</a:t>
            </a:r>
          </a:p>
          <a:p>
            <a:pPr lvl="1"/>
            <a:r>
              <a:rPr lang="en-US" dirty="0" smtClean="0"/>
              <a:t>Limits of scalability and adaptation</a:t>
            </a:r>
          </a:p>
          <a:p>
            <a:r>
              <a:rPr lang="en-US" dirty="0" smtClean="0"/>
              <a:t>Analysis</a:t>
            </a:r>
          </a:p>
          <a:p>
            <a:pPr lvl="1"/>
            <a:r>
              <a:rPr lang="en-US" dirty="0" smtClean="0"/>
              <a:t>System-level analysis that exploit structural constraints</a:t>
            </a:r>
          </a:p>
          <a:p>
            <a:pPr lvl="1"/>
            <a:r>
              <a:rPr lang="en-US" dirty="0" smtClean="0"/>
              <a:t>Performance, reliability, security, fault-tolerance</a:t>
            </a:r>
            <a:endParaRPr lang="bg-BG" dirty="0"/>
          </a:p>
        </p:txBody>
      </p:sp>
    </p:spTree>
    <p:extLst>
      <p:ext uri="{BB962C8B-B14F-4D97-AF65-F5344CB8AC3E}">
        <p14:creationId xmlns:p14="http://schemas.microsoft.com/office/powerpoint/2010/main" val="34220218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Architectural Styles or Families</a:t>
            </a:r>
            <a:endParaRPr lang="bg-BG" dirty="0"/>
          </a:p>
        </p:txBody>
      </p:sp>
      <p:sp>
        <p:nvSpPr>
          <p:cNvPr id="3" name="Content Placeholder 2"/>
          <p:cNvSpPr>
            <a:spLocks noGrp="1"/>
          </p:cNvSpPr>
          <p:nvPr>
            <p:ph idx="1"/>
          </p:nvPr>
        </p:nvSpPr>
        <p:spPr/>
        <p:txBody>
          <a:bodyPr/>
          <a:lstStyle/>
          <a:p>
            <a:r>
              <a:rPr lang="en-US" dirty="0" smtClean="0"/>
              <a:t>Describe sets of related architectures</a:t>
            </a:r>
          </a:p>
          <a:p>
            <a:pPr lvl="1"/>
            <a:r>
              <a:rPr lang="en-US" dirty="0" smtClean="0"/>
              <a:t>Vocabulary (types) of components, </a:t>
            </a:r>
            <a:br>
              <a:rPr lang="en-US" dirty="0" smtClean="0"/>
            </a:br>
            <a:r>
              <a:rPr lang="en-US" dirty="0" smtClean="0"/>
              <a:t>connectors, …</a:t>
            </a:r>
          </a:p>
          <a:p>
            <a:pPr lvl="1"/>
            <a:r>
              <a:rPr lang="en-US" dirty="0" smtClean="0"/>
              <a:t>Topological constraints that all members</a:t>
            </a:r>
            <a:br>
              <a:rPr lang="en-US" dirty="0" smtClean="0"/>
            </a:br>
            <a:r>
              <a:rPr lang="en-US" dirty="0" smtClean="0"/>
              <a:t>of the family must satisfy</a:t>
            </a:r>
          </a:p>
          <a:p>
            <a:endParaRPr lang="en-US" dirty="0" smtClean="0"/>
          </a:p>
          <a:p>
            <a:r>
              <a:rPr lang="en-US" dirty="0" smtClean="0"/>
              <a:t>Useful for</a:t>
            </a:r>
          </a:p>
          <a:p>
            <a:pPr lvl="1"/>
            <a:r>
              <a:rPr lang="en-US" dirty="0" smtClean="0"/>
              <a:t>Style-based analysis</a:t>
            </a:r>
          </a:p>
          <a:p>
            <a:pPr lvl="1"/>
            <a:r>
              <a:rPr lang="en-US" dirty="0" smtClean="0"/>
              <a:t>Checking conformance to a style</a:t>
            </a:r>
            <a:endParaRPr lang="bg-BG"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2709" y="1600200"/>
            <a:ext cx="3325091"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64252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many Architectural Styles?</a:t>
            </a:r>
            <a:endParaRPr lang="bg-BG" dirty="0"/>
          </a:p>
        </p:txBody>
      </p:sp>
      <p:sp>
        <p:nvSpPr>
          <p:cNvPr id="3" name="Content Placeholder 2"/>
          <p:cNvSpPr>
            <a:spLocks noGrp="1"/>
          </p:cNvSpPr>
          <p:nvPr>
            <p:ph idx="1"/>
          </p:nvPr>
        </p:nvSpPr>
        <p:spPr/>
        <p:txBody>
          <a:bodyPr/>
          <a:lstStyle/>
          <a:p>
            <a:r>
              <a:rPr lang="en-US" dirty="0" smtClean="0"/>
              <a:t>Understand Pure Styles</a:t>
            </a:r>
          </a:p>
          <a:p>
            <a:pPr lvl="1"/>
            <a:r>
              <a:rPr lang="en-US" dirty="0" smtClean="0"/>
              <a:t>Overall organizational patterns</a:t>
            </a:r>
          </a:p>
          <a:p>
            <a:r>
              <a:rPr lang="en-US" dirty="0" smtClean="0"/>
              <a:t>Understand specializations and examples</a:t>
            </a:r>
          </a:p>
          <a:p>
            <a:pPr lvl="1"/>
            <a:r>
              <a:rPr lang="en-US" dirty="0" smtClean="0"/>
              <a:t>What are some examples and common variants?</a:t>
            </a:r>
          </a:p>
          <a:p>
            <a:r>
              <a:rPr lang="en-US" dirty="0" smtClean="0"/>
              <a:t>Pure styles are rarely found in practice</a:t>
            </a:r>
          </a:p>
          <a:p>
            <a:pPr lvl="1"/>
            <a:r>
              <a:rPr lang="en-US" dirty="0" smtClean="0"/>
              <a:t>Systems in practice deviate from the academic definitions (for good reasons, hopefully)</a:t>
            </a:r>
          </a:p>
          <a:p>
            <a:pPr lvl="1"/>
            <a:r>
              <a:rPr lang="en-US" dirty="0" smtClean="0"/>
              <a:t>Combine several architectural styles simultaneously</a:t>
            </a:r>
          </a:p>
          <a:p>
            <a:r>
              <a:rPr lang="en-US" dirty="0" smtClean="0"/>
              <a:t>What you need to know:</a:t>
            </a:r>
          </a:p>
          <a:p>
            <a:pPr lvl="1"/>
            <a:r>
              <a:rPr lang="en-US" dirty="0" smtClean="0"/>
              <a:t>Understand strengths and weaknesses</a:t>
            </a:r>
          </a:p>
          <a:p>
            <a:pPr lvl="1"/>
            <a:r>
              <a:rPr lang="en-US" dirty="0" smtClean="0"/>
              <a:t>Understand consequences or tradeoffs of deviating from the style</a:t>
            </a:r>
          </a:p>
        </p:txBody>
      </p:sp>
    </p:spTree>
    <p:extLst>
      <p:ext uri="{BB962C8B-B14F-4D97-AF65-F5344CB8AC3E}">
        <p14:creationId xmlns:p14="http://schemas.microsoft.com/office/powerpoint/2010/main" val="1098924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Architectural Styles</a:t>
            </a:r>
            <a:endParaRPr lang="bg-BG"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057400"/>
            <a:ext cx="7308823" cy="379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37600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Call-Return Style Semantics</a:t>
            </a:r>
            <a:endParaRPr lang="bg-BG" dirty="0"/>
          </a:p>
        </p:txBody>
      </p:sp>
      <p:sp>
        <p:nvSpPr>
          <p:cNvPr id="3" name="Content Placeholder 2"/>
          <p:cNvSpPr>
            <a:spLocks noGrp="1"/>
          </p:cNvSpPr>
          <p:nvPr>
            <p:ph idx="1"/>
          </p:nvPr>
        </p:nvSpPr>
        <p:spPr/>
        <p:txBody>
          <a:bodyPr/>
          <a:lstStyle/>
          <a:p>
            <a:r>
              <a:rPr lang="en-US" dirty="0" smtClean="0"/>
              <a:t>Functional correctness is hierarchical</a:t>
            </a:r>
          </a:p>
          <a:p>
            <a:r>
              <a:rPr lang="en-US" dirty="0" smtClean="0"/>
              <a:t>Correctness of one component depends on the correctness of the components on whose services it relies</a:t>
            </a:r>
          </a:p>
          <a:p>
            <a:r>
              <a:rPr lang="en-US" dirty="0" smtClean="0"/>
              <a:t>Leads naturally to a pre/post condition style of specification</a:t>
            </a:r>
          </a:p>
          <a:p>
            <a:pPr lvl="1"/>
            <a:r>
              <a:rPr lang="en-US" dirty="0" smtClean="0"/>
              <a:t>Pre = conditions under which a service may be requested</a:t>
            </a:r>
          </a:p>
          <a:p>
            <a:pPr lvl="1"/>
            <a:r>
              <a:rPr lang="en-US" dirty="0" smtClean="0"/>
              <a:t>Post = the result of having made a service request</a:t>
            </a:r>
            <a:endParaRPr lang="bg-BG" dirty="0"/>
          </a:p>
        </p:txBody>
      </p:sp>
    </p:spTree>
    <p:extLst>
      <p:ext uri="{BB962C8B-B14F-4D97-AF65-F5344CB8AC3E}">
        <p14:creationId xmlns:p14="http://schemas.microsoft.com/office/powerpoint/2010/main" val="15040688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Hello, World as Java </a:t>
            </a:r>
            <a:r>
              <a:rPr lang="en-US" dirty="0" smtClean="0"/>
              <a:t>Applet</a:t>
            </a:r>
            <a:endParaRPr lang="bg-BG"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import </a:t>
            </a:r>
            <a:r>
              <a:rPr lang="en-US" dirty="0" err="1"/>
              <a:t>java.applet.Applet</a:t>
            </a:r>
            <a:r>
              <a:rPr lang="en-US" dirty="0"/>
              <a:t>; </a:t>
            </a:r>
          </a:p>
          <a:p>
            <a:pPr marL="0" indent="0">
              <a:buNone/>
            </a:pPr>
            <a:r>
              <a:rPr lang="en-US" dirty="0"/>
              <a:t>import </a:t>
            </a:r>
            <a:r>
              <a:rPr lang="en-US" dirty="0" err="1"/>
              <a:t>java.awt.Graphics</a:t>
            </a:r>
            <a:r>
              <a:rPr lang="en-US" dirty="0"/>
              <a:t>; </a:t>
            </a:r>
          </a:p>
          <a:p>
            <a:pPr marL="0" indent="0">
              <a:buNone/>
            </a:pPr>
            <a:r>
              <a:rPr lang="en-US" dirty="0"/>
              <a:t>public class </a:t>
            </a:r>
            <a:r>
              <a:rPr lang="en-US" dirty="0" err="1"/>
              <a:t>HelloWorld</a:t>
            </a:r>
            <a:r>
              <a:rPr lang="en-US" dirty="0"/>
              <a:t> extends Applet { </a:t>
            </a:r>
          </a:p>
          <a:p>
            <a:pPr marL="0" indent="0">
              <a:buNone/>
            </a:pPr>
            <a:r>
              <a:rPr lang="en-US" dirty="0" smtClean="0"/>
              <a:t>   public </a:t>
            </a:r>
            <a:r>
              <a:rPr lang="en-US" dirty="0"/>
              <a:t>void paint(Graphics g) { </a:t>
            </a:r>
          </a:p>
          <a:p>
            <a:pPr marL="0" indent="0">
              <a:buNone/>
            </a:pPr>
            <a:r>
              <a:rPr lang="en-US" dirty="0" smtClean="0"/>
              <a:t>      </a:t>
            </a:r>
            <a:r>
              <a:rPr lang="en-US" dirty="0" err="1" smtClean="0"/>
              <a:t>g.drawString</a:t>
            </a:r>
            <a:r>
              <a:rPr lang="en-US" dirty="0"/>
              <a:t>("Hello world!", 50, 25);</a:t>
            </a:r>
          </a:p>
          <a:p>
            <a:pPr marL="0" indent="0">
              <a:buNone/>
            </a:pPr>
            <a:r>
              <a:rPr lang="en-US" dirty="0" smtClean="0"/>
              <a:t>   } </a:t>
            </a:r>
            <a:endParaRPr lang="en-US" dirty="0"/>
          </a:p>
          <a:p>
            <a:pPr marL="0" indent="0">
              <a:buNone/>
            </a:pPr>
            <a:r>
              <a:rPr lang="en-US" dirty="0"/>
              <a:t>} </a:t>
            </a:r>
          </a:p>
          <a:p>
            <a:r>
              <a:rPr lang="en-US" dirty="0" smtClean="0"/>
              <a:t>What </a:t>
            </a:r>
            <a:r>
              <a:rPr lang="en-US" dirty="0"/>
              <a:t>context does the programmer need to know?</a:t>
            </a:r>
          </a:p>
          <a:p>
            <a:pPr lvl="1"/>
            <a:r>
              <a:rPr lang="en-US" dirty="0" smtClean="0"/>
              <a:t>By </a:t>
            </a:r>
            <a:r>
              <a:rPr lang="en-US" dirty="0" err="1"/>
              <a:t>subclassing</a:t>
            </a:r>
            <a:r>
              <a:rPr lang="en-US" dirty="0"/>
              <a:t> Applet, his applet will be run at the right </a:t>
            </a:r>
            <a:r>
              <a:rPr lang="en-US" dirty="0" smtClean="0"/>
              <a:t>time </a:t>
            </a:r>
            <a:r>
              <a:rPr lang="en-US" dirty="0"/>
              <a:t>(I.e. no “main” method defined in the language)</a:t>
            </a:r>
          </a:p>
          <a:p>
            <a:pPr lvl="1"/>
            <a:r>
              <a:rPr lang="en-US" dirty="0" smtClean="0"/>
              <a:t>The </a:t>
            </a:r>
            <a:r>
              <a:rPr lang="en-US" dirty="0"/>
              <a:t>paint method needs to be implemented because </a:t>
            </a:r>
            <a:r>
              <a:rPr lang="en-US" dirty="0" smtClean="0"/>
              <a:t>the </a:t>
            </a:r>
            <a:r>
              <a:rPr lang="en-US" dirty="0"/>
              <a:t>applet runner will use it as a callback</a:t>
            </a:r>
          </a:p>
          <a:p>
            <a:r>
              <a:rPr lang="en-US" dirty="0" smtClean="0"/>
              <a:t>This </a:t>
            </a:r>
            <a:r>
              <a:rPr lang="en-US" dirty="0"/>
              <a:t>is not your father’s Oldsmobile</a:t>
            </a:r>
            <a:endParaRPr lang="bg-BG" dirty="0"/>
          </a:p>
        </p:txBody>
      </p:sp>
    </p:spTree>
    <p:extLst>
      <p:ext uri="{BB962C8B-B14F-4D97-AF65-F5344CB8AC3E}">
        <p14:creationId xmlns:p14="http://schemas.microsoft.com/office/powerpoint/2010/main" val="38740440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Program and Subroutines</a:t>
            </a:r>
            <a:endParaRPr lang="bg-BG" dirty="0"/>
          </a:p>
        </p:txBody>
      </p:sp>
      <p:sp>
        <p:nvSpPr>
          <p:cNvPr id="3" name="Content Placeholder 2"/>
          <p:cNvSpPr>
            <a:spLocks noGrp="1"/>
          </p:cNvSpPr>
          <p:nvPr>
            <p:ph idx="1"/>
          </p:nvPr>
        </p:nvSpPr>
        <p:spPr/>
        <p:txBody>
          <a:bodyPr/>
          <a:lstStyle/>
          <a:p>
            <a:r>
              <a:rPr lang="en-US" dirty="0" smtClean="0"/>
              <a:t>Hierarchical decomposition:</a:t>
            </a:r>
          </a:p>
          <a:p>
            <a:pPr lvl="1"/>
            <a:r>
              <a:rPr lang="en-US" dirty="0" smtClean="0"/>
              <a:t>Based on definition-use relationship</a:t>
            </a:r>
          </a:p>
          <a:p>
            <a:r>
              <a:rPr lang="en-US" dirty="0" smtClean="0"/>
              <a:t>Hierarchical reasoning:</a:t>
            </a:r>
          </a:p>
          <a:p>
            <a:pPr lvl="1"/>
            <a:r>
              <a:rPr lang="en-US" dirty="0" smtClean="0"/>
              <a:t>Correctness of a subroutine depends on the correctness of the subroutines it call</a:t>
            </a:r>
          </a:p>
          <a:p>
            <a:r>
              <a:rPr lang="en-US" dirty="0" smtClean="0"/>
              <a:t>Natural correspondence to code structures</a:t>
            </a:r>
          </a:p>
          <a:p>
            <a:pPr lvl="1"/>
            <a:r>
              <a:rPr lang="en-US" dirty="0" smtClean="0"/>
              <a:t>Code modules are viewed as the corresponding runtime entities</a:t>
            </a:r>
          </a:p>
          <a:p>
            <a:r>
              <a:rPr lang="en-US" dirty="0" smtClean="0"/>
              <a:t>Subsystem structure implicit:</a:t>
            </a:r>
          </a:p>
          <a:p>
            <a:pPr lvl="1"/>
            <a:r>
              <a:rPr lang="en-US" dirty="0" smtClean="0"/>
              <a:t>Subroutines typically aggregated into modules</a:t>
            </a:r>
            <a:endParaRPr lang="bg-BG" dirty="0"/>
          </a:p>
        </p:txBody>
      </p:sp>
    </p:spTree>
    <p:extLst>
      <p:ext uri="{BB962C8B-B14F-4D97-AF65-F5344CB8AC3E}">
        <p14:creationId xmlns:p14="http://schemas.microsoft.com/office/powerpoint/2010/main" val="11031336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Main Program/Subroutine Pattern</a:t>
            </a:r>
            <a:endParaRPr lang="bg-BG"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7315200" cy="4758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77656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Data Abstraction or Object-Oriented</a:t>
            </a:r>
            <a:endParaRPr lang="bg-BG"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685464"/>
            <a:ext cx="7467600" cy="447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94823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with Object Approaches</a:t>
            </a:r>
            <a:endParaRPr lang="bg-BG" dirty="0"/>
          </a:p>
        </p:txBody>
      </p:sp>
      <p:sp>
        <p:nvSpPr>
          <p:cNvPr id="3" name="Content Placeholder 2"/>
          <p:cNvSpPr>
            <a:spLocks noGrp="1"/>
          </p:cNvSpPr>
          <p:nvPr>
            <p:ph idx="1"/>
          </p:nvPr>
        </p:nvSpPr>
        <p:spPr/>
        <p:txBody>
          <a:bodyPr/>
          <a:lstStyle/>
          <a:p>
            <a:r>
              <a:rPr lang="en-US" dirty="0" smtClean="0"/>
              <a:t>Managing many objects</a:t>
            </a:r>
          </a:p>
          <a:p>
            <a:pPr lvl="1"/>
            <a:r>
              <a:rPr lang="en-US" dirty="0" smtClean="0"/>
              <a:t>Vast sea of objects requires additional structuring</a:t>
            </a:r>
          </a:p>
          <a:p>
            <a:r>
              <a:rPr lang="en-US" dirty="0" smtClean="0"/>
              <a:t>Distributed responsibility for behavior</a:t>
            </a:r>
          </a:p>
          <a:p>
            <a:pPr lvl="1"/>
            <a:r>
              <a:rPr lang="en-US" dirty="0" smtClean="0"/>
              <a:t>Makes system hard to understand</a:t>
            </a:r>
          </a:p>
          <a:p>
            <a:pPr lvl="1"/>
            <a:r>
              <a:rPr lang="en-US" dirty="0" smtClean="0"/>
              <a:t>Interaction diagrams now used in design</a:t>
            </a:r>
          </a:p>
          <a:p>
            <a:r>
              <a:rPr lang="en-US" dirty="0" smtClean="0"/>
              <a:t>Capturing families of related designs</a:t>
            </a:r>
          </a:p>
          <a:p>
            <a:pPr lvl="1"/>
            <a:r>
              <a:rPr lang="en-US" dirty="0" smtClean="0"/>
              <a:t>Types/classes are often not enough</a:t>
            </a:r>
          </a:p>
          <a:p>
            <a:pPr lvl="1"/>
            <a:r>
              <a:rPr lang="en-US" dirty="0" smtClean="0"/>
              <a:t>Design patterns as an emerging off-shoot</a:t>
            </a:r>
            <a:endParaRPr lang="bg-BG" dirty="0"/>
          </a:p>
        </p:txBody>
      </p:sp>
    </p:spTree>
    <p:extLst>
      <p:ext uri="{BB962C8B-B14F-4D97-AF65-F5344CB8AC3E}">
        <p14:creationId xmlns:p14="http://schemas.microsoft.com/office/powerpoint/2010/main" val="3459615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Generalizing the Call-Return Style</a:t>
            </a:r>
            <a:endParaRPr lang="bg-BG" dirty="0"/>
          </a:p>
        </p:txBody>
      </p:sp>
      <p:sp>
        <p:nvSpPr>
          <p:cNvPr id="3" name="Content Placeholder 2"/>
          <p:cNvSpPr>
            <a:spLocks noGrp="1"/>
          </p:cNvSpPr>
          <p:nvPr>
            <p:ph idx="1"/>
          </p:nvPr>
        </p:nvSpPr>
        <p:spPr/>
        <p:txBody>
          <a:bodyPr/>
          <a:lstStyle/>
          <a:p>
            <a:r>
              <a:rPr lang="en-US" dirty="0" smtClean="0"/>
              <a:t>System Topology</a:t>
            </a:r>
          </a:p>
          <a:p>
            <a:pPr lvl="1"/>
            <a:r>
              <a:rPr lang="en-US" dirty="0" smtClean="0"/>
              <a:t>In general, no restriction (i.e., arbitrary graph)</a:t>
            </a:r>
          </a:p>
          <a:p>
            <a:r>
              <a:rPr lang="en-US" dirty="0" smtClean="0"/>
              <a:t>Special cases may restrict topology</a:t>
            </a:r>
          </a:p>
          <a:p>
            <a:pPr lvl="1"/>
            <a:r>
              <a:rPr lang="en-US" dirty="0" smtClean="0"/>
              <a:t>Client-server (Asymmetric)</a:t>
            </a:r>
          </a:p>
          <a:p>
            <a:pPr lvl="2"/>
            <a:r>
              <a:rPr lang="en-US" dirty="0" smtClean="0"/>
              <a:t>Clients can only talk to servers, not to each other</a:t>
            </a:r>
          </a:p>
          <a:p>
            <a:pPr lvl="2"/>
            <a:r>
              <a:rPr lang="en-US" dirty="0" smtClean="0"/>
              <a:t>Client knows about servers, but not vice versa</a:t>
            </a:r>
          </a:p>
          <a:p>
            <a:pPr lvl="1"/>
            <a:r>
              <a:rPr lang="en-US" dirty="0" smtClean="0"/>
              <a:t>Tiers (elaboration on client-server)</a:t>
            </a:r>
          </a:p>
          <a:p>
            <a:pPr lvl="2"/>
            <a:r>
              <a:rPr lang="en-US" dirty="0" smtClean="0"/>
              <a:t>Hierarchical virtual machines</a:t>
            </a:r>
          </a:p>
          <a:p>
            <a:pPr lvl="2"/>
            <a:r>
              <a:rPr lang="en-US" dirty="0" smtClean="0"/>
              <a:t>Aggregation into run-time layers</a:t>
            </a:r>
            <a:endParaRPr lang="bg-BG" dirty="0"/>
          </a:p>
        </p:txBody>
      </p:sp>
    </p:spTree>
    <p:extLst>
      <p:ext uri="{BB962C8B-B14F-4D97-AF65-F5344CB8AC3E}">
        <p14:creationId xmlns:p14="http://schemas.microsoft.com/office/powerpoint/2010/main" val="24640218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Client-Server</a:t>
            </a:r>
            <a:endParaRPr lang="bg-BG" dirty="0"/>
          </a:p>
        </p:txBody>
      </p:sp>
      <p:sp>
        <p:nvSpPr>
          <p:cNvPr id="3" name="Content Placeholder 2"/>
          <p:cNvSpPr>
            <a:spLocks noGrp="1"/>
          </p:cNvSpPr>
          <p:nvPr>
            <p:ph idx="1"/>
          </p:nvPr>
        </p:nvSpPr>
        <p:spPr/>
        <p:txBody>
          <a:bodyPr/>
          <a:lstStyle/>
          <a:p>
            <a:r>
              <a:rPr lang="en-US" dirty="0" smtClean="0"/>
              <a:t>A client is a system that accesses a service from the server</a:t>
            </a:r>
          </a:p>
          <a:p>
            <a:r>
              <a:rPr lang="en-US" dirty="0" smtClean="0"/>
              <a:t>A server carries out some task on behalf of a client</a:t>
            </a:r>
          </a:p>
          <a:p>
            <a:r>
              <a:rPr lang="en-US" dirty="0" smtClean="0"/>
              <a:t>Various topologies</a:t>
            </a:r>
          </a:p>
          <a:p>
            <a:pPr lvl="1"/>
            <a:r>
              <a:rPr lang="en-US" dirty="0" smtClean="0"/>
              <a:t>Initially star, other emerged later</a:t>
            </a:r>
            <a:endParaRPr lang="bg-BG"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4300538"/>
            <a:ext cx="4236483" cy="1795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45124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Client/Server Semantics</a:t>
            </a:r>
            <a:endParaRPr lang="bg-BG" dirty="0"/>
          </a:p>
        </p:txBody>
      </p:sp>
      <p:sp>
        <p:nvSpPr>
          <p:cNvPr id="3" name="Content Placeholder 2"/>
          <p:cNvSpPr>
            <a:spLocks noGrp="1"/>
          </p:cNvSpPr>
          <p:nvPr>
            <p:ph idx="1"/>
          </p:nvPr>
        </p:nvSpPr>
        <p:spPr/>
        <p:txBody>
          <a:bodyPr/>
          <a:lstStyle/>
          <a:p>
            <a:r>
              <a:rPr lang="en-US" dirty="0" smtClean="0"/>
              <a:t>Servers do not know the identities or number of clients that will access it at run time</a:t>
            </a:r>
          </a:p>
          <a:p>
            <a:endParaRPr lang="en-US" dirty="0" smtClean="0"/>
          </a:p>
          <a:p>
            <a:r>
              <a:rPr lang="en-US" dirty="0" smtClean="0"/>
              <a:t>Clients know the identity of a server or can find it from another server (that they know the identity of)</a:t>
            </a:r>
          </a:p>
          <a:p>
            <a:endParaRPr lang="en-US" dirty="0" smtClean="0"/>
          </a:p>
          <a:p>
            <a:r>
              <a:rPr lang="en-US" dirty="0" smtClean="0"/>
              <a:t>Clients and servers use (or agree) the same protocols to </a:t>
            </a:r>
            <a:r>
              <a:rPr lang="en-US" dirty="0" err="1" smtClean="0"/>
              <a:t>comunicate</a:t>
            </a:r>
            <a:endParaRPr lang="bg-BG" dirty="0"/>
          </a:p>
        </p:txBody>
      </p:sp>
    </p:spTree>
    <p:extLst>
      <p:ext uri="{BB962C8B-B14F-4D97-AF65-F5344CB8AC3E}">
        <p14:creationId xmlns:p14="http://schemas.microsoft.com/office/powerpoint/2010/main" val="7999405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Client/Server Tradeoffs</a:t>
            </a:r>
            <a:endParaRPr lang="bg-BG" dirty="0"/>
          </a:p>
        </p:txBody>
      </p:sp>
      <p:sp>
        <p:nvSpPr>
          <p:cNvPr id="3" name="Content Placeholder 2"/>
          <p:cNvSpPr>
            <a:spLocks noGrp="1"/>
          </p:cNvSpPr>
          <p:nvPr>
            <p:ph idx="1"/>
          </p:nvPr>
        </p:nvSpPr>
        <p:spPr/>
        <p:txBody>
          <a:bodyPr/>
          <a:lstStyle/>
          <a:p>
            <a:r>
              <a:rPr lang="en-US" dirty="0" smtClean="0"/>
              <a:t>General quality attributes promoted</a:t>
            </a:r>
          </a:p>
          <a:p>
            <a:pPr lvl="1"/>
            <a:r>
              <a:rPr lang="en-US" dirty="0" smtClean="0"/>
              <a:t>Scale</a:t>
            </a:r>
          </a:p>
          <a:p>
            <a:pPr lvl="2"/>
            <a:r>
              <a:rPr lang="en-US" dirty="0" smtClean="0"/>
              <a:t>Easy to add more clients</a:t>
            </a:r>
          </a:p>
          <a:p>
            <a:pPr lvl="2"/>
            <a:r>
              <a:rPr lang="en-US" dirty="0" smtClean="0"/>
              <a:t>Easy to add more data (provided the structure or access services do not change)</a:t>
            </a:r>
          </a:p>
          <a:p>
            <a:pPr lvl="1"/>
            <a:r>
              <a:rPr lang="en-US" dirty="0" smtClean="0"/>
              <a:t>General quality attributes inhibited</a:t>
            </a:r>
          </a:p>
          <a:p>
            <a:pPr lvl="2"/>
            <a:r>
              <a:rPr lang="en-US" dirty="0" smtClean="0"/>
              <a:t>Reliability?</a:t>
            </a:r>
          </a:p>
          <a:p>
            <a:pPr lvl="2"/>
            <a:r>
              <a:rPr lang="en-US" dirty="0" smtClean="0"/>
              <a:t>Performance?</a:t>
            </a:r>
          </a:p>
          <a:p>
            <a:pPr lvl="2"/>
            <a:r>
              <a:rPr lang="en-US" dirty="0" smtClean="0"/>
              <a:t>Security?</a:t>
            </a:r>
          </a:p>
          <a:p>
            <a:pPr lvl="2"/>
            <a:r>
              <a:rPr lang="en-US" dirty="0" smtClean="0"/>
              <a:t>Higher complexity? (harder to test, harder to maintain)</a:t>
            </a:r>
            <a:endParaRPr lang="bg-BG" dirty="0"/>
          </a:p>
        </p:txBody>
      </p:sp>
    </p:spTree>
    <p:extLst>
      <p:ext uri="{BB962C8B-B14F-4D97-AF65-F5344CB8AC3E}">
        <p14:creationId xmlns:p14="http://schemas.microsoft.com/office/powerpoint/2010/main" val="13153461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Tiers </a:t>
            </a:r>
            <a:endParaRPr lang="bg-BG" dirty="0"/>
          </a:p>
        </p:txBody>
      </p:sp>
      <p:sp>
        <p:nvSpPr>
          <p:cNvPr id="3" name="Content Placeholder 2"/>
          <p:cNvSpPr>
            <a:spLocks noGrp="1"/>
          </p:cNvSpPr>
          <p:nvPr>
            <p:ph idx="1"/>
          </p:nvPr>
        </p:nvSpPr>
        <p:spPr/>
        <p:txBody>
          <a:bodyPr/>
          <a:lstStyle/>
          <a:p>
            <a:r>
              <a:rPr lang="en-US" dirty="0" smtClean="0"/>
              <a:t>Clients and Servers are organized into levels, called </a:t>
            </a:r>
            <a:r>
              <a:rPr lang="en-US" b="1" i="1" dirty="0" smtClean="0"/>
              <a:t>tiers</a:t>
            </a:r>
          </a:p>
          <a:p>
            <a:endParaRPr lang="en-US" dirty="0" smtClean="0"/>
          </a:p>
          <a:p>
            <a:r>
              <a:rPr lang="en-US" dirty="0" smtClean="0"/>
              <a:t>Each tier provides a set of services to the tiers above it</a:t>
            </a:r>
          </a:p>
          <a:p>
            <a:endParaRPr lang="en-US" dirty="0" smtClean="0"/>
          </a:p>
          <a:p>
            <a:r>
              <a:rPr lang="en-US" dirty="0" smtClean="0"/>
              <a:t>Each tier relies on services from the tiers below it</a:t>
            </a:r>
          </a:p>
          <a:p>
            <a:endParaRPr lang="en-US" dirty="0" smtClean="0"/>
          </a:p>
          <a:p>
            <a:r>
              <a:rPr lang="en-US" dirty="0" smtClean="0"/>
              <a:t>A tier encapsulates a set of services and the lower-level implementations that it relies on.</a:t>
            </a:r>
          </a:p>
          <a:p>
            <a:pPr lvl="1"/>
            <a:r>
              <a:rPr lang="en-US" dirty="0" smtClean="0"/>
              <a:t>Often a lower tier acts as a “virtual machine” for the tier above </a:t>
            </a:r>
            <a:endParaRPr lang="bg-BG" dirty="0"/>
          </a:p>
        </p:txBody>
      </p:sp>
    </p:spTree>
    <p:extLst>
      <p:ext uri="{BB962C8B-B14F-4D97-AF65-F5344CB8AC3E}">
        <p14:creationId xmlns:p14="http://schemas.microsoft.com/office/powerpoint/2010/main" val="12907882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 Tiered vs. Layered</a:t>
            </a:r>
            <a:endParaRPr lang="bg-BG" dirty="0"/>
          </a:p>
        </p:txBody>
      </p:sp>
      <p:sp>
        <p:nvSpPr>
          <p:cNvPr id="3" name="Content Placeholder 2"/>
          <p:cNvSpPr>
            <a:spLocks noGrp="1"/>
          </p:cNvSpPr>
          <p:nvPr>
            <p:ph idx="1"/>
          </p:nvPr>
        </p:nvSpPr>
        <p:spPr/>
        <p:txBody>
          <a:bodyPr/>
          <a:lstStyle/>
          <a:p>
            <a:r>
              <a:rPr lang="en-US" dirty="0" smtClean="0"/>
              <a:t>Layered</a:t>
            </a:r>
          </a:p>
          <a:p>
            <a:pPr lvl="1"/>
            <a:r>
              <a:rPr lang="en-US" dirty="0" smtClean="0"/>
              <a:t>Applies to module view (i.e., static source code organization)</a:t>
            </a:r>
          </a:p>
          <a:p>
            <a:r>
              <a:rPr lang="en-US" dirty="0" smtClean="0"/>
              <a:t>Tiered </a:t>
            </a:r>
          </a:p>
          <a:p>
            <a:pPr lvl="1"/>
            <a:r>
              <a:rPr lang="en-US" dirty="0" smtClean="0"/>
              <a:t>Applies to C&amp;C view (i.e., runtime view)</a:t>
            </a:r>
          </a:p>
          <a:p>
            <a:r>
              <a:rPr lang="en-US" dirty="0" smtClean="0"/>
              <a:t>It’s important to not mix the two in the same diagram</a:t>
            </a:r>
          </a:p>
          <a:p>
            <a:pPr lvl="1"/>
            <a:r>
              <a:rPr lang="en-US" dirty="0" smtClean="0"/>
              <a:t>More on this later</a:t>
            </a:r>
            <a:endParaRPr lang="bg-BG" dirty="0"/>
          </a:p>
        </p:txBody>
      </p:sp>
    </p:spTree>
    <p:extLst>
      <p:ext uri="{BB962C8B-B14F-4D97-AF65-F5344CB8AC3E}">
        <p14:creationId xmlns:p14="http://schemas.microsoft.com/office/powerpoint/2010/main" val="2570304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Frameworks</a:t>
            </a:r>
            <a:endParaRPr lang="bg-BG" dirty="0"/>
          </a:p>
        </p:txBody>
      </p:sp>
      <p:sp>
        <p:nvSpPr>
          <p:cNvPr id="3" name="Content Placeholder 2"/>
          <p:cNvSpPr>
            <a:spLocks noGrp="1"/>
          </p:cNvSpPr>
          <p:nvPr>
            <p:ph idx="1"/>
          </p:nvPr>
        </p:nvSpPr>
        <p:spPr/>
        <p:txBody>
          <a:bodyPr/>
          <a:lstStyle/>
          <a:p>
            <a:r>
              <a:rPr lang="en-US" dirty="0" smtClean="0"/>
              <a:t>Definition</a:t>
            </a:r>
            <a:r>
              <a:rPr lang="en-US" dirty="0"/>
              <a:t>: “The skeleton of an </a:t>
            </a:r>
            <a:r>
              <a:rPr lang="en-US" dirty="0" smtClean="0"/>
              <a:t>application </a:t>
            </a:r>
            <a:r>
              <a:rPr lang="en-US" dirty="0"/>
              <a:t>that can be customized by an </a:t>
            </a:r>
            <a:r>
              <a:rPr lang="en-US" dirty="0" smtClean="0"/>
              <a:t>application </a:t>
            </a:r>
            <a:r>
              <a:rPr lang="en-US" dirty="0"/>
              <a:t>developer” – Ralph Johnson</a:t>
            </a:r>
          </a:p>
          <a:p>
            <a:endParaRPr lang="en-US" dirty="0" smtClean="0"/>
          </a:p>
          <a:p>
            <a:r>
              <a:rPr lang="en-US" dirty="0" smtClean="0"/>
              <a:t>Characteristics</a:t>
            </a:r>
            <a:endParaRPr lang="en-US" dirty="0"/>
          </a:p>
          <a:p>
            <a:pPr lvl="1"/>
            <a:r>
              <a:rPr lang="en-US" dirty="0" smtClean="0"/>
              <a:t>OO </a:t>
            </a:r>
            <a:r>
              <a:rPr lang="en-US" dirty="0"/>
              <a:t>world: subclass parts of the framework</a:t>
            </a:r>
          </a:p>
          <a:p>
            <a:pPr lvl="1"/>
            <a:r>
              <a:rPr lang="en-US" dirty="0" smtClean="0"/>
              <a:t>Specialized </a:t>
            </a:r>
            <a:r>
              <a:rPr lang="en-US" dirty="0"/>
              <a:t>to a class of software</a:t>
            </a:r>
          </a:p>
          <a:p>
            <a:pPr lvl="1"/>
            <a:r>
              <a:rPr lang="en-US" dirty="0" smtClean="0"/>
              <a:t>Hollywood </a:t>
            </a:r>
            <a:r>
              <a:rPr lang="en-US" dirty="0"/>
              <a:t>model: “Don’t call us…”</a:t>
            </a:r>
            <a:endParaRPr lang="bg-BG" dirty="0"/>
          </a:p>
        </p:txBody>
      </p:sp>
    </p:spTree>
    <p:extLst>
      <p:ext uri="{BB962C8B-B14F-4D97-AF65-F5344CB8AC3E}">
        <p14:creationId xmlns:p14="http://schemas.microsoft.com/office/powerpoint/2010/main" val="25956749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Hierarchical: Virtual Machine</a:t>
            </a:r>
            <a:endParaRPr lang="bg-BG"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057400"/>
            <a:ext cx="5855082" cy="400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99702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Tiered Operating System</a:t>
            </a:r>
            <a:endParaRPr lang="bg-BG" dirty="0"/>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8763" y="1600200"/>
            <a:ext cx="5481637" cy="4888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20370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3-Tiered Client-Server</a:t>
            </a:r>
            <a:endParaRPr lang="bg-BG" dirty="0"/>
          </a:p>
        </p:txBody>
      </p:sp>
      <p:sp>
        <p:nvSpPr>
          <p:cNvPr id="3" name="Content Placeholder 2"/>
          <p:cNvSpPr>
            <a:spLocks noGrp="1"/>
          </p:cNvSpPr>
          <p:nvPr>
            <p:ph idx="1"/>
          </p:nvPr>
        </p:nvSpPr>
        <p:spPr/>
        <p:txBody>
          <a:bodyPr/>
          <a:lstStyle/>
          <a:p>
            <a:r>
              <a:rPr lang="en-US" dirty="0" smtClean="0"/>
              <a:t>Generalized client-server</a:t>
            </a:r>
          </a:p>
          <a:p>
            <a:r>
              <a:rPr lang="en-US" dirty="0" smtClean="0"/>
              <a:t>Further promotes scalability and modifiability</a:t>
            </a:r>
          </a:p>
          <a:p>
            <a:r>
              <a:rPr lang="en-US" dirty="0" smtClean="0"/>
              <a:t>Address some of the shortfalls</a:t>
            </a:r>
          </a:p>
          <a:p>
            <a:pPr lvl="1"/>
            <a:r>
              <a:rPr lang="en-US" dirty="0" smtClean="0"/>
              <a:t>Performance, availability, security</a:t>
            </a:r>
          </a:p>
          <a:p>
            <a:r>
              <a:rPr lang="en-US" dirty="0" smtClean="0"/>
              <a:t>Generally, a 3-tiered style has:</a:t>
            </a:r>
          </a:p>
          <a:p>
            <a:pPr lvl="1"/>
            <a:r>
              <a:rPr lang="en-US" dirty="0" smtClean="0"/>
              <a:t>User Tier</a:t>
            </a:r>
          </a:p>
          <a:p>
            <a:pPr lvl="1"/>
            <a:r>
              <a:rPr lang="en-US" dirty="0" smtClean="0"/>
              <a:t>Logic Tier</a:t>
            </a:r>
          </a:p>
          <a:p>
            <a:pPr lvl="1"/>
            <a:r>
              <a:rPr lang="en-US" dirty="0" smtClean="0"/>
              <a:t>Data Tier</a:t>
            </a:r>
            <a:endParaRPr lang="bg-BG"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3124200"/>
            <a:ext cx="2590800" cy="2285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3141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Variations on the 3-Tier Style</a:t>
            </a:r>
            <a:endParaRPr lang="bg-BG" dirty="0"/>
          </a:p>
        </p:txBody>
      </p:sp>
      <p:sp>
        <p:nvSpPr>
          <p:cNvPr id="3" name="Content Placeholder 2"/>
          <p:cNvSpPr>
            <a:spLocks noGrp="1"/>
          </p:cNvSpPr>
          <p:nvPr>
            <p:ph idx="1"/>
          </p:nvPr>
        </p:nvSpPr>
        <p:spPr/>
        <p:txBody>
          <a:bodyPr/>
          <a:lstStyle/>
          <a:p>
            <a:r>
              <a:rPr lang="en-US" dirty="0" smtClean="0"/>
              <a:t>Many variations in how much functionality you put in each tier</a:t>
            </a:r>
            <a:endParaRPr lang="bg-BG"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7348" y="2524125"/>
            <a:ext cx="7308452"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02719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n-Tier Architectural Style</a:t>
            </a:r>
            <a:endParaRPr lang="bg-BG" dirty="0"/>
          </a:p>
        </p:txBody>
      </p:sp>
      <p:sp>
        <p:nvSpPr>
          <p:cNvPr id="3" name="Content Placeholder 2"/>
          <p:cNvSpPr>
            <a:spLocks noGrp="1"/>
          </p:cNvSpPr>
          <p:nvPr>
            <p:ph idx="1"/>
          </p:nvPr>
        </p:nvSpPr>
        <p:spPr/>
        <p:txBody>
          <a:bodyPr/>
          <a:lstStyle/>
          <a:p>
            <a:endParaRPr lang="en-US" dirty="0" smtClean="0"/>
          </a:p>
          <a:p>
            <a:r>
              <a:rPr lang="en-US" dirty="0" smtClean="0"/>
              <a:t>Responsibilities partitioned </a:t>
            </a:r>
            <a:br>
              <a:rPr lang="en-US" dirty="0" smtClean="0"/>
            </a:br>
            <a:r>
              <a:rPr lang="en-US" dirty="0" smtClean="0"/>
              <a:t>into tiers</a:t>
            </a:r>
          </a:p>
          <a:p>
            <a:r>
              <a:rPr lang="en-US" dirty="0" smtClean="0"/>
              <a:t>Now a standard way to build</a:t>
            </a:r>
            <a:br>
              <a:rPr lang="en-US" dirty="0" smtClean="0"/>
            </a:br>
            <a:r>
              <a:rPr lang="en-US" dirty="0" smtClean="0"/>
              <a:t>a web application</a:t>
            </a:r>
          </a:p>
          <a:p>
            <a:pPr lvl="1"/>
            <a:r>
              <a:rPr lang="en-US" dirty="0" smtClean="0"/>
              <a:t>Presentation</a:t>
            </a:r>
          </a:p>
          <a:p>
            <a:pPr lvl="1"/>
            <a:r>
              <a:rPr lang="en-US" dirty="0" smtClean="0"/>
              <a:t>Connectivity</a:t>
            </a:r>
          </a:p>
          <a:p>
            <a:pPr lvl="1"/>
            <a:r>
              <a:rPr lang="en-US" dirty="0" smtClean="0"/>
              <a:t>Web Service/Integration</a:t>
            </a:r>
          </a:p>
          <a:p>
            <a:pPr lvl="1"/>
            <a:r>
              <a:rPr lang="en-US" dirty="0" smtClean="0"/>
              <a:t>Business</a:t>
            </a:r>
          </a:p>
          <a:p>
            <a:pPr lvl="1"/>
            <a:r>
              <a:rPr lang="en-US" dirty="0" smtClean="0"/>
              <a:t>Persistence/Data</a:t>
            </a:r>
            <a:endParaRPr lang="bg-BG" dirty="0"/>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638300"/>
            <a:ext cx="2928330" cy="445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74263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Runtime View vs. Allocation View</a:t>
            </a:r>
            <a:endParaRPr lang="bg-BG" dirty="0"/>
          </a:p>
        </p:txBody>
      </p:sp>
      <p:sp>
        <p:nvSpPr>
          <p:cNvPr id="3" name="Content Placeholder 2"/>
          <p:cNvSpPr>
            <a:spLocks noGrp="1"/>
          </p:cNvSpPr>
          <p:nvPr>
            <p:ph idx="1"/>
          </p:nvPr>
        </p:nvSpPr>
        <p:spPr/>
        <p:txBody>
          <a:bodyPr/>
          <a:lstStyle/>
          <a:p>
            <a:endParaRPr lang="en-US" dirty="0" smtClean="0"/>
          </a:p>
          <a:p>
            <a:endParaRPr lang="en-US" dirty="0"/>
          </a:p>
          <a:p>
            <a:r>
              <a:rPr lang="en-US" dirty="0" smtClean="0"/>
              <a:t>Many ways to map</a:t>
            </a:r>
            <a:br>
              <a:rPr lang="en-US" dirty="0" smtClean="0"/>
            </a:br>
            <a:r>
              <a:rPr lang="en-US" dirty="0" smtClean="0"/>
              <a:t>runtime components</a:t>
            </a:r>
            <a:br>
              <a:rPr lang="en-US" dirty="0" smtClean="0"/>
            </a:br>
            <a:r>
              <a:rPr lang="en-US" dirty="0" smtClean="0"/>
              <a:t>and connectors to</a:t>
            </a:r>
            <a:br>
              <a:rPr lang="en-US" dirty="0" smtClean="0"/>
            </a:br>
            <a:r>
              <a:rPr lang="en-US" dirty="0" smtClean="0"/>
              <a:t>hardware and network</a:t>
            </a:r>
            <a:br>
              <a:rPr lang="en-US" dirty="0" smtClean="0"/>
            </a:br>
            <a:r>
              <a:rPr lang="en-US" dirty="0" smtClean="0"/>
              <a:t>topologies</a:t>
            </a:r>
            <a:endParaRPr lang="bg-BG"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1514475"/>
            <a:ext cx="4419600" cy="528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44689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Tiered Style Semantics</a:t>
            </a:r>
            <a:endParaRPr lang="bg-BG" dirty="0"/>
          </a:p>
        </p:txBody>
      </p:sp>
      <p:sp>
        <p:nvSpPr>
          <p:cNvPr id="3" name="Content Placeholder 2"/>
          <p:cNvSpPr>
            <a:spLocks noGrp="1"/>
          </p:cNvSpPr>
          <p:nvPr>
            <p:ph idx="1"/>
          </p:nvPr>
        </p:nvSpPr>
        <p:spPr/>
        <p:txBody>
          <a:bodyPr/>
          <a:lstStyle/>
          <a:p>
            <a:r>
              <a:rPr lang="en-US" dirty="0" smtClean="0"/>
              <a:t>Every components is assigned to exactly one tier</a:t>
            </a:r>
          </a:p>
          <a:p>
            <a:endParaRPr lang="en-US" dirty="0" smtClean="0"/>
          </a:p>
          <a:p>
            <a:r>
              <a:rPr lang="en-US" dirty="0" smtClean="0"/>
              <a:t>A component in a tier is allowed to require services from components in {any lower, next lower} tier</a:t>
            </a:r>
          </a:p>
          <a:p>
            <a:endParaRPr lang="en-US" dirty="0" smtClean="0"/>
          </a:p>
          <a:p>
            <a:r>
              <a:rPr lang="en-US" dirty="0" smtClean="0"/>
              <a:t>A component in a tier {is, is not} allowed to use services from components in same tier</a:t>
            </a:r>
            <a:endParaRPr lang="bg-BG" dirty="0"/>
          </a:p>
        </p:txBody>
      </p:sp>
    </p:spTree>
    <p:extLst>
      <p:ext uri="{BB962C8B-B14F-4D97-AF65-F5344CB8AC3E}">
        <p14:creationId xmlns:p14="http://schemas.microsoft.com/office/powerpoint/2010/main" val="14364773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Tiered Style Tradeoffs</a:t>
            </a:r>
            <a:endParaRPr lang="bg-BG" dirty="0"/>
          </a:p>
        </p:txBody>
      </p:sp>
      <p:sp>
        <p:nvSpPr>
          <p:cNvPr id="3" name="Content Placeholder 2"/>
          <p:cNvSpPr>
            <a:spLocks noGrp="1"/>
          </p:cNvSpPr>
          <p:nvPr>
            <p:ph idx="1"/>
          </p:nvPr>
        </p:nvSpPr>
        <p:spPr/>
        <p:txBody>
          <a:bodyPr/>
          <a:lstStyle/>
          <a:p>
            <a:r>
              <a:rPr lang="en-US" dirty="0" smtClean="0"/>
              <a:t>Advantages</a:t>
            </a:r>
          </a:p>
          <a:p>
            <a:pPr lvl="1"/>
            <a:r>
              <a:rPr lang="en-US" dirty="0" smtClean="0"/>
              <a:t>Supports design based on increasing level of abstraction</a:t>
            </a:r>
          </a:p>
          <a:p>
            <a:pPr lvl="1"/>
            <a:r>
              <a:rPr lang="en-US" dirty="0" smtClean="0"/>
              <a:t>Supports enhancement – changes of one layer affects at most </a:t>
            </a:r>
            <a:r>
              <a:rPr lang="en-US" dirty="0" err="1" smtClean="0"/>
              <a:t>th</a:t>
            </a:r>
            <a:r>
              <a:rPr lang="en-US" dirty="0" smtClean="0"/>
              <a:t> one above &amp; below</a:t>
            </a:r>
          </a:p>
          <a:p>
            <a:pPr lvl="1"/>
            <a:r>
              <a:rPr lang="en-US" dirty="0" smtClean="0"/>
              <a:t>Supports reuse, portability</a:t>
            </a:r>
          </a:p>
          <a:p>
            <a:r>
              <a:rPr lang="en-US" dirty="0" smtClean="0"/>
              <a:t>Disadvantages</a:t>
            </a:r>
          </a:p>
          <a:p>
            <a:pPr lvl="1"/>
            <a:r>
              <a:rPr lang="en-US" dirty="0" smtClean="0"/>
              <a:t>Can be difficult to determine which functionality should go in which tier</a:t>
            </a:r>
          </a:p>
          <a:p>
            <a:pPr lvl="1"/>
            <a:r>
              <a:rPr lang="en-US" dirty="0" smtClean="0"/>
              <a:t>Performance considerations may require “tunneling” through layers</a:t>
            </a:r>
          </a:p>
          <a:p>
            <a:pPr lvl="1"/>
            <a:r>
              <a:rPr lang="en-US" dirty="0" smtClean="0"/>
              <a:t>Can be quite difficult to find the right level of abstractions</a:t>
            </a:r>
          </a:p>
          <a:p>
            <a:pPr lvl="1"/>
            <a:r>
              <a:rPr lang="en-US" dirty="0" smtClean="0"/>
              <a:t>Computations may not fit smoothly into the layers</a:t>
            </a:r>
            <a:endParaRPr lang="bg-BG" dirty="0"/>
          </a:p>
        </p:txBody>
      </p:sp>
    </p:spTree>
    <p:extLst>
      <p:ext uri="{BB962C8B-B14F-4D97-AF65-F5344CB8AC3E}">
        <p14:creationId xmlns:p14="http://schemas.microsoft.com/office/powerpoint/2010/main" val="12733621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Tiered Style: Tunneling/Wormholes</a:t>
            </a:r>
            <a:endParaRPr lang="bg-BG"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790700"/>
            <a:ext cx="4829175" cy="4857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56695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Tiered Style Variations (many)</a:t>
            </a:r>
            <a:endParaRPr lang="bg-BG" dirty="0"/>
          </a:p>
        </p:txBody>
      </p:sp>
      <p:sp>
        <p:nvSpPr>
          <p:cNvPr id="3" name="Content Placeholder 2"/>
          <p:cNvSpPr>
            <a:spLocks noGrp="1"/>
          </p:cNvSpPr>
          <p:nvPr>
            <p:ph idx="1"/>
          </p:nvPr>
        </p:nvSpPr>
        <p:spPr/>
        <p:txBody>
          <a:bodyPr/>
          <a:lstStyle/>
          <a:p>
            <a:r>
              <a:rPr lang="en-US" dirty="0" smtClean="0"/>
              <a:t>Segmented Tiers</a:t>
            </a:r>
          </a:p>
          <a:p>
            <a:pPr lvl="1"/>
            <a:r>
              <a:rPr lang="en-US" dirty="0" smtClean="0"/>
              <a:t>Dividing a tier into segments, with </a:t>
            </a:r>
            <a:r>
              <a:rPr lang="en-US" i="1" u="sng" dirty="0" smtClean="0"/>
              <a:t>allowed-to-use</a:t>
            </a:r>
            <a:r>
              <a:rPr lang="en-US" dirty="0" smtClean="0"/>
              <a:t> relations between the segments within a tier and segments between</a:t>
            </a:r>
            <a:endParaRPr lang="bg-BG"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9713" y="2971800"/>
            <a:ext cx="6124575"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3607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Frameworks are </a:t>
            </a:r>
            <a:r>
              <a:rPr lang="en-US" dirty="0" smtClean="0"/>
              <a:t>Everywhere</a:t>
            </a:r>
            <a:endParaRPr lang="bg-BG" dirty="0"/>
          </a:p>
        </p:txBody>
      </p:sp>
      <p:sp>
        <p:nvSpPr>
          <p:cNvPr id="3" name="Content Placeholder 2"/>
          <p:cNvSpPr>
            <a:spLocks noGrp="1"/>
          </p:cNvSpPr>
          <p:nvPr>
            <p:ph idx="1"/>
          </p:nvPr>
        </p:nvSpPr>
        <p:spPr/>
        <p:txBody>
          <a:bodyPr/>
          <a:lstStyle/>
          <a:p>
            <a:r>
              <a:rPr lang="en-US" dirty="0" smtClean="0"/>
              <a:t>Java</a:t>
            </a:r>
            <a:endParaRPr lang="en-US" dirty="0"/>
          </a:p>
          <a:p>
            <a:pPr lvl="1"/>
            <a:r>
              <a:rPr lang="en-US" dirty="0" smtClean="0"/>
              <a:t>Applets</a:t>
            </a:r>
            <a:r>
              <a:rPr lang="en-US" dirty="0"/>
              <a:t>, Servlets, EJBs, Eclipse, </a:t>
            </a:r>
            <a:r>
              <a:rPr lang="en-US" dirty="0" err="1"/>
              <a:t>NetBeans</a:t>
            </a:r>
            <a:endParaRPr lang="en-US" dirty="0"/>
          </a:p>
          <a:p>
            <a:endParaRPr lang="en-US" dirty="0" smtClean="0"/>
          </a:p>
          <a:p>
            <a:r>
              <a:rPr lang="en-US" dirty="0" smtClean="0"/>
              <a:t>C/C</a:t>
            </a:r>
            <a:r>
              <a:rPr lang="en-US" dirty="0"/>
              <a:t>++</a:t>
            </a:r>
          </a:p>
          <a:p>
            <a:pPr lvl="1"/>
            <a:r>
              <a:rPr lang="en-US" dirty="0" smtClean="0"/>
              <a:t>Microsoft </a:t>
            </a:r>
            <a:r>
              <a:rPr lang="en-US" dirty="0"/>
              <a:t>Foundation Classes, KDE, </a:t>
            </a:r>
            <a:r>
              <a:rPr lang="en-US" dirty="0" smtClean="0"/>
              <a:t>Gnome</a:t>
            </a:r>
            <a:r>
              <a:rPr lang="en-US" dirty="0"/>
              <a:t>, .NET(?)</a:t>
            </a:r>
          </a:p>
          <a:p>
            <a:endParaRPr lang="en-US" dirty="0" smtClean="0"/>
          </a:p>
          <a:p>
            <a:r>
              <a:rPr lang="en-US" dirty="0" smtClean="0"/>
              <a:t>Objective-C</a:t>
            </a:r>
            <a:endParaRPr lang="en-US" dirty="0"/>
          </a:p>
          <a:p>
            <a:pPr lvl="1"/>
            <a:r>
              <a:rPr lang="en-US" dirty="0" smtClean="0"/>
              <a:t>Cocoa</a:t>
            </a:r>
            <a:r>
              <a:rPr lang="en-US" dirty="0"/>
              <a:t>, Carbon (?)</a:t>
            </a:r>
            <a:endParaRPr lang="bg-BG" dirty="0"/>
          </a:p>
        </p:txBody>
      </p:sp>
    </p:spTree>
    <p:extLst>
      <p:ext uri="{BB962C8B-B14F-4D97-AF65-F5344CB8AC3E}">
        <p14:creationId xmlns:p14="http://schemas.microsoft.com/office/powerpoint/2010/main" val="21935418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Layered Style</a:t>
            </a:r>
            <a:endParaRPr lang="bg-BG" dirty="0"/>
          </a:p>
        </p:txBody>
      </p:sp>
      <p:sp>
        <p:nvSpPr>
          <p:cNvPr id="3" name="Content Placeholder 2"/>
          <p:cNvSpPr>
            <a:spLocks noGrp="1"/>
          </p:cNvSpPr>
          <p:nvPr>
            <p:ph idx="1"/>
          </p:nvPr>
        </p:nvSpPr>
        <p:spPr/>
        <p:txBody>
          <a:bodyPr/>
          <a:lstStyle/>
          <a:p>
            <a:r>
              <a:rPr lang="en-US" dirty="0" smtClean="0"/>
              <a:t>What it’s for</a:t>
            </a:r>
          </a:p>
          <a:p>
            <a:pPr lvl="1"/>
            <a:r>
              <a:rPr lang="en-US" dirty="0" smtClean="0"/>
              <a:t>Portability</a:t>
            </a:r>
          </a:p>
          <a:p>
            <a:pPr lvl="1"/>
            <a:r>
              <a:rPr lang="en-US" dirty="0" smtClean="0"/>
              <a:t>Fielding subsets, incremental development</a:t>
            </a:r>
          </a:p>
          <a:p>
            <a:pPr lvl="1"/>
            <a:r>
              <a:rPr lang="en-US" dirty="0" smtClean="0"/>
              <a:t>Separation of concerns</a:t>
            </a:r>
          </a:p>
          <a:p>
            <a:r>
              <a:rPr lang="en-US" dirty="0" smtClean="0"/>
              <a:t>Variations (many)</a:t>
            </a:r>
          </a:p>
          <a:p>
            <a:pPr lvl="1"/>
            <a:r>
              <a:rPr lang="en-US" dirty="0" smtClean="0"/>
              <a:t>Segmented layers: Dividing a layer into segments (or sub-modules), with </a:t>
            </a:r>
            <a:r>
              <a:rPr lang="en-US" i="1" u="sng" dirty="0" smtClean="0"/>
              <a:t>allowed-to-use</a:t>
            </a:r>
            <a:r>
              <a:rPr lang="en-US" dirty="0" smtClean="0"/>
              <a:t> relations between the segments within a layer and segments between layers.</a:t>
            </a:r>
            <a:endParaRPr lang="bg-BG" dirty="0"/>
          </a:p>
        </p:txBody>
      </p:sp>
    </p:spTree>
    <p:extLst>
      <p:ext uri="{BB962C8B-B14F-4D97-AF65-F5344CB8AC3E}">
        <p14:creationId xmlns:p14="http://schemas.microsoft.com/office/powerpoint/2010/main" val="5810189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Publish-Subscribe Style</a:t>
            </a:r>
            <a:endParaRPr lang="bg-BG" dirty="0"/>
          </a:p>
        </p:txBody>
      </p:sp>
      <p:sp>
        <p:nvSpPr>
          <p:cNvPr id="3" name="Content Placeholder 2"/>
          <p:cNvSpPr>
            <a:spLocks noGrp="1"/>
          </p:cNvSpPr>
          <p:nvPr>
            <p:ph idx="1"/>
          </p:nvPr>
        </p:nvSpPr>
        <p:spPr/>
        <p:txBody>
          <a:bodyPr/>
          <a:lstStyle/>
          <a:p>
            <a:r>
              <a:rPr lang="en-US" dirty="0" smtClean="0"/>
              <a:t>Components communicate</a:t>
            </a:r>
          </a:p>
          <a:p>
            <a:pPr lvl="1"/>
            <a:r>
              <a:rPr lang="en-US" dirty="0" smtClean="0"/>
              <a:t>Announcing events</a:t>
            </a:r>
          </a:p>
          <a:p>
            <a:pPr lvl="1"/>
            <a:r>
              <a:rPr lang="en-US" dirty="0" smtClean="0"/>
              <a:t>Registering for events of interest</a:t>
            </a:r>
          </a:p>
          <a:p>
            <a:r>
              <a:rPr lang="en-US" dirty="0" smtClean="0"/>
              <a:t>Loose coupling</a:t>
            </a:r>
          </a:p>
          <a:p>
            <a:pPr lvl="1"/>
            <a:r>
              <a:rPr lang="en-US" dirty="0" smtClean="0"/>
              <a:t>The correctness of a component does not depend on the correctness of any components that receive events it has announced.</a:t>
            </a:r>
          </a:p>
          <a:p>
            <a:pPr lvl="1"/>
            <a:r>
              <a:rPr lang="en-US" dirty="0" smtClean="0"/>
              <a:t>There may be 0, 1, or many receivers of an event</a:t>
            </a:r>
          </a:p>
          <a:p>
            <a:r>
              <a:rPr lang="en-US" dirty="0" smtClean="0"/>
              <a:t>Specialization</a:t>
            </a:r>
          </a:p>
          <a:p>
            <a:pPr lvl="1"/>
            <a:r>
              <a:rPr lang="en-US" dirty="0" smtClean="0"/>
              <a:t>Implicit Invocation: register procedures with events</a:t>
            </a:r>
            <a:endParaRPr lang="bg-BG" dirty="0"/>
          </a:p>
        </p:txBody>
      </p:sp>
    </p:spTree>
    <p:extLst>
      <p:ext uri="{BB962C8B-B14F-4D97-AF65-F5344CB8AC3E}">
        <p14:creationId xmlns:p14="http://schemas.microsoft.com/office/powerpoint/2010/main" val="3398565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Implicit Invocation</a:t>
            </a:r>
            <a:endParaRPr lang="bg-BG"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7552" y="1514474"/>
            <a:ext cx="7245848" cy="526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67871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Implicit Invocation System</a:t>
            </a:r>
            <a:endParaRPr lang="bg-BG" dirty="0"/>
          </a:p>
        </p:txBody>
      </p:sp>
      <p:pic>
        <p:nvPicPr>
          <p:cNvPr id="225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6863" y="1524000"/>
            <a:ext cx="6010275"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403381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 Considerations</a:t>
            </a:r>
            <a:endParaRPr lang="bg-BG" dirty="0"/>
          </a:p>
        </p:txBody>
      </p:sp>
      <p:sp>
        <p:nvSpPr>
          <p:cNvPr id="3" name="Content Placeholder 2"/>
          <p:cNvSpPr>
            <a:spLocks noGrp="1"/>
          </p:cNvSpPr>
          <p:nvPr>
            <p:ph idx="1"/>
          </p:nvPr>
        </p:nvSpPr>
        <p:spPr/>
        <p:txBody>
          <a:bodyPr/>
          <a:lstStyle/>
          <a:p>
            <a:r>
              <a:rPr lang="en-US" dirty="0" smtClean="0"/>
              <a:t>Event Declaration</a:t>
            </a:r>
          </a:p>
          <a:p>
            <a:pPr lvl="1"/>
            <a:r>
              <a:rPr lang="en-US" dirty="0" smtClean="0"/>
              <a:t>Who should declare events and where?</a:t>
            </a:r>
          </a:p>
          <a:p>
            <a:pPr marL="182880" lvl="1"/>
            <a:r>
              <a:rPr lang="en-US" dirty="0" smtClean="0"/>
              <a:t>Event Structure</a:t>
            </a:r>
            <a:endParaRPr lang="en-US" dirty="0"/>
          </a:p>
          <a:p>
            <a:pPr lvl="1"/>
            <a:r>
              <a:rPr lang="en-US" dirty="0" smtClean="0"/>
              <a:t>How should events be parameterized?</a:t>
            </a:r>
          </a:p>
          <a:p>
            <a:r>
              <a:rPr lang="en-US" dirty="0" smtClean="0"/>
              <a:t>Event Buildings</a:t>
            </a:r>
          </a:p>
          <a:p>
            <a:pPr lvl="1"/>
            <a:r>
              <a:rPr lang="en-US" dirty="0" smtClean="0"/>
              <a:t>How/when should events be bound to procedures?</a:t>
            </a:r>
          </a:p>
          <a:p>
            <a:r>
              <a:rPr lang="en-US" dirty="0" smtClean="0"/>
              <a:t>Event Announcement</a:t>
            </a:r>
          </a:p>
          <a:p>
            <a:pPr lvl="1"/>
            <a:r>
              <a:rPr lang="en-US" dirty="0" smtClean="0"/>
              <a:t>How should events be announced and dispatched?</a:t>
            </a:r>
          </a:p>
          <a:p>
            <a:r>
              <a:rPr lang="en-US" dirty="0" smtClean="0"/>
              <a:t>Concurrency</a:t>
            </a:r>
          </a:p>
          <a:p>
            <a:pPr lvl="1"/>
            <a:r>
              <a:rPr lang="en-US" dirty="0" smtClean="0"/>
              <a:t>Can components operate concurrently?</a:t>
            </a:r>
            <a:endParaRPr lang="bg-BG" dirty="0"/>
          </a:p>
        </p:txBody>
      </p:sp>
    </p:spTree>
    <p:extLst>
      <p:ext uri="{BB962C8B-B14F-4D97-AF65-F5344CB8AC3E}">
        <p14:creationId xmlns:p14="http://schemas.microsoft.com/office/powerpoint/2010/main" val="180400701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 Observer</a:t>
            </a:r>
            <a:endParaRPr lang="bg-BG" dirty="0"/>
          </a:p>
        </p:txBody>
      </p:sp>
      <p:sp>
        <p:nvSpPr>
          <p:cNvPr id="3" name="Content Placeholder 2"/>
          <p:cNvSpPr>
            <a:spLocks noGrp="1"/>
          </p:cNvSpPr>
          <p:nvPr>
            <p:ph idx="1"/>
          </p:nvPr>
        </p:nvSpPr>
        <p:spPr/>
        <p:txBody>
          <a:bodyPr>
            <a:normAutofit fontScale="92500" lnSpcReduction="10000"/>
          </a:bodyPr>
          <a:lstStyle/>
          <a:p>
            <a:r>
              <a:rPr lang="en-US" dirty="0" smtClean="0"/>
              <a:t>Applicability</a:t>
            </a:r>
          </a:p>
          <a:p>
            <a:pPr lvl="1"/>
            <a:r>
              <a:rPr lang="en-US" dirty="0" smtClean="0"/>
              <a:t>When an abstraction has two aspects,</a:t>
            </a:r>
            <a:br>
              <a:rPr lang="en-US" dirty="0" smtClean="0"/>
            </a:br>
            <a:r>
              <a:rPr lang="en-US" dirty="0" smtClean="0"/>
              <a:t>one dependent on the other, and you</a:t>
            </a:r>
            <a:br>
              <a:rPr lang="en-US" dirty="0" smtClean="0"/>
            </a:br>
            <a:r>
              <a:rPr lang="en-US" dirty="0" smtClean="0"/>
              <a:t>want to reuse each</a:t>
            </a:r>
          </a:p>
          <a:p>
            <a:pPr lvl="1"/>
            <a:r>
              <a:rPr lang="en-US" dirty="0" smtClean="0"/>
              <a:t>When change to one object requires</a:t>
            </a:r>
            <a:br>
              <a:rPr lang="en-US" dirty="0" smtClean="0"/>
            </a:br>
            <a:r>
              <a:rPr lang="en-US" dirty="0" smtClean="0"/>
              <a:t>changing others, and you don’t know</a:t>
            </a:r>
            <a:br>
              <a:rPr lang="en-US" dirty="0" smtClean="0"/>
            </a:br>
            <a:r>
              <a:rPr lang="en-US" dirty="0" smtClean="0"/>
              <a:t>how many objects need to be changed</a:t>
            </a:r>
          </a:p>
          <a:p>
            <a:pPr lvl="1"/>
            <a:r>
              <a:rPr lang="en-US" dirty="0" smtClean="0"/>
              <a:t>When an object should be able to</a:t>
            </a:r>
            <a:br>
              <a:rPr lang="en-US" dirty="0" smtClean="0"/>
            </a:br>
            <a:r>
              <a:rPr lang="en-US" dirty="0" smtClean="0"/>
              <a:t>notify others without knowing who </a:t>
            </a:r>
            <a:br>
              <a:rPr lang="en-US" dirty="0" smtClean="0"/>
            </a:br>
            <a:r>
              <a:rPr lang="en-US" dirty="0" smtClean="0"/>
              <a:t>they are</a:t>
            </a:r>
          </a:p>
          <a:p>
            <a:r>
              <a:rPr lang="en-US" dirty="0" smtClean="0"/>
              <a:t>Consequences</a:t>
            </a:r>
          </a:p>
          <a:p>
            <a:pPr lvl="1"/>
            <a:r>
              <a:rPr lang="en-US" dirty="0" smtClean="0"/>
              <a:t>Loose coupling between subject and</a:t>
            </a:r>
            <a:br>
              <a:rPr lang="en-US" dirty="0" smtClean="0"/>
            </a:br>
            <a:r>
              <a:rPr lang="en-US" dirty="0" smtClean="0"/>
              <a:t>observer, enhancing reuse</a:t>
            </a:r>
          </a:p>
          <a:p>
            <a:pPr lvl="1"/>
            <a:r>
              <a:rPr lang="en-US" dirty="0" smtClean="0"/>
              <a:t>Support for broadcast communication</a:t>
            </a:r>
          </a:p>
          <a:p>
            <a:pPr lvl="1"/>
            <a:r>
              <a:rPr lang="en-US" dirty="0" smtClean="0"/>
              <a:t>Notification can lead to further</a:t>
            </a:r>
            <a:br>
              <a:rPr lang="en-US" dirty="0" smtClean="0"/>
            </a:br>
            <a:r>
              <a:rPr lang="en-US" dirty="0" smtClean="0"/>
              <a:t>updates, causing a cascade effect</a:t>
            </a:r>
            <a:endParaRPr lang="bg-BG" dirty="0"/>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4618" y="2552700"/>
            <a:ext cx="3832781"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401966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Implicit Invocation</a:t>
            </a:r>
            <a:endParaRPr lang="bg-BG" dirty="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371600"/>
            <a:ext cx="5262562" cy="5437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187632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Implicit Invocation Tradeoffs</a:t>
            </a:r>
            <a:endParaRPr lang="bg-BG" dirty="0"/>
          </a:p>
        </p:txBody>
      </p:sp>
      <p:sp>
        <p:nvSpPr>
          <p:cNvPr id="3" name="Content Placeholder 2"/>
          <p:cNvSpPr>
            <a:spLocks noGrp="1"/>
          </p:cNvSpPr>
          <p:nvPr>
            <p:ph idx="1"/>
          </p:nvPr>
        </p:nvSpPr>
        <p:spPr/>
        <p:txBody>
          <a:bodyPr/>
          <a:lstStyle/>
          <a:p>
            <a:r>
              <a:rPr lang="en-US" dirty="0" smtClean="0"/>
              <a:t>Advantages</a:t>
            </a:r>
          </a:p>
          <a:p>
            <a:pPr lvl="1"/>
            <a:r>
              <a:rPr lang="en-US" dirty="0" smtClean="0"/>
              <a:t>Strong support for reuse</a:t>
            </a:r>
          </a:p>
          <a:p>
            <a:pPr lvl="1"/>
            <a:r>
              <a:rPr lang="en-US" dirty="0" smtClean="0"/>
              <a:t>Easy of system evolution – components can be replaced without affecting the interfaces of other components</a:t>
            </a:r>
          </a:p>
          <a:p>
            <a:r>
              <a:rPr lang="en-US" dirty="0" smtClean="0"/>
              <a:t>Disadvantages</a:t>
            </a:r>
          </a:p>
          <a:p>
            <a:pPr lvl="1"/>
            <a:r>
              <a:rPr lang="en-US" dirty="0" smtClean="0"/>
              <a:t>Components relinquish control over the computation performed by the system</a:t>
            </a:r>
          </a:p>
          <a:p>
            <a:pPr lvl="1"/>
            <a:r>
              <a:rPr lang="en-US" dirty="0" smtClean="0"/>
              <a:t>Exchange of data sometimes relies on a shared repository – performance &amp; resource management becomes a serious issue</a:t>
            </a:r>
          </a:p>
          <a:p>
            <a:pPr lvl="1"/>
            <a:r>
              <a:rPr lang="en-US" dirty="0" smtClean="0"/>
              <a:t>Reasoning about correctness can be problematic</a:t>
            </a:r>
            <a:endParaRPr lang="bg-BG" dirty="0"/>
          </a:p>
        </p:txBody>
      </p:sp>
    </p:spTree>
    <p:extLst>
      <p:ext uri="{BB962C8B-B14F-4D97-AF65-F5344CB8AC3E}">
        <p14:creationId xmlns:p14="http://schemas.microsoft.com/office/powerpoint/2010/main" val="280206960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Flow Styles</a:t>
            </a:r>
            <a:endParaRPr lang="bg-BG" dirty="0"/>
          </a:p>
        </p:txBody>
      </p:sp>
      <p:sp>
        <p:nvSpPr>
          <p:cNvPr id="3" name="Content Placeholder 2"/>
          <p:cNvSpPr>
            <a:spLocks noGrp="1"/>
          </p:cNvSpPr>
          <p:nvPr>
            <p:ph idx="1"/>
          </p:nvPr>
        </p:nvSpPr>
        <p:spPr/>
        <p:txBody>
          <a:bodyPr/>
          <a:lstStyle/>
          <a:p>
            <a:r>
              <a:rPr lang="en-US" dirty="0" smtClean="0"/>
              <a:t>A data flow system is one in which:</a:t>
            </a:r>
          </a:p>
          <a:p>
            <a:pPr lvl="1"/>
            <a:r>
              <a:rPr lang="en-US" dirty="0" smtClean="0"/>
              <a:t>The structure of the design is determined by the motion of data from component to component</a:t>
            </a:r>
          </a:p>
          <a:p>
            <a:pPr lvl="1"/>
            <a:r>
              <a:rPr lang="en-US" dirty="0" smtClean="0"/>
              <a:t>The availability of data controls the computation</a:t>
            </a:r>
          </a:p>
          <a:p>
            <a:pPr lvl="1"/>
            <a:r>
              <a:rPr lang="en-US" dirty="0" smtClean="0"/>
              <a:t>The pattern of data flow is explicit</a:t>
            </a:r>
          </a:p>
          <a:p>
            <a:pPr lvl="1"/>
            <a:r>
              <a:rPr lang="en-US" dirty="0" smtClean="0"/>
              <a:t>This is the </a:t>
            </a:r>
            <a:r>
              <a:rPr lang="en-US" dirty="0" smtClean="0">
                <a:solidFill>
                  <a:srgbClr val="FF0000"/>
                </a:solidFill>
              </a:rPr>
              <a:t>only</a:t>
            </a:r>
            <a:r>
              <a:rPr lang="en-US" dirty="0" smtClean="0"/>
              <a:t> form of communication between components</a:t>
            </a:r>
          </a:p>
          <a:p>
            <a:r>
              <a:rPr lang="en-US" dirty="0" smtClean="0"/>
              <a:t>There are variety of variations on this theme</a:t>
            </a:r>
          </a:p>
          <a:p>
            <a:pPr lvl="1"/>
            <a:r>
              <a:rPr lang="en-US" dirty="0" smtClean="0"/>
              <a:t>How control is exerted (e.g., push versus pull)</a:t>
            </a:r>
          </a:p>
          <a:p>
            <a:pPr lvl="1"/>
            <a:r>
              <a:rPr lang="en-US" dirty="0" smtClean="0"/>
              <a:t>Degree of concurrency between processes</a:t>
            </a:r>
          </a:p>
          <a:p>
            <a:pPr lvl="1"/>
            <a:r>
              <a:rPr lang="en-US" dirty="0" err="1" smtClean="0"/>
              <a:t>Incrementality</a:t>
            </a:r>
            <a:r>
              <a:rPr lang="en-US" dirty="0" smtClean="0"/>
              <a:t> of computation</a:t>
            </a:r>
          </a:p>
          <a:p>
            <a:pPr lvl="1"/>
            <a:r>
              <a:rPr lang="en-US" dirty="0" smtClean="0"/>
              <a:t>Topological restrictions (e.g., pipeline)</a:t>
            </a:r>
            <a:endParaRPr lang="bg-BG" dirty="0"/>
          </a:p>
        </p:txBody>
      </p:sp>
    </p:spTree>
    <p:extLst>
      <p:ext uri="{BB962C8B-B14F-4D97-AF65-F5344CB8AC3E}">
        <p14:creationId xmlns:p14="http://schemas.microsoft.com/office/powerpoint/2010/main" val="21656623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Flow Styles - Elements</a:t>
            </a:r>
            <a:endParaRPr lang="bg-BG" dirty="0"/>
          </a:p>
        </p:txBody>
      </p:sp>
      <p:sp>
        <p:nvSpPr>
          <p:cNvPr id="3" name="Content Placeholder 2"/>
          <p:cNvSpPr>
            <a:spLocks noGrp="1"/>
          </p:cNvSpPr>
          <p:nvPr>
            <p:ph idx="1"/>
          </p:nvPr>
        </p:nvSpPr>
        <p:spPr/>
        <p:txBody>
          <a:bodyPr/>
          <a:lstStyle/>
          <a:p>
            <a:r>
              <a:rPr lang="en-US" dirty="0" smtClean="0"/>
              <a:t>Components: Data Flow Components</a:t>
            </a:r>
          </a:p>
          <a:p>
            <a:pPr lvl="1"/>
            <a:r>
              <a:rPr lang="en-US" dirty="0" smtClean="0"/>
              <a:t>Interfaces are input ports and output ports</a:t>
            </a:r>
          </a:p>
          <a:p>
            <a:pPr lvl="2"/>
            <a:r>
              <a:rPr lang="en-US" dirty="0" smtClean="0"/>
              <a:t>Input ports read data; output ports write data</a:t>
            </a:r>
          </a:p>
          <a:p>
            <a:pPr lvl="1"/>
            <a:r>
              <a:rPr lang="en-US" dirty="0" smtClean="0"/>
              <a:t>Computational model: read data from input ports, compute, write data to output ports</a:t>
            </a:r>
          </a:p>
          <a:p>
            <a:pPr lvl="2"/>
            <a:r>
              <a:rPr lang="en-US" dirty="0" smtClean="0"/>
              <a:t>Corollary: components do not know the identity of upstream/downstream producers/consumers</a:t>
            </a:r>
          </a:p>
          <a:p>
            <a:r>
              <a:rPr lang="en-US" dirty="0" smtClean="0"/>
              <a:t>Connectors: Data Streams</a:t>
            </a:r>
          </a:p>
          <a:p>
            <a:pPr lvl="1"/>
            <a:r>
              <a:rPr lang="en-US" dirty="0" smtClean="0"/>
              <a:t>Unidirectional (usually asynchronous, buffered)</a:t>
            </a:r>
          </a:p>
          <a:p>
            <a:pPr lvl="1"/>
            <a:r>
              <a:rPr lang="en-US" dirty="0" smtClean="0"/>
              <a:t>Interfaces are reader and writer roles</a:t>
            </a:r>
          </a:p>
          <a:p>
            <a:pPr lvl="1"/>
            <a:r>
              <a:rPr lang="en-US" dirty="0" smtClean="0"/>
              <a:t>Computational model: transport data from writer roles to reader roles</a:t>
            </a:r>
            <a:endParaRPr lang="bg-BG" dirty="0"/>
          </a:p>
        </p:txBody>
      </p:sp>
    </p:spTree>
    <p:extLst>
      <p:ext uri="{BB962C8B-B14F-4D97-AF65-F5344CB8AC3E}">
        <p14:creationId xmlns:p14="http://schemas.microsoft.com/office/powerpoint/2010/main" val="2044009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Framework </a:t>
            </a:r>
            <a:r>
              <a:rPr lang="en-US" dirty="0" smtClean="0"/>
              <a:t>Benefits</a:t>
            </a:r>
            <a:endParaRPr lang="bg-BG" dirty="0"/>
          </a:p>
        </p:txBody>
      </p:sp>
      <p:sp>
        <p:nvSpPr>
          <p:cNvPr id="3" name="Content Placeholder 2"/>
          <p:cNvSpPr>
            <a:spLocks noGrp="1"/>
          </p:cNvSpPr>
          <p:nvPr>
            <p:ph idx="1"/>
          </p:nvPr>
        </p:nvSpPr>
        <p:spPr/>
        <p:txBody>
          <a:bodyPr/>
          <a:lstStyle/>
          <a:p>
            <a:r>
              <a:rPr lang="en-US" dirty="0" smtClean="0"/>
              <a:t>Code </a:t>
            </a:r>
            <a:r>
              <a:rPr lang="en-US" dirty="0"/>
              <a:t>reuse</a:t>
            </a:r>
          </a:p>
          <a:p>
            <a:pPr lvl="1"/>
            <a:r>
              <a:rPr lang="en-US" dirty="0" smtClean="0"/>
              <a:t>Probably </a:t>
            </a:r>
            <a:r>
              <a:rPr lang="en-US" dirty="0"/>
              <a:t>even more valuable than libraries</a:t>
            </a:r>
          </a:p>
          <a:p>
            <a:r>
              <a:rPr lang="en-US" dirty="0" smtClean="0"/>
              <a:t>High </a:t>
            </a:r>
            <a:r>
              <a:rPr lang="en-US" dirty="0"/>
              <a:t>productivity</a:t>
            </a:r>
          </a:p>
          <a:p>
            <a:pPr lvl="1"/>
            <a:r>
              <a:rPr lang="en-US" dirty="0" smtClean="0"/>
              <a:t>A </a:t>
            </a:r>
            <a:r>
              <a:rPr lang="en-US" dirty="0"/>
              <a:t>few lines go a long way</a:t>
            </a:r>
          </a:p>
          <a:p>
            <a:pPr lvl="1"/>
            <a:r>
              <a:rPr lang="en-US" dirty="0" smtClean="0"/>
              <a:t>Once </a:t>
            </a:r>
            <a:r>
              <a:rPr lang="en-US" dirty="0"/>
              <a:t>you know the framework!</a:t>
            </a:r>
          </a:p>
          <a:p>
            <a:r>
              <a:rPr lang="en-US" dirty="0" smtClean="0"/>
              <a:t>Standardization</a:t>
            </a:r>
            <a:endParaRPr lang="en-US" dirty="0"/>
          </a:p>
          <a:p>
            <a:pPr lvl="1"/>
            <a:r>
              <a:rPr lang="en-US" dirty="0" smtClean="0"/>
              <a:t>Platform </a:t>
            </a:r>
            <a:r>
              <a:rPr lang="en-US" dirty="0"/>
              <a:t>look and feel</a:t>
            </a:r>
          </a:p>
          <a:p>
            <a:pPr lvl="1"/>
            <a:r>
              <a:rPr lang="en-US" dirty="0" smtClean="0"/>
              <a:t>Integration </a:t>
            </a:r>
            <a:r>
              <a:rPr lang="en-US" dirty="0"/>
              <a:t>between components</a:t>
            </a:r>
            <a:endParaRPr lang="bg-BG" dirty="0"/>
          </a:p>
        </p:txBody>
      </p:sp>
    </p:spTree>
    <p:extLst>
      <p:ext uri="{BB962C8B-B14F-4D97-AF65-F5344CB8AC3E}">
        <p14:creationId xmlns:p14="http://schemas.microsoft.com/office/powerpoint/2010/main" val="23398343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Flow Styles - Elements</a:t>
            </a:r>
            <a:endParaRPr lang="bg-BG" dirty="0"/>
          </a:p>
        </p:txBody>
      </p:sp>
      <p:sp>
        <p:nvSpPr>
          <p:cNvPr id="3" name="Content Placeholder 2"/>
          <p:cNvSpPr>
            <a:spLocks noGrp="1"/>
          </p:cNvSpPr>
          <p:nvPr>
            <p:ph idx="1"/>
          </p:nvPr>
        </p:nvSpPr>
        <p:spPr/>
        <p:txBody>
          <a:bodyPr/>
          <a:lstStyle/>
          <a:p>
            <a:r>
              <a:rPr lang="en-US" dirty="0" smtClean="0"/>
              <a:t>Systems</a:t>
            </a:r>
          </a:p>
          <a:p>
            <a:pPr lvl="1"/>
            <a:r>
              <a:rPr lang="en-US" dirty="0" smtClean="0"/>
              <a:t>Arbitrary graphs</a:t>
            </a:r>
          </a:p>
          <a:p>
            <a:pPr lvl="1"/>
            <a:r>
              <a:rPr lang="en-US" dirty="0" smtClean="0"/>
              <a:t>Computational model: Availability of data controls the computation</a:t>
            </a:r>
          </a:p>
          <a:p>
            <a:pPr lvl="2"/>
            <a:r>
              <a:rPr lang="en-US" dirty="0" smtClean="0"/>
              <a:t>Pick a component that has input and execute it</a:t>
            </a:r>
          </a:p>
          <a:p>
            <a:pPr lvl="2"/>
            <a:r>
              <a:rPr lang="en-US" dirty="0" smtClean="0"/>
              <a:t>Overall data transformation is the “functional composition” of individual transformations</a:t>
            </a:r>
            <a:endParaRPr lang="bg-BG"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3075" y="4143375"/>
            <a:ext cx="5657850" cy="149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017903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 Flow vs. Data Flow</a:t>
            </a:r>
            <a:endParaRPr lang="bg-BG" dirty="0"/>
          </a:p>
        </p:txBody>
      </p:sp>
      <p:sp>
        <p:nvSpPr>
          <p:cNvPr id="3" name="Content Placeholder 2"/>
          <p:cNvSpPr>
            <a:spLocks noGrp="1"/>
          </p:cNvSpPr>
          <p:nvPr>
            <p:ph idx="1"/>
          </p:nvPr>
        </p:nvSpPr>
        <p:spPr/>
        <p:txBody>
          <a:bodyPr/>
          <a:lstStyle/>
          <a:p>
            <a:r>
              <a:rPr lang="en-US" dirty="0" smtClean="0"/>
              <a:t>Control Flow</a:t>
            </a:r>
          </a:p>
          <a:p>
            <a:pPr lvl="1"/>
            <a:r>
              <a:rPr lang="en-US" dirty="0" smtClean="0"/>
              <a:t>Question is how locus of control moves through the program or system</a:t>
            </a:r>
          </a:p>
          <a:p>
            <a:pPr lvl="1"/>
            <a:r>
              <a:rPr lang="en-US" dirty="0" smtClean="0"/>
              <a:t>Data may follow control, but data is not the driving force of the architecture</a:t>
            </a:r>
          </a:p>
          <a:p>
            <a:r>
              <a:rPr lang="en-US" dirty="0" smtClean="0"/>
              <a:t>Data Flow</a:t>
            </a:r>
          </a:p>
          <a:p>
            <a:pPr lvl="1"/>
            <a:r>
              <a:rPr lang="en-US" dirty="0" smtClean="0"/>
              <a:t>Dominant question is how data moves through a collection of computational units</a:t>
            </a:r>
          </a:p>
          <a:p>
            <a:pPr lvl="1"/>
            <a:r>
              <a:rPr lang="en-US" dirty="0" smtClean="0"/>
              <a:t>As data moves, control (and computation) is activated</a:t>
            </a:r>
          </a:p>
          <a:p>
            <a:pPr lvl="1"/>
            <a:r>
              <a:rPr lang="en-US" dirty="0" smtClean="0"/>
              <a:t>Important note: Data Flow architectural styles are NOT the same as data flow diagrams of traditional structured analysis</a:t>
            </a:r>
            <a:endParaRPr lang="bg-BG" dirty="0"/>
          </a:p>
        </p:txBody>
      </p:sp>
    </p:spTree>
    <p:extLst>
      <p:ext uri="{BB962C8B-B14F-4D97-AF65-F5344CB8AC3E}">
        <p14:creationId xmlns:p14="http://schemas.microsoft.com/office/powerpoint/2010/main" val="23258603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Specific Data Flow Styles</a:t>
            </a:r>
            <a:endParaRPr lang="bg-BG" dirty="0"/>
          </a:p>
        </p:txBody>
      </p:sp>
      <p:sp>
        <p:nvSpPr>
          <p:cNvPr id="3" name="Content Placeholder 2"/>
          <p:cNvSpPr>
            <a:spLocks noGrp="1"/>
          </p:cNvSpPr>
          <p:nvPr>
            <p:ph idx="1"/>
          </p:nvPr>
        </p:nvSpPr>
        <p:spPr/>
        <p:txBody>
          <a:bodyPr/>
          <a:lstStyle/>
          <a:p>
            <a:r>
              <a:rPr lang="en-US" dirty="0" smtClean="0">
                <a:solidFill>
                  <a:srgbClr val="FF0000"/>
                </a:solidFill>
              </a:rPr>
              <a:t>Batch sequential</a:t>
            </a:r>
          </a:p>
          <a:p>
            <a:pPr lvl="1"/>
            <a:r>
              <a:rPr lang="en-US" dirty="0" smtClean="0"/>
              <a:t>Sequential processing steps, run to completion</a:t>
            </a:r>
          </a:p>
          <a:p>
            <a:pPr lvl="1"/>
            <a:r>
              <a:rPr lang="en-US" dirty="0" smtClean="0"/>
              <a:t>Typical of early MIS application</a:t>
            </a:r>
          </a:p>
          <a:p>
            <a:r>
              <a:rPr lang="en-US" dirty="0" smtClean="0">
                <a:solidFill>
                  <a:srgbClr val="FF0000"/>
                </a:solidFill>
              </a:rPr>
              <a:t>Pipe-and-filter</a:t>
            </a:r>
          </a:p>
          <a:p>
            <a:pPr lvl="1"/>
            <a:r>
              <a:rPr lang="en-US" dirty="0" smtClean="0"/>
              <a:t>Incremental transformation of stream</a:t>
            </a:r>
          </a:p>
          <a:p>
            <a:pPr lvl="1"/>
            <a:r>
              <a:rPr lang="en-US" dirty="0" smtClean="0"/>
              <a:t>Typified by Unix</a:t>
            </a:r>
          </a:p>
          <a:p>
            <a:r>
              <a:rPr lang="en-US" dirty="0" smtClean="0">
                <a:solidFill>
                  <a:srgbClr val="FF0000"/>
                </a:solidFill>
              </a:rPr>
              <a:t>Process control</a:t>
            </a:r>
          </a:p>
          <a:p>
            <a:pPr lvl="1"/>
            <a:r>
              <a:rPr lang="en-US" dirty="0" smtClean="0"/>
              <a:t>Looping structure to control environment variables</a:t>
            </a:r>
            <a:endParaRPr lang="bg-BG" dirty="0"/>
          </a:p>
        </p:txBody>
      </p:sp>
    </p:spTree>
    <p:extLst>
      <p:ext uri="{BB962C8B-B14F-4D97-AF65-F5344CB8AC3E}">
        <p14:creationId xmlns:p14="http://schemas.microsoft.com/office/powerpoint/2010/main" val="24072077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Pipes and Filters</a:t>
            </a:r>
            <a:endParaRPr lang="bg-BG" dirty="0"/>
          </a:p>
        </p:txBody>
      </p:sp>
      <p:sp>
        <p:nvSpPr>
          <p:cNvPr id="3" name="Content Placeholder 2"/>
          <p:cNvSpPr>
            <a:spLocks noGrp="1"/>
          </p:cNvSpPr>
          <p:nvPr>
            <p:ph idx="1"/>
          </p:nvPr>
        </p:nvSpPr>
        <p:spPr/>
        <p:txBody>
          <a:bodyPr/>
          <a:lstStyle/>
          <a:p>
            <a:r>
              <a:rPr lang="en-US" dirty="0" smtClean="0">
                <a:solidFill>
                  <a:srgbClr val="FF0000"/>
                </a:solidFill>
              </a:rPr>
              <a:t>Components:</a:t>
            </a:r>
            <a:r>
              <a:rPr lang="en-US" dirty="0" smtClean="0"/>
              <a:t> Filters</a:t>
            </a:r>
          </a:p>
          <a:p>
            <a:pPr lvl="1"/>
            <a:r>
              <a:rPr lang="en-US" dirty="0" smtClean="0"/>
              <a:t>Incrementally transform some of the source data to sink data</a:t>
            </a:r>
          </a:p>
          <a:p>
            <a:pPr lvl="1"/>
            <a:r>
              <a:rPr lang="en-US" dirty="0" smtClean="0"/>
              <a:t>Stream-to-stream transformations</a:t>
            </a:r>
          </a:p>
          <a:p>
            <a:pPr lvl="1"/>
            <a:r>
              <a:rPr lang="en-US" dirty="0" smtClean="0"/>
              <a:t>Preserve no state between instantiations</a:t>
            </a:r>
          </a:p>
          <a:p>
            <a:r>
              <a:rPr lang="en-US" dirty="0" smtClean="0">
                <a:solidFill>
                  <a:srgbClr val="FF0000"/>
                </a:solidFill>
              </a:rPr>
              <a:t>Connectors:</a:t>
            </a:r>
            <a:r>
              <a:rPr lang="en-US" dirty="0" smtClean="0"/>
              <a:t> Pipes</a:t>
            </a:r>
          </a:p>
          <a:p>
            <a:pPr lvl="1"/>
            <a:r>
              <a:rPr lang="en-US" dirty="0" smtClean="0"/>
              <a:t>Move data from a filter output to a filter input</a:t>
            </a:r>
          </a:p>
          <a:p>
            <a:pPr lvl="1"/>
            <a:r>
              <a:rPr lang="en-US" dirty="0" smtClean="0"/>
              <a:t>One-way, order-preserving, data-preserving</a:t>
            </a:r>
          </a:p>
          <a:p>
            <a:pPr lvl="1"/>
            <a:r>
              <a:rPr lang="en-US" dirty="0" smtClean="0"/>
              <a:t>Pipes form data transformation graphs</a:t>
            </a:r>
          </a:p>
          <a:p>
            <a:r>
              <a:rPr lang="en-US" dirty="0" smtClean="0"/>
              <a:t>Overall Operation</a:t>
            </a:r>
          </a:p>
          <a:p>
            <a:pPr lvl="1"/>
            <a:r>
              <a:rPr lang="en-US" dirty="0" smtClean="0"/>
              <a:t>Run pipes and filters (non-deterministically) until no more computations are possible.</a:t>
            </a:r>
            <a:endParaRPr lang="bg-BG" dirty="0"/>
          </a:p>
        </p:txBody>
      </p:sp>
    </p:spTree>
    <p:extLst>
      <p:ext uri="{BB962C8B-B14F-4D97-AF65-F5344CB8AC3E}">
        <p14:creationId xmlns:p14="http://schemas.microsoft.com/office/powerpoint/2010/main" val="34468492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Pipe-and-Filter: More on Filters</a:t>
            </a:r>
            <a:endParaRPr lang="bg-BG" dirty="0"/>
          </a:p>
        </p:txBody>
      </p:sp>
      <p:sp>
        <p:nvSpPr>
          <p:cNvPr id="3" name="Content Placeholder 2"/>
          <p:cNvSpPr>
            <a:spLocks noGrp="1"/>
          </p:cNvSpPr>
          <p:nvPr>
            <p:ph idx="1"/>
          </p:nvPr>
        </p:nvSpPr>
        <p:spPr/>
        <p:txBody>
          <a:bodyPr/>
          <a:lstStyle/>
          <a:p>
            <a:r>
              <a:rPr lang="en-US" dirty="0" smtClean="0"/>
              <a:t>Stream-to-stream transformations</a:t>
            </a:r>
          </a:p>
          <a:p>
            <a:pPr lvl="1"/>
            <a:r>
              <a:rPr lang="en-US" u="sng" dirty="0" smtClean="0">
                <a:solidFill>
                  <a:srgbClr val="FF0000"/>
                </a:solidFill>
              </a:rPr>
              <a:t>Enrich</a:t>
            </a:r>
            <a:r>
              <a:rPr lang="en-US" dirty="0" smtClean="0"/>
              <a:t> data by computation and adding information</a:t>
            </a:r>
          </a:p>
          <a:p>
            <a:pPr lvl="1"/>
            <a:r>
              <a:rPr lang="en-US" u="sng" dirty="0" smtClean="0">
                <a:solidFill>
                  <a:srgbClr val="FF0000"/>
                </a:solidFill>
              </a:rPr>
              <a:t>Refine</a:t>
            </a:r>
            <a:r>
              <a:rPr lang="en-US" dirty="0" smtClean="0"/>
              <a:t> by distilling data or removing irrelevant data</a:t>
            </a:r>
          </a:p>
          <a:p>
            <a:pPr lvl="1"/>
            <a:r>
              <a:rPr lang="en-US" u="sng" dirty="0" smtClean="0">
                <a:solidFill>
                  <a:srgbClr val="FF0000"/>
                </a:solidFill>
              </a:rPr>
              <a:t>Transform</a:t>
            </a:r>
            <a:r>
              <a:rPr lang="en-US" dirty="0" smtClean="0"/>
              <a:t> data by changing its representation</a:t>
            </a:r>
          </a:p>
          <a:p>
            <a:r>
              <a:rPr lang="en-US" dirty="0" err="1" smtClean="0"/>
              <a:t>Incrementality</a:t>
            </a:r>
            <a:endParaRPr lang="en-US" dirty="0" smtClean="0"/>
          </a:p>
          <a:p>
            <a:pPr lvl="1"/>
            <a:r>
              <a:rPr lang="en-US" dirty="0" smtClean="0"/>
              <a:t>Data processes as it arrives, not gathered then processed</a:t>
            </a:r>
          </a:p>
          <a:p>
            <a:r>
              <a:rPr lang="en-US" dirty="0" smtClean="0"/>
              <a:t>Independent entities</a:t>
            </a:r>
          </a:p>
          <a:p>
            <a:pPr lvl="1"/>
            <a:r>
              <a:rPr lang="en-US" dirty="0" smtClean="0"/>
              <a:t>No external context in processing streams</a:t>
            </a:r>
          </a:p>
          <a:p>
            <a:pPr lvl="1"/>
            <a:r>
              <a:rPr lang="en-US" dirty="0" smtClean="0"/>
              <a:t>No state preservation between instantiations</a:t>
            </a:r>
          </a:p>
          <a:p>
            <a:pPr lvl="1"/>
            <a:r>
              <a:rPr lang="en-US" dirty="0" smtClean="0"/>
              <a:t>No knowledge of upstream/downstream filters</a:t>
            </a:r>
          </a:p>
          <a:p>
            <a:pPr lvl="1"/>
            <a:r>
              <a:rPr lang="en-US" dirty="0" smtClean="0"/>
              <a:t>The correctness of the output should not depend upon then order in which filters execute within pipe-and-filter network, although topology matters</a:t>
            </a:r>
            <a:endParaRPr lang="bg-BG" dirty="0"/>
          </a:p>
        </p:txBody>
      </p:sp>
    </p:spTree>
    <p:extLst>
      <p:ext uri="{BB962C8B-B14F-4D97-AF65-F5344CB8AC3E}">
        <p14:creationId xmlns:p14="http://schemas.microsoft.com/office/powerpoint/2010/main" val="4775662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Pipe-and-Filters: More on Pipes</a:t>
            </a:r>
            <a:endParaRPr lang="bg-BG" dirty="0"/>
          </a:p>
        </p:txBody>
      </p:sp>
      <p:sp>
        <p:nvSpPr>
          <p:cNvPr id="3" name="Content Placeholder 2"/>
          <p:cNvSpPr>
            <a:spLocks noGrp="1"/>
          </p:cNvSpPr>
          <p:nvPr>
            <p:ph idx="1"/>
          </p:nvPr>
        </p:nvSpPr>
        <p:spPr/>
        <p:txBody>
          <a:bodyPr/>
          <a:lstStyle/>
          <a:p>
            <a:r>
              <a:rPr lang="en-US" dirty="0" smtClean="0"/>
              <a:t>Pipes move data from a filter output to a filter input (or to a device or file)</a:t>
            </a:r>
          </a:p>
          <a:p>
            <a:pPr lvl="1"/>
            <a:r>
              <a:rPr lang="en-US" dirty="0" smtClean="0"/>
              <a:t>Data moves in one direction</a:t>
            </a:r>
          </a:p>
          <a:p>
            <a:pPr lvl="1"/>
            <a:r>
              <a:rPr lang="en-US" dirty="0" smtClean="0"/>
              <a:t>Pipes form data transformation graphs</a:t>
            </a:r>
          </a:p>
          <a:p>
            <a:pPr lvl="1"/>
            <a:r>
              <a:rPr lang="en-US" dirty="0" smtClean="0"/>
              <a:t>Logically infinitely buffered (in practice usually finitely buffered with flow control, i.e., blocking)</a:t>
            </a:r>
          </a:p>
          <a:p>
            <a:r>
              <a:rPr lang="en-US" dirty="0" smtClean="0"/>
              <a:t>Overall Operation</a:t>
            </a:r>
          </a:p>
          <a:p>
            <a:pPr lvl="1"/>
            <a:r>
              <a:rPr lang="en-US" dirty="0" smtClean="0"/>
              <a:t>“do the plumbing”</a:t>
            </a:r>
          </a:p>
          <a:p>
            <a:pPr lvl="1"/>
            <a:r>
              <a:rPr lang="en-US" dirty="0" smtClean="0"/>
              <a:t>System action is mediated by data delivery</a:t>
            </a:r>
            <a:endParaRPr lang="bg-BG" dirty="0"/>
          </a:p>
        </p:txBody>
      </p:sp>
    </p:spTree>
    <p:extLst>
      <p:ext uri="{BB962C8B-B14F-4D97-AF65-F5344CB8AC3E}">
        <p14:creationId xmlns:p14="http://schemas.microsoft.com/office/powerpoint/2010/main" val="32957523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Unix Pipes and Filters</a:t>
            </a:r>
            <a:endParaRPr lang="bg-BG" dirty="0"/>
          </a:p>
        </p:txBody>
      </p:sp>
      <p:sp>
        <p:nvSpPr>
          <p:cNvPr id="3" name="Content Placeholder 2"/>
          <p:cNvSpPr>
            <a:spLocks noGrp="1"/>
          </p:cNvSpPr>
          <p:nvPr>
            <p:ph idx="1"/>
          </p:nvPr>
        </p:nvSpPr>
        <p:spPr/>
        <p:txBody>
          <a:bodyPr/>
          <a:lstStyle/>
          <a:p>
            <a:r>
              <a:rPr lang="en-US" dirty="0" smtClean="0">
                <a:solidFill>
                  <a:srgbClr val="FF0000"/>
                </a:solidFill>
              </a:rPr>
              <a:t>Filters:</a:t>
            </a:r>
            <a:r>
              <a:rPr lang="en-US" dirty="0" smtClean="0"/>
              <a:t> Unix processes</a:t>
            </a:r>
          </a:p>
          <a:p>
            <a:pPr lvl="1"/>
            <a:r>
              <a:rPr lang="en-US" dirty="0" smtClean="0"/>
              <a:t>Built-in ports: “</a:t>
            </a:r>
            <a:r>
              <a:rPr lang="en-US" dirty="0" err="1" smtClean="0"/>
              <a:t>stdin</a:t>
            </a:r>
            <a:r>
              <a:rPr lang="en-US" dirty="0" smtClean="0"/>
              <a:t>” “</a:t>
            </a:r>
            <a:r>
              <a:rPr lang="en-US" dirty="0" err="1" smtClean="0"/>
              <a:t>stdout</a:t>
            </a:r>
            <a:r>
              <a:rPr lang="en-US" dirty="0" smtClean="0"/>
              <a:t>” “</a:t>
            </a:r>
            <a:r>
              <a:rPr lang="en-US" dirty="0" err="1" smtClean="0"/>
              <a:t>stderr</a:t>
            </a:r>
            <a:r>
              <a:rPr lang="en-US" dirty="0" smtClean="0"/>
              <a:t>”</a:t>
            </a:r>
          </a:p>
          <a:p>
            <a:pPr lvl="1"/>
            <a:r>
              <a:rPr lang="en-US" dirty="0" smtClean="0"/>
              <a:t>Filters usually transform “</a:t>
            </a:r>
            <a:r>
              <a:rPr lang="en-US" dirty="0" err="1" smtClean="0"/>
              <a:t>stdin</a:t>
            </a:r>
            <a:r>
              <a:rPr lang="en-US" dirty="0" smtClean="0"/>
              <a:t>” to “</a:t>
            </a:r>
            <a:r>
              <a:rPr lang="en-US" dirty="0" err="1" smtClean="0"/>
              <a:t>stdout</a:t>
            </a:r>
            <a:r>
              <a:rPr lang="en-US" dirty="0" smtClean="0"/>
              <a:t>”</a:t>
            </a:r>
          </a:p>
          <a:p>
            <a:r>
              <a:rPr lang="en-US" dirty="0" smtClean="0">
                <a:solidFill>
                  <a:srgbClr val="FF0000"/>
                </a:solidFill>
              </a:rPr>
              <a:t>Pipes:</a:t>
            </a:r>
            <a:r>
              <a:rPr lang="en-US" dirty="0" smtClean="0"/>
              <a:t> Buffered streams supported by OS</a:t>
            </a:r>
          </a:p>
          <a:p>
            <a:pPr lvl="1"/>
            <a:r>
              <a:rPr lang="en-US" dirty="0" smtClean="0"/>
              <a:t>Unix pipes can treat files as well as filters as data sources and sinks, but files are passive</a:t>
            </a:r>
          </a:p>
          <a:p>
            <a:pPr lvl="1"/>
            <a:r>
              <a:rPr lang="en-US" dirty="0" smtClean="0"/>
              <a:t>Unix assumes that the pipes carry ASCII character streams</a:t>
            </a:r>
          </a:p>
          <a:p>
            <a:pPr lvl="2"/>
            <a:r>
              <a:rPr lang="en-US" dirty="0" smtClean="0"/>
              <a:t>The good news: anything can connect to anything</a:t>
            </a:r>
          </a:p>
          <a:p>
            <a:pPr lvl="2"/>
            <a:r>
              <a:rPr lang="en-US" dirty="0" smtClean="0"/>
              <a:t>The bad news: everything must be encoded in ASCII, then shipped, then decoded</a:t>
            </a:r>
            <a:endParaRPr lang="bg-BG" dirty="0"/>
          </a:p>
        </p:txBody>
      </p:sp>
    </p:spTree>
    <p:extLst>
      <p:ext uri="{BB962C8B-B14F-4D97-AF65-F5344CB8AC3E}">
        <p14:creationId xmlns:p14="http://schemas.microsoft.com/office/powerpoint/2010/main" val="513791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Pipes versus Procedures</a:t>
            </a:r>
            <a:endParaRPr lang="bg-BG"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6813" y="1752600"/>
            <a:ext cx="6810375"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05380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Pipe-and-Filter Style Tradeoffs</a:t>
            </a:r>
            <a:endParaRPr lang="bg-BG" dirty="0"/>
          </a:p>
        </p:txBody>
      </p:sp>
      <p:sp>
        <p:nvSpPr>
          <p:cNvPr id="3" name="Content Placeholder 2"/>
          <p:cNvSpPr>
            <a:spLocks noGrp="1"/>
          </p:cNvSpPr>
          <p:nvPr>
            <p:ph idx="1"/>
          </p:nvPr>
        </p:nvSpPr>
        <p:spPr/>
        <p:txBody>
          <a:bodyPr>
            <a:normAutofit/>
          </a:bodyPr>
          <a:lstStyle/>
          <a:p>
            <a:r>
              <a:rPr lang="en-US" dirty="0" smtClean="0"/>
              <a:t>Advantages</a:t>
            </a:r>
          </a:p>
          <a:p>
            <a:pPr lvl="1"/>
            <a:r>
              <a:rPr lang="en-US" dirty="0" smtClean="0"/>
              <a:t>Overall input/output behavior is a simple composition of the behavior of individual filters</a:t>
            </a:r>
          </a:p>
          <a:p>
            <a:pPr lvl="1"/>
            <a:r>
              <a:rPr lang="en-US" dirty="0" smtClean="0"/>
              <a:t>Support reuse</a:t>
            </a:r>
          </a:p>
          <a:p>
            <a:pPr lvl="1"/>
            <a:r>
              <a:rPr lang="en-US" dirty="0" smtClean="0"/>
              <a:t>Easily maintained and enhanced</a:t>
            </a:r>
          </a:p>
          <a:p>
            <a:pPr lvl="1"/>
            <a:r>
              <a:rPr lang="en-US" dirty="0" smtClean="0"/>
              <a:t>Permit certain kinds of specialized analysis, e.g., throughput, deadlock analysis</a:t>
            </a:r>
          </a:p>
          <a:p>
            <a:pPr lvl="1"/>
            <a:r>
              <a:rPr lang="en-US" dirty="0" smtClean="0"/>
              <a:t>Naturally support concurrent executions</a:t>
            </a:r>
          </a:p>
        </p:txBody>
      </p:sp>
    </p:spTree>
    <p:extLst>
      <p:ext uri="{BB962C8B-B14F-4D97-AF65-F5344CB8AC3E}">
        <p14:creationId xmlns:p14="http://schemas.microsoft.com/office/powerpoint/2010/main" val="33514889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Pipe-and-Filter Style Tradeoffs</a:t>
            </a:r>
            <a:endParaRPr lang="bg-BG" dirty="0"/>
          </a:p>
        </p:txBody>
      </p:sp>
      <p:sp>
        <p:nvSpPr>
          <p:cNvPr id="3" name="Content Placeholder 2"/>
          <p:cNvSpPr>
            <a:spLocks noGrp="1"/>
          </p:cNvSpPr>
          <p:nvPr>
            <p:ph idx="1"/>
          </p:nvPr>
        </p:nvSpPr>
        <p:spPr/>
        <p:txBody>
          <a:bodyPr>
            <a:normAutofit/>
          </a:bodyPr>
          <a:lstStyle/>
          <a:p>
            <a:r>
              <a:rPr lang="en-US" dirty="0" smtClean="0"/>
              <a:t>Disadvantages</a:t>
            </a:r>
          </a:p>
          <a:p>
            <a:pPr lvl="1"/>
            <a:r>
              <a:rPr lang="en-US" dirty="0" smtClean="0"/>
              <a:t>Often lead to basic organization of processing</a:t>
            </a:r>
          </a:p>
          <a:p>
            <a:pPr lvl="1"/>
            <a:r>
              <a:rPr lang="en-US" dirty="0" smtClean="0"/>
              <a:t>Awkward for handling interactive applications</a:t>
            </a:r>
          </a:p>
          <a:p>
            <a:pPr lvl="1"/>
            <a:r>
              <a:rPr lang="en-US" dirty="0" smtClean="0"/>
              <a:t>May be hampered by having to maintain correspondences between two separate, but related streams</a:t>
            </a:r>
          </a:p>
          <a:p>
            <a:pPr lvl="1"/>
            <a:r>
              <a:rPr lang="en-US" dirty="0" smtClean="0"/>
              <a:t>May force  </a:t>
            </a:r>
            <a:r>
              <a:rPr lang="en-US" dirty="0"/>
              <a:t>a lowest common </a:t>
            </a:r>
            <a:r>
              <a:rPr lang="en-US" dirty="0" smtClean="0"/>
              <a:t>denominator </a:t>
            </a:r>
            <a:r>
              <a:rPr lang="en-US" dirty="0"/>
              <a:t>on data </a:t>
            </a:r>
            <a:r>
              <a:rPr lang="en-US" dirty="0" smtClean="0"/>
              <a:t>transmission, depending on implementation</a:t>
            </a:r>
          </a:p>
          <a:p>
            <a:pPr lvl="2"/>
            <a:r>
              <a:rPr lang="en-US" dirty="0" smtClean="0"/>
              <a:t>Loss of performance</a:t>
            </a:r>
          </a:p>
          <a:p>
            <a:pPr lvl="2"/>
            <a:r>
              <a:rPr lang="en-US" dirty="0" smtClean="0"/>
              <a:t>Increased complexity in writing the filters</a:t>
            </a:r>
            <a:endParaRPr lang="bg-BG" dirty="0"/>
          </a:p>
        </p:txBody>
      </p:sp>
    </p:spTree>
    <p:extLst>
      <p:ext uri="{BB962C8B-B14F-4D97-AF65-F5344CB8AC3E}">
        <p14:creationId xmlns:p14="http://schemas.microsoft.com/office/powerpoint/2010/main" val="3116245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Framework </a:t>
            </a:r>
            <a:r>
              <a:rPr lang="en-US" dirty="0" smtClean="0"/>
              <a:t>Challenges</a:t>
            </a:r>
            <a:endParaRPr lang="bg-BG" dirty="0"/>
          </a:p>
        </p:txBody>
      </p:sp>
      <p:sp>
        <p:nvSpPr>
          <p:cNvPr id="3" name="Content Placeholder 2"/>
          <p:cNvSpPr>
            <a:spLocks noGrp="1"/>
          </p:cNvSpPr>
          <p:nvPr>
            <p:ph idx="1"/>
          </p:nvPr>
        </p:nvSpPr>
        <p:spPr/>
        <p:txBody>
          <a:bodyPr>
            <a:normAutofit/>
          </a:bodyPr>
          <a:lstStyle/>
          <a:p>
            <a:r>
              <a:rPr lang="en-US" dirty="0" smtClean="0"/>
              <a:t>How </a:t>
            </a:r>
            <a:r>
              <a:rPr lang="en-US" dirty="0"/>
              <a:t>to do X?</a:t>
            </a:r>
          </a:p>
          <a:p>
            <a:pPr lvl="1"/>
            <a:r>
              <a:rPr lang="en-US" dirty="0" smtClean="0"/>
              <a:t>Must </a:t>
            </a:r>
            <a:r>
              <a:rPr lang="en-US" dirty="0"/>
              <a:t>subclass C, override method m…</a:t>
            </a:r>
          </a:p>
          <a:p>
            <a:pPr lvl="1"/>
            <a:r>
              <a:rPr lang="en-US" dirty="0" smtClean="0"/>
              <a:t>May </a:t>
            </a:r>
            <a:r>
              <a:rPr lang="en-US" dirty="0"/>
              <a:t>need a sequence of method calls to get to the right object</a:t>
            </a:r>
          </a:p>
          <a:p>
            <a:pPr lvl="2"/>
            <a:r>
              <a:rPr lang="en-US" dirty="0" err="1" smtClean="0"/>
              <a:t>getViewSite</a:t>
            </a:r>
            <a:r>
              <a:rPr lang="en-US" dirty="0"/>
              <a:t>().</a:t>
            </a:r>
            <a:r>
              <a:rPr lang="en-US" dirty="0" err="1"/>
              <a:t>getActionBars</a:t>
            </a:r>
            <a:r>
              <a:rPr lang="en-US" dirty="0"/>
              <a:t>().</a:t>
            </a:r>
            <a:r>
              <a:rPr lang="en-US" dirty="0" err="1"/>
              <a:t>getToolBarManager</a:t>
            </a:r>
            <a:r>
              <a:rPr lang="en-US" dirty="0"/>
              <a:t>().add(</a:t>
            </a:r>
            <a:r>
              <a:rPr lang="en-US" dirty="0" err="1"/>
              <a:t>newAction</a:t>
            </a:r>
            <a:r>
              <a:rPr lang="en-US" dirty="0"/>
              <a:t>)</a:t>
            </a:r>
          </a:p>
          <a:p>
            <a:pPr lvl="2"/>
            <a:r>
              <a:rPr lang="en-US" dirty="0" smtClean="0"/>
              <a:t>How </a:t>
            </a:r>
            <a:r>
              <a:rPr lang="en-US" dirty="0"/>
              <a:t>to find this sequence?</a:t>
            </a:r>
          </a:p>
          <a:p>
            <a:r>
              <a:rPr lang="en-US" dirty="0" smtClean="0"/>
              <a:t>Distribution</a:t>
            </a:r>
            <a:endParaRPr lang="en-US" dirty="0"/>
          </a:p>
          <a:p>
            <a:pPr lvl="1"/>
            <a:r>
              <a:rPr lang="en-US" dirty="0" smtClean="0"/>
              <a:t>Must </a:t>
            </a:r>
            <a:r>
              <a:rPr lang="en-US" dirty="0"/>
              <a:t>coordinate several extension points</a:t>
            </a:r>
          </a:p>
          <a:p>
            <a:pPr lvl="2"/>
            <a:r>
              <a:rPr lang="en-US" dirty="0" smtClean="0"/>
              <a:t>E.g</a:t>
            </a:r>
            <a:r>
              <a:rPr lang="en-US" dirty="0"/>
              <a:t>. to add a context menu in Eclipse, you have to create a </a:t>
            </a:r>
            <a:r>
              <a:rPr lang="en-US" dirty="0" err="1" smtClean="0"/>
              <a:t>MenuManager</a:t>
            </a:r>
            <a:r>
              <a:rPr lang="en-US" dirty="0" smtClean="0"/>
              <a:t> </a:t>
            </a:r>
            <a:r>
              <a:rPr lang="en-US" dirty="0"/>
              <a:t>in your view and a </a:t>
            </a:r>
            <a:r>
              <a:rPr lang="en-US" dirty="0" err="1"/>
              <a:t>MenuListener</a:t>
            </a:r>
            <a:r>
              <a:rPr lang="en-US" dirty="0"/>
              <a:t> that populates the </a:t>
            </a:r>
            <a:r>
              <a:rPr lang="en-US" dirty="0" smtClean="0"/>
              <a:t>menu </a:t>
            </a:r>
            <a:r>
              <a:rPr lang="en-US" dirty="0"/>
              <a:t>when the user right-clicks</a:t>
            </a:r>
          </a:p>
          <a:p>
            <a:pPr lvl="2"/>
            <a:r>
              <a:rPr lang="en-US" dirty="0" smtClean="0"/>
              <a:t>It’s </a:t>
            </a:r>
            <a:r>
              <a:rPr lang="en-US" dirty="0"/>
              <a:t>not obvious that you need the </a:t>
            </a:r>
            <a:r>
              <a:rPr lang="en-US" dirty="0" err="1"/>
              <a:t>MenuListener</a:t>
            </a:r>
            <a:r>
              <a:rPr lang="en-US" dirty="0"/>
              <a:t> (you could write </a:t>
            </a:r>
            <a:r>
              <a:rPr lang="en-US" dirty="0" smtClean="0"/>
              <a:t>reasonable-looking </a:t>
            </a:r>
            <a:r>
              <a:rPr lang="en-US" dirty="0"/>
              <a:t>code without it), but if you forget it then things </a:t>
            </a:r>
            <a:r>
              <a:rPr lang="en-US" dirty="0" smtClean="0"/>
              <a:t>might not work</a:t>
            </a:r>
            <a:endParaRPr lang="en-US" dirty="0"/>
          </a:p>
        </p:txBody>
      </p:sp>
    </p:spTree>
    <p:extLst>
      <p:ext uri="{BB962C8B-B14F-4D97-AF65-F5344CB8AC3E}">
        <p14:creationId xmlns:p14="http://schemas.microsoft.com/office/powerpoint/2010/main" val="33188723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Module “interface” vs. C&amp;C View</a:t>
            </a:r>
            <a:br>
              <a:rPr lang="en-US" dirty="0" smtClean="0"/>
            </a:br>
            <a:r>
              <a:rPr lang="en-US" dirty="0" smtClean="0"/>
              <a:t>Component “interface”</a:t>
            </a:r>
            <a:endParaRPr lang="bg-BG" dirty="0"/>
          </a:p>
        </p:txBody>
      </p:sp>
      <p:sp>
        <p:nvSpPr>
          <p:cNvPr id="3" name="Content Placeholder 2"/>
          <p:cNvSpPr>
            <a:spLocks noGrp="1"/>
          </p:cNvSpPr>
          <p:nvPr>
            <p:ph idx="1"/>
          </p:nvPr>
        </p:nvSpPr>
        <p:spPr/>
        <p:txBody>
          <a:bodyPr/>
          <a:lstStyle/>
          <a:p>
            <a:r>
              <a:rPr lang="en-US" dirty="0" smtClean="0"/>
              <a:t>Consider a filter, F, with two outputs, both of which write characters to a pipe</a:t>
            </a:r>
          </a:p>
          <a:p>
            <a:pPr lvl="1"/>
            <a:r>
              <a:rPr lang="en-US" dirty="0" smtClean="0"/>
              <a:t>Viewed as a Module both outputs would have the same interface</a:t>
            </a:r>
          </a:p>
          <a:p>
            <a:pPr lvl="1"/>
            <a:r>
              <a:rPr lang="en-US" dirty="0" smtClean="0"/>
              <a:t>Viewed as a Component the outputs would be different ports, even though their “signatures” are different</a:t>
            </a:r>
            <a:endParaRPr lang="bg-BG" dirty="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621" y="4324350"/>
            <a:ext cx="7482179" cy="116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97766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Mixing Architectural Styles</a:t>
            </a:r>
            <a:endParaRPr lang="bg-BG" dirty="0"/>
          </a:p>
        </p:txBody>
      </p:sp>
      <p:sp>
        <p:nvSpPr>
          <p:cNvPr id="3" name="Content Placeholder 2"/>
          <p:cNvSpPr>
            <a:spLocks noGrp="1"/>
          </p:cNvSpPr>
          <p:nvPr>
            <p:ph idx="1"/>
          </p:nvPr>
        </p:nvSpPr>
        <p:spPr/>
        <p:txBody>
          <a:bodyPr/>
          <a:lstStyle/>
          <a:p>
            <a:r>
              <a:rPr lang="en-US" dirty="0" smtClean="0"/>
              <a:t>Styles are often used in combination</a:t>
            </a:r>
          </a:p>
          <a:p>
            <a:r>
              <a:rPr lang="en-US" dirty="0" smtClean="0"/>
              <a:t>Example:</a:t>
            </a:r>
          </a:p>
          <a:p>
            <a:pPr lvl="1"/>
            <a:r>
              <a:rPr lang="en-US" dirty="0" smtClean="0"/>
              <a:t>Each tier could be defined internally in a different style</a:t>
            </a:r>
          </a:p>
          <a:p>
            <a:pPr lvl="1"/>
            <a:r>
              <a:rPr lang="en-US" dirty="0" smtClean="0"/>
              <a:t>Each component could have a decomposition in a different style</a:t>
            </a:r>
            <a:endParaRPr lang="bg-BG" dirty="0"/>
          </a:p>
        </p:txBody>
      </p:sp>
    </p:spTree>
    <p:extLst>
      <p:ext uri="{BB962C8B-B14F-4D97-AF65-F5344CB8AC3E}">
        <p14:creationId xmlns:p14="http://schemas.microsoft.com/office/powerpoint/2010/main" val="42725287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Tiered and Client-Server</a:t>
            </a:r>
            <a:endParaRPr lang="bg-BG"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2050" y="1590675"/>
            <a:ext cx="6819900" cy="404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46784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Combining Pipe-Filter</a:t>
            </a:r>
            <a:br>
              <a:rPr lang="en-US" dirty="0" smtClean="0"/>
            </a:br>
            <a:r>
              <a:rPr lang="en-US" dirty="0" smtClean="0"/>
              <a:t>with Shared Data with Bridge</a:t>
            </a:r>
            <a:endParaRPr lang="bg-BG" dirty="0"/>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998" y="2157413"/>
            <a:ext cx="7043802" cy="3862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056614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Document Architecture?</a:t>
            </a:r>
            <a:endParaRPr lang="bg-BG" dirty="0"/>
          </a:p>
        </p:txBody>
      </p:sp>
      <p:sp>
        <p:nvSpPr>
          <p:cNvPr id="4" name="Content Placeholder 3"/>
          <p:cNvSpPr>
            <a:spLocks noGrp="1"/>
          </p:cNvSpPr>
          <p:nvPr>
            <p:ph idx="1"/>
          </p:nvPr>
        </p:nvSpPr>
        <p:spPr/>
        <p:txBody>
          <a:bodyPr/>
          <a:lstStyle/>
          <a:p>
            <a:r>
              <a:rPr lang="en-US" dirty="0" smtClean="0"/>
              <a:t>Blueprint for the system</a:t>
            </a:r>
          </a:p>
          <a:p>
            <a:pPr lvl="1"/>
            <a:r>
              <a:rPr lang="en-US" dirty="0" smtClean="0"/>
              <a:t>Artifact for early analysis</a:t>
            </a:r>
          </a:p>
          <a:p>
            <a:pPr lvl="1"/>
            <a:r>
              <a:rPr lang="en-US" dirty="0" smtClean="0"/>
              <a:t>Primary carrier of quality attributes</a:t>
            </a:r>
          </a:p>
          <a:p>
            <a:pPr lvl="1"/>
            <a:r>
              <a:rPr lang="en-US" dirty="0" smtClean="0"/>
              <a:t>Key to post-deployment maintenance and enhancement</a:t>
            </a:r>
          </a:p>
          <a:p>
            <a:r>
              <a:rPr lang="en-US" dirty="0" smtClean="0"/>
              <a:t>Documentation speaks for the architect, today and 20 years from today</a:t>
            </a:r>
          </a:p>
          <a:p>
            <a:pPr lvl="1"/>
            <a:r>
              <a:rPr lang="en-US" dirty="0" smtClean="0"/>
              <a:t>As long as the system is built, maintained, and evolved according to its documented architecture</a:t>
            </a:r>
            <a:endParaRPr lang="bg-BG" dirty="0"/>
          </a:p>
        </p:txBody>
      </p:sp>
    </p:spTree>
    <p:extLst>
      <p:ext uri="{BB962C8B-B14F-4D97-AF65-F5344CB8AC3E}">
        <p14:creationId xmlns:p14="http://schemas.microsoft.com/office/powerpoint/2010/main" val="25141124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Wrong Today?</a:t>
            </a:r>
            <a:endParaRPr lang="bg-BG" dirty="0"/>
          </a:p>
        </p:txBody>
      </p:sp>
      <p:sp>
        <p:nvSpPr>
          <p:cNvPr id="3" name="Content Placeholder 2"/>
          <p:cNvSpPr>
            <a:spLocks noGrp="1"/>
          </p:cNvSpPr>
          <p:nvPr>
            <p:ph idx="1"/>
          </p:nvPr>
        </p:nvSpPr>
        <p:spPr/>
        <p:txBody>
          <a:bodyPr/>
          <a:lstStyle/>
          <a:p>
            <a:r>
              <a:rPr lang="en-US" dirty="0" smtClean="0"/>
              <a:t>In practice today’s documentation consist of</a:t>
            </a:r>
          </a:p>
          <a:p>
            <a:pPr lvl="1"/>
            <a:r>
              <a:rPr lang="en-US" dirty="0" smtClean="0"/>
              <a:t>Ambiguous box-and-line-diagram</a:t>
            </a:r>
          </a:p>
          <a:p>
            <a:pPr lvl="1"/>
            <a:r>
              <a:rPr lang="en-US" dirty="0" smtClean="0"/>
              <a:t>Confusing combinations of view types</a:t>
            </a:r>
          </a:p>
          <a:p>
            <a:r>
              <a:rPr lang="en-US" dirty="0" smtClean="0"/>
              <a:t>Many things are left unspecified:</a:t>
            </a:r>
          </a:p>
          <a:p>
            <a:pPr lvl="1"/>
            <a:r>
              <a:rPr lang="en-US" dirty="0" smtClean="0"/>
              <a:t>What kind of elements?</a:t>
            </a:r>
          </a:p>
          <a:p>
            <a:pPr lvl="1"/>
            <a:r>
              <a:rPr lang="en-US" dirty="0" smtClean="0"/>
              <a:t>What kind of relations?</a:t>
            </a:r>
          </a:p>
          <a:p>
            <a:pPr lvl="1"/>
            <a:r>
              <a:rPr lang="en-US" dirty="0" smtClean="0"/>
              <a:t>What do the boxes and arrows mean?</a:t>
            </a:r>
          </a:p>
          <a:p>
            <a:pPr lvl="1"/>
            <a:r>
              <a:rPr lang="en-US" dirty="0" smtClean="0"/>
              <a:t>What is the significance of the layout?</a:t>
            </a:r>
            <a:endParaRPr lang="bg-B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2209800"/>
            <a:ext cx="2338948"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789577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could the arrow mean?</a:t>
            </a:r>
            <a:endParaRPr lang="bg-BG" dirty="0"/>
          </a:p>
        </p:txBody>
      </p:sp>
      <p:sp>
        <p:nvSpPr>
          <p:cNvPr id="3" name="Content Placeholder 2"/>
          <p:cNvSpPr>
            <a:spLocks noGrp="1"/>
          </p:cNvSpPr>
          <p:nvPr>
            <p:ph idx="1"/>
          </p:nvPr>
        </p:nvSpPr>
        <p:spPr/>
        <p:txBody>
          <a:bodyPr/>
          <a:lstStyle/>
          <a:p>
            <a:r>
              <a:rPr lang="en-US" dirty="0" smtClean="0"/>
              <a:t>Many possibilities</a:t>
            </a:r>
          </a:p>
          <a:p>
            <a:pPr lvl="1"/>
            <a:r>
              <a:rPr lang="en-US" dirty="0" smtClean="0"/>
              <a:t>A passes control to B</a:t>
            </a:r>
          </a:p>
          <a:p>
            <a:pPr lvl="1"/>
            <a:r>
              <a:rPr lang="en-US" dirty="0" smtClean="0"/>
              <a:t>A passes data to B</a:t>
            </a:r>
          </a:p>
          <a:p>
            <a:pPr lvl="1"/>
            <a:r>
              <a:rPr lang="en-US" dirty="0" smtClean="0"/>
              <a:t>A gets value from B</a:t>
            </a:r>
          </a:p>
          <a:p>
            <a:pPr lvl="1"/>
            <a:r>
              <a:rPr lang="en-US" dirty="0" smtClean="0"/>
              <a:t>A streams data to B</a:t>
            </a:r>
          </a:p>
          <a:p>
            <a:pPr lvl="1"/>
            <a:r>
              <a:rPr lang="en-US" dirty="0" smtClean="0"/>
              <a:t>A sends a message to B</a:t>
            </a:r>
          </a:p>
          <a:p>
            <a:pPr lvl="1"/>
            <a:r>
              <a:rPr lang="en-US" dirty="0" smtClean="0"/>
              <a:t>A creates B</a:t>
            </a:r>
          </a:p>
          <a:p>
            <a:pPr lvl="1"/>
            <a:r>
              <a:rPr lang="en-US" dirty="0" smtClean="0"/>
              <a:t>…</a:t>
            </a:r>
            <a:endParaRPr lang="bg-BG"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9455" y="2057400"/>
            <a:ext cx="2428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768238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Guidelines: Avoiding Ambiguity</a:t>
            </a:r>
            <a:endParaRPr lang="bg-BG" dirty="0"/>
          </a:p>
        </p:txBody>
      </p:sp>
      <p:sp>
        <p:nvSpPr>
          <p:cNvPr id="3" name="Content Placeholder 2"/>
          <p:cNvSpPr>
            <a:spLocks noGrp="1"/>
          </p:cNvSpPr>
          <p:nvPr>
            <p:ph idx="1"/>
          </p:nvPr>
        </p:nvSpPr>
        <p:spPr/>
        <p:txBody>
          <a:bodyPr/>
          <a:lstStyle/>
          <a:p>
            <a:r>
              <a:rPr lang="en-US" b="1" dirty="0" smtClean="0"/>
              <a:t>Always include a legend</a:t>
            </a:r>
          </a:p>
          <a:p>
            <a:r>
              <a:rPr lang="en-US" dirty="0" smtClean="0"/>
              <a:t>Define precisely what the boxes mean</a:t>
            </a:r>
          </a:p>
          <a:p>
            <a:r>
              <a:rPr lang="en-US" dirty="0" smtClean="0"/>
              <a:t>Define precisely what the lines mean</a:t>
            </a:r>
          </a:p>
          <a:p>
            <a:r>
              <a:rPr lang="en-US" dirty="0" smtClean="0"/>
              <a:t>Don’t mix view types unintentionally</a:t>
            </a:r>
          </a:p>
          <a:p>
            <a:pPr lvl="1"/>
            <a:r>
              <a:rPr lang="en-US" dirty="0" smtClean="0"/>
              <a:t>Recall: Module (classes), C&amp;C (components)</a:t>
            </a:r>
          </a:p>
          <a:p>
            <a:r>
              <a:rPr lang="en-US" dirty="0" smtClean="0"/>
              <a:t>Supplement graphics with explanation</a:t>
            </a:r>
          </a:p>
          <a:p>
            <a:pPr lvl="1"/>
            <a:r>
              <a:rPr lang="en-US" dirty="0" smtClean="0"/>
              <a:t>Very important: rationale (architectural intent)</a:t>
            </a:r>
          </a:p>
          <a:p>
            <a:r>
              <a:rPr lang="en-US" dirty="0" smtClean="0"/>
              <a:t>Do not try to do too much in one diagram</a:t>
            </a:r>
          </a:p>
          <a:p>
            <a:pPr lvl="1"/>
            <a:r>
              <a:rPr lang="en-US" dirty="0" smtClean="0"/>
              <a:t>Each view of architecture should fit on a page</a:t>
            </a:r>
          </a:p>
          <a:p>
            <a:pPr lvl="1"/>
            <a:r>
              <a:rPr lang="en-US" dirty="0" smtClean="0"/>
              <a:t>Use hierarchy</a:t>
            </a:r>
            <a:endParaRPr lang="bg-BG" dirty="0"/>
          </a:p>
        </p:txBody>
      </p:sp>
    </p:spTree>
    <p:extLst>
      <p:ext uri="{BB962C8B-B14F-4D97-AF65-F5344CB8AC3E}">
        <p14:creationId xmlns:p14="http://schemas.microsoft.com/office/powerpoint/2010/main" val="336685878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Technique: Multiple Views</a:t>
            </a:r>
            <a:endParaRPr lang="bg-BG" dirty="0"/>
          </a:p>
        </p:txBody>
      </p:sp>
      <p:sp>
        <p:nvSpPr>
          <p:cNvPr id="3" name="Content Placeholder 2"/>
          <p:cNvSpPr>
            <a:spLocks noGrp="1"/>
          </p:cNvSpPr>
          <p:nvPr>
            <p:ph idx="1"/>
          </p:nvPr>
        </p:nvSpPr>
        <p:spPr/>
        <p:txBody>
          <a:bodyPr/>
          <a:lstStyle/>
          <a:p>
            <a:r>
              <a:rPr lang="en-US" dirty="0" smtClean="0"/>
              <a:t>Separate views to manage complexity</a:t>
            </a:r>
          </a:p>
          <a:p>
            <a:pPr lvl="1"/>
            <a:r>
              <a:rPr lang="en-US" dirty="0" smtClean="0"/>
              <a:t>Provide clean separation of concerns</a:t>
            </a:r>
          </a:p>
          <a:p>
            <a:pPr lvl="1"/>
            <a:r>
              <a:rPr lang="en-US" dirty="0" smtClean="0"/>
              <a:t>But lead to the problem of relating them and finding inconsistencies between them!</a:t>
            </a:r>
          </a:p>
          <a:p>
            <a:r>
              <a:rPr lang="en-US" dirty="0" smtClean="0"/>
              <a:t>Showing how views relate to each other can help better understand the architecture</a:t>
            </a:r>
            <a:endParaRPr lang="bg-BG" dirty="0"/>
          </a:p>
        </p:txBody>
      </p:sp>
    </p:spTree>
    <p:extLst>
      <p:ext uri="{BB962C8B-B14F-4D97-AF65-F5344CB8AC3E}">
        <p14:creationId xmlns:p14="http://schemas.microsoft.com/office/powerpoint/2010/main" val="228803053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Overlay of C&amp;C with Tiers</a:t>
            </a:r>
            <a:endParaRPr lang="bg-BG"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763" y="1666875"/>
            <a:ext cx="8372475" cy="473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74091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Framework </a:t>
            </a:r>
            <a:r>
              <a:rPr lang="en-US" dirty="0" smtClean="0"/>
              <a:t>Challenges</a:t>
            </a:r>
            <a:endParaRPr lang="bg-BG" dirty="0"/>
          </a:p>
        </p:txBody>
      </p:sp>
      <p:sp>
        <p:nvSpPr>
          <p:cNvPr id="3" name="Content Placeholder 2"/>
          <p:cNvSpPr>
            <a:spLocks noGrp="1"/>
          </p:cNvSpPr>
          <p:nvPr>
            <p:ph idx="1"/>
          </p:nvPr>
        </p:nvSpPr>
        <p:spPr/>
        <p:txBody>
          <a:bodyPr>
            <a:normAutofit/>
          </a:bodyPr>
          <a:lstStyle/>
          <a:p>
            <a:r>
              <a:rPr lang="en-US" dirty="0" smtClean="0"/>
              <a:t>Constraints</a:t>
            </a:r>
            <a:endParaRPr lang="en-US" dirty="0"/>
          </a:p>
          <a:p>
            <a:pPr lvl="1"/>
            <a:r>
              <a:rPr lang="en-US" dirty="0" smtClean="0"/>
              <a:t>Must </a:t>
            </a:r>
            <a:r>
              <a:rPr lang="en-US" dirty="0"/>
              <a:t>invoke super() when overriding</a:t>
            </a:r>
          </a:p>
          <a:p>
            <a:pPr lvl="1"/>
            <a:r>
              <a:rPr lang="en-US" dirty="0" smtClean="0"/>
              <a:t>Can’t </a:t>
            </a:r>
            <a:r>
              <a:rPr lang="en-US" dirty="0"/>
              <a:t>call method X/Y from here</a:t>
            </a:r>
          </a:p>
          <a:p>
            <a:pPr lvl="2"/>
            <a:r>
              <a:rPr lang="en-US" dirty="0" smtClean="0"/>
              <a:t>E.g</a:t>
            </a:r>
            <a:r>
              <a:rPr lang="en-US" dirty="0"/>
              <a:t>. Swing threading goes both ways</a:t>
            </a:r>
          </a:p>
          <a:p>
            <a:pPr lvl="1"/>
            <a:r>
              <a:rPr lang="en-US" dirty="0" smtClean="0"/>
              <a:t>Must </a:t>
            </a:r>
            <a:r>
              <a:rPr lang="en-US" dirty="0"/>
              <a:t>handle certain events</a:t>
            </a:r>
          </a:p>
          <a:p>
            <a:pPr lvl="2"/>
            <a:r>
              <a:rPr lang="en-US" dirty="0" smtClean="0"/>
              <a:t>App </a:t>
            </a:r>
            <a:r>
              <a:rPr lang="en-US" dirty="0"/>
              <a:t>mysteriously fails if you forget</a:t>
            </a:r>
          </a:p>
          <a:p>
            <a:pPr lvl="1"/>
            <a:r>
              <a:rPr lang="en-US" dirty="0" smtClean="0"/>
              <a:t>Make </a:t>
            </a:r>
            <a:r>
              <a:rPr lang="en-US" dirty="0"/>
              <a:t>calls in sequence</a:t>
            </a:r>
          </a:p>
          <a:p>
            <a:pPr lvl="1"/>
            <a:r>
              <a:rPr lang="en-US" dirty="0" smtClean="0"/>
              <a:t>You </a:t>
            </a:r>
            <a:r>
              <a:rPr lang="en-US" dirty="0"/>
              <a:t>have to know when your methods are called</a:t>
            </a:r>
          </a:p>
          <a:p>
            <a:pPr lvl="2"/>
            <a:r>
              <a:rPr lang="en-US" dirty="0" smtClean="0"/>
              <a:t>E.g</a:t>
            </a:r>
            <a:r>
              <a:rPr lang="en-US" dirty="0"/>
              <a:t>. </a:t>
            </a:r>
            <a:r>
              <a:rPr lang="en-US" dirty="0" err="1"/>
              <a:t>createPartControl</a:t>
            </a:r>
            <a:r>
              <a:rPr lang="en-US" dirty="0"/>
              <a:t> in Eclipse for View setup</a:t>
            </a:r>
            <a:endParaRPr lang="bg-BG" dirty="0"/>
          </a:p>
        </p:txBody>
      </p:sp>
    </p:spTree>
    <p:extLst>
      <p:ext uri="{BB962C8B-B14F-4D97-AF65-F5344CB8AC3E}">
        <p14:creationId xmlns:p14="http://schemas.microsoft.com/office/powerpoint/2010/main" val="373819785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Overlay of Allocation and C&amp;C</a:t>
            </a:r>
            <a:endParaRPr lang="bg-BG"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8" y="1543050"/>
            <a:ext cx="9077325"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531902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Technique: Hierarchy</a:t>
            </a:r>
            <a:endParaRPr lang="bg-BG" dirty="0"/>
          </a:p>
        </p:txBody>
      </p:sp>
      <p:sp>
        <p:nvSpPr>
          <p:cNvPr id="3" name="Content Placeholder 2"/>
          <p:cNvSpPr>
            <a:spLocks noGrp="1"/>
          </p:cNvSpPr>
          <p:nvPr>
            <p:ph idx="1"/>
          </p:nvPr>
        </p:nvSpPr>
        <p:spPr/>
        <p:txBody>
          <a:bodyPr/>
          <a:lstStyle/>
          <a:p>
            <a:r>
              <a:rPr lang="en-US" dirty="0" smtClean="0"/>
              <a:t>Use hierarchy to define elements in more detail in separate views</a:t>
            </a:r>
          </a:p>
          <a:p>
            <a:r>
              <a:rPr lang="en-US" dirty="0" smtClean="0"/>
              <a:t>Helps keep an architectural description manageable</a:t>
            </a:r>
            <a:endParaRPr lang="bg-BG" dirty="0"/>
          </a:p>
        </p:txBody>
      </p:sp>
    </p:spTree>
    <p:extLst>
      <p:ext uri="{BB962C8B-B14F-4D97-AF65-F5344CB8AC3E}">
        <p14:creationId xmlns:p14="http://schemas.microsoft.com/office/powerpoint/2010/main" val="339239116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Top-level C&amp;C View</a:t>
            </a:r>
            <a:endParaRPr lang="bg-BG" dirty="0"/>
          </a:p>
        </p:txBody>
      </p:sp>
      <p:grpSp>
        <p:nvGrpSpPr>
          <p:cNvPr id="4" name="Group 3"/>
          <p:cNvGrpSpPr/>
          <p:nvPr/>
        </p:nvGrpSpPr>
        <p:grpSpPr>
          <a:xfrm>
            <a:off x="304800" y="1066800"/>
            <a:ext cx="8839200" cy="5791200"/>
            <a:chOff x="304800" y="1066800"/>
            <a:chExt cx="7848600" cy="514350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447800"/>
              <a:ext cx="603885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1066800"/>
              <a:ext cx="1524000" cy="498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35037699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Showing Details of Component</a:t>
            </a:r>
            <a:endParaRPr lang="bg-BG"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819275"/>
            <a:ext cx="8546918" cy="412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241761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Analyzing Architectures</a:t>
            </a:r>
            <a:endParaRPr lang="bg-BG" dirty="0"/>
          </a:p>
        </p:txBody>
      </p:sp>
      <p:sp>
        <p:nvSpPr>
          <p:cNvPr id="3" name="Content Placeholder 2"/>
          <p:cNvSpPr>
            <a:spLocks noGrp="1"/>
          </p:cNvSpPr>
          <p:nvPr>
            <p:ph idx="1"/>
          </p:nvPr>
        </p:nvSpPr>
        <p:spPr/>
        <p:txBody>
          <a:bodyPr/>
          <a:lstStyle/>
          <a:p>
            <a:r>
              <a:rPr lang="en-US" dirty="0" smtClean="0"/>
              <a:t>To more precisely document an architecture, you can use an Architecture Description Language (ADL)</a:t>
            </a:r>
          </a:p>
          <a:p>
            <a:r>
              <a:rPr lang="en-US" dirty="0" smtClean="0"/>
              <a:t>We’re going to illustrate one such ADL, Acme:</a:t>
            </a:r>
          </a:p>
          <a:p>
            <a:pPr lvl="1"/>
            <a:r>
              <a:rPr lang="en-US" dirty="0" smtClean="0"/>
              <a:t>Supports hierarchical design</a:t>
            </a:r>
          </a:p>
          <a:p>
            <a:pPr lvl="1"/>
            <a:r>
              <a:rPr lang="en-US" dirty="0" smtClean="0"/>
              <a:t>Support architectural styles</a:t>
            </a:r>
          </a:p>
          <a:p>
            <a:pPr lvl="1"/>
            <a:r>
              <a:rPr lang="en-US" dirty="0" smtClean="0"/>
              <a:t>Supports expressing/analyzing extra-functional properties (performance, reliability, etc.)</a:t>
            </a:r>
          </a:p>
          <a:p>
            <a:pPr lvl="1"/>
            <a:r>
              <a:rPr lang="en-US" dirty="0" smtClean="0"/>
              <a:t>Does not support checking of conformance of implementation to architecture</a:t>
            </a:r>
            <a:endParaRPr lang="bg-BG" dirty="0"/>
          </a:p>
        </p:txBody>
      </p:sp>
    </p:spTree>
    <p:extLst>
      <p:ext uri="{BB962C8B-B14F-4D97-AF65-F5344CB8AC3E}">
        <p14:creationId xmlns:p14="http://schemas.microsoft.com/office/powerpoint/2010/main" val="394170256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Many Architecture Description Languages</a:t>
            </a:r>
            <a:endParaRPr lang="bg-BG" dirty="0"/>
          </a:p>
        </p:txBody>
      </p:sp>
      <p:sp>
        <p:nvSpPr>
          <p:cNvPr id="3" name="Content Placeholder 2"/>
          <p:cNvSpPr>
            <a:spLocks noGrp="1"/>
          </p:cNvSpPr>
          <p:nvPr>
            <p:ph idx="1"/>
          </p:nvPr>
        </p:nvSpPr>
        <p:spPr/>
        <p:txBody>
          <a:bodyPr/>
          <a:lstStyle/>
          <a:p>
            <a:r>
              <a:rPr lang="en-US" dirty="0" smtClean="0"/>
              <a:t>Each comes with different analysis capabilities</a:t>
            </a:r>
          </a:p>
          <a:p>
            <a:pPr lvl="1"/>
            <a:r>
              <a:rPr lang="en-US" dirty="0" err="1" smtClean="0">
                <a:solidFill>
                  <a:srgbClr val="FF0000"/>
                </a:solidFill>
              </a:rPr>
              <a:t>Rapide</a:t>
            </a:r>
            <a:r>
              <a:rPr lang="en-US" dirty="0" smtClean="0">
                <a:solidFill>
                  <a:srgbClr val="FF0000"/>
                </a:solidFill>
              </a:rPr>
              <a:t>:</a:t>
            </a:r>
            <a:r>
              <a:rPr lang="en-US" dirty="0" smtClean="0"/>
              <a:t> events with simulation and animation</a:t>
            </a:r>
          </a:p>
          <a:p>
            <a:pPr lvl="1"/>
            <a:r>
              <a:rPr lang="en-US" dirty="0" err="1">
                <a:solidFill>
                  <a:srgbClr val="FF0000"/>
                </a:solidFill>
              </a:rPr>
              <a:t>U</a:t>
            </a:r>
            <a:r>
              <a:rPr lang="en-US" dirty="0" err="1" smtClean="0">
                <a:solidFill>
                  <a:srgbClr val="FF0000"/>
                </a:solidFill>
              </a:rPr>
              <a:t>niCon</a:t>
            </a:r>
            <a:r>
              <a:rPr lang="en-US" dirty="0" smtClean="0">
                <a:solidFill>
                  <a:srgbClr val="FF0000"/>
                </a:solidFill>
              </a:rPr>
              <a:t>:</a:t>
            </a:r>
            <a:r>
              <a:rPr lang="en-US" dirty="0" smtClean="0"/>
              <a:t> emphasizing heterogeneity and compilation</a:t>
            </a:r>
          </a:p>
          <a:p>
            <a:pPr lvl="1"/>
            <a:r>
              <a:rPr lang="en-US" dirty="0" smtClean="0">
                <a:solidFill>
                  <a:srgbClr val="FF0000"/>
                </a:solidFill>
              </a:rPr>
              <a:t>Wright:</a:t>
            </a:r>
            <a:r>
              <a:rPr lang="en-US" dirty="0" smtClean="0"/>
              <a:t> formal specification of connectors</a:t>
            </a:r>
          </a:p>
          <a:p>
            <a:pPr lvl="1"/>
            <a:r>
              <a:rPr lang="en-US" dirty="0" smtClean="0">
                <a:solidFill>
                  <a:srgbClr val="FF0000"/>
                </a:solidFill>
              </a:rPr>
              <a:t>Aesop/Acme:</a:t>
            </a:r>
            <a:r>
              <a:rPr lang="en-US" dirty="0" smtClean="0"/>
              <a:t> style-specific arch design language</a:t>
            </a:r>
          </a:p>
          <a:p>
            <a:pPr lvl="1"/>
            <a:r>
              <a:rPr lang="en-US" dirty="0" smtClean="0">
                <a:solidFill>
                  <a:srgbClr val="FF0000"/>
                </a:solidFill>
              </a:rPr>
              <a:t>Darwin:</a:t>
            </a:r>
            <a:r>
              <a:rPr lang="en-US" dirty="0" smtClean="0"/>
              <a:t> service-oriented architecture</a:t>
            </a:r>
          </a:p>
          <a:p>
            <a:pPr lvl="1"/>
            <a:r>
              <a:rPr lang="en-US" dirty="0" smtClean="0">
                <a:solidFill>
                  <a:srgbClr val="FF0000"/>
                </a:solidFill>
              </a:rPr>
              <a:t>SADL:</a:t>
            </a:r>
            <a:r>
              <a:rPr lang="en-US" dirty="0" smtClean="0"/>
              <a:t> architectural refinement</a:t>
            </a:r>
          </a:p>
          <a:p>
            <a:pPr lvl="1"/>
            <a:r>
              <a:rPr lang="en-US" dirty="0" smtClean="0">
                <a:solidFill>
                  <a:srgbClr val="FF0000"/>
                </a:solidFill>
              </a:rPr>
              <a:t>Meta-H:</a:t>
            </a:r>
            <a:r>
              <a:rPr lang="en-US" dirty="0" smtClean="0"/>
              <a:t> arch description for avionics domain</a:t>
            </a:r>
          </a:p>
          <a:p>
            <a:pPr lvl="1"/>
            <a:r>
              <a:rPr lang="en-US" dirty="0" smtClean="0">
                <a:solidFill>
                  <a:srgbClr val="FF0000"/>
                </a:solidFill>
              </a:rPr>
              <a:t>C-2:</a:t>
            </a:r>
            <a:r>
              <a:rPr lang="en-US" dirty="0" smtClean="0"/>
              <a:t> arch style using implicit invocation</a:t>
            </a:r>
          </a:p>
        </p:txBody>
      </p:sp>
    </p:spTree>
    <p:extLst>
      <p:ext uri="{BB962C8B-B14F-4D97-AF65-F5344CB8AC3E}">
        <p14:creationId xmlns:p14="http://schemas.microsoft.com/office/powerpoint/2010/main" val="161216619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AcmeStudio</a:t>
            </a:r>
            <a:r>
              <a:rPr lang="en-US" dirty="0" smtClean="0"/>
              <a:t> Demo</a:t>
            </a:r>
            <a:endParaRPr lang="bg-BG" dirty="0"/>
          </a:p>
        </p:txBody>
      </p:sp>
      <p:sp>
        <p:nvSpPr>
          <p:cNvPr id="3" name="Content Placeholder 2"/>
          <p:cNvSpPr>
            <a:spLocks noGrp="1"/>
          </p:cNvSpPr>
          <p:nvPr>
            <p:ph idx="1"/>
          </p:nvPr>
        </p:nvSpPr>
        <p:spPr/>
        <p:txBody>
          <a:bodyPr/>
          <a:lstStyle/>
          <a:p>
            <a:r>
              <a:rPr lang="en-US" dirty="0" smtClean="0"/>
              <a:t>Create/Modify a Family</a:t>
            </a:r>
          </a:p>
          <a:p>
            <a:r>
              <a:rPr lang="en-US" dirty="0" smtClean="0"/>
              <a:t>Create/Modify a System</a:t>
            </a:r>
            <a:endParaRPr lang="bg-BG" dirty="0"/>
          </a:p>
        </p:txBody>
      </p:sp>
    </p:spTree>
    <p:extLst>
      <p:ext uri="{BB962C8B-B14F-4D97-AF65-F5344CB8AC3E}">
        <p14:creationId xmlns:p14="http://schemas.microsoft.com/office/powerpoint/2010/main" val="261848621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Acme Primer</a:t>
            </a:r>
            <a:endParaRPr lang="bg-BG" dirty="0"/>
          </a:p>
        </p:txBody>
      </p:sp>
      <p:sp>
        <p:nvSpPr>
          <p:cNvPr id="3" name="Content Placeholder 2"/>
          <p:cNvSpPr>
            <a:spLocks noGrp="1"/>
          </p:cNvSpPr>
          <p:nvPr>
            <p:ph idx="1"/>
          </p:nvPr>
        </p:nvSpPr>
        <p:spPr/>
        <p:txBody>
          <a:bodyPr/>
          <a:lstStyle/>
          <a:p>
            <a:r>
              <a:rPr lang="en-US" dirty="0" smtClean="0"/>
              <a:t>Family</a:t>
            </a:r>
          </a:p>
          <a:p>
            <a:pPr lvl="1"/>
            <a:r>
              <a:rPr lang="en-US" dirty="0" smtClean="0"/>
              <a:t>Component Types, Port Types, Connector Types,…</a:t>
            </a:r>
          </a:p>
          <a:p>
            <a:pPr lvl="1"/>
            <a:r>
              <a:rPr lang="en-US" dirty="0" smtClean="0"/>
              <a:t>Components</a:t>
            </a:r>
          </a:p>
          <a:p>
            <a:pPr lvl="2"/>
            <a:r>
              <a:rPr lang="en-US" dirty="0" smtClean="0"/>
              <a:t>Ports</a:t>
            </a:r>
          </a:p>
          <a:p>
            <a:pPr lvl="1"/>
            <a:r>
              <a:rPr lang="en-US" dirty="0" smtClean="0"/>
              <a:t>Connectors</a:t>
            </a:r>
          </a:p>
          <a:p>
            <a:pPr lvl="2"/>
            <a:r>
              <a:rPr lang="en-US" dirty="0" smtClean="0"/>
              <a:t>Roles</a:t>
            </a:r>
          </a:p>
          <a:p>
            <a:pPr lvl="1"/>
            <a:r>
              <a:rPr lang="en-US" dirty="0" smtClean="0"/>
              <a:t>Attachments</a:t>
            </a:r>
          </a:p>
          <a:p>
            <a:pPr lvl="1"/>
            <a:r>
              <a:rPr lang="en-US" dirty="0" smtClean="0"/>
              <a:t>System</a:t>
            </a:r>
          </a:p>
          <a:p>
            <a:pPr lvl="1"/>
            <a:r>
              <a:rPr lang="en-US" dirty="0" smtClean="0"/>
              <a:t>Representations</a:t>
            </a:r>
          </a:p>
          <a:p>
            <a:pPr lvl="2"/>
            <a:r>
              <a:rPr lang="en-US" dirty="0" smtClean="0"/>
              <a:t>Bindings </a:t>
            </a:r>
            <a:endParaRPr lang="bg-BG" dirty="0"/>
          </a:p>
        </p:txBody>
      </p:sp>
    </p:spTree>
    <p:extLst>
      <p:ext uri="{BB962C8B-B14F-4D97-AF65-F5344CB8AC3E}">
        <p14:creationId xmlns:p14="http://schemas.microsoft.com/office/powerpoint/2010/main" val="75639272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Components and Ports</a:t>
            </a:r>
            <a:endParaRPr lang="bg-BG" dirty="0"/>
          </a:p>
        </p:txBody>
      </p:sp>
      <p:sp>
        <p:nvSpPr>
          <p:cNvPr id="3" name="Content Placeholder 2"/>
          <p:cNvSpPr>
            <a:spLocks noGrp="1"/>
          </p:cNvSpPr>
          <p:nvPr>
            <p:ph idx="1"/>
          </p:nvPr>
        </p:nvSpPr>
        <p:spPr/>
        <p:txBody>
          <a:bodyPr/>
          <a:lstStyle/>
          <a:p>
            <a:r>
              <a:rPr lang="en-US" dirty="0" smtClean="0"/>
              <a:t>Components</a:t>
            </a:r>
          </a:p>
          <a:p>
            <a:pPr lvl="1"/>
            <a:r>
              <a:rPr lang="en-US" dirty="0" smtClean="0"/>
              <a:t>Represent the computational elements and data stores of a system.</a:t>
            </a:r>
          </a:p>
          <a:p>
            <a:r>
              <a:rPr lang="en-US" dirty="0" smtClean="0"/>
              <a:t>Ports</a:t>
            </a:r>
          </a:p>
          <a:p>
            <a:pPr lvl="1"/>
            <a:r>
              <a:rPr lang="en-US" dirty="0" smtClean="0"/>
              <a:t>Are the points of interaction between a component and its environment.</a:t>
            </a:r>
            <a:endParaRPr lang="bg-BG"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4038600"/>
            <a:ext cx="2368665"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233952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Connectors and Roles</a:t>
            </a:r>
            <a:endParaRPr lang="bg-BG" dirty="0"/>
          </a:p>
        </p:txBody>
      </p:sp>
      <p:sp>
        <p:nvSpPr>
          <p:cNvPr id="3" name="Content Placeholder 2"/>
          <p:cNvSpPr>
            <a:spLocks noGrp="1"/>
          </p:cNvSpPr>
          <p:nvPr>
            <p:ph idx="1"/>
          </p:nvPr>
        </p:nvSpPr>
        <p:spPr/>
        <p:txBody>
          <a:bodyPr/>
          <a:lstStyle/>
          <a:p>
            <a:r>
              <a:rPr lang="en-US" dirty="0" smtClean="0"/>
              <a:t>Connectors</a:t>
            </a:r>
          </a:p>
          <a:p>
            <a:pPr lvl="1"/>
            <a:r>
              <a:rPr lang="en-US" dirty="0" smtClean="0"/>
              <a:t>Represent interactions between components such as method calls or an SQL connection</a:t>
            </a:r>
          </a:p>
          <a:p>
            <a:r>
              <a:rPr lang="en-US" dirty="0" smtClean="0"/>
              <a:t>The interface of a connector is defined as a set of roles (think of it as the “protocol”)</a:t>
            </a:r>
            <a:endParaRPr lang="bg-BG"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1838" y="3962400"/>
            <a:ext cx="260032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29835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Coping with </a:t>
            </a:r>
            <a:r>
              <a:rPr lang="en-US" dirty="0" smtClean="0"/>
              <a:t>Frameworks</a:t>
            </a:r>
            <a:endParaRPr lang="bg-BG" dirty="0"/>
          </a:p>
        </p:txBody>
      </p:sp>
      <p:sp>
        <p:nvSpPr>
          <p:cNvPr id="3" name="Content Placeholder 2"/>
          <p:cNvSpPr>
            <a:spLocks noGrp="1"/>
          </p:cNvSpPr>
          <p:nvPr>
            <p:ph idx="1"/>
          </p:nvPr>
        </p:nvSpPr>
        <p:spPr/>
        <p:txBody>
          <a:bodyPr>
            <a:normAutofit/>
          </a:bodyPr>
          <a:lstStyle/>
          <a:p>
            <a:r>
              <a:rPr lang="en-US" dirty="0" smtClean="0"/>
              <a:t>Read </a:t>
            </a:r>
            <a:r>
              <a:rPr lang="en-US" dirty="0"/>
              <a:t>books</a:t>
            </a:r>
          </a:p>
          <a:p>
            <a:pPr lvl="1"/>
            <a:r>
              <a:rPr lang="en-US" dirty="0" smtClean="0"/>
              <a:t>Good </a:t>
            </a:r>
            <a:r>
              <a:rPr lang="en-US" dirty="0"/>
              <a:t>for an introduction</a:t>
            </a:r>
          </a:p>
          <a:p>
            <a:pPr lvl="1"/>
            <a:r>
              <a:rPr lang="en-US" dirty="0" smtClean="0"/>
              <a:t>Good </a:t>
            </a:r>
            <a:r>
              <a:rPr lang="en-US" dirty="0"/>
              <a:t>for reference</a:t>
            </a:r>
          </a:p>
          <a:p>
            <a:pPr lvl="1"/>
            <a:r>
              <a:rPr lang="en-US" dirty="0" smtClean="0"/>
              <a:t>Too </a:t>
            </a:r>
            <a:r>
              <a:rPr lang="en-US" dirty="0"/>
              <a:t>tedious to read beginning to end</a:t>
            </a:r>
          </a:p>
          <a:p>
            <a:r>
              <a:rPr lang="en-US" dirty="0" smtClean="0"/>
              <a:t>Read/copy </a:t>
            </a:r>
            <a:r>
              <a:rPr lang="en-US" dirty="0"/>
              <a:t>source code</a:t>
            </a:r>
          </a:p>
          <a:p>
            <a:pPr lvl="1"/>
            <a:r>
              <a:rPr lang="en-US" dirty="0" smtClean="0"/>
              <a:t>In </a:t>
            </a:r>
            <a:r>
              <a:rPr lang="en-US" dirty="0"/>
              <a:t>practice, this is what people do most often</a:t>
            </a:r>
          </a:p>
          <a:p>
            <a:pPr lvl="1"/>
            <a:r>
              <a:rPr lang="en-US" dirty="0" smtClean="0"/>
              <a:t>Can </a:t>
            </a:r>
            <a:r>
              <a:rPr lang="en-US" dirty="0"/>
              <a:t>be hard to find code that is relevant; use search engines </a:t>
            </a:r>
            <a:r>
              <a:rPr lang="en-US" dirty="0" smtClean="0"/>
              <a:t>and </a:t>
            </a:r>
            <a:r>
              <a:rPr lang="en-US" dirty="0"/>
              <a:t>book indexes</a:t>
            </a:r>
          </a:p>
          <a:p>
            <a:pPr lvl="1"/>
            <a:r>
              <a:rPr lang="en-US" dirty="0" smtClean="0"/>
              <a:t>Danger </a:t>
            </a:r>
            <a:r>
              <a:rPr lang="en-US" dirty="0"/>
              <a:t>that the code you find may be inappropriate for your </a:t>
            </a:r>
            <a:r>
              <a:rPr lang="en-US" dirty="0" smtClean="0"/>
              <a:t>problem</a:t>
            </a:r>
            <a:endParaRPr lang="en-US" dirty="0"/>
          </a:p>
        </p:txBody>
      </p:sp>
    </p:spTree>
    <p:extLst>
      <p:ext uri="{BB962C8B-B14F-4D97-AF65-F5344CB8AC3E}">
        <p14:creationId xmlns:p14="http://schemas.microsoft.com/office/powerpoint/2010/main" val="142858822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Attachments </a:t>
            </a:r>
            <a:endParaRPr lang="bg-BG" dirty="0"/>
          </a:p>
        </p:txBody>
      </p:sp>
      <p:sp>
        <p:nvSpPr>
          <p:cNvPr id="3" name="Content Placeholder 2"/>
          <p:cNvSpPr>
            <a:spLocks noGrp="1"/>
          </p:cNvSpPr>
          <p:nvPr>
            <p:ph idx="1"/>
          </p:nvPr>
        </p:nvSpPr>
        <p:spPr/>
        <p:txBody>
          <a:bodyPr/>
          <a:lstStyle/>
          <a:p>
            <a:r>
              <a:rPr lang="en-US" dirty="0" smtClean="0"/>
              <a:t>Attachments</a:t>
            </a:r>
          </a:p>
          <a:p>
            <a:pPr lvl="1"/>
            <a:r>
              <a:rPr lang="en-US" dirty="0" smtClean="0"/>
              <a:t>Links a component port to a connector role.</a:t>
            </a:r>
            <a:endParaRPr lang="bg-BG"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6512" y="3581400"/>
            <a:ext cx="3990975"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171884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a:t>
            </a:r>
            <a:endParaRPr lang="bg-BG" dirty="0"/>
          </a:p>
        </p:txBody>
      </p:sp>
      <p:sp>
        <p:nvSpPr>
          <p:cNvPr id="3" name="Content Placeholder 2"/>
          <p:cNvSpPr>
            <a:spLocks noGrp="1"/>
          </p:cNvSpPr>
          <p:nvPr>
            <p:ph idx="1"/>
          </p:nvPr>
        </p:nvSpPr>
        <p:spPr/>
        <p:txBody>
          <a:bodyPr/>
          <a:lstStyle/>
          <a:p>
            <a:r>
              <a:rPr lang="en-US" dirty="0" smtClean="0"/>
              <a:t>System</a:t>
            </a:r>
          </a:p>
          <a:p>
            <a:pPr lvl="1"/>
            <a:r>
              <a:rPr lang="en-US" dirty="0" smtClean="0"/>
              <a:t>A set of components, a set of connectors, and a set of attachments, </a:t>
            </a:r>
            <a:r>
              <a:rPr lang="en-US" b="1" dirty="0" smtClean="0"/>
              <a:t>assigned a set of styles and types</a:t>
            </a:r>
            <a:endParaRPr lang="bg-BG" b="1" dirty="0"/>
          </a:p>
        </p:txBody>
      </p:sp>
    </p:spTree>
    <p:extLst>
      <p:ext uri="{BB962C8B-B14F-4D97-AF65-F5344CB8AC3E}">
        <p14:creationId xmlns:p14="http://schemas.microsoft.com/office/powerpoint/2010/main" val="80582060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Representation and Bindings</a:t>
            </a:r>
            <a:endParaRPr lang="bg-BG"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488" y="1905000"/>
            <a:ext cx="7439025" cy="423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218074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Kinds of Architectural Analysis</a:t>
            </a:r>
            <a:endParaRPr lang="bg-BG" dirty="0"/>
          </a:p>
        </p:txBody>
      </p:sp>
      <p:sp>
        <p:nvSpPr>
          <p:cNvPr id="3" name="Content Placeholder 2"/>
          <p:cNvSpPr>
            <a:spLocks noGrp="1"/>
          </p:cNvSpPr>
          <p:nvPr>
            <p:ph idx="1"/>
          </p:nvPr>
        </p:nvSpPr>
        <p:spPr/>
        <p:txBody>
          <a:bodyPr>
            <a:normAutofit fontScale="92500" lnSpcReduction="10000"/>
          </a:bodyPr>
          <a:lstStyle/>
          <a:p>
            <a:r>
              <a:rPr lang="en-US" dirty="0" smtClean="0"/>
              <a:t>Consistency</a:t>
            </a:r>
          </a:p>
          <a:p>
            <a:pPr lvl="1"/>
            <a:r>
              <a:rPr lang="en-US" dirty="0" smtClean="0"/>
              <a:t>Do the parts fit together?</a:t>
            </a:r>
          </a:p>
          <a:p>
            <a:r>
              <a:rPr lang="en-US" dirty="0" smtClean="0"/>
              <a:t>Completeness</a:t>
            </a:r>
          </a:p>
          <a:p>
            <a:pPr lvl="1"/>
            <a:r>
              <a:rPr lang="en-US" dirty="0" smtClean="0"/>
              <a:t>Are parts missing?</a:t>
            </a:r>
          </a:p>
          <a:p>
            <a:r>
              <a:rPr lang="en-US" dirty="0" smtClean="0"/>
              <a:t>Refinement</a:t>
            </a:r>
          </a:p>
          <a:p>
            <a:pPr lvl="1"/>
            <a:r>
              <a:rPr lang="en-US" dirty="0" smtClean="0"/>
              <a:t>Can one architecture be substituted for another?</a:t>
            </a:r>
          </a:p>
          <a:p>
            <a:r>
              <a:rPr lang="en-US" dirty="0" smtClean="0"/>
              <a:t>Verification</a:t>
            </a:r>
          </a:p>
          <a:p>
            <a:pPr lvl="1"/>
            <a:r>
              <a:rPr lang="en-US" dirty="0" smtClean="0"/>
              <a:t>Does an implementation conform to the architecture?</a:t>
            </a:r>
          </a:p>
          <a:p>
            <a:r>
              <a:rPr lang="en-US" dirty="0" smtClean="0"/>
              <a:t>System-wide behavior, performance, reliability etc.</a:t>
            </a:r>
          </a:p>
          <a:p>
            <a:pPr lvl="1"/>
            <a:r>
              <a:rPr lang="en-US" dirty="0" smtClean="0"/>
              <a:t>What is the aggregate behavior, performance, reliability of a system, given ?</a:t>
            </a:r>
          </a:p>
          <a:p>
            <a:r>
              <a:rPr lang="en-US" dirty="0" smtClean="0"/>
              <a:t>Impact analysis</a:t>
            </a:r>
          </a:p>
          <a:p>
            <a:pPr lvl="1"/>
            <a:r>
              <a:rPr lang="en-US" dirty="0" smtClean="0"/>
              <a:t>Architectural Tradeoffs Analysis Method (ATAM)</a:t>
            </a:r>
          </a:p>
          <a:p>
            <a:r>
              <a:rPr lang="en-US" dirty="0" smtClean="0"/>
              <a:t>Others?</a:t>
            </a:r>
            <a:endParaRPr lang="bg-BG" dirty="0"/>
          </a:p>
        </p:txBody>
      </p:sp>
    </p:spTree>
    <p:extLst>
      <p:ext uri="{BB962C8B-B14F-4D97-AF65-F5344CB8AC3E}">
        <p14:creationId xmlns:p14="http://schemas.microsoft.com/office/powerpoint/2010/main" val="63378753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Strategies</a:t>
            </a:r>
            <a:endParaRPr lang="bg-BG" dirty="0"/>
          </a:p>
        </p:txBody>
      </p:sp>
      <p:sp>
        <p:nvSpPr>
          <p:cNvPr id="3" name="Content Placeholder 2"/>
          <p:cNvSpPr>
            <a:spLocks noGrp="1"/>
          </p:cNvSpPr>
          <p:nvPr>
            <p:ph idx="1"/>
          </p:nvPr>
        </p:nvSpPr>
        <p:spPr/>
        <p:txBody>
          <a:bodyPr/>
          <a:lstStyle/>
          <a:p>
            <a:r>
              <a:rPr lang="en-US" dirty="0" smtClean="0"/>
              <a:t>Use existing specification languages &amp; calculi</a:t>
            </a:r>
          </a:p>
          <a:p>
            <a:pPr lvl="1"/>
            <a:r>
              <a:rPr lang="en-US" dirty="0" smtClean="0">
                <a:solidFill>
                  <a:srgbClr val="FF0000"/>
                </a:solidFill>
              </a:rPr>
              <a:t>Examples:</a:t>
            </a:r>
            <a:r>
              <a:rPr lang="en-US" dirty="0" smtClean="0"/>
              <a:t> CSP, Queuing Theory, etc.</a:t>
            </a:r>
          </a:p>
          <a:p>
            <a:pPr lvl="1"/>
            <a:r>
              <a:rPr lang="en-US" dirty="0" smtClean="0">
                <a:solidFill>
                  <a:srgbClr val="FF0000"/>
                </a:solidFill>
              </a:rPr>
              <a:t>Advantages:</a:t>
            </a:r>
            <a:r>
              <a:rPr lang="en-US" dirty="0" smtClean="0"/>
              <a:t> well understood tools, reuse</a:t>
            </a:r>
          </a:p>
          <a:p>
            <a:pPr lvl="1"/>
            <a:r>
              <a:rPr lang="en-US" dirty="0" smtClean="0">
                <a:solidFill>
                  <a:srgbClr val="FF0000"/>
                </a:solidFill>
              </a:rPr>
              <a:t>Disadvantages: </a:t>
            </a:r>
            <a:r>
              <a:rPr lang="en-US" dirty="0" smtClean="0"/>
              <a:t>may not be expressive; may require a lot of  initial “context building” before you can do anything useful</a:t>
            </a:r>
          </a:p>
          <a:p>
            <a:r>
              <a:rPr lang="en-US" dirty="0" smtClean="0"/>
              <a:t>Develop new architectural specification languages &amp; reasoning techniques</a:t>
            </a:r>
          </a:p>
          <a:p>
            <a:pPr lvl="1"/>
            <a:r>
              <a:rPr lang="en-US" dirty="0" smtClean="0">
                <a:solidFill>
                  <a:srgbClr val="FF0000"/>
                </a:solidFill>
              </a:rPr>
              <a:t>Examples:</a:t>
            </a:r>
            <a:r>
              <a:rPr lang="en-US" dirty="0" smtClean="0"/>
              <a:t> use Wright for checking behavior</a:t>
            </a:r>
          </a:p>
          <a:p>
            <a:pPr lvl="1"/>
            <a:r>
              <a:rPr lang="en-US" dirty="0" smtClean="0">
                <a:solidFill>
                  <a:srgbClr val="FF0000"/>
                </a:solidFill>
              </a:rPr>
              <a:t>Advantages: </a:t>
            </a:r>
            <a:r>
              <a:rPr lang="en-US" dirty="0" smtClean="0"/>
              <a:t>good match to the problem</a:t>
            </a:r>
          </a:p>
          <a:p>
            <a:pPr lvl="1"/>
            <a:r>
              <a:rPr lang="en-US" dirty="0" smtClean="0">
                <a:solidFill>
                  <a:srgbClr val="FF0000"/>
                </a:solidFill>
              </a:rPr>
              <a:t>Disadvantages:</a:t>
            </a:r>
            <a:r>
              <a:rPr lang="en-US" dirty="0" smtClean="0"/>
              <a:t> learning curve, proliferation of languages and tools</a:t>
            </a:r>
            <a:endParaRPr lang="bg-BG" dirty="0"/>
          </a:p>
        </p:txBody>
      </p:sp>
    </p:spTree>
    <p:extLst>
      <p:ext uri="{BB962C8B-B14F-4D97-AF65-F5344CB8AC3E}">
        <p14:creationId xmlns:p14="http://schemas.microsoft.com/office/powerpoint/2010/main" val="374958467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Analysis: consistency &amp; completeness</a:t>
            </a:r>
            <a:endParaRPr lang="bg-BG" dirty="0"/>
          </a:p>
        </p:txBody>
      </p:sp>
      <p:sp>
        <p:nvSpPr>
          <p:cNvPr id="3" name="Content Placeholder 2"/>
          <p:cNvSpPr>
            <a:spLocks noGrp="1"/>
          </p:cNvSpPr>
          <p:nvPr>
            <p:ph idx="1"/>
          </p:nvPr>
        </p:nvSpPr>
        <p:spPr/>
        <p:txBody>
          <a:bodyPr/>
          <a:lstStyle/>
          <a:p>
            <a:r>
              <a:rPr lang="en-US" dirty="0" smtClean="0"/>
              <a:t>Consistency: do the parts fit together?</a:t>
            </a:r>
          </a:p>
          <a:p>
            <a:pPr lvl="1"/>
            <a:r>
              <a:rPr lang="en-US" dirty="0" smtClean="0"/>
              <a:t>Analog of type checking</a:t>
            </a:r>
          </a:p>
          <a:p>
            <a:pPr lvl="1"/>
            <a:r>
              <a:rPr lang="en-US" dirty="0" smtClean="0"/>
              <a:t>Depends on what you say about the parts</a:t>
            </a:r>
          </a:p>
          <a:p>
            <a:pPr lvl="1"/>
            <a:r>
              <a:rPr lang="en-US" dirty="0" smtClean="0"/>
              <a:t>Behavior example: does the behavior of a component conform to the protocols of a connector to which it is attached?</a:t>
            </a:r>
          </a:p>
          <a:p>
            <a:pPr lvl="1"/>
            <a:endParaRPr lang="en-US" dirty="0"/>
          </a:p>
          <a:p>
            <a:pPr lvl="1"/>
            <a:endParaRPr lang="en-US" dirty="0" smtClean="0"/>
          </a:p>
          <a:p>
            <a:pPr lvl="1"/>
            <a:endParaRPr lang="en-US" dirty="0"/>
          </a:p>
          <a:p>
            <a:r>
              <a:rPr lang="en-US" dirty="0" smtClean="0"/>
              <a:t>Completeness: are any parts missing?</a:t>
            </a:r>
          </a:p>
          <a:p>
            <a:pPr lvl="1"/>
            <a:r>
              <a:rPr lang="en-US" dirty="0" smtClean="0"/>
              <a:t>Connector roles?</a:t>
            </a:r>
          </a:p>
          <a:p>
            <a:pPr lvl="1"/>
            <a:r>
              <a:rPr lang="en-US" dirty="0" smtClean="0"/>
              <a:t>Unattached ports?</a:t>
            </a:r>
          </a:p>
          <a:p>
            <a:pPr lvl="1"/>
            <a:r>
              <a:rPr lang="en-US" dirty="0" smtClean="0"/>
              <a:t>Missing functionality?</a:t>
            </a:r>
            <a:endParaRPr lang="bg-BG"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7525" y="3600450"/>
            <a:ext cx="30289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234894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a completeness check</a:t>
            </a:r>
            <a:endParaRPr lang="bg-BG" dirty="0"/>
          </a:p>
        </p:txBody>
      </p:sp>
      <p:sp>
        <p:nvSpPr>
          <p:cNvPr id="3" name="Content Placeholder 2"/>
          <p:cNvSpPr>
            <a:spLocks noGrp="1"/>
          </p:cNvSpPr>
          <p:nvPr>
            <p:ph idx="1"/>
          </p:nvPr>
        </p:nvSpPr>
        <p:spPr/>
        <p:txBody>
          <a:bodyPr/>
          <a:lstStyle/>
          <a:p>
            <a:r>
              <a:rPr lang="en-US" dirty="0" smtClean="0"/>
              <a:t>Example completeness rule: All clients need to be attached to at least one server.</a:t>
            </a:r>
          </a:p>
          <a:p>
            <a:pPr lvl="1"/>
            <a:r>
              <a:rPr lang="en-US" dirty="0" smtClean="0"/>
              <a:t>Client with no server is incomplete</a:t>
            </a:r>
          </a:p>
          <a:p>
            <a:pPr lvl="1"/>
            <a:r>
              <a:rPr lang="en-US" dirty="0" smtClean="0"/>
              <a:t>… but server with no client is fine.</a:t>
            </a:r>
          </a:p>
          <a:p>
            <a:pPr lvl="1"/>
            <a:r>
              <a:rPr lang="en-US" dirty="0" smtClean="0"/>
              <a:t>Completeness riles can be style-specific</a:t>
            </a:r>
            <a:endParaRPr lang="bg-BG"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238" y="3552825"/>
            <a:ext cx="7629525"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39649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Consistency Checking</a:t>
            </a:r>
            <a:endParaRPr lang="bg-BG" dirty="0"/>
          </a:p>
        </p:txBody>
      </p:sp>
      <p:sp>
        <p:nvSpPr>
          <p:cNvPr id="3" name="Content Placeholder 2"/>
          <p:cNvSpPr>
            <a:spLocks noGrp="1"/>
          </p:cNvSpPr>
          <p:nvPr>
            <p:ph idx="1"/>
          </p:nvPr>
        </p:nvSpPr>
        <p:spPr/>
        <p:txBody>
          <a:bodyPr/>
          <a:lstStyle/>
          <a:p>
            <a:r>
              <a:rPr lang="en-US" dirty="0" smtClean="0">
                <a:solidFill>
                  <a:srgbClr val="FF0000"/>
                </a:solidFill>
              </a:rPr>
              <a:t>Key idea: </a:t>
            </a:r>
            <a:r>
              <a:rPr lang="en-US" dirty="0" smtClean="0"/>
              <a:t>Acme can capture complex constraints about an architectural style</a:t>
            </a:r>
          </a:p>
          <a:p>
            <a:r>
              <a:rPr lang="en-US" dirty="0" err="1" smtClean="0"/>
              <a:t>AcmeStudio</a:t>
            </a:r>
            <a:r>
              <a:rPr lang="en-US" dirty="0" smtClean="0"/>
              <a:t> (the tool) can be used to automatically check an architecture’s conformance to these constraints.</a:t>
            </a:r>
          </a:p>
          <a:p>
            <a:r>
              <a:rPr lang="en-US" dirty="0" smtClean="0">
                <a:solidFill>
                  <a:srgbClr val="FF0000"/>
                </a:solidFill>
              </a:rPr>
              <a:t>Example:</a:t>
            </a:r>
            <a:r>
              <a:rPr lang="en-US" dirty="0" smtClean="0"/>
              <a:t> Topological constraints of a complex family of NASA systems.</a:t>
            </a:r>
            <a:endParaRPr lang="bg-BG" dirty="0"/>
          </a:p>
        </p:txBody>
      </p:sp>
    </p:spTree>
    <p:extLst>
      <p:ext uri="{BB962C8B-B14F-4D97-AF65-F5344CB8AC3E}">
        <p14:creationId xmlns:p14="http://schemas.microsoft.com/office/powerpoint/2010/main" val="95115165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Specifying Architectural Constraints</a:t>
            </a:r>
            <a:endParaRPr lang="bg-BG" dirty="0"/>
          </a:p>
        </p:txBody>
      </p:sp>
      <p:sp>
        <p:nvSpPr>
          <p:cNvPr id="3" name="Content Placeholder 2"/>
          <p:cNvSpPr>
            <a:spLocks noGrp="1"/>
          </p:cNvSpPr>
          <p:nvPr>
            <p:ph idx="1"/>
          </p:nvPr>
        </p:nvSpPr>
        <p:spPr/>
        <p:txBody>
          <a:bodyPr/>
          <a:lstStyle/>
          <a:p>
            <a:r>
              <a:rPr lang="en-US" dirty="0" smtClean="0"/>
              <a:t>Acme includes a constraint language</a:t>
            </a:r>
          </a:p>
          <a:p>
            <a:pPr lvl="1"/>
            <a:r>
              <a:rPr lang="en-US" dirty="0" smtClean="0"/>
              <a:t>Based on first-order predicate logic</a:t>
            </a:r>
          </a:p>
          <a:p>
            <a:pPr lvl="1"/>
            <a:r>
              <a:rPr lang="en-US" dirty="0" smtClean="0"/>
              <a:t>Augmented with architecture-specific predicates</a:t>
            </a:r>
          </a:p>
          <a:p>
            <a:pPr lvl="2"/>
            <a:r>
              <a:rPr lang="en-US" dirty="0"/>
              <a:t>c</a:t>
            </a:r>
            <a:r>
              <a:rPr lang="en-US" dirty="0" smtClean="0"/>
              <a:t>onnected(comp1,comp2), </a:t>
            </a:r>
            <a:r>
              <a:rPr lang="en-US" dirty="0" err="1" smtClean="0"/>
              <a:t>self.ports</a:t>
            </a:r>
            <a:r>
              <a:rPr lang="en-US" dirty="0" smtClean="0"/>
              <a:t>, </a:t>
            </a:r>
            <a:r>
              <a:rPr lang="en-US" dirty="0" err="1" smtClean="0"/>
              <a:t>self.components</a:t>
            </a:r>
            <a:r>
              <a:rPr lang="en-US" dirty="0" smtClean="0"/>
              <a:t>, …</a:t>
            </a:r>
          </a:p>
          <a:p>
            <a:r>
              <a:rPr lang="en-US" dirty="0" smtClean="0"/>
              <a:t>Examples:</a:t>
            </a:r>
          </a:p>
          <a:p>
            <a:pPr lvl="1"/>
            <a:r>
              <a:rPr lang="en-US" dirty="0" smtClean="0"/>
              <a:t>A particular type of component can only have particular types of ports</a:t>
            </a:r>
          </a:p>
          <a:p>
            <a:pPr lvl="1"/>
            <a:r>
              <a:rPr lang="en-US" dirty="0" smtClean="0"/>
              <a:t>Property values must have certain values</a:t>
            </a:r>
          </a:p>
          <a:p>
            <a:r>
              <a:rPr lang="en-US" dirty="0" smtClean="0"/>
              <a:t>Two types of constraints</a:t>
            </a:r>
          </a:p>
          <a:p>
            <a:pPr lvl="1"/>
            <a:r>
              <a:rPr lang="en-US" dirty="0" smtClean="0">
                <a:solidFill>
                  <a:srgbClr val="FF0000"/>
                </a:solidFill>
              </a:rPr>
              <a:t>Invariants</a:t>
            </a:r>
            <a:r>
              <a:rPr lang="en-US" dirty="0" smtClean="0"/>
              <a:t> must never be violated</a:t>
            </a:r>
          </a:p>
          <a:p>
            <a:pPr lvl="1"/>
            <a:r>
              <a:rPr lang="en-US" dirty="0" smtClean="0">
                <a:solidFill>
                  <a:srgbClr val="FF0000"/>
                </a:solidFill>
              </a:rPr>
              <a:t>Heuristics</a:t>
            </a:r>
            <a:r>
              <a:rPr lang="en-US" dirty="0" smtClean="0"/>
              <a:t> may be selectively violated</a:t>
            </a:r>
            <a:endParaRPr lang="bg-BG" dirty="0"/>
          </a:p>
        </p:txBody>
      </p:sp>
    </p:spTree>
    <p:extLst>
      <p:ext uri="{BB962C8B-B14F-4D97-AF65-F5344CB8AC3E}">
        <p14:creationId xmlns:p14="http://schemas.microsoft.com/office/powerpoint/2010/main" val="8256152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Recall Acme Constraints</a:t>
            </a:r>
            <a:endParaRPr lang="bg-BG"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 y="1981200"/>
            <a:ext cx="7048500" cy="390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128073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934</TotalTime>
  <Words>4875</Words>
  <Application>Microsoft Office PowerPoint</Application>
  <PresentationFormat>On-screen Show (4:3)</PresentationFormat>
  <Paragraphs>783</Paragraphs>
  <Slides>132</Slides>
  <Notes>0</Notes>
  <HiddenSlides>0</HiddenSlides>
  <MMClips>0</MMClips>
  <ScaleCrop>false</ScaleCrop>
  <HeadingPairs>
    <vt:vector size="4" baseType="variant">
      <vt:variant>
        <vt:lpstr>Theme</vt:lpstr>
      </vt:variant>
      <vt:variant>
        <vt:i4>1</vt:i4>
      </vt:variant>
      <vt:variant>
        <vt:lpstr>Slide Titles</vt:lpstr>
      </vt:variant>
      <vt:variant>
        <vt:i4>132</vt:i4>
      </vt:variant>
    </vt:vector>
  </HeadingPairs>
  <TitlesOfParts>
    <vt:vector size="133" baseType="lpstr">
      <vt:lpstr>Clarity</vt:lpstr>
      <vt:lpstr>Frameworks</vt:lpstr>
      <vt:lpstr>Hello, World in C</vt:lpstr>
      <vt:lpstr>Hello, World as Java Applet</vt:lpstr>
      <vt:lpstr>Frameworks</vt:lpstr>
      <vt:lpstr>Frameworks are Everywhere</vt:lpstr>
      <vt:lpstr>Framework Benefits</vt:lpstr>
      <vt:lpstr>Framework Challenges</vt:lpstr>
      <vt:lpstr>Framework Challenges</vt:lpstr>
      <vt:lpstr>Coping with Frameworks</vt:lpstr>
      <vt:lpstr>Coping with Frameworks</vt:lpstr>
      <vt:lpstr>Frameworks vs. Patterns</vt:lpstr>
      <vt:lpstr>Software architecture</vt:lpstr>
      <vt:lpstr>From Requirements to Code…</vt:lpstr>
      <vt:lpstr>The Role of Software Architecture</vt:lpstr>
      <vt:lpstr>What Is an Architect?</vt:lpstr>
      <vt:lpstr>What Is an Architect?</vt:lpstr>
      <vt:lpstr>What Is an Architecture?</vt:lpstr>
      <vt:lpstr>What Is an Architecture?</vt:lpstr>
      <vt:lpstr>Component-and-Connector (C&amp;C) View</vt:lpstr>
      <vt:lpstr>Example: CaPiTaLiZe</vt:lpstr>
      <vt:lpstr>Example: CaPiTaLiZe</vt:lpstr>
      <vt:lpstr>C&amp;C Components</vt:lpstr>
      <vt:lpstr>C&amp;C Connectors</vt:lpstr>
      <vt:lpstr>Unix Pipe-and-Filter Systems</vt:lpstr>
      <vt:lpstr>How Does a Software Architecture Help?</vt:lpstr>
      <vt:lpstr>Architectural Styles or Families</vt:lpstr>
      <vt:lpstr>How many Architectural Styles?</vt:lpstr>
      <vt:lpstr>Common Architectural Styles</vt:lpstr>
      <vt:lpstr>Call-Return Style Semantics</vt:lpstr>
      <vt:lpstr>Main Program and Subroutines</vt:lpstr>
      <vt:lpstr>Main Program/Subroutine Pattern</vt:lpstr>
      <vt:lpstr>Data Abstraction or Object-Oriented</vt:lpstr>
      <vt:lpstr>Problems with Object Approaches</vt:lpstr>
      <vt:lpstr>Generalizing the Call-Return Style</vt:lpstr>
      <vt:lpstr>Simple Client-Server</vt:lpstr>
      <vt:lpstr>Client/Server Semantics</vt:lpstr>
      <vt:lpstr>Client/Server Tradeoffs</vt:lpstr>
      <vt:lpstr>Tiers </vt:lpstr>
      <vt:lpstr>Note: Tiered vs. Layered</vt:lpstr>
      <vt:lpstr>Hierarchical: Virtual Machine</vt:lpstr>
      <vt:lpstr>Tiered Operating System</vt:lpstr>
      <vt:lpstr>The 3-Tiered Client-Server</vt:lpstr>
      <vt:lpstr>Variations on the 3-Tier Style</vt:lpstr>
      <vt:lpstr>The n-Tier Architectural Style</vt:lpstr>
      <vt:lpstr>Runtime View vs. Allocation View</vt:lpstr>
      <vt:lpstr>Tiered Style Semantics</vt:lpstr>
      <vt:lpstr>Tiered Style Tradeoffs</vt:lpstr>
      <vt:lpstr>Tiered Style: Tunneling/Wormholes</vt:lpstr>
      <vt:lpstr>Tiered Style Variations (many)</vt:lpstr>
      <vt:lpstr>Layered Style</vt:lpstr>
      <vt:lpstr>Publish-Subscribe Style</vt:lpstr>
      <vt:lpstr>Implicit Invocation</vt:lpstr>
      <vt:lpstr>Implicit Invocation System</vt:lpstr>
      <vt:lpstr>Event Considerations</vt:lpstr>
      <vt:lpstr>Recap: Observer</vt:lpstr>
      <vt:lpstr>Implementing Implicit Invocation</vt:lpstr>
      <vt:lpstr>Implicit Invocation Tradeoffs</vt:lpstr>
      <vt:lpstr>Data Flow Styles</vt:lpstr>
      <vt:lpstr>Data Flow Styles - Elements</vt:lpstr>
      <vt:lpstr>Data Flow Styles - Elements</vt:lpstr>
      <vt:lpstr>Control Flow vs. Data Flow</vt:lpstr>
      <vt:lpstr>Specific Data Flow Styles</vt:lpstr>
      <vt:lpstr>Pipes and Filters</vt:lpstr>
      <vt:lpstr>Pipe-and-Filter: More on Filters</vt:lpstr>
      <vt:lpstr>Pipe-and-Filters: More on Pipes</vt:lpstr>
      <vt:lpstr>Unix Pipes and Filters</vt:lpstr>
      <vt:lpstr>Pipes versus Procedures</vt:lpstr>
      <vt:lpstr>Pipe-and-Filter Style Tradeoffs</vt:lpstr>
      <vt:lpstr>Pipe-and-Filter Style Tradeoffs</vt:lpstr>
      <vt:lpstr>Module “interface” vs. C&amp;C View Component “interface”</vt:lpstr>
      <vt:lpstr>Mixing Architectural Styles</vt:lpstr>
      <vt:lpstr>Tiered and Client-Server</vt:lpstr>
      <vt:lpstr>Combining Pipe-Filter with Shared Data with Bridge</vt:lpstr>
      <vt:lpstr>Why Document Architecture?</vt:lpstr>
      <vt:lpstr>What is Wrong Today?</vt:lpstr>
      <vt:lpstr>What could the arrow mean?</vt:lpstr>
      <vt:lpstr>Guidelines: Avoiding Ambiguity</vt:lpstr>
      <vt:lpstr>Technique: Multiple Views</vt:lpstr>
      <vt:lpstr>Overlay of C&amp;C with Tiers</vt:lpstr>
      <vt:lpstr>Overlay of Allocation and C&amp;C</vt:lpstr>
      <vt:lpstr>Technique: Hierarchy</vt:lpstr>
      <vt:lpstr>Top-level C&amp;C View</vt:lpstr>
      <vt:lpstr>Showing Details of Component</vt:lpstr>
      <vt:lpstr>Analyzing Architectures</vt:lpstr>
      <vt:lpstr>Many Architecture Description Languages</vt:lpstr>
      <vt:lpstr>AcmeStudio Demo</vt:lpstr>
      <vt:lpstr>Acme Primer</vt:lpstr>
      <vt:lpstr>Components and Ports</vt:lpstr>
      <vt:lpstr>Connectors and Roles</vt:lpstr>
      <vt:lpstr>Attachments </vt:lpstr>
      <vt:lpstr>System</vt:lpstr>
      <vt:lpstr>Representation and Bindings</vt:lpstr>
      <vt:lpstr>Kinds of Architectural Analysis</vt:lpstr>
      <vt:lpstr>Analysis Strategies</vt:lpstr>
      <vt:lpstr>Analysis: consistency &amp; completeness</vt:lpstr>
      <vt:lpstr>Example of a completeness check</vt:lpstr>
      <vt:lpstr>Example Consistency Checking</vt:lpstr>
      <vt:lpstr>Specifying Architectural Constraints</vt:lpstr>
      <vt:lpstr>Recall Acme Constraints</vt:lpstr>
      <vt:lpstr>Consistency Example: MDS Architectural Style</vt:lpstr>
      <vt:lpstr>Acme MDS Architectural Style</vt:lpstr>
      <vt:lpstr>Acme System in the MDS Style</vt:lpstr>
      <vt:lpstr>Example MDS Rule</vt:lpstr>
      <vt:lpstr>Checking the MDS Rule</vt:lpstr>
      <vt:lpstr>More MDS Rules</vt:lpstr>
      <vt:lpstr>Checking More MDS Rules</vt:lpstr>
      <vt:lpstr>Analyzing system-wide properties</vt:lpstr>
      <vt:lpstr>Performance Analysis Alternatives</vt:lpstr>
      <vt:lpstr>Architectural Performance Analysis</vt:lpstr>
      <vt:lpstr>Example 1: Performance Prediction</vt:lpstr>
      <vt:lpstr>Evaluate performance of a three-tier medical informatics system</vt:lpstr>
      <vt:lpstr>Queuing Network Theory</vt:lpstr>
      <vt:lpstr>Queuing Network Theory</vt:lpstr>
      <vt:lpstr>Queuing Network Predictions</vt:lpstr>
      <vt:lpstr>Naive Application to Architectures</vt:lpstr>
      <vt:lpstr>Complication Factors</vt:lpstr>
      <vt:lpstr>Modeling Performance in Acme</vt:lpstr>
      <vt:lpstr>Modeling Three-Tier Family in Acme</vt:lpstr>
      <vt:lpstr>Modeling the System</vt:lpstr>
      <vt:lpstr>QN Example: Local Properties</vt:lpstr>
      <vt:lpstr>QN Example: Emergent Global Properties</vt:lpstr>
      <vt:lpstr>Architectural Analysis in Acme</vt:lpstr>
      <vt:lpstr>Results of Performance Analysis</vt:lpstr>
      <vt:lpstr>What can we do about overloading?</vt:lpstr>
      <vt:lpstr>Scaling Strategies</vt:lpstr>
      <vt:lpstr>Scaling Strategies</vt:lpstr>
      <vt:lpstr>Example 2: Reliability predictions</vt:lpstr>
      <vt:lpstr>Reliability model for SW Architecture</vt:lpstr>
      <vt:lpstr>Reliability Block Diagrams Example</vt:lpstr>
      <vt:lpstr>Reliability Block Diagram (RBD) Complications</vt:lpstr>
      <vt:lpstr>Detailed RBD Example</vt:lpstr>
      <vt:lpstr>Specifying Architectural Behavior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Requirements Modeling</dc:title>
  <dc:creator>USER</dc:creator>
  <cp:lastModifiedBy>USER</cp:lastModifiedBy>
  <cp:revision>153</cp:revision>
  <dcterms:created xsi:type="dcterms:W3CDTF">2006-08-16T00:00:00Z</dcterms:created>
  <dcterms:modified xsi:type="dcterms:W3CDTF">2011-11-13T11:32:16Z</dcterms:modified>
</cp:coreProperties>
</file>