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5" r:id="rId70"/>
    <p:sldId id="324" r:id="rId71"/>
    <p:sldId id="326" r:id="rId72"/>
    <p:sldId id="327" r:id="rId73"/>
    <p:sldId id="329" r:id="rId74"/>
    <p:sldId id="328" r:id="rId75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2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015A-FC64-480A-99B8-F4ED4B9CF12C}" type="datetimeFigureOut">
              <a:rPr lang="bg-BG" smtClean="0"/>
              <a:t>12.11.2011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E20D8-87A6-4B98-8058-5C873A8092DF}" type="slidenum">
              <a:rPr lang="bg-BG" smtClean="0"/>
              <a:t>‹#›</a:t>
            </a:fld>
            <a:endParaRPr lang="bg-BG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015A-FC64-480A-99B8-F4ED4B9CF12C}" type="datetimeFigureOut">
              <a:rPr lang="bg-BG" smtClean="0"/>
              <a:t>12.11.2011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E20D8-87A6-4B98-8058-5C873A8092DF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015A-FC64-480A-99B8-F4ED4B9CF12C}" type="datetimeFigureOut">
              <a:rPr lang="bg-BG" smtClean="0"/>
              <a:t>12.11.2011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E20D8-87A6-4B98-8058-5C873A8092DF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015A-FC64-480A-99B8-F4ED4B9CF12C}" type="datetimeFigureOut">
              <a:rPr lang="bg-BG" smtClean="0"/>
              <a:t>12.11.2011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E20D8-87A6-4B98-8058-5C873A8092DF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015A-FC64-480A-99B8-F4ED4B9CF12C}" type="datetimeFigureOut">
              <a:rPr lang="bg-BG" smtClean="0"/>
              <a:t>12.11.2011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E20D8-87A6-4B98-8058-5C873A8092DF}" type="slidenum">
              <a:rPr lang="bg-BG" smtClean="0"/>
              <a:t>‹#›</a:t>
            </a:fld>
            <a:endParaRPr lang="bg-BG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015A-FC64-480A-99B8-F4ED4B9CF12C}" type="datetimeFigureOut">
              <a:rPr lang="bg-BG" smtClean="0"/>
              <a:t>12.11.2011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E20D8-87A6-4B98-8058-5C873A8092DF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015A-FC64-480A-99B8-F4ED4B9CF12C}" type="datetimeFigureOut">
              <a:rPr lang="bg-BG" smtClean="0"/>
              <a:t>12.11.2011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E20D8-87A6-4B98-8058-5C873A8092DF}" type="slidenum">
              <a:rPr lang="bg-BG" smtClean="0"/>
              <a:t>‹#›</a:t>
            </a:fld>
            <a:endParaRPr lang="bg-BG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015A-FC64-480A-99B8-F4ED4B9CF12C}" type="datetimeFigureOut">
              <a:rPr lang="bg-BG" smtClean="0"/>
              <a:t>12.11.2011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E20D8-87A6-4B98-8058-5C873A8092DF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015A-FC64-480A-99B8-F4ED4B9CF12C}" type="datetimeFigureOut">
              <a:rPr lang="bg-BG" smtClean="0"/>
              <a:t>12.11.2011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E20D8-87A6-4B98-8058-5C873A8092DF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015A-FC64-480A-99B8-F4ED4B9CF12C}" type="datetimeFigureOut">
              <a:rPr lang="bg-BG" smtClean="0"/>
              <a:t>12.11.2011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E20D8-87A6-4B98-8058-5C873A8092DF}" type="slidenum">
              <a:rPr lang="bg-BG" smtClean="0"/>
              <a:t>‹#›</a:t>
            </a:fld>
            <a:endParaRPr lang="bg-BG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015A-FC64-480A-99B8-F4ED4B9CF12C}" type="datetimeFigureOut">
              <a:rPr lang="bg-BG" smtClean="0"/>
              <a:t>12.11.2011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E20D8-87A6-4B98-8058-5C873A8092DF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A480015A-FC64-480A-99B8-F4ED4B9CF12C}" type="datetimeFigureOut">
              <a:rPr lang="bg-BG" smtClean="0"/>
              <a:t>12.11.2011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E49E20D8-87A6-4B98-8058-5C873A8092DF}" type="slidenum">
              <a:rPr lang="bg-BG" smtClean="0"/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Requirements Modeling</a:t>
            </a: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Lecture 8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7251314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Goal Modeling</a:t>
            </a:r>
            <a:br>
              <a:rPr lang="en-US" dirty="0"/>
            </a:br>
            <a:r>
              <a:rPr lang="en-US" sz="2200" dirty="0"/>
              <a:t>A. v. </a:t>
            </a:r>
            <a:r>
              <a:rPr lang="en-US" sz="2200" dirty="0" err="1"/>
              <a:t>Lamsweerde</a:t>
            </a:r>
            <a:r>
              <a:rPr lang="en-US" sz="2200" dirty="0"/>
              <a:t>, KAOS; M. Jackson, Problem </a:t>
            </a:r>
            <a:r>
              <a:rPr lang="en-US" sz="2200" dirty="0" smtClean="0"/>
              <a:t>Frames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Goal</a:t>
            </a:r>
            <a:endParaRPr lang="en-US" dirty="0"/>
          </a:p>
          <a:p>
            <a:pPr lvl="1"/>
            <a:r>
              <a:rPr lang="en-US" dirty="0" smtClean="0"/>
              <a:t>An </a:t>
            </a:r>
            <a:r>
              <a:rPr lang="en-US" dirty="0"/>
              <a:t>objective the system should achieve through the </a:t>
            </a:r>
            <a:r>
              <a:rPr lang="en-US" dirty="0" smtClean="0"/>
              <a:t>cooperation </a:t>
            </a:r>
            <a:r>
              <a:rPr lang="en-US" dirty="0"/>
              <a:t>of the software and its environment</a:t>
            </a:r>
          </a:p>
          <a:p>
            <a:pPr lvl="1"/>
            <a:r>
              <a:rPr lang="en-US" dirty="0" smtClean="0"/>
              <a:t>A </a:t>
            </a:r>
            <a:r>
              <a:rPr lang="en-US" dirty="0"/>
              <a:t>problem in the world that may not be entirely under </a:t>
            </a:r>
            <a:r>
              <a:rPr lang="en-US" dirty="0" smtClean="0"/>
              <a:t>software </a:t>
            </a:r>
            <a:r>
              <a:rPr lang="en-US" dirty="0"/>
              <a:t>control</a:t>
            </a:r>
          </a:p>
          <a:p>
            <a:r>
              <a:rPr lang="en-US" dirty="0" smtClean="0"/>
              <a:t>Requirement</a:t>
            </a:r>
            <a:endParaRPr lang="en-US" dirty="0"/>
          </a:p>
          <a:p>
            <a:pPr lvl="1"/>
            <a:r>
              <a:rPr lang="en-US" dirty="0" smtClean="0"/>
              <a:t>Relations </a:t>
            </a:r>
            <a:r>
              <a:rPr lang="en-US" dirty="0"/>
              <a:t>between objects in the environment that are </a:t>
            </a:r>
            <a:r>
              <a:rPr lang="en-US" dirty="0" smtClean="0"/>
              <a:t>monitored </a:t>
            </a:r>
            <a:r>
              <a:rPr lang="en-US" dirty="0"/>
              <a:t>and controlled by the software</a:t>
            </a:r>
          </a:p>
          <a:p>
            <a:pPr lvl="1"/>
            <a:r>
              <a:rPr lang="en-US" dirty="0" smtClean="0"/>
              <a:t>A </a:t>
            </a:r>
            <a:r>
              <a:rPr lang="en-US" dirty="0"/>
              <a:t>problem in the world that is under software control</a:t>
            </a:r>
          </a:p>
          <a:p>
            <a:r>
              <a:rPr lang="en-US" dirty="0" smtClean="0"/>
              <a:t>Specification</a:t>
            </a:r>
            <a:endParaRPr lang="en-US" dirty="0"/>
          </a:p>
          <a:p>
            <a:pPr lvl="1"/>
            <a:r>
              <a:rPr lang="en-US" dirty="0" smtClean="0"/>
              <a:t>Relations </a:t>
            </a:r>
            <a:r>
              <a:rPr lang="en-US" dirty="0"/>
              <a:t>between input and output of the software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interface of the world and machine</a:t>
            </a:r>
          </a:p>
          <a:p>
            <a:pPr marL="0" indent="0">
              <a:buNone/>
            </a:pPr>
            <a:r>
              <a:rPr lang="en-US" dirty="0" smtClean="0"/>
              <a:t>The </a:t>
            </a:r>
            <a:r>
              <a:rPr lang="en-US" dirty="0"/>
              <a:t>purpose of goal modeling is to refine abstract goals </a:t>
            </a:r>
            <a:r>
              <a:rPr lang="en-US" dirty="0" smtClean="0"/>
              <a:t>into </a:t>
            </a:r>
            <a:r>
              <a:rPr lang="en-US" dirty="0"/>
              <a:t>concrete requirements, and design a specification </a:t>
            </a:r>
            <a:r>
              <a:rPr lang="en-US" dirty="0" smtClean="0"/>
              <a:t>that</a:t>
            </a:r>
            <a:r>
              <a:rPr lang="en-US" dirty="0"/>
              <a:t>, together with the properties of the world, will fulfill </a:t>
            </a:r>
            <a:r>
              <a:rPr lang="en-US" dirty="0" smtClean="0"/>
              <a:t>the </a:t>
            </a:r>
            <a:r>
              <a:rPr lang="en-US" dirty="0"/>
              <a:t>requirement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886418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Relationships Among </a:t>
            </a:r>
            <a:r>
              <a:rPr lang="en-US" dirty="0" smtClean="0"/>
              <a:t>Terms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 </a:t>
            </a:r>
            <a:r>
              <a:rPr lang="en-US" dirty="0"/>
              <a:t>⋀ As ⋀ D = G</a:t>
            </a:r>
          </a:p>
          <a:p>
            <a:r>
              <a:rPr lang="en-US" dirty="0" smtClean="0"/>
              <a:t>The </a:t>
            </a:r>
            <a:r>
              <a:rPr lang="en-US" dirty="0"/>
              <a:t>goal G is achieved as a consequence </a:t>
            </a:r>
            <a:r>
              <a:rPr lang="en-US" dirty="0" smtClean="0"/>
              <a:t>of </a:t>
            </a:r>
            <a:r>
              <a:rPr lang="en-US" dirty="0"/>
              <a:t>the requirements R, the assumptions </a:t>
            </a:r>
            <a:r>
              <a:rPr lang="en-US" dirty="0" smtClean="0"/>
              <a:t>As </a:t>
            </a:r>
            <a:r>
              <a:rPr lang="en-US" dirty="0"/>
              <a:t>about actors in the environment, and </a:t>
            </a:r>
            <a:r>
              <a:rPr lang="en-US" dirty="0" smtClean="0"/>
              <a:t>the </a:t>
            </a:r>
            <a:r>
              <a:rPr lang="en-US" dirty="0"/>
              <a:t>properties of the domain D</a:t>
            </a:r>
          </a:p>
          <a:p>
            <a:endParaRPr lang="en-US" dirty="0" smtClean="0"/>
          </a:p>
          <a:p>
            <a:r>
              <a:rPr lang="en-US" dirty="0" smtClean="0"/>
              <a:t>S </a:t>
            </a:r>
            <a:r>
              <a:rPr lang="en-US" dirty="0"/>
              <a:t>⋀ Ac ⋀ D = R</a:t>
            </a:r>
          </a:p>
          <a:p>
            <a:r>
              <a:rPr lang="en-US" dirty="0" smtClean="0"/>
              <a:t>The </a:t>
            </a:r>
            <a:r>
              <a:rPr lang="en-US" dirty="0"/>
              <a:t>requirements R are achieved as a </a:t>
            </a:r>
            <a:r>
              <a:rPr lang="en-US" dirty="0" smtClean="0"/>
              <a:t>consequence </a:t>
            </a:r>
            <a:r>
              <a:rPr lang="en-US" dirty="0"/>
              <a:t>of the specification S, the </a:t>
            </a:r>
            <a:r>
              <a:rPr lang="en-US" dirty="0" smtClean="0"/>
              <a:t>accuracy </a:t>
            </a:r>
            <a:r>
              <a:rPr lang="en-US" dirty="0"/>
              <a:t>of the machine’s knowledge </a:t>
            </a:r>
            <a:r>
              <a:rPr lang="en-US" dirty="0" smtClean="0"/>
              <a:t>about </a:t>
            </a:r>
            <a:r>
              <a:rPr lang="en-US" dirty="0"/>
              <a:t>its environment, and the </a:t>
            </a:r>
            <a:r>
              <a:rPr lang="en-US" dirty="0" smtClean="0"/>
              <a:t>properties </a:t>
            </a:r>
            <a:r>
              <a:rPr lang="en-US" dirty="0"/>
              <a:t>of the domain D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2233354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Goal </a:t>
            </a:r>
            <a:r>
              <a:rPr lang="en-US" dirty="0" smtClean="0"/>
              <a:t>Modeling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Goal</a:t>
            </a:r>
            <a:endParaRPr lang="en-US" dirty="0"/>
          </a:p>
          <a:p>
            <a:pPr lvl="1"/>
            <a:r>
              <a:rPr lang="en-US" dirty="0" smtClean="0"/>
              <a:t>Say </a:t>
            </a:r>
            <a:r>
              <a:rPr lang="en-US" dirty="0"/>
              <a:t>what should be true of domains in the world</a:t>
            </a:r>
          </a:p>
          <a:p>
            <a:pPr lvl="1"/>
            <a:r>
              <a:rPr lang="en-US" dirty="0" smtClean="0"/>
              <a:t>Relates </a:t>
            </a:r>
            <a:r>
              <a:rPr lang="en-US" dirty="0"/>
              <a:t>two domains: an observed domain and a </a:t>
            </a:r>
            <a:r>
              <a:rPr lang="en-US" dirty="0" smtClean="0"/>
              <a:t>controlled </a:t>
            </a:r>
            <a:r>
              <a:rPr lang="en-US" dirty="0"/>
              <a:t>domain</a:t>
            </a:r>
          </a:p>
          <a:p>
            <a:r>
              <a:rPr lang="en-US" dirty="0" smtClean="0"/>
              <a:t>Assumptions</a:t>
            </a:r>
            <a:endParaRPr lang="en-US" dirty="0"/>
          </a:p>
          <a:p>
            <a:pPr lvl="1"/>
            <a:r>
              <a:rPr lang="en-US" dirty="0" smtClean="0"/>
              <a:t>Like </a:t>
            </a:r>
            <a:r>
              <a:rPr lang="en-US" dirty="0"/>
              <a:t>a goal, says what should be true of domains </a:t>
            </a:r>
            <a:r>
              <a:rPr lang="en-US" dirty="0" smtClean="0"/>
              <a:t>in the </a:t>
            </a:r>
            <a:r>
              <a:rPr lang="en-US" dirty="0"/>
              <a:t>world</a:t>
            </a:r>
          </a:p>
          <a:p>
            <a:pPr lvl="1"/>
            <a:r>
              <a:rPr lang="en-US" dirty="0" smtClean="0"/>
              <a:t>Carried </a:t>
            </a:r>
            <a:r>
              <a:rPr lang="en-US" dirty="0"/>
              <a:t>out by some actor that is NOT the machine</a:t>
            </a:r>
          </a:p>
          <a:p>
            <a:r>
              <a:rPr lang="en-US" dirty="0" smtClean="0"/>
              <a:t>Domains</a:t>
            </a:r>
            <a:endParaRPr lang="en-US" dirty="0"/>
          </a:p>
          <a:p>
            <a:pPr lvl="1"/>
            <a:r>
              <a:rPr lang="en-US" dirty="0" smtClean="0"/>
              <a:t>Machine </a:t>
            </a:r>
            <a:r>
              <a:rPr lang="en-US" dirty="0"/>
              <a:t>domains (the machine)</a:t>
            </a:r>
          </a:p>
          <a:p>
            <a:pPr lvl="1"/>
            <a:r>
              <a:rPr lang="en-US" dirty="0" smtClean="0"/>
              <a:t>Designed </a:t>
            </a:r>
            <a:r>
              <a:rPr lang="en-US" dirty="0"/>
              <a:t>domains (interfaces, data formats)</a:t>
            </a:r>
          </a:p>
          <a:p>
            <a:pPr lvl="1"/>
            <a:r>
              <a:rPr lang="en-US" dirty="0" smtClean="0"/>
              <a:t>Given </a:t>
            </a:r>
            <a:r>
              <a:rPr lang="en-US" dirty="0"/>
              <a:t>domains (the world)</a:t>
            </a:r>
          </a:p>
          <a:p>
            <a:r>
              <a:rPr lang="en-US" dirty="0" smtClean="0"/>
              <a:t>Goal </a:t>
            </a:r>
            <a:r>
              <a:rPr lang="en-US" dirty="0"/>
              <a:t>Refinement</a:t>
            </a:r>
          </a:p>
          <a:p>
            <a:pPr lvl="1"/>
            <a:r>
              <a:rPr lang="en-US" dirty="0" smtClean="0"/>
              <a:t>AND-refinement</a:t>
            </a:r>
            <a:r>
              <a:rPr lang="en-US" dirty="0"/>
              <a:t>: satisfying all </a:t>
            </a:r>
            <a:r>
              <a:rPr lang="en-US" dirty="0" smtClean="0"/>
              <a:t>sub goals </a:t>
            </a:r>
            <a:r>
              <a:rPr lang="en-US" dirty="0"/>
              <a:t>will </a:t>
            </a:r>
            <a:r>
              <a:rPr lang="en-US" dirty="0" smtClean="0"/>
              <a:t>satisfy goal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9146841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Goal Modeling: Simple Example</a:t>
            </a:r>
            <a:endParaRPr lang="bg-BG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72816"/>
            <a:ext cx="7004248" cy="405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58483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Goal </a:t>
            </a:r>
            <a:r>
              <a:rPr lang="en-US" dirty="0" smtClean="0"/>
              <a:t>Modeling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Goal </a:t>
            </a:r>
            <a:r>
              <a:rPr lang="en-US" dirty="0"/>
              <a:t>Refinement</a:t>
            </a:r>
          </a:p>
          <a:p>
            <a:pPr lvl="1"/>
            <a:r>
              <a:rPr lang="en-US" dirty="0" smtClean="0"/>
              <a:t>AND-refinement</a:t>
            </a:r>
            <a:r>
              <a:rPr lang="en-US" dirty="0"/>
              <a:t>: satisfying all </a:t>
            </a:r>
            <a:r>
              <a:rPr lang="en-US" dirty="0" err="1"/>
              <a:t>subgoals</a:t>
            </a:r>
            <a:r>
              <a:rPr lang="en-US" dirty="0"/>
              <a:t> will satisfy goal</a:t>
            </a:r>
          </a:p>
          <a:p>
            <a:pPr lvl="1"/>
            <a:r>
              <a:rPr lang="en-US" dirty="0" smtClean="0"/>
              <a:t>OR-refinement</a:t>
            </a:r>
            <a:r>
              <a:rPr lang="en-US" dirty="0"/>
              <a:t>: satisfying one </a:t>
            </a:r>
            <a:r>
              <a:rPr lang="en-US" dirty="0" err="1"/>
              <a:t>subgoal</a:t>
            </a:r>
            <a:r>
              <a:rPr lang="en-US" dirty="0"/>
              <a:t> will satisfy goal</a:t>
            </a:r>
          </a:p>
          <a:p>
            <a:r>
              <a:rPr lang="en-US" dirty="0" smtClean="0"/>
              <a:t>Conflict </a:t>
            </a:r>
            <a:r>
              <a:rPr lang="en-US" dirty="0"/>
              <a:t>link</a:t>
            </a:r>
          </a:p>
          <a:p>
            <a:pPr lvl="1"/>
            <a:r>
              <a:rPr lang="en-US" dirty="0" smtClean="0"/>
              <a:t>Satisfaction </a:t>
            </a:r>
            <a:r>
              <a:rPr lang="en-US" dirty="0"/>
              <a:t>of one goal may preclude satisfying the </a:t>
            </a:r>
            <a:r>
              <a:rPr lang="en-US" dirty="0" smtClean="0"/>
              <a:t>other</a:t>
            </a:r>
            <a:endParaRPr lang="en-US" dirty="0"/>
          </a:p>
          <a:p>
            <a:r>
              <a:rPr lang="en-US" dirty="0" smtClean="0"/>
              <a:t>Responsibility </a:t>
            </a:r>
            <a:r>
              <a:rPr lang="en-US" dirty="0"/>
              <a:t>link</a:t>
            </a:r>
          </a:p>
          <a:p>
            <a:pPr lvl="1"/>
            <a:r>
              <a:rPr lang="en-US" dirty="0" smtClean="0"/>
              <a:t>States </a:t>
            </a:r>
            <a:r>
              <a:rPr lang="en-US" dirty="0"/>
              <a:t>that an agent can commit to act in such a way </a:t>
            </a:r>
            <a:r>
              <a:rPr lang="en-US" dirty="0" smtClean="0"/>
              <a:t>that </a:t>
            </a:r>
            <a:r>
              <a:rPr lang="en-US" dirty="0"/>
              <a:t>it ensures the satisfaction of the goal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6253244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Extended Example: BART</a:t>
            </a:r>
            <a:endParaRPr lang="bg-BG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0423" y="1662113"/>
            <a:ext cx="4710852" cy="4575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12263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Building a Domain Model</a:t>
            </a:r>
            <a:endParaRPr lang="bg-BG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916832"/>
            <a:ext cx="6175564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5396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Building a Domain Model</a:t>
            </a:r>
            <a:endParaRPr lang="bg-BG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00808"/>
            <a:ext cx="6261298" cy="4441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08091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Abstract to Higher-Level Goals</a:t>
            </a:r>
            <a:br>
              <a:rPr lang="en-US" dirty="0"/>
            </a:br>
            <a:r>
              <a:rPr lang="en-US" dirty="0"/>
              <a:t>by Asking Why</a:t>
            </a:r>
            <a:r>
              <a:rPr lang="en-US" dirty="0" smtClean="0"/>
              <a:t>?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If </a:t>
            </a:r>
            <a:r>
              <a:rPr lang="en-US" dirty="0"/>
              <a:t>it enters a closed gate, it could get </a:t>
            </a:r>
            <a:r>
              <a:rPr lang="en-US" dirty="0" smtClean="0"/>
              <a:t>switched </a:t>
            </a:r>
            <a:r>
              <a:rPr lang="en-US" dirty="0"/>
              <a:t>onto the wrong track</a:t>
            </a:r>
          </a:p>
          <a:p>
            <a:r>
              <a:rPr lang="en-US" dirty="0" smtClean="0"/>
              <a:t>Achieving </a:t>
            </a:r>
            <a:r>
              <a:rPr lang="en-US" dirty="0"/>
              <a:t>this requires an additional </a:t>
            </a:r>
            <a:r>
              <a:rPr lang="en-US" dirty="0" smtClean="0"/>
              <a:t>sub goal</a:t>
            </a:r>
            <a:r>
              <a:rPr lang="en-US" dirty="0"/>
              <a:t>!</a:t>
            </a:r>
          </a:p>
          <a:p>
            <a:pPr lvl="1"/>
            <a:r>
              <a:rPr lang="en-US" dirty="0" smtClean="0"/>
              <a:t>Gate </a:t>
            </a:r>
            <a:r>
              <a:rPr lang="en-US" dirty="0"/>
              <a:t>closed when switch is in wrong position</a:t>
            </a:r>
            <a:endParaRPr lang="bg-BG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366" y="1700809"/>
            <a:ext cx="4524148" cy="2885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97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Refine to Concrete Goals by Asking </a:t>
            </a:r>
            <a:br>
              <a:rPr lang="en-US" dirty="0"/>
            </a:br>
            <a:r>
              <a:rPr lang="en-US" dirty="0"/>
              <a:t>How?</a:t>
            </a:r>
            <a:endParaRPr lang="bg-BG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00808"/>
            <a:ext cx="5576819" cy="4766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7038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Why Model</a:t>
            </a:r>
            <a:r>
              <a:rPr lang="en-US" dirty="0" smtClean="0"/>
              <a:t>?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 smtClean="0"/>
              <a:t>Student answers</a:t>
            </a:r>
          </a:p>
          <a:p>
            <a:pPr lvl="1"/>
            <a:r>
              <a:rPr lang="en-US" dirty="0" smtClean="0"/>
              <a:t>Catch </a:t>
            </a:r>
            <a:r>
              <a:rPr lang="en-US" dirty="0"/>
              <a:t>mistakes early</a:t>
            </a:r>
          </a:p>
          <a:p>
            <a:pPr lvl="2"/>
            <a:r>
              <a:rPr lang="en-US" dirty="0" smtClean="0"/>
              <a:t>Flesh </a:t>
            </a:r>
            <a:r>
              <a:rPr lang="en-US" dirty="0"/>
              <a:t>out general design to details</a:t>
            </a:r>
          </a:p>
          <a:p>
            <a:pPr lvl="2"/>
            <a:r>
              <a:rPr lang="en-US" dirty="0" smtClean="0"/>
              <a:t>Find </a:t>
            </a:r>
            <a:r>
              <a:rPr lang="en-US" dirty="0"/>
              <a:t>problems or inconsistencies</a:t>
            </a:r>
          </a:p>
          <a:p>
            <a:pPr lvl="1"/>
            <a:r>
              <a:rPr lang="en-US" dirty="0" smtClean="0"/>
              <a:t>Help </a:t>
            </a:r>
            <a:r>
              <a:rPr lang="en-US" dirty="0"/>
              <a:t>with estimations</a:t>
            </a:r>
          </a:p>
          <a:p>
            <a:pPr lvl="2"/>
            <a:r>
              <a:rPr lang="en-US" dirty="0" smtClean="0"/>
              <a:t>Experience </a:t>
            </a:r>
            <a:r>
              <a:rPr lang="en-US" dirty="0"/>
              <a:t>with problem or design</a:t>
            </a:r>
          </a:p>
          <a:p>
            <a:pPr lvl="1"/>
            <a:r>
              <a:rPr lang="en-US" dirty="0" smtClean="0"/>
              <a:t>Allows </a:t>
            </a:r>
            <a:r>
              <a:rPr lang="en-US" dirty="0"/>
              <a:t>you to test against hardware </a:t>
            </a:r>
            <a:r>
              <a:rPr lang="en-US" dirty="0" smtClean="0"/>
              <a:t>that </a:t>
            </a:r>
            <a:r>
              <a:rPr lang="en-US" dirty="0"/>
              <a:t>doesn’t exist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8090625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Derive Machine Interfaces and </a:t>
            </a:r>
            <a:br>
              <a:rPr lang="en-US" dirty="0"/>
            </a:br>
            <a:r>
              <a:rPr lang="en-US" dirty="0"/>
              <a:t>Operations</a:t>
            </a:r>
            <a:endParaRPr lang="bg-BG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916832"/>
            <a:ext cx="7518238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4222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Operationalization of Goals</a:t>
            </a:r>
            <a:endParaRPr lang="bg-BG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956" y="1844824"/>
            <a:ext cx="7211287" cy="401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2945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Formal Analysis of Goal </a:t>
            </a:r>
            <a:r>
              <a:rPr lang="en-US" dirty="0" smtClean="0"/>
              <a:t>Model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Automated </a:t>
            </a:r>
            <a:r>
              <a:rPr lang="en-US" dirty="0"/>
              <a:t>tool support</a:t>
            </a:r>
          </a:p>
          <a:p>
            <a:pPr lvl="1"/>
            <a:r>
              <a:rPr lang="en-US" dirty="0" smtClean="0"/>
              <a:t>Detect </a:t>
            </a:r>
            <a:r>
              <a:rPr lang="en-US" dirty="0"/>
              <a:t>goal conflicts</a:t>
            </a:r>
          </a:p>
          <a:p>
            <a:pPr lvl="1"/>
            <a:r>
              <a:rPr lang="en-US" dirty="0" smtClean="0"/>
              <a:t>Prove </a:t>
            </a:r>
            <a:r>
              <a:rPr lang="en-US" dirty="0"/>
              <a:t>that </a:t>
            </a:r>
            <a:r>
              <a:rPr lang="en-US" dirty="0" smtClean="0"/>
              <a:t>sub goals </a:t>
            </a:r>
            <a:r>
              <a:rPr lang="en-US" dirty="0"/>
              <a:t>imply goal</a:t>
            </a:r>
          </a:p>
          <a:p>
            <a:r>
              <a:rPr lang="en-US" dirty="0" smtClean="0"/>
              <a:t>Relies </a:t>
            </a:r>
            <a:r>
              <a:rPr lang="en-US" dirty="0"/>
              <a:t>on formal specification of goals</a:t>
            </a:r>
          </a:p>
          <a:p>
            <a:pPr lvl="1"/>
            <a:r>
              <a:rPr lang="en-US" dirty="0" smtClean="0"/>
              <a:t>Hard </a:t>
            </a:r>
            <a:r>
              <a:rPr lang="en-US" dirty="0"/>
              <a:t>to do at top level</a:t>
            </a:r>
          </a:p>
          <a:p>
            <a:pPr lvl="2"/>
            <a:r>
              <a:rPr lang="en-US" dirty="0" smtClean="0"/>
              <a:t>E.g</a:t>
            </a:r>
            <a:r>
              <a:rPr lang="en-US" dirty="0"/>
              <a:t>., safe train operation</a:t>
            </a:r>
          </a:p>
          <a:p>
            <a:pPr lvl="1"/>
            <a:r>
              <a:rPr lang="en-US" dirty="0" smtClean="0"/>
              <a:t>Expensive</a:t>
            </a:r>
            <a:endParaRPr lang="en-US" dirty="0"/>
          </a:p>
          <a:p>
            <a:pPr lvl="2"/>
            <a:r>
              <a:rPr lang="en-US" dirty="0" smtClean="0"/>
              <a:t>Worth </a:t>
            </a:r>
            <a:r>
              <a:rPr lang="en-US" dirty="0"/>
              <a:t>it for safety-critical applications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4388190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Goal Modeling </a:t>
            </a:r>
            <a:r>
              <a:rPr lang="en-US" dirty="0" smtClean="0"/>
              <a:t>Takeaways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 smtClean="0"/>
              <a:t>Refine </a:t>
            </a:r>
            <a:r>
              <a:rPr lang="en-US" i="1" dirty="0"/>
              <a:t>abstract goal into precise machine </a:t>
            </a:r>
            <a:r>
              <a:rPr lang="en-US" i="1" dirty="0" smtClean="0"/>
              <a:t>specification</a:t>
            </a:r>
            <a:r>
              <a:rPr lang="en-US" i="1" dirty="0"/>
              <a:t>.  Steps:</a:t>
            </a:r>
          </a:p>
          <a:p>
            <a:r>
              <a:rPr lang="en-US" dirty="0" smtClean="0"/>
              <a:t>Refine </a:t>
            </a:r>
            <a:r>
              <a:rPr lang="en-US" dirty="0"/>
              <a:t>goals to make them concrete</a:t>
            </a:r>
          </a:p>
          <a:p>
            <a:pPr lvl="1"/>
            <a:r>
              <a:rPr lang="en-US" dirty="0" smtClean="0"/>
              <a:t>But </a:t>
            </a:r>
            <a:r>
              <a:rPr lang="en-US" dirty="0"/>
              <a:t>also abstract them to find higher-level </a:t>
            </a:r>
            <a:r>
              <a:rPr lang="en-US" dirty="0" smtClean="0"/>
              <a:t>objectives</a:t>
            </a:r>
            <a:endParaRPr lang="en-US" dirty="0"/>
          </a:p>
          <a:p>
            <a:r>
              <a:rPr lang="en-US" dirty="0" smtClean="0"/>
              <a:t>State </a:t>
            </a:r>
            <a:r>
              <a:rPr lang="en-US" dirty="0"/>
              <a:t>goals precisely</a:t>
            </a:r>
          </a:p>
          <a:p>
            <a:r>
              <a:rPr lang="en-US" dirty="0" smtClean="0"/>
              <a:t>Analyze </a:t>
            </a:r>
            <a:r>
              <a:rPr lang="en-US" dirty="0"/>
              <a:t>goals for conflict</a:t>
            </a:r>
          </a:p>
          <a:p>
            <a:r>
              <a:rPr lang="en-US" dirty="0" smtClean="0"/>
              <a:t>Develop </a:t>
            </a:r>
            <a:r>
              <a:rPr lang="en-US" dirty="0"/>
              <a:t>domain models from goals</a:t>
            </a:r>
          </a:p>
          <a:p>
            <a:r>
              <a:rPr lang="en-US" dirty="0" smtClean="0"/>
              <a:t>Assign sub goals </a:t>
            </a:r>
            <a:r>
              <a:rPr lang="en-US" dirty="0"/>
              <a:t>to machines</a:t>
            </a:r>
          </a:p>
          <a:p>
            <a:r>
              <a:rPr lang="en-US" dirty="0" smtClean="0"/>
              <a:t>Derive </a:t>
            </a:r>
            <a:r>
              <a:rPr lang="en-US" dirty="0"/>
              <a:t>machine interfaces from goals</a:t>
            </a:r>
          </a:p>
          <a:p>
            <a:r>
              <a:rPr lang="en-US" dirty="0" smtClean="0"/>
              <a:t>Identify </a:t>
            </a:r>
            <a:r>
              <a:rPr lang="en-US" dirty="0"/>
              <a:t>operations from interfaces</a:t>
            </a:r>
          </a:p>
          <a:p>
            <a:r>
              <a:rPr lang="en-US" dirty="0" smtClean="0"/>
              <a:t>Specify </a:t>
            </a:r>
            <a:r>
              <a:rPr lang="en-US" dirty="0"/>
              <a:t>operations to ensure goals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707418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UML</a:t>
            </a:r>
            <a:endParaRPr lang="bg-BG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265712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Outline</a:t>
            </a:r>
            <a:endParaRPr lang="bg-BG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Class </a:t>
            </a:r>
            <a:r>
              <a:rPr lang="en-US" dirty="0"/>
              <a:t>Diagrams</a:t>
            </a:r>
          </a:p>
          <a:p>
            <a:r>
              <a:rPr lang="en-US" dirty="0" smtClean="0"/>
              <a:t>Use </a:t>
            </a:r>
            <a:r>
              <a:rPr lang="en-US" dirty="0"/>
              <a:t>Case Diagrams</a:t>
            </a:r>
          </a:p>
          <a:p>
            <a:r>
              <a:rPr lang="en-US" dirty="0" smtClean="0"/>
              <a:t>Sequence </a:t>
            </a:r>
            <a:r>
              <a:rPr lang="en-US" dirty="0"/>
              <a:t>Diagrams</a:t>
            </a:r>
          </a:p>
          <a:p>
            <a:r>
              <a:rPr lang="en-US" dirty="0" err="1" smtClean="0"/>
              <a:t>Statechart</a:t>
            </a:r>
            <a:r>
              <a:rPr lang="en-US" dirty="0" smtClean="0"/>
              <a:t> </a:t>
            </a:r>
            <a:r>
              <a:rPr lang="en-US" dirty="0"/>
              <a:t>Diagrams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5515064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Class </a:t>
            </a:r>
            <a:r>
              <a:rPr lang="en-US" dirty="0" smtClean="0"/>
              <a:t>Diagrams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Used </a:t>
            </a:r>
            <a:r>
              <a:rPr lang="en-US" dirty="0"/>
              <a:t>to model OO design</a:t>
            </a:r>
          </a:p>
          <a:p>
            <a:pPr lvl="1"/>
            <a:r>
              <a:rPr lang="en-US" dirty="0" smtClean="0"/>
              <a:t>Classes</a:t>
            </a:r>
            <a:endParaRPr lang="en-US" dirty="0"/>
          </a:p>
          <a:p>
            <a:pPr lvl="1"/>
            <a:r>
              <a:rPr lang="en-US" dirty="0" smtClean="0"/>
              <a:t>Attributes </a:t>
            </a:r>
            <a:r>
              <a:rPr lang="en-US" dirty="0"/>
              <a:t>&amp; Methods</a:t>
            </a:r>
          </a:p>
          <a:p>
            <a:pPr lvl="1"/>
            <a:r>
              <a:rPr lang="en-US" dirty="0" smtClean="0"/>
              <a:t>Associations</a:t>
            </a:r>
            <a:r>
              <a:rPr lang="en-US" dirty="0"/>
              <a:t>: relationships among </a:t>
            </a:r>
            <a:r>
              <a:rPr lang="en-US" dirty="0" smtClean="0"/>
              <a:t>classes</a:t>
            </a:r>
            <a:endParaRPr lang="en-US" dirty="0"/>
          </a:p>
          <a:p>
            <a:pPr lvl="2"/>
            <a:r>
              <a:rPr lang="en-US" dirty="0" smtClean="0"/>
              <a:t>Aggregation</a:t>
            </a:r>
            <a:endParaRPr lang="en-US" dirty="0"/>
          </a:p>
          <a:p>
            <a:pPr lvl="2"/>
            <a:r>
              <a:rPr lang="en-US" dirty="0" smtClean="0"/>
              <a:t>Multiplicities</a:t>
            </a:r>
            <a:endParaRPr lang="en-US" dirty="0"/>
          </a:p>
          <a:p>
            <a:pPr lvl="1"/>
            <a:r>
              <a:rPr lang="en-US" dirty="0" smtClean="0"/>
              <a:t>Inheritance </a:t>
            </a:r>
            <a:r>
              <a:rPr lang="en-US" dirty="0"/>
              <a:t>/ subtyping</a:t>
            </a:r>
          </a:p>
          <a:p>
            <a:r>
              <a:rPr lang="en-US" dirty="0" smtClean="0"/>
              <a:t>Can </a:t>
            </a:r>
            <a:r>
              <a:rPr lang="en-US" dirty="0"/>
              <a:t>also be used to capture model of </a:t>
            </a:r>
            <a:r>
              <a:rPr lang="en-US" dirty="0" smtClean="0"/>
              <a:t>information </a:t>
            </a:r>
            <a:r>
              <a:rPr lang="en-US" dirty="0"/>
              <a:t>in requirements domain</a:t>
            </a:r>
          </a:p>
          <a:p>
            <a:pPr lvl="1"/>
            <a:r>
              <a:rPr lang="en-US" dirty="0" smtClean="0"/>
              <a:t>What </a:t>
            </a:r>
            <a:r>
              <a:rPr lang="en-US" dirty="0"/>
              <a:t>attributes does each concept have?</a:t>
            </a:r>
          </a:p>
          <a:p>
            <a:pPr lvl="1"/>
            <a:r>
              <a:rPr lang="en-US" dirty="0" smtClean="0"/>
              <a:t>How </a:t>
            </a:r>
            <a:r>
              <a:rPr lang="en-US" dirty="0"/>
              <a:t>are domain concepts related?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82055023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Bank System</a:t>
            </a:r>
            <a:endParaRPr lang="bg-BG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916832"/>
            <a:ext cx="5676228" cy="3339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02585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Use </a:t>
            </a:r>
            <a:r>
              <a:rPr lang="en-US" dirty="0" smtClean="0"/>
              <a:t>Cases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Describe </a:t>
            </a:r>
            <a:r>
              <a:rPr lang="en-US" dirty="0"/>
              <a:t>a scenario of using system</a:t>
            </a:r>
          </a:p>
          <a:p>
            <a:pPr lvl="1"/>
            <a:r>
              <a:rPr lang="en-US" dirty="0" smtClean="0"/>
              <a:t>Name</a:t>
            </a:r>
            <a:endParaRPr lang="en-US" dirty="0"/>
          </a:p>
          <a:p>
            <a:pPr lvl="1"/>
            <a:r>
              <a:rPr lang="en-US" dirty="0" smtClean="0"/>
              <a:t>Description</a:t>
            </a:r>
            <a:endParaRPr lang="en-US" dirty="0"/>
          </a:p>
          <a:p>
            <a:pPr lvl="1"/>
            <a:r>
              <a:rPr lang="en-US" dirty="0" smtClean="0"/>
              <a:t>Pre/Post-condition</a:t>
            </a:r>
            <a:endParaRPr lang="en-US" dirty="0"/>
          </a:p>
          <a:p>
            <a:pPr lvl="1"/>
            <a:r>
              <a:rPr lang="en-US" dirty="0" smtClean="0"/>
              <a:t>Normal </a:t>
            </a:r>
            <a:r>
              <a:rPr lang="en-US" dirty="0"/>
              <a:t>flow</a:t>
            </a:r>
          </a:p>
          <a:p>
            <a:pPr lvl="1"/>
            <a:r>
              <a:rPr lang="en-US" dirty="0" smtClean="0"/>
              <a:t>Alternative/Exceptional </a:t>
            </a:r>
            <a:r>
              <a:rPr lang="en-US" dirty="0"/>
              <a:t>flow</a:t>
            </a:r>
          </a:p>
          <a:p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diagram is </a:t>
            </a:r>
            <a:r>
              <a:rPr lang="en-US" b="1" i="1" dirty="0"/>
              <a:t>almost</a:t>
            </a:r>
            <a:r>
              <a:rPr lang="en-US" dirty="0"/>
              <a:t> useless</a:t>
            </a:r>
          </a:p>
          <a:p>
            <a:pPr lvl="1"/>
            <a:r>
              <a:rPr lang="en-US" dirty="0" smtClean="0"/>
              <a:t>At </a:t>
            </a:r>
            <a:r>
              <a:rPr lang="en-US" dirty="0"/>
              <a:t>least shows actors in each use case</a:t>
            </a:r>
          </a:p>
          <a:p>
            <a:pPr lvl="2"/>
            <a:r>
              <a:rPr lang="en-US" dirty="0" smtClean="0"/>
              <a:t>Suggest </a:t>
            </a:r>
            <a:r>
              <a:rPr lang="en-US" dirty="0"/>
              <a:t>areas where you should study </a:t>
            </a:r>
            <a:r>
              <a:rPr lang="en-US" dirty="0" smtClean="0"/>
              <a:t>external </a:t>
            </a:r>
            <a:r>
              <a:rPr lang="en-US" dirty="0"/>
              <a:t>domains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646111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ATM Use Cases</a:t>
            </a:r>
            <a:endParaRPr lang="bg-BG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708920"/>
            <a:ext cx="4906694" cy="1409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2011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Value of </a:t>
            </a:r>
            <a:r>
              <a:rPr lang="en-US" dirty="0" smtClean="0"/>
              <a:t>Modeling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Structure</a:t>
            </a:r>
            <a:endParaRPr lang="en-US" dirty="0"/>
          </a:p>
          <a:p>
            <a:pPr lvl="1"/>
            <a:r>
              <a:rPr lang="en-US" dirty="0" smtClean="0"/>
              <a:t>Identify </a:t>
            </a:r>
            <a:r>
              <a:rPr lang="en-US" dirty="0"/>
              <a:t>missing information</a:t>
            </a:r>
          </a:p>
          <a:p>
            <a:r>
              <a:rPr lang="en-US" dirty="0" smtClean="0"/>
              <a:t>Precision</a:t>
            </a:r>
            <a:endParaRPr lang="en-US" dirty="0"/>
          </a:p>
          <a:p>
            <a:pPr lvl="1"/>
            <a:r>
              <a:rPr lang="en-US" dirty="0" smtClean="0"/>
              <a:t>Conflict </a:t>
            </a:r>
            <a:r>
              <a:rPr lang="en-US" dirty="0"/>
              <a:t>identification</a:t>
            </a:r>
          </a:p>
          <a:p>
            <a:pPr lvl="1"/>
            <a:r>
              <a:rPr lang="en-US" dirty="0" smtClean="0"/>
              <a:t>Documentation </a:t>
            </a:r>
            <a:r>
              <a:rPr lang="en-US" dirty="0"/>
              <a:t>for implementers</a:t>
            </a:r>
          </a:p>
          <a:p>
            <a:pPr lvl="1"/>
            <a:r>
              <a:rPr lang="en-US" dirty="0" smtClean="0"/>
              <a:t>Often </a:t>
            </a:r>
            <a:r>
              <a:rPr lang="en-US" dirty="0"/>
              <a:t>achieved through formal notation</a:t>
            </a:r>
          </a:p>
          <a:p>
            <a:r>
              <a:rPr lang="en-US" dirty="0" smtClean="0"/>
              <a:t>Form</a:t>
            </a:r>
            <a:endParaRPr lang="en-US" dirty="0"/>
          </a:p>
          <a:p>
            <a:pPr lvl="1"/>
            <a:r>
              <a:rPr lang="en-US" dirty="0" smtClean="0"/>
              <a:t>Often </a:t>
            </a:r>
            <a:r>
              <a:rPr lang="en-US" dirty="0"/>
              <a:t>graphical</a:t>
            </a:r>
          </a:p>
          <a:p>
            <a:pPr lvl="1"/>
            <a:r>
              <a:rPr lang="en-US" dirty="0" smtClean="0"/>
              <a:t>Aids </a:t>
            </a:r>
            <a:r>
              <a:rPr lang="en-US" dirty="0"/>
              <a:t>in communicating relationships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62941164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Sequence </a:t>
            </a:r>
            <a:r>
              <a:rPr lang="en-US" dirty="0" smtClean="0"/>
              <a:t>Diagrams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Show </a:t>
            </a:r>
            <a:r>
              <a:rPr lang="en-US" dirty="0"/>
              <a:t>order of interactions in scenario</a:t>
            </a:r>
          </a:p>
          <a:p>
            <a:pPr lvl="1"/>
            <a:r>
              <a:rPr lang="en-US" dirty="0" smtClean="0"/>
              <a:t>Actors </a:t>
            </a:r>
            <a:r>
              <a:rPr lang="en-US" dirty="0"/>
              <a:t>and components</a:t>
            </a:r>
          </a:p>
          <a:p>
            <a:pPr lvl="1"/>
            <a:r>
              <a:rPr lang="en-US" dirty="0" smtClean="0"/>
              <a:t>Message </a:t>
            </a:r>
            <a:r>
              <a:rPr lang="en-US" dirty="0"/>
              <a:t>sends, nested messages</a:t>
            </a:r>
          </a:p>
          <a:p>
            <a:endParaRPr lang="en-US" dirty="0" smtClean="0"/>
          </a:p>
          <a:p>
            <a:r>
              <a:rPr lang="en-US" dirty="0" smtClean="0"/>
              <a:t>Useful </a:t>
            </a:r>
            <a:r>
              <a:rPr lang="en-US" dirty="0"/>
              <a:t>to pin down and easily </a:t>
            </a:r>
            <a:r>
              <a:rPr lang="en-US" dirty="0" smtClean="0"/>
              <a:t>visualize </a:t>
            </a:r>
            <a:r>
              <a:rPr lang="en-US" dirty="0"/>
              <a:t>temporal properties of </a:t>
            </a:r>
            <a:r>
              <a:rPr lang="en-US" dirty="0" smtClean="0"/>
              <a:t>scenario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11930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ATM Sequence Diagram</a:t>
            </a:r>
            <a:endParaRPr lang="bg-BG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628800"/>
            <a:ext cx="5284718" cy="4583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001552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Statechart</a:t>
            </a:r>
            <a:r>
              <a:rPr lang="en-US" dirty="0"/>
              <a:t> </a:t>
            </a:r>
            <a:r>
              <a:rPr lang="en-US" dirty="0" smtClean="0"/>
              <a:t>Diagrams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Shows </a:t>
            </a:r>
            <a:r>
              <a:rPr lang="en-US" dirty="0"/>
              <a:t>how system reacts to events</a:t>
            </a:r>
          </a:p>
          <a:p>
            <a:pPr lvl="1"/>
            <a:r>
              <a:rPr lang="en-US" dirty="0" smtClean="0"/>
              <a:t>States</a:t>
            </a:r>
            <a:endParaRPr lang="en-US" dirty="0"/>
          </a:p>
          <a:p>
            <a:pPr lvl="1"/>
            <a:r>
              <a:rPr lang="en-US" dirty="0" smtClean="0"/>
              <a:t>Transitions </a:t>
            </a:r>
            <a:r>
              <a:rPr lang="en-US" dirty="0"/>
              <a:t>triggered by events</a:t>
            </a:r>
          </a:p>
          <a:p>
            <a:pPr lvl="1"/>
            <a:r>
              <a:rPr lang="en-US" dirty="0" smtClean="0"/>
              <a:t>Initial </a:t>
            </a:r>
            <a:r>
              <a:rPr lang="en-US" dirty="0"/>
              <a:t>and final states</a:t>
            </a:r>
          </a:p>
          <a:p>
            <a:pPr lvl="1"/>
            <a:r>
              <a:rPr lang="en-US" dirty="0" smtClean="0"/>
              <a:t>Maybe </a:t>
            </a:r>
            <a:r>
              <a:rPr lang="en-US" dirty="0"/>
              <a:t>no final states!</a:t>
            </a:r>
          </a:p>
          <a:p>
            <a:pPr lvl="1"/>
            <a:r>
              <a:rPr lang="en-US" dirty="0" smtClean="0"/>
              <a:t>Nested </a:t>
            </a:r>
            <a:r>
              <a:rPr lang="en-US" dirty="0"/>
              <a:t>state machines</a:t>
            </a:r>
          </a:p>
          <a:p>
            <a:endParaRPr lang="en-US" dirty="0" smtClean="0"/>
          </a:p>
          <a:p>
            <a:r>
              <a:rPr lang="en-US" dirty="0" smtClean="0"/>
              <a:t>Especially </a:t>
            </a:r>
            <a:r>
              <a:rPr lang="en-US" dirty="0"/>
              <a:t>useful for reactive control </a:t>
            </a:r>
            <a:r>
              <a:rPr lang="en-US" dirty="0" smtClean="0"/>
              <a:t>systems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Vs</a:t>
            </a:r>
            <a:r>
              <a:rPr lang="en-US" dirty="0"/>
              <a:t>. sequence diagram</a:t>
            </a:r>
          </a:p>
          <a:p>
            <a:pPr lvl="1"/>
            <a:r>
              <a:rPr lang="en-US" dirty="0" smtClean="0"/>
              <a:t>Exhaustive </a:t>
            </a:r>
            <a:r>
              <a:rPr lang="en-US" dirty="0"/>
              <a:t>coverage vs. one trace</a:t>
            </a:r>
          </a:p>
          <a:p>
            <a:pPr lvl="1"/>
            <a:r>
              <a:rPr lang="en-US" dirty="0" smtClean="0"/>
              <a:t>Events </a:t>
            </a:r>
            <a:r>
              <a:rPr lang="en-US" dirty="0"/>
              <a:t>vs. calls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67052341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Watch </a:t>
            </a:r>
            <a:r>
              <a:rPr lang="en-US" dirty="0" err="1"/>
              <a:t>Statechart</a:t>
            </a:r>
            <a:endParaRPr lang="bg-BG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38299"/>
            <a:ext cx="6953083" cy="4034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227549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Statechart</a:t>
            </a:r>
            <a:r>
              <a:rPr lang="en-US" dirty="0"/>
              <a:t> </a:t>
            </a:r>
            <a:r>
              <a:rPr lang="en-US" dirty="0" smtClean="0"/>
              <a:t>Analysis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Simulation</a:t>
            </a:r>
            <a:endParaRPr lang="en-US" dirty="0"/>
          </a:p>
          <a:p>
            <a:pPr lvl="1"/>
            <a:r>
              <a:rPr lang="en-US" dirty="0" smtClean="0"/>
              <a:t>How </a:t>
            </a:r>
            <a:r>
              <a:rPr lang="en-US" dirty="0"/>
              <a:t>does the machine run given these </a:t>
            </a:r>
            <a:r>
              <a:rPr lang="en-US" dirty="0" smtClean="0"/>
              <a:t>inputs</a:t>
            </a:r>
            <a:r>
              <a:rPr lang="en-US" dirty="0"/>
              <a:t>?</a:t>
            </a:r>
          </a:p>
          <a:p>
            <a:endParaRPr lang="en-US" dirty="0" smtClean="0"/>
          </a:p>
          <a:p>
            <a:r>
              <a:rPr lang="en-US" dirty="0" smtClean="0"/>
              <a:t>Model </a:t>
            </a:r>
            <a:r>
              <a:rPr lang="en-US" dirty="0"/>
              <a:t>checking</a:t>
            </a:r>
          </a:p>
          <a:p>
            <a:pPr lvl="1"/>
            <a:r>
              <a:rPr lang="en-US" dirty="0" smtClean="0"/>
              <a:t>Can </a:t>
            </a:r>
            <a:r>
              <a:rPr lang="en-US" dirty="0"/>
              <a:t>the machine get into bad states?</a:t>
            </a:r>
          </a:p>
          <a:p>
            <a:pPr lvl="1"/>
            <a:r>
              <a:rPr lang="en-US" dirty="0" smtClean="0"/>
              <a:t>From </a:t>
            </a:r>
            <a:r>
              <a:rPr lang="en-US" dirty="0"/>
              <a:t>the start state, explore all </a:t>
            </a:r>
            <a:r>
              <a:rPr lang="en-US" dirty="0" smtClean="0"/>
              <a:t>possible transitions </a:t>
            </a:r>
            <a:r>
              <a:rPr lang="en-US" dirty="0"/>
              <a:t>to another states; repeat for </a:t>
            </a:r>
            <a:r>
              <a:rPr lang="en-US" dirty="0" smtClean="0"/>
              <a:t>each </a:t>
            </a:r>
            <a:r>
              <a:rPr lang="en-US" dirty="0"/>
              <a:t>of these states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92862741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More to </a:t>
            </a:r>
            <a:r>
              <a:rPr lang="en-US" dirty="0" smtClean="0"/>
              <a:t>explore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err="1" smtClean="0"/>
              <a:t>Statecharts</a:t>
            </a:r>
            <a:endParaRPr lang="en-US" dirty="0"/>
          </a:p>
          <a:p>
            <a:r>
              <a:rPr lang="en-US" dirty="0" smtClean="0"/>
              <a:t>Guard </a:t>
            </a:r>
            <a:r>
              <a:rPr lang="en-US" dirty="0"/>
              <a:t>conditions &amp; actions</a:t>
            </a:r>
          </a:p>
          <a:p>
            <a:r>
              <a:rPr lang="en-US" dirty="0" smtClean="0"/>
              <a:t>Object </a:t>
            </a:r>
            <a:r>
              <a:rPr lang="en-US" dirty="0"/>
              <a:t>diagram</a:t>
            </a:r>
          </a:p>
          <a:p>
            <a:r>
              <a:rPr lang="en-US" dirty="0" smtClean="0"/>
              <a:t>Like </a:t>
            </a:r>
            <a:r>
              <a:rPr lang="en-US" dirty="0"/>
              <a:t>a class diagram, but a snapshot of objects in the </a:t>
            </a:r>
            <a:r>
              <a:rPr lang="en-US" dirty="0" smtClean="0"/>
              <a:t>heap</a:t>
            </a:r>
            <a:endParaRPr lang="en-US" dirty="0"/>
          </a:p>
          <a:p>
            <a:r>
              <a:rPr lang="en-US" dirty="0" smtClean="0"/>
              <a:t>Collaboration </a:t>
            </a:r>
            <a:r>
              <a:rPr lang="en-US" dirty="0"/>
              <a:t>diagram</a:t>
            </a:r>
          </a:p>
          <a:p>
            <a:r>
              <a:rPr lang="en-US" dirty="0" smtClean="0"/>
              <a:t>Like </a:t>
            </a:r>
            <a:r>
              <a:rPr lang="en-US" dirty="0"/>
              <a:t>sequence diagram, but shows structure </a:t>
            </a:r>
            <a:r>
              <a:rPr lang="en-US"/>
              <a:t>instead </a:t>
            </a:r>
            <a:r>
              <a:rPr lang="en-US" smtClean="0"/>
              <a:t>of </a:t>
            </a:r>
            <a:r>
              <a:rPr lang="en-US" dirty="0"/>
              <a:t>timing</a:t>
            </a:r>
          </a:p>
          <a:p>
            <a:r>
              <a:rPr lang="en-US" dirty="0" smtClean="0"/>
              <a:t>Activity </a:t>
            </a:r>
            <a:r>
              <a:rPr lang="en-US" dirty="0"/>
              <a:t>diagram</a:t>
            </a:r>
          </a:p>
          <a:p>
            <a:r>
              <a:rPr lang="en-US" dirty="0" smtClean="0"/>
              <a:t>Shows </a:t>
            </a:r>
            <a:r>
              <a:rPr lang="en-US" dirty="0"/>
              <a:t>flow of data and control in system</a:t>
            </a:r>
          </a:p>
          <a:p>
            <a:r>
              <a:rPr lang="en-US" dirty="0" smtClean="0"/>
              <a:t>Component </a:t>
            </a:r>
            <a:r>
              <a:rPr lang="en-US" dirty="0"/>
              <a:t>diagram</a:t>
            </a:r>
          </a:p>
          <a:p>
            <a:r>
              <a:rPr lang="en-US" dirty="0" smtClean="0"/>
              <a:t>Shows </a:t>
            </a:r>
            <a:r>
              <a:rPr lang="en-US" dirty="0"/>
              <a:t>system organization &amp; dependencies</a:t>
            </a:r>
          </a:p>
          <a:p>
            <a:r>
              <a:rPr lang="en-US" dirty="0" smtClean="0"/>
              <a:t>Deployment </a:t>
            </a:r>
            <a:r>
              <a:rPr lang="en-US" dirty="0"/>
              <a:t>diagram</a:t>
            </a:r>
          </a:p>
          <a:p>
            <a:r>
              <a:rPr lang="en-US" dirty="0" smtClean="0"/>
              <a:t>Shows </a:t>
            </a:r>
            <a:r>
              <a:rPr lang="en-US" dirty="0"/>
              <a:t>how components map to processing nodes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45612156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Overview of Design</a:t>
            </a:r>
            <a:endParaRPr lang="bg-BG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Lecture 9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3278730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Software </a:t>
            </a:r>
            <a:r>
              <a:rPr lang="en-US" dirty="0" smtClean="0"/>
              <a:t>Complexity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Software </a:t>
            </a:r>
            <a:r>
              <a:rPr lang="en-US" dirty="0"/>
              <a:t>entities are more complex </a:t>
            </a:r>
            <a:r>
              <a:rPr lang="en-US" dirty="0" smtClean="0"/>
              <a:t>for </a:t>
            </a:r>
            <a:r>
              <a:rPr lang="en-US" dirty="0"/>
              <a:t>their size than perhaps any other </a:t>
            </a:r>
            <a:r>
              <a:rPr lang="en-US" dirty="0" smtClean="0"/>
              <a:t>human </a:t>
            </a:r>
            <a:r>
              <a:rPr lang="en-US" dirty="0"/>
              <a:t>construct, because no two </a:t>
            </a:r>
            <a:r>
              <a:rPr lang="en-US" dirty="0" smtClean="0"/>
              <a:t>parts </a:t>
            </a:r>
            <a:r>
              <a:rPr lang="en-US" dirty="0"/>
              <a:t>are alike (at least above the </a:t>
            </a:r>
            <a:r>
              <a:rPr lang="en-US" dirty="0" smtClean="0"/>
              <a:t>statement </a:t>
            </a:r>
            <a:r>
              <a:rPr lang="en-US" dirty="0"/>
              <a:t>level). If they are, we </a:t>
            </a:r>
            <a:r>
              <a:rPr lang="en-US" dirty="0" smtClean="0"/>
              <a:t>make </a:t>
            </a:r>
            <a:r>
              <a:rPr lang="en-US" dirty="0"/>
              <a:t>the two similar parts into </a:t>
            </a:r>
            <a:r>
              <a:rPr lang="en-US" dirty="0" smtClean="0"/>
              <a:t>one…In </a:t>
            </a:r>
            <a:r>
              <a:rPr lang="en-US" dirty="0"/>
              <a:t>this respect software systems </a:t>
            </a:r>
            <a:r>
              <a:rPr lang="en-US" dirty="0" smtClean="0"/>
              <a:t>differ </a:t>
            </a:r>
            <a:r>
              <a:rPr lang="en-US" dirty="0"/>
              <a:t>profoundly from computers, </a:t>
            </a:r>
            <a:r>
              <a:rPr lang="en-US" dirty="0" smtClean="0"/>
              <a:t>buildings</a:t>
            </a:r>
            <a:r>
              <a:rPr lang="en-US" dirty="0"/>
              <a:t>, or automobiles, where </a:t>
            </a:r>
            <a:r>
              <a:rPr lang="en-US" dirty="0" smtClean="0"/>
              <a:t>repeated </a:t>
            </a:r>
            <a:r>
              <a:rPr lang="en-US" dirty="0"/>
              <a:t>elements abound.”</a:t>
            </a:r>
          </a:p>
          <a:p>
            <a:pPr marL="0" indent="0" algn="r">
              <a:buNone/>
            </a:pPr>
            <a:r>
              <a:rPr lang="en-US" dirty="0"/>
              <a:t>—Brooks, 1986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02797102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Benefits of </a:t>
            </a:r>
            <a:r>
              <a:rPr lang="en-US" dirty="0" smtClean="0"/>
              <a:t>Decomposition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Easier </a:t>
            </a:r>
            <a:r>
              <a:rPr lang="en-US" dirty="0"/>
              <a:t>to manage</a:t>
            </a:r>
          </a:p>
          <a:p>
            <a:r>
              <a:rPr lang="en-US" dirty="0" smtClean="0"/>
              <a:t>Modularity </a:t>
            </a:r>
            <a:r>
              <a:rPr lang="en-US" dirty="0"/>
              <a:t>– solve a problem and use </a:t>
            </a:r>
            <a:r>
              <a:rPr lang="en-US" dirty="0" smtClean="0"/>
              <a:t>in </a:t>
            </a:r>
            <a:r>
              <a:rPr lang="en-US" dirty="0"/>
              <a:t>other places</a:t>
            </a:r>
          </a:p>
          <a:p>
            <a:r>
              <a:rPr lang="en-US" dirty="0" smtClean="0"/>
              <a:t>Facilitates </a:t>
            </a:r>
            <a:r>
              <a:rPr lang="en-US" dirty="0"/>
              <a:t>testing</a:t>
            </a:r>
          </a:p>
          <a:p>
            <a:r>
              <a:rPr lang="en-US" dirty="0" smtClean="0"/>
              <a:t>Easier </a:t>
            </a:r>
            <a:r>
              <a:rPr lang="en-US" dirty="0"/>
              <a:t>to understand context &amp; </a:t>
            </a:r>
            <a:r>
              <a:rPr lang="en-US" dirty="0" smtClean="0"/>
              <a:t>functionality </a:t>
            </a:r>
            <a:r>
              <a:rPr lang="en-US" dirty="0"/>
              <a:t>of small parts</a:t>
            </a:r>
          </a:p>
          <a:p>
            <a:r>
              <a:rPr lang="en-US" dirty="0" smtClean="0"/>
              <a:t>Design </a:t>
            </a:r>
            <a:r>
              <a:rPr lang="en-US" dirty="0"/>
              <a:t>is easier because problem is </a:t>
            </a:r>
            <a:r>
              <a:rPr lang="en-US" dirty="0" smtClean="0"/>
              <a:t>smaller</a:t>
            </a:r>
            <a:endParaRPr lang="en-US" dirty="0"/>
          </a:p>
          <a:p>
            <a:r>
              <a:rPr lang="en-US" dirty="0" smtClean="0"/>
              <a:t>Delegation </a:t>
            </a:r>
            <a:r>
              <a:rPr lang="en-US" dirty="0"/>
              <a:t>/ division of </a:t>
            </a:r>
            <a:r>
              <a:rPr lang="en-US" dirty="0" smtClean="0"/>
              <a:t>work Smaller </a:t>
            </a:r>
            <a:r>
              <a:rPr lang="en-US" dirty="0"/>
              <a:t>problem size</a:t>
            </a:r>
          </a:p>
          <a:p>
            <a:r>
              <a:rPr lang="en-US" dirty="0" smtClean="0"/>
              <a:t>Understanding</a:t>
            </a:r>
            <a:endParaRPr lang="en-US" dirty="0"/>
          </a:p>
          <a:p>
            <a:r>
              <a:rPr lang="en-US" dirty="0" smtClean="0"/>
              <a:t>Verification</a:t>
            </a:r>
            <a:endParaRPr lang="en-US" dirty="0"/>
          </a:p>
          <a:p>
            <a:r>
              <a:rPr lang="en-US" dirty="0" smtClean="0"/>
              <a:t>Reuse</a:t>
            </a:r>
            <a:endParaRPr lang="en-US" dirty="0"/>
          </a:p>
          <a:p>
            <a:r>
              <a:rPr lang="en-US" dirty="0" err="1" smtClean="0"/>
              <a:t>Evolvability</a:t>
            </a:r>
            <a:endParaRPr lang="en-US" dirty="0"/>
          </a:p>
          <a:p>
            <a:r>
              <a:rPr lang="en-US" dirty="0" smtClean="0"/>
              <a:t>Fault </a:t>
            </a:r>
            <a:r>
              <a:rPr lang="en-US" dirty="0"/>
              <a:t>isolation</a:t>
            </a:r>
          </a:p>
          <a:p>
            <a:r>
              <a:rPr lang="en-US" dirty="0" smtClean="0"/>
              <a:t>Independent </a:t>
            </a:r>
            <a:r>
              <a:rPr lang="en-US" dirty="0"/>
              <a:t>development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95949033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Criteria for </a:t>
            </a:r>
            <a:r>
              <a:rPr lang="en-US" dirty="0" smtClean="0"/>
              <a:t>Decomposition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Look </a:t>
            </a:r>
            <a:r>
              <a:rPr lang="en-US" dirty="0"/>
              <a:t>for common reusable </a:t>
            </a:r>
            <a:r>
              <a:rPr lang="en-US" dirty="0" smtClean="0"/>
              <a:t>components</a:t>
            </a:r>
            <a:endParaRPr lang="en-US" dirty="0"/>
          </a:p>
          <a:p>
            <a:r>
              <a:rPr lang="en-US" dirty="0" smtClean="0"/>
              <a:t>Maximize </a:t>
            </a:r>
            <a:r>
              <a:rPr lang="en-US" dirty="0"/>
              <a:t>independence between </a:t>
            </a:r>
            <a:r>
              <a:rPr lang="en-US" dirty="0" smtClean="0"/>
              <a:t>modules </a:t>
            </a:r>
            <a:r>
              <a:rPr lang="en-US" dirty="0"/>
              <a:t>– can alter parts </a:t>
            </a:r>
            <a:r>
              <a:rPr lang="en-US" dirty="0" smtClean="0"/>
              <a:t>independently</a:t>
            </a:r>
            <a:r>
              <a:rPr lang="en-US" dirty="0"/>
              <a:t>, testing, etc.</a:t>
            </a:r>
          </a:p>
          <a:p>
            <a:r>
              <a:rPr lang="en-US" dirty="0" smtClean="0"/>
              <a:t>Each </a:t>
            </a:r>
            <a:r>
              <a:rPr lang="en-US" dirty="0"/>
              <a:t>part solves one part of the </a:t>
            </a:r>
            <a:r>
              <a:rPr lang="en-US" dirty="0" smtClean="0"/>
              <a:t>problem </a:t>
            </a:r>
            <a:r>
              <a:rPr lang="en-US" dirty="0"/>
              <a:t>– correspondence between </a:t>
            </a:r>
            <a:r>
              <a:rPr lang="en-US" dirty="0" smtClean="0"/>
              <a:t>problem </a:t>
            </a:r>
            <a:r>
              <a:rPr lang="en-US" dirty="0"/>
              <a:t>&amp; solution</a:t>
            </a:r>
          </a:p>
          <a:p>
            <a:r>
              <a:rPr lang="en-US" dirty="0" smtClean="0"/>
              <a:t>Performance</a:t>
            </a:r>
          </a:p>
          <a:p>
            <a:r>
              <a:rPr lang="en-US" dirty="0" smtClean="0"/>
              <a:t>Conceptual </a:t>
            </a:r>
            <a:r>
              <a:rPr lang="en-US" dirty="0"/>
              <a:t>integrity</a:t>
            </a:r>
          </a:p>
          <a:p>
            <a:r>
              <a:rPr lang="en-US" dirty="0" smtClean="0"/>
              <a:t>Reusable </a:t>
            </a:r>
            <a:r>
              <a:rPr lang="en-US" dirty="0"/>
              <a:t>parts</a:t>
            </a:r>
          </a:p>
          <a:p>
            <a:r>
              <a:rPr lang="en-US" dirty="0" smtClean="0"/>
              <a:t>Performance</a:t>
            </a:r>
            <a:endParaRPr lang="en-US" dirty="0"/>
          </a:p>
          <a:p>
            <a:r>
              <a:rPr lang="en-US" dirty="0" smtClean="0"/>
              <a:t>Hide </a:t>
            </a:r>
            <a:r>
              <a:rPr lang="en-US" dirty="0"/>
              <a:t>information likely to change</a:t>
            </a:r>
          </a:p>
          <a:p>
            <a:r>
              <a:rPr lang="en-US" dirty="0" smtClean="0"/>
              <a:t>Real </a:t>
            </a:r>
            <a:r>
              <a:rPr lang="en-US" dirty="0"/>
              <a:t>world: need a balance of these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3689371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Modeling </a:t>
            </a:r>
            <a:r>
              <a:rPr lang="en-US" dirty="0" smtClean="0"/>
              <a:t>Goals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Modeling </a:t>
            </a:r>
            <a:r>
              <a:rPr lang="en-US" dirty="0"/>
              <a:t>should be </a:t>
            </a:r>
            <a:r>
              <a:rPr lang="en-US" dirty="0" smtClean="0"/>
              <a:t>targeted</a:t>
            </a:r>
          </a:p>
          <a:p>
            <a:endParaRPr lang="en-US" dirty="0"/>
          </a:p>
          <a:p>
            <a:r>
              <a:rPr lang="en-US" dirty="0" smtClean="0"/>
              <a:t>When </a:t>
            </a:r>
            <a:r>
              <a:rPr lang="en-US" dirty="0"/>
              <a:t>to use models?</a:t>
            </a:r>
          </a:p>
          <a:p>
            <a:pPr lvl="1"/>
            <a:r>
              <a:rPr lang="en-US" dirty="0" smtClean="0"/>
              <a:t>Aid </a:t>
            </a:r>
            <a:r>
              <a:rPr lang="en-US" dirty="0"/>
              <a:t>in communication</a:t>
            </a:r>
          </a:p>
          <a:p>
            <a:pPr lvl="1"/>
            <a:r>
              <a:rPr lang="en-US" dirty="0" smtClean="0"/>
              <a:t>Increase </a:t>
            </a:r>
            <a:r>
              <a:rPr lang="en-US" dirty="0"/>
              <a:t>precision</a:t>
            </a:r>
          </a:p>
          <a:p>
            <a:pPr lvl="1"/>
            <a:r>
              <a:rPr lang="en-US" dirty="0" smtClean="0"/>
              <a:t>Manage </a:t>
            </a:r>
            <a:r>
              <a:rPr lang="en-US" dirty="0"/>
              <a:t>uncertainty</a:t>
            </a:r>
          </a:p>
          <a:p>
            <a:r>
              <a:rPr lang="en-US" dirty="0" smtClean="0"/>
              <a:t>What </a:t>
            </a:r>
            <a:r>
              <a:rPr lang="en-US" dirty="0"/>
              <a:t>models to use?</a:t>
            </a:r>
          </a:p>
          <a:p>
            <a:pPr lvl="1"/>
            <a:r>
              <a:rPr lang="en-US" dirty="0" smtClean="0"/>
              <a:t>Use </a:t>
            </a:r>
            <a:r>
              <a:rPr lang="en-US" dirty="0"/>
              <a:t>models that are easy to understand</a:t>
            </a:r>
          </a:p>
          <a:p>
            <a:pPr lvl="1"/>
            <a:r>
              <a:rPr lang="en-US" dirty="0" smtClean="0"/>
              <a:t>Use </a:t>
            </a:r>
            <a:r>
              <a:rPr lang="en-US" dirty="0"/>
              <a:t>models with semantics</a:t>
            </a:r>
          </a:p>
          <a:p>
            <a:pPr lvl="1"/>
            <a:r>
              <a:rPr lang="en-US" dirty="0" smtClean="0"/>
              <a:t>Use </a:t>
            </a:r>
            <a:r>
              <a:rPr lang="en-US" dirty="0"/>
              <a:t>a model that captures something </a:t>
            </a:r>
            <a:r>
              <a:rPr lang="en-US" dirty="0" smtClean="0"/>
              <a:t>you </a:t>
            </a:r>
            <a:r>
              <a:rPr lang="en-US" dirty="0"/>
              <a:t>don’t understand very well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73996296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Software </a:t>
            </a:r>
            <a:r>
              <a:rPr lang="en-US" dirty="0" smtClean="0"/>
              <a:t>Change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…</a:t>
            </a:r>
            <a:r>
              <a:rPr lang="en-US" dirty="0"/>
              <a:t>accept the fact of change as a way of life, </a:t>
            </a:r>
            <a:r>
              <a:rPr lang="en-US" dirty="0" smtClean="0"/>
              <a:t>rather </a:t>
            </a:r>
            <a:r>
              <a:rPr lang="en-US" dirty="0"/>
              <a:t>than an untoward and annoying </a:t>
            </a:r>
            <a:r>
              <a:rPr lang="en-US" dirty="0" smtClean="0"/>
              <a:t>exception.</a:t>
            </a:r>
            <a:br>
              <a:rPr lang="en-US" dirty="0" smtClean="0"/>
            </a:br>
            <a:r>
              <a:rPr lang="en-US" dirty="0" smtClean="0"/>
              <a:t>—</a:t>
            </a:r>
            <a:r>
              <a:rPr lang="en-US" dirty="0"/>
              <a:t>Brooks, </a:t>
            </a:r>
            <a:r>
              <a:rPr lang="en-US" dirty="0" smtClean="0"/>
              <a:t>1974</a:t>
            </a:r>
          </a:p>
          <a:p>
            <a:endParaRPr lang="en-US" dirty="0"/>
          </a:p>
          <a:p>
            <a:r>
              <a:rPr lang="en-US" dirty="0" smtClean="0"/>
              <a:t>Software </a:t>
            </a:r>
            <a:r>
              <a:rPr lang="en-US" dirty="0"/>
              <a:t>that does not change becomes </a:t>
            </a:r>
            <a:r>
              <a:rPr lang="en-US" dirty="0" smtClean="0"/>
              <a:t>useless </a:t>
            </a:r>
            <a:r>
              <a:rPr lang="en-US" dirty="0"/>
              <a:t>over time</a:t>
            </a:r>
            <a:r>
              <a:rPr lang="en-US" dirty="0" smtClean="0"/>
              <a:t>.</a:t>
            </a:r>
            <a:br>
              <a:rPr lang="en-US" dirty="0" smtClean="0"/>
            </a:br>
            <a:r>
              <a:rPr lang="en-US" dirty="0" smtClean="0"/>
              <a:t>—</a:t>
            </a:r>
            <a:r>
              <a:rPr lang="en-US" dirty="0" err="1"/>
              <a:t>Belady</a:t>
            </a:r>
            <a:r>
              <a:rPr lang="en-US" dirty="0"/>
              <a:t> and </a:t>
            </a:r>
            <a:r>
              <a:rPr lang="en-US" dirty="0" smtClean="0"/>
              <a:t>Lehman</a:t>
            </a:r>
          </a:p>
          <a:p>
            <a:endParaRPr lang="en-US" dirty="0"/>
          </a:p>
          <a:p>
            <a:r>
              <a:rPr lang="en-US" dirty="0" smtClean="0"/>
              <a:t>For </a:t>
            </a:r>
            <a:r>
              <a:rPr lang="en-US" dirty="0"/>
              <a:t>successful software projects, most of </a:t>
            </a:r>
            <a:r>
              <a:rPr lang="en-US" dirty="0" smtClean="0"/>
              <a:t>the </a:t>
            </a:r>
            <a:r>
              <a:rPr lang="en-US" dirty="0"/>
              <a:t>cost is spent evolving the system, not </a:t>
            </a:r>
            <a:r>
              <a:rPr lang="en-US" dirty="0" smtClean="0"/>
              <a:t>in </a:t>
            </a:r>
            <a:r>
              <a:rPr lang="en-US" dirty="0"/>
              <a:t>initial development</a:t>
            </a:r>
          </a:p>
          <a:p>
            <a:pPr lvl="1"/>
            <a:r>
              <a:rPr lang="en-US" dirty="0" smtClean="0"/>
              <a:t>Therefore</a:t>
            </a:r>
            <a:r>
              <a:rPr lang="en-US" dirty="0"/>
              <a:t>, reducing the cost of change is one of </a:t>
            </a:r>
            <a:r>
              <a:rPr lang="en-US" dirty="0" smtClean="0"/>
              <a:t>the </a:t>
            </a:r>
            <a:r>
              <a:rPr lang="en-US" dirty="0"/>
              <a:t>most important principles of software design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7131227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Information </a:t>
            </a:r>
            <a:r>
              <a:rPr lang="en-US" dirty="0" smtClean="0"/>
              <a:t>Hiding</a:t>
            </a:r>
            <a:br>
              <a:rPr lang="en-US" dirty="0" smtClean="0"/>
            </a:br>
            <a:r>
              <a:rPr lang="en-US" sz="2200" dirty="0" smtClean="0"/>
              <a:t>Derived </a:t>
            </a:r>
            <a:r>
              <a:rPr lang="en-US" sz="2200" dirty="0"/>
              <a:t>from definition by Edward </a:t>
            </a:r>
            <a:r>
              <a:rPr lang="en-US" sz="2200" dirty="0" err="1" smtClean="0"/>
              <a:t>Berard</a:t>
            </a:r>
            <a:endParaRPr lang="bg-BG" sz="2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Decide </a:t>
            </a:r>
            <a:r>
              <a:rPr lang="en-US" dirty="0"/>
              <a:t>what design decisions are likely to change </a:t>
            </a:r>
            <a:r>
              <a:rPr lang="en-US" dirty="0" smtClean="0"/>
              <a:t>and </a:t>
            </a:r>
            <a:r>
              <a:rPr lang="en-US" dirty="0"/>
              <a:t>which are likely to be stable</a:t>
            </a:r>
          </a:p>
          <a:p>
            <a:r>
              <a:rPr lang="en-US" dirty="0" smtClean="0"/>
              <a:t>Put </a:t>
            </a:r>
            <a:r>
              <a:rPr lang="en-US" dirty="0"/>
              <a:t>each design decision likely to change into a </a:t>
            </a:r>
            <a:r>
              <a:rPr lang="en-US" dirty="0" smtClean="0"/>
              <a:t>module</a:t>
            </a:r>
            <a:endParaRPr lang="en-US" dirty="0"/>
          </a:p>
          <a:p>
            <a:r>
              <a:rPr lang="en-US" dirty="0" smtClean="0"/>
              <a:t>Assign </a:t>
            </a:r>
            <a:r>
              <a:rPr lang="en-US" dirty="0"/>
              <a:t>each module an interface that hides the </a:t>
            </a:r>
            <a:r>
              <a:rPr lang="en-US" dirty="0" smtClean="0"/>
              <a:t>decision </a:t>
            </a:r>
            <a:r>
              <a:rPr lang="en-US" dirty="0"/>
              <a:t>likely to change, and exposes only stable </a:t>
            </a:r>
            <a:r>
              <a:rPr lang="en-US" dirty="0" smtClean="0"/>
              <a:t>design </a:t>
            </a:r>
            <a:r>
              <a:rPr lang="en-US" dirty="0"/>
              <a:t>decisions</a:t>
            </a:r>
          </a:p>
          <a:p>
            <a:r>
              <a:rPr lang="en-US" dirty="0" smtClean="0"/>
              <a:t>Ensure </a:t>
            </a:r>
            <a:r>
              <a:rPr lang="en-US" dirty="0"/>
              <a:t>that the clients of a module depend only on </a:t>
            </a:r>
            <a:r>
              <a:rPr lang="en-US" dirty="0" smtClean="0"/>
              <a:t>the </a:t>
            </a:r>
            <a:r>
              <a:rPr lang="en-US" dirty="0"/>
              <a:t>stable interface, not the </a:t>
            </a:r>
            <a:r>
              <a:rPr lang="en-US" dirty="0" smtClean="0"/>
              <a:t>implementation </a:t>
            </a:r>
          </a:p>
          <a:p>
            <a:endParaRPr lang="en-US" dirty="0"/>
          </a:p>
          <a:p>
            <a:r>
              <a:rPr lang="en-US" dirty="0" smtClean="0"/>
              <a:t>Benefit</a:t>
            </a:r>
            <a:r>
              <a:rPr lang="en-US" dirty="0"/>
              <a:t>: if you correctly predict what may change, </a:t>
            </a:r>
            <a:r>
              <a:rPr lang="en-US" dirty="0" smtClean="0"/>
              <a:t>and </a:t>
            </a:r>
            <a:r>
              <a:rPr lang="en-US" dirty="0"/>
              <a:t>hide information properly, then each change </a:t>
            </a:r>
            <a:r>
              <a:rPr lang="en-US" dirty="0" smtClean="0"/>
              <a:t>will </a:t>
            </a:r>
            <a:r>
              <a:rPr lang="en-US" dirty="0"/>
              <a:t>only affect one module</a:t>
            </a:r>
          </a:p>
          <a:p>
            <a:pPr lvl="1"/>
            <a:r>
              <a:rPr lang="en-US" dirty="0" smtClean="0"/>
              <a:t>That’s </a:t>
            </a:r>
            <a:r>
              <a:rPr lang="en-US" dirty="0"/>
              <a:t>a big if…do you believe it?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98011664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Abstraction</a:t>
            </a:r>
            <a:br>
              <a:rPr lang="en-US" dirty="0"/>
            </a:br>
            <a:r>
              <a:rPr lang="en-US" sz="2700" dirty="0"/>
              <a:t>Derived from definition by Edward </a:t>
            </a:r>
            <a:r>
              <a:rPr lang="en-US" sz="2700" dirty="0" err="1" smtClean="0"/>
              <a:t>Berard</a:t>
            </a:r>
            <a:endParaRPr lang="bg-BG" sz="27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Noun</a:t>
            </a:r>
            <a:r>
              <a:rPr lang="en-US" dirty="0"/>
              <a:t>: A representation of some object that </a:t>
            </a:r>
            <a:r>
              <a:rPr lang="en-US" dirty="0" smtClean="0"/>
              <a:t>focuses </a:t>
            </a:r>
            <a:r>
              <a:rPr lang="en-US" dirty="0"/>
              <a:t>on more important information and </a:t>
            </a:r>
            <a:r>
              <a:rPr lang="en-US" dirty="0" smtClean="0"/>
              <a:t>leaving </a:t>
            </a:r>
            <a:r>
              <a:rPr lang="en-US" dirty="0"/>
              <a:t>out less important information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details (less important information) may be </a:t>
            </a:r>
            <a:r>
              <a:rPr lang="en-US" dirty="0" smtClean="0"/>
              <a:t>specified </a:t>
            </a:r>
            <a:r>
              <a:rPr lang="en-US" dirty="0"/>
              <a:t>separately from the abstraction</a:t>
            </a:r>
          </a:p>
          <a:p>
            <a:r>
              <a:rPr lang="en-US" dirty="0" smtClean="0"/>
              <a:t>Verb</a:t>
            </a:r>
            <a:r>
              <a:rPr lang="en-US" dirty="0"/>
              <a:t>: To come up with such an abstraction</a:t>
            </a:r>
          </a:p>
          <a:p>
            <a:endParaRPr lang="en-US" dirty="0" smtClean="0"/>
          </a:p>
          <a:p>
            <a:r>
              <a:rPr lang="en-US" dirty="0" smtClean="0"/>
              <a:t>Distinct </a:t>
            </a:r>
            <a:r>
              <a:rPr lang="en-US" dirty="0"/>
              <a:t>from information hiding</a:t>
            </a:r>
          </a:p>
          <a:p>
            <a:pPr lvl="1"/>
            <a:r>
              <a:rPr lang="en-US" dirty="0" smtClean="0"/>
              <a:t>You’re </a:t>
            </a:r>
            <a:r>
              <a:rPr lang="en-US" dirty="0"/>
              <a:t>leaving out “less important” information, </a:t>
            </a:r>
            <a:r>
              <a:rPr lang="en-US" dirty="0" smtClean="0"/>
              <a:t>vs</a:t>
            </a:r>
            <a:r>
              <a:rPr lang="en-US" dirty="0"/>
              <a:t>. information likely to change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10011193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Encapsulation</a:t>
            </a:r>
            <a:br>
              <a:rPr lang="en-US" dirty="0"/>
            </a:br>
            <a:r>
              <a:rPr lang="en-US" sz="2700" dirty="0"/>
              <a:t>Derived from definition by Edward </a:t>
            </a:r>
            <a:r>
              <a:rPr lang="en-US" sz="2700" dirty="0" err="1" smtClean="0"/>
              <a:t>Berard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Noun</a:t>
            </a:r>
            <a:r>
              <a:rPr lang="en-US" dirty="0"/>
              <a:t>: a package or enclosure that holds one or </a:t>
            </a:r>
            <a:r>
              <a:rPr lang="en-US" dirty="0" smtClean="0"/>
              <a:t>more </a:t>
            </a:r>
            <a:r>
              <a:rPr lang="en-US" dirty="0"/>
              <a:t>items</a:t>
            </a:r>
          </a:p>
          <a:p>
            <a:r>
              <a:rPr lang="en-US" dirty="0" smtClean="0"/>
              <a:t>Verb</a:t>
            </a:r>
            <a:r>
              <a:rPr lang="en-US" dirty="0"/>
              <a:t>: to enclose one or more items in a </a:t>
            </a:r>
            <a:r>
              <a:rPr lang="en-US" dirty="0" smtClean="0"/>
              <a:t>container</a:t>
            </a:r>
          </a:p>
          <a:p>
            <a:endParaRPr lang="en-US" dirty="0"/>
          </a:p>
          <a:p>
            <a:r>
              <a:rPr lang="en-US" dirty="0" smtClean="0"/>
              <a:t>SE</a:t>
            </a:r>
            <a:r>
              <a:rPr lang="en-US" dirty="0"/>
              <a:t>: a language mechanism for ensuring that clients </a:t>
            </a:r>
            <a:r>
              <a:rPr lang="en-US" dirty="0" smtClean="0"/>
              <a:t>of </a:t>
            </a:r>
            <a:r>
              <a:rPr lang="en-US" dirty="0"/>
              <a:t>a module do not depend on its </a:t>
            </a:r>
            <a:r>
              <a:rPr lang="en-US" dirty="0" smtClean="0"/>
              <a:t>implementation </a:t>
            </a:r>
          </a:p>
          <a:p>
            <a:pPr lvl="1"/>
            <a:r>
              <a:rPr lang="en-US" dirty="0" smtClean="0"/>
              <a:t>e.g</a:t>
            </a:r>
            <a:r>
              <a:rPr lang="en-US" dirty="0"/>
              <a:t>. Java’s public/private</a:t>
            </a:r>
          </a:p>
          <a:p>
            <a:r>
              <a:rPr lang="en-US" dirty="0" smtClean="0"/>
              <a:t>A </a:t>
            </a:r>
            <a:r>
              <a:rPr lang="en-US" dirty="0"/>
              <a:t>matter of degree</a:t>
            </a:r>
          </a:p>
          <a:p>
            <a:pPr lvl="1"/>
            <a:r>
              <a:rPr lang="en-US" dirty="0" smtClean="0"/>
              <a:t>C</a:t>
            </a:r>
            <a:r>
              <a:rPr lang="en-US" dirty="0"/>
              <a:t>: must define </a:t>
            </a:r>
            <a:r>
              <a:rPr lang="en-US" dirty="0" err="1"/>
              <a:t>structs</a:t>
            </a:r>
            <a:r>
              <a:rPr lang="en-US" dirty="0"/>
              <a:t> used by clients</a:t>
            </a:r>
          </a:p>
          <a:p>
            <a:pPr lvl="1"/>
            <a:r>
              <a:rPr lang="en-US" dirty="0" smtClean="0"/>
              <a:t>Java</a:t>
            </a:r>
            <a:r>
              <a:rPr lang="en-US" dirty="0"/>
              <a:t>: hides all syntactic dependences</a:t>
            </a:r>
          </a:p>
          <a:p>
            <a:pPr lvl="2"/>
            <a:r>
              <a:rPr lang="en-US" dirty="0" smtClean="0"/>
              <a:t>But </a:t>
            </a:r>
            <a:r>
              <a:rPr lang="en-US" dirty="0"/>
              <a:t>semantic dependencies may remain</a:t>
            </a:r>
          </a:p>
          <a:p>
            <a:r>
              <a:rPr lang="en-US" dirty="0" smtClean="0"/>
              <a:t>Could </a:t>
            </a:r>
            <a:r>
              <a:rPr lang="en-US" dirty="0"/>
              <a:t>I hide information in a language without </a:t>
            </a:r>
            <a:r>
              <a:rPr lang="en-US" dirty="0" smtClean="0"/>
              <a:t>encapsulation </a:t>
            </a:r>
            <a:r>
              <a:rPr lang="en-US" dirty="0"/>
              <a:t>mechanisms?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5470754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Hiding design </a:t>
            </a:r>
            <a:r>
              <a:rPr lang="en-US" dirty="0" smtClean="0"/>
              <a:t>decisions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Decision				 </a:t>
            </a:r>
            <a:r>
              <a:rPr lang="en-US" dirty="0"/>
              <a:t>Mechanism</a:t>
            </a:r>
          </a:p>
          <a:p>
            <a:r>
              <a:rPr lang="en-US" dirty="0" smtClean="0"/>
              <a:t>Data </a:t>
            </a:r>
            <a:r>
              <a:rPr lang="en-US" dirty="0"/>
              <a:t>representation </a:t>
            </a:r>
            <a:r>
              <a:rPr lang="en-US" dirty="0" smtClean="0"/>
              <a:t>		ADT/class</a:t>
            </a:r>
            <a:endParaRPr lang="en-US" dirty="0"/>
          </a:p>
          <a:p>
            <a:r>
              <a:rPr lang="en-US" dirty="0" smtClean="0"/>
              <a:t>I/O </a:t>
            </a:r>
            <a:r>
              <a:rPr lang="en-US" dirty="0"/>
              <a:t>or </a:t>
            </a:r>
            <a:r>
              <a:rPr lang="en-US" dirty="0" err="1"/>
              <a:t>comm</a:t>
            </a:r>
            <a:r>
              <a:rPr lang="en-US" dirty="0"/>
              <a:t> proto </a:t>
            </a:r>
            <a:r>
              <a:rPr lang="en-US" dirty="0" smtClean="0"/>
              <a:t>			protocol library</a:t>
            </a:r>
            <a:endParaRPr lang="en-US" dirty="0"/>
          </a:p>
          <a:p>
            <a:r>
              <a:rPr lang="en-US" dirty="0" smtClean="0"/>
              <a:t>GUI 					GUI </a:t>
            </a:r>
            <a:r>
              <a:rPr lang="en-US" dirty="0"/>
              <a:t>interface</a:t>
            </a:r>
          </a:p>
          <a:p>
            <a:r>
              <a:rPr lang="en-US" dirty="0" smtClean="0"/>
              <a:t>Algorithm 				function</a:t>
            </a:r>
          </a:p>
        </p:txBody>
      </p:sp>
    </p:spTree>
    <p:extLst>
      <p:ext uri="{BB962C8B-B14F-4D97-AF65-F5344CB8AC3E}">
        <p14:creationId xmlns:p14="http://schemas.microsoft.com/office/powerpoint/2010/main" val="378002004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Hiding design </a:t>
            </a:r>
            <a:r>
              <a:rPr lang="en-US" dirty="0" smtClean="0"/>
              <a:t>decisions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Algorithms </a:t>
            </a:r>
            <a:r>
              <a:rPr lang="en-US" dirty="0"/>
              <a:t>– procedure</a:t>
            </a:r>
          </a:p>
          <a:p>
            <a:r>
              <a:rPr lang="en-US" dirty="0" smtClean="0"/>
              <a:t>Data </a:t>
            </a:r>
            <a:r>
              <a:rPr lang="en-US" dirty="0"/>
              <a:t>representation – abstract data type</a:t>
            </a:r>
          </a:p>
          <a:p>
            <a:r>
              <a:rPr lang="en-US" dirty="0" smtClean="0"/>
              <a:t>Platform </a:t>
            </a:r>
            <a:r>
              <a:rPr lang="en-US" dirty="0"/>
              <a:t>– virtual machine, hardware </a:t>
            </a:r>
            <a:r>
              <a:rPr lang="en-US" dirty="0" smtClean="0"/>
              <a:t>abstraction </a:t>
            </a:r>
            <a:r>
              <a:rPr lang="en-US" dirty="0"/>
              <a:t>layer</a:t>
            </a:r>
          </a:p>
          <a:p>
            <a:r>
              <a:rPr lang="en-US" dirty="0" smtClean="0"/>
              <a:t>Input/output </a:t>
            </a:r>
            <a:r>
              <a:rPr lang="en-US" dirty="0"/>
              <a:t>data format – I/O library</a:t>
            </a:r>
          </a:p>
          <a:p>
            <a:r>
              <a:rPr lang="en-US" dirty="0" smtClean="0"/>
              <a:t>User </a:t>
            </a:r>
            <a:r>
              <a:rPr lang="en-US" dirty="0"/>
              <a:t>interface – model-view pattern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87573894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is an Interface</a:t>
            </a:r>
            <a:r>
              <a:rPr lang="en-US" dirty="0" smtClean="0"/>
              <a:t>?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Function </a:t>
            </a:r>
            <a:r>
              <a:rPr lang="en-US" dirty="0"/>
              <a:t>signatures?</a:t>
            </a:r>
          </a:p>
          <a:p>
            <a:r>
              <a:rPr lang="en-US" dirty="0" smtClean="0"/>
              <a:t>Performance</a:t>
            </a:r>
            <a:r>
              <a:rPr lang="en-US" dirty="0"/>
              <a:t>?</a:t>
            </a:r>
          </a:p>
          <a:p>
            <a:r>
              <a:rPr lang="en-US" dirty="0" smtClean="0"/>
              <a:t>Ordering </a:t>
            </a:r>
            <a:r>
              <a:rPr lang="en-US" dirty="0"/>
              <a:t>of function calls?</a:t>
            </a:r>
          </a:p>
          <a:p>
            <a:r>
              <a:rPr lang="en-US" dirty="0" smtClean="0"/>
              <a:t>Resource </a:t>
            </a:r>
            <a:r>
              <a:rPr lang="en-US" dirty="0"/>
              <a:t>use?</a:t>
            </a:r>
          </a:p>
          <a:p>
            <a:r>
              <a:rPr lang="en-US" dirty="0" smtClean="0"/>
              <a:t>Locking policies?</a:t>
            </a:r>
          </a:p>
          <a:p>
            <a:endParaRPr lang="en-US" dirty="0"/>
          </a:p>
          <a:p>
            <a:r>
              <a:rPr lang="en-US" dirty="0" smtClean="0"/>
              <a:t>Conceptually</a:t>
            </a:r>
            <a:r>
              <a:rPr lang="en-US" dirty="0"/>
              <a:t>, an interface is </a:t>
            </a:r>
            <a:r>
              <a:rPr lang="en-US" dirty="0" smtClean="0"/>
              <a:t>everything </a:t>
            </a:r>
            <a:r>
              <a:rPr lang="en-US" dirty="0"/>
              <a:t>clients are allowed to </a:t>
            </a:r>
            <a:r>
              <a:rPr lang="en-US" dirty="0" smtClean="0"/>
              <a:t>depend </a:t>
            </a:r>
            <a:r>
              <a:rPr lang="en-US" dirty="0"/>
              <a:t>on</a:t>
            </a:r>
          </a:p>
          <a:p>
            <a:pPr lvl="1"/>
            <a:r>
              <a:rPr lang="en-US" dirty="0" smtClean="0"/>
              <a:t>May </a:t>
            </a:r>
            <a:r>
              <a:rPr lang="en-US" dirty="0"/>
              <a:t>not be expressible in your favorite </a:t>
            </a:r>
            <a:r>
              <a:rPr lang="en-US" dirty="0" smtClean="0"/>
              <a:t>programming </a:t>
            </a:r>
            <a:r>
              <a:rPr lang="en-US" dirty="0"/>
              <a:t>language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90765825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Does an object-oriented design </a:t>
            </a:r>
            <a:br>
              <a:rPr lang="en-US" dirty="0"/>
            </a:br>
            <a:r>
              <a:rPr lang="en-US" dirty="0"/>
              <a:t>mean information hiding?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66471093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Does an object-oriented design </a:t>
            </a:r>
            <a:br>
              <a:rPr lang="en-US" dirty="0"/>
            </a:br>
            <a:r>
              <a:rPr lang="en-US" dirty="0"/>
              <a:t>mean information hiding?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Objects hide data representation and </a:t>
            </a:r>
            <a:r>
              <a:rPr lang="en-US" dirty="0" smtClean="0"/>
              <a:t>the </a:t>
            </a:r>
            <a:r>
              <a:rPr lang="en-US" dirty="0"/>
              <a:t>implementation of data </a:t>
            </a:r>
            <a:r>
              <a:rPr lang="en-US" dirty="0" smtClean="0"/>
              <a:t>operations</a:t>
            </a:r>
            <a:endParaRPr lang="en-US" dirty="0"/>
          </a:p>
          <a:p>
            <a:pPr lvl="1"/>
            <a:r>
              <a:rPr lang="en-US" dirty="0" smtClean="0"/>
              <a:t>Assuming </a:t>
            </a:r>
            <a:r>
              <a:rPr lang="en-US" dirty="0"/>
              <a:t>that fields are private and </a:t>
            </a:r>
            <a:r>
              <a:rPr lang="en-US" dirty="0" smtClean="0"/>
              <a:t>internal </a:t>
            </a:r>
            <a:r>
              <a:rPr lang="en-US" dirty="0"/>
              <a:t>data structures stay internal</a:t>
            </a:r>
          </a:p>
          <a:p>
            <a:r>
              <a:rPr lang="en-US" dirty="0" smtClean="0"/>
              <a:t>Data </a:t>
            </a:r>
            <a:r>
              <a:rPr lang="en-US" dirty="0"/>
              <a:t>representation is often likely to </a:t>
            </a:r>
            <a:r>
              <a:rPr lang="en-US" i="1" dirty="0" smtClean="0"/>
              <a:t>change—but </a:t>
            </a:r>
            <a:r>
              <a:rPr lang="en-US" i="1" dirty="0"/>
              <a:t>other things can change </a:t>
            </a:r>
            <a:r>
              <a:rPr lang="en-US" i="1" dirty="0" smtClean="0"/>
              <a:t>as </a:t>
            </a:r>
            <a:r>
              <a:rPr lang="en-US" i="1" dirty="0"/>
              <a:t>well!</a:t>
            </a:r>
          </a:p>
          <a:p>
            <a:r>
              <a:rPr lang="en-US" dirty="0" smtClean="0"/>
              <a:t>Need </a:t>
            </a:r>
            <a:r>
              <a:rPr lang="en-US" dirty="0"/>
              <a:t>to think explicitly about what </a:t>
            </a:r>
            <a:r>
              <a:rPr lang="en-US" dirty="0" smtClean="0"/>
              <a:t>may </a:t>
            </a:r>
            <a:r>
              <a:rPr lang="en-US" dirty="0"/>
              <a:t>change in order to hide it </a:t>
            </a:r>
            <a:r>
              <a:rPr lang="en-US" dirty="0" smtClean="0"/>
              <a:t>effectively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19987466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Cohesion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/>
              <a:t>number of dependences within a </a:t>
            </a:r>
            <a:r>
              <a:rPr lang="en-US" dirty="0" smtClean="0"/>
              <a:t>module</a:t>
            </a:r>
            <a:endParaRPr lang="en-US" dirty="0"/>
          </a:p>
          <a:p>
            <a:r>
              <a:rPr lang="en-US" dirty="0" smtClean="0"/>
              <a:t>High </a:t>
            </a:r>
            <a:r>
              <a:rPr lang="en-US" dirty="0"/>
              <a:t>cohesion is good</a:t>
            </a:r>
          </a:p>
          <a:p>
            <a:pPr lvl="1"/>
            <a:r>
              <a:rPr lang="en-US" dirty="0" smtClean="0"/>
              <a:t>Changes </a:t>
            </a:r>
            <a:r>
              <a:rPr lang="en-US" dirty="0"/>
              <a:t>are likely to be local to a </a:t>
            </a:r>
            <a:r>
              <a:rPr lang="en-US" dirty="0" smtClean="0"/>
              <a:t>module</a:t>
            </a:r>
            <a:endParaRPr lang="en-US" dirty="0"/>
          </a:p>
          <a:p>
            <a:pPr lvl="1"/>
            <a:r>
              <a:rPr lang="en-US" dirty="0" smtClean="0"/>
              <a:t>Easier </a:t>
            </a:r>
            <a:r>
              <a:rPr lang="en-US" dirty="0"/>
              <a:t>to understand a module in </a:t>
            </a:r>
            <a:r>
              <a:rPr lang="en-US" dirty="0" smtClean="0"/>
              <a:t>isolation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8292158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Analytic and Analogic </a:t>
            </a:r>
            <a:r>
              <a:rPr lang="en-US" dirty="0" smtClean="0"/>
              <a:t>Models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This </a:t>
            </a:r>
            <a:r>
              <a:rPr lang="en-US" dirty="0"/>
              <a:t>is why object-oriented designers </a:t>
            </a:r>
            <a:r>
              <a:rPr lang="en-US" dirty="0" smtClean="0"/>
              <a:t>usually </a:t>
            </a:r>
            <a:r>
              <a:rPr lang="en-US" dirty="0"/>
              <a:t>do not spend their time in </a:t>
            </a:r>
            <a:r>
              <a:rPr lang="en-US" dirty="0" smtClean="0"/>
              <a:t>academic </a:t>
            </a:r>
            <a:r>
              <a:rPr lang="en-US" dirty="0"/>
              <a:t>discussions of methods to </a:t>
            </a:r>
            <a:r>
              <a:rPr lang="en-US" dirty="0" smtClean="0"/>
              <a:t>find </a:t>
            </a:r>
            <a:r>
              <a:rPr lang="en-US" dirty="0"/>
              <a:t>the objects: in the physical or </a:t>
            </a:r>
            <a:r>
              <a:rPr lang="en-US" dirty="0" smtClean="0"/>
              <a:t>abstract </a:t>
            </a:r>
            <a:r>
              <a:rPr lang="en-US" dirty="0"/>
              <a:t>reality being modeled, the </a:t>
            </a:r>
            <a:r>
              <a:rPr lang="en-US" dirty="0" smtClean="0"/>
              <a:t>objects </a:t>
            </a:r>
            <a:r>
              <a:rPr lang="en-US" dirty="0"/>
              <a:t>are just there for the picking!</a:t>
            </a:r>
          </a:p>
          <a:p>
            <a:pPr marL="0" indent="0" algn="r">
              <a:buNone/>
            </a:pPr>
            <a:endParaRPr lang="en-US" dirty="0" smtClean="0"/>
          </a:p>
          <a:p>
            <a:pPr marL="0" indent="0" algn="r">
              <a:buNone/>
            </a:pPr>
            <a:r>
              <a:rPr lang="en-US" dirty="0" smtClean="0"/>
              <a:t>Bertrand </a:t>
            </a:r>
            <a:r>
              <a:rPr lang="en-US" dirty="0"/>
              <a:t>Meyer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17333965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Coupling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/>
              <a:t>number of dependences between </a:t>
            </a:r>
            <a:r>
              <a:rPr lang="en-US" dirty="0" smtClean="0"/>
              <a:t>modules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High </a:t>
            </a:r>
            <a:r>
              <a:rPr lang="en-US" dirty="0"/>
              <a:t>coupling causes problems</a:t>
            </a:r>
          </a:p>
          <a:p>
            <a:pPr lvl="1"/>
            <a:r>
              <a:rPr lang="en-US" dirty="0" smtClean="0"/>
              <a:t>Change </a:t>
            </a:r>
            <a:r>
              <a:rPr lang="en-US" dirty="0"/>
              <a:t>propagation</a:t>
            </a:r>
          </a:p>
          <a:p>
            <a:pPr lvl="1"/>
            <a:r>
              <a:rPr lang="en-US" dirty="0" smtClean="0"/>
              <a:t>Difficulty </a:t>
            </a:r>
            <a:r>
              <a:rPr lang="en-US" dirty="0"/>
              <a:t>understanding</a:t>
            </a:r>
          </a:p>
          <a:p>
            <a:pPr lvl="1"/>
            <a:r>
              <a:rPr lang="en-US" dirty="0" smtClean="0"/>
              <a:t>Difficult </a:t>
            </a:r>
            <a:r>
              <a:rPr lang="en-US" dirty="0"/>
              <a:t>reuse</a:t>
            </a:r>
          </a:p>
          <a:p>
            <a:endParaRPr lang="en-US" dirty="0" smtClean="0"/>
          </a:p>
          <a:p>
            <a:r>
              <a:rPr lang="en-US" dirty="0" smtClean="0"/>
              <a:t>Coupling </a:t>
            </a:r>
            <a:r>
              <a:rPr lang="en-US" dirty="0"/>
              <a:t>increases over time</a:t>
            </a:r>
          </a:p>
          <a:p>
            <a:pPr lvl="1"/>
            <a:r>
              <a:rPr lang="en-US" dirty="0" smtClean="0"/>
              <a:t>I </a:t>
            </a:r>
            <a:r>
              <a:rPr lang="en-US" dirty="0"/>
              <a:t>need to use that function over there…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72862540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Correspondence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How </a:t>
            </a:r>
            <a:r>
              <a:rPr lang="en-US" dirty="0"/>
              <a:t>well the design of the code matches the </a:t>
            </a:r>
            <a:r>
              <a:rPr lang="en-US" dirty="0" smtClean="0"/>
              <a:t>requirements</a:t>
            </a:r>
            <a:endParaRPr lang="en-US" dirty="0"/>
          </a:p>
          <a:p>
            <a:r>
              <a:rPr lang="en-US" dirty="0" smtClean="0"/>
              <a:t>If </a:t>
            </a:r>
            <a:r>
              <a:rPr lang="en-US" dirty="0"/>
              <a:t>each requirement is implemented by a separate </a:t>
            </a:r>
            <a:r>
              <a:rPr lang="en-US" dirty="0" smtClean="0"/>
              <a:t>module</a:t>
            </a:r>
            <a:r>
              <a:rPr lang="en-US" dirty="0"/>
              <a:t>, then a change in a requirement should </a:t>
            </a:r>
            <a:r>
              <a:rPr lang="en-US" dirty="0" smtClean="0"/>
              <a:t>only </a:t>
            </a:r>
            <a:r>
              <a:rPr lang="en-US" dirty="0"/>
              <a:t>require changes to one module</a:t>
            </a:r>
          </a:p>
          <a:p>
            <a:pPr lvl="1"/>
            <a:r>
              <a:rPr lang="en-US" dirty="0" smtClean="0"/>
              <a:t>Hard </a:t>
            </a:r>
            <a:r>
              <a:rPr lang="en-US" dirty="0"/>
              <a:t>to achieve in practice</a:t>
            </a:r>
          </a:p>
          <a:p>
            <a:pPr lvl="1"/>
            <a:r>
              <a:rPr lang="en-US" dirty="0" smtClean="0"/>
              <a:t>OO </a:t>
            </a:r>
            <a:r>
              <a:rPr lang="en-US" dirty="0"/>
              <a:t>approaches design code after a model of the </a:t>
            </a:r>
            <a:r>
              <a:rPr lang="en-US" dirty="0" smtClean="0"/>
              <a:t>world</a:t>
            </a:r>
            <a:endParaRPr lang="en-US" dirty="0"/>
          </a:p>
          <a:p>
            <a:pPr lvl="2"/>
            <a:r>
              <a:rPr lang="en-US" dirty="0" smtClean="0"/>
              <a:t>This </a:t>
            </a:r>
            <a:r>
              <a:rPr lang="en-US" dirty="0"/>
              <a:t>helps, but some requirements crosscut the </a:t>
            </a:r>
            <a:r>
              <a:rPr lang="en-US" dirty="0" smtClean="0"/>
              <a:t>structure </a:t>
            </a:r>
            <a:r>
              <a:rPr lang="en-US" dirty="0"/>
              <a:t>of the world as well!</a:t>
            </a:r>
          </a:p>
          <a:p>
            <a:r>
              <a:rPr lang="en-US" dirty="0" smtClean="0"/>
              <a:t>Separation </a:t>
            </a:r>
            <a:r>
              <a:rPr lang="en-US" dirty="0"/>
              <a:t>of Concerns</a:t>
            </a:r>
          </a:p>
          <a:p>
            <a:pPr lvl="1"/>
            <a:r>
              <a:rPr lang="en-US" dirty="0" smtClean="0"/>
              <a:t>Generalizes </a:t>
            </a:r>
            <a:r>
              <a:rPr lang="en-US" dirty="0"/>
              <a:t>correspondence to “concerns” that may </a:t>
            </a:r>
            <a:r>
              <a:rPr lang="en-US" dirty="0" smtClean="0"/>
              <a:t>be </a:t>
            </a:r>
            <a:r>
              <a:rPr lang="en-US" dirty="0"/>
              <a:t>implementation issues, not just requirements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77399035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Information Hiding </a:t>
            </a:r>
            <a:r>
              <a:rPr lang="en-US" dirty="0" smtClean="0"/>
              <a:t>Premises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  <a:p>
            <a:r>
              <a:rPr lang="en-US" smtClean="0"/>
              <a:t>We </a:t>
            </a:r>
            <a:r>
              <a:rPr lang="en-US" dirty="0"/>
              <a:t>can effectively anticipate changes</a:t>
            </a:r>
          </a:p>
          <a:p>
            <a:r>
              <a:rPr lang="en-US" dirty="0" smtClean="0"/>
              <a:t>Changing </a:t>
            </a:r>
            <a:r>
              <a:rPr lang="en-US" dirty="0"/>
              <a:t>an implementation is the </a:t>
            </a:r>
            <a:r>
              <a:rPr lang="en-US" dirty="0" smtClean="0"/>
              <a:t>best </a:t>
            </a:r>
            <a:r>
              <a:rPr lang="en-US" dirty="0"/>
              <a:t>change, since its isolated</a:t>
            </a:r>
          </a:p>
          <a:p>
            <a:r>
              <a:rPr lang="en-US" dirty="0" smtClean="0"/>
              <a:t>The </a:t>
            </a:r>
            <a:r>
              <a:rPr lang="en-US" dirty="0"/>
              <a:t>semantics of a module must </a:t>
            </a:r>
            <a:r>
              <a:rPr lang="en-US" dirty="0" smtClean="0"/>
              <a:t>remain </a:t>
            </a:r>
            <a:r>
              <a:rPr lang="en-US" dirty="0"/>
              <a:t>unchanged when its </a:t>
            </a:r>
            <a:r>
              <a:rPr lang="en-US" dirty="0" smtClean="0"/>
              <a:t>implementation </a:t>
            </a:r>
            <a:r>
              <a:rPr lang="en-US" dirty="0"/>
              <a:t>is replaced</a:t>
            </a:r>
          </a:p>
          <a:p>
            <a:r>
              <a:rPr lang="en-US" dirty="0" smtClean="0"/>
              <a:t>One </a:t>
            </a:r>
            <a:r>
              <a:rPr lang="en-US" dirty="0"/>
              <a:t>implementation can satisfy </a:t>
            </a:r>
            <a:r>
              <a:rPr lang="en-US" dirty="0" smtClean="0"/>
              <a:t>multiple </a:t>
            </a:r>
            <a:r>
              <a:rPr lang="en-US" dirty="0"/>
              <a:t>clients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Are </a:t>
            </a:r>
            <a:r>
              <a:rPr lang="en-US" dirty="0"/>
              <a:t>these always true?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43943682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Information Hiding in KWIC</a:t>
            </a:r>
            <a:endParaRPr lang="bg-BG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(Key Word In Context)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66170911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Key Word In </a:t>
            </a:r>
            <a:r>
              <a:rPr lang="en-US" dirty="0" smtClean="0"/>
              <a:t>Context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i="1" dirty="0" smtClean="0"/>
              <a:t>“</a:t>
            </a:r>
            <a:r>
              <a:rPr lang="en-US" i="1" dirty="0"/>
              <a:t>The KWIC [Key Word In Context] index </a:t>
            </a:r>
            <a:r>
              <a:rPr lang="en-US" i="1" dirty="0" smtClean="0"/>
              <a:t>system </a:t>
            </a:r>
            <a:r>
              <a:rPr lang="en-US" i="1" dirty="0"/>
              <a:t>accepts an ordered set of lines, each </a:t>
            </a:r>
            <a:r>
              <a:rPr lang="en-US" i="1" dirty="0" smtClean="0"/>
              <a:t>line </a:t>
            </a:r>
            <a:r>
              <a:rPr lang="en-US" i="1" dirty="0"/>
              <a:t>is an ordered set of words, and each word </a:t>
            </a:r>
            <a:r>
              <a:rPr lang="en-US" i="1" dirty="0" smtClean="0"/>
              <a:t>is </a:t>
            </a:r>
            <a:r>
              <a:rPr lang="en-US" i="1" dirty="0"/>
              <a:t>an ordered set of characters. Any line may </a:t>
            </a:r>
            <a:r>
              <a:rPr lang="en-US" i="1" dirty="0" smtClean="0"/>
              <a:t>be </a:t>
            </a:r>
            <a:r>
              <a:rPr lang="en-US" i="1" dirty="0"/>
              <a:t>"circularly shifted" by repeatedly removing </a:t>
            </a:r>
            <a:r>
              <a:rPr lang="en-US" i="1" dirty="0" smtClean="0"/>
              <a:t>the </a:t>
            </a:r>
            <a:r>
              <a:rPr lang="en-US" i="1" dirty="0"/>
              <a:t>first word and appending it at the end of </a:t>
            </a:r>
            <a:r>
              <a:rPr lang="en-US" i="1" dirty="0" smtClean="0"/>
              <a:t>the </a:t>
            </a:r>
            <a:r>
              <a:rPr lang="en-US" i="1" dirty="0"/>
              <a:t>line. The KWIC index system outputs a </a:t>
            </a:r>
            <a:r>
              <a:rPr lang="en-US" i="1" dirty="0" smtClean="0"/>
              <a:t>listing </a:t>
            </a:r>
            <a:r>
              <a:rPr lang="en-US" i="1" dirty="0"/>
              <a:t>of all circular shifts of all lines in </a:t>
            </a:r>
            <a:r>
              <a:rPr lang="en-US" i="1" dirty="0" smtClean="0"/>
              <a:t>alphabetical </a:t>
            </a:r>
            <a:r>
              <a:rPr lang="en-US" i="1" dirty="0"/>
              <a:t>order.”</a:t>
            </a:r>
          </a:p>
          <a:p>
            <a:pPr marL="0" indent="0" algn="r">
              <a:buNone/>
            </a:pPr>
            <a:r>
              <a:rPr lang="en-US" dirty="0"/>
              <a:t>- </a:t>
            </a:r>
            <a:r>
              <a:rPr lang="en-US" dirty="0" err="1"/>
              <a:t>Parnas</a:t>
            </a:r>
            <a:r>
              <a:rPr lang="en-US" dirty="0"/>
              <a:t>, 1972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64316177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KWIC Modularization </a:t>
            </a:r>
            <a:r>
              <a:rPr lang="en-US" dirty="0" smtClean="0"/>
              <a:t>1</a:t>
            </a:r>
            <a:endParaRPr lang="bg-BG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947863"/>
            <a:ext cx="6819135" cy="4001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767221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KWIC Modularization </a:t>
            </a:r>
            <a:r>
              <a:rPr lang="en-US" dirty="0" smtClean="0"/>
              <a:t>2</a:t>
            </a:r>
            <a:endParaRPr lang="bg-BG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941611"/>
            <a:ext cx="7065442" cy="405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458501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KWIC </a:t>
            </a:r>
            <a:r>
              <a:rPr lang="en-US" dirty="0" smtClean="0"/>
              <a:t>Observations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Similar </a:t>
            </a:r>
            <a:r>
              <a:rPr lang="en-US" dirty="0"/>
              <a:t>at run time</a:t>
            </a:r>
          </a:p>
          <a:p>
            <a:pPr lvl="1"/>
            <a:r>
              <a:rPr lang="en-US" dirty="0" smtClean="0"/>
              <a:t>May </a:t>
            </a:r>
            <a:r>
              <a:rPr lang="en-US" dirty="0"/>
              <a:t>have identical data representations, </a:t>
            </a:r>
            <a:r>
              <a:rPr lang="en-US" dirty="0" smtClean="0"/>
              <a:t>algorithms</a:t>
            </a:r>
            <a:r>
              <a:rPr lang="en-US" dirty="0"/>
              <a:t>, even compiled code</a:t>
            </a:r>
          </a:p>
          <a:p>
            <a:endParaRPr lang="en-US" dirty="0" smtClean="0"/>
          </a:p>
          <a:p>
            <a:r>
              <a:rPr lang="en-US" dirty="0" smtClean="0"/>
              <a:t>Different </a:t>
            </a:r>
            <a:r>
              <a:rPr lang="en-US" dirty="0"/>
              <a:t>in code</a:t>
            </a:r>
          </a:p>
          <a:p>
            <a:pPr lvl="1"/>
            <a:r>
              <a:rPr lang="en-US" dirty="0" smtClean="0"/>
              <a:t>Understanding</a:t>
            </a:r>
            <a:endParaRPr lang="en-US" dirty="0"/>
          </a:p>
          <a:p>
            <a:pPr lvl="1"/>
            <a:r>
              <a:rPr lang="en-US" dirty="0" smtClean="0"/>
              <a:t>Documenting</a:t>
            </a:r>
            <a:endParaRPr lang="en-US" dirty="0"/>
          </a:p>
          <a:p>
            <a:pPr lvl="1"/>
            <a:r>
              <a:rPr lang="en-US" dirty="0" smtClean="0"/>
              <a:t>Evolving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581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Effect of Change</a:t>
            </a:r>
            <a:r>
              <a:rPr lang="en-US" dirty="0" smtClean="0"/>
              <a:t>?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Change </a:t>
            </a:r>
            <a:r>
              <a:rPr lang="en-US" dirty="0"/>
              <a:t>input format</a:t>
            </a:r>
          </a:p>
          <a:p>
            <a:r>
              <a:rPr lang="en-US" dirty="0" smtClean="0"/>
              <a:t>Don’t </a:t>
            </a:r>
            <a:r>
              <a:rPr lang="en-US" dirty="0"/>
              <a:t>store all lines </a:t>
            </a:r>
          </a:p>
          <a:p>
            <a:r>
              <a:rPr lang="en-US" dirty="0"/>
              <a:t>in memory at once</a:t>
            </a:r>
          </a:p>
          <a:p>
            <a:r>
              <a:rPr lang="en-US" dirty="0" smtClean="0"/>
              <a:t>Avoid </a:t>
            </a:r>
            <a:r>
              <a:rPr lang="en-US" dirty="0"/>
              <a:t>packing 4 </a:t>
            </a:r>
          </a:p>
          <a:p>
            <a:r>
              <a:rPr lang="en-US" dirty="0"/>
              <a:t>characters to a word</a:t>
            </a:r>
          </a:p>
          <a:p>
            <a:r>
              <a:rPr lang="en-US" dirty="0" smtClean="0"/>
              <a:t>Store </a:t>
            </a:r>
            <a:r>
              <a:rPr lang="en-US" dirty="0"/>
              <a:t>the shifts </a:t>
            </a:r>
          </a:p>
          <a:p>
            <a:r>
              <a:rPr lang="en-US" dirty="0"/>
              <a:t>directly instead of </a:t>
            </a:r>
          </a:p>
          <a:p>
            <a:r>
              <a:rPr lang="en-US" dirty="0"/>
              <a:t>indexing</a:t>
            </a:r>
          </a:p>
          <a:p>
            <a:r>
              <a:rPr lang="en-US" dirty="0" smtClean="0"/>
              <a:t>Amortize </a:t>
            </a:r>
            <a:endParaRPr lang="en-US" dirty="0"/>
          </a:p>
          <a:p>
            <a:r>
              <a:rPr lang="en-US" dirty="0"/>
              <a:t>alphabetization over </a:t>
            </a:r>
          </a:p>
          <a:p>
            <a:r>
              <a:rPr lang="en-US" dirty="0"/>
              <a:t>searches</a:t>
            </a:r>
            <a:endParaRPr lang="bg-BG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556792"/>
            <a:ext cx="4780274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0080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Effect of Change</a:t>
            </a:r>
            <a:r>
              <a:rPr lang="en-US" dirty="0" smtClean="0"/>
              <a:t>?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Change </a:t>
            </a:r>
            <a:r>
              <a:rPr lang="en-US" dirty="0"/>
              <a:t>input format</a:t>
            </a:r>
          </a:p>
          <a:p>
            <a:pPr lvl="1"/>
            <a:r>
              <a:rPr lang="en-US" dirty="0" smtClean="0"/>
              <a:t>Input </a:t>
            </a:r>
            <a:r>
              <a:rPr lang="en-US" dirty="0"/>
              <a:t>module only</a:t>
            </a:r>
          </a:p>
          <a:p>
            <a:r>
              <a:rPr lang="en-US" dirty="0" smtClean="0"/>
              <a:t>Don’t </a:t>
            </a:r>
            <a:r>
              <a:rPr lang="en-US" dirty="0"/>
              <a:t>store all lines in memory at once</a:t>
            </a:r>
          </a:p>
          <a:p>
            <a:pPr lvl="1"/>
            <a:r>
              <a:rPr lang="en-US" dirty="0" smtClean="0"/>
              <a:t>Design 1</a:t>
            </a:r>
            <a:r>
              <a:rPr lang="en-US" dirty="0"/>
              <a:t>: all modules</a:t>
            </a:r>
          </a:p>
          <a:p>
            <a:pPr lvl="1"/>
            <a:r>
              <a:rPr lang="en-US" dirty="0" smtClean="0"/>
              <a:t>Design 2</a:t>
            </a:r>
            <a:r>
              <a:rPr lang="en-US" dirty="0"/>
              <a:t>: Line Storage only</a:t>
            </a:r>
          </a:p>
          <a:p>
            <a:r>
              <a:rPr lang="en-US" dirty="0" smtClean="0"/>
              <a:t>Avoid </a:t>
            </a:r>
            <a:r>
              <a:rPr lang="en-US" dirty="0"/>
              <a:t>packing 4 characters to a word</a:t>
            </a:r>
          </a:p>
          <a:p>
            <a:pPr lvl="1"/>
            <a:r>
              <a:rPr lang="en-US" dirty="0" smtClean="0"/>
              <a:t>Design 1</a:t>
            </a:r>
            <a:r>
              <a:rPr lang="en-US" dirty="0"/>
              <a:t>: all modules</a:t>
            </a:r>
          </a:p>
          <a:p>
            <a:pPr lvl="1"/>
            <a:r>
              <a:rPr lang="en-US" dirty="0" smtClean="0"/>
              <a:t>Design 2</a:t>
            </a:r>
            <a:r>
              <a:rPr lang="en-US" dirty="0"/>
              <a:t>: Line Storage only</a:t>
            </a:r>
          </a:p>
          <a:p>
            <a:r>
              <a:rPr lang="en-US" dirty="0" smtClean="0"/>
              <a:t>Store </a:t>
            </a:r>
            <a:r>
              <a:rPr lang="en-US" dirty="0"/>
              <a:t>the shifts directly instead of indexing</a:t>
            </a:r>
          </a:p>
          <a:p>
            <a:pPr lvl="1"/>
            <a:r>
              <a:rPr lang="en-US" dirty="0" smtClean="0"/>
              <a:t>Design 1</a:t>
            </a:r>
            <a:r>
              <a:rPr lang="en-US" dirty="0"/>
              <a:t>: Circular Shift, Alphabetizer, Output</a:t>
            </a:r>
          </a:p>
          <a:p>
            <a:pPr lvl="1"/>
            <a:r>
              <a:rPr lang="en-US" dirty="0" smtClean="0"/>
              <a:t>Design 2</a:t>
            </a:r>
            <a:r>
              <a:rPr lang="en-US" dirty="0"/>
              <a:t>: Circular Shift only</a:t>
            </a:r>
          </a:p>
          <a:p>
            <a:r>
              <a:rPr lang="en-US" dirty="0" smtClean="0"/>
              <a:t>Amortize </a:t>
            </a:r>
            <a:r>
              <a:rPr lang="en-US" dirty="0"/>
              <a:t>alphabetization over searches</a:t>
            </a:r>
          </a:p>
          <a:p>
            <a:pPr lvl="1"/>
            <a:r>
              <a:rPr lang="en-US" dirty="0" smtClean="0"/>
              <a:t>Design 1</a:t>
            </a:r>
            <a:r>
              <a:rPr lang="en-US" dirty="0"/>
              <a:t>: Alphabetizer, Output, and maybe Master Control</a:t>
            </a:r>
          </a:p>
          <a:p>
            <a:pPr lvl="1"/>
            <a:r>
              <a:rPr lang="en-US" dirty="0" smtClean="0"/>
              <a:t>Design 2</a:t>
            </a:r>
            <a:r>
              <a:rPr lang="en-US" dirty="0"/>
              <a:t>: Alphabetizer only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6166705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Analytic and Analogic </a:t>
            </a:r>
            <a:r>
              <a:rPr lang="en-US" dirty="0" smtClean="0"/>
              <a:t>Models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In </a:t>
            </a:r>
            <a:r>
              <a:rPr lang="en-US" dirty="0"/>
              <a:t>summer lots of birds will start to </a:t>
            </a:r>
            <a:r>
              <a:rPr lang="en-US" dirty="0" smtClean="0"/>
              <a:t>sing </a:t>
            </a:r>
            <a:r>
              <a:rPr lang="en-US" dirty="0"/>
              <a:t>around sunrise… Does the sun </a:t>
            </a:r>
            <a:r>
              <a:rPr lang="en-US" dirty="0" smtClean="0"/>
              <a:t>send </a:t>
            </a:r>
            <a:r>
              <a:rPr lang="en-US" dirty="0"/>
              <a:t>a message to all the birds </a:t>
            </a:r>
            <a:r>
              <a:rPr lang="en-US" dirty="0" smtClean="0"/>
              <a:t>individually</a:t>
            </a:r>
            <a:r>
              <a:rPr lang="en-US" dirty="0"/>
              <a:t>?  If so, in what order? </a:t>
            </a:r>
            <a:r>
              <a:rPr lang="en-US" dirty="0" smtClean="0"/>
              <a:t>…These </a:t>
            </a:r>
            <a:r>
              <a:rPr lang="en-US" dirty="0"/>
              <a:t>are silly questions, because </a:t>
            </a:r>
            <a:r>
              <a:rPr lang="en-US" dirty="0" smtClean="0"/>
              <a:t>they </a:t>
            </a:r>
            <a:r>
              <a:rPr lang="en-US" dirty="0"/>
              <a:t>are questions about software </a:t>
            </a:r>
            <a:r>
              <a:rPr lang="en-US" dirty="0" smtClean="0"/>
              <a:t>execution</a:t>
            </a:r>
            <a:r>
              <a:rPr lang="en-US" dirty="0"/>
              <a:t>, not the sunrise.</a:t>
            </a:r>
          </a:p>
          <a:p>
            <a:pPr marL="0" indent="0" algn="r">
              <a:buNone/>
            </a:pPr>
            <a:r>
              <a:rPr lang="en-US" dirty="0" smtClean="0"/>
              <a:t>Steve </a:t>
            </a:r>
            <a:r>
              <a:rPr lang="en-US" dirty="0"/>
              <a:t>Cook and John Daniels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29760291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Other </a:t>
            </a:r>
            <a:r>
              <a:rPr lang="en-US" dirty="0" smtClean="0"/>
              <a:t>Factors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Independent </a:t>
            </a:r>
            <a:r>
              <a:rPr lang="en-US" dirty="0"/>
              <a:t>Development</a:t>
            </a:r>
          </a:p>
          <a:p>
            <a:pPr lvl="1"/>
            <a:r>
              <a:rPr lang="en-US" dirty="0" smtClean="0"/>
              <a:t>Data </a:t>
            </a:r>
            <a:r>
              <a:rPr lang="en-US" dirty="0"/>
              <a:t>formats </a:t>
            </a:r>
            <a:r>
              <a:rPr lang="en-US" dirty="0" smtClean="0"/>
              <a:t>(1</a:t>
            </a:r>
            <a:r>
              <a:rPr lang="en-US" dirty="0"/>
              <a:t>) more complex than data </a:t>
            </a:r>
            <a:r>
              <a:rPr lang="en-US" dirty="0" smtClean="0"/>
              <a:t>access </a:t>
            </a:r>
            <a:r>
              <a:rPr lang="en-US" dirty="0"/>
              <a:t>interfaces </a:t>
            </a:r>
            <a:r>
              <a:rPr lang="en-US" dirty="0" smtClean="0"/>
              <a:t>(2</a:t>
            </a:r>
            <a:r>
              <a:rPr lang="en-US" dirty="0"/>
              <a:t>)</a:t>
            </a:r>
          </a:p>
          <a:p>
            <a:pPr lvl="1"/>
            <a:r>
              <a:rPr lang="en-US" dirty="0" smtClean="0"/>
              <a:t>Easier </a:t>
            </a:r>
            <a:r>
              <a:rPr lang="en-US" dirty="0"/>
              <a:t>to agree on interfaces in </a:t>
            </a:r>
            <a:r>
              <a:rPr lang="en-US" dirty="0" smtClean="0"/>
              <a:t>2 </a:t>
            </a:r>
            <a:r>
              <a:rPr lang="en-US" dirty="0"/>
              <a:t>because </a:t>
            </a:r>
            <a:r>
              <a:rPr lang="en-US" dirty="0" smtClean="0"/>
              <a:t>they </a:t>
            </a:r>
            <a:r>
              <a:rPr lang="en-US" dirty="0"/>
              <a:t>are more abstract</a:t>
            </a:r>
          </a:p>
          <a:p>
            <a:endParaRPr lang="en-US" dirty="0" smtClean="0"/>
          </a:p>
          <a:p>
            <a:r>
              <a:rPr lang="en-US" dirty="0" smtClean="0"/>
              <a:t>Comprehensibility</a:t>
            </a:r>
            <a:endParaRPr lang="en-US" dirty="0"/>
          </a:p>
          <a:p>
            <a:pPr lvl="1"/>
            <a:r>
              <a:rPr lang="en-US" dirty="0" smtClean="0"/>
              <a:t>Design </a:t>
            </a:r>
            <a:r>
              <a:rPr lang="en-US" dirty="0"/>
              <a:t>of data formats depends on details </a:t>
            </a:r>
            <a:r>
              <a:rPr lang="en-US" dirty="0" smtClean="0"/>
              <a:t>of </a:t>
            </a:r>
            <a:r>
              <a:rPr lang="en-US" dirty="0"/>
              <a:t>each module</a:t>
            </a:r>
          </a:p>
          <a:p>
            <a:pPr lvl="1"/>
            <a:r>
              <a:rPr lang="en-US" dirty="0" smtClean="0"/>
              <a:t>More </a:t>
            </a:r>
            <a:r>
              <a:rPr lang="en-US" dirty="0"/>
              <a:t>difficult to understand each module in </a:t>
            </a:r>
            <a:r>
              <a:rPr lang="en-US" dirty="0" smtClean="0"/>
              <a:t>isolation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94600056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Decomposition </a:t>
            </a:r>
            <a:r>
              <a:rPr lang="en-US" dirty="0" smtClean="0"/>
              <a:t>Criteria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Functional </a:t>
            </a:r>
            <a:r>
              <a:rPr lang="en-US" dirty="0"/>
              <a:t>decomposition</a:t>
            </a:r>
          </a:p>
          <a:p>
            <a:pPr lvl="1"/>
            <a:r>
              <a:rPr lang="en-US" dirty="0" smtClean="0"/>
              <a:t>Break </a:t>
            </a:r>
            <a:r>
              <a:rPr lang="en-US" dirty="0"/>
              <a:t>down by major processing steps</a:t>
            </a:r>
          </a:p>
          <a:p>
            <a:endParaRPr lang="en-US" dirty="0" smtClean="0"/>
          </a:p>
          <a:p>
            <a:r>
              <a:rPr lang="en-US" dirty="0" smtClean="0"/>
              <a:t>Information </a:t>
            </a:r>
            <a:r>
              <a:rPr lang="en-US" dirty="0"/>
              <a:t>hiding decomposition</a:t>
            </a:r>
          </a:p>
          <a:p>
            <a:pPr lvl="1"/>
            <a:r>
              <a:rPr lang="en-US" dirty="0" smtClean="0"/>
              <a:t>Each </a:t>
            </a:r>
            <a:r>
              <a:rPr lang="en-US" dirty="0"/>
              <a:t>module is characterized by a design </a:t>
            </a:r>
            <a:r>
              <a:rPr lang="en-US" dirty="0" smtClean="0"/>
              <a:t>decision </a:t>
            </a:r>
            <a:r>
              <a:rPr lang="en-US" dirty="0"/>
              <a:t>it hides from others</a:t>
            </a:r>
          </a:p>
          <a:p>
            <a:pPr lvl="1"/>
            <a:r>
              <a:rPr lang="en-US" dirty="0" smtClean="0"/>
              <a:t>Interfaces </a:t>
            </a:r>
            <a:r>
              <a:rPr lang="en-US" dirty="0"/>
              <a:t>chosen to reveal as little as </a:t>
            </a:r>
            <a:r>
              <a:rPr lang="en-US" dirty="0" smtClean="0"/>
              <a:t>possible </a:t>
            </a:r>
            <a:r>
              <a:rPr lang="en-US" dirty="0"/>
              <a:t>about this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23729958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 Note on </a:t>
            </a:r>
            <a:r>
              <a:rPr lang="en-US" dirty="0" smtClean="0"/>
              <a:t>Performance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Parnas</a:t>
            </a:r>
            <a:r>
              <a:rPr lang="en-US" dirty="0" smtClean="0"/>
              <a:t> </a:t>
            </a:r>
            <a:r>
              <a:rPr lang="en-US" dirty="0"/>
              <a:t>says that if we are not careful, </a:t>
            </a:r>
            <a:r>
              <a:rPr lang="en-US" dirty="0" smtClean="0"/>
              <a:t>decomposition 2 </a:t>
            </a:r>
            <a:r>
              <a:rPr lang="en-US" dirty="0"/>
              <a:t>will run slower</a:t>
            </a:r>
          </a:p>
          <a:p>
            <a:r>
              <a:rPr lang="en-US" dirty="0" smtClean="0"/>
              <a:t>He </a:t>
            </a:r>
            <a:r>
              <a:rPr lang="en-US" dirty="0"/>
              <a:t>points out that a compiler can </a:t>
            </a:r>
            <a:r>
              <a:rPr lang="en-US" dirty="0" smtClean="0"/>
              <a:t>replace </a:t>
            </a:r>
            <a:r>
              <a:rPr lang="en-US" dirty="0"/>
              <a:t>the function calls with </a:t>
            </a:r>
            <a:r>
              <a:rPr lang="en-US" dirty="0" err="1"/>
              <a:t>inlined</a:t>
            </a:r>
            <a:r>
              <a:rPr lang="en-US" dirty="0"/>
              <a:t>, </a:t>
            </a:r>
            <a:r>
              <a:rPr lang="en-US" dirty="0" smtClean="0"/>
              <a:t>efficient </a:t>
            </a:r>
            <a:r>
              <a:rPr lang="en-US" dirty="0"/>
              <a:t>operations</a:t>
            </a:r>
          </a:p>
          <a:p>
            <a:r>
              <a:rPr lang="en-US" dirty="0" smtClean="0"/>
              <a:t>This </a:t>
            </a:r>
            <a:r>
              <a:rPr lang="en-US" dirty="0"/>
              <a:t>is 1972!</a:t>
            </a:r>
          </a:p>
          <a:p>
            <a:pPr lvl="1"/>
            <a:r>
              <a:rPr lang="en-US" dirty="0" smtClean="0"/>
              <a:t>But </a:t>
            </a:r>
            <a:r>
              <a:rPr lang="en-US" dirty="0"/>
              <a:t>we still hear silly arguments about how </a:t>
            </a:r>
            <a:r>
              <a:rPr lang="en-US" dirty="0" smtClean="0"/>
              <a:t>(</a:t>
            </a:r>
            <a:r>
              <a:rPr lang="en-US" dirty="0"/>
              <a:t>otherwise better) designs are slower</a:t>
            </a:r>
          </a:p>
          <a:p>
            <a:pPr lvl="1"/>
            <a:r>
              <a:rPr lang="en-US" dirty="0" smtClean="0"/>
              <a:t>Smart </a:t>
            </a:r>
            <a:r>
              <a:rPr lang="en-US" dirty="0"/>
              <a:t>compilers enable smart designs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77762857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Structure Matrices</a:t>
            </a:r>
            <a:endParaRPr lang="bg-BG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399577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Design Structure </a:t>
            </a:r>
            <a:r>
              <a:rPr lang="en-US" dirty="0" smtClean="0"/>
              <a:t>Matrices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Goal</a:t>
            </a:r>
            <a:r>
              <a:rPr lang="en-US" dirty="0"/>
              <a:t>: to capture dependencies in the structure of a </a:t>
            </a:r>
            <a:r>
              <a:rPr lang="en-US" dirty="0" smtClean="0"/>
              <a:t>design</a:t>
            </a:r>
            <a:endParaRPr lang="en-US" dirty="0"/>
          </a:p>
          <a:p>
            <a:r>
              <a:rPr lang="en-US" dirty="0" smtClean="0"/>
              <a:t>A</a:t>
            </a:r>
            <a:r>
              <a:rPr lang="en-US" dirty="0"/>
              <a:t>, B, and C are design parameters</a:t>
            </a:r>
          </a:p>
          <a:p>
            <a:pPr lvl="1"/>
            <a:r>
              <a:rPr lang="en-US" dirty="0" smtClean="0"/>
              <a:t>A </a:t>
            </a:r>
            <a:r>
              <a:rPr lang="en-US" dirty="0"/>
              <a:t>choice about some aspect of a design</a:t>
            </a:r>
          </a:p>
          <a:p>
            <a:r>
              <a:rPr lang="en-US" dirty="0" smtClean="0"/>
              <a:t>X </a:t>
            </a:r>
            <a:r>
              <a:rPr lang="en-US" dirty="0"/>
              <a:t>means row depends on column</a:t>
            </a:r>
          </a:p>
          <a:p>
            <a:pPr lvl="1"/>
            <a:r>
              <a:rPr lang="en-US" dirty="0" smtClean="0"/>
              <a:t>B </a:t>
            </a:r>
            <a:r>
              <a:rPr lang="en-US" dirty="0"/>
              <a:t>is hierarchically dependent on A</a:t>
            </a:r>
          </a:p>
          <a:p>
            <a:pPr lvl="2"/>
            <a:r>
              <a:rPr lang="en-US" dirty="0" smtClean="0"/>
              <a:t>If </a:t>
            </a:r>
            <a:r>
              <a:rPr lang="en-US" dirty="0"/>
              <a:t>you change A, you might have to change B as well</a:t>
            </a:r>
          </a:p>
          <a:p>
            <a:pPr lvl="2"/>
            <a:r>
              <a:rPr lang="en-US" dirty="0" smtClean="0"/>
              <a:t>Suggests </a:t>
            </a:r>
            <a:r>
              <a:rPr lang="en-US" dirty="0"/>
              <a:t>you should make a decision about A first</a:t>
            </a:r>
          </a:p>
          <a:p>
            <a:pPr lvl="1"/>
            <a:r>
              <a:rPr lang="en-US" dirty="0" smtClean="0"/>
              <a:t>B </a:t>
            </a:r>
            <a:r>
              <a:rPr lang="en-US" dirty="0"/>
              <a:t>and C are interdependent</a:t>
            </a:r>
          </a:p>
          <a:p>
            <a:pPr lvl="1"/>
            <a:r>
              <a:rPr lang="en-US" dirty="0" smtClean="0"/>
              <a:t>C </a:t>
            </a:r>
            <a:r>
              <a:rPr lang="en-US" dirty="0"/>
              <a:t>and A are independent</a:t>
            </a:r>
            <a:endParaRPr lang="bg-BG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484784"/>
            <a:ext cx="4724400" cy="164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9023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Design Structure </a:t>
            </a:r>
            <a:r>
              <a:rPr lang="en-US" dirty="0" smtClean="0"/>
              <a:t>Matrices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Lines </a:t>
            </a:r>
            <a:r>
              <a:rPr lang="en-US" dirty="0"/>
              <a:t>show clustering into proto-modules</a:t>
            </a:r>
          </a:p>
          <a:p>
            <a:pPr lvl="1"/>
            <a:r>
              <a:rPr lang="en-US" dirty="0" smtClean="0"/>
              <a:t>Indicates </a:t>
            </a:r>
            <a:r>
              <a:rPr lang="en-US" dirty="0"/>
              <a:t>several design decisions will be </a:t>
            </a:r>
            <a:r>
              <a:rPr lang="en-US" dirty="0" smtClean="0"/>
              <a:t>managed </a:t>
            </a:r>
            <a:r>
              <a:rPr lang="en-US" dirty="0"/>
              <a:t>together</a:t>
            </a:r>
          </a:p>
          <a:p>
            <a:r>
              <a:rPr lang="en-US" dirty="0" smtClean="0"/>
              <a:t>True </a:t>
            </a:r>
            <a:r>
              <a:rPr lang="en-US" dirty="0"/>
              <a:t>modules should be </a:t>
            </a:r>
            <a:r>
              <a:rPr lang="en-US" dirty="0" smtClean="0"/>
              <a:t>independent </a:t>
            </a:r>
          </a:p>
          <a:p>
            <a:pPr lvl="1"/>
            <a:r>
              <a:rPr lang="en-US" dirty="0" smtClean="0"/>
              <a:t>i.e</a:t>
            </a:r>
            <a:r>
              <a:rPr lang="en-US" dirty="0"/>
              <a:t>., no marks outside of its cluster</a:t>
            </a:r>
          </a:p>
          <a:p>
            <a:pPr lvl="1"/>
            <a:r>
              <a:rPr lang="en-US" dirty="0" smtClean="0"/>
              <a:t>Not </a:t>
            </a:r>
            <a:r>
              <a:rPr lang="en-US" dirty="0"/>
              <a:t>true here because B (in the B-C cluster) </a:t>
            </a:r>
            <a:r>
              <a:rPr lang="en-US" dirty="0" smtClean="0"/>
              <a:t>depends </a:t>
            </a:r>
            <a:r>
              <a:rPr lang="en-US" dirty="0"/>
              <a:t>on A</a:t>
            </a:r>
            <a:endParaRPr lang="bg-BG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3297" y="1628799"/>
            <a:ext cx="4724400" cy="166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279350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Design Structure </a:t>
            </a:r>
            <a:r>
              <a:rPr lang="en-US" dirty="0" smtClean="0"/>
              <a:t>Matrices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Interface </a:t>
            </a:r>
            <a:r>
              <a:rPr lang="en-US" dirty="0"/>
              <a:t>reifies the dependence as a </a:t>
            </a:r>
            <a:r>
              <a:rPr lang="en-US" dirty="0" smtClean="0"/>
              <a:t>design </a:t>
            </a:r>
            <a:r>
              <a:rPr lang="en-US" dirty="0"/>
              <a:t>parameter</a:t>
            </a:r>
          </a:p>
          <a:p>
            <a:pPr lvl="1"/>
            <a:r>
              <a:rPr lang="en-US" dirty="0" smtClean="0"/>
              <a:t>Instead </a:t>
            </a:r>
            <a:r>
              <a:rPr lang="en-US" dirty="0"/>
              <a:t>of B depending on A, now A and B </a:t>
            </a:r>
            <a:r>
              <a:rPr lang="en-US" dirty="0" smtClean="0"/>
              <a:t>both </a:t>
            </a:r>
            <a:r>
              <a:rPr lang="en-US" dirty="0"/>
              <a:t>depend on I</a:t>
            </a:r>
          </a:p>
          <a:p>
            <a:pPr lvl="1"/>
            <a:r>
              <a:rPr lang="en-US" dirty="0" smtClean="0"/>
              <a:t>Serves </a:t>
            </a:r>
            <a:r>
              <a:rPr lang="en-US" dirty="0"/>
              <a:t>to decouple A and B</a:t>
            </a:r>
          </a:p>
          <a:p>
            <a:pPr lvl="1"/>
            <a:r>
              <a:rPr lang="en-US" dirty="0" smtClean="0"/>
              <a:t>Think </a:t>
            </a:r>
            <a:r>
              <a:rPr lang="en-US" dirty="0"/>
              <a:t>of I as the interface of A</a:t>
            </a:r>
            <a:endParaRPr lang="bg-BG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3550" y="1556792"/>
            <a:ext cx="5676900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0402214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KWIC Design </a:t>
            </a:r>
            <a:r>
              <a:rPr lang="en-US" dirty="0" smtClean="0"/>
              <a:t>1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94758794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KWIC Design </a:t>
            </a:r>
            <a:r>
              <a:rPr lang="en-US" dirty="0" smtClean="0"/>
              <a:t>1</a:t>
            </a:r>
            <a:endParaRPr lang="bg-BG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63" y="1910680"/>
            <a:ext cx="7991475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417022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KWIC Design </a:t>
            </a:r>
            <a:r>
              <a:rPr lang="en-US" dirty="0" smtClean="0"/>
              <a:t>2</a:t>
            </a:r>
            <a:endParaRPr lang="bg-BG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75" y="1855812"/>
            <a:ext cx="8020050" cy="438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68806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Analytic and Analogic </a:t>
            </a:r>
            <a:r>
              <a:rPr lang="en-US" dirty="0" smtClean="0"/>
              <a:t>Models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Analytic </a:t>
            </a:r>
            <a:r>
              <a:rPr lang="en-US" dirty="0"/>
              <a:t>(descriptive) model</a:t>
            </a:r>
          </a:p>
          <a:p>
            <a:pPr lvl="1"/>
            <a:r>
              <a:rPr lang="en-US" dirty="0" smtClean="0"/>
              <a:t>A </a:t>
            </a:r>
            <a:r>
              <a:rPr lang="en-US" dirty="0"/>
              <a:t>(possibly formal) description of how a system works</a:t>
            </a:r>
          </a:p>
          <a:p>
            <a:pPr lvl="2"/>
            <a:r>
              <a:rPr lang="en-US" dirty="0" smtClean="0"/>
              <a:t>Economic </a:t>
            </a:r>
            <a:r>
              <a:rPr lang="en-US" dirty="0"/>
              <a:t>models with differential equations</a:t>
            </a:r>
          </a:p>
          <a:p>
            <a:pPr lvl="2"/>
            <a:r>
              <a:rPr lang="en-US" dirty="0" smtClean="0"/>
              <a:t>Finite </a:t>
            </a:r>
            <a:r>
              <a:rPr lang="en-US" dirty="0"/>
              <a:t>state machine model showing how software reacts to </a:t>
            </a:r>
            <a:r>
              <a:rPr lang="en-US" dirty="0" smtClean="0"/>
              <a:t>stimulus</a:t>
            </a:r>
            <a:endParaRPr lang="en-US" dirty="0"/>
          </a:p>
          <a:p>
            <a:pPr lvl="1"/>
            <a:r>
              <a:rPr lang="en-US" dirty="0" smtClean="0"/>
              <a:t>Limitations</a:t>
            </a:r>
            <a:r>
              <a:rPr lang="en-US" dirty="0"/>
              <a:t>: may not capture all behavior of the target system </a:t>
            </a:r>
            <a:r>
              <a:rPr lang="en-US" dirty="0" smtClean="0"/>
              <a:t>accurately</a:t>
            </a:r>
            <a:endParaRPr lang="en-US" dirty="0"/>
          </a:p>
          <a:p>
            <a:r>
              <a:rPr lang="en-US" dirty="0" smtClean="0"/>
              <a:t>Analogic </a:t>
            </a:r>
            <a:r>
              <a:rPr lang="en-US" dirty="0"/>
              <a:t>(representative) model</a:t>
            </a:r>
          </a:p>
          <a:p>
            <a:pPr lvl="1"/>
            <a:r>
              <a:rPr lang="en-US" dirty="0" smtClean="0"/>
              <a:t>A </a:t>
            </a:r>
            <a:r>
              <a:rPr lang="en-US" dirty="0"/>
              <a:t>(possibly formal) representation of a system</a:t>
            </a:r>
          </a:p>
          <a:p>
            <a:pPr lvl="2"/>
            <a:r>
              <a:rPr lang="en-US" dirty="0" smtClean="0"/>
              <a:t>Maps </a:t>
            </a:r>
            <a:r>
              <a:rPr lang="en-US" dirty="0"/>
              <a:t>of a battlefield in a war room, with toy planes and </a:t>
            </a:r>
            <a:r>
              <a:rPr lang="en-US" dirty="0" smtClean="0"/>
              <a:t>tanks </a:t>
            </a:r>
            <a:r>
              <a:rPr lang="en-US" dirty="0"/>
              <a:t>positioned</a:t>
            </a:r>
          </a:p>
          <a:p>
            <a:pPr lvl="2"/>
            <a:r>
              <a:rPr lang="en-US" dirty="0" smtClean="0"/>
              <a:t>Records </a:t>
            </a:r>
            <a:r>
              <a:rPr lang="en-US" dirty="0"/>
              <a:t>or Objects representing customers in a corporate </a:t>
            </a:r>
            <a:r>
              <a:rPr lang="en-US" dirty="0" smtClean="0"/>
              <a:t>database</a:t>
            </a:r>
            <a:endParaRPr lang="en-US" dirty="0"/>
          </a:p>
          <a:p>
            <a:pPr lvl="1"/>
            <a:r>
              <a:rPr lang="en-US" dirty="0" smtClean="0"/>
              <a:t>Limitations</a:t>
            </a:r>
            <a:r>
              <a:rPr lang="en-US" dirty="0"/>
              <a:t>: the world has properties not captured in the </a:t>
            </a:r>
            <a:r>
              <a:rPr lang="en-US" dirty="0" smtClean="0"/>
              <a:t>model</a:t>
            </a:r>
            <a:r>
              <a:rPr lang="en-US" dirty="0"/>
              <a:t>, and vice versa</a:t>
            </a:r>
          </a:p>
          <a:p>
            <a:r>
              <a:rPr lang="en-US" dirty="0" smtClean="0"/>
              <a:t>Models </a:t>
            </a:r>
            <a:r>
              <a:rPr lang="en-US" dirty="0"/>
              <a:t>can be useful, but they are not </a:t>
            </a:r>
            <a:r>
              <a:rPr lang="en-US" dirty="0" smtClean="0"/>
              <a:t>the </a:t>
            </a:r>
            <a:r>
              <a:rPr lang="en-US" dirty="0"/>
              <a:t>same as the thing they describe or represent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94171664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EDSMs: Considering Possible </a:t>
            </a:r>
            <a:r>
              <a:rPr lang="en-US" dirty="0" smtClean="0"/>
              <a:t>Changes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Environment </a:t>
            </a:r>
            <a:r>
              <a:rPr lang="en-US" dirty="0"/>
              <a:t>and Design Structure Matrices</a:t>
            </a:r>
          </a:p>
          <a:p>
            <a:pPr lvl="1"/>
            <a:r>
              <a:rPr lang="en-US" dirty="0" smtClean="0"/>
              <a:t>Sullivan </a:t>
            </a:r>
            <a:r>
              <a:rPr lang="en-US" dirty="0"/>
              <a:t>et al., ESEC/FSE 2001</a:t>
            </a:r>
          </a:p>
          <a:p>
            <a:r>
              <a:rPr lang="en-US" dirty="0" smtClean="0"/>
              <a:t>Add </a:t>
            </a:r>
            <a:r>
              <a:rPr lang="en-US" dirty="0"/>
              <a:t>changes as environmental parameters</a:t>
            </a:r>
          </a:p>
          <a:p>
            <a:pPr lvl="1"/>
            <a:r>
              <a:rPr lang="en-US" dirty="0" smtClean="0"/>
              <a:t>Note</a:t>
            </a:r>
            <a:r>
              <a:rPr lang="en-US" dirty="0"/>
              <a:t>: slightly more concrete than what Sullivan et al. propose</a:t>
            </a:r>
          </a:p>
          <a:p>
            <a:pPr lvl="1"/>
            <a:r>
              <a:rPr lang="en-US" dirty="0" smtClean="0"/>
              <a:t>Only </a:t>
            </a:r>
            <a:r>
              <a:rPr lang="en-US" dirty="0"/>
              <a:t>partially controlled by designer</a:t>
            </a:r>
          </a:p>
          <a:p>
            <a:pPr lvl="1"/>
            <a:r>
              <a:rPr lang="en-US" dirty="0" smtClean="0"/>
              <a:t>May </a:t>
            </a:r>
            <a:r>
              <a:rPr lang="en-US" dirty="0"/>
              <a:t>affect each other</a:t>
            </a:r>
          </a:p>
          <a:p>
            <a:pPr lvl="1"/>
            <a:r>
              <a:rPr lang="en-US" dirty="0" smtClean="0"/>
              <a:t>May </a:t>
            </a:r>
            <a:r>
              <a:rPr lang="en-US" dirty="0"/>
              <a:t>affect design decisions in code</a:t>
            </a:r>
          </a:p>
          <a:p>
            <a:r>
              <a:rPr lang="en-US" dirty="0" smtClean="0"/>
              <a:t>What </a:t>
            </a:r>
            <a:r>
              <a:rPr lang="en-US" dirty="0"/>
              <a:t>interfaces are affected?</a:t>
            </a:r>
          </a:p>
          <a:p>
            <a:pPr lvl="1"/>
            <a:r>
              <a:rPr lang="en-US" dirty="0" smtClean="0"/>
              <a:t>Information </a:t>
            </a:r>
            <a:r>
              <a:rPr lang="en-US" dirty="0"/>
              <a:t>hiding: interfaces should be stable</a:t>
            </a:r>
          </a:p>
          <a:p>
            <a:r>
              <a:rPr lang="en-US" dirty="0" smtClean="0"/>
              <a:t>What </a:t>
            </a:r>
            <a:r>
              <a:rPr lang="en-US" dirty="0"/>
              <a:t>implementations are affected?</a:t>
            </a:r>
          </a:p>
          <a:p>
            <a:pPr lvl="1"/>
            <a:r>
              <a:rPr lang="en-US" dirty="0" smtClean="0"/>
              <a:t>Information </a:t>
            </a:r>
            <a:r>
              <a:rPr lang="en-US" dirty="0"/>
              <a:t>hiding hypothesis: should be local to a </a:t>
            </a:r>
            <a:r>
              <a:rPr lang="en-US" dirty="0" smtClean="0"/>
              <a:t>module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976146103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Effect of Change – Design </a:t>
            </a:r>
            <a:r>
              <a:rPr lang="en-US" dirty="0" smtClean="0"/>
              <a:t>1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9661882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Effect of Change – Design </a:t>
            </a:r>
            <a:r>
              <a:rPr lang="en-US" dirty="0" smtClean="0"/>
              <a:t>1</a:t>
            </a:r>
            <a:endParaRPr lang="bg-BG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3" y="1772816"/>
            <a:ext cx="7686675" cy="439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6080953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Effect of Change – Design </a:t>
            </a:r>
            <a:r>
              <a:rPr lang="en-US" dirty="0" smtClean="0"/>
              <a:t>2</a:t>
            </a:r>
            <a:endParaRPr lang="bg-BG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163" y="1908770"/>
            <a:ext cx="7305675" cy="440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4770313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Summary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EDSMs </a:t>
            </a:r>
            <a:r>
              <a:rPr lang="en-US" dirty="0"/>
              <a:t>are a structured way of thinking </a:t>
            </a:r>
            <a:r>
              <a:rPr lang="en-US" dirty="0" smtClean="0"/>
              <a:t>about </a:t>
            </a:r>
            <a:r>
              <a:rPr lang="en-US" dirty="0"/>
              <a:t>the value of </a:t>
            </a:r>
            <a:r>
              <a:rPr lang="en-US" dirty="0" smtClean="0"/>
              <a:t>design</a:t>
            </a:r>
          </a:p>
          <a:p>
            <a:endParaRPr lang="en-US" dirty="0"/>
          </a:p>
          <a:p>
            <a:pPr lvl="1"/>
            <a:r>
              <a:rPr lang="en-US" dirty="0" smtClean="0"/>
              <a:t>Are </a:t>
            </a:r>
            <a:r>
              <a:rPr lang="en-US" dirty="0"/>
              <a:t>design decisions isolated to a module?</a:t>
            </a:r>
          </a:p>
          <a:p>
            <a:pPr lvl="1"/>
            <a:r>
              <a:rPr lang="en-US" dirty="0" smtClean="0"/>
              <a:t>How </a:t>
            </a:r>
            <a:r>
              <a:rPr lang="en-US" dirty="0"/>
              <a:t>do modules depend on interfaces?</a:t>
            </a:r>
          </a:p>
          <a:p>
            <a:pPr lvl="1"/>
            <a:r>
              <a:rPr lang="en-US" dirty="0" smtClean="0"/>
              <a:t>How </a:t>
            </a:r>
            <a:r>
              <a:rPr lang="en-US" dirty="0"/>
              <a:t>are interfaces and code affected by </a:t>
            </a:r>
            <a:r>
              <a:rPr lang="en-US" dirty="0" smtClean="0"/>
              <a:t>change</a:t>
            </a:r>
            <a:r>
              <a:rPr lang="en-US" dirty="0"/>
              <a:t>?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494781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Kinds of Requirements </a:t>
            </a:r>
            <a:r>
              <a:rPr lang="en-US" dirty="0" smtClean="0"/>
              <a:t>Models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Goal </a:t>
            </a:r>
            <a:r>
              <a:rPr lang="en-US" dirty="0"/>
              <a:t>models</a:t>
            </a:r>
          </a:p>
          <a:p>
            <a:pPr lvl="1"/>
            <a:r>
              <a:rPr lang="en-US" dirty="0" smtClean="0"/>
              <a:t>Breaking </a:t>
            </a:r>
            <a:r>
              <a:rPr lang="en-US" dirty="0"/>
              <a:t>down complex requirements into </a:t>
            </a:r>
            <a:r>
              <a:rPr lang="en-US" dirty="0" smtClean="0"/>
              <a:t>simpler </a:t>
            </a:r>
            <a:r>
              <a:rPr lang="en-US" dirty="0"/>
              <a:t>ones</a:t>
            </a:r>
          </a:p>
          <a:p>
            <a:pPr lvl="1"/>
            <a:r>
              <a:rPr lang="en-US" dirty="0" smtClean="0"/>
              <a:t>Understanding </a:t>
            </a:r>
            <a:r>
              <a:rPr lang="en-US" dirty="0"/>
              <a:t>the relationship between the </a:t>
            </a:r>
            <a:r>
              <a:rPr lang="en-US" dirty="0" smtClean="0"/>
              <a:t>machine </a:t>
            </a:r>
            <a:r>
              <a:rPr lang="en-US" dirty="0"/>
              <a:t>and parts of the world</a:t>
            </a:r>
          </a:p>
          <a:p>
            <a:r>
              <a:rPr lang="en-US" dirty="0" smtClean="0"/>
              <a:t>Scenarios</a:t>
            </a:r>
            <a:endParaRPr lang="en-US" dirty="0"/>
          </a:p>
          <a:p>
            <a:pPr lvl="1"/>
            <a:r>
              <a:rPr lang="en-US" dirty="0" smtClean="0"/>
              <a:t>Use </a:t>
            </a:r>
            <a:r>
              <a:rPr lang="en-US" dirty="0"/>
              <a:t>cases</a:t>
            </a:r>
          </a:p>
          <a:p>
            <a:pPr lvl="1"/>
            <a:r>
              <a:rPr lang="en-US" dirty="0" smtClean="0"/>
              <a:t>Sequence </a:t>
            </a:r>
            <a:r>
              <a:rPr lang="en-US" dirty="0"/>
              <a:t>diagrams</a:t>
            </a:r>
          </a:p>
          <a:p>
            <a:r>
              <a:rPr lang="en-US" dirty="0" smtClean="0"/>
              <a:t>Information </a:t>
            </a:r>
            <a:r>
              <a:rPr lang="en-US" dirty="0"/>
              <a:t>models</a:t>
            </a:r>
          </a:p>
          <a:p>
            <a:pPr lvl="1"/>
            <a:r>
              <a:rPr lang="en-US" dirty="0" smtClean="0"/>
              <a:t>Class </a:t>
            </a:r>
            <a:r>
              <a:rPr lang="en-US" dirty="0"/>
              <a:t>diagrams</a:t>
            </a:r>
          </a:p>
          <a:p>
            <a:pPr lvl="2"/>
            <a:r>
              <a:rPr lang="en-US" dirty="0" smtClean="0"/>
              <a:t>Note</a:t>
            </a:r>
            <a:r>
              <a:rPr lang="en-US" dirty="0"/>
              <a:t>: although designed to capture OO classes </a:t>
            </a:r>
            <a:r>
              <a:rPr lang="en-US" dirty="0" smtClean="0"/>
              <a:t>in </a:t>
            </a:r>
            <a:r>
              <a:rPr lang="en-US" dirty="0"/>
              <a:t>your program, they may be used to capture </a:t>
            </a:r>
            <a:r>
              <a:rPr lang="en-US" dirty="0" smtClean="0"/>
              <a:t>more </a:t>
            </a:r>
            <a:r>
              <a:rPr lang="en-US" dirty="0"/>
              <a:t>general information domains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4698767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Motivation for Goal </a:t>
            </a:r>
            <a:r>
              <a:rPr lang="en-US" dirty="0" smtClean="0"/>
              <a:t>Modeling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Limitations </a:t>
            </a:r>
            <a:r>
              <a:rPr lang="en-US" dirty="0"/>
              <a:t>of Scenarios</a:t>
            </a:r>
          </a:p>
          <a:p>
            <a:pPr lvl="1"/>
            <a:r>
              <a:rPr lang="en-US" dirty="0" smtClean="0"/>
              <a:t>Inherently </a:t>
            </a:r>
            <a:r>
              <a:rPr lang="en-US" dirty="0"/>
              <a:t>partial</a:t>
            </a:r>
          </a:p>
          <a:p>
            <a:pPr lvl="2"/>
            <a:r>
              <a:rPr lang="en-US" dirty="0" smtClean="0"/>
              <a:t>What </a:t>
            </a:r>
            <a:r>
              <a:rPr lang="en-US" dirty="0"/>
              <a:t>should the system do in scenarios </a:t>
            </a:r>
            <a:r>
              <a:rPr lang="en-US" dirty="0" smtClean="0"/>
              <a:t>not </a:t>
            </a:r>
            <a:r>
              <a:rPr lang="en-US" dirty="0"/>
              <a:t>explicitly enumerated?</a:t>
            </a:r>
          </a:p>
          <a:p>
            <a:pPr lvl="1"/>
            <a:r>
              <a:rPr lang="en-US" dirty="0" smtClean="0"/>
              <a:t>Combinatorial </a:t>
            </a:r>
            <a:r>
              <a:rPr lang="en-US" dirty="0"/>
              <a:t>explosion of </a:t>
            </a:r>
            <a:r>
              <a:rPr lang="en-US" dirty="0" smtClean="0"/>
              <a:t>scenarios</a:t>
            </a:r>
            <a:endParaRPr lang="en-US" dirty="0"/>
          </a:p>
          <a:p>
            <a:pPr lvl="2"/>
            <a:r>
              <a:rPr lang="en-US" dirty="0" smtClean="0"/>
              <a:t>Can’t </a:t>
            </a:r>
            <a:r>
              <a:rPr lang="en-US" dirty="0"/>
              <a:t>list them all</a:t>
            </a:r>
          </a:p>
          <a:p>
            <a:pPr lvl="1"/>
            <a:r>
              <a:rPr lang="en-US" dirty="0" smtClean="0"/>
              <a:t>Forces </a:t>
            </a:r>
            <a:r>
              <a:rPr lang="en-US" dirty="0"/>
              <a:t>premature commitment to </a:t>
            </a:r>
            <a:r>
              <a:rPr lang="en-US" dirty="0" smtClean="0"/>
              <a:t>machine/world </a:t>
            </a:r>
            <a:r>
              <a:rPr lang="en-US" dirty="0"/>
              <a:t>boundary</a:t>
            </a:r>
          </a:p>
          <a:p>
            <a:pPr lvl="2"/>
            <a:r>
              <a:rPr lang="en-US" dirty="0" smtClean="0"/>
              <a:t>Scenario </a:t>
            </a:r>
            <a:r>
              <a:rPr lang="en-US" dirty="0"/>
              <a:t>picks some boundary</a:t>
            </a:r>
          </a:p>
          <a:p>
            <a:pPr lvl="2"/>
            <a:r>
              <a:rPr lang="en-US" dirty="0" smtClean="0"/>
              <a:t>May </a:t>
            </a:r>
            <a:r>
              <a:rPr lang="en-US" dirty="0"/>
              <a:t>not be the right one</a:t>
            </a:r>
          </a:p>
          <a:p>
            <a:pPr lvl="1"/>
            <a:r>
              <a:rPr lang="en-US" dirty="0" smtClean="0"/>
              <a:t>Leave </a:t>
            </a:r>
            <a:r>
              <a:rPr lang="en-US" dirty="0"/>
              <a:t>required properties implicit</a:t>
            </a:r>
          </a:p>
          <a:p>
            <a:pPr lvl="2"/>
            <a:r>
              <a:rPr lang="en-US" dirty="0" smtClean="0"/>
              <a:t>Says </a:t>
            </a:r>
            <a:r>
              <a:rPr lang="en-US" dirty="0"/>
              <a:t>what happens in this case, but </a:t>
            </a:r>
            <a:r>
              <a:rPr lang="en-US" dirty="0" smtClean="0"/>
              <a:t>leaves </a:t>
            </a:r>
            <a:r>
              <a:rPr lang="en-US" dirty="0"/>
              <a:t>open the question in general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48979719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169</TotalTime>
  <Words>2643</Words>
  <Application>Microsoft Office PowerPoint</Application>
  <PresentationFormat>On-screen Show (4:3)</PresentationFormat>
  <Paragraphs>468</Paragraphs>
  <Slides>74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74</vt:i4>
      </vt:variant>
    </vt:vector>
  </HeadingPairs>
  <TitlesOfParts>
    <vt:vector size="75" baseType="lpstr">
      <vt:lpstr>Clarity</vt:lpstr>
      <vt:lpstr>Requirements Modeling</vt:lpstr>
      <vt:lpstr>Why Model?</vt:lpstr>
      <vt:lpstr>The Value of Modeling</vt:lpstr>
      <vt:lpstr>Modeling Goals</vt:lpstr>
      <vt:lpstr>Analytic and Analogic Models</vt:lpstr>
      <vt:lpstr>Analytic and Analogic Models</vt:lpstr>
      <vt:lpstr>Analytic and Analogic Models</vt:lpstr>
      <vt:lpstr>Kinds of Requirements Models</vt:lpstr>
      <vt:lpstr>Motivation for Goal Modeling</vt:lpstr>
      <vt:lpstr>Goal Modeling A. v. Lamsweerde, KAOS; M. Jackson, Problem Frames</vt:lpstr>
      <vt:lpstr>Relationships Among Terms</vt:lpstr>
      <vt:lpstr>Goal Modeling</vt:lpstr>
      <vt:lpstr>Goal Modeling: Simple Example</vt:lpstr>
      <vt:lpstr>Goal Modeling</vt:lpstr>
      <vt:lpstr>Extended Example: BART</vt:lpstr>
      <vt:lpstr>Building a Domain Model</vt:lpstr>
      <vt:lpstr>Building a Domain Model</vt:lpstr>
      <vt:lpstr>Abstract to Higher-Level Goals by Asking Why?</vt:lpstr>
      <vt:lpstr>Refine to Concrete Goals by Asking  How?</vt:lpstr>
      <vt:lpstr>Derive Machine Interfaces and  Operations</vt:lpstr>
      <vt:lpstr>Operationalization of Goals</vt:lpstr>
      <vt:lpstr>Formal Analysis of Goal Model</vt:lpstr>
      <vt:lpstr>Goal Modeling Takeaways</vt:lpstr>
      <vt:lpstr>UML</vt:lpstr>
      <vt:lpstr>Outline</vt:lpstr>
      <vt:lpstr>Class Diagrams</vt:lpstr>
      <vt:lpstr>Bank System</vt:lpstr>
      <vt:lpstr>Use Cases</vt:lpstr>
      <vt:lpstr>ATM Use Cases</vt:lpstr>
      <vt:lpstr>Sequence Diagrams</vt:lpstr>
      <vt:lpstr>ATM Sequence Diagram</vt:lpstr>
      <vt:lpstr>Statechart Diagrams</vt:lpstr>
      <vt:lpstr>Watch Statechart</vt:lpstr>
      <vt:lpstr>Statechart Analysis</vt:lpstr>
      <vt:lpstr>More to explore</vt:lpstr>
      <vt:lpstr>Overview of Design</vt:lpstr>
      <vt:lpstr>Software Complexity</vt:lpstr>
      <vt:lpstr>Benefits of Decomposition</vt:lpstr>
      <vt:lpstr>Criteria for Decomposition</vt:lpstr>
      <vt:lpstr>Software Change</vt:lpstr>
      <vt:lpstr>Information Hiding Derived from definition by Edward Berard</vt:lpstr>
      <vt:lpstr>Abstraction Derived from definition by Edward Berard</vt:lpstr>
      <vt:lpstr>Encapsulation Derived from definition by Edward Berard</vt:lpstr>
      <vt:lpstr>Hiding design decisions</vt:lpstr>
      <vt:lpstr>Hiding design decisions</vt:lpstr>
      <vt:lpstr>What is an Interface?</vt:lpstr>
      <vt:lpstr>Does an object-oriented design  mean information hiding?</vt:lpstr>
      <vt:lpstr>Does an object-oriented design  mean information hiding?</vt:lpstr>
      <vt:lpstr>Cohesion</vt:lpstr>
      <vt:lpstr>Coupling</vt:lpstr>
      <vt:lpstr>Correspondence</vt:lpstr>
      <vt:lpstr>Information Hiding Premises</vt:lpstr>
      <vt:lpstr>Information Hiding in KWIC</vt:lpstr>
      <vt:lpstr>Key Word In Context</vt:lpstr>
      <vt:lpstr>KWIC Modularization 1</vt:lpstr>
      <vt:lpstr>KWIC Modularization 2</vt:lpstr>
      <vt:lpstr>KWIC Observations</vt:lpstr>
      <vt:lpstr>Effect of Change?</vt:lpstr>
      <vt:lpstr>Effect of Change?</vt:lpstr>
      <vt:lpstr>Other Factors</vt:lpstr>
      <vt:lpstr>Decomposition Criteria</vt:lpstr>
      <vt:lpstr>A Note on Performance</vt:lpstr>
      <vt:lpstr>Design Structure Matrices</vt:lpstr>
      <vt:lpstr>Design Structure Matrices</vt:lpstr>
      <vt:lpstr>Design Structure Matrices</vt:lpstr>
      <vt:lpstr>Design Structure Matrices</vt:lpstr>
      <vt:lpstr>KWIC Design 1</vt:lpstr>
      <vt:lpstr>KWIC Design 1</vt:lpstr>
      <vt:lpstr>KWIC Design 2</vt:lpstr>
      <vt:lpstr>EDSMs: Considering Possible Changes</vt:lpstr>
      <vt:lpstr>Effect of Change – Design 1</vt:lpstr>
      <vt:lpstr>Effect of Change – Design 1</vt:lpstr>
      <vt:lpstr>Effect of Change – Design 2</vt:lpstr>
      <vt:lpstr>Summary</vt:lpstr>
    </vt:vector>
  </TitlesOfParts>
  <Company>NBU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Requirements Modeling</dc:title>
  <dc:creator>Student</dc:creator>
  <cp:lastModifiedBy>USER</cp:lastModifiedBy>
  <cp:revision>38</cp:revision>
  <dcterms:created xsi:type="dcterms:W3CDTF">2011-11-11T08:51:23Z</dcterms:created>
  <dcterms:modified xsi:type="dcterms:W3CDTF">2011-11-12T04:35:13Z</dcterms:modified>
</cp:coreProperties>
</file>