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5"/>
  </p:notesMasterIdLst>
  <p:sldIdLst>
    <p:sldId id="322" r:id="rId2"/>
    <p:sldId id="323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5" r:id="rId14"/>
    <p:sldId id="336" r:id="rId15"/>
    <p:sldId id="337" r:id="rId16"/>
    <p:sldId id="338" r:id="rId17"/>
    <p:sldId id="339" r:id="rId18"/>
    <p:sldId id="340" r:id="rId19"/>
    <p:sldId id="342" r:id="rId20"/>
    <p:sldId id="341" r:id="rId21"/>
    <p:sldId id="343" r:id="rId22"/>
    <p:sldId id="344" r:id="rId23"/>
    <p:sldId id="345" r:id="rId24"/>
    <p:sldId id="346" r:id="rId25"/>
    <p:sldId id="347" r:id="rId26"/>
    <p:sldId id="348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0" r:id="rId58"/>
    <p:sldId id="381" r:id="rId59"/>
    <p:sldId id="383" r:id="rId60"/>
    <p:sldId id="384" r:id="rId61"/>
    <p:sldId id="385" r:id="rId62"/>
    <p:sldId id="386" r:id="rId63"/>
    <p:sldId id="387" r:id="rId64"/>
    <p:sldId id="388" r:id="rId65"/>
    <p:sldId id="389" r:id="rId66"/>
    <p:sldId id="390" r:id="rId67"/>
    <p:sldId id="391" r:id="rId68"/>
    <p:sldId id="392" r:id="rId69"/>
    <p:sldId id="393" r:id="rId70"/>
    <p:sldId id="394" r:id="rId71"/>
    <p:sldId id="397" r:id="rId72"/>
    <p:sldId id="396" r:id="rId73"/>
    <p:sldId id="395" r:id="rId74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CEE8AB-EE34-4453-AEFF-8C40071F3AA5}" type="datetimeFigureOut">
              <a:rPr lang="bg-BG" smtClean="0"/>
              <a:t>6.11.2011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15D0A0-FE68-4A33-86F1-6569AEB3556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55912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5D0A0-FE68-4A33-86F1-6569AEB35569}" type="slidenum">
              <a:rPr lang="bg-BG" smtClean="0"/>
              <a:t>47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4459116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5D0A0-FE68-4A33-86F1-6569AEB35569}" type="slidenum">
              <a:rPr lang="bg-BG" smtClean="0"/>
              <a:t>71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0416545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27017-3A69-459E-8AFA-ED05063EF45D}" type="datetimeFigureOut">
              <a:rPr lang="bg-BG" smtClean="0"/>
              <a:t>6.11.2011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1C30D-75D8-4C3A-ADA1-DB163A132BAF}" type="slidenum">
              <a:rPr lang="bg-BG" smtClean="0"/>
              <a:t>‹#›</a:t>
            </a:fld>
            <a:endParaRPr lang="bg-BG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27017-3A69-459E-8AFA-ED05063EF45D}" type="datetimeFigureOut">
              <a:rPr lang="bg-BG" smtClean="0"/>
              <a:t>6.11.2011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1C30D-75D8-4C3A-ADA1-DB163A132BAF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27017-3A69-459E-8AFA-ED05063EF45D}" type="datetimeFigureOut">
              <a:rPr lang="bg-BG" smtClean="0"/>
              <a:t>6.11.2011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1C30D-75D8-4C3A-ADA1-DB163A132BAF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27017-3A69-459E-8AFA-ED05063EF45D}" type="datetimeFigureOut">
              <a:rPr lang="bg-BG" smtClean="0"/>
              <a:t>6.11.2011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1C30D-75D8-4C3A-ADA1-DB163A132BAF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27017-3A69-459E-8AFA-ED05063EF45D}" type="datetimeFigureOut">
              <a:rPr lang="bg-BG" smtClean="0"/>
              <a:t>6.11.2011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1C30D-75D8-4C3A-ADA1-DB163A132BAF}" type="slidenum">
              <a:rPr lang="bg-BG" smtClean="0"/>
              <a:t>‹#›</a:t>
            </a:fld>
            <a:endParaRPr lang="bg-BG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27017-3A69-459E-8AFA-ED05063EF45D}" type="datetimeFigureOut">
              <a:rPr lang="bg-BG" smtClean="0"/>
              <a:t>6.11.2011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1C30D-75D8-4C3A-ADA1-DB163A132BAF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27017-3A69-459E-8AFA-ED05063EF45D}" type="datetimeFigureOut">
              <a:rPr lang="bg-BG" smtClean="0"/>
              <a:t>6.11.2011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1C30D-75D8-4C3A-ADA1-DB163A132BAF}" type="slidenum">
              <a:rPr lang="bg-BG" smtClean="0"/>
              <a:t>‹#›</a:t>
            </a:fld>
            <a:endParaRPr lang="bg-BG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27017-3A69-459E-8AFA-ED05063EF45D}" type="datetimeFigureOut">
              <a:rPr lang="bg-BG" smtClean="0"/>
              <a:t>6.11.2011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1C30D-75D8-4C3A-ADA1-DB163A132BAF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27017-3A69-459E-8AFA-ED05063EF45D}" type="datetimeFigureOut">
              <a:rPr lang="bg-BG" smtClean="0"/>
              <a:t>6.11.2011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1C30D-75D8-4C3A-ADA1-DB163A132BAF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27017-3A69-459E-8AFA-ED05063EF45D}" type="datetimeFigureOut">
              <a:rPr lang="bg-BG" smtClean="0"/>
              <a:t>6.11.2011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1C30D-75D8-4C3A-ADA1-DB163A132BAF}" type="slidenum">
              <a:rPr lang="bg-BG" smtClean="0"/>
              <a:t>‹#›</a:t>
            </a:fld>
            <a:endParaRPr lang="bg-BG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27017-3A69-459E-8AFA-ED05063EF45D}" type="datetimeFigureOut">
              <a:rPr lang="bg-BG" smtClean="0"/>
              <a:t>6.11.2011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1C30D-75D8-4C3A-ADA1-DB163A132BAF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A6E27017-3A69-459E-8AFA-ED05063EF45D}" type="datetimeFigureOut">
              <a:rPr lang="bg-BG" smtClean="0"/>
              <a:t>6.11.2011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18A1C30D-75D8-4C3A-ADA1-DB163A132BAF}" type="slidenum">
              <a:rPr lang="bg-BG" smtClean="0"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Work_breakdown_structure" TargetMode="External"/><Relationship Id="rId2" Type="http://schemas.openxmlformats.org/officeDocument/2006/relationships/hyperlink" Target="http://en.wikipedia.org/wiki/Program_Evaluation_and_Review_Technique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tarrani.net/mike/ETVXSummary.pdf" TargetMode="External"/><Relationship Id="rId4" Type="http://schemas.openxmlformats.org/officeDocument/2006/relationships/hyperlink" Target="http://en.wikipedia.org/wiki/Gantt_chart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Project planning and</a:t>
            </a:r>
            <a:br>
              <a:rPr lang="en-US" dirty="0"/>
            </a:br>
            <a:r>
              <a:rPr lang="en-US" dirty="0"/>
              <a:t>scheduling</a:t>
            </a:r>
            <a:endParaRPr lang="bg-BG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Lecture 3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807414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Risk Analysis and </a:t>
            </a:r>
            <a:r>
              <a:rPr lang="en-US" dirty="0" smtClean="0"/>
              <a:t>Management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Definition </a:t>
            </a:r>
            <a:r>
              <a:rPr lang="en-US" dirty="0"/>
              <a:t>of Software Risk:</a:t>
            </a:r>
          </a:p>
          <a:p>
            <a:pPr lvl="1"/>
            <a:r>
              <a:rPr lang="en-US" dirty="0" smtClean="0"/>
              <a:t>Concerns </a:t>
            </a:r>
            <a:r>
              <a:rPr lang="en-US" dirty="0"/>
              <a:t>future happenings. </a:t>
            </a:r>
            <a:r>
              <a:rPr lang="en-US" b="1" dirty="0"/>
              <a:t>What risks </a:t>
            </a:r>
            <a:r>
              <a:rPr lang="en-US" b="1" dirty="0" smtClean="0"/>
              <a:t>might cause </a:t>
            </a:r>
            <a:r>
              <a:rPr lang="en-US" b="1" dirty="0"/>
              <a:t>the project to go astray?</a:t>
            </a:r>
          </a:p>
          <a:p>
            <a:pPr lvl="1"/>
            <a:r>
              <a:rPr lang="en-US" dirty="0" smtClean="0"/>
              <a:t>Involves </a:t>
            </a:r>
            <a:r>
              <a:rPr lang="en-US" dirty="0"/>
              <a:t>change. </a:t>
            </a:r>
            <a:r>
              <a:rPr lang="en-US" b="1" dirty="0"/>
              <a:t>How will changes in </a:t>
            </a:r>
            <a:r>
              <a:rPr lang="en-US" b="1" dirty="0" smtClean="0"/>
              <a:t>customer requirements</a:t>
            </a:r>
            <a:r>
              <a:rPr lang="en-US" b="1" dirty="0"/>
              <a:t>, development technologies, </a:t>
            </a:r>
            <a:r>
              <a:rPr lang="en-US" b="1" dirty="0" smtClean="0"/>
              <a:t>target computers</a:t>
            </a:r>
            <a:r>
              <a:rPr lang="en-US" b="1" dirty="0"/>
              <a:t>, and other entities affect </a:t>
            </a:r>
            <a:r>
              <a:rPr lang="en-US" b="1" dirty="0" smtClean="0"/>
              <a:t>timeliness and </a:t>
            </a:r>
            <a:r>
              <a:rPr lang="en-US" b="1" dirty="0"/>
              <a:t>success?</a:t>
            </a:r>
          </a:p>
          <a:p>
            <a:pPr lvl="1"/>
            <a:r>
              <a:rPr lang="en-US" dirty="0" smtClean="0"/>
              <a:t>Requires </a:t>
            </a:r>
            <a:r>
              <a:rPr lang="en-US" dirty="0"/>
              <a:t>choice. </a:t>
            </a:r>
            <a:r>
              <a:rPr lang="en-US" b="1" dirty="0"/>
              <a:t>What methods and tools </a:t>
            </a:r>
            <a:r>
              <a:rPr lang="en-US" b="1" dirty="0" smtClean="0"/>
              <a:t>should be </a:t>
            </a:r>
            <a:r>
              <a:rPr lang="en-US" b="1" dirty="0"/>
              <a:t>used, how many people should be involved </a:t>
            </a:r>
            <a:r>
              <a:rPr lang="en-US" b="1" dirty="0" smtClean="0"/>
              <a:t>to reduce </a:t>
            </a:r>
            <a:r>
              <a:rPr lang="en-US" b="1" dirty="0"/>
              <a:t>risk?</a:t>
            </a:r>
            <a:endParaRPr lang="bg-BG" b="1" dirty="0"/>
          </a:p>
        </p:txBody>
      </p:sp>
    </p:spTree>
    <p:extLst>
      <p:ext uri="{BB962C8B-B14F-4D97-AF65-F5344CB8AC3E}">
        <p14:creationId xmlns:p14="http://schemas.microsoft.com/office/powerpoint/2010/main" val="15519475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Risk Analysis and </a:t>
            </a:r>
            <a:r>
              <a:rPr lang="en-US" dirty="0" smtClean="0"/>
              <a:t>Management-2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Questions</a:t>
            </a:r>
            <a:r>
              <a:rPr lang="en-US" dirty="0"/>
              <a:t>:</a:t>
            </a:r>
          </a:p>
          <a:p>
            <a:pPr lvl="1"/>
            <a:r>
              <a:rPr lang="en-US" dirty="0" smtClean="0"/>
              <a:t>What </a:t>
            </a:r>
            <a:r>
              <a:rPr lang="en-US" dirty="0"/>
              <a:t>can go wrong?</a:t>
            </a:r>
          </a:p>
          <a:p>
            <a:pPr lvl="1"/>
            <a:r>
              <a:rPr lang="en-US" dirty="0" smtClean="0"/>
              <a:t>What </a:t>
            </a:r>
            <a:r>
              <a:rPr lang="en-US" dirty="0"/>
              <a:t>is the likelihood?</a:t>
            </a:r>
          </a:p>
          <a:p>
            <a:pPr lvl="1"/>
            <a:r>
              <a:rPr lang="en-US" dirty="0" smtClean="0"/>
              <a:t>What </a:t>
            </a:r>
            <a:r>
              <a:rPr lang="en-US" dirty="0"/>
              <a:t>will the damage be?</a:t>
            </a:r>
          </a:p>
          <a:p>
            <a:pPr lvl="1"/>
            <a:r>
              <a:rPr lang="en-US" dirty="0" smtClean="0"/>
              <a:t>What </a:t>
            </a:r>
            <a:r>
              <a:rPr lang="en-US" dirty="0"/>
              <a:t>can we do about it?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8709332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Management Paradigm</a:t>
            </a:r>
            <a:endParaRPr lang="bg-BG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916832"/>
            <a:ext cx="4110491" cy="281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41387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Risk (3xM) Mitigation, Monitoring,</a:t>
            </a:r>
            <a:br>
              <a:rPr lang="en-US" dirty="0"/>
            </a:br>
            <a:r>
              <a:rPr lang="en-US" dirty="0"/>
              <a:t>and Management </a:t>
            </a:r>
            <a:endParaRPr lang="bg-BG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Mitigation </a:t>
            </a:r>
            <a:r>
              <a:rPr lang="en-US" dirty="0"/>
              <a:t>— </a:t>
            </a:r>
            <a:r>
              <a:rPr lang="en-US" b="1" dirty="0"/>
              <a:t>how can we avoid the risk?</a:t>
            </a:r>
          </a:p>
          <a:p>
            <a:r>
              <a:rPr lang="en-US" dirty="0" smtClean="0"/>
              <a:t>Monitoring </a:t>
            </a:r>
            <a:r>
              <a:rPr lang="en-US" dirty="0"/>
              <a:t>— </a:t>
            </a:r>
            <a:r>
              <a:rPr lang="en-US" b="1" dirty="0"/>
              <a:t>what factors can we track that </a:t>
            </a:r>
            <a:r>
              <a:rPr lang="en-US" b="1" dirty="0" smtClean="0"/>
              <a:t>will </a:t>
            </a:r>
            <a:r>
              <a:rPr lang="en-US" b="1" dirty="0"/>
              <a:t>enable us to determine if the risk is </a:t>
            </a:r>
            <a:r>
              <a:rPr lang="en-US" b="1" dirty="0" smtClean="0"/>
              <a:t>becoming </a:t>
            </a:r>
            <a:r>
              <a:rPr lang="en-US" b="1" dirty="0"/>
              <a:t>more or less likely?</a:t>
            </a:r>
          </a:p>
          <a:p>
            <a:r>
              <a:rPr lang="en-US" dirty="0" smtClean="0"/>
              <a:t>Management </a:t>
            </a:r>
            <a:r>
              <a:rPr lang="en-US" dirty="0"/>
              <a:t>— </a:t>
            </a:r>
            <a:r>
              <a:rPr lang="en-US" b="1" dirty="0"/>
              <a:t>what contingency plans do </a:t>
            </a:r>
            <a:r>
              <a:rPr lang="en-US" b="1" dirty="0" smtClean="0"/>
              <a:t>we have if the risk occurs?</a:t>
            </a:r>
            <a:endParaRPr lang="bg-BG" b="1" dirty="0"/>
          </a:p>
        </p:txBody>
      </p:sp>
    </p:spTree>
    <p:extLst>
      <p:ext uri="{BB962C8B-B14F-4D97-AF65-F5344CB8AC3E}">
        <p14:creationId xmlns:p14="http://schemas.microsoft.com/office/powerpoint/2010/main" val="30312532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Scheduling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i="1" dirty="0" smtClean="0"/>
              <a:t>“</a:t>
            </a:r>
            <a:r>
              <a:rPr lang="en-US" i="1" dirty="0"/>
              <a:t>I love deadlines. I love the whooshing sound they </a:t>
            </a:r>
            <a:r>
              <a:rPr lang="en-US" i="1" dirty="0" smtClean="0"/>
              <a:t>make </a:t>
            </a:r>
            <a:r>
              <a:rPr lang="en-US" i="1" dirty="0"/>
              <a:t>as they fly by.”</a:t>
            </a:r>
            <a:r>
              <a:rPr lang="en-US" dirty="0"/>
              <a:t> – Douglas Adams</a:t>
            </a:r>
          </a:p>
          <a:p>
            <a:r>
              <a:rPr lang="en-US" dirty="0" smtClean="0"/>
              <a:t>The </a:t>
            </a:r>
            <a:r>
              <a:rPr lang="en-US" dirty="0"/>
              <a:t>Schedule connects the scope, work estimates </a:t>
            </a:r>
            <a:r>
              <a:rPr lang="en-US" dirty="0" smtClean="0"/>
              <a:t>and </a:t>
            </a:r>
            <a:r>
              <a:rPr lang="en-US" dirty="0"/>
              <a:t>deadline into a network of SE tasks</a:t>
            </a:r>
          </a:p>
          <a:p>
            <a:r>
              <a:rPr lang="en-US" dirty="0" smtClean="0"/>
              <a:t>Must </a:t>
            </a:r>
            <a:r>
              <a:rPr lang="en-US" dirty="0"/>
              <a:t>Manage:</a:t>
            </a:r>
          </a:p>
          <a:p>
            <a:pPr lvl="1"/>
            <a:r>
              <a:rPr lang="en-US" dirty="0" smtClean="0"/>
              <a:t>Parallelism </a:t>
            </a:r>
            <a:r>
              <a:rPr lang="en-US" dirty="0"/>
              <a:t>(tasks can be undertaken simultaneously)</a:t>
            </a:r>
          </a:p>
          <a:p>
            <a:pPr lvl="1"/>
            <a:r>
              <a:rPr lang="en-US" dirty="0" smtClean="0"/>
              <a:t>Dependency </a:t>
            </a:r>
            <a:r>
              <a:rPr lang="en-US" dirty="0"/>
              <a:t>(task has an effect on subsequent tasks)</a:t>
            </a:r>
          </a:p>
          <a:p>
            <a:r>
              <a:rPr lang="en-US" dirty="0" smtClean="0"/>
              <a:t>Bad </a:t>
            </a:r>
            <a:r>
              <a:rPr lang="en-US" dirty="0"/>
              <a:t>Scheduling is a very destructive influence</a:t>
            </a:r>
          </a:p>
          <a:p>
            <a:r>
              <a:rPr lang="en-US" dirty="0" smtClean="0"/>
              <a:t>90-90 </a:t>
            </a:r>
            <a:r>
              <a:rPr lang="en-US" dirty="0"/>
              <a:t>Rule: First 90% of a project is complete in </a:t>
            </a:r>
            <a:r>
              <a:rPr lang="en-US" dirty="0" smtClean="0"/>
              <a:t>90</a:t>
            </a:r>
            <a:r>
              <a:rPr lang="en-US" dirty="0"/>
              <a:t>% of the scheduled time. The other 10% is also </a:t>
            </a:r>
            <a:r>
              <a:rPr lang="en-US" dirty="0" smtClean="0"/>
              <a:t>completed </a:t>
            </a:r>
            <a:r>
              <a:rPr lang="en-US" dirty="0"/>
              <a:t>in 90% of the time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013113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Why Are Projects Late</a:t>
            </a:r>
            <a:r>
              <a:rPr lang="en-US" dirty="0" smtClean="0"/>
              <a:t>?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An </a:t>
            </a:r>
            <a:r>
              <a:rPr lang="en-US" dirty="0"/>
              <a:t>unrealistic deadline established by outsiders</a:t>
            </a:r>
          </a:p>
          <a:p>
            <a:r>
              <a:rPr lang="en-US" dirty="0" smtClean="0"/>
              <a:t>Changing </a:t>
            </a:r>
            <a:r>
              <a:rPr lang="en-US" dirty="0"/>
              <a:t>customer requirements that are not </a:t>
            </a:r>
            <a:r>
              <a:rPr lang="en-US" dirty="0" smtClean="0"/>
              <a:t>reflected </a:t>
            </a:r>
            <a:r>
              <a:rPr lang="en-US" dirty="0"/>
              <a:t>in the schedule</a:t>
            </a:r>
          </a:p>
          <a:p>
            <a:r>
              <a:rPr lang="en-US" dirty="0" smtClean="0"/>
              <a:t>An </a:t>
            </a:r>
            <a:r>
              <a:rPr lang="en-US" dirty="0"/>
              <a:t>honest underestimate of effort and/or </a:t>
            </a:r>
            <a:r>
              <a:rPr lang="en-US" dirty="0" smtClean="0"/>
              <a:t>resources </a:t>
            </a:r>
            <a:r>
              <a:rPr lang="en-US" dirty="0"/>
              <a:t>required</a:t>
            </a:r>
          </a:p>
          <a:p>
            <a:r>
              <a:rPr lang="en-US" dirty="0" smtClean="0"/>
              <a:t>Risks </a:t>
            </a:r>
            <a:r>
              <a:rPr lang="en-US" dirty="0"/>
              <a:t>that were not considered when the project </a:t>
            </a:r>
            <a:r>
              <a:rPr lang="en-US" dirty="0" smtClean="0"/>
              <a:t>started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7006665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Are Projects Late? 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Technical </a:t>
            </a:r>
            <a:r>
              <a:rPr lang="en-US" dirty="0"/>
              <a:t>difficulties that could not have been </a:t>
            </a:r>
            <a:r>
              <a:rPr lang="en-US" dirty="0" smtClean="0"/>
              <a:t>foreseen</a:t>
            </a:r>
            <a:endParaRPr lang="en-US" dirty="0"/>
          </a:p>
          <a:p>
            <a:r>
              <a:rPr lang="en-US" dirty="0" smtClean="0"/>
              <a:t>Human </a:t>
            </a:r>
            <a:r>
              <a:rPr lang="en-US" dirty="0"/>
              <a:t>difficulties that could not have been </a:t>
            </a:r>
            <a:r>
              <a:rPr lang="en-US" dirty="0" smtClean="0"/>
              <a:t>foreseen</a:t>
            </a:r>
            <a:endParaRPr lang="en-US" dirty="0"/>
          </a:p>
          <a:p>
            <a:r>
              <a:rPr lang="en-US" dirty="0" smtClean="0"/>
              <a:t>Miscommunication </a:t>
            </a:r>
            <a:r>
              <a:rPr lang="en-US" dirty="0"/>
              <a:t>among project staff</a:t>
            </a:r>
          </a:p>
          <a:p>
            <a:r>
              <a:rPr lang="en-US" dirty="0" smtClean="0"/>
              <a:t>Project </a:t>
            </a:r>
            <a:r>
              <a:rPr lang="en-US" dirty="0"/>
              <a:t>management failing to recognize schedule </a:t>
            </a:r>
            <a:r>
              <a:rPr lang="en-US" dirty="0" smtClean="0"/>
              <a:t>slippage  </a:t>
            </a:r>
            <a:r>
              <a:rPr lang="en-US" dirty="0"/>
              <a:t>and not taking corrective action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689760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Dealing with Unrealistic </a:t>
            </a:r>
            <a:br>
              <a:rPr lang="en-US" dirty="0"/>
            </a:br>
            <a:r>
              <a:rPr lang="en-US" dirty="0" smtClean="0"/>
              <a:t>Deadlines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i="1" dirty="0" smtClean="0"/>
          </a:p>
          <a:p>
            <a:pPr marL="0" indent="0">
              <a:buNone/>
            </a:pPr>
            <a:r>
              <a:rPr lang="en-US" i="1" dirty="0" smtClean="0"/>
              <a:t>“</a:t>
            </a:r>
            <a:r>
              <a:rPr lang="en-US" i="1" dirty="0"/>
              <a:t>Any commander in chief who undertakes </a:t>
            </a:r>
            <a:r>
              <a:rPr lang="en-US" i="1" dirty="0" smtClean="0"/>
              <a:t>to </a:t>
            </a:r>
            <a:r>
              <a:rPr lang="en-US" i="1" dirty="0"/>
              <a:t>carry out a plan which he considers </a:t>
            </a:r>
            <a:r>
              <a:rPr lang="en-US" i="1" dirty="0" smtClean="0"/>
              <a:t>defective </a:t>
            </a:r>
            <a:r>
              <a:rPr lang="en-US" i="1" dirty="0"/>
              <a:t>is at fault; he must put forth his </a:t>
            </a:r>
            <a:r>
              <a:rPr lang="en-US" i="1" dirty="0" smtClean="0"/>
              <a:t>reasons</a:t>
            </a:r>
            <a:r>
              <a:rPr lang="en-US" i="1" dirty="0"/>
              <a:t>, insist on the plan being changed, </a:t>
            </a:r>
            <a:r>
              <a:rPr lang="en-US" i="1" dirty="0" smtClean="0"/>
              <a:t>and </a:t>
            </a:r>
            <a:r>
              <a:rPr lang="en-US" i="1" dirty="0"/>
              <a:t>finally tender his resignation rather </a:t>
            </a:r>
            <a:r>
              <a:rPr lang="en-US" i="1" dirty="0" smtClean="0"/>
              <a:t>than </a:t>
            </a:r>
            <a:r>
              <a:rPr lang="en-US" i="1" dirty="0"/>
              <a:t>be the instrument of his army’s </a:t>
            </a:r>
            <a:r>
              <a:rPr lang="en-US" i="1" dirty="0" smtClean="0"/>
              <a:t>downfall</a:t>
            </a:r>
            <a:r>
              <a:rPr lang="en-US" i="1" dirty="0"/>
              <a:t>.”</a:t>
            </a:r>
            <a:r>
              <a:rPr lang="en-US" dirty="0"/>
              <a:t> – Napoleon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7340235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Tools and techniques for the </a:t>
            </a:r>
            <a:br>
              <a:rPr lang="en-US" dirty="0"/>
            </a:br>
            <a:r>
              <a:rPr lang="en-US" dirty="0" smtClean="0"/>
              <a:t>planner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Scheduling</a:t>
            </a:r>
            <a:endParaRPr lang="en-US" dirty="0"/>
          </a:p>
          <a:p>
            <a:pPr lvl="1"/>
            <a:r>
              <a:rPr lang="en-US" dirty="0" smtClean="0">
                <a:hlinkClick r:id="rId2"/>
              </a:rPr>
              <a:t>PERT</a:t>
            </a:r>
            <a:r>
              <a:rPr lang="en-US" dirty="0" smtClean="0"/>
              <a:t> </a:t>
            </a:r>
            <a:r>
              <a:rPr lang="en-US" dirty="0"/>
              <a:t>– Program Evaluation and Review </a:t>
            </a:r>
            <a:r>
              <a:rPr lang="en-US" dirty="0" smtClean="0"/>
              <a:t>Technique</a:t>
            </a:r>
            <a:endParaRPr lang="en-US" dirty="0"/>
          </a:p>
          <a:p>
            <a:pPr lvl="1"/>
            <a:r>
              <a:rPr lang="en-US" dirty="0" smtClean="0"/>
              <a:t>Work </a:t>
            </a:r>
            <a:r>
              <a:rPr lang="en-US" dirty="0"/>
              <a:t>Breakdown Structure (</a:t>
            </a:r>
            <a:r>
              <a:rPr lang="en-US" dirty="0">
                <a:hlinkClick r:id="rId3"/>
              </a:rPr>
              <a:t>WBS</a:t>
            </a:r>
            <a:r>
              <a:rPr lang="en-US" dirty="0"/>
              <a:t>)</a:t>
            </a:r>
          </a:p>
          <a:p>
            <a:pPr lvl="1"/>
            <a:r>
              <a:rPr lang="en-US" dirty="0" smtClean="0">
                <a:hlinkClick r:id="rId4"/>
              </a:rPr>
              <a:t>Gantt </a:t>
            </a:r>
            <a:r>
              <a:rPr lang="en-US" dirty="0">
                <a:hlinkClick r:id="rId4"/>
              </a:rPr>
              <a:t>Chart</a:t>
            </a:r>
            <a:r>
              <a:rPr lang="en-US" dirty="0"/>
              <a:t> – Named after Henry Grant </a:t>
            </a:r>
          </a:p>
          <a:p>
            <a:endParaRPr lang="en-US" dirty="0" smtClean="0"/>
          </a:p>
          <a:p>
            <a:r>
              <a:rPr lang="en-US" dirty="0" smtClean="0">
                <a:hlinkClick r:id="rId5"/>
              </a:rPr>
              <a:t>ETVX</a:t>
            </a:r>
            <a:r>
              <a:rPr lang="en-US" dirty="0" smtClean="0"/>
              <a:t> </a:t>
            </a:r>
            <a:r>
              <a:rPr lang="en-US" dirty="0"/>
              <a:t>– How do you track tasks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0690450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Scheduling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Program </a:t>
            </a:r>
            <a:r>
              <a:rPr lang="en-US" dirty="0"/>
              <a:t>Evaluation and Review Technique (PERT) AKA </a:t>
            </a:r>
          </a:p>
          <a:p>
            <a:pPr lvl="1"/>
            <a:r>
              <a:rPr lang="en-US" dirty="0"/>
              <a:t>Critical Path Method (CPM) is a project scheduling method </a:t>
            </a:r>
            <a:r>
              <a:rPr lang="en-US" dirty="0" smtClean="0"/>
              <a:t>that </a:t>
            </a:r>
            <a:r>
              <a:rPr lang="en-US" dirty="0"/>
              <a:t>determines:</a:t>
            </a:r>
          </a:p>
          <a:p>
            <a:pPr lvl="1"/>
            <a:r>
              <a:rPr lang="en-US" dirty="0" smtClean="0"/>
              <a:t>Critical </a:t>
            </a:r>
            <a:r>
              <a:rPr lang="en-US" dirty="0"/>
              <a:t>Path (the chain of tasks that determine the duration </a:t>
            </a:r>
            <a:r>
              <a:rPr lang="en-US" dirty="0" smtClean="0"/>
              <a:t>of </a:t>
            </a:r>
            <a:r>
              <a:rPr lang="en-US" dirty="0"/>
              <a:t>the project)</a:t>
            </a:r>
          </a:p>
          <a:p>
            <a:pPr lvl="1"/>
            <a:r>
              <a:rPr lang="en-US" dirty="0" smtClean="0"/>
              <a:t>Earliest </a:t>
            </a:r>
            <a:r>
              <a:rPr lang="en-US" dirty="0"/>
              <a:t>Time that a task can begin if all preceding tasks are </a:t>
            </a:r>
            <a:r>
              <a:rPr lang="en-US" dirty="0" smtClean="0"/>
              <a:t>completed </a:t>
            </a:r>
            <a:r>
              <a:rPr lang="en-US" dirty="0"/>
              <a:t>in the shortest possible time</a:t>
            </a:r>
          </a:p>
          <a:p>
            <a:pPr lvl="1"/>
            <a:r>
              <a:rPr lang="en-US" dirty="0" smtClean="0"/>
              <a:t>Latest </a:t>
            </a:r>
            <a:r>
              <a:rPr lang="en-US" dirty="0"/>
              <a:t>Time for task initiation that will not delay the project</a:t>
            </a:r>
          </a:p>
          <a:p>
            <a:pPr lvl="1"/>
            <a:r>
              <a:rPr lang="en-US" dirty="0" smtClean="0"/>
              <a:t>Latest </a:t>
            </a:r>
            <a:r>
              <a:rPr lang="en-US" dirty="0"/>
              <a:t>and Earliest Finish for the overall project</a:t>
            </a:r>
          </a:p>
          <a:p>
            <a:pPr lvl="1"/>
            <a:r>
              <a:rPr lang="en-US" dirty="0" smtClean="0"/>
              <a:t>Total </a:t>
            </a:r>
            <a:r>
              <a:rPr lang="en-US" dirty="0"/>
              <a:t>Float (the maximum slippage without overall delay)</a:t>
            </a:r>
          </a:p>
          <a:p>
            <a:r>
              <a:rPr lang="en-US" dirty="0" smtClean="0"/>
              <a:t>Implementation</a:t>
            </a:r>
            <a:r>
              <a:rPr lang="en-US" dirty="0"/>
              <a:t>:</a:t>
            </a:r>
          </a:p>
          <a:p>
            <a:pPr lvl="1"/>
            <a:r>
              <a:rPr lang="en-US" dirty="0" smtClean="0"/>
              <a:t>Automated </a:t>
            </a:r>
            <a:r>
              <a:rPr lang="en-US" dirty="0"/>
              <a:t>tools</a:t>
            </a:r>
          </a:p>
          <a:p>
            <a:pPr lvl="1"/>
            <a:r>
              <a:rPr lang="en-US" dirty="0" smtClean="0"/>
              <a:t>Often </a:t>
            </a:r>
            <a:r>
              <a:rPr lang="en-US" dirty="0"/>
              <a:t>use a task network as input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31335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Objectives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Introduce </a:t>
            </a:r>
            <a:r>
              <a:rPr lang="en-US" dirty="0"/>
              <a:t>project planning</a:t>
            </a:r>
          </a:p>
          <a:p>
            <a:r>
              <a:rPr lang="en-US" dirty="0" smtClean="0"/>
              <a:t>Examine </a:t>
            </a:r>
            <a:r>
              <a:rPr lang="en-US" dirty="0"/>
              <a:t>the stages of project planning:</a:t>
            </a:r>
          </a:p>
          <a:p>
            <a:pPr lvl="1"/>
            <a:r>
              <a:rPr lang="en-US" dirty="0" smtClean="0"/>
              <a:t>Scoping</a:t>
            </a:r>
            <a:endParaRPr lang="en-US" dirty="0"/>
          </a:p>
          <a:p>
            <a:pPr lvl="1"/>
            <a:r>
              <a:rPr lang="en-US" dirty="0" smtClean="0"/>
              <a:t>Estimation</a:t>
            </a:r>
            <a:endParaRPr lang="en-US" dirty="0"/>
          </a:p>
          <a:p>
            <a:pPr lvl="1"/>
            <a:r>
              <a:rPr lang="en-US" dirty="0" smtClean="0"/>
              <a:t>Risk </a:t>
            </a:r>
            <a:r>
              <a:rPr lang="en-US" dirty="0"/>
              <a:t>Analysis</a:t>
            </a:r>
          </a:p>
          <a:p>
            <a:pPr lvl="1"/>
            <a:r>
              <a:rPr lang="en-US" dirty="0" smtClean="0"/>
              <a:t>Scheduling</a:t>
            </a:r>
            <a:endParaRPr lang="en-US" dirty="0"/>
          </a:p>
          <a:p>
            <a:r>
              <a:rPr lang="en-US" dirty="0" smtClean="0"/>
              <a:t>Focus </a:t>
            </a:r>
            <a:r>
              <a:rPr lang="en-US" dirty="0"/>
              <a:t>on some of the tools </a:t>
            </a:r>
            <a:r>
              <a:rPr lang="en-US" dirty="0" smtClean="0"/>
              <a:t>and techniques </a:t>
            </a:r>
            <a:r>
              <a:rPr lang="en-US" dirty="0"/>
              <a:t>available to a project planner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2671855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Define a Task </a:t>
            </a:r>
            <a:r>
              <a:rPr lang="en-US" dirty="0" smtClean="0"/>
              <a:t>Network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Task </a:t>
            </a:r>
            <a:r>
              <a:rPr lang="en-US" dirty="0"/>
              <a:t>(Activity) Network: a graphical </a:t>
            </a:r>
            <a:r>
              <a:rPr lang="en-US" dirty="0" smtClean="0"/>
              <a:t>representation of </a:t>
            </a:r>
            <a:r>
              <a:rPr lang="en-US" dirty="0"/>
              <a:t>the task flow and interdependencies for a project</a:t>
            </a:r>
            <a:endParaRPr lang="bg-BG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545832"/>
            <a:ext cx="6936841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4055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WBS – Work break down </a:t>
            </a:r>
            <a:br>
              <a:rPr lang="en-US" dirty="0"/>
            </a:br>
            <a:r>
              <a:rPr lang="en-US" dirty="0" smtClean="0"/>
              <a:t>structure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What </a:t>
            </a:r>
            <a:r>
              <a:rPr lang="en-US" dirty="0"/>
              <a:t>has to be done to complete the project</a:t>
            </a:r>
          </a:p>
          <a:p>
            <a:r>
              <a:rPr lang="en-US" dirty="0" smtClean="0"/>
              <a:t>All </a:t>
            </a:r>
            <a:r>
              <a:rPr lang="en-US" dirty="0"/>
              <a:t>the tasks in the Divide and conquer of the </a:t>
            </a:r>
            <a:r>
              <a:rPr lang="en-US" dirty="0" smtClean="0"/>
              <a:t>problem</a:t>
            </a:r>
            <a:endParaRPr lang="en-US" dirty="0"/>
          </a:p>
          <a:p>
            <a:r>
              <a:rPr lang="en-US" dirty="0" smtClean="0"/>
              <a:t>Granularity </a:t>
            </a:r>
            <a:r>
              <a:rPr lang="en-US" dirty="0"/>
              <a:t>equals level of WBS</a:t>
            </a:r>
          </a:p>
          <a:p>
            <a:pPr lvl="1"/>
            <a:r>
              <a:rPr lang="en-US" dirty="0" smtClean="0"/>
              <a:t>First </a:t>
            </a:r>
            <a:r>
              <a:rPr lang="en-US" dirty="0"/>
              <a:t>level, high level tasks</a:t>
            </a:r>
          </a:p>
          <a:p>
            <a:pPr lvl="1"/>
            <a:r>
              <a:rPr lang="en-US" dirty="0" smtClean="0"/>
              <a:t>Second </a:t>
            </a:r>
            <a:r>
              <a:rPr lang="en-US" dirty="0"/>
              <a:t>level are those task that complete the </a:t>
            </a:r>
            <a:r>
              <a:rPr lang="en-US" dirty="0" smtClean="0"/>
              <a:t>first </a:t>
            </a:r>
            <a:r>
              <a:rPr lang="en-US" dirty="0"/>
              <a:t>level</a:t>
            </a:r>
          </a:p>
          <a:p>
            <a:r>
              <a:rPr lang="en-US" dirty="0" smtClean="0"/>
              <a:t>Very </a:t>
            </a:r>
            <a:r>
              <a:rPr lang="en-US" dirty="0"/>
              <a:t>similar to Outline for a paper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890391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Gantt </a:t>
            </a:r>
            <a:r>
              <a:rPr lang="en-US" dirty="0" smtClean="0"/>
              <a:t>chart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A </a:t>
            </a:r>
            <a:r>
              <a:rPr lang="en-US" dirty="0"/>
              <a:t>Gantt chart provides a graphical illustration of a </a:t>
            </a:r>
            <a:r>
              <a:rPr lang="en-US" dirty="0" smtClean="0"/>
              <a:t>schedule </a:t>
            </a:r>
            <a:r>
              <a:rPr lang="en-US" dirty="0"/>
              <a:t>that helps to plan, coordinate, and track </a:t>
            </a:r>
            <a:r>
              <a:rPr lang="en-US" dirty="0" smtClean="0"/>
              <a:t>specific </a:t>
            </a:r>
            <a:r>
              <a:rPr lang="en-US" dirty="0"/>
              <a:t>tasks in a </a:t>
            </a:r>
            <a:r>
              <a:rPr lang="en-US" dirty="0" smtClean="0"/>
              <a:t>project </a:t>
            </a:r>
          </a:p>
          <a:p>
            <a:pPr lvl="1"/>
            <a:r>
              <a:rPr lang="en-US" dirty="0" smtClean="0"/>
              <a:t>developed </a:t>
            </a:r>
            <a:r>
              <a:rPr lang="en-US" dirty="0"/>
              <a:t>in 1917 by Henry L. Gantt</a:t>
            </a:r>
          </a:p>
          <a:p>
            <a:endParaRPr lang="en-US" dirty="0" smtClean="0"/>
          </a:p>
          <a:p>
            <a:r>
              <a:rPr lang="en-US" dirty="0" smtClean="0"/>
              <a:t>A </a:t>
            </a:r>
            <a:r>
              <a:rPr lang="en-US" dirty="0"/>
              <a:t>Gantt chart is constructed with a horizontal </a:t>
            </a:r>
            <a:r>
              <a:rPr lang="en-US" dirty="0" smtClean="0"/>
              <a:t>axis representing </a:t>
            </a:r>
            <a:r>
              <a:rPr lang="en-US" dirty="0"/>
              <a:t>the total time span of the project, </a:t>
            </a:r>
            <a:r>
              <a:rPr lang="en-US" dirty="0" smtClean="0"/>
              <a:t>broken </a:t>
            </a:r>
            <a:r>
              <a:rPr lang="en-US" dirty="0"/>
              <a:t>down into increments (for example, days, </a:t>
            </a:r>
            <a:r>
              <a:rPr lang="en-US" dirty="0" smtClean="0"/>
              <a:t>weeks</a:t>
            </a:r>
            <a:r>
              <a:rPr lang="en-US" dirty="0"/>
              <a:t>, or months) and a vertical axis </a:t>
            </a:r>
            <a:r>
              <a:rPr lang="en-US" dirty="0" smtClean="0"/>
              <a:t>representing </a:t>
            </a:r>
            <a:r>
              <a:rPr lang="en-US" dirty="0"/>
              <a:t>the tasks that make up the project 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49111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Gantt Chart</a:t>
            </a:r>
            <a:endParaRPr lang="bg-BG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5" y="1484784"/>
            <a:ext cx="8248650" cy="523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371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Planning individual Task </a:t>
            </a:r>
            <a:br>
              <a:rPr lang="en-US" dirty="0"/>
            </a:br>
            <a:r>
              <a:rPr lang="en-US" dirty="0"/>
              <a:t>expressed as </a:t>
            </a:r>
            <a:r>
              <a:rPr lang="en-US" dirty="0" smtClean="0"/>
              <a:t>ETVX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Entry </a:t>
            </a:r>
            <a:r>
              <a:rPr lang="en-US" dirty="0"/>
              <a:t>Criteria</a:t>
            </a:r>
          </a:p>
          <a:p>
            <a:pPr lvl="1"/>
            <a:r>
              <a:rPr lang="en-US" dirty="0" smtClean="0"/>
              <a:t>Before </a:t>
            </a:r>
            <a:r>
              <a:rPr lang="en-US" dirty="0"/>
              <a:t>starting</a:t>
            </a:r>
          </a:p>
          <a:p>
            <a:endParaRPr lang="en-US" dirty="0" smtClean="0"/>
          </a:p>
          <a:p>
            <a:r>
              <a:rPr lang="en-US" dirty="0" smtClean="0"/>
              <a:t>Tasking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Validation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Exit </a:t>
            </a:r>
            <a:r>
              <a:rPr lang="en-US" dirty="0"/>
              <a:t>Criteria</a:t>
            </a:r>
          </a:p>
          <a:p>
            <a:pPr lvl="1"/>
            <a:r>
              <a:rPr lang="en-US" dirty="0" smtClean="0"/>
              <a:t>After </a:t>
            </a:r>
            <a:r>
              <a:rPr lang="en-US" dirty="0"/>
              <a:t>finished</a:t>
            </a:r>
            <a:endParaRPr lang="bg-BG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204864"/>
            <a:ext cx="3999507" cy="2842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455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How do I get the tasks?</a:t>
            </a:r>
            <a:br>
              <a:rPr lang="en-US" dirty="0"/>
            </a:br>
            <a:r>
              <a:rPr lang="en-US" dirty="0"/>
              <a:t>Project Planning </a:t>
            </a:r>
            <a:r>
              <a:rPr lang="en-US" dirty="0" smtClean="0"/>
              <a:t>process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 smtClean="0"/>
              <a:t>“</a:t>
            </a:r>
            <a:r>
              <a:rPr lang="en-US" dirty="0"/>
              <a:t>Divide and Conquer”</a:t>
            </a:r>
          </a:p>
          <a:p>
            <a:endParaRPr lang="en-US" dirty="0" smtClean="0"/>
          </a:p>
          <a:p>
            <a:r>
              <a:rPr lang="en-US" dirty="0" smtClean="0"/>
              <a:t>Divide </a:t>
            </a:r>
            <a:r>
              <a:rPr lang="en-US" dirty="0"/>
              <a:t>is easy</a:t>
            </a:r>
          </a:p>
          <a:p>
            <a:endParaRPr lang="en-US" dirty="0" smtClean="0"/>
          </a:p>
          <a:p>
            <a:r>
              <a:rPr lang="en-US" dirty="0" smtClean="0"/>
              <a:t>Conquer </a:t>
            </a:r>
            <a:r>
              <a:rPr lang="en-US" dirty="0"/>
              <a:t>is hard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5177267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Planning process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 smtClean="0"/>
              <a:t>Divide</a:t>
            </a:r>
            <a:endParaRPr lang="en-US" dirty="0"/>
          </a:p>
          <a:p>
            <a:pPr lvl="1"/>
            <a:r>
              <a:rPr lang="en-US" dirty="0" smtClean="0"/>
              <a:t>Break </a:t>
            </a:r>
            <a:r>
              <a:rPr lang="en-US" dirty="0"/>
              <a:t>project up into tasks</a:t>
            </a:r>
          </a:p>
          <a:p>
            <a:pPr lvl="2"/>
            <a:r>
              <a:rPr lang="en-US" dirty="0" smtClean="0"/>
              <a:t>Estimate </a:t>
            </a:r>
            <a:r>
              <a:rPr lang="en-US" dirty="0"/>
              <a:t>the “pieces”</a:t>
            </a:r>
          </a:p>
          <a:p>
            <a:pPr lvl="1"/>
            <a:r>
              <a:rPr lang="en-US" dirty="0" smtClean="0"/>
              <a:t>Bring </a:t>
            </a:r>
            <a:r>
              <a:rPr lang="en-US" dirty="0"/>
              <a:t>it back together in stages (milestones)</a:t>
            </a:r>
          </a:p>
          <a:p>
            <a:pPr lvl="2"/>
            <a:r>
              <a:rPr lang="en-US" dirty="0" err="1" smtClean="0"/>
              <a:t>Tausworthe’s</a:t>
            </a:r>
            <a:r>
              <a:rPr lang="en-US" dirty="0" smtClean="0"/>
              <a:t> </a:t>
            </a:r>
            <a:r>
              <a:rPr lang="en-US" dirty="0"/>
              <a:t>Principal - The more milestones the </a:t>
            </a:r>
            <a:r>
              <a:rPr lang="en-US" dirty="0" smtClean="0"/>
              <a:t>more </a:t>
            </a:r>
            <a:r>
              <a:rPr lang="en-US" dirty="0"/>
              <a:t>accurate the schedule</a:t>
            </a:r>
          </a:p>
          <a:p>
            <a:pPr lvl="2"/>
            <a:r>
              <a:rPr lang="en-US" dirty="0" smtClean="0"/>
              <a:t>Corollary </a:t>
            </a:r>
            <a:r>
              <a:rPr lang="en-US" dirty="0"/>
              <a:t>- The more milestones, the less time to get </a:t>
            </a:r>
            <a:r>
              <a:rPr lang="en-US" dirty="0" smtClean="0"/>
              <a:t>work done</a:t>
            </a:r>
          </a:p>
          <a:p>
            <a:r>
              <a:rPr lang="en-US" dirty="0"/>
              <a:t>Conquer</a:t>
            </a:r>
          </a:p>
          <a:p>
            <a:pPr lvl="2"/>
            <a:r>
              <a:rPr lang="en-US" dirty="0"/>
              <a:t>Estimate completion of the divided tasks</a:t>
            </a:r>
          </a:p>
          <a:p>
            <a:pPr lvl="2"/>
            <a:r>
              <a:rPr lang="en-US" dirty="0"/>
              <a:t>Gather the tasks into a whole</a:t>
            </a:r>
          </a:p>
          <a:p>
            <a:pPr lvl="1"/>
            <a:r>
              <a:rPr lang="en-US" dirty="0"/>
              <a:t>Plan for testing against requirements</a:t>
            </a:r>
          </a:p>
          <a:p>
            <a:pPr lvl="1"/>
            <a:r>
              <a:rPr lang="en-US" dirty="0"/>
              <a:t>Plan for delivery of product</a:t>
            </a:r>
            <a:endParaRPr lang="bg-BG" dirty="0"/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956393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Process (Lifecycle) </a:t>
            </a:r>
            <a:r>
              <a:rPr lang="en-US" dirty="0" smtClean="0"/>
              <a:t>activation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Big </a:t>
            </a:r>
            <a:r>
              <a:rPr lang="en-US" dirty="0"/>
              <a:t>bang</a:t>
            </a:r>
          </a:p>
          <a:p>
            <a:r>
              <a:rPr lang="en-US" dirty="0" smtClean="0"/>
              <a:t>Waterfall</a:t>
            </a:r>
            <a:endParaRPr lang="en-US" dirty="0"/>
          </a:p>
          <a:p>
            <a:r>
              <a:rPr lang="en-US" dirty="0" smtClean="0"/>
              <a:t>Cyclical </a:t>
            </a:r>
            <a:r>
              <a:rPr lang="en-US" dirty="0"/>
              <a:t>(Spiral)</a:t>
            </a:r>
          </a:p>
          <a:p>
            <a:r>
              <a:rPr lang="en-US" dirty="0" smtClean="0"/>
              <a:t>Prototyping</a:t>
            </a:r>
            <a:endParaRPr lang="en-US" dirty="0"/>
          </a:p>
          <a:p>
            <a:r>
              <a:rPr lang="en-US" dirty="0" smtClean="0"/>
              <a:t>Rapid </a:t>
            </a:r>
            <a:r>
              <a:rPr lang="en-US" dirty="0"/>
              <a:t>Application Development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7875548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Resource </a:t>
            </a:r>
            <a:r>
              <a:rPr lang="en-US" dirty="0" smtClean="0"/>
              <a:t>Allocation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Use </a:t>
            </a:r>
            <a:r>
              <a:rPr lang="en-US" dirty="0"/>
              <a:t>list of resources</a:t>
            </a:r>
          </a:p>
          <a:p>
            <a:r>
              <a:rPr lang="en-US" dirty="0" smtClean="0"/>
              <a:t>WBS </a:t>
            </a:r>
            <a:r>
              <a:rPr lang="en-US" dirty="0"/>
              <a:t>(Work Breakdown Structure)</a:t>
            </a:r>
          </a:p>
          <a:p>
            <a:pPr lvl="1"/>
            <a:r>
              <a:rPr lang="en-US" dirty="0" smtClean="0"/>
              <a:t>Tasks </a:t>
            </a:r>
            <a:r>
              <a:rPr lang="en-US" dirty="0"/>
              <a:t>from estimation</a:t>
            </a:r>
          </a:p>
          <a:p>
            <a:pPr lvl="1"/>
            <a:r>
              <a:rPr lang="en-US" dirty="0" smtClean="0"/>
              <a:t>Development </a:t>
            </a:r>
            <a:r>
              <a:rPr lang="en-US" dirty="0"/>
              <a:t>process being used</a:t>
            </a:r>
          </a:p>
          <a:p>
            <a:r>
              <a:rPr lang="en-US" dirty="0" smtClean="0"/>
              <a:t>Gantt </a:t>
            </a:r>
            <a:r>
              <a:rPr lang="en-US" dirty="0"/>
              <a:t>charts</a:t>
            </a:r>
          </a:p>
          <a:p>
            <a:pPr lvl="1"/>
            <a:r>
              <a:rPr lang="en-US" dirty="0" smtClean="0"/>
              <a:t>Parallel </a:t>
            </a:r>
            <a:r>
              <a:rPr lang="en-US" dirty="0"/>
              <a:t>tasking (Resource dependent)</a:t>
            </a:r>
          </a:p>
          <a:p>
            <a:r>
              <a:rPr lang="en-US" dirty="0" smtClean="0"/>
              <a:t>Pert </a:t>
            </a:r>
            <a:r>
              <a:rPr lang="en-US" dirty="0"/>
              <a:t>charts</a:t>
            </a:r>
          </a:p>
          <a:p>
            <a:pPr lvl="1"/>
            <a:r>
              <a:rPr lang="en-US" dirty="0" smtClean="0"/>
              <a:t>Network </a:t>
            </a:r>
            <a:r>
              <a:rPr lang="en-US" dirty="0"/>
              <a:t>of tasks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7073050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Tracking the </a:t>
            </a:r>
            <a:r>
              <a:rPr lang="en-US" dirty="0" smtClean="0"/>
              <a:t>Schedule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</a:t>
            </a:r>
            <a:r>
              <a:rPr lang="en-US" dirty="0"/>
              <a:t>list of Critical dates</a:t>
            </a:r>
          </a:p>
          <a:p>
            <a:r>
              <a:rPr lang="en-US" dirty="0" smtClean="0"/>
              <a:t>When </a:t>
            </a:r>
            <a:r>
              <a:rPr lang="en-US" dirty="0"/>
              <a:t>do you need the resources</a:t>
            </a:r>
          </a:p>
          <a:p>
            <a:r>
              <a:rPr lang="en-US" dirty="0" smtClean="0"/>
              <a:t>When </a:t>
            </a:r>
            <a:r>
              <a:rPr lang="en-US" dirty="0"/>
              <a:t>can you release the resources </a:t>
            </a:r>
          </a:p>
          <a:p>
            <a:r>
              <a:rPr lang="en-US" dirty="0" smtClean="0"/>
              <a:t>Actuals </a:t>
            </a:r>
            <a:r>
              <a:rPr lang="en-US" dirty="0"/>
              <a:t>vs. Estimates</a:t>
            </a:r>
          </a:p>
          <a:p>
            <a:pPr lvl="1"/>
            <a:r>
              <a:rPr lang="en-US" dirty="0" smtClean="0"/>
              <a:t>Do </a:t>
            </a:r>
            <a:r>
              <a:rPr lang="en-US" dirty="0"/>
              <a:t>you have to re-plan</a:t>
            </a:r>
          </a:p>
          <a:p>
            <a:pPr lvl="1"/>
            <a:r>
              <a:rPr lang="en-US" dirty="0" smtClean="0"/>
              <a:t>Are </a:t>
            </a:r>
            <a:r>
              <a:rPr lang="en-US" dirty="0"/>
              <a:t>resources over committed</a:t>
            </a:r>
          </a:p>
          <a:p>
            <a:r>
              <a:rPr lang="en-US" dirty="0" smtClean="0"/>
              <a:t>Mythical </a:t>
            </a:r>
            <a:r>
              <a:rPr lang="en-US" dirty="0"/>
              <a:t>Man-month</a:t>
            </a:r>
          </a:p>
          <a:p>
            <a:pPr lvl="1"/>
            <a:r>
              <a:rPr lang="en-US" dirty="0" smtClean="0"/>
              <a:t>Wall </a:t>
            </a:r>
            <a:r>
              <a:rPr lang="en-US" dirty="0"/>
              <a:t>clock time vs. project time</a:t>
            </a:r>
          </a:p>
          <a:p>
            <a:pPr lvl="1"/>
            <a:r>
              <a:rPr lang="en-US" dirty="0" smtClean="0"/>
              <a:t>Trade </a:t>
            </a:r>
            <a:r>
              <a:rPr lang="en-US" dirty="0"/>
              <a:t>$ for effort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3528387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Topics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Planning</a:t>
            </a:r>
            <a:endParaRPr lang="en-US" dirty="0"/>
          </a:p>
          <a:p>
            <a:r>
              <a:rPr lang="en-US" dirty="0" smtClean="0"/>
              <a:t>Estimation </a:t>
            </a:r>
            <a:r>
              <a:rPr lang="en-US" dirty="0"/>
              <a:t>of tasks</a:t>
            </a:r>
          </a:p>
          <a:p>
            <a:pPr lvl="1"/>
            <a:r>
              <a:rPr lang="en-US" dirty="0" smtClean="0"/>
              <a:t>Cost </a:t>
            </a:r>
            <a:r>
              <a:rPr lang="en-US" dirty="0"/>
              <a:t>and time</a:t>
            </a:r>
          </a:p>
          <a:p>
            <a:r>
              <a:rPr lang="en-US" dirty="0" smtClean="0"/>
              <a:t>Planning </a:t>
            </a:r>
            <a:r>
              <a:rPr lang="en-US" dirty="0"/>
              <a:t>and risk</a:t>
            </a:r>
          </a:p>
          <a:p>
            <a:r>
              <a:rPr lang="en-US" dirty="0" smtClean="0"/>
              <a:t>Scheduling </a:t>
            </a:r>
            <a:r>
              <a:rPr lang="en-US" dirty="0"/>
              <a:t>and why projects are late</a:t>
            </a:r>
          </a:p>
          <a:p>
            <a:r>
              <a:rPr lang="en-US" dirty="0" smtClean="0"/>
              <a:t>Scheduling </a:t>
            </a:r>
            <a:r>
              <a:rPr lang="en-US" dirty="0"/>
              <a:t>and planning tools</a:t>
            </a:r>
          </a:p>
          <a:p>
            <a:r>
              <a:rPr lang="en-US" dirty="0" smtClean="0"/>
              <a:t>Project </a:t>
            </a:r>
            <a:r>
              <a:rPr lang="en-US" dirty="0"/>
              <a:t>tracking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13992996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Effort </a:t>
            </a:r>
            <a:r>
              <a:rPr lang="en-US" dirty="0" smtClean="0"/>
              <a:t>Allocation</a:t>
            </a:r>
            <a:endParaRPr lang="bg-BG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03848" y="1673352"/>
            <a:ext cx="5482952" cy="4718304"/>
          </a:xfrm>
        </p:spPr>
        <p:txBody>
          <a:bodyPr>
            <a:normAutofit lnSpcReduction="10000"/>
          </a:bodyPr>
          <a:lstStyle/>
          <a:p>
            <a:r>
              <a:rPr lang="en-US" dirty="0"/>
              <a:t>“front end” activities</a:t>
            </a:r>
          </a:p>
          <a:p>
            <a:pPr lvl="1"/>
            <a:r>
              <a:rPr lang="en-US" dirty="0"/>
              <a:t>customer communication</a:t>
            </a:r>
          </a:p>
          <a:p>
            <a:pPr lvl="1"/>
            <a:r>
              <a:rPr lang="en-US" dirty="0"/>
              <a:t>analysis</a:t>
            </a:r>
          </a:p>
          <a:p>
            <a:pPr lvl="1"/>
            <a:r>
              <a:rPr lang="en-US" dirty="0"/>
              <a:t>design</a:t>
            </a:r>
          </a:p>
          <a:p>
            <a:pPr lvl="1"/>
            <a:r>
              <a:rPr lang="en-US" dirty="0"/>
              <a:t>review and modification</a:t>
            </a:r>
          </a:p>
          <a:p>
            <a:r>
              <a:rPr lang="en-US" dirty="0"/>
              <a:t>construction activities</a:t>
            </a:r>
          </a:p>
          <a:p>
            <a:pPr lvl="1"/>
            <a:r>
              <a:rPr lang="en-US" dirty="0"/>
              <a:t>coding or code generation</a:t>
            </a:r>
          </a:p>
          <a:p>
            <a:r>
              <a:rPr lang="en-US" dirty="0"/>
              <a:t>testing and installation</a:t>
            </a:r>
          </a:p>
          <a:p>
            <a:pPr lvl="1"/>
            <a:r>
              <a:rPr lang="en-US" dirty="0"/>
              <a:t>unit, integration</a:t>
            </a:r>
          </a:p>
          <a:p>
            <a:pPr lvl="1"/>
            <a:r>
              <a:rPr lang="en-US" dirty="0"/>
              <a:t>white-box, black box</a:t>
            </a:r>
          </a:p>
          <a:p>
            <a:pPr lvl="1"/>
            <a:r>
              <a:rPr lang="en-US" dirty="0"/>
              <a:t>regression </a:t>
            </a:r>
            <a:endParaRPr lang="bg-BG" dirty="0"/>
          </a:p>
          <a:p>
            <a:endParaRPr lang="bg-BG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72816"/>
            <a:ext cx="2254645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792464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Tracking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project schedule provides a roadmap for </a:t>
            </a:r>
            <a:r>
              <a:rPr lang="en-US" dirty="0" smtClean="0"/>
              <a:t>tasks </a:t>
            </a:r>
            <a:r>
              <a:rPr lang="en-US" dirty="0"/>
              <a:t>and milestones that must be tracked </a:t>
            </a:r>
            <a:r>
              <a:rPr lang="en-US" dirty="0" smtClean="0"/>
              <a:t>and </a:t>
            </a:r>
            <a:r>
              <a:rPr lang="en-US" dirty="0"/>
              <a:t>controlled as the project proceeds</a:t>
            </a:r>
          </a:p>
          <a:p>
            <a:endParaRPr lang="en-US" dirty="0" smtClean="0"/>
          </a:p>
          <a:p>
            <a:r>
              <a:rPr lang="en-US" dirty="0" smtClean="0"/>
              <a:t>Tracking </a:t>
            </a:r>
            <a:r>
              <a:rPr lang="en-US" dirty="0"/>
              <a:t>is based on the information </a:t>
            </a:r>
            <a:r>
              <a:rPr lang="en-US" dirty="0" smtClean="0"/>
              <a:t>provided </a:t>
            </a:r>
            <a:r>
              <a:rPr lang="en-US" dirty="0"/>
              <a:t>by the people completing the tasks</a:t>
            </a:r>
          </a:p>
          <a:p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ability to track a project is only as good </a:t>
            </a:r>
            <a:r>
              <a:rPr lang="en-US" dirty="0" smtClean="0"/>
              <a:t>as </a:t>
            </a:r>
            <a:r>
              <a:rPr lang="en-US" dirty="0"/>
              <a:t>the data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88451034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Tracking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 smtClean="0"/>
              <a:t>Techniques</a:t>
            </a:r>
            <a:r>
              <a:rPr lang="en-US" dirty="0"/>
              <a:t>:</a:t>
            </a:r>
          </a:p>
          <a:p>
            <a:r>
              <a:rPr lang="en-US" dirty="0" smtClean="0"/>
              <a:t>Hold </a:t>
            </a:r>
            <a:r>
              <a:rPr lang="en-US" dirty="0"/>
              <a:t>Periodic project status meetings for all team </a:t>
            </a:r>
            <a:r>
              <a:rPr lang="en-US" dirty="0" smtClean="0"/>
              <a:t>members</a:t>
            </a:r>
            <a:endParaRPr lang="en-US" dirty="0"/>
          </a:p>
          <a:p>
            <a:r>
              <a:rPr lang="en-US" dirty="0" smtClean="0"/>
              <a:t>Evaluate </a:t>
            </a:r>
            <a:r>
              <a:rPr lang="en-US" dirty="0"/>
              <a:t>the results of all reviews</a:t>
            </a:r>
          </a:p>
          <a:p>
            <a:r>
              <a:rPr lang="en-US" dirty="0" smtClean="0"/>
              <a:t>Determine </a:t>
            </a:r>
            <a:r>
              <a:rPr lang="en-US" dirty="0"/>
              <a:t>whether formal project milestones have been </a:t>
            </a:r>
            <a:r>
              <a:rPr lang="en-US" dirty="0" smtClean="0"/>
              <a:t>accomplished </a:t>
            </a:r>
            <a:r>
              <a:rPr lang="en-US" dirty="0"/>
              <a:t>by the scheduled date</a:t>
            </a:r>
          </a:p>
          <a:p>
            <a:r>
              <a:rPr lang="en-US" dirty="0" smtClean="0"/>
              <a:t>Comparing </a:t>
            </a:r>
            <a:r>
              <a:rPr lang="en-US" dirty="0"/>
              <a:t>actual start date to planned start date for </a:t>
            </a:r>
            <a:r>
              <a:rPr lang="en-US" dirty="0" smtClean="0"/>
              <a:t>each </a:t>
            </a:r>
            <a:r>
              <a:rPr lang="en-US" dirty="0"/>
              <a:t>task</a:t>
            </a:r>
          </a:p>
          <a:p>
            <a:r>
              <a:rPr lang="en-US" dirty="0" smtClean="0"/>
              <a:t>Meeting </a:t>
            </a:r>
            <a:r>
              <a:rPr lang="en-US" dirty="0"/>
              <a:t>informally with practitioners to obtain their </a:t>
            </a:r>
            <a:r>
              <a:rPr lang="en-US" dirty="0" smtClean="0"/>
              <a:t>subjective </a:t>
            </a:r>
            <a:r>
              <a:rPr lang="en-US" dirty="0"/>
              <a:t>assessment</a:t>
            </a:r>
          </a:p>
          <a:p>
            <a:r>
              <a:rPr lang="en-US" dirty="0" smtClean="0"/>
              <a:t>Using </a:t>
            </a:r>
            <a:r>
              <a:rPr lang="en-US" dirty="0"/>
              <a:t>earned value analysis to assess progress </a:t>
            </a:r>
            <a:r>
              <a:rPr lang="en-US" dirty="0" smtClean="0"/>
              <a:t>quantitatively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20377335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Lifecycle Planning</a:t>
            </a:r>
            <a:endParaRPr lang="bg-BG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Lecture 4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83498994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Lifecycle </a:t>
            </a:r>
            <a:r>
              <a:rPr lang="en-US" dirty="0" smtClean="0"/>
              <a:t>Defined</a:t>
            </a:r>
            <a:br>
              <a:rPr lang="en-US" dirty="0" smtClean="0"/>
            </a:br>
            <a:r>
              <a:rPr lang="en-US" dirty="0" smtClean="0"/>
              <a:t>Note</a:t>
            </a:r>
            <a:r>
              <a:rPr lang="en-US" dirty="0"/>
              <a:t>: You must define </a:t>
            </a:r>
            <a:r>
              <a:rPr lang="en-US" dirty="0" smtClean="0"/>
              <a:t>terms</a:t>
            </a:r>
            <a:endParaRPr lang="bg-BG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i="1" dirty="0" smtClean="0"/>
              <a:t>“</a:t>
            </a:r>
            <a:r>
              <a:rPr lang="en-US" i="1" dirty="0"/>
              <a:t>Every software-development effort goes </a:t>
            </a:r>
            <a:r>
              <a:rPr lang="en-US" i="1" dirty="0" smtClean="0"/>
              <a:t>through </a:t>
            </a:r>
            <a:r>
              <a:rPr lang="en-US" i="1" dirty="0"/>
              <a:t>a ‘lifecycle,’ which consists of </a:t>
            </a:r>
            <a:r>
              <a:rPr lang="en-US" i="1" dirty="0" smtClean="0"/>
              <a:t>all </a:t>
            </a:r>
            <a:r>
              <a:rPr lang="en-US" i="1" dirty="0"/>
              <a:t>the activities between the time that </a:t>
            </a:r>
            <a:r>
              <a:rPr lang="en-US" i="1" dirty="0" smtClean="0"/>
              <a:t>version </a:t>
            </a:r>
            <a:r>
              <a:rPr lang="en-US" i="1" dirty="0"/>
              <a:t>1.0 of a system begins life as a </a:t>
            </a:r>
            <a:r>
              <a:rPr lang="en-US" i="1" dirty="0" smtClean="0"/>
              <a:t>gleam </a:t>
            </a:r>
            <a:r>
              <a:rPr lang="en-US" i="1" dirty="0"/>
              <a:t>in someone’s eye and the time </a:t>
            </a:r>
            <a:r>
              <a:rPr lang="en-US" i="1" dirty="0" smtClean="0"/>
              <a:t>that </a:t>
            </a:r>
            <a:r>
              <a:rPr lang="en-US" i="1" dirty="0"/>
              <a:t>version 6.74b finally takes its last </a:t>
            </a:r>
            <a:r>
              <a:rPr lang="en-US" i="1" dirty="0" smtClean="0"/>
              <a:t>breath </a:t>
            </a:r>
            <a:r>
              <a:rPr lang="en-US" i="1" dirty="0"/>
              <a:t>on the last customers machine.”</a:t>
            </a:r>
          </a:p>
          <a:p>
            <a:pPr marL="0" indent="0" algn="r">
              <a:buNone/>
            </a:pPr>
            <a:endParaRPr lang="en-US" dirty="0" smtClean="0"/>
          </a:p>
          <a:p>
            <a:pPr marL="0" indent="0" algn="r">
              <a:buNone/>
            </a:pPr>
            <a:r>
              <a:rPr lang="en-US" dirty="0" smtClean="0"/>
              <a:t>Steve </a:t>
            </a:r>
            <a:r>
              <a:rPr lang="en-US" dirty="0"/>
              <a:t>McConnell, Rapid Development, 1996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08288216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i="1" dirty="0" smtClean="0"/>
          </a:p>
          <a:p>
            <a:pPr marL="0" indent="0">
              <a:buNone/>
            </a:pPr>
            <a:r>
              <a:rPr lang="en-US" i="1" dirty="0" smtClean="0"/>
              <a:t>“</a:t>
            </a:r>
            <a:r>
              <a:rPr lang="en-US" i="1" dirty="0"/>
              <a:t>The goal is often not to achieve what </a:t>
            </a:r>
            <a:r>
              <a:rPr lang="en-US" i="1" dirty="0" smtClean="0"/>
              <a:t>you </a:t>
            </a:r>
            <a:r>
              <a:rPr lang="en-US" i="1" dirty="0"/>
              <a:t>said you would do at the beginning </a:t>
            </a:r>
            <a:r>
              <a:rPr lang="en-US" i="1" dirty="0" smtClean="0"/>
              <a:t>of </a:t>
            </a:r>
            <a:r>
              <a:rPr lang="en-US" i="1" dirty="0"/>
              <a:t>the project, but to achieve the </a:t>
            </a:r>
          </a:p>
          <a:p>
            <a:pPr marL="0" indent="0">
              <a:buNone/>
            </a:pPr>
            <a:r>
              <a:rPr lang="en-US" i="1" dirty="0"/>
              <a:t>maximum possible within the time and </a:t>
            </a:r>
            <a:r>
              <a:rPr lang="en-US" i="1" dirty="0" smtClean="0"/>
              <a:t>resources </a:t>
            </a:r>
            <a:r>
              <a:rPr lang="en-US" i="1" dirty="0"/>
              <a:t>available.</a:t>
            </a:r>
            <a:r>
              <a:rPr lang="en-US" dirty="0"/>
              <a:t>”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 algn="r">
              <a:buNone/>
            </a:pPr>
            <a:r>
              <a:rPr lang="en-US" dirty="0" smtClean="0"/>
              <a:t>Roger </a:t>
            </a:r>
            <a:r>
              <a:rPr lang="en-US" dirty="0"/>
              <a:t>Sherman, Microsoft, 1995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28678839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is a Life Cycle</a:t>
            </a:r>
            <a:r>
              <a:rPr lang="en-US" dirty="0" smtClean="0"/>
              <a:t>?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</a:t>
            </a:r>
            <a:r>
              <a:rPr lang="en-US" dirty="0" err="1" smtClean="0"/>
              <a:t>Websters</a:t>
            </a:r>
            <a:r>
              <a:rPr lang="en-US" dirty="0" smtClean="0"/>
              <a:t> </a:t>
            </a:r>
            <a:r>
              <a:rPr lang="en-US" dirty="0"/>
              <a:t>(1892):</a:t>
            </a:r>
          </a:p>
          <a:p>
            <a:pPr lvl="1"/>
            <a:r>
              <a:rPr lang="en-US" dirty="0" smtClean="0"/>
              <a:t>“</a:t>
            </a:r>
            <a:r>
              <a:rPr lang="en-US" dirty="0"/>
              <a:t>The series of stages in form and functional </a:t>
            </a:r>
            <a:r>
              <a:rPr lang="en-US" dirty="0" smtClean="0"/>
              <a:t>activity </a:t>
            </a:r>
            <a:r>
              <a:rPr lang="en-US" dirty="0"/>
              <a:t>through which an organism passes </a:t>
            </a:r>
            <a:r>
              <a:rPr lang="en-US" dirty="0" smtClean="0"/>
              <a:t>between </a:t>
            </a:r>
            <a:r>
              <a:rPr lang="en-US" dirty="0"/>
              <a:t>successive recurrences of a specified </a:t>
            </a:r>
            <a:r>
              <a:rPr lang="en-US" dirty="0" smtClean="0"/>
              <a:t>primary </a:t>
            </a:r>
            <a:r>
              <a:rPr lang="en-US" dirty="0"/>
              <a:t>stage.”</a:t>
            </a:r>
          </a:p>
          <a:p>
            <a:endParaRPr lang="en-US" dirty="0" smtClean="0"/>
          </a:p>
          <a:p>
            <a:r>
              <a:rPr lang="en-US" dirty="0" smtClean="0"/>
              <a:t></a:t>
            </a:r>
            <a:r>
              <a:rPr lang="en-US" dirty="0" err="1" smtClean="0"/>
              <a:t>Reifer</a:t>
            </a:r>
            <a:r>
              <a:rPr lang="en-US" dirty="0" smtClean="0"/>
              <a:t> </a:t>
            </a:r>
            <a:r>
              <a:rPr lang="en-US" dirty="0"/>
              <a:t>(1997): (product)</a:t>
            </a:r>
          </a:p>
          <a:p>
            <a:pPr lvl="1"/>
            <a:r>
              <a:rPr lang="en-US" dirty="0" smtClean="0"/>
              <a:t>“</a:t>
            </a:r>
            <a:r>
              <a:rPr lang="en-US" dirty="0"/>
              <a:t>Period of time that begins when a software </a:t>
            </a:r>
            <a:r>
              <a:rPr lang="en-US" dirty="0" smtClean="0"/>
              <a:t>product </a:t>
            </a:r>
            <a:r>
              <a:rPr lang="en-US" dirty="0"/>
              <a:t>is conceived and ends when the </a:t>
            </a:r>
            <a:r>
              <a:rPr lang="en-US" dirty="0" smtClean="0"/>
              <a:t>product </a:t>
            </a:r>
            <a:r>
              <a:rPr lang="en-US" dirty="0"/>
              <a:t>is retired from use.”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58264427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 is a Life Cycle?</a:t>
            </a:r>
            <a:br>
              <a:rPr lang="en-US" dirty="0"/>
            </a:br>
            <a:r>
              <a:rPr lang="en-US" sz="2700" dirty="0"/>
              <a:t>Tony </a:t>
            </a:r>
            <a:r>
              <a:rPr lang="en-US" sz="2700" dirty="0" err="1" smtClean="0"/>
              <a:t>Lattanze</a:t>
            </a:r>
            <a:endParaRPr lang="bg-BG" sz="27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The </a:t>
            </a:r>
            <a:r>
              <a:rPr lang="en-US" dirty="0"/>
              <a:t>software lifecycle is the cradle to </a:t>
            </a:r>
            <a:r>
              <a:rPr lang="en-US" dirty="0" smtClean="0"/>
              <a:t>grave </a:t>
            </a:r>
            <a:r>
              <a:rPr lang="en-US" dirty="0"/>
              <a:t>existence of a software product or </a:t>
            </a:r>
            <a:r>
              <a:rPr lang="en-US" dirty="0" smtClean="0"/>
              <a:t>software </a:t>
            </a:r>
            <a:r>
              <a:rPr lang="en-US" dirty="0"/>
              <a:t>intensive </a:t>
            </a:r>
            <a:r>
              <a:rPr lang="en-US" dirty="0" smtClean="0"/>
              <a:t>system </a:t>
            </a:r>
          </a:p>
          <a:p>
            <a:pPr lvl="1"/>
            <a:r>
              <a:rPr lang="en-US" dirty="0" smtClean="0"/>
              <a:t>includes </a:t>
            </a:r>
            <a:r>
              <a:rPr lang="en-US" dirty="0"/>
              <a:t>initial development, repairs, and </a:t>
            </a:r>
            <a:r>
              <a:rPr lang="en-US" dirty="0" smtClean="0"/>
              <a:t>enhancement</a:t>
            </a:r>
            <a:r>
              <a:rPr lang="en-US" dirty="0"/>
              <a:t>, and decommission </a:t>
            </a:r>
          </a:p>
          <a:p>
            <a:endParaRPr lang="en-US" dirty="0" smtClean="0"/>
          </a:p>
          <a:p>
            <a:r>
              <a:rPr lang="en-US" dirty="0" smtClean="0"/>
              <a:t>Management </a:t>
            </a:r>
            <a:r>
              <a:rPr lang="en-US" dirty="0"/>
              <a:t>of the entire lifecycle of a </a:t>
            </a:r>
            <a:r>
              <a:rPr lang="en-US" dirty="0" smtClean="0"/>
              <a:t>software </a:t>
            </a:r>
            <a:r>
              <a:rPr lang="en-US" dirty="0"/>
              <a:t>intensive system requires a </a:t>
            </a:r>
            <a:r>
              <a:rPr lang="en-US" dirty="0" smtClean="0"/>
              <a:t>deeper </a:t>
            </a:r>
            <a:r>
              <a:rPr lang="en-US" dirty="0"/>
              <a:t>knowledge than basic in-the-small </a:t>
            </a:r>
            <a:r>
              <a:rPr lang="en-US" dirty="0" smtClean="0"/>
              <a:t>development </a:t>
            </a:r>
            <a:r>
              <a:rPr lang="en-US" dirty="0"/>
              <a:t>intuition and experience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21842361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Lifecycle models attempt to generalize </a:t>
            </a:r>
            <a:r>
              <a:rPr lang="en-US" dirty="0" smtClean="0"/>
              <a:t>the </a:t>
            </a:r>
            <a:r>
              <a:rPr lang="en-US" dirty="0"/>
              <a:t>software development process into </a:t>
            </a:r>
            <a:r>
              <a:rPr lang="en-US" dirty="0" smtClean="0"/>
              <a:t>steps </a:t>
            </a:r>
            <a:r>
              <a:rPr lang="en-US" dirty="0"/>
              <a:t>with associated activities and/or </a:t>
            </a:r>
            <a:r>
              <a:rPr lang="en-US" dirty="0" smtClean="0"/>
              <a:t>artifacts</a:t>
            </a:r>
            <a:r>
              <a:rPr lang="en-US" dirty="0"/>
              <a:t>.</a:t>
            </a:r>
          </a:p>
          <a:p>
            <a:pPr lvl="1"/>
            <a:r>
              <a:rPr lang="en-US" dirty="0" smtClean="0"/>
              <a:t>They </a:t>
            </a:r>
            <a:r>
              <a:rPr lang="en-US" dirty="0"/>
              <a:t>model how a project is planned, </a:t>
            </a:r>
            <a:r>
              <a:rPr lang="en-US" dirty="0" smtClean="0"/>
              <a:t>controlled</a:t>
            </a:r>
            <a:r>
              <a:rPr lang="en-US" dirty="0"/>
              <a:t>, and monitored from inception </a:t>
            </a:r>
            <a:r>
              <a:rPr lang="en-US" dirty="0" smtClean="0"/>
              <a:t>to </a:t>
            </a:r>
            <a:r>
              <a:rPr lang="en-US" dirty="0"/>
              <a:t>completion.</a:t>
            </a:r>
          </a:p>
          <a:p>
            <a:endParaRPr lang="en-US" dirty="0" smtClean="0"/>
          </a:p>
          <a:p>
            <a:r>
              <a:rPr lang="en-US" dirty="0" smtClean="0"/>
              <a:t>Lifecycle </a:t>
            </a:r>
            <a:r>
              <a:rPr lang="en-US" dirty="0"/>
              <a:t>models provide a starting point </a:t>
            </a:r>
            <a:r>
              <a:rPr lang="en-US" dirty="0" smtClean="0"/>
              <a:t>for </a:t>
            </a:r>
            <a:r>
              <a:rPr lang="en-US" dirty="0"/>
              <a:t>defining what we will do.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729156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is a Process</a:t>
            </a:r>
            <a:r>
              <a:rPr lang="en-US" dirty="0" smtClean="0"/>
              <a:t>?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dirty="0"/>
              <a:t>process is a sequence of steps </a:t>
            </a:r>
            <a:r>
              <a:rPr lang="en-US" dirty="0" smtClean="0"/>
              <a:t>performed </a:t>
            </a:r>
            <a:r>
              <a:rPr lang="en-US" dirty="0"/>
              <a:t>for a given purpose.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err="1" smtClean="0"/>
              <a:t>Websters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b="1" dirty="0" smtClean="0">
                <a:solidFill>
                  <a:srgbClr val="FF0000"/>
                </a:solidFill>
              </a:rPr>
              <a:t>“</a:t>
            </a:r>
            <a:r>
              <a:rPr lang="en-US" b="1" dirty="0">
                <a:solidFill>
                  <a:srgbClr val="FF0000"/>
                </a:solidFill>
              </a:rPr>
              <a:t>a series of actions or operations </a:t>
            </a:r>
            <a:r>
              <a:rPr lang="en-US" b="1" dirty="0" smtClean="0">
                <a:solidFill>
                  <a:srgbClr val="FF0000"/>
                </a:solidFill>
              </a:rPr>
              <a:t>conducing </a:t>
            </a:r>
            <a:r>
              <a:rPr lang="en-US" b="1" dirty="0">
                <a:solidFill>
                  <a:srgbClr val="FF0000"/>
                </a:solidFill>
              </a:rPr>
              <a:t>to an end.”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b="1" dirty="0" smtClean="0"/>
              <a:t>The </a:t>
            </a:r>
            <a:r>
              <a:rPr lang="en-US" b="1" dirty="0"/>
              <a:t>concept of software process is </a:t>
            </a:r>
            <a:r>
              <a:rPr lang="en-US" b="1" dirty="0" smtClean="0"/>
              <a:t>rarely </a:t>
            </a:r>
            <a:r>
              <a:rPr lang="en-US" b="1" dirty="0"/>
              <a:t>presented in undergraduate </a:t>
            </a:r>
            <a:r>
              <a:rPr lang="en-US" b="1" dirty="0" smtClean="0"/>
              <a:t>education</a:t>
            </a:r>
            <a:r>
              <a:rPr lang="en-US" b="1" dirty="0"/>
              <a:t>.</a:t>
            </a:r>
            <a:endParaRPr lang="bg-BG" b="1" dirty="0"/>
          </a:p>
        </p:txBody>
      </p:sp>
    </p:spTree>
    <p:extLst>
      <p:ext uri="{BB962C8B-B14F-4D97-AF65-F5344CB8AC3E}">
        <p14:creationId xmlns:p14="http://schemas.microsoft.com/office/powerpoint/2010/main" val="25630493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Software Project </a:t>
            </a:r>
            <a:r>
              <a:rPr lang="en-US" dirty="0" smtClean="0"/>
              <a:t>Planning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Goal </a:t>
            </a:r>
            <a:r>
              <a:rPr lang="en-US" dirty="0"/>
              <a:t>is to establish a pragmatic strategy for controlling</a:t>
            </a:r>
            <a:r>
              <a:rPr lang="en-US" dirty="0" smtClean="0"/>
              <a:t>, tracking</a:t>
            </a:r>
            <a:r>
              <a:rPr lang="en-US" dirty="0"/>
              <a:t>, and monitoring a complex technical project</a:t>
            </a:r>
          </a:p>
          <a:p>
            <a:r>
              <a:rPr lang="en-US" dirty="0" smtClean="0"/>
              <a:t>Must </a:t>
            </a:r>
            <a:r>
              <a:rPr lang="en-US" dirty="0"/>
              <a:t>deal with:</a:t>
            </a:r>
          </a:p>
          <a:p>
            <a:pPr lvl="1"/>
            <a:r>
              <a:rPr lang="en-US" dirty="0" smtClean="0"/>
              <a:t>Project </a:t>
            </a:r>
            <a:r>
              <a:rPr lang="en-US" dirty="0"/>
              <a:t>complexity: </a:t>
            </a:r>
            <a:r>
              <a:rPr lang="en-US" b="1" dirty="0"/>
              <a:t>has a strong effect but is </a:t>
            </a:r>
            <a:r>
              <a:rPr lang="en-US" b="1" dirty="0" smtClean="0"/>
              <a:t>heavily influenced </a:t>
            </a:r>
            <a:r>
              <a:rPr lang="en-US" b="1" dirty="0"/>
              <a:t>by past practitioner experience</a:t>
            </a:r>
          </a:p>
          <a:p>
            <a:pPr lvl="1"/>
            <a:r>
              <a:rPr lang="en-US" dirty="0" smtClean="0"/>
              <a:t>Project </a:t>
            </a:r>
            <a:r>
              <a:rPr lang="en-US" dirty="0"/>
              <a:t>size: </a:t>
            </a:r>
            <a:r>
              <a:rPr lang="en-US" b="1" dirty="0"/>
              <a:t>as size increases the interdependency </a:t>
            </a:r>
            <a:r>
              <a:rPr lang="en-US" b="1" dirty="0" smtClean="0"/>
              <a:t>of elements </a:t>
            </a:r>
            <a:r>
              <a:rPr lang="en-US" b="1" dirty="0"/>
              <a:t>also grows. Watch out for scope creep (</a:t>
            </a:r>
            <a:r>
              <a:rPr lang="en-US" b="1" dirty="0" smtClean="0"/>
              <a:t>when customers </a:t>
            </a:r>
            <a:r>
              <a:rPr lang="en-US" b="1" dirty="0"/>
              <a:t>change requirements mid-cycle)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degree of structural uncertainty: </a:t>
            </a:r>
            <a:r>
              <a:rPr lang="en-US" b="1" dirty="0"/>
              <a:t>the degree to </a:t>
            </a:r>
            <a:r>
              <a:rPr lang="en-US" b="1" dirty="0" smtClean="0"/>
              <a:t>which requirements </a:t>
            </a:r>
            <a:r>
              <a:rPr lang="en-US" b="1" dirty="0"/>
              <a:t>are solidified and the ease of </a:t>
            </a:r>
            <a:r>
              <a:rPr lang="en-US" b="1" dirty="0" smtClean="0"/>
              <a:t>functional decomposition</a:t>
            </a:r>
            <a:endParaRPr lang="en-US" b="1" dirty="0"/>
          </a:p>
          <a:p>
            <a:r>
              <a:rPr lang="en-US" dirty="0" smtClean="0"/>
              <a:t>The </a:t>
            </a:r>
            <a:r>
              <a:rPr lang="en-US" dirty="0"/>
              <a:t>purpose of project planning is to ensure that the </a:t>
            </a:r>
            <a:r>
              <a:rPr lang="en-US" dirty="0" smtClean="0"/>
              <a:t>end result </a:t>
            </a:r>
            <a:r>
              <a:rPr lang="en-US" dirty="0"/>
              <a:t>is completed on time, within budget, and </a:t>
            </a:r>
            <a:r>
              <a:rPr lang="en-US" dirty="0" smtClean="0"/>
              <a:t>exhibits quality</a:t>
            </a:r>
            <a:r>
              <a:rPr lang="en-US" dirty="0"/>
              <a:t>!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748502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Process </a:t>
            </a:r>
            <a:r>
              <a:rPr lang="en-US" dirty="0" smtClean="0"/>
              <a:t>≠ Lifecycle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Software </a:t>
            </a:r>
            <a:r>
              <a:rPr lang="en-US" dirty="0"/>
              <a:t>process is not the same as life cycle </a:t>
            </a:r>
            <a:r>
              <a:rPr lang="en-US" dirty="0" smtClean="0"/>
              <a:t>models</a:t>
            </a:r>
            <a:r>
              <a:rPr lang="en-US" dirty="0"/>
              <a:t>.</a:t>
            </a:r>
          </a:p>
          <a:p>
            <a:pPr lvl="1"/>
            <a:r>
              <a:rPr lang="en-US" dirty="0" smtClean="0"/>
              <a:t>process </a:t>
            </a:r>
            <a:r>
              <a:rPr lang="en-US" dirty="0"/>
              <a:t>refers to the specific steps used in a specific </a:t>
            </a:r>
            <a:r>
              <a:rPr lang="en-US" dirty="0" smtClean="0"/>
              <a:t>organization </a:t>
            </a:r>
            <a:r>
              <a:rPr lang="en-US" dirty="0"/>
              <a:t>to build systems</a:t>
            </a:r>
          </a:p>
          <a:p>
            <a:pPr lvl="1"/>
            <a:r>
              <a:rPr lang="en-US" dirty="0" smtClean="0"/>
              <a:t>indicates </a:t>
            </a:r>
            <a:r>
              <a:rPr lang="en-US" dirty="0"/>
              <a:t>the specific activities that must be </a:t>
            </a:r>
            <a:r>
              <a:rPr lang="en-US" dirty="0" smtClean="0"/>
              <a:t>undertaken </a:t>
            </a:r>
            <a:r>
              <a:rPr lang="en-US" dirty="0"/>
              <a:t>and artifacts that must be produced</a:t>
            </a:r>
          </a:p>
          <a:p>
            <a:pPr lvl="1"/>
            <a:r>
              <a:rPr lang="en-US" dirty="0" smtClean="0"/>
              <a:t>process </a:t>
            </a:r>
            <a:r>
              <a:rPr lang="en-US" dirty="0"/>
              <a:t>definitions include more detail than provided </a:t>
            </a:r>
            <a:r>
              <a:rPr lang="en-US" dirty="0" smtClean="0"/>
              <a:t>lifecycle </a:t>
            </a:r>
            <a:r>
              <a:rPr lang="en-US" dirty="0"/>
              <a:t>models</a:t>
            </a:r>
          </a:p>
          <a:p>
            <a:r>
              <a:rPr lang="en-US" dirty="0" smtClean="0"/>
              <a:t></a:t>
            </a:r>
          </a:p>
          <a:p>
            <a:r>
              <a:rPr lang="en-US" dirty="0" smtClean="0"/>
              <a:t>Software </a:t>
            </a:r>
            <a:r>
              <a:rPr lang="en-US" dirty="0"/>
              <a:t>processes are sometimes defined in </a:t>
            </a:r>
            <a:r>
              <a:rPr lang="en-US" dirty="0" smtClean="0"/>
              <a:t>the </a:t>
            </a:r>
            <a:r>
              <a:rPr lang="en-US" dirty="0"/>
              <a:t>context of a lifecycle model.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0291440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Benefits of a Lifecycle </a:t>
            </a:r>
            <a:r>
              <a:rPr lang="en-US" dirty="0" smtClean="0"/>
              <a:t>Model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i="1" u="sng" dirty="0" smtClean="0">
                <a:solidFill>
                  <a:srgbClr val="FF0000"/>
                </a:solidFill>
              </a:rPr>
              <a:t>REPEATABLE</a:t>
            </a:r>
            <a:r>
              <a:rPr lang="en-US" i="1" u="sng" dirty="0">
                <a:solidFill>
                  <a:srgbClr val="FF0000"/>
                </a:solidFill>
              </a:rPr>
              <a:t>!</a:t>
            </a:r>
          </a:p>
          <a:p>
            <a:r>
              <a:rPr lang="en-US" dirty="0" smtClean="0"/>
              <a:t>Streamline </a:t>
            </a:r>
            <a:r>
              <a:rPr lang="en-US" dirty="0"/>
              <a:t>project</a:t>
            </a:r>
          </a:p>
          <a:p>
            <a:r>
              <a:rPr lang="en-US" dirty="0" smtClean="0"/>
              <a:t>Improve </a:t>
            </a:r>
            <a:r>
              <a:rPr lang="en-US" dirty="0"/>
              <a:t>development speed</a:t>
            </a:r>
          </a:p>
          <a:p>
            <a:r>
              <a:rPr lang="en-US" dirty="0" smtClean="0"/>
              <a:t>Improve </a:t>
            </a:r>
            <a:r>
              <a:rPr lang="en-US" dirty="0"/>
              <a:t>quality</a:t>
            </a:r>
          </a:p>
          <a:p>
            <a:r>
              <a:rPr lang="en-US" dirty="0" smtClean="0"/>
              <a:t>Improve </a:t>
            </a:r>
            <a:r>
              <a:rPr lang="en-US" dirty="0"/>
              <a:t>project tracking and control</a:t>
            </a:r>
          </a:p>
          <a:p>
            <a:r>
              <a:rPr lang="en-US" dirty="0" smtClean="0"/>
              <a:t>Minimize </a:t>
            </a:r>
            <a:r>
              <a:rPr lang="en-US" dirty="0"/>
              <a:t>overhead</a:t>
            </a:r>
          </a:p>
          <a:p>
            <a:r>
              <a:rPr lang="en-US" dirty="0" smtClean="0"/>
              <a:t>Minimize </a:t>
            </a:r>
            <a:r>
              <a:rPr lang="en-US" dirty="0"/>
              <a:t>risk exposure</a:t>
            </a:r>
          </a:p>
          <a:p>
            <a:r>
              <a:rPr lang="en-US" dirty="0" smtClean="0"/>
              <a:t>Improve </a:t>
            </a:r>
            <a:r>
              <a:rPr lang="en-US" dirty="0"/>
              <a:t>client relations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92095777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Life </a:t>
            </a:r>
            <a:r>
              <a:rPr lang="en-US" dirty="0" smtClean="0"/>
              <a:t>Cycles</a:t>
            </a:r>
            <a:endParaRPr lang="bg-BG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 </a:t>
            </a:r>
            <a:r>
              <a:rPr lang="en-US" dirty="0"/>
              <a:t>Hoc</a:t>
            </a:r>
          </a:p>
          <a:p>
            <a:r>
              <a:rPr lang="en-US" dirty="0" smtClean="0"/>
              <a:t>Classic </a:t>
            </a:r>
            <a:r>
              <a:rPr lang="en-US" dirty="0"/>
              <a:t>(waterfall)</a:t>
            </a:r>
          </a:p>
          <a:p>
            <a:r>
              <a:rPr lang="en-US" dirty="0" smtClean="0"/>
              <a:t>Prototype</a:t>
            </a:r>
            <a:endParaRPr lang="en-US" dirty="0"/>
          </a:p>
          <a:p>
            <a:r>
              <a:rPr lang="en-US" dirty="0" smtClean="0"/>
              <a:t>Throw  </a:t>
            </a:r>
            <a:r>
              <a:rPr lang="en-US" dirty="0"/>
              <a:t>away and </a:t>
            </a:r>
            <a:r>
              <a:rPr lang="en-US" dirty="0" smtClean="0"/>
              <a:t>evolutionary</a:t>
            </a:r>
            <a:endParaRPr lang="en-US" dirty="0"/>
          </a:p>
          <a:p>
            <a:r>
              <a:rPr lang="en-US" dirty="0" smtClean="0"/>
              <a:t>RAD</a:t>
            </a:r>
            <a:endParaRPr lang="bg-BG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dirty="0"/>
              <a:t>Incremental</a:t>
            </a:r>
          </a:p>
          <a:p>
            <a:r>
              <a:rPr lang="en-US" dirty="0" smtClean="0"/>
              <a:t>Spiral</a:t>
            </a:r>
            <a:endParaRPr lang="en-US" dirty="0"/>
          </a:p>
          <a:p>
            <a:r>
              <a:rPr lang="en-US" dirty="0" smtClean="0"/>
              <a:t>Design </a:t>
            </a:r>
            <a:r>
              <a:rPr lang="en-US" dirty="0"/>
              <a:t>to Schedule</a:t>
            </a:r>
          </a:p>
          <a:p>
            <a:r>
              <a:rPr lang="en-US" dirty="0" smtClean="0"/>
              <a:t>Evolutionary </a:t>
            </a:r>
            <a:r>
              <a:rPr lang="en-US" dirty="0"/>
              <a:t>delivery</a:t>
            </a:r>
          </a:p>
          <a:p>
            <a:r>
              <a:rPr lang="en-US" dirty="0" smtClean="0"/>
              <a:t>COTS</a:t>
            </a:r>
            <a:endParaRPr lang="en-US" dirty="0"/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66877573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Look at with respect to</a:t>
            </a:r>
            <a:r>
              <a:rPr lang="en-US" dirty="0" smtClean="0"/>
              <a:t>: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Scope</a:t>
            </a:r>
            <a:r>
              <a:rPr lang="en-US" dirty="0">
                <a:solidFill>
                  <a:srgbClr val="FF0000"/>
                </a:solidFill>
              </a:rPr>
              <a:t>, time, resources, quality</a:t>
            </a:r>
          </a:p>
          <a:p>
            <a:r>
              <a:rPr lang="en-US" dirty="0" smtClean="0"/>
              <a:t>Stakeholders</a:t>
            </a:r>
            <a:endParaRPr lang="en-US" dirty="0"/>
          </a:p>
          <a:p>
            <a:r>
              <a:rPr lang="en-US" dirty="0" smtClean="0"/>
              <a:t>Requirements </a:t>
            </a:r>
            <a:r>
              <a:rPr lang="en-US" dirty="0"/>
              <a:t>volatility</a:t>
            </a:r>
          </a:p>
          <a:p>
            <a:r>
              <a:rPr lang="en-US" dirty="0" smtClean="0"/>
              <a:t>Environments</a:t>
            </a:r>
            <a:endParaRPr lang="en-US" dirty="0"/>
          </a:p>
          <a:p>
            <a:pPr lvl="1"/>
            <a:r>
              <a:rPr lang="en-US" dirty="0" smtClean="0"/>
              <a:t>Business </a:t>
            </a:r>
            <a:r>
              <a:rPr lang="en-US" dirty="0"/>
              <a:t>/ market</a:t>
            </a:r>
          </a:p>
          <a:p>
            <a:pPr lvl="1"/>
            <a:r>
              <a:rPr lang="en-US" dirty="0" smtClean="0"/>
              <a:t>Cultures</a:t>
            </a:r>
            <a:endParaRPr lang="en-US" dirty="0"/>
          </a:p>
          <a:p>
            <a:pPr lvl="1"/>
            <a:r>
              <a:rPr lang="en-US" dirty="0" smtClean="0"/>
              <a:t>Moral</a:t>
            </a:r>
            <a:r>
              <a:rPr lang="en-US" dirty="0"/>
              <a:t>, legal constraints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74654320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Ad Hoc</a:t>
            </a:r>
            <a:br>
              <a:rPr lang="en-US" dirty="0"/>
            </a:br>
            <a:r>
              <a:rPr lang="en-US" dirty="0"/>
              <a:t>“Hobbyist</a:t>
            </a:r>
            <a:r>
              <a:rPr lang="en-US" dirty="0" smtClean="0"/>
              <a:t>”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Legacy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Code </a:t>
            </a:r>
            <a:r>
              <a:rPr lang="en-US" dirty="0"/>
              <a:t>– Test – Code – Test………</a:t>
            </a:r>
          </a:p>
          <a:p>
            <a:pPr lvl="1"/>
            <a:r>
              <a:rPr lang="en-US" dirty="0" smtClean="0"/>
              <a:t>Becomes </a:t>
            </a:r>
            <a:r>
              <a:rPr lang="en-US" dirty="0"/>
              <a:t>a mess, chuck it, start over</a:t>
            </a:r>
          </a:p>
          <a:p>
            <a:r>
              <a:rPr lang="en-US" dirty="0" smtClean="0"/>
              <a:t></a:t>
            </a:r>
          </a:p>
          <a:p>
            <a:r>
              <a:rPr lang="en-US" dirty="0" smtClean="0"/>
              <a:t>Design </a:t>
            </a:r>
            <a:r>
              <a:rPr lang="en-US" dirty="0"/>
              <a:t>(high level) – Code – Test – Code </a:t>
            </a:r>
            <a:r>
              <a:rPr lang="en-US" dirty="0" smtClean="0"/>
              <a:t>– Test</a:t>
            </a:r>
            <a:r>
              <a:rPr lang="en-US" dirty="0"/>
              <a:t>…..</a:t>
            </a:r>
          </a:p>
          <a:p>
            <a:pPr lvl="1"/>
            <a:r>
              <a:rPr lang="en-US" dirty="0" smtClean="0"/>
              <a:t>(</a:t>
            </a:r>
            <a:r>
              <a:rPr lang="en-US" dirty="0"/>
              <a:t>Reality was Code - Test – Code – Test </a:t>
            </a:r>
            <a:r>
              <a:rPr lang="en-US" dirty="0" smtClean="0"/>
              <a:t>– Document </a:t>
            </a:r>
            <a:r>
              <a:rPr lang="en-US" dirty="0"/>
              <a:t>the resulting design)</a:t>
            </a:r>
          </a:p>
          <a:p>
            <a:r>
              <a:rPr lang="en-US" dirty="0" smtClean="0"/>
              <a:t></a:t>
            </a:r>
          </a:p>
          <a:p>
            <a:r>
              <a:rPr lang="en-US" dirty="0" smtClean="0"/>
              <a:t>Maintenance </a:t>
            </a:r>
            <a:r>
              <a:rPr lang="en-US" dirty="0"/>
              <a:t>Phase: Test – Code - Test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12265678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Waterfall Model</a:t>
            </a:r>
            <a:br>
              <a:rPr lang="en-US" dirty="0"/>
            </a:br>
            <a:r>
              <a:rPr lang="en-US" dirty="0"/>
              <a:t>also called </a:t>
            </a:r>
            <a:r>
              <a:rPr lang="en-US" dirty="0" smtClean="0"/>
              <a:t>traditional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First </a:t>
            </a:r>
            <a:r>
              <a:rPr lang="en-US" dirty="0"/>
              <a:t>proposed in 1970 by W.W. Royce</a:t>
            </a:r>
          </a:p>
          <a:p>
            <a:r>
              <a:rPr lang="en-US" dirty="0" smtClean="0"/>
              <a:t></a:t>
            </a:r>
          </a:p>
          <a:p>
            <a:r>
              <a:rPr lang="en-US" dirty="0" smtClean="0"/>
              <a:t>Development </a:t>
            </a:r>
            <a:r>
              <a:rPr lang="en-US" dirty="0"/>
              <a:t>flows steadily through:</a:t>
            </a:r>
          </a:p>
          <a:p>
            <a:pPr lvl="1"/>
            <a:r>
              <a:rPr lang="en-US" dirty="0" smtClean="0"/>
              <a:t>requirements </a:t>
            </a:r>
            <a:r>
              <a:rPr lang="en-US" dirty="0"/>
              <a:t>analysis, design </a:t>
            </a:r>
            <a:r>
              <a:rPr lang="en-US" dirty="0" smtClean="0"/>
              <a:t>implementation</a:t>
            </a:r>
            <a:r>
              <a:rPr lang="en-US" dirty="0"/>
              <a:t>, testing, integration, and </a:t>
            </a:r>
            <a:r>
              <a:rPr lang="en-US" dirty="0" smtClean="0"/>
              <a:t>maintenance</a:t>
            </a:r>
            <a:r>
              <a:rPr lang="en-US" dirty="0"/>
              <a:t>.</a:t>
            </a:r>
          </a:p>
          <a:p>
            <a:endParaRPr lang="en-US" dirty="0" smtClean="0"/>
          </a:p>
          <a:p>
            <a:r>
              <a:rPr lang="en-US" dirty="0" smtClean="0"/>
              <a:t>Note</a:t>
            </a:r>
            <a:r>
              <a:rPr lang="en-US" dirty="0"/>
              <a:t>: Royce advocated iterations of waterfalls </a:t>
            </a:r>
            <a:r>
              <a:rPr lang="en-US" dirty="0" smtClean="0"/>
              <a:t>adapting </a:t>
            </a:r>
            <a:r>
              <a:rPr lang="en-US" dirty="0"/>
              <a:t>the results of the precedent </a:t>
            </a:r>
            <a:r>
              <a:rPr lang="en-US" dirty="0" smtClean="0"/>
              <a:t>waterfall</a:t>
            </a:r>
            <a:r>
              <a:rPr lang="en-US" dirty="0"/>
              <a:t>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74839467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Waterfall Model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Technology </a:t>
            </a:r>
            <a:r>
              <a:rPr lang="en-US" dirty="0"/>
              <a:t>had some influence on the </a:t>
            </a:r>
            <a:r>
              <a:rPr lang="en-US" dirty="0" smtClean="0"/>
              <a:t>viability </a:t>
            </a:r>
            <a:r>
              <a:rPr lang="en-US" dirty="0"/>
              <a:t>of the waterfall model.</a:t>
            </a:r>
          </a:p>
          <a:p>
            <a:r>
              <a:rPr lang="en-US" dirty="0" smtClean="0"/>
              <a:t>	slow </a:t>
            </a:r>
            <a:r>
              <a:rPr lang="en-US" dirty="0"/>
              <a:t>code, compile, and debug cycles</a:t>
            </a:r>
          </a:p>
          <a:p>
            <a:endParaRPr lang="en-US" dirty="0" smtClean="0"/>
          </a:p>
          <a:p>
            <a:r>
              <a:rPr lang="en-US" dirty="0" smtClean="0"/>
              <a:t>Reflected </a:t>
            </a:r>
            <a:r>
              <a:rPr lang="en-US" dirty="0"/>
              <a:t>the way that other engineering </a:t>
            </a:r>
            <a:r>
              <a:rPr lang="en-US" dirty="0" smtClean="0"/>
              <a:t>disciplines </a:t>
            </a:r>
            <a:r>
              <a:rPr lang="en-US" dirty="0"/>
              <a:t>build things.</a:t>
            </a:r>
          </a:p>
          <a:p>
            <a:endParaRPr lang="en-US" dirty="0" smtClean="0"/>
          </a:p>
          <a:p>
            <a:r>
              <a:rPr lang="en-US" dirty="0" smtClean="0"/>
              <a:t>Formed </a:t>
            </a:r>
            <a:r>
              <a:rPr lang="en-US" dirty="0"/>
              <a:t>the basis of the earliest software </a:t>
            </a:r>
            <a:r>
              <a:rPr lang="en-US" dirty="0" smtClean="0"/>
              <a:t>process </a:t>
            </a:r>
            <a:r>
              <a:rPr lang="en-US" dirty="0"/>
              <a:t>frameworks </a:t>
            </a:r>
          </a:p>
          <a:p>
            <a:endParaRPr lang="en-US" dirty="0" smtClean="0"/>
          </a:p>
          <a:p>
            <a:r>
              <a:rPr lang="en-US" dirty="0" smtClean="0"/>
              <a:t>Waterfall </a:t>
            </a:r>
            <a:r>
              <a:rPr lang="en-US" dirty="0"/>
              <a:t>is still used today (</a:t>
            </a:r>
            <a:r>
              <a:rPr lang="en-US" dirty="0">
                <a:solidFill>
                  <a:srgbClr val="FF0000"/>
                </a:solidFill>
              </a:rPr>
              <a:t>but no one will </a:t>
            </a:r>
            <a:r>
              <a:rPr lang="en-US" dirty="0" smtClean="0">
                <a:solidFill>
                  <a:srgbClr val="FF0000"/>
                </a:solidFill>
              </a:rPr>
              <a:t>admit </a:t>
            </a:r>
            <a:r>
              <a:rPr lang="en-US" dirty="0">
                <a:solidFill>
                  <a:srgbClr val="FF0000"/>
                </a:solidFill>
              </a:rPr>
              <a:t>it</a:t>
            </a:r>
            <a:r>
              <a:rPr lang="en-US" dirty="0" smtClean="0"/>
              <a:t>)</a:t>
            </a:r>
            <a:endParaRPr lang="en-US" dirty="0"/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40023009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Waterfall </a:t>
            </a:r>
            <a:r>
              <a:rPr lang="en-US" dirty="0" smtClean="0"/>
              <a:t>Model </a:t>
            </a:r>
            <a:r>
              <a:rPr lang="en-US" dirty="0"/>
              <a:t>Intent</a:t>
            </a:r>
            <a:endParaRPr lang="bg-BG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Benefits: </a:t>
            </a:r>
          </a:p>
          <a:p>
            <a:pPr lvl="1"/>
            <a:r>
              <a:rPr lang="en-US" dirty="0" smtClean="0"/>
              <a:t>Logical </a:t>
            </a:r>
            <a:r>
              <a:rPr lang="en-US" dirty="0"/>
              <a:t>Sequence</a:t>
            </a:r>
          </a:p>
          <a:p>
            <a:pPr lvl="1"/>
            <a:r>
              <a:rPr lang="en-US" dirty="0" smtClean="0"/>
              <a:t>Highly </a:t>
            </a:r>
            <a:r>
              <a:rPr lang="en-US" dirty="0"/>
              <a:t>Scalable</a:t>
            </a:r>
          </a:p>
          <a:p>
            <a:pPr lvl="1"/>
            <a:r>
              <a:rPr lang="en-US" dirty="0" smtClean="0"/>
              <a:t>Artifact/document </a:t>
            </a:r>
            <a:r>
              <a:rPr lang="en-US" dirty="0"/>
              <a:t>driven</a:t>
            </a:r>
          </a:p>
          <a:p>
            <a:pPr lvl="1"/>
            <a:r>
              <a:rPr lang="en-US" dirty="0" smtClean="0"/>
              <a:t>Set </a:t>
            </a:r>
            <a:r>
              <a:rPr lang="en-US" dirty="0"/>
              <a:t>milestones / review points</a:t>
            </a:r>
            <a:endParaRPr lang="bg-BG" dirty="0"/>
          </a:p>
        </p:txBody>
      </p:sp>
      <p:grpSp>
        <p:nvGrpSpPr>
          <p:cNvPr id="4" name="Group 3"/>
          <p:cNvGrpSpPr/>
          <p:nvPr/>
        </p:nvGrpSpPr>
        <p:grpSpPr>
          <a:xfrm>
            <a:off x="611560" y="2204864"/>
            <a:ext cx="5953348" cy="3464557"/>
            <a:chOff x="2986088" y="2328863"/>
            <a:chExt cx="5953348" cy="3464557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6088" y="2328863"/>
              <a:ext cx="3171825" cy="2200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48411" y="4488495"/>
              <a:ext cx="4391025" cy="13049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25980963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Waterfall Model: Reality</a:t>
            </a:r>
            <a:endParaRPr lang="bg-BG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060848"/>
            <a:ext cx="7088972" cy="4200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593103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Waterfall</a:t>
            </a:r>
            <a:br>
              <a:rPr lang="en-US" dirty="0" smtClean="0"/>
            </a:br>
            <a:r>
              <a:rPr lang="en-US" dirty="0" smtClean="0"/>
              <a:t>Problems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Need </a:t>
            </a:r>
            <a:r>
              <a:rPr lang="en-US" dirty="0"/>
              <a:t>for “big specification” (requirements)</a:t>
            </a:r>
          </a:p>
          <a:p>
            <a:r>
              <a:rPr lang="en-US" dirty="0" smtClean="0"/>
              <a:t>Inflexible</a:t>
            </a:r>
            <a:endParaRPr lang="en-US" dirty="0"/>
          </a:p>
          <a:p>
            <a:r>
              <a:rPr lang="en-US" dirty="0" smtClean="0"/>
              <a:t>Increasing </a:t>
            </a:r>
            <a:r>
              <a:rPr lang="en-US" dirty="0"/>
              <a:t>use of resources?</a:t>
            </a:r>
          </a:p>
          <a:p>
            <a:pPr lvl="1"/>
            <a:r>
              <a:rPr lang="en-US" dirty="0" smtClean="0"/>
              <a:t>Oops</a:t>
            </a:r>
            <a:endParaRPr lang="en-US" dirty="0"/>
          </a:p>
          <a:p>
            <a:pPr lvl="2"/>
            <a:r>
              <a:rPr lang="en-US" dirty="0" smtClean="0"/>
              <a:t>Go </a:t>
            </a:r>
            <a:r>
              <a:rPr lang="en-US" dirty="0"/>
              <a:t>back to a previous step</a:t>
            </a:r>
          </a:p>
          <a:p>
            <a:pPr lvl="2"/>
            <a:r>
              <a:rPr lang="en-US" dirty="0" smtClean="0"/>
              <a:t>Progressively </a:t>
            </a:r>
            <a:r>
              <a:rPr lang="en-US" dirty="0"/>
              <a:t>more costly</a:t>
            </a:r>
          </a:p>
          <a:p>
            <a:r>
              <a:rPr lang="en-US" dirty="0" smtClean="0"/>
              <a:t>No </a:t>
            </a:r>
            <a:r>
              <a:rPr lang="en-US" dirty="0"/>
              <a:t>results till end</a:t>
            </a:r>
          </a:p>
          <a:p>
            <a:r>
              <a:rPr lang="en-US" dirty="0" smtClean="0"/>
              <a:t>Possible </a:t>
            </a:r>
            <a:r>
              <a:rPr lang="en-US" dirty="0"/>
              <a:t>cost of cascading bugs</a:t>
            </a:r>
          </a:p>
          <a:p>
            <a:r>
              <a:rPr lang="en-US" dirty="0" smtClean="0"/>
              <a:t>Importance </a:t>
            </a:r>
            <a:r>
              <a:rPr lang="en-US" dirty="0"/>
              <a:t>of secondary artifacts</a:t>
            </a:r>
          </a:p>
          <a:p>
            <a:r>
              <a:rPr lang="en-US" dirty="0" smtClean="0"/>
              <a:t>Where appropriate?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6319125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Steps in Project Planning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Scope </a:t>
            </a:r>
            <a:r>
              <a:rPr lang="en-US" dirty="0"/>
              <a:t>— understand the problem and the work that must be done.</a:t>
            </a:r>
          </a:p>
          <a:p>
            <a:r>
              <a:rPr lang="en-US" dirty="0" smtClean="0"/>
              <a:t>Estimation </a:t>
            </a:r>
            <a:r>
              <a:rPr lang="en-US" dirty="0"/>
              <a:t>— </a:t>
            </a:r>
            <a:r>
              <a:rPr lang="en-US" b="1" dirty="0"/>
              <a:t>how much effort? how much time?</a:t>
            </a:r>
          </a:p>
          <a:p>
            <a:r>
              <a:rPr lang="en-US" dirty="0" smtClean="0"/>
              <a:t>Risk </a:t>
            </a:r>
            <a:r>
              <a:rPr lang="en-US" dirty="0"/>
              <a:t>— </a:t>
            </a:r>
            <a:r>
              <a:rPr lang="en-US" b="1" dirty="0"/>
              <a:t>what can go wrong? how can we avoid it? what can we </a:t>
            </a:r>
            <a:r>
              <a:rPr lang="en-US" b="1" dirty="0" smtClean="0"/>
              <a:t>do about </a:t>
            </a:r>
            <a:r>
              <a:rPr lang="en-US" b="1" dirty="0"/>
              <a:t>it?</a:t>
            </a:r>
          </a:p>
          <a:p>
            <a:r>
              <a:rPr lang="en-US" dirty="0" smtClean="0"/>
              <a:t>Schedule </a:t>
            </a:r>
            <a:r>
              <a:rPr lang="en-US" dirty="0"/>
              <a:t>— </a:t>
            </a:r>
            <a:r>
              <a:rPr lang="en-US" b="1" dirty="0"/>
              <a:t>how do we allocate resources along the timeline</a:t>
            </a:r>
            <a:r>
              <a:rPr lang="en-US" b="1" dirty="0" smtClean="0"/>
              <a:t>? what </a:t>
            </a:r>
            <a:r>
              <a:rPr lang="en-US" b="1" dirty="0"/>
              <a:t>are the milestones?</a:t>
            </a:r>
          </a:p>
          <a:p>
            <a:r>
              <a:rPr lang="en-US" dirty="0" smtClean="0"/>
              <a:t>Control </a:t>
            </a:r>
            <a:r>
              <a:rPr lang="en-US" dirty="0"/>
              <a:t>strategy — </a:t>
            </a:r>
            <a:r>
              <a:rPr lang="en-US" b="1" dirty="0"/>
              <a:t>how do we control quality? how do we </a:t>
            </a:r>
            <a:r>
              <a:rPr lang="en-US" b="1" dirty="0" smtClean="0"/>
              <a:t>control change</a:t>
            </a:r>
            <a:r>
              <a:rPr lang="en-US" b="1" dirty="0"/>
              <a:t>?</a:t>
            </a:r>
            <a:endParaRPr lang="bg-BG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772816"/>
            <a:ext cx="3921305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5790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Throw away </a:t>
            </a:r>
            <a:r>
              <a:rPr lang="en-US" dirty="0" smtClean="0"/>
              <a:t>Prototype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Proof </a:t>
            </a:r>
            <a:r>
              <a:rPr lang="en-US" dirty="0"/>
              <a:t>of concept – It can be done</a:t>
            </a:r>
          </a:p>
          <a:p>
            <a:r>
              <a:rPr lang="en-US" dirty="0" smtClean="0"/>
              <a:t>End </a:t>
            </a:r>
            <a:r>
              <a:rPr lang="en-US" dirty="0"/>
              <a:t>point unknown!</a:t>
            </a:r>
          </a:p>
          <a:p>
            <a:r>
              <a:rPr lang="en-US" dirty="0" smtClean="0"/>
              <a:t>Goal </a:t>
            </a:r>
            <a:r>
              <a:rPr lang="en-US" dirty="0"/>
              <a:t>is domain knowledge increase</a:t>
            </a:r>
          </a:p>
          <a:p>
            <a:r>
              <a:rPr lang="en-US" dirty="0" smtClean="0"/>
              <a:t>Disadvantages</a:t>
            </a:r>
            <a:endParaRPr lang="en-US" dirty="0"/>
          </a:p>
          <a:p>
            <a:pPr lvl="1"/>
            <a:r>
              <a:rPr lang="en-US" dirty="0" smtClean="0"/>
              <a:t>Seen </a:t>
            </a:r>
            <a:r>
              <a:rPr lang="en-US" dirty="0"/>
              <a:t>as project completion</a:t>
            </a:r>
          </a:p>
          <a:p>
            <a:pPr lvl="2"/>
            <a:r>
              <a:rPr lang="en-US" dirty="0" smtClean="0"/>
              <a:t>But </a:t>
            </a:r>
            <a:r>
              <a:rPr lang="en-US" dirty="0"/>
              <a:t>not robust</a:t>
            </a:r>
          </a:p>
          <a:p>
            <a:pPr lvl="1"/>
            <a:r>
              <a:rPr lang="en-US" dirty="0" smtClean="0"/>
              <a:t>Quality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6742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Evolutionary </a:t>
            </a:r>
            <a:r>
              <a:rPr lang="en-US" dirty="0" smtClean="0"/>
              <a:t>Prototype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Keep </a:t>
            </a:r>
            <a:r>
              <a:rPr lang="en-US" dirty="0"/>
              <a:t>something</a:t>
            </a:r>
          </a:p>
          <a:p>
            <a:r>
              <a:rPr lang="en-US" dirty="0" smtClean="0"/>
              <a:t>Different </a:t>
            </a:r>
            <a:r>
              <a:rPr lang="en-US" dirty="0"/>
              <a:t>than incremental?</a:t>
            </a:r>
          </a:p>
          <a:p>
            <a:r>
              <a:rPr lang="en-US" dirty="0" smtClean="0"/>
              <a:t>The </a:t>
            </a:r>
            <a:r>
              <a:rPr lang="en-US" dirty="0"/>
              <a:t>evolutionary development model </a:t>
            </a:r>
            <a:r>
              <a:rPr lang="en-US" dirty="0" smtClean="0"/>
              <a:t>can </a:t>
            </a:r>
            <a:r>
              <a:rPr lang="en-US" dirty="0"/>
              <a:t>be distinguished from the </a:t>
            </a:r>
            <a:r>
              <a:rPr lang="en-US" dirty="0" smtClean="0"/>
              <a:t>prototyping </a:t>
            </a:r>
            <a:r>
              <a:rPr lang="en-US" dirty="0"/>
              <a:t>model in that</a:t>
            </a:r>
          </a:p>
          <a:p>
            <a:pPr lvl="1"/>
            <a:r>
              <a:rPr lang="en-US" dirty="0" smtClean="0"/>
              <a:t>a </a:t>
            </a:r>
            <a:r>
              <a:rPr lang="en-US" dirty="0"/>
              <a:t>final product is typically </a:t>
            </a:r>
            <a:r>
              <a:rPr lang="en-US" dirty="0" smtClean="0"/>
              <a:t>specified  </a:t>
            </a:r>
            <a:r>
              <a:rPr lang="en-US" dirty="0"/>
              <a:t>the product features are evolved overtime </a:t>
            </a:r>
            <a:r>
              <a:rPr lang="en-US" dirty="0" smtClean="0"/>
              <a:t>to </a:t>
            </a:r>
            <a:r>
              <a:rPr lang="en-US" dirty="0"/>
              <a:t>some predetermined final </a:t>
            </a:r>
            <a:r>
              <a:rPr lang="en-US" dirty="0" smtClean="0"/>
              <a:t>state</a:t>
            </a:r>
          </a:p>
          <a:p>
            <a:r>
              <a:rPr lang="en-US" dirty="0"/>
              <a:t>Develop system concept as the </a:t>
            </a:r>
            <a:r>
              <a:rPr lang="en-US" dirty="0" smtClean="0"/>
              <a:t>project </a:t>
            </a:r>
            <a:r>
              <a:rPr lang="en-US" dirty="0"/>
              <a:t>progresses</a:t>
            </a:r>
          </a:p>
          <a:p>
            <a:r>
              <a:rPr lang="en-US" dirty="0" smtClean="0"/>
              <a:t>Begin </a:t>
            </a:r>
            <a:r>
              <a:rPr lang="en-US" dirty="0"/>
              <a:t>with the most visible aspects</a:t>
            </a:r>
          </a:p>
          <a:p>
            <a:r>
              <a:rPr lang="en-US" dirty="0" smtClean="0"/>
              <a:t>Prototype</a:t>
            </a:r>
            <a:endParaRPr lang="bg-BG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6975" y="4832176"/>
            <a:ext cx="4210050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8115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Rapid Prototype Model</a:t>
            </a:r>
            <a:endParaRPr lang="bg-BG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688" y="1666875"/>
            <a:ext cx="5762625" cy="352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246670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 Common Misuse of the</a:t>
            </a:r>
            <a:br>
              <a:rPr lang="en-US" dirty="0"/>
            </a:br>
            <a:r>
              <a:rPr lang="en-US" dirty="0"/>
              <a:t>Rapid Prototype Model</a:t>
            </a:r>
            <a:endParaRPr lang="bg-BG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738" y="2033588"/>
            <a:ext cx="5724525" cy="279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115649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Incremental </a:t>
            </a:r>
            <a:br>
              <a:rPr lang="en-US" dirty="0"/>
            </a:br>
            <a:r>
              <a:rPr lang="en-US" dirty="0"/>
              <a:t>Typical Agile </a:t>
            </a:r>
            <a:r>
              <a:rPr lang="en-US" dirty="0" smtClean="0"/>
              <a:t>Model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incremental model prescribes </a:t>
            </a:r>
            <a:r>
              <a:rPr lang="en-US" i="1" dirty="0" smtClean="0"/>
              <a:t>developing</a:t>
            </a:r>
            <a:r>
              <a:rPr lang="en-US" dirty="0" smtClean="0"/>
              <a:t> </a:t>
            </a:r>
            <a:r>
              <a:rPr lang="en-US" dirty="0"/>
              <a:t>and </a:t>
            </a:r>
            <a:r>
              <a:rPr lang="en-US" i="1" dirty="0"/>
              <a:t>delivering</a:t>
            </a:r>
            <a:r>
              <a:rPr lang="en-US" dirty="0"/>
              <a:t> the product </a:t>
            </a:r>
            <a:r>
              <a:rPr lang="en-US" dirty="0" smtClean="0"/>
              <a:t>in </a:t>
            </a:r>
            <a:r>
              <a:rPr lang="en-US" i="1" dirty="0"/>
              <a:t>planned</a:t>
            </a:r>
            <a:r>
              <a:rPr lang="en-US" dirty="0"/>
              <a:t> increments.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product is </a:t>
            </a:r>
            <a:r>
              <a:rPr lang="en-US" dirty="0">
                <a:solidFill>
                  <a:srgbClr val="FF0000"/>
                </a:solidFill>
              </a:rPr>
              <a:t>designed</a:t>
            </a:r>
            <a:r>
              <a:rPr lang="en-US" dirty="0"/>
              <a:t> to be </a:t>
            </a:r>
            <a:r>
              <a:rPr lang="en-US" dirty="0">
                <a:solidFill>
                  <a:srgbClr val="FF0000"/>
                </a:solidFill>
              </a:rPr>
              <a:t>delivered</a:t>
            </a:r>
            <a:r>
              <a:rPr lang="en-US" dirty="0"/>
              <a:t> in </a:t>
            </a:r>
            <a:r>
              <a:rPr lang="en-US" dirty="0" smtClean="0"/>
              <a:t>increments</a:t>
            </a:r>
            <a:r>
              <a:rPr lang="en-US" dirty="0"/>
              <a:t>.</a:t>
            </a:r>
          </a:p>
          <a:p>
            <a:pPr lvl="1"/>
            <a:r>
              <a:rPr lang="en-US" dirty="0" smtClean="0"/>
              <a:t>Each </a:t>
            </a:r>
            <a:r>
              <a:rPr lang="en-US" dirty="0"/>
              <a:t>increment provides (in theory) more </a:t>
            </a:r>
            <a:r>
              <a:rPr lang="en-US" dirty="0" smtClean="0"/>
              <a:t>functionality </a:t>
            </a:r>
            <a:r>
              <a:rPr lang="en-US" dirty="0"/>
              <a:t>than the previous increment.</a:t>
            </a:r>
          </a:p>
          <a:p>
            <a:r>
              <a:rPr lang="en-US" dirty="0" smtClean="0"/>
              <a:t>How </a:t>
            </a:r>
            <a:r>
              <a:rPr lang="en-US" dirty="0"/>
              <a:t>is this different from Evolutionary?</a:t>
            </a:r>
            <a:endParaRPr lang="bg-BG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069" y="4324112"/>
            <a:ext cx="6950347" cy="253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857282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Incremental / Agile </a:t>
            </a:r>
            <a:r>
              <a:rPr lang="en-US" dirty="0" smtClean="0"/>
              <a:t>methods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Customer </a:t>
            </a:r>
            <a:r>
              <a:rPr lang="en-US" dirty="0"/>
              <a:t>centric – customer expectation </a:t>
            </a:r>
            <a:r>
              <a:rPr lang="en-US" dirty="0" smtClean="0"/>
              <a:t>management</a:t>
            </a:r>
            <a:endParaRPr lang="en-US" dirty="0"/>
          </a:p>
          <a:p>
            <a:pPr lvl="1"/>
            <a:r>
              <a:rPr lang="en-US" dirty="0" smtClean="0"/>
              <a:t>Deliver </a:t>
            </a:r>
            <a:r>
              <a:rPr lang="en-US" dirty="0"/>
              <a:t>every increment</a:t>
            </a:r>
          </a:p>
          <a:p>
            <a:pPr lvl="1"/>
            <a:r>
              <a:rPr lang="en-US" dirty="0" smtClean="0"/>
              <a:t>Develop </a:t>
            </a:r>
            <a:r>
              <a:rPr lang="en-US" dirty="0"/>
              <a:t>the product with tight customer </a:t>
            </a:r>
            <a:r>
              <a:rPr lang="en-US" dirty="0" smtClean="0"/>
              <a:t>involvement</a:t>
            </a:r>
            <a:endParaRPr lang="en-US" dirty="0"/>
          </a:p>
          <a:p>
            <a:pPr lvl="1"/>
            <a:r>
              <a:rPr lang="en-US" dirty="0" smtClean="0"/>
              <a:t>Use </a:t>
            </a:r>
            <a:r>
              <a:rPr lang="en-US" dirty="0"/>
              <a:t>customer needs to drive priorities for the </a:t>
            </a:r>
            <a:r>
              <a:rPr lang="en-US" dirty="0" smtClean="0"/>
              <a:t>project</a:t>
            </a:r>
            <a:endParaRPr lang="en-US" dirty="0"/>
          </a:p>
          <a:p>
            <a:r>
              <a:rPr lang="en-US" dirty="0" smtClean="0"/>
              <a:t>Similar </a:t>
            </a:r>
            <a:r>
              <a:rPr lang="en-US" dirty="0"/>
              <a:t>in many aspects to “rapid prototyping”</a:t>
            </a:r>
          </a:p>
          <a:p>
            <a:endParaRPr lang="en-US" dirty="0" smtClean="0"/>
          </a:p>
          <a:p>
            <a:r>
              <a:rPr lang="en-US" dirty="0" smtClean="0"/>
              <a:t>Use </a:t>
            </a:r>
            <a:r>
              <a:rPr lang="en-US" dirty="0"/>
              <a:t>“small team” integration to handle many </a:t>
            </a:r>
            <a:r>
              <a:rPr lang="en-US" dirty="0" smtClean="0"/>
              <a:t>project </a:t>
            </a:r>
            <a:r>
              <a:rPr lang="en-US" dirty="0"/>
              <a:t>issues</a:t>
            </a:r>
          </a:p>
          <a:p>
            <a:pPr lvl="1"/>
            <a:r>
              <a:rPr lang="en-US" dirty="0" smtClean="0"/>
              <a:t>Scrum </a:t>
            </a:r>
            <a:r>
              <a:rPr lang="en-US" dirty="0"/>
              <a:t>and XP are primary examples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40628370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Agile </a:t>
            </a:r>
            <a:r>
              <a:rPr lang="en-US" dirty="0" smtClean="0"/>
              <a:t>Advantages &amp; Disadvantages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Advantages</a:t>
            </a:r>
          </a:p>
          <a:p>
            <a:pPr lvl="1"/>
            <a:r>
              <a:rPr lang="en-US" dirty="0" smtClean="0"/>
              <a:t>Highly </a:t>
            </a:r>
            <a:r>
              <a:rPr lang="en-US" dirty="0"/>
              <a:t>Flexible – volatile requirements</a:t>
            </a:r>
          </a:p>
          <a:p>
            <a:pPr lvl="1"/>
            <a:r>
              <a:rPr lang="en-US" dirty="0" smtClean="0"/>
              <a:t>Works </a:t>
            </a:r>
            <a:r>
              <a:rPr lang="en-US" dirty="0"/>
              <a:t>on what is important for the </a:t>
            </a:r>
            <a:r>
              <a:rPr lang="en-US" dirty="0" smtClean="0"/>
              <a:t>customer</a:t>
            </a:r>
            <a:endParaRPr lang="en-US" dirty="0"/>
          </a:p>
          <a:p>
            <a:pPr lvl="1"/>
            <a:r>
              <a:rPr lang="en-US" dirty="0" smtClean="0"/>
              <a:t>Primary </a:t>
            </a:r>
            <a:r>
              <a:rPr lang="en-US" dirty="0"/>
              <a:t>artifact is Code</a:t>
            </a:r>
          </a:p>
          <a:p>
            <a:pPr lvl="1"/>
            <a:r>
              <a:rPr lang="en-US" dirty="0" smtClean="0"/>
              <a:t>Short </a:t>
            </a:r>
            <a:r>
              <a:rPr lang="en-US" dirty="0"/>
              <a:t>increments reduce failure impact</a:t>
            </a:r>
          </a:p>
          <a:p>
            <a:pPr lvl="1"/>
            <a:r>
              <a:rPr lang="en-US" dirty="0" smtClean="0"/>
              <a:t>Use </a:t>
            </a:r>
            <a:r>
              <a:rPr lang="en-US" dirty="0"/>
              <a:t>teaming controls to improve </a:t>
            </a:r>
            <a:r>
              <a:rPr lang="en-US" dirty="0" smtClean="0"/>
              <a:t>quality</a:t>
            </a:r>
          </a:p>
          <a:p>
            <a:r>
              <a:rPr lang="en-US" dirty="0"/>
              <a:t>Disadvantages</a:t>
            </a:r>
          </a:p>
          <a:p>
            <a:pPr lvl="1"/>
            <a:r>
              <a:rPr lang="en-US" dirty="0" smtClean="0"/>
              <a:t>Team </a:t>
            </a:r>
            <a:r>
              <a:rPr lang="en-US" dirty="0"/>
              <a:t>co-location required - maybe</a:t>
            </a:r>
          </a:p>
          <a:p>
            <a:pPr lvl="1"/>
            <a:r>
              <a:rPr lang="en-US" dirty="0" smtClean="0"/>
              <a:t>Scope </a:t>
            </a:r>
            <a:r>
              <a:rPr lang="en-US" dirty="0"/>
              <a:t>is looked at in “short cycles”</a:t>
            </a:r>
          </a:p>
          <a:p>
            <a:pPr lvl="2"/>
            <a:r>
              <a:rPr lang="en-US" dirty="0" smtClean="0"/>
              <a:t>“</a:t>
            </a:r>
            <a:r>
              <a:rPr lang="en-US" dirty="0"/>
              <a:t>What can be done in a week”</a:t>
            </a:r>
          </a:p>
          <a:p>
            <a:pPr lvl="1"/>
            <a:r>
              <a:rPr lang="en-US" dirty="0" smtClean="0"/>
              <a:t>Drive </a:t>
            </a:r>
            <a:r>
              <a:rPr lang="en-US" dirty="0"/>
              <a:t>towards product only focus</a:t>
            </a:r>
          </a:p>
          <a:p>
            <a:pPr lvl="2"/>
            <a:r>
              <a:rPr lang="en-US" dirty="0" smtClean="0"/>
              <a:t>Maintenance </a:t>
            </a:r>
            <a:r>
              <a:rPr lang="en-US" dirty="0"/>
              <a:t>issues</a:t>
            </a:r>
          </a:p>
          <a:p>
            <a:pPr lvl="2"/>
            <a:r>
              <a:rPr lang="en-US" dirty="0" smtClean="0"/>
              <a:t>Documentation </a:t>
            </a:r>
            <a:r>
              <a:rPr lang="en-US" dirty="0"/>
              <a:t>– Legal, safety of life</a:t>
            </a:r>
          </a:p>
          <a:p>
            <a:pPr lvl="2"/>
            <a:r>
              <a:rPr lang="en-US" dirty="0" smtClean="0"/>
              <a:t>Design </a:t>
            </a:r>
            <a:r>
              <a:rPr lang="en-US" dirty="0"/>
              <a:t>on the fly</a:t>
            </a:r>
          </a:p>
          <a:p>
            <a:pPr lvl="1"/>
            <a:r>
              <a:rPr lang="en-US" dirty="0" smtClean="0"/>
              <a:t>Scalability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579764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Rapid Application </a:t>
            </a:r>
            <a:br>
              <a:rPr lang="en-US" dirty="0"/>
            </a:br>
            <a:r>
              <a:rPr lang="en-US" dirty="0"/>
              <a:t>Development (RAD</a:t>
            </a:r>
            <a:r>
              <a:rPr lang="en-US" dirty="0" smtClean="0"/>
              <a:t>)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38672"/>
            <a:ext cx="8229600" cy="4876800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Incremental</a:t>
            </a:r>
            <a:endParaRPr lang="en-US" dirty="0"/>
          </a:p>
          <a:p>
            <a:r>
              <a:rPr lang="en-US" dirty="0" smtClean="0"/>
              <a:t>60-90 </a:t>
            </a:r>
            <a:r>
              <a:rPr lang="en-US" dirty="0"/>
              <a:t>days per release</a:t>
            </a:r>
          </a:p>
          <a:p>
            <a:r>
              <a:rPr lang="en-US" dirty="0" smtClean="0"/>
              <a:t>Information </a:t>
            </a:r>
            <a:r>
              <a:rPr lang="en-US" dirty="0"/>
              <a:t>Systems</a:t>
            </a:r>
          </a:p>
          <a:p>
            <a:r>
              <a:rPr lang="en-US" dirty="0" smtClean="0"/>
              <a:t>4</a:t>
            </a:r>
            <a:r>
              <a:rPr lang="en-US" baseline="30000" dirty="0" smtClean="0"/>
              <a:t>th</a:t>
            </a:r>
            <a:r>
              <a:rPr lang="en-US" dirty="0" smtClean="0"/>
              <a:t> Generation </a:t>
            </a:r>
            <a:r>
              <a:rPr lang="en-US" dirty="0"/>
              <a:t>Techniques</a:t>
            </a:r>
            <a:endParaRPr lang="bg-BG" dirty="0"/>
          </a:p>
        </p:txBody>
      </p:sp>
      <p:grpSp>
        <p:nvGrpSpPr>
          <p:cNvPr id="5" name="Group 4"/>
          <p:cNvGrpSpPr/>
          <p:nvPr/>
        </p:nvGrpSpPr>
        <p:grpSpPr>
          <a:xfrm>
            <a:off x="2257425" y="4077072"/>
            <a:ext cx="5748183" cy="2500684"/>
            <a:chOff x="2257425" y="4077072"/>
            <a:chExt cx="5748183" cy="2500684"/>
          </a:xfrm>
        </p:grpSpPr>
        <p:pic>
          <p:nvPicPr>
            <p:cNvPr id="1126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7425" y="4077072"/>
              <a:ext cx="4629150" cy="2181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267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62608" y="5815756"/>
              <a:ext cx="1143000" cy="762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81647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Spiral </a:t>
            </a:r>
            <a:r>
              <a:rPr lang="en-US" dirty="0" smtClean="0"/>
              <a:t>Model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/>
              <a:t>spiral model </a:t>
            </a:r>
          </a:p>
          <a:p>
            <a:pPr lvl="1"/>
            <a:r>
              <a:rPr lang="en-US" dirty="0" smtClean="0"/>
              <a:t>First </a:t>
            </a:r>
            <a:r>
              <a:rPr lang="en-US" dirty="0"/>
              <a:t>defined by Barry Boehm</a:t>
            </a:r>
          </a:p>
          <a:p>
            <a:pPr lvl="1"/>
            <a:r>
              <a:rPr lang="en-US" dirty="0" smtClean="0"/>
              <a:t>combines </a:t>
            </a:r>
            <a:r>
              <a:rPr lang="en-US" dirty="0"/>
              <a:t>elements of:</a:t>
            </a:r>
          </a:p>
          <a:p>
            <a:pPr lvl="2"/>
            <a:r>
              <a:rPr lang="en-US" dirty="0" smtClean="0"/>
              <a:t>evolutionary</a:t>
            </a:r>
            <a:r>
              <a:rPr lang="en-US" dirty="0"/>
              <a:t>, incremental, and prototyping models</a:t>
            </a:r>
          </a:p>
          <a:p>
            <a:pPr lvl="1"/>
            <a:r>
              <a:rPr lang="en-US" dirty="0" smtClean="0"/>
              <a:t>First </a:t>
            </a:r>
            <a:r>
              <a:rPr lang="en-US" dirty="0"/>
              <a:t>model to explain</a:t>
            </a:r>
          </a:p>
          <a:p>
            <a:pPr lvl="2"/>
            <a:r>
              <a:rPr lang="en-US" dirty="0" smtClean="0"/>
              <a:t>why </a:t>
            </a:r>
            <a:r>
              <a:rPr lang="en-US" dirty="0"/>
              <a:t>iteration matters</a:t>
            </a:r>
          </a:p>
          <a:p>
            <a:pPr lvl="2"/>
            <a:r>
              <a:rPr lang="en-US" dirty="0" smtClean="0"/>
              <a:t>How </a:t>
            </a:r>
            <a:r>
              <a:rPr lang="en-US" dirty="0"/>
              <a:t>iteration could be used effectively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term </a:t>
            </a:r>
            <a:r>
              <a:rPr lang="en-US" i="1" dirty="0"/>
              <a:t>spiral</a:t>
            </a:r>
            <a:r>
              <a:rPr lang="en-US" dirty="0"/>
              <a:t> refers successive iterations </a:t>
            </a:r>
            <a:r>
              <a:rPr lang="en-US" dirty="0" smtClean="0"/>
              <a:t>outward </a:t>
            </a:r>
            <a:r>
              <a:rPr lang="en-US" dirty="0"/>
              <a:t>from a central starting point.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10486914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Spiral Model</a:t>
            </a:r>
            <a:endParaRPr lang="bg-BG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215038"/>
            <a:ext cx="6243439" cy="5204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33635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Scope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 </a:t>
            </a:r>
            <a:r>
              <a:rPr lang="en-US" dirty="0"/>
              <a:t>bounded description of the data and control, function</a:t>
            </a:r>
            <a:r>
              <a:rPr lang="en-US" dirty="0" smtClean="0"/>
              <a:t>, performance</a:t>
            </a:r>
            <a:r>
              <a:rPr lang="en-US" dirty="0"/>
              <a:t>, constraints, interfaces and reliability</a:t>
            </a:r>
          </a:p>
          <a:p>
            <a:r>
              <a:rPr lang="en-US" dirty="0" smtClean="0"/>
              <a:t>Sufficient </a:t>
            </a:r>
            <a:r>
              <a:rPr lang="en-US" dirty="0"/>
              <a:t>to determine project feasibility and create </a:t>
            </a:r>
            <a:r>
              <a:rPr lang="en-US" dirty="0" smtClean="0"/>
              <a:t>an initial </a:t>
            </a:r>
            <a:r>
              <a:rPr lang="en-US" dirty="0"/>
              <a:t>plan</a:t>
            </a:r>
          </a:p>
          <a:p>
            <a:r>
              <a:rPr lang="en-US" dirty="0" smtClean="0"/>
              <a:t>Scoping </a:t>
            </a:r>
            <a:r>
              <a:rPr lang="en-US" dirty="0"/>
              <a:t>Techniques:</a:t>
            </a:r>
          </a:p>
          <a:p>
            <a:pPr lvl="1"/>
            <a:r>
              <a:rPr lang="en-US" dirty="0" smtClean="0"/>
              <a:t>FAST </a:t>
            </a:r>
            <a:r>
              <a:rPr lang="en-US" dirty="0"/>
              <a:t>(Facilitated Application Specification Technique), QFD (</a:t>
            </a:r>
            <a:r>
              <a:rPr lang="en-US" dirty="0" smtClean="0"/>
              <a:t>Quality Function </a:t>
            </a:r>
            <a:r>
              <a:rPr lang="en-US" dirty="0"/>
              <a:t>Deployment), Use-Cases</a:t>
            </a:r>
          </a:p>
          <a:p>
            <a:r>
              <a:rPr lang="en-US" dirty="0" smtClean="0"/>
              <a:t>Scope </a:t>
            </a:r>
            <a:r>
              <a:rPr lang="en-US" dirty="0"/>
              <a:t>is affected by:</a:t>
            </a:r>
          </a:p>
          <a:p>
            <a:pPr lvl="1"/>
            <a:r>
              <a:rPr lang="en-US" dirty="0" smtClean="0"/>
              <a:t>Customers</a:t>
            </a:r>
            <a:r>
              <a:rPr lang="en-US" dirty="0"/>
              <a:t>’ needs</a:t>
            </a:r>
          </a:p>
          <a:p>
            <a:pPr lvl="1"/>
            <a:r>
              <a:rPr lang="en-US" dirty="0" smtClean="0"/>
              <a:t>Business </a:t>
            </a:r>
            <a:r>
              <a:rPr lang="en-US" dirty="0"/>
              <a:t>context</a:t>
            </a:r>
          </a:p>
          <a:p>
            <a:pPr lvl="1"/>
            <a:r>
              <a:rPr lang="en-US" dirty="0" smtClean="0"/>
              <a:t>Project </a:t>
            </a:r>
            <a:r>
              <a:rPr lang="en-US" dirty="0"/>
              <a:t>boundaries</a:t>
            </a:r>
          </a:p>
          <a:p>
            <a:pPr lvl="1"/>
            <a:r>
              <a:rPr lang="en-US" dirty="0" smtClean="0"/>
              <a:t>Customers</a:t>
            </a:r>
            <a:r>
              <a:rPr lang="en-US" dirty="0"/>
              <a:t>’ motivation</a:t>
            </a:r>
          </a:p>
          <a:p>
            <a:pPr lvl="1"/>
            <a:r>
              <a:rPr lang="en-US" dirty="0" smtClean="0"/>
              <a:t>Likely </a:t>
            </a:r>
            <a:r>
              <a:rPr lang="en-US" dirty="0"/>
              <a:t>paths for change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86654954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Spiral Model </a:t>
            </a:r>
            <a:endParaRPr lang="bg-BG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/>
              <a:t>goal is to identify risk and focus on it early.</a:t>
            </a:r>
          </a:p>
          <a:p>
            <a:r>
              <a:rPr lang="en-US" dirty="0" smtClean="0"/>
              <a:t>In </a:t>
            </a:r>
            <a:r>
              <a:rPr lang="en-US" dirty="0"/>
              <a:t>theory, risk is reduced in outer spirals as the </a:t>
            </a:r>
            <a:r>
              <a:rPr lang="en-US" dirty="0" smtClean="0"/>
              <a:t>product </a:t>
            </a:r>
            <a:r>
              <a:rPr lang="en-US" dirty="0"/>
              <a:t>becomes more refined.</a:t>
            </a:r>
          </a:p>
          <a:p>
            <a:pPr lvl="1"/>
            <a:r>
              <a:rPr lang="en-US" dirty="0" smtClean="0"/>
              <a:t>Cost/time </a:t>
            </a:r>
            <a:r>
              <a:rPr lang="en-US" dirty="0"/>
              <a:t>increases reduce risk</a:t>
            </a:r>
          </a:p>
          <a:p>
            <a:r>
              <a:rPr lang="en-US" dirty="0" smtClean="0"/>
              <a:t>Each </a:t>
            </a:r>
            <a:r>
              <a:rPr lang="en-US" dirty="0"/>
              <a:t>spiral</a:t>
            </a:r>
          </a:p>
          <a:p>
            <a:pPr lvl="1"/>
            <a:r>
              <a:rPr lang="en-US" dirty="0" smtClean="0"/>
              <a:t>starts </a:t>
            </a:r>
            <a:r>
              <a:rPr lang="en-US" dirty="0"/>
              <a:t>with design goals</a:t>
            </a:r>
          </a:p>
          <a:p>
            <a:pPr lvl="1"/>
            <a:r>
              <a:rPr lang="en-US" dirty="0" smtClean="0"/>
              <a:t>ends </a:t>
            </a:r>
            <a:r>
              <a:rPr lang="en-US" dirty="0"/>
              <a:t>with the client reviewing the progress thus far </a:t>
            </a:r>
            <a:r>
              <a:rPr lang="en-US" dirty="0" smtClean="0"/>
              <a:t>and </a:t>
            </a:r>
            <a:r>
              <a:rPr lang="en-US" dirty="0"/>
              <a:t>future direction</a:t>
            </a:r>
          </a:p>
          <a:p>
            <a:pPr lvl="1"/>
            <a:r>
              <a:rPr lang="en-US" dirty="0" smtClean="0"/>
              <a:t>was </a:t>
            </a:r>
            <a:r>
              <a:rPr lang="en-US" dirty="0"/>
              <a:t>originally prescribed to last up to 2 years</a:t>
            </a:r>
          </a:p>
          <a:p>
            <a:r>
              <a:rPr lang="en-US" dirty="0" smtClean="0"/>
              <a:t>Flexible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54889793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Possible </a:t>
            </a:r>
            <a:r>
              <a:rPr lang="en-US" dirty="0" smtClean="0"/>
              <a:t>Applications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High </a:t>
            </a:r>
            <a:r>
              <a:rPr lang="en-US" dirty="0"/>
              <a:t>risk projects</a:t>
            </a:r>
          </a:p>
          <a:p>
            <a:pPr lvl="1"/>
            <a:r>
              <a:rPr lang="en-US" dirty="0" smtClean="0"/>
              <a:t>Poorly </a:t>
            </a:r>
            <a:r>
              <a:rPr lang="en-US" dirty="0"/>
              <a:t>understood requirements</a:t>
            </a:r>
          </a:p>
          <a:p>
            <a:pPr lvl="1"/>
            <a:r>
              <a:rPr lang="en-US" dirty="0" smtClean="0"/>
              <a:t>Poorly </a:t>
            </a:r>
            <a:r>
              <a:rPr lang="en-US" dirty="0"/>
              <a:t>understood architecture</a:t>
            </a:r>
          </a:p>
          <a:p>
            <a:pPr lvl="1"/>
            <a:r>
              <a:rPr lang="en-US" dirty="0" smtClean="0"/>
              <a:t>Potential </a:t>
            </a:r>
            <a:r>
              <a:rPr lang="en-US" dirty="0"/>
              <a:t>performance problems</a:t>
            </a:r>
          </a:p>
          <a:p>
            <a:pPr lvl="1"/>
            <a:r>
              <a:rPr lang="en-US" dirty="0" smtClean="0"/>
              <a:t>Problems </a:t>
            </a:r>
            <a:r>
              <a:rPr lang="en-US" dirty="0"/>
              <a:t>in the underlying technology</a:t>
            </a:r>
          </a:p>
          <a:p>
            <a:endParaRPr lang="en-US" dirty="0" smtClean="0"/>
          </a:p>
          <a:p>
            <a:r>
              <a:rPr lang="en-US" dirty="0" smtClean="0"/>
              <a:t>Combine </a:t>
            </a:r>
            <a:r>
              <a:rPr lang="en-US" dirty="0"/>
              <a:t>with other lifecycle models</a:t>
            </a:r>
          </a:p>
          <a:p>
            <a:pPr lvl="1"/>
            <a:r>
              <a:rPr lang="en-US" dirty="0" smtClean="0"/>
              <a:t>Terminate </a:t>
            </a:r>
            <a:r>
              <a:rPr lang="en-US" dirty="0"/>
              <a:t>with waterfall or other lifecycle</a:t>
            </a:r>
          </a:p>
          <a:p>
            <a:pPr lvl="1"/>
            <a:r>
              <a:rPr lang="en-US" dirty="0" smtClean="0"/>
              <a:t>Incorporate </a:t>
            </a:r>
            <a:r>
              <a:rPr lang="en-US" dirty="0"/>
              <a:t>other lifecycle models as </a:t>
            </a:r>
            <a:r>
              <a:rPr lang="en-US" dirty="0" smtClean="0"/>
              <a:t>iterations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272599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Design-to-Schedule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84784"/>
            <a:ext cx="8229600" cy="4876800"/>
          </a:xfrm>
        </p:spPr>
        <p:txBody>
          <a:bodyPr/>
          <a:lstStyle/>
          <a:p>
            <a:r>
              <a:rPr lang="en-US" dirty="0" smtClean="0"/>
              <a:t>Prioritize features</a:t>
            </a:r>
          </a:p>
          <a:p>
            <a:r>
              <a:rPr lang="en-US" dirty="0" smtClean="0"/>
              <a:t>Unsure </a:t>
            </a:r>
            <a:r>
              <a:rPr lang="en-US" dirty="0"/>
              <a:t>if final release will be reached</a:t>
            </a:r>
            <a:endParaRPr lang="bg-BG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377702"/>
            <a:ext cx="8208912" cy="4330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0674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Design-to-Schedule </a:t>
            </a:r>
            <a:r>
              <a:rPr lang="en-US" dirty="0" smtClean="0"/>
              <a:t>Benefits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Ensure </a:t>
            </a:r>
            <a:r>
              <a:rPr lang="en-US" dirty="0"/>
              <a:t>product release for a </a:t>
            </a:r>
            <a:r>
              <a:rPr lang="en-US" dirty="0" smtClean="0"/>
              <a:t>particular date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Most </a:t>
            </a:r>
            <a:r>
              <a:rPr lang="en-US" dirty="0"/>
              <a:t>important features completed first</a:t>
            </a:r>
          </a:p>
          <a:p>
            <a:endParaRPr lang="en-US" dirty="0" smtClean="0"/>
          </a:p>
          <a:p>
            <a:r>
              <a:rPr lang="en-US" dirty="0" smtClean="0"/>
              <a:t>Useful </a:t>
            </a:r>
            <a:r>
              <a:rPr lang="en-US" dirty="0"/>
              <a:t>for project parts not on the </a:t>
            </a:r>
            <a:r>
              <a:rPr lang="en-US" dirty="0" smtClean="0"/>
              <a:t>critical </a:t>
            </a:r>
            <a:r>
              <a:rPr lang="en-US" dirty="0"/>
              <a:t>path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91025338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Design-to-Schedule Disadvantages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Wasted </a:t>
            </a:r>
            <a:r>
              <a:rPr lang="en-US" dirty="0"/>
              <a:t>effort specifying unfinished </a:t>
            </a:r>
            <a:r>
              <a:rPr lang="en-US" dirty="0" smtClean="0"/>
              <a:t>stages</a:t>
            </a:r>
            <a:endParaRPr lang="en-US" dirty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Could </a:t>
            </a:r>
            <a:r>
              <a:rPr lang="en-US" dirty="0"/>
              <a:t>complete one or more stages if time </a:t>
            </a:r>
            <a:r>
              <a:rPr lang="en-US" dirty="0" smtClean="0"/>
              <a:t>was </a:t>
            </a:r>
            <a:r>
              <a:rPr lang="en-US" dirty="0"/>
              <a:t>not wasted specifying several </a:t>
            </a:r>
            <a:r>
              <a:rPr lang="en-US" dirty="0" smtClean="0"/>
              <a:t>unfinished </a:t>
            </a:r>
            <a:r>
              <a:rPr lang="en-US" dirty="0"/>
              <a:t>stages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351866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Evolutionary </a:t>
            </a:r>
            <a:r>
              <a:rPr lang="en-US" dirty="0" smtClean="0"/>
              <a:t>Delivery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573" y="1412776"/>
            <a:ext cx="8229600" cy="4876800"/>
          </a:xfrm>
        </p:spPr>
        <p:txBody>
          <a:bodyPr/>
          <a:lstStyle/>
          <a:p>
            <a:r>
              <a:rPr lang="en-US" dirty="0" smtClean="0"/>
              <a:t>Similar </a:t>
            </a:r>
            <a:r>
              <a:rPr lang="en-US" dirty="0"/>
              <a:t>to Evolutionary Prototyping</a:t>
            </a:r>
          </a:p>
          <a:p>
            <a:r>
              <a:rPr lang="en-US" dirty="0" smtClean="0"/>
              <a:t>Refine </a:t>
            </a:r>
            <a:r>
              <a:rPr lang="en-US" dirty="0"/>
              <a:t>version based upon customer </a:t>
            </a:r>
            <a:r>
              <a:rPr lang="en-US" dirty="0" smtClean="0"/>
              <a:t>feedback</a:t>
            </a:r>
            <a:endParaRPr lang="en-US" dirty="0"/>
          </a:p>
          <a:p>
            <a:r>
              <a:rPr lang="en-US" dirty="0" smtClean="0"/>
              <a:t>Emphasizes </a:t>
            </a:r>
            <a:r>
              <a:rPr lang="en-US" dirty="0"/>
              <a:t>core of the system</a:t>
            </a:r>
            <a:endParaRPr lang="bg-BG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658664"/>
            <a:ext cx="6384797" cy="4199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1278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Evolutionary </a:t>
            </a:r>
            <a:r>
              <a:rPr lang="en-US" dirty="0" smtClean="0"/>
              <a:t>Delivery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Benefits</a:t>
            </a:r>
            <a:endParaRPr lang="en-US" dirty="0"/>
          </a:p>
          <a:p>
            <a:pPr lvl="1"/>
            <a:r>
              <a:rPr lang="en-US" dirty="0" smtClean="0"/>
              <a:t>Can </a:t>
            </a:r>
            <a:r>
              <a:rPr lang="en-US" dirty="0"/>
              <a:t>accommodate customer requests</a:t>
            </a:r>
          </a:p>
          <a:p>
            <a:pPr lvl="1"/>
            <a:r>
              <a:rPr lang="en-US" dirty="0" smtClean="0"/>
              <a:t>Allows </a:t>
            </a:r>
            <a:r>
              <a:rPr lang="en-US" dirty="0"/>
              <a:t>a degree of midcourse changes</a:t>
            </a:r>
          </a:p>
          <a:p>
            <a:pPr lvl="1"/>
            <a:r>
              <a:rPr lang="en-US" dirty="0" smtClean="0"/>
              <a:t>Provides </a:t>
            </a:r>
            <a:r>
              <a:rPr lang="en-US" dirty="0"/>
              <a:t>tangible results</a:t>
            </a:r>
          </a:p>
          <a:p>
            <a:r>
              <a:rPr lang="en-US" dirty="0" smtClean="0"/>
              <a:t>Disadvantages</a:t>
            </a:r>
            <a:endParaRPr lang="en-US" dirty="0"/>
          </a:p>
          <a:p>
            <a:pPr lvl="1"/>
            <a:r>
              <a:rPr lang="en-US" dirty="0" smtClean="0"/>
              <a:t>Requires </a:t>
            </a:r>
            <a:r>
              <a:rPr lang="en-US" dirty="0"/>
              <a:t>careful planning</a:t>
            </a:r>
          </a:p>
          <a:p>
            <a:pPr lvl="1"/>
            <a:r>
              <a:rPr lang="en-US" dirty="0" smtClean="0"/>
              <a:t>May </a:t>
            </a:r>
            <a:r>
              <a:rPr lang="en-US" dirty="0"/>
              <a:t>lead to Code-and-Fix development</a:t>
            </a:r>
          </a:p>
          <a:p>
            <a:r>
              <a:rPr lang="en-US" dirty="0" smtClean="0"/>
              <a:t>Use </a:t>
            </a:r>
            <a:r>
              <a:rPr lang="en-US" dirty="0"/>
              <a:t>for Exceptionally time-sensitive projects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4897891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Commercial Off-the-Shelf </a:t>
            </a:r>
            <a:r>
              <a:rPr lang="en-US" dirty="0" smtClean="0"/>
              <a:t>Software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Cycle</a:t>
            </a:r>
            <a:endParaRPr lang="en-US" dirty="0"/>
          </a:p>
          <a:p>
            <a:pPr lvl="1"/>
            <a:r>
              <a:rPr lang="en-US" dirty="0" smtClean="0"/>
              <a:t>Identify </a:t>
            </a:r>
            <a:r>
              <a:rPr lang="en-US" dirty="0"/>
              <a:t>Possible ones</a:t>
            </a:r>
          </a:p>
          <a:p>
            <a:pPr lvl="1"/>
            <a:r>
              <a:rPr lang="en-US" dirty="0" smtClean="0"/>
              <a:t>Check </a:t>
            </a:r>
            <a:r>
              <a:rPr lang="en-US" dirty="0"/>
              <a:t>Library</a:t>
            </a:r>
          </a:p>
          <a:p>
            <a:pPr lvl="1"/>
            <a:r>
              <a:rPr lang="en-US" dirty="0" smtClean="0"/>
              <a:t>Use </a:t>
            </a:r>
            <a:r>
              <a:rPr lang="en-US" dirty="0"/>
              <a:t>(if they exist)</a:t>
            </a:r>
          </a:p>
          <a:p>
            <a:pPr lvl="1"/>
            <a:r>
              <a:rPr lang="en-US" dirty="0" smtClean="0"/>
              <a:t>Build </a:t>
            </a:r>
            <a:r>
              <a:rPr lang="en-US" dirty="0"/>
              <a:t>new ones (if they don’t</a:t>
            </a:r>
          </a:p>
          <a:p>
            <a:pPr lvl="1"/>
            <a:r>
              <a:rPr lang="en-US" dirty="0" smtClean="0"/>
              <a:t>Put </a:t>
            </a:r>
            <a:r>
              <a:rPr lang="en-US" dirty="0"/>
              <a:t>new ones in Library</a:t>
            </a:r>
          </a:p>
          <a:p>
            <a:endParaRPr lang="en-US" dirty="0" smtClean="0"/>
          </a:p>
          <a:p>
            <a:r>
              <a:rPr lang="en-US" dirty="0" smtClean="0"/>
              <a:t>But</a:t>
            </a:r>
            <a:r>
              <a:rPr lang="en-US" dirty="0"/>
              <a:t>:  Software rarely matches ideal software</a:t>
            </a:r>
          </a:p>
          <a:p>
            <a:pPr lvl="1"/>
            <a:r>
              <a:rPr lang="en-US" dirty="0" smtClean="0"/>
              <a:t>Design </a:t>
            </a:r>
            <a:r>
              <a:rPr lang="en-US" dirty="0"/>
              <a:t>concessions</a:t>
            </a:r>
          </a:p>
          <a:p>
            <a:pPr lvl="1"/>
            <a:r>
              <a:rPr lang="en-US" dirty="0" smtClean="0"/>
              <a:t>Cost </a:t>
            </a:r>
            <a:r>
              <a:rPr lang="en-US" dirty="0"/>
              <a:t>concessions</a:t>
            </a:r>
          </a:p>
          <a:p>
            <a:pPr lvl="1"/>
            <a:r>
              <a:rPr lang="en-US" dirty="0" smtClean="0"/>
              <a:t>Schedule </a:t>
            </a:r>
            <a:r>
              <a:rPr lang="en-US" dirty="0"/>
              <a:t>concessions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52982393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Choosing: Criteria to </a:t>
            </a:r>
            <a:r>
              <a:rPr lang="en-US" dirty="0" smtClean="0"/>
              <a:t>consider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Requirements </a:t>
            </a:r>
            <a:r>
              <a:rPr lang="en-US" dirty="0"/>
              <a:t>understood?  Volatile?</a:t>
            </a:r>
          </a:p>
          <a:p>
            <a:r>
              <a:rPr lang="en-US" dirty="0" smtClean="0"/>
              <a:t>Scope </a:t>
            </a:r>
            <a:r>
              <a:rPr lang="en-US" dirty="0"/>
              <a:t>of project</a:t>
            </a:r>
          </a:p>
          <a:p>
            <a:r>
              <a:rPr lang="en-US" dirty="0" smtClean="0"/>
              <a:t>External </a:t>
            </a:r>
            <a:r>
              <a:rPr lang="en-US" dirty="0"/>
              <a:t>constraints?</a:t>
            </a:r>
          </a:p>
          <a:p>
            <a:r>
              <a:rPr lang="en-US" dirty="0" smtClean="0"/>
              <a:t>Need </a:t>
            </a:r>
            <a:r>
              <a:rPr lang="en-US" dirty="0"/>
              <a:t>for design / architecture</a:t>
            </a:r>
          </a:p>
          <a:p>
            <a:r>
              <a:rPr lang="en-US" dirty="0" smtClean="0"/>
              <a:t>Quality</a:t>
            </a:r>
            <a:endParaRPr lang="en-US" dirty="0"/>
          </a:p>
          <a:p>
            <a:r>
              <a:rPr lang="en-US" dirty="0" smtClean="0"/>
              <a:t>Future </a:t>
            </a:r>
            <a:r>
              <a:rPr lang="en-US" dirty="0"/>
              <a:t>revisions?</a:t>
            </a:r>
          </a:p>
          <a:p>
            <a:r>
              <a:rPr lang="en-US" dirty="0" smtClean="0"/>
              <a:t>How </a:t>
            </a:r>
            <a:r>
              <a:rPr lang="en-US" dirty="0"/>
              <a:t>much risk can you accept</a:t>
            </a:r>
          </a:p>
          <a:p>
            <a:r>
              <a:rPr lang="en-US" dirty="0" smtClean="0"/>
              <a:t>Schedule </a:t>
            </a:r>
            <a:r>
              <a:rPr lang="en-US" dirty="0"/>
              <a:t>/ Resource constraints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08649665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Choosing An Appropriate </a:t>
            </a:r>
            <a:r>
              <a:rPr lang="en-US" dirty="0" smtClean="0"/>
              <a:t>Lifecycle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Need </a:t>
            </a:r>
            <a:r>
              <a:rPr lang="en-US" dirty="0"/>
              <a:t>to provide visible progress to </a:t>
            </a:r>
            <a:r>
              <a:rPr lang="en-US" dirty="0" smtClean="0"/>
              <a:t>customers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Need </a:t>
            </a:r>
            <a:r>
              <a:rPr lang="en-US" dirty="0"/>
              <a:t>to provide visible progress to </a:t>
            </a:r>
            <a:r>
              <a:rPr lang="en-US" dirty="0" smtClean="0"/>
              <a:t>management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How </a:t>
            </a:r>
            <a:r>
              <a:rPr lang="en-US" dirty="0"/>
              <a:t>sophisticated (complicated) is the </a:t>
            </a:r>
            <a:r>
              <a:rPr lang="en-US" dirty="0" smtClean="0"/>
              <a:t>model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28050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Estimating </a:t>
            </a:r>
            <a:r>
              <a:rPr lang="en-US" dirty="0" smtClean="0"/>
              <a:t>Resources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Human </a:t>
            </a:r>
            <a:r>
              <a:rPr lang="en-US" dirty="0"/>
              <a:t>Resources:</a:t>
            </a:r>
          </a:p>
          <a:p>
            <a:pPr lvl="1"/>
            <a:r>
              <a:rPr lang="en-US" dirty="0" smtClean="0"/>
              <a:t>Select </a:t>
            </a:r>
            <a:r>
              <a:rPr lang="en-US" dirty="0"/>
              <a:t>skills required (both position and specialty, e.g. </a:t>
            </a:r>
            <a:r>
              <a:rPr lang="en-US" dirty="0" smtClean="0"/>
              <a:t>database software </a:t>
            </a:r>
            <a:r>
              <a:rPr lang="en-US" dirty="0"/>
              <a:t>engineer). Requires an effort estimate</a:t>
            </a:r>
          </a:p>
          <a:p>
            <a:r>
              <a:rPr lang="en-US" dirty="0" smtClean="0"/>
              <a:t>Reusable </a:t>
            </a:r>
            <a:r>
              <a:rPr lang="en-US" dirty="0"/>
              <a:t>Software Resources:</a:t>
            </a:r>
          </a:p>
          <a:p>
            <a:pPr lvl="1"/>
            <a:r>
              <a:rPr lang="en-US" dirty="0" smtClean="0"/>
              <a:t>Off-the-shelf </a:t>
            </a:r>
            <a:r>
              <a:rPr lang="en-US" dirty="0"/>
              <a:t>components (existing software acquired </a:t>
            </a:r>
            <a:r>
              <a:rPr lang="en-US" dirty="0" smtClean="0"/>
              <a:t>from 3rd </a:t>
            </a:r>
            <a:r>
              <a:rPr lang="en-US" dirty="0"/>
              <a:t>party with no modification required)</a:t>
            </a:r>
          </a:p>
          <a:p>
            <a:pPr lvl="1"/>
            <a:r>
              <a:rPr lang="en-US" dirty="0" smtClean="0"/>
              <a:t>Full-experience </a:t>
            </a:r>
            <a:r>
              <a:rPr lang="en-US" dirty="0"/>
              <a:t>components (previous project code is </a:t>
            </a:r>
            <a:r>
              <a:rPr lang="en-US" dirty="0" smtClean="0"/>
              <a:t>similar and </a:t>
            </a:r>
            <a:r>
              <a:rPr lang="en-US" dirty="0"/>
              <a:t>team members have full experience in this </a:t>
            </a:r>
            <a:r>
              <a:rPr lang="en-US" dirty="0" smtClean="0"/>
              <a:t>application area</a:t>
            </a:r>
            <a:r>
              <a:rPr lang="en-US" dirty="0"/>
              <a:t>)</a:t>
            </a:r>
          </a:p>
          <a:p>
            <a:pPr lvl="1"/>
            <a:r>
              <a:rPr lang="en-US" dirty="0" smtClean="0"/>
              <a:t>Partial-experience </a:t>
            </a:r>
            <a:r>
              <a:rPr lang="en-US" dirty="0"/>
              <a:t>components (existing project code </a:t>
            </a:r>
            <a:r>
              <a:rPr lang="en-US" dirty="0" smtClean="0"/>
              <a:t>is related </a:t>
            </a:r>
            <a:r>
              <a:rPr lang="en-US" dirty="0"/>
              <a:t>but requires substantial modification and team </a:t>
            </a:r>
            <a:r>
              <a:rPr lang="en-US" dirty="0" smtClean="0"/>
              <a:t>has limited </a:t>
            </a:r>
            <a:r>
              <a:rPr lang="en-US" dirty="0"/>
              <a:t>experience in the application area)</a:t>
            </a:r>
          </a:p>
          <a:p>
            <a:pPr lvl="1"/>
            <a:r>
              <a:rPr lang="en-US" dirty="0" smtClean="0"/>
              <a:t>New </a:t>
            </a:r>
            <a:r>
              <a:rPr lang="en-US" dirty="0"/>
              <a:t>components (must be built from scratch for </a:t>
            </a:r>
            <a:r>
              <a:rPr lang="en-US" dirty="0" smtClean="0"/>
              <a:t>this project</a:t>
            </a:r>
            <a:r>
              <a:rPr lang="en-US" dirty="0"/>
              <a:t>)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82931154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Strengths &amp; Weaknesses</a:t>
            </a:r>
            <a:endParaRPr lang="bg-BG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35" y="1342603"/>
            <a:ext cx="7949505" cy="5518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464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Strengths &amp; Weaknesses</a:t>
            </a:r>
            <a:endParaRPr lang="bg-BG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98612"/>
            <a:ext cx="8106903" cy="5483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6280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Strengths &amp; Weaknesses</a:t>
            </a:r>
            <a:endParaRPr lang="bg-BG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160" y="1268759"/>
            <a:ext cx="7043136" cy="5573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0038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Common Errors in </a:t>
            </a:r>
            <a:r>
              <a:rPr lang="en-US" dirty="0" smtClean="0"/>
              <a:t>Choosing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Tailoring </a:t>
            </a:r>
            <a:r>
              <a:rPr lang="en-US" dirty="0"/>
              <a:t>project to fit lifecycle</a:t>
            </a:r>
          </a:p>
          <a:p>
            <a:pPr lvl="1"/>
            <a:r>
              <a:rPr lang="en-US" dirty="0" smtClean="0"/>
              <a:t>Looking </a:t>
            </a:r>
            <a:r>
              <a:rPr lang="en-US" dirty="0"/>
              <a:t>for a recipe</a:t>
            </a:r>
          </a:p>
          <a:p>
            <a:pPr lvl="1"/>
            <a:r>
              <a:rPr lang="en-US" dirty="0" smtClean="0"/>
              <a:t>NO</a:t>
            </a:r>
            <a:r>
              <a:rPr lang="en-US" dirty="0"/>
              <a:t>!  Tailor lifecycle</a:t>
            </a:r>
          </a:p>
          <a:p>
            <a:pPr lvl="1"/>
            <a:r>
              <a:rPr lang="en-US" dirty="0" smtClean="0"/>
              <a:t>Imbedded </a:t>
            </a:r>
            <a:r>
              <a:rPr lang="en-US" dirty="0"/>
              <a:t>lifecycles</a:t>
            </a:r>
          </a:p>
          <a:p>
            <a:endParaRPr lang="en-US" dirty="0" smtClean="0"/>
          </a:p>
          <a:p>
            <a:r>
              <a:rPr lang="en-US" dirty="0" smtClean="0"/>
              <a:t>Supermarket </a:t>
            </a:r>
            <a:r>
              <a:rPr lang="en-US" dirty="0"/>
              <a:t>approach</a:t>
            </a:r>
          </a:p>
          <a:p>
            <a:pPr lvl="1"/>
            <a:r>
              <a:rPr lang="en-US" dirty="0" smtClean="0"/>
              <a:t>Pick </a:t>
            </a:r>
            <a:r>
              <a:rPr lang="en-US" dirty="0"/>
              <a:t>and choose?</a:t>
            </a:r>
          </a:p>
          <a:p>
            <a:endParaRPr lang="en-US" dirty="0" smtClean="0"/>
          </a:p>
          <a:p>
            <a:r>
              <a:rPr lang="en-US" dirty="0" smtClean="0"/>
              <a:t>It </a:t>
            </a:r>
            <a:r>
              <a:rPr lang="en-US" dirty="0"/>
              <a:t>must be repeatable!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603421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Estimating Resources - </a:t>
            </a:r>
            <a:r>
              <a:rPr lang="en-US" dirty="0" smtClean="0"/>
              <a:t>2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Environmental </a:t>
            </a:r>
            <a:r>
              <a:rPr lang="en-US" dirty="0"/>
              <a:t>Resources: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hardware and software tools required to </a:t>
            </a:r>
            <a:r>
              <a:rPr lang="en-US" dirty="0" smtClean="0"/>
              <a:t>develop the </a:t>
            </a:r>
            <a:r>
              <a:rPr lang="en-US" dirty="0"/>
              <a:t>project. Planner needs to provide a time </a:t>
            </a:r>
            <a:r>
              <a:rPr lang="en-US" dirty="0" smtClean="0"/>
              <a:t>window for </a:t>
            </a:r>
            <a:r>
              <a:rPr lang="en-US" dirty="0"/>
              <a:t>booking them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882251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Estimating Cost and </a:t>
            </a:r>
            <a:r>
              <a:rPr lang="en-US" dirty="0" smtClean="0"/>
              <a:t>Effort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Project </a:t>
            </a:r>
            <a:r>
              <a:rPr lang="en-US" dirty="0"/>
              <a:t>scope must be explicitly defined. If not, </a:t>
            </a:r>
            <a:r>
              <a:rPr lang="en-US" dirty="0" smtClean="0"/>
              <a:t>the project </a:t>
            </a:r>
            <a:r>
              <a:rPr lang="en-US" dirty="0"/>
              <a:t>may be infeasible</a:t>
            </a:r>
          </a:p>
          <a:p>
            <a:r>
              <a:rPr lang="en-US" dirty="0" smtClean="0"/>
              <a:t>Task </a:t>
            </a:r>
            <a:r>
              <a:rPr lang="en-US" dirty="0"/>
              <a:t>and/or functional decomposition is necessary</a:t>
            </a:r>
          </a:p>
          <a:p>
            <a:r>
              <a:rPr lang="en-US" dirty="0" smtClean="0"/>
              <a:t>Historical </a:t>
            </a:r>
            <a:r>
              <a:rPr lang="en-US" dirty="0"/>
              <a:t>measures (metrics) are very helpful</a:t>
            </a:r>
          </a:p>
          <a:p>
            <a:r>
              <a:rPr lang="en-US" dirty="0" smtClean="0"/>
              <a:t>Triangulation</a:t>
            </a:r>
            <a:r>
              <a:rPr lang="en-US" dirty="0"/>
              <a:t>: At least two different techniques </a:t>
            </a:r>
            <a:r>
              <a:rPr lang="en-US" dirty="0" smtClean="0"/>
              <a:t>should be </a:t>
            </a:r>
            <a:r>
              <a:rPr lang="en-US" dirty="0"/>
              <a:t>used. Can be reconciled if they are within 20%</a:t>
            </a:r>
          </a:p>
          <a:p>
            <a:r>
              <a:rPr lang="en-US" dirty="0" smtClean="0"/>
              <a:t>Remember </a:t>
            </a:r>
            <a:r>
              <a:rPr lang="en-US" dirty="0"/>
              <a:t>that uncertainty is inherent in early estimates</a:t>
            </a:r>
          </a:p>
          <a:p>
            <a:r>
              <a:rPr lang="en-US" dirty="0" smtClean="0"/>
              <a:t>Viable </a:t>
            </a:r>
            <a:r>
              <a:rPr lang="en-US" dirty="0"/>
              <a:t>Techniques:</a:t>
            </a:r>
          </a:p>
          <a:p>
            <a:pPr lvl="1"/>
            <a:r>
              <a:rPr lang="en-US" dirty="0" smtClean="0"/>
              <a:t>Delay </a:t>
            </a:r>
            <a:r>
              <a:rPr lang="en-US" dirty="0"/>
              <a:t>estimation until later in the project (XP approach)</a:t>
            </a:r>
          </a:p>
          <a:p>
            <a:pPr lvl="1"/>
            <a:r>
              <a:rPr lang="en-US" dirty="0" smtClean="0"/>
              <a:t>Base </a:t>
            </a:r>
            <a:r>
              <a:rPr lang="en-US" dirty="0"/>
              <a:t>estimates on similar projects that have already </a:t>
            </a:r>
            <a:r>
              <a:rPr lang="en-US" dirty="0" smtClean="0"/>
              <a:t>been completed</a:t>
            </a:r>
            <a:endParaRPr lang="en-US" dirty="0"/>
          </a:p>
          <a:p>
            <a:pPr lvl="1"/>
            <a:r>
              <a:rPr lang="en-US" dirty="0" smtClean="0"/>
              <a:t>Use </a:t>
            </a:r>
            <a:r>
              <a:rPr lang="en-US" dirty="0"/>
              <a:t>relatively simple decomposition techniques (LOC or FP)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12893182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495</TotalTime>
  <Words>2842</Words>
  <Application>Microsoft Office PowerPoint</Application>
  <PresentationFormat>On-screen Show (4:3)</PresentationFormat>
  <Paragraphs>510</Paragraphs>
  <Slides>73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73</vt:i4>
      </vt:variant>
    </vt:vector>
  </HeadingPairs>
  <TitlesOfParts>
    <vt:vector size="74" baseType="lpstr">
      <vt:lpstr>Clarity</vt:lpstr>
      <vt:lpstr>Project planning and scheduling</vt:lpstr>
      <vt:lpstr>Objectives</vt:lpstr>
      <vt:lpstr>Topics</vt:lpstr>
      <vt:lpstr>Software Project Planning</vt:lpstr>
      <vt:lpstr>Steps in Project Planning</vt:lpstr>
      <vt:lpstr>Scope</vt:lpstr>
      <vt:lpstr>Estimating Resources</vt:lpstr>
      <vt:lpstr>Estimating Resources - 2</vt:lpstr>
      <vt:lpstr>Estimating Cost and Effort</vt:lpstr>
      <vt:lpstr>Risk Analysis and Management</vt:lpstr>
      <vt:lpstr>Risk Analysis and Management-2</vt:lpstr>
      <vt:lpstr>Risk Management Paradigm</vt:lpstr>
      <vt:lpstr>Risk (3xM) Mitigation, Monitoring, and Management </vt:lpstr>
      <vt:lpstr>Scheduling</vt:lpstr>
      <vt:lpstr>Why Are Projects Late?</vt:lpstr>
      <vt:lpstr>Why Are Projects Late? </vt:lpstr>
      <vt:lpstr>Dealing with Unrealistic  Deadlines</vt:lpstr>
      <vt:lpstr>Tools and techniques for the  planner</vt:lpstr>
      <vt:lpstr>Scheduling</vt:lpstr>
      <vt:lpstr>Define a Task Network</vt:lpstr>
      <vt:lpstr>WBS – Work break down  structure</vt:lpstr>
      <vt:lpstr>Gantt chart</vt:lpstr>
      <vt:lpstr>Gantt Chart</vt:lpstr>
      <vt:lpstr>Planning individual Task  expressed as ETVX</vt:lpstr>
      <vt:lpstr>How do I get the tasks? Project Planning process</vt:lpstr>
      <vt:lpstr>Project Planning process</vt:lpstr>
      <vt:lpstr>Process (Lifecycle) activation</vt:lpstr>
      <vt:lpstr>Resource Allocation</vt:lpstr>
      <vt:lpstr>Tracking the Schedule</vt:lpstr>
      <vt:lpstr>Effort Allocation</vt:lpstr>
      <vt:lpstr>Tracking</vt:lpstr>
      <vt:lpstr>Tracking</vt:lpstr>
      <vt:lpstr>Lifecycle Planning</vt:lpstr>
      <vt:lpstr>Lifecycle Defined Note: You must define terms</vt:lpstr>
      <vt:lpstr>PowerPoint Presentation</vt:lpstr>
      <vt:lpstr>What is a Life Cycle?</vt:lpstr>
      <vt:lpstr>What is a Life Cycle? Tony Lattanze</vt:lpstr>
      <vt:lpstr>PowerPoint Presentation</vt:lpstr>
      <vt:lpstr>What is a Process?</vt:lpstr>
      <vt:lpstr>Process ≠ Lifecycle</vt:lpstr>
      <vt:lpstr>Benefits of a Lifecycle Model</vt:lpstr>
      <vt:lpstr>Life Cycles</vt:lpstr>
      <vt:lpstr>Look at with respect to:</vt:lpstr>
      <vt:lpstr>Ad Hoc “Hobbyist”</vt:lpstr>
      <vt:lpstr>Waterfall Model also called traditional</vt:lpstr>
      <vt:lpstr> Waterfall Model</vt:lpstr>
      <vt:lpstr>Waterfall Model Intent</vt:lpstr>
      <vt:lpstr>Waterfall Model: Reality</vt:lpstr>
      <vt:lpstr>Waterfall Problems</vt:lpstr>
      <vt:lpstr>Throw away Prototype</vt:lpstr>
      <vt:lpstr>Evolutionary Prototype</vt:lpstr>
      <vt:lpstr>The Rapid Prototype Model</vt:lpstr>
      <vt:lpstr>A Common Misuse of the Rapid Prototype Model</vt:lpstr>
      <vt:lpstr>Incremental  Typical Agile Model</vt:lpstr>
      <vt:lpstr>Incremental / Agile methods</vt:lpstr>
      <vt:lpstr>Agile Advantages &amp; Disadvantages</vt:lpstr>
      <vt:lpstr>Rapid Application  Development (RAD)</vt:lpstr>
      <vt:lpstr>Spiral Model</vt:lpstr>
      <vt:lpstr>Spiral Model</vt:lpstr>
      <vt:lpstr>Spiral Model </vt:lpstr>
      <vt:lpstr>Possible Applications</vt:lpstr>
      <vt:lpstr>Design-to-Schedule</vt:lpstr>
      <vt:lpstr>Design-to-Schedule Benefits</vt:lpstr>
      <vt:lpstr>Design-to-Schedule Disadvantages</vt:lpstr>
      <vt:lpstr>Evolutionary Delivery</vt:lpstr>
      <vt:lpstr>Evolutionary Delivery</vt:lpstr>
      <vt:lpstr>Commercial Off-the-Shelf Software</vt:lpstr>
      <vt:lpstr>Choosing: Criteria to consider</vt:lpstr>
      <vt:lpstr>Choosing An Appropriate Lifecycle</vt:lpstr>
      <vt:lpstr>Strengths &amp; Weaknesses</vt:lpstr>
      <vt:lpstr>Strengths &amp; Weaknesses</vt:lpstr>
      <vt:lpstr>Strengths &amp; Weaknesses</vt:lpstr>
      <vt:lpstr>Common Errors in Choosing</vt:lpstr>
    </vt:vector>
  </TitlesOfParts>
  <Company>NBU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Software Engineering</dc:title>
  <dc:creator>Student</dc:creator>
  <cp:lastModifiedBy>USER</cp:lastModifiedBy>
  <cp:revision>76</cp:revision>
  <dcterms:created xsi:type="dcterms:W3CDTF">2011-11-04T08:16:14Z</dcterms:created>
  <dcterms:modified xsi:type="dcterms:W3CDTF">2011-11-06T14:07:04Z</dcterms:modified>
</cp:coreProperties>
</file>