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8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4" r:id="rId16"/>
    <p:sldId id="271" r:id="rId17"/>
    <p:sldId id="272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333" r:id="rId31"/>
    <p:sldId id="287" r:id="rId32"/>
    <p:sldId id="322" r:id="rId33"/>
    <p:sldId id="323" r:id="rId34"/>
    <p:sldId id="324" r:id="rId35"/>
    <p:sldId id="325" r:id="rId36"/>
    <p:sldId id="326" r:id="rId37"/>
    <p:sldId id="327" r:id="rId38"/>
    <p:sldId id="328" r:id="rId39"/>
    <p:sldId id="329" r:id="rId40"/>
    <p:sldId id="330" r:id="rId41"/>
    <p:sldId id="331" r:id="rId42"/>
    <p:sldId id="332" r:id="rId43"/>
    <p:sldId id="334" r:id="rId44"/>
    <p:sldId id="335" r:id="rId45"/>
    <p:sldId id="289" r:id="rId46"/>
    <p:sldId id="290" r:id="rId47"/>
    <p:sldId id="291" r:id="rId48"/>
    <p:sldId id="292" r:id="rId49"/>
    <p:sldId id="293" r:id="rId50"/>
    <p:sldId id="294" r:id="rId51"/>
    <p:sldId id="295" r:id="rId52"/>
    <p:sldId id="296" r:id="rId53"/>
    <p:sldId id="297" r:id="rId54"/>
    <p:sldId id="298" r:id="rId55"/>
    <p:sldId id="299" r:id="rId56"/>
    <p:sldId id="300" r:id="rId57"/>
    <p:sldId id="301" r:id="rId58"/>
    <p:sldId id="302" r:id="rId59"/>
    <p:sldId id="303" r:id="rId60"/>
    <p:sldId id="304" r:id="rId61"/>
    <p:sldId id="306" r:id="rId62"/>
    <p:sldId id="307" r:id="rId63"/>
    <p:sldId id="308" r:id="rId64"/>
    <p:sldId id="309" r:id="rId65"/>
    <p:sldId id="310" r:id="rId66"/>
    <p:sldId id="311" r:id="rId67"/>
    <p:sldId id="312" r:id="rId68"/>
    <p:sldId id="313" r:id="rId69"/>
    <p:sldId id="314" r:id="rId70"/>
    <p:sldId id="315" r:id="rId71"/>
    <p:sldId id="316" r:id="rId72"/>
    <p:sldId id="317" r:id="rId73"/>
    <p:sldId id="318" r:id="rId74"/>
    <p:sldId id="319" r:id="rId75"/>
    <p:sldId id="320" r:id="rId76"/>
    <p:sldId id="321" r:id="rId77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CEE8AB-EE34-4453-AEFF-8C40071F3AA5}" type="datetimeFigureOut">
              <a:rPr lang="bg-BG" smtClean="0"/>
              <a:t>26.11.2011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15D0A0-FE68-4A33-86F1-6569AEB3556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55912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26.11.2011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26.11.2011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26.11.2011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26.11.2011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26.11.2011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26.11.2011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26.11.2011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26.11.2011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26.11.2011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26.11.2011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7017-3A69-459E-8AFA-ED05063EF45D}" type="datetimeFigureOut">
              <a:rPr lang="bg-BG" smtClean="0"/>
              <a:t>26.11.2011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6E27017-3A69-459E-8AFA-ED05063EF45D}" type="datetimeFigureOut">
              <a:rPr lang="bg-BG" smtClean="0"/>
              <a:t>26.11.2011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18A1C30D-75D8-4C3A-ADA1-DB163A132BAF}" type="slidenum">
              <a:rPr lang="bg-BG" smtClean="0"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xprogramming.com/xpmag/whatisxp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xprogramming.com/software.htm" TargetMode="Externa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US" b="1" dirty="0" smtClean="0"/>
              <a:t>Software Engineering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Lecture </a:t>
            </a:r>
            <a:r>
              <a:rPr lang="en-US" b="1" dirty="0" smtClean="0">
                <a:solidFill>
                  <a:srgbClr val="FF0000"/>
                </a:solidFill>
              </a:rPr>
              <a:t>1</a:t>
            </a:r>
          </a:p>
          <a:p>
            <a:r>
              <a:rPr lang="en-US" b="1" dirty="0"/>
              <a:t>Assoc. Prof. PhD D. </a:t>
            </a:r>
            <a:r>
              <a:rPr lang="en-US" b="1" dirty="0" err="1"/>
              <a:t>Gotseva</a:t>
            </a:r>
            <a:endParaRPr lang="bg-BG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984153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Goals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You will leave the course:</a:t>
            </a:r>
          </a:p>
          <a:p>
            <a:pPr lvl="1"/>
            <a:r>
              <a:rPr lang="en-US" dirty="0" smtClean="0"/>
              <a:t>Understanding </a:t>
            </a:r>
            <a:r>
              <a:rPr lang="en-US" dirty="0"/>
              <a:t>the role of software </a:t>
            </a:r>
            <a:r>
              <a:rPr lang="en-US" dirty="0" smtClean="0"/>
              <a:t>in systems</a:t>
            </a:r>
            <a:endParaRPr lang="en-US" dirty="0"/>
          </a:p>
          <a:p>
            <a:pPr lvl="1"/>
            <a:r>
              <a:rPr lang="en-US" dirty="0" smtClean="0"/>
              <a:t>Understanding </a:t>
            </a:r>
            <a:r>
              <a:rPr lang="en-US" dirty="0"/>
              <a:t>why SE practices </a:t>
            </a:r>
            <a:r>
              <a:rPr lang="en-US" dirty="0" smtClean="0"/>
              <a:t>are important</a:t>
            </a:r>
            <a:endParaRPr lang="en-US" dirty="0"/>
          </a:p>
          <a:p>
            <a:pPr lvl="1"/>
            <a:r>
              <a:rPr lang="en-US" b="1" dirty="0" smtClean="0"/>
              <a:t>Knowing </a:t>
            </a:r>
            <a:r>
              <a:rPr lang="en-US" b="1" dirty="0"/>
              <a:t>good basic SE practices</a:t>
            </a:r>
          </a:p>
          <a:p>
            <a:pPr lvl="2"/>
            <a:r>
              <a:rPr lang="en-US" dirty="0" smtClean="0"/>
              <a:t>Software </a:t>
            </a:r>
            <a:r>
              <a:rPr lang="en-US" dirty="0"/>
              <a:t>process and </a:t>
            </a:r>
            <a:r>
              <a:rPr lang="en-US" dirty="0" smtClean="0"/>
              <a:t>project management </a:t>
            </a:r>
            <a:r>
              <a:rPr lang="en-US" dirty="0"/>
              <a:t>techniques</a:t>
            </a:r>
          </a:p>
          <a:p>
            <a:pPr lvl="2"/>
            <a:r>
              <a:rPr lang="en-US" dirty="0" smtClean="0"/>
              <a:t>Requirements </a:t>
            </a:r>
            <a:r>
              <a:rPr lang="en-US" dirty="0"/>
              <a:t>elicitation</a:t>
            </a:r>
          </a:p>
          <a:p>
            <a:pPr lvl="2"/>
            <a:r>
              <a:rPr lang="en-US" dirty="0" smtClean="0"/>
              <a:t>Design </a:t>
            </a:r>
            <a:r>
              <a:rPr lang="en-US" dirty="0"/>
              <a:t>and Architecture techniques</a:t>
            </a:r>
          </a:p>
          <a:p>
            <a:pPr lvl="2"/>
            <a:r>
              <a:rPr lang="en-US" dirty="0" smtClean="0"/>
              <a:t>Coding </a:t>
            </a:r>
            <a:r>
              <a:rPr lang="en-US" dirty="0"/>
              <a:t>best practices</a:t>
            </a:r>
          </a:p>
          <a:p>
            <a:pPr lvl="2"/>
            <a:r>
              <a:rPr lang="en-US" dirty="0" smtClean="0"/>
              <a:t>Testing </a:t>
            </a:r>
            <a:r>
              <a:rPr lang="en-US" dirty="0"/>
              <a:t>and analysis of code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8352172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Goals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You will leave the course:</a:t>
            </a:r>
          </a:p>
          <a:p>
            <a:pPr lvl="1"/>
            <a:r>
              <a:rPr lang="en-US" dirty="0" smtClean="0"/>
              <a:t>Understanding </a:t>
            </a:r>
            <a:r>
              <a:rPr lang="en-US" dirty="0"/>
              <a:t>the role of software </a:t>
            </a:r>
            <a:r>
              <a:rPr lang="en-US" dirty="0" smtClean="0"/>
              <a:t>in systems</a:t>
            </a:r>
            <a:endParaRPr lang="en-US" dirty="0"/>
          </a:p>
          <a:p>
            <a:pPr lvl="1"/>
            <a:r>
              <a:rPr lang="en-US" dirty="0" smtClean="0"/>
              <a:t>Understanding </a:t>
            </a:r>
            <a:r>
              <a:rPr lang="en-US" dirty="0"/>
              <a:t>why SE practices </a:t>
            </a:r>
            <a:r>
              <a:rPr lang="en-US" dirty="0" smtClean="0"/>
              <a:t>are important</a:t>
            </a:r>
            <a:endParaRPr lang="en-US" dirty="0"/>
          </a:p>
          <a:p>
            <a:pPr lvl="1"/>
            <a:r>
              <a:rPr lang="en-US" dirty="0" smtClean="0"/>
              <a:t>Knowing </a:t>
            </a:r>
            <a:r>
              <a:rPr lang="en-US" dirty="0"/>
              <a:t>good basic SE practices</a:t>
            </a:r>
          </a:p>
          <a:p>
            <a:pPr lvl="1"/>
            <a:r>
              <a:rPr lang="en-US" b="1" dirty="0" smtClean="0"/>
              <a:t>Able </a:t>
            </a:r>
            <a:r>
              <a:rPr lang="en-US" b="1" dirty="0"/>
              <a:t>to make simple </a:t>
            </a:r>
            <a:r>
              <a:rPr lang="en-US" b="1" dirty="0" smtClean="0"/>
              <a:t>engineering tradeoffs</a:t>
            </a:r>
            <a:endParaRPr lang="en-US" b="1" dirty="0"/>
          </a:p>
          <a:p>
            <a:pPr lvl="2"/>
            <a:r>
              <a:rPr lang="en-US" dirty="0" smtClean="0"/>
              <a:t>Exposure </a:t>
            </a:r>
            <a:r>
              <a:rPr lang="en-US" dirty="0"/>
              <a:t>to multiple techniques </a:t>
            </a:r>
            <a:r>
              <a:rPr lang="en-US" dirty="0" smtClean="0"/>
              <a:t>with benefits/drawbacks</a:t>
            </a:r>
            <a:endParaRPr lang="en-US" dirty="0"/>
          </a:p>
          <a:p>
            <a:pPr lvl="2"/>
            <a:r>
              <a:rPr lang="en-US" dirty="0" smtClean="0"/>
              <a:t>Making </a:t>
            </a:r>
            <a:r>
              <a:rPr lang="en-US" dirty="0"/>
              <a:t>decisions in practice </a:t>
            </a:r>
            <a:r>
              <a:rPr lang="en-US" dirty="0" smtClean="0"/>
              <a:t>and reflecting </a:t>
            </a:r>
            <a:r>
              <a:rPr lang="en-US" dirty="0"/>
              <a:t>on consequences</a:t>
            </a:r>
          </a:p>
          <a:p>
            <a:pPr lvl="2"/>
            <a:r>
              <a:rPr lang="en-US" dirty="0" smtClean="0"/>
              <a:t>Evaluation </a:t>
            </a:r>
            <a:r>
              <a:rPr lang="en-US" dirty="0"/>
              <a:t>of tradeoffs in historical </a:t>
            </a:r>
            <a:r>
              <a:rPr lang="en-US" dirty="0" smtClean="0"/>
              <a:t>SE projects </a:t>
            </a:r>
            <a:r>
              <a:rPr lang="en-US" dirty="0"/>
              <a:t>and in peer class projects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829699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Goals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You will leave the course:</a:t>
            </a:r>
          </a:p>
          <a:p>
            <a:pPr lvl="1"/>
            <a:r>
              <a:rPr lang="en-US" dirty="0" smtClean="0"/>
              <a:t>Understanding </a:t>
            </a:r>
            <a:r>
              <a:rPr lang="en-US" dirty="0"/>
              <a:t>the role of software </a:t>
            </a:r>
            <a:r>
              <a:rPr lang="en-US" dirty="0" smtClean="0"/>
              <a:t>in systems</a:t>
            </a:r>
            <a:endParaRPr lang="en-US" dirty="0"/>
          </a:p>
          <a:p>
            <a:pPr lvl="1"/>
            <a:r>
              <a:rPr lang="en-US" dirty="0" smtClean="0"/>
              <a:t>Understanding </a:t>
            </a:r>
            <a:r>
              <a:rPr lang="en-US" dirty="0"/>
              <a:t>why SE practices </a:t>
            </a:r>
            <a:r>
              <a:rPr lang="en-US" dirty="0" smtClean="0"/>
              <a:t>are important</a:t>
            </a:r>
            <a:endParaRPr lang="en-US" dirty="0"/>
          </a:p>
          <a:p>
            <a:pPr lvl="1"/>
            <a:r>
              <a:rPr lang="en-US" dirty="0" smtClean="0"/>
              <a:t>Knowing </a:t>
            </a:r>
            <a:r>
              <a:rPr lang="en-US" dirty="0"/>
              <a:t>good basic SE practices</a:t>
            </a:r>
          </a:p>
          <a:p>
            <a:pPr lvl="1"/>
            <a:r>
              <a:rPr lang="en-US" dirty="0" smtClean="0"/>
              <a:t>Able </a:t>
            </a:r>
            <a:r>
              <a:rPr lang="en-US" dirty="0"/>
              <a:t>to make simple </a:t>
            </a:r>
            <a:r>
              <a:rPr lang="en-US" dirty="0" smtClean="0"/>
              <a:t>engineering tradeoffs</a:t>
            </a:r>
            <a:endParaRPr lang="en-US" dirty="0"/>
          </a:p>
          <a:p>
            <a:pPr lvl="1"/>
            <a:r>
              <a:rPr lang="en-US" b="1" dirty="0" smtClean="0"/>
              <a:t>Possessing </a:t>
            </a:r>
            <a:r>
              <a:rPr lang="en-US" b="1" dirty="0"/>
              <a:t>basic skills using SE </a:t>
            </a:r>
            <a:r>
              <a:rPr lang="en-US" b="1" dirty="0" smtClean="0"/>
              <a:t>tools and </a:t>
            </a:r>
            <a:r>
              <a:rPr lang="en-US" b="1" dirty="0"/>
              <a:t>practices</a:t>
            </a:r>
          </a:p>
          <a:p>
            <a:pPr lvl="2"/>
            <a:r>
              <a:rPr lang="en-US" dirty="0" smtClean="0"/>
              <a:t>Exposure </a:t>
            </a:r>
            <a:r>
              <a:rPr lang="en-US" dirty="0"/>
              <a:t>to tools: Debuggers, </a:t>
            </a:r>
            <a:r>
              <a:rPr lang="en-US" dirty="0" smtClean="0"/>
              <a:t>version control</a:t>
            </a:r>
            <a:r>
              <a:rPr lang="en-US" dirty="0"/>
              <a:t>, configuration management, </a:t>
            </a:r>
            <a:r>
              <a:rPr lang="en-US" dirty="0" smtClean="0"/>
              <a:t>unit tests</a:t>
            </a:r>
            <a:r>
              <a:rPr lang="en-US" dirty="0"/>
              <a:t>, modeling tools, analysis tools</a:t>
            </a:r>
          </a:p>
          <a:p>
            <a:pPr lvl="2"/>
            <a:r>
              <a:rPr lang="en-US" dirty="0" smtClean="0"/>
              <a:t>Skills </a:t>
            </a:r>
            <a:r>
              <a:rPr lang="en-US" dirty="0"/>
              <a:t>for working within </a:t>
            </a:r>
            <a:r>
              <a:rPr lang="en-US" dirty="0" smtClean="0"/>
              <a:t>frameworks and </a:t>
            </a:r>
            <a:r>
              <a:rPr lang="en-US" dirty="0"/>
              <a:t>large systems</a:t>
            </a:r>
          </a:p>
          <a:p>
            <a:pPr lvl="2"/>
            <a:r>
              <a:rPr lang="en-US" dirty="0" smtClean="0"/>
              <a:t>Ability </a:t>
            </a:r>
            <a:r>
              <a:rPr lang="en-US" dirty="0"/>
              <a:t>to carry out basic software </a:t>
            </a:r>
            <a:r>
              <a:rPr lang="en-US" dirty="0" smtClean="0"/>
              <a:t>life-cycle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966628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Goals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You will leave the course:</a:t>
            </a:r>
          </a:p>
          <a:p>
            <a:pPr lvl="1"/>
            <a:r>
              <a:rPr lang="en-US" dirty="0" smtClean="0"/>
              <a:t>Understanding </a:t>
            </a:r>
            <a:r>
              <a:rPr lang="en-US" dirty="0"/>
              <a:t>the role of software </a:t>
            </a:r>
            <a:r>
              <a:rPr lang="en-US" dirty="0" smtClean="0"/>
              <a:t>in systems</a:t>
            </a:r>
            <a:endParaRPr lang="en-US" dirty="0"/>
          </a:p>
          <a:p>
            <a:pPr lvl="1"/>
            <a:r>
              <a:rPr lang="en-US" dirty="0" smtClean="0"/>
              <a:t>Understanding </a:t>
            </a:r>
            <a:r>
              <a:rPr lang="en-US" dirty="0"/>
              <a:t>why SE practices </a:t>
            </a:r>
            <a:r>
              <a:rPr lang="en-US" dirty="0" smtClean="0"/>
              <a:t>are important</a:t>
            </a:r>
            <a:endParaRPr lang="en-US" dirty="0"/>
          </a:p>
          <a:p>
            <a:pPr lvl="1"/>
            <a:r>
              <a:rPr lang="en-US" dirty="0" smtClean="0"/>
              <a:t>Knowing </a:t>
            </a:r>
            <a:r>
              <a:rPr lang="en-US" dirty="0"/>
              <a:t>good basic SE practices</a:t>
            </a:r>
          </a:p>
          <a:p>
            <a:pPr lvl="1"/>
            <a:r>
              <a:rPr lang="en-US" dirty="0" smtClean="0"/>
              <a:t>Able </a:t>
            </a:r>
            <a:r>
              <a:rPr lang="en-US" dirty="0"/>
              <a:t>to make simple </a:t>
            </a:r>
            <a:r>
              <a:rPr lang="en-US" dirty="0" smtClean="0"/>
              <a:t>engineering tradeoffs</a:t>
            </a:r>
            <a:endParaRPr lang="en-US" dirty="0"/>
          </a:p>
          <a:p>
            <a:pPr lvl="1"/>
            <a:r>
              <a:rPr lang="en-US" dirty="0" smtClean="0"/>
              <a:t>Possessing </a:t>
            </a:r>
            <a:r>
              <a:rPr lang="en-US" dirty="0"/>
              <a:t>basic skills using SE tools </a:t>
            </a:r>
            <a:r>
              <a:rPr lang="en-US" dirty="0" smtClean="0"/>
              <a:t>and practices</a:t>
            </a:r>
            <a:endParaRPr lang="en-US" dirty="0"/>
          </a:p>
          <a:p>
            <a:pPr lvl="1"/>
            <a:r>
              <a:rPr lang="en-US" b="1" dirty="0" smtClean="0"/>
              <a:t>Having </a:t>
            </a:r>
            <a:r>
              <a:rPr lang="en-US" b="1" dirty="0"/>
              <a:t>applied those skills in </a:t>
            </a:r>
            <a:r>
              <a:rPr lang="en-US" b="1" dirty="0" smtClean="0"/>
              <a:t>a structured </a:t>
            </a:r>
            <a:r>
              <a:rPr lang="en-US" b="1" dirty="0"/>
              <a:t>setting with </a:t>
            </a:r>
            <a:r>
              <a:rPr lang="en-US" b="1" dirty="0" smtClean="0"/>
              <a:t>realistic challenges</a:t>
            </a:r>
            <a:endParaRPr lang="en-US" b="1" dirty="0"/>
          </a:p>
          <a:p>
            <a:pPr lvl="2"/>
            <a:r>
              <a:rPr lang="en-US" dirty="0" smtClean="0"/>
              <a:t>Our philosophy</a:t>
            </a:r>
            <a:r>
              <a:rPr lang="en-US" dirty="0"/>
              <a:t>: include application </a:t>
            </a:r>
            <a:r>
              <a:rPr lang="en-US" dirty="0" smtClean="0"/>
              <a:t>as well </a:t>
            </a:r>
            <a:r>
              <a:rPr lang="en-US" dirty="0"/>
              <a:t>as fundamentals</a:t>
            </a:r>
          </a:p>
          <a:p>
            <a:pPr lvl="2"/>
            <a:r>
              <a:rPr lang="en-US" dirty="0" smtClean="0"/>
              <a:t>Structured </a:t>
            </a:r>
            <a:r>
              <a:rPr lang="en-US" dirty="0"/>
              <a:t>to focus on SE content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4906237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Emphasis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Technical content</a:t>
            </a:r>
          </a:p>
          <a:p>
            <a:pPr lvl="1"/>
            <a:r>
              <a:rPr lang="en-US" dirty="0" smtClean="0"/>
              <a:t>Design</a:t>
            </a:r>
            <a:endParaRPr lang="en-US" dirty="0"/>
          </a:p>
          <a:p>
            <a:pPr lvl="1"/>
            <a:r>
              <a:rPr lang="en-US" dirty="0" smtClean="0"/>
              <a:t>Analysis</a:t>
            </a:r>
            <a:endParaRPr lang="en-US" dirty="0"/>
          </a:p>
          <a:p>
            <a:pPr lvl="1"/>
            <a:r>
              <a:rPr lang="en-US" dirty="0" smtClean="0"/>
              <a:t>Quality </a:t>
            </a:r>
            <a:r>
              <a:rPr lang="en-US" dirty="0"/>
              <a:t>assurance</a:t>
            </a:r>
          </a:p>
          <a:p>
            <a:r>
              <a:rPr lang="en-US" dirty="0" smtClean="0"/>
              <a:t>Management</a:t>
            </a:r>
            <a:endParaRPr lang="en-US" dirty="0"/>
          </a:p>
          <a:p>
            <a:pPr lvl="1"/>
            <a:r>
              <a:rPr lang="en-US" dirty="0" smtClean="0"/>
              <a:t>Teamwork</a:t>
            </a:r>
            <a:endParaRPr lang="en-US" dirty="0"/>
          </a:p>
          <a:p>
            <a:pPr lvl="1"/>
            <a:r>
              <a:rPr lang="en-US" dirty="0" smtClean="0"/>
              <a:t>Working </a:t>
            </a:r>
            <a:r>
              <a:rPr lang="en-US" dirty="0"/>
              <a:t>for clients</a:t>
            </a:r>
          </a:p>
          <a:p>
            <a:pPr lvl="1"/>
            <a:r>
              <a:rPr lang="en-US" dirty="0" smtClean="0"/>
              <a:t>Project </a:t>
            </a:r>
            <a:r>
              <a:rPr lang="en-US" dirty="0"/>
              <a:t>Planning</a:t>
            </a:r>
          </a:p>
          <a:p>
            <a:r>
              <a:rPr lang="en-US" dirty="0" smtClean="0"/>
              <a:t>Experience</a:t>
            </a:r>
            <a:endParaRPr lang="en-US" dirty="0"/>
          </a:p>
          <a:p>
            <a:pPr lvl="1"/>
            <a:r>
              <a:rPr lang="en-US" dirty="0" smtClean="0"/>
              <a:t>Real </a:t>
            </a:r>
            <a:r>
              <a:rPr lang="en-US" dirty="0"/>
              <a:t>project for a </a:t>
            </a:r>
            <a:r>
              <a:rPr lang="en-US" dirty="0" smtClean="0"/>
              <a:t>client</a:t>
            </a:r>
            <a:endParaRPr lang="en-US" dirty="0"/>
          </a:p>
          <a:p>
            <a:pPr lvl="1"/>
            <a:r>
              <a:rPr lang="en-US" dirty="0" smtClean="0"/>
              <a:t>Homework </a:t>
            </a:r>
            <a:r>
              <a:rPr lang="en-US" dirty="0"/>
              <a:t>exercises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8828050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Internal client</a:t>
            </a:r>
            <a:endParaRPr lang="en-US" dirty="0"/>
          </a:p>
          <a:p>
            <a:pPr lvl="1"/>
            <a:r>
              <a:rPr lang="en-US" dirty="0" smtClean="0"/>
              <a:t>Provides </a:t>
            </a:r>
            <a:r>
              <a:rPr lang="en-US" dirty="0"/>
              <a:t>interesting problem, </a:t>
            </a:r>
            <a:r>
              <a:rPr lang="en-US" dirty="0" smtClean="0"/>
              <a:t>realistic pressures</a:t>
            </a:r>
            <a:r>
              <a:rPr lang="en-US" dirty="0"/>
              <a:t>, </a:t>
            </a:r>
            <a:r>
              <a:rPr lang="en-US" dirty="0" smtClean="0"/>
              <a:t>unclear/changing requirements</a:t>
            </a:r>
            <a:r>
              <a:rPr lang="en-US" dirty="0"/>
              <a:t>, etc.</a:t>
            </a:r>
          </a:p>
          <a:p>
            <a:pPr lvl="1"/>
            <a:r>
              <a:rPr lang="en-US" dirty="0" smtClean="0"/>
              <a:t>Lower </a:t>
            </a:r>
            <a:r>
              <a:rPr lang="en-US" dirty="0"/>
              <a:t>overhead and pressure </a:t>
            </a:r>
            <a:r>
              <a:rPr lang="en-US" dirty="0" smtClean="0"/>
              <a:t>than external </a:t>
            </a:r>
            <a:r>
              <a:rPr lang="en-US" dirty="0"/>
              <a:t>client</a:t>
            </a:r>
          </a:p>
          <a:p>
            <a:r>
              <a:rPr lang="en-US" dirty="0" smtClean="0"/>
              <a:t>Small</a:t>
            </a:r>
            <a:r>
              <a:rPr lang="en-US" dirty="0"/>
              <a:t>, 3-4 member teams</a:t>
            </a:r>
          </a:p>
          <a:p>
            <a:r>
              <a:rPr lang="en-US" dirty="0" smtClean="0"/>
              <a:t>Emphasis </a:t>
            </a:r>
            <a:r>
              <a:rPr lang="en-US" dirty="0"/>
              <a:t>on good SE </a:t>
            </a:r>
            <a:r>
              <a:rPr lang="en-US" dirty="0" smtClean="0"/>
              <a:t>practices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5610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TextBook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Optional text</a:t>
            </a:r>
          </a:p>
          <a:p>
            <a:pPr lvl="1"/>
            <a:r>
              <a:rPr lang="en-US" dirty="0" smtClean="0"/>
              <a:t>Roger </a:t>
            </a:r>
            <a:r>
              <a:rPr lang="en-US" dirty="0"/>
              <a:t>S. Pressman, </a:t>
            </a:r>
            <a:r>
              <a:rPr lang="en-US" dirty="0" smtClean="0"/>
              <a:t>Software Engineering</a:t>
            </a:r>
            <a:r>
              <a:rPr lang="en-US" dirty="0"/>
              <a:t>, A Practitioner’s Approach</a:t>
            </a:r>
          </a:p>
          <a:p>
            <a:r>
              <a:rPr lang="en-US" dirty="0" smtClean="0"/>
              <a:t>Readings </a:t>
            </a:r>
            <a:r>
              <a:rPr lang="en-US" dirty="0"/>
              <a:t>from the literature</a:t>
            </a:r>
          </a:p>
          <a:p>
            <a:r>
              <a:rPr lang="en-US" dirty="0" smtClean="0"/>
              <a:t>Other </a:t>
            </a:r>
            <a:r>
              <a:rPr lang="en-US" dirty="0"/>
              <a:t>resources</a:t>
            </a:r>
          </a:p>
          <a:p>
            <a:pPr lvl="1"/>
            <a:r>
              <a:rPr lang="en-US" dirty="0" smtClean="0"/>
              <a:t>Brooks</a:t>
            </a:r>
            <a:r>
              <a:rPr lang="en-US" dirty="0"/>
              <a:t>, Mythical Man-Month</a:t>
            </a:r>
          </a:p>
          <a:p>
            <a:pPr lvl="1"/>
            <a:r>
              <a:rPr lang="en-US" dirty="0" err="1" smtClean="0"/>
              <a:t>Sommerville</a:t>
            </a:r>
            <a:r>
              <a:rPr lang="en-US" dirty="0"/>
              <a:t>, Software Engineering</a:t>
            </a:r>
          </a:p>
          <a:p>
            <a:pPr lvl="1"/>
            <a:r>
              <a:rPr lang="en-US" dirty="0" smtClean="0"/>
              <a:t>Glass</a:t>
            </a:r>
            <a:r>
              <a:rPr lang="en-US" dirty="0"/>
              <a:t>, Software Runaways</a:t>
            </a:r>
          </a:p>
          <a:p>
            <a:pPr lvl="1"/>
            <a:r>
              <a:rPr lang="en-US" dirty="0" smtClean="0"/>
              <a:t>Design </a:t>
            </a:r>
            <a:r>
              <a:rPr lang="en-US" dirty="0"/>
              <a:t>Patterns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9924045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Outline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Weeks </a:t>
            </a:r>
            <a:r>
              <a:rPr lang="en-US" dirty="0" smtClean="0"/>
              <a:t>1-2: </a:t>
            </a:r>
            <a:r>
              <a:rPr lang="en-US" dirty="0"/>
              <a:t>Process, Planning, Estimation</a:t>
            </a:r>
            <a:r>
              <a:rPr lang="en-US" dirty="0" smtClean="0"/>
              <a:t>, Risk </a:t>
            </a:r>
            <a:r>
              <a:rPr lang="en-US" dirty="0"/>
              <a:t>Management</a:t>
            </a:r>
          </a:p>
          <a:p>
            <a:r>
              <a:rPr lang="en-US" dirty="0" smtClean="0"/>
              <a:t>Week 3-4: </a:t>
            </a:r>
            <a:r>
              <a:rPr lang="en-US" dirty="0"/>
              <a:t>Requirements</a:t>
            </a:r>
          </a:p>
          <a:p>
            <a:r>
              <a:rPr lang="en-US" dirty="0" smtClean="0"/>
              <a:t>Week 5-6: </a:t>
            </a:r>
            <a:r>
              <a:rPr lang="en-US" dirty="0"/>
              <a:t>Architecture</a:t>
            </a:r>
          </a:p>
          <a:p>
            <a:r>
              <a:rPr lang="en-US" dirty="0" smtClean="0"/>
              <a:t>Weeks 7-9: </a:t>
            </a:r>
            <a:r>
              <a:rPr lang="en-US" dirty="0"/>
              <a:t>Design</a:t>
            </a:r>
          </a:p>
          <a:p>
            <a:r>
              <a:rPr lang="en-US" dirty="0" smtClean="0"/>
              <a:t>Week 10-13: </a:t>
            </a:r>
            <a:r>
              <a:rPr lang="en-US" dirty="0"/>
              <a:t>Formal </a:t>
            </a:r>
            <a:r>
              <a:rPr lang="en-US" dirty="0" smtClean="0"/>
              <a:t>Methods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2754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Software Lifecycle</a:t>
            </a:r>
            <a:endParaRPr lang="bg-BG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946518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Development Activities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Student Comments</a:t>
            </a:r>
          </a:p>
          <a:p>
            <a:pPr lvl="1"/>
            <a:r>
              <a:rPr lang="en-US" dirty="0" smtClean="0"/>
              <a:t>Define </a:t>
            </a:r>
            <a:r>
              <a:rPr lang="en-US" dirty="0"/>
              <a:t>the problem – requirements</a:t>
            </a:r>
          </a:p>
          <a:p>
            <a:pPr lvl="1"/>
            <a:r>
              <a:rPr lang="en-US" dirty="0" smtClean="0"/>
              <a:t>Estimate </a:t>
            </a:r>
            <a:r>
              <a:rPr lang="en-US" dirty="0"/>
              <a:t>size of task, how long it </a:t>
            </a:r>
            <a:r>
              <a:rPr lang="en-US" dirty="0" smtClean="0"/>
              <a:t>will take </a:t>
            </a:r>
            <a:r>
              <a:rPr lang="en-US" dirty="0"/>
              <a:t>to complete</a:t>
            </a:r>
          </a:p>
          <a:p>
            <a:pPr lvl="1"/>
            <a:r>
              <a:rPr lang="en-US" dirty="0" smtClean="0"/>
              <a:t>Provide </a:t>
            </a:r>
            <a:r>
              <a:rPr lang="en-US" dirty="0"/>
              <a:t>initial support/teach people </a:t>
            </a:r>
            <a:r>
              <a:rPr lang="en-US" dirty="0" smtClean="0"/>
              <a:t>to support </a:t>
            </a:r>
            <a:r>
              <a:rPr lang="en-US" dirty="0"/>
              <a:t>the project</a:t>
            </a:r>
          </a:p>
          <a:p>
            <a:pPr lvl="1"/>
            <a:r>
              <a:rPr lang="en-US" dirty="0" smtClean="0"/>
              <a:t>Teach </a:t>
            </a:r>
            <a:r>
              <a:rPr lang="en-US" dirty="0"/>
              <a:t>people how to use the products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070796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is SE in industry different from coding assignments</a:t>
            </a:r>
            <a:r>
              <a:rPr lang="en-US" dirty="0" smtClean="0"/>
              <a:t>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Student </a:t>
            </a:r>
            <a:r>
              <a:rPr lang="en-US" dirty="0"/>
              <a:t>comments</a:t>
            </a:r>
          </a:p>
          <a:p>
            <a:pPr lvl="1"/>
            <a:r>
              <a:rPr lang="en-US" dirty="0" smtClean="0"/>
              <a:t>Boss </a:t>
            </a:r>
            <a:r>
              <a:rPr lang="en-US" dirty="0"/>
              <a:t>has no idea what he wants</a:t>
            </a:r>
          </a:p>
          <a:p>
            <a:pPr lvl="1"/>
            <a:r>
              <a:rPr lang="en-US" dirty="0" smtClean="0"/>
              <a:t>Spend </a:t>
            </a:r>
            <a:r>
              <a:rPr lang="en-US" dirty="0"/>
              <a:t>more time on testing than </a:t>
            </a:r>
            <a:r>
              <a:rPr lang="en-US" dirty="0" smtClean="0"/>
              <a:t>you ever </a:t>
            </a:r>
            <a:r>
              <a:rPr lang="en-US" dirty="0"/>
              <a:t>dreamed</a:t>
            </a:r>
          </a:p>
          <a:p>
            <a:pPr lvl="1"/>
            <a:r>
              <a:rPr lang="en-US" dirty="0" smtClean="0"/>
              <a:t>Have </a:t>
            </a:r>
            <a:r>
              <a:rPr lang="en-US" dirty="0"/>
              <a:t>to maintain </a:t>
            </a:r>
            <a:r>
              <a:rPr lang="en-US" dirty="0" smtClean="0"/>
              <a:t>code weeks/months/years</a:t>
            </a:r>
            <a:endParaRPr lang="en-US" dirty="0"/>
          </a:p>
          <a:p>
            <a:pPr lvl="1"/>
            <a:r>
              <a:rPr lang="en-US" dirty="0" smtClean="0"/>
              <a:t>Adapt </a:t>
            </a:r>
            <a:r>
              <a:rPr lang="en-US" dirty="0"/>
              <a:t>your code to bigger infrastructure</a:t>
            </a:r>
          </a:p>
          <a:p>
            <a:pPr lvl="1"/>
            <a:r>
              <a:rPr lang="en-US" dirty="0" smtClean="0"/>
              <a:t>Unsure </a:t>
            </a:r>
            <a:r>
              <a:rPr lang="en-US" dirty="0"/>
              <a:t>what correct output</a:t>
            </a:r>
          </a:p>
          <a:p>
            <a:pPr lvl="1"/>
            <a:r>
              <a:rPr lang="en-US" dirty="0" smtClean="0"/>
              <a:t>Documentation </a:t>
            </a:r>
            <a:r>
              <a:rPr lang="en-US" dirty="0"/>
              <a:t>requirements </a:t>
            </a:r>
            <a:r>
              <a:rPr lang="en-US" dirty="0" smtClean="0"/>
              <a:t>more rigorous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69869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Development Activities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Gathering Requirements</a:t>
            </a:r>
          </a:p>
          <a:p>
            <a:r>
              <a:rPr lang="en-US" dirty="0" smtClean="0"/>
              <a:t>Team </a:t>
            </a:r>
            <a:r>
              <a:rPr lang="en-US" dirty="0"/>
              <a:t>Management</a:t>
            </a:r>
          </a:p>
          <a:p>
            <a:r>
              <a:rPr lang="en-US" dirty="0" smtClean="0"/>
              <a:t>Software </a:t>
            </a:r>
            <a:r>
              <a:rPr lang="en-US" dirty="0"/>
              <a:t>Design</a:t>
            </a:r>
          </a:p>
          <a:p>
            <a:r>
              <a:rPr lang="en-US" dirty="0" smtClean="0"/>
              <a:t>Coding</a:t>
            </a:r>
            <a:endParaRPr lang="en-US" dirty="0"/>
          </a:p>
          <a:p>
            <a:r>
              <a:rPr lang="en-US" dirty="0" smtClean="0"/>
              <a:t>Testing</a:t>
            </a:r>
            <a:endParaRPr lang="en-US" dirty="0"/>
          </a:p>
          <a:p>
            <a:r>
              <a:rPr lang="en-US" dirty="0" smtClean="0"/>
              <a:t>Documentation</a:t>
            </a:r>
            <a:endParaRPr lang="en-US" dirty="0"/>
          </a:p>
          <a:p>
            <a:r>
              <a:rPr lang="en-US" dirty="0" smtClean="0"/>
              <a:t>Software </a:t>
            </a:r>
            <a:r>
              <a:rPr lang="en-US" dirty="0"/>
              <a:t>Maintenance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7939960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Waterfall Model of S/W Dev.</a:t>
            </a:r>
            <a:endParaRPr lang="bg-BG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204864"/>
            <a:ext cx="5521544" cy="3078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01278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Determining what clients need </a:t>
            </a:r>
            <a:r>
              <a:rPr lang="en-US" dirty="0" smtClean="0"/>
              <a:t>from software</a:t>
            </a:r>
            <a:endParaRPr lang="en-US" dirty="0"/>
          </a:p>
          <a:p>
            <a:pPr lvl="1"/>
            <a:r>
              <a:rPr lang="en-US" dirty="0" smtClean="0"/>
              <a:t>Problem </a:t>
            </a:r>
            <a:r>
              <a:rPr lang="en-US" dirty="0"/>
              <a:t>space, not solution space</a:t>
            </a:r>
          </a:p>
          <a:p>
            <a:pPr lvl="1"/>
            <a:r>
              <a:rPr lang="en-US" dirty="0" smtClean="0"/>
              <a:t>May </a:t>
            </a:r>
            <a:r>
              <a:rPr lang="en-US" dirty="0"/>
              <a:t>include quality attributes</a:t>
            </a:r>
          </a:p>
          <a:p>
            <a:pPr lvl="1"/>
            <a:r>
              <a:rPr lang="en-US" dirty="0" smtClean="0"/>
              <a:t>Performance</a:t>
            </a:r>
            <a:r>
              <a:rPr lang="en-US" dirty="0"/>
              <a:t>, security, maintainability…</a:t>
            </a:r>
          </a:p>
          <a:p>
            <a:endParaRPr lang="en-US" dirty="0" smtClean="0"/>
          </a:p>
          <a:p>
            <a:r>
              <a:rPr lang="en-US" dirty="0" smtClean="0"/>
              <a:t>Challenges</a:t>
            </a:r>
            <a:endParaRPr lang="en-US" dirty="0"/>
          </a:p>
          <a:p>
            <a:pPr lvl="1"/>
            <a:r>
              <a:rPr lang="en-US" dirty="0" smtClean="0"/>
              <a:t>Clients </a:t>
            </a:r>
            <a:r>
              <a:rPr lang="en-US" dirty="0"/>
              <a:t>don’t know what they want</a:t>
            </a:r>
          </a:p>
          <a:p>
            <a:pPr lvl="1"/>
            <a:r>
              <a:rPr lang="en-US" dirty="0" smtClean="0"/>
              <a:t>Clients </a:t>
            </a:r>
            <a:r>
              <a:rPr lang="en-US" dirty="0"/>
              <a:t>can’t express what they want</a:t>
            </a:r>
          </a:p>
          <a:p>
            <a:pPr lvl="1"/>
            <a:r>
              <a:rPr lang="en-US" dirty="0" smtClean="0"/>
              <a:t>Bound </a:t>
            </a:r>
            <a:r>
              <a:rPr lang="en-US" dirty="0"/>
              <a:t>to change</a:t>
            </a:r>
          </a:p>
          <a:p>
            <a:pPr lvl="1"/>
            <a:r>
              <a:rPr lang="en-US" dirty="0" smtClean="0"/>
              <a:t>Better </a:t>
            </a:r>
            <a:r>
              <a:rPr lang="en-US" dirty="0"/>
              <a:t>communication</a:t>
            </a:r>
          </a:p>
          <a:p>
            <a:pPr lvl="1"/>
            <a:r>
              <a:rPr lang="en-US" dirty="0" smtClean="0"/>
              <a:t>Better </a:t>
            </a:r>
            <a:r>
              <a:rPr lang="en-US" dirty="0"/>
              <a:t>client</a:t>
            </a:r>
          </a:p>
          <a:p>
            <a:pPr lvl="1"/>
            <a:r>
              <a:rPr lang="en-US" dirty="0" smtClean="0"/>
              <a:t>Changes </a:t>
            </a:r>
            <a:r>
              <a:rPr lang="en-US" dirty="0"/>
              <a:t>to environment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8405079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Engineering solution that </a:t>
            </a:r>
            <a:r>
              <a:rPr lang="en-US" dirty="0" smtClean="0"/>
              <a:t>addresses requirements</a:t>
            </a:r>
            <a:endParaRPr lang="en-US" dirty="0"/>
          </a:p>
          <a:p>
            <a:r>
              <a:rPr lang="en-US" dirty="0" smtClean="0"/>
              <a:t>Designs </a:t>
            </a:r>
            <a:r>
              <a:rPr lang="en-US" dirty="0"/>
              <a:t>include</a:t>
            </a:r>
          </a:p>
          <a:p>
            <a:pPr lvl="1"/>
            <a:r>
              <a:rPr lang="en-US" dirty="0" smtClean="0"/>
              <a:t>Architecture</a:t>
            </a:r>
            <a:endParaRPr lang="en-US" dirty="0"/>
          </a:p>
          <a:p>
            <a:pPr lvl="1"/>
            <a:r>
              <a:rPr lang="en-US" dirty="0" smtClean="0"/>
              <a:t>Code </a:t>
            </a:r>
            <a:r>
              <a:rPr lang="en-US" dirty="0"/>
              <a:t>interfaces</a:t>
            </a:r>
          </a:p>
          <a:p>
            <a:pPr lvl="1"/>
            <a:r>
              <a:rPr lang="en-US" dirty="0" smtClean="0"/>
              <a:t>User </a:t>
            </a:r>
            <a:r>
              <a:rPr lang="en-US" dirty="0"/>
              <a:t>interfaces</a:t>
            </a:r>
          </a:p>
          <a:p>
            <a:pPr lvl="1"/>
            <a:r>
              <a:rPr lang="en-US" dirty="0" smtClean="0"/>
              <a:t>Components</a:t>
            </a:r>
            <a:endParaRPr lang="en-US" dirty="0"/>
          </a:p>
          <a:p>
            <a:pPr lvl="1"/>
            <a:r>
              <a:rPr lang="en-US" dirty="0" smtClean="0"/>
              <a:t>Data </a:t>
            </a:r>
            <a:r>
              <a:rPr lang="en-US" dirty="0"/>
              <a:t>structures</a:t>
            </a:r>
          </a:p>
          <a:p>
            <a:pPr lvl="1"/>
            <a:r>
              <a:rPr lang="en-US" dirty="0" smtClean="0"/>
              <a:t>Algorithms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879650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Realizing a design in code</a:t>
            </a:r>
          </a:p>
          <a:p>
            <a:endParaRPr lang="en-US" dirty="0"/>
          </a:p>
          <a:p>
            <a:r>
              <a:rPr lang="en-US" dirty="0" smtClean="0"/>
              <a:t>More </a:t>
            </a:r>
            <a:r>
              <a:rPr lang="en-US" dirty="0"/>
              <a:t>than just coding</a:t>
            </a:r>
          </a:p>
          <a:p>
            <a:pPr lvl="1"/>
            <a:r>
              <a:rPr lang="en-US" dirty="0" smtClean="0"/>
              <a:t>Documentation</a:t>
            </a:r>
            <a:endParaRPr lang="en-US" dirty="0"/>
          </a:p>
          <a:p>
            <a:pPr lvl="1"/>
            <a:r>
              <a:rPr lang="en-US" dirty="0" smtClean="0"/>
              <a:t>Assertions/Invariants</a:t>
            </a:r>
            <a:endParaRPr lang="en-US" dirty="0"/>
          </a:p>
          <a:p>
            <a:pPr lvl="1"/>
            <a:r>
              <a:rPr lang="en-US" dirty="0" smtClean="0"/>
              <a:t>Coding </a:t>
            </a:r>
            <a:r>
              <a:rPr lang="en-US" dirty="0"/>
              <a:t>standards</a:t>
            </a:r>
          </a:p>
          <a:p>
            <a:pPr lvl="1"/>
            <a:r>
              <a:rPr lang="en-US" dirty="0" smtClean="0"/>
              <a:t>Pair </a:t>
            </a:r>
            <a:r>
              <a:rPr lang="en-US" dirty="0"/>
              <a:t>programming</a:t>
            </a:r>
          </a:p>
          <a:p>
            <a:pPr lvl="1"/>
            <a:r>
              <a:rPr lang="en-US" dirty="0" smtClean="0"/>
              <a:t>Tools</a:t>
            </a:r>
            <a:endParaRPr lang="en-US" dirty="0"/>
          </a:p>
          <a:p>
            <a:pPr lvl="1"/>
            <a:r>
              <a:rPr lang="en-US" dirty="0" smtClean="0"/>
              <a:t>Configuration </a:t>
            </a:r>
            <a:r>
              <a:rPr lang="en-US" dirty="0"/>
              <a:t>management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1047355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Quality Assurance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Ensuring the implementation </a:t>
            </a:r>
            <a:r>
              <a:rPr lang="en-US" dirty="0" smtClean="0"/>
              <a:t>meets quality </a:t>
            </a:r>
            <a:r>
              <a:rPr lang="en-US" dirty="0"/>
              <a:t>standards</a:t>
            </a:r>
          </a:p>
          <a:p>
            <a:endParaRPr lang="en-US" dirty="0" smtClean="0"/>
          </a:p>
          <a:p>
            <a:r>
              <a:rPr lang="en-US" dirty="0" smtClean="0"/>
              <a:t>Testing</a:t>
            </a:r>
            <a:endParaRPr lang="en-US" dirty="0"/>
          </a:p>
          <a:p>
            <a:pPr lvl="1"/>
            <a:r>
              <a:rPr lang="en-US" dirty="0" smtClean="0"/>
              <a:t>Unit</a:t>
            </a:r>
            <a:endParaRPr lang="en-US" dirty="0"/>
          </a:p>
          <a:p>
            <a:pPr lvl="1"/>
            <a:r>
              <a:rPr lang="en-US" dirty="0" smtClean="0"/>
              <a:t>Functional</a:t>
            </a:r>
            <a:endParaRPr lang="en-US" dirty="0"/>
          </a:p>
          <a:p>
            <a:pPr lvl="1"/>
            <a:r>
              <a:rPr lang="en-US" dirty="0" smtClean="0"/>
              <a:t>Regression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Analysis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Design </a:t>
            </a:r>
            <a:r>
              <a:rPr lang="en-US" dirty="0"/>
              <a:t>and code reviews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729457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Evolution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Changing the software to fix </a:t>
            </a:r>
            <a:r>
              <a:rPr lang="en-US" dirty="0" smtClean="0"/>
              <a:t>defects meet </a:t>
            </a:r>
            <a:r>
              <a:rPr lang="en-US" dirty="0"/>
              <a:t>new </a:t>
            </a:r>
            <a:r>
              <a:rPr lang="en-US" dirty="0" smtClean="0"/>
              <a:t>requirements</a:t>
            </a:r>
          </a:p>
          <a:p>
            <a:endParaRPr lang="en-US" dirty="0"/>
          </a:p>
          <a:p>
            <a:r>
              <a:rPr lang="en-US" dirty="0" smtClean="0"/>
              <a:t>Most </a:t>
            </a:r>
            <a:r>
              <a:rPr lang="en-US" dirty="0"/>
              <a:t>development today is </a:t>
            </a:r>
            <a:r>
              <a:rPr lang="en-US" dirty="0" smtClean="0"/>
              <a:t>really evolution</a:t>
            </a:r>
          </a:p>
          <a:p>
            <a:endParaRPr lang="en-US" dirty="0"/>
          </a:p>
          <a:p>
            <a:r>
              <a:rPr lang="en-US" dirty="0" smtClean="0"/>
              <a:t>Differs </a:t>
            </a:r>
            <a:r>
              <a:rPr lang="en-US" dirty="0"/>
              <a:t>from initial development</a:t>
            </a:r>
          </a:p>
          <a:p>
            <a:pPr lvl="1"/>
            <a:r>
              <a:rPr lang="en-US" dirty="0" smtClean="0"/>
              <a:t>Significant </a:t>
            </a:r>
            <a:r>
              <a:rPr lang="en-US" dirty="0"/>
              <a:t>investment in existing code</a:t>
            </a:r>
          </a:p>
          <a:p>
            <a:pPr lvl="1"/>
            <a:r>
              <a:rPr lang="en-US" dirty="0" smtClean="0"/>
              <a:t>Have </a:t>
            </a:r>
            <a:r>
              <a:rPr lang="en-US" dirty="0"/>
              <a:t>to work within </a:t>
            </a:r>
            <a:r>
              <a:rPr lang="en-US" dirty="0" smtClean="0"/>
              <a:t>additional constraints</a:t>
            </a:r>
            <a:endParaRPr lang="en-US" dirty="0"/>
          </a:p>
          <a:p>
            <a:pPr lvl="1"/>
            <a:r>
              <a:rPr lang="en-US" dirty="0" smtClean="0"/>
              <a:t>Many </a:t>
            </a:r>
            <a:r>
              <a:rPr lang="en-US" dirty="0"/>
              <a:t>SE techniques focus on </a:t>
            </a:r>
            <a:r>
              <a:rPr lang="en-US" dirty="0" smtClean="0"/>
              <a:t>making evolution </a:t>
            </a:r>
            <a:r>
              <a:rPr lang="en-US" dirty="0"/>
              <a:t>easier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4731343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Problems with Waterfall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Change is ubiquitous</a:t>
            </a:r>
          </a:p>
          <a:p>
            <a:pPr lvl="1"/>
            <a:r>
              <a:rPr lang="en-US" dirty="0" smtClean="0"/>
              <a:t>Occurs </a:t>
            </a:r>
            <a:r>
              <a:rPr lang="en-US" dirty="0"/>
              <a:t>even during software development</a:t>
            </a:r>
          </a:p>
          <a:p>
            <a:r>
              <a:rPr lang="en-US" dirty="0" smtClean="0"/>
              <a:t>Waterfall </a:t>
            </a:r>
            <a:r>
              <a:rPr lang="en-US" dirty="0"/>
              <a:t>assumes one stage </a:t>
            </a:r>
            <a:r>
              <a:rPr lang="en-US" dirty="0" smtClean="0"/>
              <a:t>completes before </a:t>
            </a:r>
            <a:r>
              <a:rPr lang="en-US" dirty="0"/>
              <a:t>others begin</a:t>
            </a:r>
          </a:p>
          <a:p>
            <a:pPr lvl="1"/>
            <a:r>
              <a:rPr lang="en-US" dirty="0" smtClean="0"/>
              <a:t>Unrealistic </a:t>
            </a:r>
            <a:r>
              <a:rPr lang="en-US" dirty="0"/>
              <a:t>in most environments</a:t>
            </a:r>
          </a:p>
          <a:p>
            <a:pPr lvl="2"/>
            <a:r>
              <a:rPr lang="en-US" dirty="0" smtClean="0"/>
              <a:t>Requirements </a:t>
            </a:r>
            <a:r>
              <a:rPr lang="en-US" dirty="0"/>
              <a:t>constantly changing</a:t>
            </a:r>
          </a:p>
          <a:p>
            <a:pPr lvl="2"/>
            <a:r>
              <a:rPr lang="en-US" dirty="0" smtClean="0"/>
              <a:t>Lessons </a:t>
            </a:r>
            <a:r>
              <a:rPr lang="en-US" dirty="0"/>
              <a:t>learned in later stages affect </a:t>
            </a:r>
            <a:r>
              <a:rPr lang="en-US" dirty="0" smtClean="0"/>
              <a:t>earlier ones</a:t>
            </a:r>
            <a:endParaRPr lang="en-US" dirty="0"/>
          </a:p>
          <a:p>
            <a:endParaRPr lang="en-US" dirty="0"/>
          </a:p>
          <a:p>
            <a:r>
              <a:rPr lang="en-US" dirty="0" smtClean="0"/>
              <a:t>Useful </a:t>
            </a:r>
            <a:r>
              <a:rPr lang="en-US" dirty="0"/>
              <a:t>applied where communication </a:t>
            </a:r>
            <a:r>
              <a:rPr lang="en-US" dirty="0" smtClean="0"/>
              <a:t>costs high</a:t>
            </a:r>
            <a:endParaRPr lang="en-US" dirty="0"/>
          </a:p>
          <a:p>
            <a:pPr lvl="1"/>
            <a:r>
              <a:rPr lang="en-US" dirty="0" smtClean="0"/>
              <a:t>Stable </a:t>
            </a:r>
            <a:r>
              <a:rPr lang="en-US" dirty="0"/>
              <a:t>requirements</a:t>
            </a:r>
          </a:p>
          <a:p>
            <a:pPr lvl="1"/>
            <a:r>
              <a:rPr lang="en-US" dirty="0" smtClean="0"/>
              <a:t>Very </a:t>
            </a:r>
            <a:r>
              <a:rPr lang="en-US" dirty="0"/>
              <a:t>large software systems</a:t>
            </a:r>
          </a:p>
          <a:p>
            <a:pPr lvl="1"/>
            <a:r>
              <a:rPr lang="en-US" dirty="0" smtClean="0"/>
              <a:t>Distributed </a:t>
            </a:r>
            <a:r>
              <a:rPr lang="en-US" dirty="0"/>
              <a:t>teams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208013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Spiral Model of S/W Dev.</a:t>
            </a:r>
            <a:endParaRPr lang="bg-BG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327019"/>
            <a:ext cx="5355824" cy="311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96836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 of Spiral Development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Delivers initial value early</a:t>
            </a:r>
          </a:p>
          <a:p>
            <a:pPr lvl="1"/>
            <a:r>
              <a:rPr lang="en-US" dirty="0" smtClean="0"/>
              <a:t>Mitigates </a:t>
            </a:r>
            <a:r>
              <a:rPr lang="en-US" dirty="0"/>
              <a:t>risk of failure</a:t>
            </a:r>
          </a:p>
          <a:p>
            <a:pPr lvl="1"/>
            <a:r>
              <a:rPr lang="en-US" dirty="0" smtClean="0"/>
              <a:t>Focus </a:t>
            </a:r>
            <a:r>
              <a:rPr lang="en-US" dirty="0"/>
              <a:t>on high-priority functionality</a:t>
            </a:r>
          </a:p>
          <a:p>
            <a:endParaRPr lang="en-US" dirty="0" smtClean="0"/>
          </a:p>
          <a:p>
            <a:r>
              <a:rPr lang="en-US" dirty="0" smtClean="0"/>
              <a:t>Frequent </a:t>
            </a:r>
            <a:r>
              <a:rPr lang="en-US" dirty="0"/>
              <a:t>requirements refinement</a:t>
            </a:r>
          </a:p>
          <a:p>
            <a:pPr lvl="1"/>
            <a:r>
              <a:rPr lang="en-US" dirty="0" smtClean="0"/>
              <a:t>Uses </a:t>
            </a:r>
            <a:r>
              <a:rPr lang="en-US" dirty="0"/>
              <a:t>feedback from one iteration </a:t>
            </a:r>
            <a:r>
              <a:rPr lang="en-US" dirty="0" smtClean="0"/>
              <a:t>to refine </a:t>
            </a:r>
            <a:r>
              <a:rPr lang="en-US" dirty="0"/>
              <a:t>requirements for the next</a:t>
            </a:r>
          </a:p>
          <a:p>
            <a:pPr lvl="1"/>
            <a:r>
              <a:rPr lang="en-US" dirty="0" smtClean="0"/>
              <a:t>Mitigates </a:t>
            </a:r>
            <a:r>
              <a:rPr lang="en-US" dirty="0"/>
              <a:t>impact of change</a:t>
            </a:r>
          </a:p>
          <a:p>
            <a:endParaRPr lang="en-US" dirty="0" smtClean="0"/>
          </a:p>
          <a:p>
            <a:r>
              <a:rPr lang="en-US" dirty="0" smtClean="0"/>
              <a:t>Note</a:t>
            </a:r>
            <a:r>
              <a:rPr lang="en-US" dirty="0"/>
              <a:t>: the Spiral model is driven </a:t>
            </a:r>
            <a:r>
              <a:rPr lang="en-US" dirty="0" smtClean="0"/>
              <a:t>by uncertainty </a:t>
            </a:r>
            <a:r>
              <a:rPr lang="en-US" dirty="0"/>
              <a:t>and change</a:t>
            </a:r>
          </a:p>
          <a:p>
            <a:pPr lvl="1"/>
            <a:r>
              <a:rPr lang="en-US" dirty="0" smtClean="0"/>
              <a:t>A </a:t>
            </a:r>
            <a:r>
              <a:rPr lang="en-US" dirty="0"/>
              <a:t>theme of the whole course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107436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is SE in industry different from coding assignments</a:t>
            </a:r>
            <a:r>
              <a:rPr lang="en-US" dirty="0" smtClean="0"/>
              <a:t>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/>
              <a:t>Some of </a:t>
            </a:r>
            <a:r>
              <a:rPr lang="en-US" dirty="0" smtClean="0"/>
              <a:t>specialist answers</a:t>
            </a:r>
            <a:r>
              <a:rPr lang="en-US" dirty="0"/>
              <a:t>:</a:t>
            </a:r>
          </a:p>
          <a:p>
            <a:pPr lvl="1"/>
            <a:r>
              <a:rPr lang="en-US" dirty="0" smtClean="0"/>
              <a:t>Requirements </a:t>
            </a:r>
            <a:r>
              <a:rPr lang="en-US" dirty="0"/>
              <a:t>ambiguous</a:t>
            </a:r>
          </a:p>
          <a:p>
            <a:pPr lvl="1"/>
            <a:r>
              <a:rPr lang="en-US" dirty="0" smtClean="0"/>
              <a:t>Requirements </a:t>
            </a:r>
            <a:r>
              <a:rPr lang="en-US" dirty="0"/>
              <a:t>change </a:t>
            </a:r>
            <a:r>
              <a:rPr lang="en-US" dirty="0" smtClean="0"/>
              <a:t>during development</a:t>
            </a:r>
            <a:endParaRPr lang="en-US" dirty="0"/>
          </a:p>
          <a:p>
            <a:pPr lvl="1"/>
            <a:r>
              <a:rPr lang="en-US" dirty="0" smtClean="0"/>
              <a:t>Scale </a:t>
            </a:r>
            <a:r>
              <a:rPr lang="en-US" dirty="0"/>
              <a:t>is </a:t>
            </a:r>
            <a:r>
              <a:rPr lang="en-US" dirty="0" smtClean="0"/>
              <a:t>larger</a:t>
            </a:r>
          </a:p>
          <a:p>
            <a:pPr lvl="1"/>
            <a:r>
              <a:rPr lang="en-US" dirty="0" smtClean="0"/>
              <a:t>Requires different design skills</a:t>
            </a:r>
          </a:p>
          <a:p>
            <a:pPr lvl="1"/>
            <a:r>
              <a:rPr lang="en-US" dirty="0" smtClean="0"/>
              <a:t>Requires </a:t>
            </a:r>
            <a:r>
              <a:rPr lang="en-US" dirty="0"/>
              <a:t>teamwork</a:t>
            </a:r>
          </a:p>
          <a:p>
            <a:pPr lvl="1"/>
            <a:r>
              <a:rPr lang="en-US" dirty="0" smtClean="0"/>
              <a:t>Software </a:t>
            </a:r>
            <a:r>
              <a:rPr lang="en-US" dirty="0"/>
              <a:t>must be changed </a:t>
            </a:r>
            <a:r>
              <a:rPr lang="en-US" dirty="0" smtClean="0"/>
              <a:t>after development </a:t>
            </a:r>
            <a:r>
              <a:rPr lang="en-US" dirty="0"/>
              <a:t>is complete</a:t>
            </a:r>
          </a:p>
          <a:p>
            <a:pPr lvl="1"/>
            <a:r>
              <a:rPr lang="en-US" dirty="0" smtClean="0"/>
              <a:t>Failure </a:t>
            </a:r>
            <a:r>
              <a:rPr lang="en-US" dirty="0"/>
              <a:t>is more expensive</a:t>
            </a:r>
          </a:p>
          <a:p>
            <a:pPr lvl="1"/>
            <a:r>
              <a:rPr lang="en-US" dirty="0" smtClean="0"/>
              <a:t>Business-critical</a:t>
            </a:r>
            <a:endParaRPr lang="en-US" dirty="0"/>
          </a:p>
          <a:p>
            <a:pPr lvl="1"/>
            <a:r>
              <a:rPr lang="en-US" dirty="0" smtClean="0"/>
              <a:t>Safety-critical</a:t>
            </a:r>
            <a:endParaRPr lang="bg-BG" sz="1400" dirty="0"/>
          </a:p>
        </p:txBody>
      </p:sp>
    </p:spTree>
    <p:extLst>
      <p:ext uri="{BB962C8B-B14F-4D97-AF65-F5344CB8AC3E}">
        <p14:creationId xmlns:p14="http://schemas.microsoft.com/office/powerpoint/2010/main" val="6337934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Extreme </a:t>
            </a:r>
            <a:r>
              <a:rPr lang="en-US" dirty="0" smtClean="0"/>
              <a:t>Programming (XP)</a:t>
            </a:r>
            <a:endParaRPr lang="bg-BG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444951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Extreme Programming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An iterative/spiral process</a:t>
            </a:r>
          </a:p>
          <a:p>
            <a:pPr lvl="1"/>
            <a:r>
              <a:rPr lang="en-US" dirty="0" smtClean="0"/>
              <a:t>Divides </a:t>
            </a:r>
            <a:r>
              <a:rPr lang="en-US" dirty="0"/>
              <a:t>development into short </a:t>
            </a:r>
            <a:r>
              <a:rPr lang="en-US" dirty="0" smtClean="0"/>
              <a:t>iterations delivering </a:t>
            </a:r>
            <a:r>
              <a:rPr lang="en-US" dirty="0"/>
              <a:t>functionality</a:t>
            </a:r>
          </a:p>
          <a:p>
            <a:r>
              <a:rPr lang="en-US" dirty="0" smtClean="0"/>
              <a:t>Lightweight </a:t>
            </a:r>
            <a:r>
              <a:rPr lang="en-US" dirty="0"/>
              <a:t>practices</a:t>
            </a:r>
          </a:p>
          <a:p>
            <a:pPr lvl="1"/>
            <a:r>
              <a:rPr lang="en-US" dirty="0" smtClean="0"/>
              <a:t>Requirements </a:t>
            </a:r>
            <a:r>
              <a:rPr lang="en-US" dirty="0"/>
              <a:t>through “stories”</a:t>
            </a:r>
          </a:p>
          <a:p>
            <a:pPr lvl="1"/>
            <a:r>
              <a:rPr lang="en-US" dirty="0" smtClean="0"/>
              <a:t>Planning </a:t>
            </a:r>
            <a:r>
              <a:rPr lang="en-US" dirty="0"/>
              <a:t>game</a:t>
            </a:r>
          </a:p>
          <a:p>
            <a:pPr lvl="1"/>
            <a:r>
              <a:rPr lang="en-US" dirty="0" smtClean="0"/>
              <a:t>Pair </a:t>
            </a:r>
            <a:r>
              <a:rPr lang="en-US" dirty="0"/>
              <a:t>programming</a:t>
            </a:r>
          </a:p>
          <a:p>
            <a:r>
              <a:rPr lang="en-US" dirty="0" smtClean="0"/>
              <a:t>Increasingly </a:t>
            </a:r>
            <a:r>
              <a:rPr lang="en-US" dirty="0"/>
              <a:t>popular in industry</a:t>
            </a:r>
          </a:p>
          <a:p>
            <a:r>
              <a:rPr lang="en-US" dirty="0" smtClean="0"/>
              <a:t>Fun</a:t>
            </a:r>
            <a:endParaRPr lang="en-US" dirty="0"/>
          </a:p>
          <a:p>
            <a:r>
              <a:rPr lang="en-US" dirty="0" smtClean="0"/>
              <a:t>Will </a:t>
            </a:r>
            <a:r>
              <a:rPr lang="en-US" dirty="0"/>
              <a:t>be used for the projects</a:t>
            </a:r>
          </a:p>
          <a:p>
            <a:pPr lvl="1"/>
            <a:r>
              <a:rPr lang="en-US" dirty="0" smtClean="0"/>
              <a:t>Along </a:t>
            </a:r>
            <a:r>
              <a:rPr lang="en-US" dirty="0"/>
              <a:t>with waterfall lifecycle deliverables</a:t>
            </a:r>
          </a:p>
          <a:p>
            <a:pPr lvl="2"/>
            <a:r>
              <a:rPr lang="en-US" dirty="0" smtClean="0"/>
              <a:t>Promotes </a:t>
            </a:r>
            <a:r>
              <a:rPr lang="en-US" dirty="0"/>
              <a:t>familiarity traditional </a:t>
            </a:r>
            <a:r>
              <a:rPr lang="en-US" dirty="0" smtClean="0"/>
              <a:t>style development </a:t>
            </a:r>
            <a:r>
              <a:rPr lang="en-US" dirty="0"/>
              <a:t>artifacts</a:t>
            </a:r>
            <a:endParaRPr lang="bg-BG" dirty="0"/>
          </a:p>
        </p:txBody>
      </p:sp>
      <p:sp>
        <p:nvSpPr>
          <p:cNvPr id="4" name="Rectangle 3"/>
          <p:cNvSpPr/>
          <p:nvPr/>
        </p:nvSpPr>
        <p:spPr>
          <a:xfrm>
            <a:off x="2312407" y="6124654"/>
            <a:ext cx="45191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hlinkClick r:id="rId2"/>
              </a:rPr>
              <a:t>http://xprogramming.com/xpmag/whatisxp</a:t>
            </a:r>
            <a:r>
              <a:rPr lang="en-US" dirty="0"/>
              <a:t>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5351992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cards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Customer </a:t>
            </a:r>
            <a:r>
              <a:rPr lang="en-US" dirty="0"/>
              <a:t>orders</a:t>
            </a:r>
          </a:p>
          <a:p>
            <a:pPr lvl="1"/>
            <a:r>
              <a:rPr lang="en-US" dirty="0" smtClean="0"/>
              <a:t>Primarily </a:t>
            </a:r>
            <a:r>
              <a:rPr lang="en-US" dirty="0"/>
              <a:t>based on their business value</a:t>
            </a:r>
          </a:p>
          <a:p>
            <a:pPr lvl="1"/>
            <a:r>
              <a:rPr lang="en-US" dirty="0" smtClean="0"/>
              <a:t>Customer </a:t>
            </a:r>
            <a:r>
              <a:rPr lang="en-US" dirty="0"/>
              <a:t>should be aware of risks</a:t>
            </a:r>
          </a:p>
          <a:p>
            <a:pPr lvl="2"/>
            <a:r>
              <a:rPr lang="en-US" dirty="0" smtClean="0"/>
              <a:t>Obvious </a:t>
            </a:r>
            <a:r>
              <a:rPr lang="en-US" dirty="0"/>
              <a:t>importance to put risk first</a:t>
            </a:r>
          </a:p>
          <a:p>
            <a:pPr lvl="1"/>
            <a:r>
              <a:rPr lang="en-US" dirty="0" smtClean="0"/>
              <a:t>OK </a:t>
            </a:r>
            <a:r>
              <a:rPr lang="en-US" dirty="0"/>
              <a:t>for engineering to reserve a portion </a:t>
            </a:r>
            <a:r>
              <a:rPr lang="en-US" dirty="0" smtClean="0"/>
              <a:t>of </a:t>
            </a:r>
            <a:r>
              <a:rPr lang="en-US" dirty="0"/>
              <a:t>the iteration effort for high-risk stories</a:t>
            </a:r>
          </a:p>
          <a:p>
            <a:pPr lvl="2"/>
            <a:r>
              <a:rPr lang="en-US" dirty="0" smtClean="0"/>
              <a:t>NECESSARY </a:t>
            </a:r>
            <a:r>
              <a:rPr lang="en-US" dirty="0"/>
              <a:t>in iteration 1: there will </a:t>
            </a:r>
            <a:r>
              <a:rPr lang="en-US" dirty="0" smtClean="0"/>
              <a:t>be a </a:t>
            </a:r>
            <a:r>
              <a:rPr lang="en-US" dirty="0"/>
              <a:t>prototype requirement</a:t>
            </a:r>
          </a:p>
          <a:p>
            <a:endParaRPr lang="en-US" dirty="0" smtClean="0"/>
          </a:p>
          <a:p>
            <a:r>
              <a:rPr lang="en-US" dirty="0" smtClean="0"/>
              <a:t>Ignore </a:t>
            </a:r>
            <a:r>
              <a:rPr lang="en-US" dirty="0"/>
              <a:t>dependencies where </a:t>
            </a:r>
            <a:r>
              <a:rPr lang="en-US" dirty="0" smtClean="0"/>
              <a:t>possible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11588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Dividing the </a:t>
            </a:r>
            <a:r>
              <a:rPr lang="en-US" dirty="0" smtClean="0"/>
              <a:t>work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Divvy </a:t>
            </a:r>
            <a:r>
              <a:rPr lang="en-US" dirty="0"/>
              <a:t>up the stories</a:t>
            </a:r>
          </a:p>
          <a:p>
            <a:pPr lvl="1"/>
            <a:r>
              <a:rPr lang="en-US" dirty="0" smtClean="0"/>
              <a:t>Each </a:t>
            </a:r>
            <a:r>
              <a:rPr lang="en-US" dirty="0"/>
              <a:t>person takes ideal hours equal to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calendar </a:t>
            </a:r>
            <a:r>
              <a:rPr lang="en-US" dirty="0"/>
              <a:t>hours / load factor</a:t>
            </a:r>
          </a:p>
          <a:p>
            <a:pPr lvl="1"/>
            <a:r>
              <a:rPr lang="en-US" dirty="0" smtClean="0"/>
              <a:t>Load </a:t>
            </a:r>
            <a:r>
              <a:rPr lang="en-US" dirty="0"/>
              <a:t>factor initially 2</a:t>
            </a:r>
          </a:p>
          <a:p>
            <a:pPr lvl="2"/>
            <a:r>
              <a:rPr lang="en-US" dirty="0" smtClean="0"/>
              <a:t>You’ll </a:t>
            </a:r>
            <a:r>
              <a:rPr lang="en-US" dirty="0"/>
              <a:t>adjust later</a:t>
            </a:r>
          </a:p>
          <a:p>
            <a:r>
              <a:rPr lang="en-US" dirty="0" smtClean="0"/>
              <a:t>Buy </a:t>
            </a:r>
            <a:r>
              <a:rPr lang="en-US" dirty="0"/>
              <a:t>into the time estimates</a:t>
            </a:r>
          </a:p>
          <a:p>
            <a:pPr lvl="1"/>
            <a:r>
              <a:rPr lang="en-US" dirty="0" smtClean="0"/>
              <a:t>Developer </a:t>
            </a:r>
            <a:r>
              <a:rPr lang="en-US" dirty="0"/>
              <a:t>with the story should </a:t>
            </a:r>
            <a:r>
              <a:rPr lang="en-US" dirty="0" err="1"/>
              <a:t>reestimate</a:t>
            </a:r>
            <a:r>
              <a:rPr lang="en-US" dirty="0"/>
              <a:t> if they </a:t>
            </a:r>
            <a:r>
              <a:rPr lang="en-US" dirty="0" smtClean="0"/>
              <a:t>disagree</a:t>
            </a:r>
            <a:endParaRPr lang="en-US" dirty="0"/>
          </a:p>
          <a:p>
            <a:pPr lvl="1"/>
            <a:r>
              <a:rPr lang="en-US" dirty="0" smtClean="0"/>
              <a:t>May </a:t>
            </a:r>
            <a:r>
              <a:rPr lang="en-US" dirty="0"/>
              <a:t>require changing story allocation</a:t>
            </a:r>
          </a:p>
          <a:p>
            <a:r>
              <a:rPr lang="en-US" dirty="0" smtClean="0"/>
              <a:t>Find </a:t>
            </a:r>
            <a:r>
              <a:rPr lang="en-US" dirty="0"/>
              <a:t>a buddy to pair with</a:t>
            </a:r>
          </a:p>
          <a:p>
            <a:pPr lvl="1"/>
            <a:r>
              <a:rPr lang="en-US" dirty="0" smtClean="0"/>
              <a:t>You’ll </a:t>
            </a:r>
            <a:r>
              <a:rPr lang="en-US" dirty="0"/>
              <a:t>spend half your time being a </a:t>
            </a:r>
            <a:r>
              <a:rPr lang="en-US" dirty="0" smtClean="0"/>
              <a:t>buddy </a:t>
            </a:r>
            <a:r>
              <a:rPr lang="en-US" dirty="0"/>
              <a:t>for someone else’s stories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2391234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Coding </a:t>
            </a:r>
            <a:r>
              <a:rPr lang="en-US" dirty="0" smtClean="0"/>
              <a:t>Requirements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Pair </a:t>
            </a:r>
            <a:r>
              <a:rPr lang="en-US" dirty="0"/>
              <a:t>programming</a:t>
            </a:r>
          </a:p>
          <a:p>
            <a:r>
              <a:rPr lang="en-US" dirty="0" smtClean="0"/>
              <a:t>CVS</a:t>
            </a:r>
            <a:endParaRPr lang="en-US" dirty="0"/>
          </a:p>
          <a:p>
            <a:r>
              <a:rPr lang="en-US" dirty="0" smtClean="0"/>
              <a:t>Test </a:t>
            </a:r>
            <a:r>
              <a:rPr lang="en-US" dirty="0"/>
              <a:t>first</a:t>
            </a:r>
          </a:p>
          <a:p>
            <a:pPr lvl="1"/>
            <a:r>
              <a:rPr lang="en-US" dirty="0" smtClean="0"/>
              <a:t>Functional </a:t>
            </a:r>
            <a:r>
              <a:rPr lang="en-US" dirty="0"/>
              <a:t>tests tied to stories</a:t>
            </a:r>
          </a:p>
          <a:p>
            <a:pPr lvl="1"/>
            <a:r>
              <a:rPr lang="en-US" dirty="0" smtClean="0"/>
              <a:t>Unit </a:t>
            </a:r>
            <a:r>
              <a:rPr lang="en-US" dirty="0"/>
              <a:t>test for each unit of code (function, class)</a:t>
            </a:r>
          </a:p>
          <a:p>
            <a:pPr lvl="1"/>
            <a:r>
              <a:rPr lang="en-US" dirty="0" smtClean="0"/>
              <a:t>Automation </a:t>
            </a:r>
            <a:r>
              <a:rPr lang="en-US" dirty="0"/>
              <a:t>for all tests</a:t>
            </a:r>
          </a:p>
          <a:p>
            <a:r>
              <a:rPr lang="en-US" dirty="0" smtClean="0"/>
              <a:t>Refactoring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Can’t </a:t>
            </a:r>
            <a:r>
              <a:rPr lang="en-US" dirty="0"/>
              <a:t>enforce these in homework</a:t>
            </a:r>
          </a:p>
          <a:p>
            <a:pPr lvl="1"/>
            <a:r>
              <a:rPr lang="en-US" dirty="0" smtClean="0"/>
              <a:t>Use </a:t>
            </a:r>
            <a:r>
              <a:rPr lang="en-US" dirty="0"/>
              <a:t>review meetings instead</a:t>
            </a:r>
          </a:p>
          <a:p>
            <a:pPr lvl="1"/>
            <a:r>
              <a:rPr lang="en-US" dirty="0" smtClean="0"/>
              <a:t>Be </a:t>
            </a:r>
            <a:r>
              <a:rPr lang="en-US" dirty="0"/>
              <a:t>prepared to discuss and show examples of </a:t>
            </a:r>
            <a:r>
              <a:rPr lang="en-US" dirty="0" smtClean="0"/>
              <a:t>how </a:t>
            </a:r>
            <a:r>
              <a:rPr lang="en-US" dirty="0"/>
              <a:t>you are following the practices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94782990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Functional/Acceptance </a:t>
            </a:r>
            <a:r>
              <a:rPr lang="en-US" dirty="0" smtClean="0"/>
              <a:t>Tests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Must </a:t>
            </a:r>
            <a:r>
              <a:rPr lang="en-US" dirty="0"/>
              <a:t>be written before you implement </a:t>
            </a:r>
            <a:r>
              <a:rPr lang="en-US" dirty="0" smtClean="0"/>
              <a:t>the </a:t>
            </a:r>
            <a:r>
              <a:rPr lang="en-US" dirty="0"/>
              <a:t>story</a:t>
            </a:r>
          </a:p>
          <a:p>
            <a:r>
              <a:rPr lang="en-US" dirty="0" smtClean="0"/>
              <a:t>Crosses </a:t>
            </a:r>
            <a:r>
              <a:rPr lang="en-US" dirty="0"/>
              <a:t>code boundaries</a:t>
            </a:r>
          </a:p>
          <a:p>
            <a:r>
              <a:rPr lang="en-US" dirty="0" smtClean="0"/>
              <a:t>Conceptually </a:t>
            </a:r>
            <a:r>
              <a:rPr lang="en-US" dirty="0"/>
              <a:t>written by customer</a:t>
            </a:r>
          </a:p>
          <a:p>
            <a:pPr lvl="1"/>
            <a:r>
              <a:rPr lang="en-US" dirty="0" smtClean="0"/>
              <a:t>Must </a:t>
            </a:r>
            <a:r>
              <a:rPr lang="en-US" dirty="0"/>
              <a:t>buy in to success criteria</a:t>
            </a:r>
          </a:p>
          <a:p>
            <a:endParaRPr lang="en-US" dirty="0" smtClean="0"/>
          </a:p>
          <a:p>
            <a:r>
              <a:rPr lang="en-US" dirty="0" smtClean="0"/>
              <a:t>Ask</a:t>
            </a:r>
            <a:r>
              <a:rPr lang="en-US" dirty="0"/>
              <a:t>, what would have to be checked </a:t>
            </a:r>
            <a:r>
              <a:rPr lang="en-US" dirty="0" smtClean="0"/>
              <a:t>before </a:t>
            </a:r>
            <a:r>
              <a:rPr lang="en-US" dirty="0"/>
              <a:t>I am confident this is done?</a:t>
            </a:r>
          </a:p>
          <a:p>
            <a:pPr lvl="1"/>
            <a:r>
              <a:rPr lang="en-US" dirty="0" smtClean="0"/>
              <a:t>Write </a:t>
            </a:r>
            <a:r>
              <a:rPr lang="en-US" dirty="0"/>
              <a:t>a functional tests for each scenario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043778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Unit </a:t>
            </a:r>
            <a:r>
              <a:rPr lang="en-US" dirty="0" smtClean="0"/>
              <a:t>Tests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Must </a:t>
            </a:r>
            <a:r>
              <a:rPr lang="en-US" dirty="0"/>
              <a:t>be written before any non-trivial </a:t>
            </a:r>
            <a:r>
              <a:rPr lang="en-US" dirty="0" smtClean="0"/>
              <a:t>functionality</a:t>
            </a:r>
            <a:endParaRPr lang="en-US" dirty="0"/>
          </a:p>
          <a:p>
            <a:r>
              <a:rPr lang="en-US" dirty="0" smtClean="0"/>
              <a:t>Must </a:t>
            </a:r>
            <a:r>
              <a:rPr lang="en-US" dirty="0"/>
              <a:t>always be at 100% for </a:t>
            </a:r>
            <a:r>
              <a:rPr lang="en-US" dirty="0" err="1"/>
              <a:t>checkedin</a:t>
            </a:r>
            <a:r>
              <a:rPr lang="en-US" dirty="0"/>
              <a:t> code</a:t>
            </a:r>
          </a:p>
          <a:p>
            <a:pPr lvl="1"/>
            <a:r>
              <a:rPr lang="en-US" dirty="0" smtClean="0"/>
              <a:t>Not </a:t>
            </a:r>
            <a:r>
              <a:rPr lang="en-US" dirty="0"/>
              <a:t>true for functional tests</a:t>
            </a:r>
          </a:p>
          <a:p>
            <a:pPr lvl="1"/>
            <a:r>
              <a:rPr lang="en-US" dirty="0" smtClean="0"/>
              <a:t>Always </a:t>
            </a:r>
            <a:r>
              <a:rPr lang="en-US" dirty="0"/>
              <a:t>run tests and ensure at 100% </a:t>
            </a:r>
            <a:r>
              <a:rPr lang="en-US" dirty="0" smtClean="0"/>
              <a:t>before </a:t>
            </a:r>
            <a:r>
              <a:rPr lang="en-US" dirty="0"/>
              <a:t>checking in code</a:t>
            </a:r>
          </a:p>
          <a:p>
            <a:endParaRPr lang="en-US" dirty="0" smtClean="0"/>
          </a:p>
          <a:p>
            <a:r>
              <a:rPr lang="en-US" dirty="0" smtClean="0"/>
              <a:t>Should </a:t>
            </a:r>
            <a:r>
              <a:rPr lang="en-US" dirty="0"/>
              <a:t>be independent</a:t>
            </a:r>
          </a:p>
          <a:p>
            <a:pPr lvl="1"/>
            <a:r>
              <a:rPr lang="en-US" dirty="0" smtClean="0"/>
              <a:t>Ideal</a:t>
            </a:r>
            <a:r>
              <a:rPr lang="en-US" dirty="0"/>
              <a:t>: each bug makes only one test </a:t>
            </a:r>
            <a:r>
              <a:rPr lang="en-US" dirty="0" smtClean="0"/>
              <a:t>case </a:t>
            </a:r>
            <a:r>
              <a:rPr lang="en-US" dirty="0"/>
              <a:t>fail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77378574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Unit Test: Bad or Good</a:t>
            </a:r>
            <a:r>
              <a:rPr lang="en-US" dirty="0" smtClean="0"/>
              <a:t>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class </a:t>
            </a:r>
            <a:r>
              <a:rPr lang="en-US" dirty="0"/>
              <a:t>Car {</a:t>
            </a:r>
          </a:p>
          <a:p>
            <a:pPr marL="0" indent="0">
              <a:buNone/>
            </a:pPr>
            <a:r>
              <a:rPr lang="en-US" dirty="0" smtClean="0"/>
              <a:t>  </a:t>
            </a:r>
            <a:r>
              <a:rPr lang="en-US" dirty="0" err="1" smtClean="0"/>
              <a:t>int</a:t>
            </a:r>
            <a:r>
              <a:rPr lang="en-US" dirty="0" smtClean="0"/>
              <a:t> </a:t>
            </a:r>
            <a:r>
              <a:rPr lang="en-US" dirty="0"/>
              <a:t>gas;</a:t>
            </a:r>
          </a:p>
          <a:p>
            <a:pPr marL="0" indent="0">
              <a:buNone/>
            </a:pPr>
            <a:r>
              <a:rPr lang="en-US" dirty="0" smtClean="0"/>
              <a:t>  </a:t>
            </a:r>
            <a:r>
              <a:rPr lang="en-US" dirty="0" err="1" smtClean="0"/>
              <a:t>int</a:t>
            </a:r>
            <a:r>
              <a:rPr lang="en-US" dirty="0" smtClean="0"/>
              <a:t> </a:t>
            </a:r>
            <a:r>
              <a:rPr lang="en-US" dirty="0" err="1"/>
              <a:t>getGas</a:t>
            </a:r>
            <a:r>
              <a:rPr lang="en-US" dirty="0"/>
              <a:t>() { return gas; }</a:t>
            </a:r>
          </a:p>
          <a:p>
            <a:pPr marL="0" indent="0">
              <a:buNone/>
            </a:pPr>
            <a:r>
              <a:rPr lang="en-US" dirty="0" smtClean="0"/>
              <a:t>}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void </a:t>
            </a:r>
            <a:r>
              <a:rPr lang="en-US" dirty="0" err="1"/>
              <a:t>myTest</a:t>
            </a:r>
            <a:r>
              <a:rPr lang="en-US" dirty="0"/>
              <a:t>() {</a:t>
            </a:r>
          </a:p>
          <a:p>
            <a:pPr marL="0" indent="0">
              <a:buNone/>
            </a:pPr>
            <a:r>
              <a:rPr lang="en-US" dirty="0" smtClean="0"/>
              <a:t>  Car </a:t>
            </a:r>
            <a:r>
              <a:rPr lang="en-US" dirty="0"/>
              <a:t>c = new Car(5);</a:t>
            </a:r>
          </a:p>
          <a:p>
            <a:pPr marL="0" indent="0">
              <a:buNone/>
            </a:pPr>
            <a:r>
              <a:rPr lang="en-US" dirty="0" smtClean="0"/>
              <a:t>  assert </a:t>
            </a:r>
            <a:r>
              <a:rPr lang="en-US" dirty="0"/>
              <a:t>(</a:t>
            </a:r>
            <a:r>
              <a:rPr lang="en-US" dirty="0" err="1"/>
              <a:t>c.getGas</a:t>
            </a:r>
            <a:r>
              <a:rPr lang="en-US" dirty="0"/>
              <a:t>() == 5);</a:t>
            </a:r>
          </a:p>
          <a:p>
            <a:pPr marL="0" indent="0">
              <a:buNone/>
            </a:pPr>
            <a:r>
              <a:rPr lang="en-US" dirty="0"/>
              <a:t>}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3672944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Unit Test: Bad or Good</a:t>
            </a:r>
            <a:r>
              <a:rPr lang="en-US" dirty="0" smtClean="0"/>
              <a:t>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class </a:t>
            </a:r>
            <a:r>
              <a:rPr lang="en-US" dirty="0"/>
              <a:t>Math {</a:t>
            </a:r>
          </a:p>
          <a:p>
            <a:pPr marL="0" indent="0">
              <a:buNone/>
            </a:pPr>
            <a:r>
              <a:rPr lang="en-US" dirty="0" smtClean="0"/>
              <a:t>  float </a:t>
            </a:r>
            <a:r>
              <a:rPr lang="en-US" dirty="0"/>
              <a:t>divideBy2(float x) { return x/2; }</a:t>
            </a:r>
          </a:p>
          <a:p>
            <a:pPr marL="0" indent="0">
              <a:buNone/>
            </a:pPr>
            <a:r>
              <a:rPr lang="en-US" dirty="0"/>
              <a:t>}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void </a:t>
            </a:r>
            <a:r>
              <a:rPr lang="en-US" dirty="0" err="1"/>
              <a:t>myTest</a:t>
            </a:r>
            <a:r>
              <a:rPr lang="en-US" dirty="0"/>
              <a:t>() {</a:t>
            </a:r>
          </a:p>
          <a:p>
            <a:pPr marL="0" indent="0">
              <a:buNone/>
            </a:pPr>
            <a:r>
              <a:rPr lang="en-US" dirty="0" smtClean="0"/>
              <a:t>  assert(math.divideBy2(10.0) == </a:t>
            </a:r>
            <a:r>
              <a:rPr lang="en-US" dirty="0"/>
              <a:t>5.0);</a:t>
            </a:r>
          </a:p>
          <a:p>
            <a:pPr marL="0" indent="0">
              <a:buNone/>
            </a:pPr>
            <a:r>
              <a:rPr lang="en-US" dirty="0"/>
              <a:t>}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019119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Unit Test: Bad or Good</a:t>
            </a:r>
            <a:r>
              <a:rPr lang="en-US" dirty="0" smtClean="0"/>
              <a:t>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smtClean="0"/>
              <a:t>class </a:t>
            </a:r>
            <a:r>
              <a:rPr lang="en-US" dirty="0"/>
              <a:t>Math {</a:t>
            </a:r>
          </a:p>
          <a:p>
            <a:pPr marL="0" indent="0">
              <a:buNone/>
            </a:pPr>
            <a:r>
              <a:rPr lang="en-US" dirty="0" smtClean="0"/>
              <a:t>  </a:t>
            </a:r>
            <a:r>
              <a:rPr lang="en-US" dirty="0" err="1" smtClean="0"/>
              <a:t>int</a:t>
            </a:r>
            <a:r>
              <a:rPr lang="en-US" dirty="0" smtClean="0"/>
              <a:t> </a:t>
            </a:r>
            <a:r>
              <a:rPr lang="en-US" dirty="0"/>
              <a:t>divide5ByX(</a:t>
            </a:r>
            <a:r>
              <a:rPr lang="en-US" dirty="0" err="1"/>
              <a:t>int</a:t>
            </a:r>
            <a:r>
              <a:rPr lang="en-US" dirty="0"/>
              <a:t> x) {</a:t>
            </a:r>
          </a:p>
          <a:p>
            <a:pPr marL="0" indent="0">
              <a:buNone/>
            </a:pPr>
            <a:r>
              <a:rPr lang="en-US" dirty="0" smtClean="0"/>
              <a:t>    if </a:t>
            </a:r>
            <a:r>
              <a:rPr lang="en-US" dirty="0"/>
              <a:t>(x == 0)</a:t>
            </a:r>
          </a:p>
          <a:p>
            <a:pPr marL="0" indent="0">
              <a:buNone/>
            </a:pPr>
            <a:r>
              <a:rPr lang="en-US" dirty="0" smtClean="0"/>
              <a:t>      throw </a:t>
            </a:r>
            <a:r>
              <a:rPr lang="en-US" dirty="0"/>
              <a:t>new </a:t>
            </a:r>
            <a:r>
              <a:rPr lang="en-US" dirty="0" err="1"/>
              <a:t>IllegalArgumentExn</a:t>
            </a:r>
            <a:r>
              <a:rPr lang="en-US" dirty="0"/>
              <a:t>();</a:t>
            </a:r>
          </a:p>
          <a:p>
            <a:pPr marL="0" indent="0">
              <a:buNone/>
            </a:pPr>
            <a:r>
              <a:rPr lang="en-US" dirty="0" smtClean="0"/>
              <a:t>    return </a:t>
            </a:r>
            <a:r>
              <a:rPr lang="en-US" dirty="0"/>
              <a:t>5/x;</a:t>
            </a:r>
          </a:p>
          <a:p>
            <a:pPr marL="0" indent="0">
              <a:buNone/>
            </a:pPr>
            <a:r>
              <a:rPr lang="en-US" dirty="0" smtClean="0"/>
              <a:t>  }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}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void </a:t>
            </a:r>
            <a:r>
              <a:rPr lang="en-US" dirty="0" err="1"/>
              <a:t>myTest</a:t>
            </a:r>
            <a:r>
              <a:rPr lang="en-US" dirty="0"/>
              <a:t>() {</a:t>
            </a:r>
          </a:p>
          <a:p>
            <a:pPr marL="0" indent="0">
              <a:buNone/>
            </a:pPr>
            <a:r>
              <a:rPr lang="en-US" dirty="0" smtClean="0"/>
              <a:t>  try </a:t>
            </a:r>
            <a:r>
              <a:rPr lang="en-US" dirty="0"/>
              <a:t>{</a:t>
            </a:r>
          </a:p>
          <a:p>
            <a:pPr marL="0" indent="0">
              <a:buNone/>
            </a:pPr>
            <a:r>
              <a:rPr lang="en-US" dirty="0" smtClean="0"/>
              <a:t>    math.divide5ByX(0</a:t>
            </a:r>
            <a:r>
              <a:rPr lang="en-US" dirty="0"/>
              <a:t>);</a:t>
            </a:r>
          </a:p>
          <a:p>
            <a:pPr marL="0" indent="0">
              <a:buNone/>
            </a:pPr>
            <a:r>
              <a:rPr lang="en-US" dirty="0" smtClean="0"/>
              <a:t>    assert(false</a:t>
            </a:r>
            <a:r>
              <a:rPr lang="en-US" dirty="0"/>
              <a:t>);</a:t>
            </a:r>
          </a:p>
          <a:p>
            <a:pPr marL="0" indent="0">
              <a:buNone/>
            </a:pPr>
            <a:r>
              <a:rPr lang="en-US" dirty="0" smtClean="0"/>
              <a:t>  } </a:t>
            </a:r>
            <a:r>
              <a:rPr lang="en-US" dirty="0"/>
              <a:t>catch (</a:t>
            </a:r>
            <a:r>
              <a:rPr lang="en-US" dirty="0" err="1"/>
              <a:t>IllegalArgumentExn</a:t>
            </a:r>
            <a:r>
              <a:rPr lang="en-US" dirty="0"/>
              <a:t> e) {</a:t>
            </a:r>
          </a:p>
          <a:p>
            <a:pPr marL="0" indent="0">
              <a:buNone/>
            </a:pPr>
            <a:r>
              <a:rPr lang="en-US" dirty="0" smtClean="0"/>
              <a:t>    assert(true</a:t>
            </a:r>
            <a:r>
              <a:rPr lang="en-US" dirty="0"/>
              <a:t>);</a:t>
            </a:r>
          </a:p>
          <a:p>
            <a:pPr marL="0" indent="0">
              <a:buNone/>
            </a:pPr>
            <a:r>
              <a:rPr lang="en-US" dirty="0" smtClean="0"/>
              <a:t>  }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}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471426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Software Engineering?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Involves </a:t>
            </a:r>
            <a:r>
              <a:rPr lang="en-US" dirty="0"/>
              <a:t>whole development cycle</a:t>
            </a:r>
          </a:p>
          <a:p>
            <a:pPr lvl="1"/>
            <a:r>
              <a:rPr lang="en-US" dirty="0" smtClean="0"/>
              <a:t>Implementation </a:t>
            </a:r>
            <a:r>
              <a:rPr lang="en-US" dirty="0"/>
              <a:t>of a process </a:t>
            </a:r>
            <a:r>
              <a:rPr lang="en-US" dirty="0" smtClean="0"/>
              <a:t>that guarantees </a:t>
            </a:r>
            <a:r>
              <a:rPr lang="en-US" dirty="0"/>
              <a:t>good results</a:t>
            </a:r>
          </a:p>
          <a:p>
            <a:r>
              <a:rPr lang="en-US" dirty="0" smtClean="0"/>
              <a:t>Break </a:t>
            </a:r>
            <a:r>
              <a:rPr lang="en-US" dirty="0"/>
              <a:t>down problems and solve them</a:t>
            </a:r>
          </a:p>
          <a:p>
            <a:pPr lvl="1"/>
            <a:r>
              <a:rPr lang="en-US" dirty="0" smtClean="0"/>
              <a:t>Test</a:t>
            </a:r>
            <a:r>
              <a:rPr lang="en-US" dirty="0"/>
              <a:t>, revise and try</a:t>
            </a:r>
          </a:p>
          <a:p>
            <a:pPr lvl="1"/>
            <a:r>
              <a:rPr lang="en-US" dirty="0" smtClean="0"/>
              <a:t>Design</a:t>
            </a:r>
            <a:r>
              <a:rPr lang="en-US" dirty="0"/>
              <a:t>, create, test, iterate</a:t>
            </a:r>
          </a:p>
          <a:p>
            <a:pPr lvl="1"/>
            <a:r>
              <a:rPr lang="en-US" dirty="0" smtClean="0"/>
              <a:t>Design </a:t>
            </a:r>
            <a:r>
              <a:rPr lang="en-US" dirty="0"/>
              <a:t>for errors &amp; compensate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2915583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Unit Testing </a:t>
            </a:r>
            <a:r>
              <a:rPr lang="en-US" dirty="0" smtClean="0"/>
              <a:t>Principles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Test </a:t>
            </a:r>
            <a:r>
              <a:rPr lang="en-US" dirty="0"/>
              <a:t>anything that might fail</a:t>
            </a:r>
          </a:p>
          <a:p>
            <a:pPr lvl="1"/>
            <a:r>
              <a:rPr lang="en-US" dirty="0" smtClean="0"/>
              <a:t>Unclear </a:t>
            </a:r>
            <a:r>
              <a:rPr lang="en-US" dirty="0"/>
              <a:t>interface</a:t>
            </a:r>
          </a:p>
          <a:p>
            <a:pPr lvl="1"/>
            <a:r>
              <a:rPr lang="en-US" dirty="0" smtClean="0"/>
              <a:t>Complicated </a:t>
            </a:r>
            <a:r>
              <a:rPr lang="en-US" dirty="0"/>
              <a:t>implementation</a:t>
            </a:r>
          </a:p>
          <a:p>
            <a:pPr lvl="1"/>
            <a:r>
              <a:rPr lang="en-US" dirty="0" smtClean="0"/>
              <a:t>Unusual </a:t>
            </a:r>
            <a:r>
              <a:rPr lang="en-US" dirty="0"/>
              <a:t>case of usage</a:t>
            </a:r>
          </a:p>
          <a:p>
            <a:pPr lvl="1"/>
            <a:r>
              <a:rPr lang="en-US" dirty="0" smtClean="0"/>
              <a:t>Defect </a:t>
            </a:r>
            <a:r>
              <a:rPr lang="en-US" dirty="0"/>
              <a:t>found</a:t>
            </a:r>
          </a:p>
          <a:p>
            <a:pPr lvl="1"/>
            <a:r>
              <a:rPr lang="en-US" dirty="0" smtClean="0"/>
              <a:t>About </a:t>
            </a:r>
            <a:r>
              <a:rPr lang="en-US" dirty="0"/>
              <a:t>to refactor</a:t>
            </a:r>
          </a:p>
          <a:p>
            <a:r>
              <a:rPr lang="en-US" dirty="0" smtClean="0"/>
              <a:t>Don’t </a:t>
            </a:r>
            <a:r>
              <a:rPr lang="en-US" dirty="0"/>
              <a:t>test trivial methods</a:t>
            </a:r>
          </a:p>
          <a:p>
            <a:pPr lvl="1"/>
            <a:r>
              <a:rPr lang="en-US" dirty="0" smtClean="0"/>
              <a:t>No </a:t>
            </a:r>
            <a:r>
              <a:rPr lang="en-US" dirty="0"/>
              <a:t>benefit</a:t>
            </a:r>
          </a:p>
          <a:p>
            <a:pPr lvl="1"/>
            <a:r>
              <a:rPr lang="en-US" dirty="0" smtClean="0"/>
              <a:t>Makes </a:t>
            </a:r>
            <a:r>
              <a:rPr lang="en-US" dirty="0"/>
              <a:t>testing laborious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28753045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Unit Test </a:t>
            </a:r>
            <a:r>
              <a:rPr lang="en-US" dirty="0" smtClean="0"/>
              <a:t>Challenges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Creating </a:t>
            </a:r>
            <a:r>
              <a:rPr lang="en-US" dirty="0"/>
              <a:t>test objects</a:t>
            </a:r>
          </a:p>
          <a:p>
            <a:pPr lvl="1"/>
            <a:r>
              <a:rPr lang="en-US" dirty="0" smtClean="0"/>
              <a:t>Design </a:t>
            </a:r>
            <a:r>
              <a:rPr lang="en-US" dirty="0"/>
              <a:t>a constructor that completely </a:t>
            </a:r>
            <a:r>
              <a:rPr lang="en-US" dirty="0" smtClean="0"/>
              <a:t>initializes </a:t>
            </a:r>
            <a:r>
              <a:rPr lang="en-US" dirty="0"/>
              <a:t>the object, just for testing</a:t>
            </a:r>
          </a:p>
          <a:p>
            <a:endParaRPr lang="en-US" dirty="0" smtClean="0"/>
          </a:p>
          <a:p>
            <a:r>
              <a:rPr lang="en-US" dirty="0" smtClean="0"/>
              <a:t>Collaborating </a:t>
            </a:r>
            <a:r>
              <a:rPr lang="en-US" dirty="0"/>
              <a:t>objects</a:t>
            </a:r>
          </a:p>
          <a:p>
            <a:pPr lvl="1"/>
            <a:r>
              <a:rPr lang="en-US" dirty="0" smtClean="0"/>
              <a:t>Use </a:t>
            </a:r>
            <a:r>
              <a:rPr lang="en-US" dirty="0"/>
              <a:t>stubs to unit test separately</a:t>
            </a:r>
          </a:p>
          <a:p>
            <a:pPr lvl="1"/>
            <a:r>
              <a:rPr lang="en-US" dirty="0" smtClean="0"/>
              <a:t>Refactor </a:t>
            </a:r>
            <a:r>
              <a:rPr lang="en-US" dirty="0"/>
              <a:t>to make more independent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86097780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Test </a:t>
            </a:r>
            <a:r>
              <a:rPr lang="en-US" dirty="0" smtClean="0"/>
              <a:t>Automation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 </a:t>
            </a:r>
            <a:r>
              <a:rPr lang="en-US" dirty="0"/>
              <a:t>your tests should be automatable</a:t>
            </a:r>
          </a:p>
          <a:p>
            <a:pPr lvl="1"/>
            <a:r>
              <a:rPr lang="en-US" dirty="0" smtClean="0"/>
              <a:t>If </a:t>
            </a:r>
            <a:r>
              <a:rPr lang="en-US" dirty="0"/>
              <a:t>they aren’t, you better have a good reason</a:t>
            </a:r>
          </a:p>
          <a:p>
            <a:r>
              <a:rPr lang="en-US" dirty="0" smtClean="0"/>
              <a:t>File </a:t>
            </a:r>
            <a:r>
              <a:rPr lang="en-US" dirty="0"/>
              <a:t>I/O: create input, check output </a:t>
            </a:r>
            <a:r>
              <a:rPr lang="en-US" dirty="0" smtClean="0"/>
              <a:t>manually</a:t>
            </a:r>
            <a:r>
              <a:rPr lang="en-US" dirty="0"/>
              <a:t>, automate comparison</a:t>
            </a:r>
          </a:p>
          <a:p>
            <a:r>
              <a:rPr lang="en-US" dirty="0" smtClean="0"/>
              <a:t>Build </a:t>
            </a:r>
            <a:r>
              <a:rPr lang="en-US" dirty="0"/>
              <a:t>input recorder into program</a:t>
            </a:r>
          </a:p>
          <a:p>
            <a:r>
              <a:rPr lang="en-US" dirty="0" smtClean="0"/>
              <a:t>GUIs/Web</a:t>
            </a:r>
            <a:endParaRPr lang="en-US" dirty="0"/>
          </a:p>
          <a:p>
            <a:pPr lvl="1"/>
            <a:r>
              <a:rPr lang="en-US" dirty="0" smtClean="0"/>
              <a:t>Don’t </a:t>
            </a:r>
            <a:r>
              <a:rPr lang="en-US" dirty="0"/>
              <a:t>test static structure</a:t>
            </a:r>
          </a:p>
          <a:p>
            <a:pPr lvl="1"/>
            <a:r>
              <a:rPr lang="en-US" dirty="0" smtClean="0"/>
              <a:t>Separate </a:t>
            </a:r>
            <a:r>
              <a:rPr lang="en-US" dirty="0"/>
              <a:t>functionality and test programmatically</a:t>
            </a:r>
          </a:p>
          <a:p>
            <a:pPr lvl="1"/>
            <a:r>
              <a:rPr lang="en-US" dirty="0" smtClean="0"/>
              <a:t>Test </a:t>
            </a:r>
            <a:r>
              <a:rPr lang="en-US" dirty="0"/>
              <a:t>interaction if you </a:t>
            </a:r>
            <a:r>
              <a:rPr lang="en-US" dirty="0" smtClean="0"/>
              <a:t>can </a:t>
            </a:r>
          </a:p>
          <a:p>
            <a:pPr lvl="2"/>
            <a:r>
              <a:rPr lang="en-US" dirty="0" smtClean="0"/>
              <a:t>[</a:t>
            </a:r>
            <a:r>
              <a:rPr lang="en-US" dirty="0"/>
              <a:t>but limit the time sink in trying tools]</a:t>
            </a:r>
          </a:p>
          <a:p>
            <a:r>
              <a:rPr lang="en-US" dirty="0" smtClean="0"/>
              <a:t>Testing </a:t>
            </a:r>
            <a:r>
              <a:rPr lang="en-US" dirty="0"/>
              <a:t>tools</a:t>
            </a:r>
          </a:p>
          <a:p>
            <a:pPr lvl="1"/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www.xprogramming.com/software.htm</a:t>
            </a:r>
            <a:r>
              <a:rPr lang="en-US" dirty="0" smtClean="0"/>
              <a:t>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0333127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Refactoring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You </a:t>
            </a:r>
            <a:r>
              <a:rPr lang="en-US" dirty="0"/>
              <a:t>code must always be clean and </a:t>
            </a:r>
            <a:r>
              <a:rPr lang="en-US" dirty="0" smtClean="0"/>
              <a:t>well-designed</a:t>
            </a:r>
            <a:endParaRPr lang="en-US" dirty="0"/>
          </a:p>
          <a:p>
            <a:pPr lvl="1"/>
            <a:r>
              <a:rPr lang="en-US" dirty="0" smtClean="0"/>
              <a:t>Documentation </a:t>
            </a:r>
            <a:r>
              <a:rPr lang="en-US" dirty="0"/>
              <a:t>is not required by XP, but </a:t>
            </a:r>
            <a:r>
              <a:rPr lang="en-US" dirty="0" smtClean="0"/>
              <a:t>may </a:t>
            </a:r>
            <a:r>
              <a:rPr lang="en-US" dirty="0"/>
              <a:t>be required by your client!</a:t>
            </a:r>
          </a:p>
          <a:p>
            <a:r>
              <a:rPr lang="en-US" dirty="0" smtClean="0"/>
              <a:t>Fix </a:t>
            </a:r>
            <a:r>
              <a:rPr lang="en-US" dirty="0"/>
              <a:t>as soon as you find out it’s not </a:t>
            </a:r>
            <a:r>
              <a:rPr lang="en-US" dirty="0" smtClean="0"/>
              <a:t>ideal</a:t>
            </a:r>
            <a:endParaRPr lang="en-US" dirty="0"/>
          </a:p>
          <a:p>
            <a:pPr lvl="1"/>
            <a:r>
              <a:rPr lang="en-US" dirty="0" smtClean="0"/>
              <a:t>When </a:t>
            </a:r>
            <a:r>
              <a:rPr lang="en-US" dirty="0"/>
              <a:t>we review your work, don’t ever </a:t>
            </a:r>
            <a:r>
              <a:rPr lang="en-US" dirty="0" smtClean="0"/>
              <a:t>say</a:t>
            </a:r>
            <a:r>
              <a:rPr lang="en-US" dirty="0"/>
              <a:t>, “we’re going to fix that”</a:t>
            </a:r>
          </a:p>
          <a:p>
            <a:r>
              <a:rPr lang="en-US" dirty="0" smtClean="0"/>
              <a:t>Principles</a:t>
            </a:r>
            <a:endParaRPr lang="en-US" dirty="0"/>
          </a:p>
          <a:p>
            <a:pPr lvl="1"/>
            <a:r>
              <a:rPr lang="en-US" dirty="0" smtClean="0"/>
              <a:t>Once </a:t>
            </a:r>
            <a:r>
              <a:rPr lang="en-US" dirty="0"/>
              <a:t>and only once</a:t>
            </a:r>
          </a:p>
          <a:p>
            <a:pPr lvl="1"/>
            <a:r>
              <a:rPr lang="en-US" dirty="0" smtClean="0"/>
              <a:t>Keep </a:t>
            </a:r>
            <a:r>
              <a:rPr lang="en-US" dirty="0"/>
              <a:t>it simple: write only enough to </a:t>
            </a:r>
            <a:r>
              <a:rPr lang="en-US" dirty="0" smtClean="0"/>
              <a:t>pass </a:t>
            </a:r>
            <a:r>
              <a:rPr lang="en-US" dirty="0"/>
              <a:t>test (with clean code)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3221907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Defects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Customer </a:t>
            </a:r>
            <a:r>
              <a:rPr lang="en-US" dirty="0"/>
              <a:t>classifies as critical or not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Critical</a:t>
            </a:r>
            <a:endParaRPr lang="en-US" dirty="0"/>
          </a:p>
          <a:p>
            <a:pPr lvl="2"/>
            <a:r>
              <a:rPr lang="en-US" dirty="0" smtClean="0"/>
              <a:t>Estimate </a:t>
            </a:r>
            <a:r>
              <a:rPr lang="en-US" dirty="0"/>
              <a:t>effort, fix immediately</a:t>
            </a:r>
          </a:p>
          <a:p>
            <a:pPr lvl="2"/>
            <a:r>
              <a:rPr lang="en-US" dirty="0" smtClean="0"/>
              <a:t>If </a:t>
            </a:r>
            <a:r>
              <a:rPr lang="en-US" dirty="0"/>
              <a:t>significant, customer chooses stories </a:t>
            </a:r>
            <a:r>
              <a:rPr lang="en-US" dirty="0" smtClean="0"/>
              <a:t>of </a:t>
            </a:r>
            <a:r>
              <a:rPr lang="en-US" dirty="0"/>
              <a:t>same effort to nix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Non-critical</a:t>
            </a:r>
            <a:endParaRPr lang="en-US" dirty="0"/>
          </a:p>
          <a:p>
            <a:pPr lvl="2"/>
            <a:r>
              <a:rPr lang="en-US" dirty="0" smtClean="0"/>
              <a:t>Write </a:t>
            </a:r>
            <a:r>
              <a:rPr lang="en-US" dirty="0"/>
              <a:t>as a story</a:t>
            </a:r>
          </a:p>
          <a:p>
            <a:pPr lvl="3"/>
            <a:r>
              <a:rPr lang="en-US" dirty="0" smtClean="0"/>
              <a:t>Maybe </a:t>
            </a:r>
            <a:r>
              <a:rPr lang="en-US" dirty="0"/>
              <a:t>combine several</a:t>
            </a:r>
          </a:p>
          <a:p>
            <a:pPr lvl="2"/>
            <a:r>
              <a:rPr lang="en-US" dirty="0" smtClean="0"/>
              <a:t>Customer </a:t>
            </a:r>
            <a:r>
              <a:rPr lang="en-US" dirty="0"/>
              <a:t>chooses when to fix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00495280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Software Estimation</a:t>
            </a:r>
            <a:endParaRPr lang="bg-BG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Lecture 2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05245433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Session Objectives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Where is the software industry </a:t>
            </a:r>
            <a:r>
              <a:rPr lang="en-US" dirty="0" smtClean="0"/>
              <a:t>with estimation </a:t>
            </a:r>
            <a:r>
              <a:rPr lang="en-US" dirty="0"/>
              <a:t>of project</a:t>
            </a:r>
          </a:p>
          <a:p>
            <a:pPr lvl="1"/>
            <a:r>
              <a:rPr lang="en-US" dirty="0" smtClean="0"/>
              <a:t>Why </a:t>
            </a:r>
            <a:r>
              <a:rPr lang="en-US" dirty="0"/>
              <a:t>are we bad at estimating?</a:t>
            </a:r>
          </a:p>
          <a:p>
            <a:r>
              <a:rPr lang="en-US" dirty="0" smtClean="0"/>
              <a:t>What </a:t>
            </a:r>
            <a:r>
              <a:rPr lang="en-US" dirty="0"/>
              <a:t>do we mean by a ROM (Rough order </a:t>
            </a:r>
            <a:r>
              <a:rPr lang="en-US" dirty="0" smtClean="0"/>
              <a:t>of magnitude</a:t>
            </a:r>
            <a:r>
              <a:rPr lang="en-US" dirty="0"/>
              <a:t>)</a:t>
            </a:r>
          </a:p>
          <a:p>
            <a:r>
              <a:rPr lang="en-US" dirty="0" smtClean="0"/>
              <a:t>What </a:t>
            </a:r>
            <a:r>
              <a:rPr lang="en-US" dirty="0"/>
              <a:t>are some different ways of </a:t>
            </a:r>
            <a:r>
              <a:rPr lang="en-US" dirty="0" smtClean="0"/>
              <a:t>quickly estimating </a:t>
            </a:r>
            <a:r>
              <a:rPr lang="en-US" dirty="0"/>
              <a:t>an effort</a:t>
            </a:r>
          </a:p>
          <a:p>
            <a:pPr lvl="1"/>
            <a:r>
              <a:rPr lang="en-US" dirty="0" smtClean="0"/>
              <a:t>Uses </a:t>
            </a:r>
            <a:r>
              <a:rPr lang="en-US" dirty="0"/>
              <a:t>of cost estimates</a:t>
            </a:r>
          </a:p>
          <a:p>
            <a:r>
              <a:rPr lang="en-US" dirty="0" smtClean="0"/>
              <a:t>What </a:t>
            </a:r>
            <a:r>
              <a:rPr lang="en-US" dirty="0"/>
              <a:t>are the Critical factors we </a:t>
            </a:r>
            <a:r>
              <a:rPr lang="en-US" dirty="0" smtClean="0"/>
              <a:t>must consider </a:t>
            </a:r>
            <a:r>
              <a:rPr lang="en-US" dirty="0"/>
              <a:t>when estimating software projects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4835858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Estimate Software?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30</a:t>
            </a:r>
            <a:r>
              <a:rPr lang="en-US" dirty="0"/>
              <a:t>% of project never complete</a:t>
            </a:r>
          </a:p>
          <a:p>
            <a:r>
              <a:rPr lang="en-US" dirty="0" smtClean="0"/>
              <a:t>100-200</a:t>
            </a:r>
            <a:r>
              <a:rPr lang="en-US" dirty="0"/>
              <a:t>% cost overruns not uncommon</a:t>
            </a:r>
          </a:p>
          <a:p>
            <a:r>
              <a:rPr lang="en-US" dirty="0" smtClean="0"/>
              <a:t>Average </a:t>
            </a:r>
            <a:r>
              <a:rPr lang="en-US" dirty="0"/>
              <a:t>project exceeds cost by 90</a:t>
            </a:r>
            <a:r>
              <a:rPr lang="en-US" dirty="0" smtClean="0"/>
              <a:t>%; </a:t>
            </a:r>
            <a:br>
              <a:rPr lang="en-US" dirty="0" smtClean="0"/>
            </a:br>
            <a:r>
              <a:rPr lang="en-US" dirty="0" smtClean="0"/>
              <a:t>Schedule </a:t>
            </a:r>
            <a:r>
              <a:rPr lang="en-US" dirty="0"/>
              <a:t>by 120%</a:t>
            </a:r>
          </a:p>
          <a:p>
            <a:r>
              <a:rPr lang="en-US" dirty="0" smtClean="0"/>
              <a:t>15</a:t>
            </a:r>
            <a:r>
              <a:rPr lang="en-US" dirty="0"/>
              <a:t>% of large project never deliver anything</a:t>
            </a:r>
          </a:p>
          <a:p>
            <a:r>
              <a:rPr lang="en-US" dirty="0" smtClean="0"/>
              <a:t>Only </a:t>
            </a:r>
            <a:r>
              <a:rPr lang="en-US" dirty="0"/>
              <a:t>16.2% of projects are successful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* </a:t>
            </a:r>
            <a:r>
              <a:rPr lang="en-US" dirty="0"/>
              <a:t>1998, 1999, 2000 Standish report, </a:t>
            </a:r>
            <a:r>
              <a:rPr lang="en-US" dirty="0" err="1"/>
              <a:t>Choas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77300389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for Estimates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/>
              <a:t>Parkinson’s Law</a:t>
            </a:r>
          </a:p>
          <a:p>
            <a:pPr lvl="1"/>
            <a:r>
              <a:rPr lang="en-US" dirty="0" smtClean="0"/>
              <a:t>Cost </a:t>
            </a:r>
            <a:r>
              <a:rPr lang="en-US" dirty="0"/>
              <a:t>will rise to meet budget</a:t>
            </a:r>
          </a:p>
          <a:p>
            <a:pPr lvl="1"/>
            <a:r>
              <a:rPr lang="en-US" dirty="0" smtClean="0"/>
              <a:t>Work </a:t>
            </a:r>
            <a:r>
              <a:rPr lang="en-US" dirty="0"/>
              <a:t>expands to fill the </a:t>
            </a:r>
            <a:r>
              <a:rPr lang="en-US" dirty="0" smtClean="0"/>
              <a:t>resources available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0536683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the consequences?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/>
              <a:t>Economic</a:t>
            </a:r>
          </a:p>
          <a:p>
            <a:pPr lvl="1"/>
            <a:r>
              <a:rPr lang="en-US" dirty="0" smtClean="0"/>
              <a:t>Loss </a:t>
            </a:r>
            <a:r>
              <a:rPr lang="en-US" dirty="0"/>
              <a:t>of contracts</a:t>
            </a:r>
          </a:p>
          <a:p>
            <a:pPr lvl="1"/>
            <a:r>
              <a:rPr lang="en-US" dirty="0" smtClean="0"/>
              <a:t>Company </a:t>
            </a:r>
            <a:r>
              <a:rPr lang="en-US" dirty="0"/>
              <a:t>failure</a:t>
            </a:r>
          </a:p>
          <a:p>
            <a:r>
              <a:rPr lang="en-US" dirty="0" smtClean="0"/>
              <a:t>Technical</a:t>
            </a:r>
            <a:endParaRPr lang="en-US" dirty="0"/>
          </a:p>
          <a:p>
            <a:pPr lvl="1"/>
            <a:r>
              <a:rPr lang="en-US" dirty="0" smtClean="0"/>
              <a:t>Dependency </a:t>
            </a:r>
            <a:r>
              <a:rPr lang="en-US" dirty="0"/>
              <a:t>on software growing</a:t>
            </a:r>
          </a:p>
          <a:p>
            <a:r>
              <a:rPr lang="en-US" dirty="0" smtClean="0"/>
              <a:t>Managerial</a:t>
            </a:r>
            <a:endParaRPr lang="en-US" dirty="0"/>
          </a:p>
          <a:p>
            <a:pPr lvl="1"/>
            <a:r>
              <a:rPr lang="en-US" dirty="0" smtClean="0"/>
              <a:t>Change </a:t>
            </a:r>
            <a:r>
              <a:rPr lang="en-US" dirty="0"/>
              <a:t>of personnel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057637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Software Engineering?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One definition (Mary Shaw)</a:t>
            </a:r>
          </a:p>
          <a:p>
            <a:pPr marL="274320" lvl="1" indent="0">
              <a:buNone/>
            </a:pPr>
            <a:endParaRPr lang="en-US" b="1" dirty="0" smtClean="0"/>
          </a:p>
          <a:p>
            <a:pPr marL="274320" lvl="1" indent="0">
              <a:buNone/>
            </a:pPr>
            <a:r>
              <a:rPr lang="en-US" b="1" dirty="0" smtClean="0"/>
              <a:t>Software </a:t>
            </a:r>
            <a:r>
              <a:rPr lang="en-US" b="1" dirty="0"/>
              <a:t>Engineering is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branch of computer science</a:t>
            </a:r>
          </a:p>
          <a:p>
            <a:pPr lvl="1"/>
            <a:r>
              <a:rPr lang="en-US" dirty="0" smtClean="0"/>
              <a:t>that </a:t>
            </a:r>
            <a:r>
              <a:rPr lang="en-US" dirty="0"/>
              <a:t>creates practical, </a:t>
            </a:r>
            <a:r>
              <a:rPr lang="en-US" dirty="0" smtClean="0"/>
              <a:t>cost-effective solutions </a:t>
            </a:r>
            <a:r>
              <a:rPr lang="en-US" dirty="0"/>
              <a:t>to computing and </a:t>
            </a:r>
            <a:r>
              <a:rPr lang="en-US" dirty="0" smtClean="0"/>
              <a:t>information processing </a:t>
            </a:r>
            <a:r>
              <a:rPr lang="en-US" dirty="0"/>
              <a:t>problems,</a:t>
            </a:r>
          </a:p>
          <a:p>
            <a:pPr lvl="1"/>
            <a:r>
              <a:rPr lang="en-US" dirty="0" smtClean="0"/>
              <a:t>preferentially </a:t>
            </a:r>
            <a:r>
              <a:rPr lang="en-US" dirty="0"/>
              <a:t>by applying </a:t>
            </a:r>
            <a:r>
              <a:rPr lang="en-US" dirty="0" smtClean="0"/>
              <a:t>scientific knowledge</a:t>
            </a:r>
            <a:endParaRPr lang="en-US" dirty="0"/>
          </a:p>
          <a:p>
            <a:pPr lvl="1"/>
            <a:r>
              <a:rPr lang="en-US" dirty="0" smtClean="0"/>
              <a:t>developing </a:t>
            </a:r>
            <a:r>
              <a:rPr lang="en-US" dirty="0"/>
              <a:t>software systems in </a:t>
            </a:r>
            <a:r>
              <a:rPr lang="en-US" dirty="0" smtClean="0"/>
              <a:t>the service </a:t>
            </a:r>
            <a:r>
              <a:rPr lang="en-US" dirty="0"/>
              <a:t>of mankind.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44317813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Why are we bad at</a:t>
            </a:r>
            <a:br>
              <a:rPr lang="en-US" dirty="0"/>
            </a:br>
            <a:r>
              <a:rPr lang="en-US" dirty="0"/>
              <a:t>estimating?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/>
              <a:t>Complexity of the systems</a:t>
            </a:r>
          </a:p>
          <a:p>
            <a:pPr lvl="1"/>
            <a:r>
              <a:rPr lang="en-US" dirty="0" smtClean="0"/>
              <a:t>Infrequency </a:t>
            </a:r>
            <a:r>
              <a:rPr lang="en-US" dirty="0"/>
              <a:t>- How often do we do </a:t>
            </a:r>
            <a:r>
              <a:rPr lang="en-US" dirty="0" smtClean="0"/>
              <a:t>the “</a:t>
            </a:r>
            <a:r>
              <a:rPr lang="en-US" dirty="0"/>
              <a:t>same thing”</a:t>
            </a:r>
          </a:p>
          <a:p>
            <a:pPr lvl="2"/>
            <a:r>
              <a:rPr lang="en-US" dirty="0" err="1" smtClean="0"/>
              <a:t>Vs</a:t>
            </a:r>
            <a:r>
              <a:rPr lang="en-US" dirty="0" smtClean="0"/>
              <a:t> </a:t>
            </a:r>
            <a:r>
              <a:rPr lang="en-US" dirty="0"/>
              <a:t>manufacturing or construction</a:t>
            </a:r>
          </a:p>
          <a:p>
            <a:pPr lvl="1"/>
            <a:r>
              <a:rPr lang="en-US" dirty="0" smtClean="0"/>
              <a:t>Underestimation </a:t>
            </a:r>
            <a:r>
              <a:rPr lang="en-US" dirty="0"/>
              <a:t>bias</a:t>
            </a:r>
          </a:p>
          <a:p>
            <a:pPr lvl="2"/>
            <a:r>
              <a:rPr lang="en-US" dirty="0" smtClean="0"/>
              <a:t>Computers </a:t>
            </a:r>
            <a:r>
              <a:rPr lang="en-US" dirty="0"/>
              <a:t>are “easy”; software is “easy”</a:t>
            </a:r>
          </a:p>
          <a:p>
            <a:pPr lvl="1"/>
            <a:r>
              <a:rPr lang="en-US" dirty="0" smtClean="0"/>
              <a:t>We </a:t>
            </a:r>
            <a:r>
              <a:rPr lang="en-US" dirty="0"/>
              <a:t>deal with Goals not estimates</a:t>
            </a:r>
          </a:p>
          <a:p>
            <a:pPr lvl="2"/>
            <a:r>
              <a:rPr lang="en-US" dirty="0" smtClean="0"/>
              <a:t>Must </a:t>
            </a:r>
            <a:r>
              <a:rPr lang="en-US" dirty="0"/>
              <a:t>be done by June</a:t>
            </a:r>
          </a:p>
          <a:p>
            <a:pPr lvl="1"/>
            <a:r>
              <a:rPr lang="en-US" dirty="0" smtClean="0"/>
              <a:t>Complexity </a:t>
            </a:r>
            <a:r>
              <a:rPr lang="en-US" dirty="0"/>
              <a:t>is what makes estimating hard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03859503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Why are we bad at</a:t>
            </a:r>
            <a:br>
              <a:rPr lang="en-US" dirty="0"/>
            </a:br>
            <a:r>
              <a:rPr lang="en-US" dirty="0"/>
              <a:t>estimating?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/>
              <a:t>Complexity of the systems</a:t>
            </a:r>
          </a:p>
          <a:p>
            <a:pPr lvl="1"/>
            <a:r>
              <a:rPr lang="en-US" dirty="0" smtClean="0"/>
              <a:t>~1000 </a:t>
            </a:r>
            <a:r>
              <a:rPr lang="en-US" dirty="0"/>
              <a:t>FP in a pace maker (50K)</a:t>
            </a:r>
          </a:p>
          <a:p>
            <a:pPr lvl="1"/>
            <a:r>
              <a:rPr lang="en-US" dirty="0" smtClean="0"/>
              <a:t>~18,800 </a:t>
            </a:r>
            <a:r>
              <a:rPr lang="en-US" dirty="0"/>
              <a:t>FP in shuttle test </a:t>
            </a:r>
            <a:r>
              <a:rPr lang="en-US" dirty="0" smtClean="0"/>
              <a:t>scaffolding (</a:t>
            </a:r>
            <a:r>
              <a:rPr lang="en-US" dirty="0"/>
              <a:t>1,000,000 LOC)</a:t>
            </a:r>
          </a:p>
          <a:p>
            <a:pPr lvl="1"/>
            <a:r>
              <a:rPr lang="en-US" dirty="0" smtClean="0"/>
              <a:t>~</a:t>
            </a:r>
            <a:r>
              <a:rPr lang="en-US" dirty="0"/>
              <a:t>75,400 FP in Nynex Switch (4,000,000LOC)</a:t>
            </a:r>
          </a:p>
          <a:p>
            <a:r>
              <a:rPr lang="en-US" dirty="0" smtClean="0"/>
              <a:t>“</a:t>
            </a:r>
            <a:r>
              <a:rPr lang="en-US" dirty="0"/>
              <a:t>Human brain capacity is more or less fixed, </a:t>
            </a:r>
            <a:r>
              <a:rPr lang="en-US" dirty="0" smtClean="0"/>
              <a:t>but software </a:t>
            </a:r>
            <a:r>
              <a:rPr lang="en-US" dirty="0"/>
              <a:t>complexity grows at least as fast </a:t>
            </a:r>
            <a:r>
              <a:rPr lang="en-US" dirty="0" smtClean="0"/>
              <a:t>as the </a:t>
            </a:r>
            <a:r>
              <a:rPr lang="en-US" dirty="0"/>
              <a:t>square of the size of the project”</a:t>
            </a:r>
          </a:p>
          <a:p>
            <a:pPr marL="0" indent="0" algn="r">
              <a:buNone/>
            </a:pPr>
            <a:r>
              <a:rPr lang="en-US" dirty="0"/>
              <a:t>Tony Bowden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7057473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Early Estimation</a:t>
            </a:r>
            <a:br>
              <a:rPr lang="en-US" dirty="0"/>
            </a:br>
            <a:r>
              <a:rPr lang="en-US" dirty="0"/>
              <a:t>In the bid for example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/>
              <a:t>No “real” money in the bid</a:t>
            </a:r>
          </a:p>
          <a:p>
            <a:r>
              <a:rPr lang="en-US" dirty="0" smtClean="0"/>
              <a:t>Must </a:t>
            </a:r>
            <a:r>
              <a:rPr lang="en-US" dirty="0"/>
              <a:t>estimate on your dollar</a:t>
            </a:r>
          </a:p>
          <a:p>
            <a:r>
              <a:rPr lang="en-US" dirty="0" smtClean="0"/>
              <a:t>What </a:t>
            </a:r>
            <a:r>
              <a:rPr lang="en-US" dirty="0"/>
              <a:t>is important for this estimate</a:t>
            </a:r>
          </a:p>
          <a:p>
            <a:pPr lvl="1"/>
            <a:r>
              <a:rPr lang="en-US" dirty="0" smtClean="0"/>
              <a:t>Can </a:t>
            </a:r>
            <a:r>
              <a:rPr lang="en-US" dirty="0"/>
              <a:t>I compare to history</a:t>
            </a:r>
          </a:p>
          <a:p>
            <a:r>
              <a:rPr lang="en-US" dirty="0" smtClean="0"/>
              <a:t>Done </a:t>
            </a:r>
            <a:r>
              <a:rPr lang="en-US" dirty="0"/>
              <a:t>as quickly and cheaply as possible</a:t>
            </a:r>
          </a:p>
          <a:p>
            <a:r>
              <a:rPr lang="en-US" dirty="0" smtClean="0"/>
              <a:t>How </a:t>
            </a:r>
            <a:r>
              <a:rPr lang="en-US" dirty="0"/>
              <a:t>important is it?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15460926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Early Size Estimation Critical,</a:t>
            </a:r>
            <a:br>
              <a:rPr lang="en-US" dirty="0"/>
            </a:br>
            <a:r>
              <a:rPr lang="en-US" dirty="0"/>
              <a:t>Yet Dangerous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You </a:t>
            </a:r>
            <a:r>
              <a:rPr lang="en-US" dirty="0"/>
              <a:t>need to know size in order to bid, </a:t>
            </a:r>
            <a:r>
              <a:rPr lang="en-US" dirty="0" smtClean="0"/>
              <a:t>but the </a:t>
            </a:r>
            <a:r>
              <a:rPr lang="en-US" dirty="0"/>
              <a:t>time you know the least about </a:t>
            </a:r>
            <a:r>
              <a:rPr lang="en-US" dirty="0" smtClean="0"/>
              <a:t>the real </a:t>
            </a:r>
            <a:r>
              <a:rPr lang="en-US" dirty="0"/>
              <a:t>size is at the beginning</a:t>
            </a:r>
          </a:p>
          <a:p>
            <a:endParaRPr lang="en-US" dirty="0"/>
          </a:p>
          <a:p>
            <a:r>
              <a:rPr lang="en-US" dirty="0" smtClean="0"/>
              <a:t>Construction </a:t>
            </a:r>
            <a:r>
              <a:rPr lang="en-US" dirty="0"/>
              <a:t>analogy: given some set </a:t>
            </a:r>
            <a:r>
              <a:rPr lang="en-US" dirty="0" smtClean="0"/>
              <a:t>of metrics </a:t>
            </a:r>
            <a:r>
              <a:rPr lang="en-US" dirty="0"/>
              <a:t>[square footage, number </a:t>
            </a:r>
            <a:r>
              <a:rPr lang="en-US" dirty="0" smtClean="0"/>
              <a:t>of corners</a:t>
            </a:r>
            <a:r>
              <a:rPr lang="en-US" dirty="0"/>
              <a:t>, volume of concrete, </a:t>
            </a:r>
            <a:r>
              <a:rPr lang="en-US" dirty="0" smtClean="0"/>
              <a:t>etc</a:t>
            </a:r>
            <a:r>
              <a:rPr lang="en-US" dirty="0"/>
              <a:t>.</a:t>
            </a:r>
            <a:r>
              <a:rPr lang="en-US" dirty="0" smtClean="0"/>
              <a:t> a contractor </a:t>
            </a:r>
            <a:r>
              <a:rPr lang="en-US" dirty="0"/>
              <a:t>can estimate cost; does </a:t>
            </a:r>
            <a:r>
              <a:rPr lang="en-US" dirty="0" smtClean="0"/>
              <a:t>this relate </a:t>
            </a:r>
            <a:r>
              <a:rPr lang="en-US" dirty="0"/>
              <a:t>to software?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0685750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Estimation techniques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simple way to make accurate estimates </a:t>
            </a:r>
            <a:r>
              <a:rPr lang="en-US" dirty="0" smtClean="0"/>
              <a:t>of the </a:t>
            </a:r>
            <a:r>
              <a:rPr lang="en-US" dirty="0"/>
              <a:t>effort for a software system</a:t>
            </a:r>
          </a:p>
          <a:p>
            <a:pPr lvl="1"/>
            <a:r>
              <a:rPr lang="en-US" dirty="0" smtClean="0"/>
              <a:t>Initial </a:t>
            </a:r>
            <a:r>
              <a:rPr lang="en-US" dirty="0"/>
              <a:t>estimates based on inadequate </a:t>
            </a:r>
            <a:r>
              <a:rPr lang="en-US" dirty="0" smtClean="0"/>
              <a:t>information </a:t>
            </a:r>
          </a:p>
          <a:p>
            <a:pPr lvl="2"/>
            <a:r>
              <a:rPr lang="en-US" dirty="0" smtClean="0"/>
              <a:t>user </a:t>
            </a:r>
            <a:r>
              <a:rPr lang="en-US" dirty="0"/>
              <a:t>requirements definition</a:t>
            </a:r>
          </a:p>
          <a:p>
            <a:pPr lvl="1"/>
            <a:r>
              <a:rPr lang="en-US" dirty="0" smtClean="0"/>
              <a:t>Software </a:t>
            </a:r>
            <a:r>
              <a:rPr lang="en-US" dirty="0"/>
              <a:t>may run on unfamiliar environments</a:t>
            </a:r>
          </a:p>
          <a:p>
            <a:pPr lvl="2"/>
            <a:r>
              <a:rPr lang="en-US" dirty="0" smtClean="0"/>
              <a:t>Different </a:t>
            </a:r>
            <a:r>
              <a:rPr lang="en-US" dirty="0"/>
              <a:t>computers or new technology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people in the project may be unknown</a:t>
            </a:r>
          </a:p>
          <a:p>
            <a:r>
              <a:rPr lang="en-US" dirty="0" smtClean="0"/>
              <a:t>Project </a:t>
            </a:r>
            <a:r>
              <a:rPr lang="en-US" dirty="0"/>
              <a:t>cost estimates may be self-fulfilling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estimate defines the budget and the product </a:t>
            </a:r>
            <a:r>
              <a:rPr lang="en-US" dirty="0" smtClean="0"/>
              <a:t>is adjusted </a:t>
            </a:r>
            <a:r>
              <a:rPr lang="en-US" dirty="0"/>
              <a:t>to meet the budget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82625016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Computing Project costs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/>
              <a:t>Development effort is known</a:t>
            </a:r>
          </a:p>
          <a:p>
            <a:pPr lvl="1"/>
            <a:r>
              <a:rPr lang="en-US" dirty="0" smtClean="0"/>
              <a:t>Person-Months</a:t>
            </a:r>
            <a:endParaRPr lang="en-US" dirty="0"/>
          </a:p>
          <a:p>
            <a:r>
              <a:rPr lang="en-US" dirty="0" smtClean="0"/>
              <a:t>Cost </a:t>
            </a:r>
            <a:r>
              <a:rPr lang="en-US" dirty="0"/>
              <a:t>per development unit is known</a:t>
            </a:r>
          </a:p>
          <a:p>
            <a:pPr marL="274320" lvl="1" indent="0">
              <a:buNone/>
            </a:pPr>
            <a:endParaRPr lang="en-US" dirty="0" smtClean="0"/>
          </a:p>
          <a:p>
            <a:pPr marL="274320" lvl="1" indent="0">
              <a:buNone/>
            </a:pPr>
            <a:r>
              <a:rPr lang="en-US" dirty="0" smtClean="0"/>
              <a:t>Cost </a:t>
            </a:r>
            <a:r>
              <a:rPr lang="en-US" dirty="0"/>
              <a:t>of Project =</a:t>
            </a:r>
          </a:p>
          <a:p>
            <a:pPr marL="274320" lvl="1" indent="0">
              <a:buNone/>
            </a:pPr>
            <a:r>
              <a:rPr lang="en-US" dirty="0"/>
              <a:t>Number of Person-Months X</a:t>
            </a:r>
          </a:p>
          <a:p>
            <a:pPr marL="274320" lvl="1" indent="0">
              <a:buNone/>
            </a:pPr>
            <a:r>
              <a:rPr lang="en-US" dirty="0"/>
              <a:t>Weighted average cost* per month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* Weighted </a:t>
            </a:r>
            <a:r>
              <a:rPr lang="en-US" dirty="0"/>
              <a:t>average cost = burdened </a:t>
            </a:r>
            <a:r>
              <a:rPr lang="en-US" dirty="0" smtClean="0"/>
              <a:t>cost </a:t>
            </a:r>
            <a:br>
              <a:rPr lang="en-US" dirty="0" smtClean="0"/>
            </a:br>
            <a:r>
              <a:rPr lang="en-US" dirty="0" smtClean="0"/>
              <a:t>   and </a:t>
            </a:r>
            <a:r>
              <a:rPr lang="en-US" dirty="0"/>
              <a:t>can be 2 to 3 times salary.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03451573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Problem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accuracy of the previous </a:t>
            </a:r>
            <a:r>
              <a:rPr lang="en-US" dirty="0" smtClean="0"/>
              <a:t>equation depends </a:t>
            </a:r>
            <a:r>
              <a:rPr lang="en-US" dirty="0"/>
              <a:t>on what?</a:t>
            </a:r>
          </a:p>
          <a:p>
            <a:pPr lvl="1"/>
            <a:r>
              <a:rPr lang="en-US" dirty="0" smtClean="0"/>
              <a:t>Project </a:t>
            </a:r>
            <a:r>
              <a:rPr lang="en-US" dirty="0"/>
              <a:t>Cost = Time X Unit Cost</a:t>
            </a:r>
          </a:p>
          <a:p>
            <a:endParaRPr lang="en-US" dirty="0"/>
          </a:p>
          <a:p>
            <a:r>
              <a:rPr lang="en-US" dirty="0" smtClean="0"/>
              <a:t>Accuracy </a:t>
            </a:r>
            <a:r>
              <a:rPr lang="en-US" dirty="0"/>
              <a:t>of the development </a:t>
            </a:r>
            <a:r>
              <a:rPr lang="en-US" dirty="0" smtClean="0"/>
              <a:t>effort estimate</a:t>
            </a:r>
            <a:endParaRPr lang="en-US" dirty="0"/>
          </a:p>
          <a:p>
            <a:r>
              <a:rPr lang="en-US" dirty="0" smtClean="0"/>
              <a:t>Accuracy </a:t>
            </a:r>
            <a:r>
              <a:rPr lang="en-US" dirty="0"/>
              <a:t>of the cost per unit</a:t>
            </a:r>
          </a:p>
          <a:p>
            <a:r>
              <a:rPr lang="en-US" dirty="0" smtClean="0"/>
              <a:t>Which </a:t>
            </a:r>
            <a:r>
              <a:rPr lang="en-US" dirty="0"/>
              <a:t>one do we normally know?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9975076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Determining “development effort</a:t>
            </a:r>
            <a:r>
              <a:rPr lang="en-US" dirty="0" smtClean="0"/>
              <a:t>”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Development </a:t>
            </a:r>
            <a:r>
              <a:rPr lang="en-US" dirty="0"/>
              <a:t>effort measures</a:t>
            </a:r>
          </a:p>
          <a:p>
            <a:pPr lvl="1"/>
            <a:r>
              <a:rPr lang="en-US" dirty="0" smtClean="0"/>
              <a:t>Person-Month</a:t>
            </a:r>
            <a:endParaRPr lang="en-US" dirty="0"/>
          </a:p>
          <a:p>
            <a:pPr lvl="1"/>
            <a:r>
              <a:rPr lang="en-US" dirty="0" smtClean="0"/>
              <a:t>LOC </a:t>
            </a:r>
            <a:r>
              <a:rPr lang="en-US" dirty="0"/>
              <a:t>per Hour</a:t>
            </a:r>
          </a:p>
          <a:p>
            <a:pPr lvl="1"/>
            <a:r>
              <a:rPr lang="en-US" dirty="0" smtClean="0"/>
              <a:t>Function </a:t>
            </a:r>
            <a:r>
              <a:rPr lang="en-US" dirty="0"/>
              <a:t>point per hour</a:t>
            </a:r>
          </a:p>
          <a:p>
            <a:pPr lvl="1"/>
            <a:r>
              <a:rPr lang="en-US" dirty="0" smtClean="0"/>
              <a:t>Requirement </a:t>
            </a:r>
            <a:r>
              <a:rPr lang="en-US" dirty="0"/>
              <a:t>per hour</a:t>
            </a:r>
          </a:p>
          <a:p>
            <a:endParaRPr lang="en-US" dirty="0" smtClean="0"/>
          </a:p>
          <a:p>
            <a:r>
              <a:rPr lang="en-US" dirty="0" smtClean="0"/>
              <a:t>Most </a:t>
            </a:r>
            <a:r>
              <a:rPr lang="en-US" dirty="0"/>
              <a:t>common is person-months (or hours)</a:t>
            </a:r>
          </a:p>
          <a:p>
            <a:endParaRPr lang="en-US" dirty="0" smtClean="0"/>
          </a:p>
          <a:p>
            <a:r>
              <a:rPr lang="en-US" dirty="0" smtClean="0"/>
              <a:t>Let’s </a:t>
            </a:r>
            <a:r>
              <a:rPr lang="en-US" dirty="0"/>
              <a:t>look at ways to get </a:t>
            </a:r>
            <a:r>
              <a:rPr lang="en-US" dirty="0" smtClean="0"/>
              <a:t>development effort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6828052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First look for “similarities</a:t>
            </a:r>
            <a:r>
              <a:rPr lang="en-US" dirty="0" smtClean="0"/>
              <a:t>”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Have </a:t>
            </a:r>
            <a:r>
              <a:rPr lang="en-US" dirty="0"/>
              <a:t>we done something similar</a:t>
            </a:r>
          </a:p>
          <a:p>
            <a:r>
              <a:rPr lang="en-US" dirty="0" smtClean="0"/>
              <a:t>Do </a:t>
            </a:r>
            <a:r>
              <a:rPr lang="en-US" dirty="0"/>
              <a:t>we have data on that project</a:t>
            </a:r>
          </a:p>
          <a:p>
            <a:r>
              <a:rPr lang="en-US" dirty="0" smtClean="0"/>
              <a:t>How </a:t>
            </a:r>
            <a:r>
              <a:rPr lang="en-US" dirty="0"/>
              <a:t>long ago was it</a:t>
            </a:r>
          </a:p>
          <a:p>
            <a:pPr lvl="1"/>
            <a:r>
              <a:rPr lang="en-US" dirty="0" smtClean="0"/>
              <a:t>Geometric </a:t>
            </a:r>
            <a:r>
              <a:rPr lang="en-US" dirty="0"/>
              <a:t>loss of understanding</a:t>
            </a:r>
          </a:p>
          <a:p>
            <a:r>
              <a:rPr lang="en-US" dirty="0" smtClean="0"/>
              <a:t>Do </a:t>
            </a:r>
            <a:r>
              <a:rPr lang="en-US" dirty="0"/>
              <a:t>we still have the expertise</a:t>
            </a:r>
          </a:p>
          <a:p>
            <a:pPr lvl="1"/>
            <a:r>
              <a:rPr lang="en-US" dirty="0" smtClean="0"/>
              <a:t>Expertise </a:t>
            </a:r>
            <a:r>
              <a:rPr lang="en-US" dirty="0"/>
              <a:t>does not last</a:t>
            </a:r>
          </a:p>
          <a:p>
            <a:r>
              <a:rPr lang="en-US" dirty="0" smtClean="0"/>
              <a:t>Do </a:t>
            </a:r>
            <a:r>
              <a:rPr lang="en-US" dirty="0"/>
              <a:t>we have the artifacts from that project</a:t>
            </a:r>
          </a:p>
          <a:p>
            <a:pPr lvl="1"/>
            <a:r>
              <a:rPr lang="en-US" dirty="0" smtClean="0"/>
              <a:t>Can </a:t>
            </a:r>
            <a:r>
              <a:rPr lang="en-US" dirty="0"/>
              <a:t>we read them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5019963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Next look for “differences</a:t>
            </a:r>
            <a:r>
              <a:rPr lang="en-US" dirty="0" smtClean="0"/>
              <a:t>”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Do </a:t>
            </a:r>
            <a:r>
              <a:rPr lang="en-US" dirty="0"/>
              <a:t>we understand the differences</a:t>
            </a:r>
          </a:p>
          <a:p>
            <a:r>
              <a:rPr lang="en-US" dirty="0" smtClean="0"/>
              <a:t>Do </a:t>
            </a:r>
            <a:r>
              <a:rPr lang="en-US" dirty="0"/>
              <a:t>we have expertise in this new area</a:t>
            </a:r>
          </a:p>
          <a:p>
            <a:pPr lvl="1"/>
            <a:r>
              <a:rPr lang="en-US" dirty="0" smtClean="0"/>
              <a:t>Training </a:t>
            </a:r>
            <a:r>
              <a:rPr lang="en-US" dirty="0"/>
              <a:t>cost time and money</a:t>
            </a:r>
          </a:p>
          <a:p>
            <a:pPr lvl="1"/>
            <a:r>
              <a:rPr lang="en-US" dirty="0" smtClean="0"/>
              <a:t>Can </a:t>
            </a:r>
            <a:r>
              <a:rPr lang="en-US" dirty="0"/>
              <a:t>we get the expertise quickly</a:t>
            </a:r>
          </a:p>
          <a:p>
            <a:r>
              <a:rPr lang="en-US" dirty="0" smtClean="0"/>
              <a:t>Do </a:t>
            </a:r>
            <a:r>
              <a:rPr lang="en-US" dirty="0"/>
              <a:t>we have a proxy for this difference</a:t>
            </a:r>
          </a:p>
          <a:p>
            <a:pPr lvl="1"/>
            <a:r>
              <a:rPr lang="en-US" dirty="0" smtClean="0"/>
              <a:t>Have </a:t>
            </a:r>
            <a:r>
              <a:rPr lang="en-US" dirty="0"/>
              <a:t>we done something similar on </a:t>
            </a:r>
            <a:r>
              <a:rPr lang="en-US" dirty="0" smtClean="0"/>
              <a:t>other projects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5951941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does Software differ</a:t>
            </a:r>
            <a:br>
              <a:rPr lang="en-US" dirty="0"/>
            </a:br>
            <a:r>
              <a:rPr lang="en-US" dirty="0"/>
              <a:t>from other engineering disciplines?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Student </a:t>
            </a:r>
            <a:r>
              <a:rPr lang="en-US" dirty="0"/>
              <a:t>comments</a:t>
            </a:r>
          </a:p>
          <a:p>
            <a:pPr lvl="1"/>
            <a:r>
              <a:rPr lang="en-US" dirty="0" smtClean="0"/>
              <a:t>Newer </a:t>
            </a:r>
            <a:r>
              <a:rPr lang="en-US" dirty="0"/>
              <a:t>discipline</a:t>
            </a:r>
          </a:p>
          <a:p>
            <a:pPr lvl="1"/>
            <a:r>
              <a:rPr lang="en-US" dirty="0" smtClean="0"/>
              <a:t>Easier </a:t>
            </a:r>
            <a:r>
              <a:rPr lang="en-US" dirty="0"/>
              <a:t>to revisions</a:t>
            </a:r>
          </a:p>
          <a:p>
            <a:pPr lvl="1"/>
            <a:r>
              <a:rPr lang="en-US" dirty="0" smtClean="0"/>
              <a:t>Innovation/pace </a:t>
            </a:r>
            <a:r>
              <a:rPr lang="en-US" dirty="0"/>
              <a:t>of change</a:t>
            </a:r>
          </a:p>
          <a:p>
            <a:pPr lvl="1"/>
            <a:r>
              <a:rPr lang="en-US" dirty="0" smtClean="0"/>
              <a:t>Not </a:t>
            </a:r>
            <a:r>
              <a:rPr lang="en-US" dirty="0"/>
              <a:t>physical – more ways it can break</a:t>
            </a:r>
          </a:p>
          <a:p>
            <a:pPr lvl="2"/>
            <a:r>
              <a:rPr lang="en-US" dirty="0" smtClean="0"/>
              <a:t>Laws </a:t>
            </a:r>
            <a:r>
              <a:rPr lang="en-US" dirty="0"/>
              <a:t>underneath are more complex</a:t>
            </a:r>
          </a:p>
          <a:p>
            <a:pPr lvl="1"/>
            <a:r>
              <a:rPr lang="en-US" dirty="0" smtClean="0"/>
              <a:t>Can </a:t>
            </a:r>
            <a:r>
              <a:rPr lang="en-US" dirty="0"/>
              <a:t>have many purposes, and </a:t>
            </a:r>
            <a:r>
              <a:rPr lang="en-US" dirty="0" smtClean="0"/>
              <a:t>can change</a:t>
            </a:r>
            <a:endParaRPr lang="en-US" dirty="0"/>
          </a:p>
          <a:p>
            <a:pPr lvl="1"/>
            <a:r>
              <a:rPr lang="en-US" dirty="0" smtClean="0"/>
              <a:t>Not </a:t>
            </a:r>
            <a:r>
              <a:rPr lang="en-US" dirty="0"/>
              <a:t>as much time spent testing</a:t>
            </a:r>
          </a:p>
          <a:p>
            <a:pPr lvl="2"/>
            <a:r>
              <a:rPr lang="en-US" dirty="0" smtClean="0"/>
              <a:t>Not </a:t>
            </a:r>
            <a:r>
              <a:rPr lang="en-US" dirty="0"/>
              <a:t>required to be as robust</a:t>
            </a:r>
          </a:p>
          <a:p>
            <a:pPr lvl="1"/>
            <a:r>
              <a:rPr lang="en-US" dirty="0" smtClean="0"/>
              <a:t>Management </a:t>
            </a:r>
            <a:r>
              <a:rPr lang="en-US" dirty="0"/>
              <a:t>difficult because hard </a:t>
            </a:r>
            <a:r>
              <a:rPr lang="en-US" dirty="0" smtClean="0"/>
              <a:t>to measure </a:t>
            </a:r>
            <a:r>
              <a:rPr lang="en-US" dirty="0"/>
              <a:t>quality/intangible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70219000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Conceptual design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Can </a:t>
            </a:r>
            <a:r>
              <a:rPr lang="en-US" dirty="0"/>
              <a:t>we create a rough solution</a:t>
            </a:r>
          </a:p>
          <a:p>
            <a:pPr lvl="1"/>
            <a:r>
              <a:rPr lang="en-US" dirty="0" smtClean="0"/>
              <a:t>End </a:t>
            </a:r>
            <a:r>
              <a:rPr lang="en-US" dirty="0"/>
              <a:t>to end</a:t>
            </a:r>
          </a:p>
          <a:p>
            <a:pPr lvl="1"/>
            <a:r>
              <a:rPr lang="en-US" dirty="0" smtClean="0"/>
              <a:t>How </a:t>
            </a:r>
            <a:r>
              <a:rPr lang="en-US" dirty="0"/>
              <a:t>big or small should the parts be</a:t>
            </a:r>
          </a:p>
          <a:p>
            <a:r>
              <a:rPr lang="en-US" dirty="0" smtClean="0"/>
              <a:t>Can </a:t>
            </a:r>
            <a:r>
              <a:rPr lang="en-US" dirty="0"/>
              <a:t>we estimate the parts</a:t>
            </a:r>
          </a:p>
          <a:p>
            <a:r>
              <a:rPr lang="en-US" dirty="0" smtClean="0"/>
              <a:t>Never </a:t>
            </a:r>
            <a:r>
              <a:rPr lang="en-US" dirty="0"/>
              <a:t>confuse Conceptual with </a:t>
            </a:r>
            <a:r>
              <a:rPr lang="en-US" dirty="0" smtClean="0"/>
              <a:t>actual design</a:t>
            </a:r>
            <a:endParaRPr lang="en-US" dirty="0"/>
          </a:p>
          <a:p>
            <a:pPr lvl="1"/>
            <a:r>
              <a:rPr lang="en-US" dirty="0" smtClean="0"/>
              <a:t>This </a:t>
            </a:r>
            <a:r>
              <a:rPr lang="en-US" dirty="0"/>
              <a:t>is for estimating, you will redo if </a:t>
            </a:r>
            <a:r>
              <a:rPr lang="en-US" dirty="0" smtClean="0"/>
              <a:t>you win </a:t>
            </a:r>
            <a:r>
              <a:rPr lang="en-US" dirty="0"/>
              <a:t>the </a:t>
            </a:r>
            <a:r>
              <a:rPr lang="en-US" dirty="0" smtClean="0"/>
              <a:t>bid</a:t>
            </a:r>
          </a:p>
          <a:p>
            <a:endParaRPr lang="en-US" dirty="0" smtClean="0"/>
          </a:p>
          <a:p>
            <a:r>
              <a:rPr lang="en-US" dirty="0" smtClean="0"/>
              <a:t>Never</a:t>
            </a:r>
            <a:r>
              <a:rPr lang="en-US" dirty="0"/>
              <a:t>, ever, confuse this with the “real” design</a:t>
            </a:r>
          </a:p>
          <a:p>
            <a:r>
              <a:rPr lang="en-US" dirty="0"/>
              <a:t>Objective is to make this as fine-grained as possible without making </a:t>
            </a:r>
            <a:r>
              <a:rPr lang="en-US" dirty="0" smtClean="0"/>
              <a:t>commitments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0537939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Estimating exercise </a:t>
            </a:r>
            <a:r>
              <a:rPr lang="en-US" dirty="0" smtClean="0"/>
              <a:t>1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How </a:t>
            </a:r>
            <a:r>
              <a:rPr lang="en-US" dirty="0"/>
              <a:t>many tennis balls will it take to </a:t>
            </a:r>
            <a:r>
              <a:rPr lang="en-US" dirty="0" smtClean="0"/>
              <a:t>fill this </a:t>
            </a:r>
            <a:r>
              <a:rPr lang="en-US" dirty="0"/>
              <a:t>room?</a:t>
            </a:r>
          </a:p>
          <a:p>
            <a:pPr lvl="1"/>
            <a:r>
              <a:rPr lang="en-US" dirty="0" smtClean="0"/>
              <a:t>How </a:t>
            </a:r>
            <a:r>
              <a:rPr lang="en-US" dirty="0"/>
              <a:t>would you go about making </a:t>
            </a:r>
            <a:r>
              <a:rPr lang="en-US" dirty="0" smtClean="0"/>
              <a:t>the estimate</a:t>
            </a:r>
            <a:r>
              <a:rPr lang="en-US" dirty="0"/>
              <a:t>?</a:t>
            </a:r>
          </a:p>
          <a:p>
            <a:pPr lvl="1"/>
            <a:r>
              <a:rPr lang="en-US" dirty="0" smtClean="0"/>
              <a:t>What </a:t>
            </a:r>
            <a:r>
              <a:rPr lang="en-US" dirty="0"/>
              <a:t>do you need to know?</a:t>
            </a:r>
          </a:p>
          <a:p>
            <a:pPr lvl="1"/>
            <a:r>
              <a:rPr lang="en-US" dirty="0" smtClean="0"/>
              <a:t>What </a:t>
            </a:r>
            <a:r>
              <a:rPr lang="en-US" dirty="0"/>
              <a:t>assumptions would you make?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7680327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Estimating exercise </a:t>
            </a:r>
            <a:r>
              <a:rPr lang="en-US" dirty="0" smtClean="0"/>
              <a:t>2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If </a:t>
            </a:r>
            <a:r>
              <a:rPr lang="en-US" dirty="0"/>
              <a:t>the project is well understood</a:t>
            </a:r>
          </a:p>
          <a:p>
            <a:pPr lvl="1"/>
            <a:r>
              <a:rPr lang="en-US" dirty="0" smtClean="0"/>
              <a:t>2 </a:t>
            </a:r>
            <a:r>
              <a:rPr lang="en-US" dirty="0"/>
              <a:t>months to deliver (40 days)</a:t>
            </a:r>
          </a:p>
          <a:p>
            <a:pPr lvl="1"/>
            <a:r>
              <a:rPr lang="en-US" dirty="0" smtClean="0"/>
              <a:t>25 </a:t>
            </a:r>
            <a:r>
              <a:rPr lang="en-US" dirty="0"/>
              <a:t>LOC per day per engineer</a:t>
            </a:r>
          </a:p>
          <a:p>
            <a:pPr lvl="1"/>
            <a:r>
              <a:rPr lang="en-US" dirty="0" smtClean="0"/>
              <a:t>Estimated </a:t>
            </a:r>
            <a:r>
              <a:rPr lang="en-US" dirty="0"/>
              <a:t>5000 LOC</a:t>
            </a:r>
          </a:p>
          <a:p>
            <a:pPr lvl="1"/>
            <a:r>
              <a:rPr lang="en-US" dirty="0" smtClean="0"/>
              <a:t>How </a:t>
            </a:r>
            <a:r>
              <a:rPr lang="en-US" dirty="0"/>
              <a:t>many people needed?</a:t>
            </a:r>
          </a:p>
          <a:p>
            <a:endParaRPr lang="en-US" dirty="0" smtClean="0"/>
          </a:p>
          <a:p>
            <a:r>
              <a:rPr lang="en-US" dirty="0" smtClean="0"/>
              <a:t>What </a:t>
            </a:r>
            <a:r>
              <a:rPr lang="en-US" dirty="0"/>
              <a:t>are the major assumptions above?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62166397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Other methods: Large </a:t>
            </a:r>
            <a:r>
              <a:rPr lang="en-US" dirty="0" smtClean="0"/>
              <a:t>Scale Analogy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Similar </a:t>
            </a:r>
            <a:r>
              <a:rPr lang="en-US" dirty="0"/>
              <a:t>size of projects</a:t>
            </a:r>
          </a:p>
          <a:p>
            <a:r>
              <a:rPr lang="en-US" dirty="0" smtClean="0"/>
              <a:t>Similar </a:t>
            </a:r>
            <a:r>
              <a:rPr lang="en-US" dirty="0"/>
              <a:t>type of projects</a:t>
            </a:r>
          </a:p>
          <a:p>
            <a:r>
              <a:rPr lang="en-US" dirty="0" smtClean="0"/>
              <a:t>Similar </a:t>
            </a:r>
            <a:r>
              <a:rPr lang="en-US" dirty="0"/>
              <a:t>size of components</a:t>
            </a:r>
          </a:p>
          <a:p>
            <a:r>
              <a:rPr lang="en-US" dirty="0" smtClean="0"/>
              <a:t>Similar </a:t>
            </a:r>
            <a:r>
              <a:rPr lang="en-US" dirty="0"/>
              <a:t>type of components</a:t>
            </a:r>
          </a:p>
          <a:p>
            <a:r>
              <a:rPr lang="en-US" dirty="0" smtClean="0"/>
              <a:t>Requirements </a:t>
            </a:r>
            <a:r>
              <a:rPr lang="en-US" dirty="0"/>
              <a:t>type and size...</a:t>
            </a:r>
          </a:p>
          <a:p>
            <a:r>
              <a:rPr lang="en-US" dirty="0" smtClean="0"/>
              <a:t>Create </a:t>
            </a:r>
            <a:r>
              <a:rPr lang="en-US" dirty="0"/>
              <a:t>a handbook of estimating </a:t>
            </a:r>
            <a:r>
              <a:rPr lang="en-US" dirty="0" smtClean="0"/>
              <a:t>history you </a:t>
            </a:r>
            <a:r>
              <a:rPr lang="en-US" dirty="0"/>
              <a:t>can use</a:t>
            </a:r>
          </a:p>
          <a:p>
            <a:r>
              <a:rPr lang="en-US" dirty="0" smtClean="0"/>
              <a:t>No </a:t>
            </a:r>
            <a:r>
              <a:rPr lang="en-US" dirty="0"/>
              <a:t>data makes it harder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06330828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Improving Your Chances:</a:t>
            </a:r>
            <a:br>
              <a:rPr lang="en-US" dirty="0"/>
            </a:br>
            <a:r>
              <a:rPr lang="en-US" dirty="0"/>
              <a:t>Wideband </a:t>
            </a:r>
            <a:r>
              <a:rPr lang="en-US" dirty="0" smtClean="0"/>
              <a:t>Delphi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 smtClean="0"/>
              <a:t>Six </a:t>
            </a:r>
            <a:r>
              <a:rPr lang="en-US" b="1" dirty="0"/>
              <a:t>step process</a:t>
            </a:r>
          </a:p>
          <a:p>
            <a:r>
              <a:rPr lang="en-US" dirty="0" smtClean="0"/>
              <a:t>Planning </a:t>
            </a:r>
            <a:r>
              <a:rPr lang="en-US" dirty="0"/>
              <a:t>– define the scope of the problem</a:t>
            </a:r>
          </a:p>
          <a:p>
            <a:pPr lvl="1"/>
            <a:r>
              <a:rPr lang="en-US" dirty="0" smtClean="0"/>
              <a:t>Break </a:t>
            </a:r>
            <a:r>
              <a:rPr lang="en-US" dirty="0"/>
              <a:t>large problems into smaller</a:t>
            </a:r>
          </a:p>
          <a:p>
            <a:r>
              <a:rPr lang="en-US" dirty="0" smtClean="0"/>
              <a:t>The </a:t>
            </a:r>
            <a:r>
              <a:rPr lang="en-US" dirty="0"/>
              <a:t>Kickoff – To deliver problem to team</a:t>
            </a:r>
          </a:p>
          <a:p>
            <a:r>
              <a:rPr lang="en-US" dirty="0" smtClean="0"/>
              <a:t>Individual </a:t>
            </a:r>
            <a:r>
              <a:rPr lang="en-US" dirty="0"/>
              <a:t>preparation – Everyone does </a:t>
            </a:r>
            <a:r>
              <a:rPr lang="en-US" dirty="0" smtClean="0"/>
              <a:t>individual estimates </a:t>
            </a:r>
            <a:r>
              <a:rPr lang="en-US" dirty="0"/>
              <a:t>on problem parts</a:t>
            </a:r>
          </a:p>
          <a:p>
            <a:pPr lvl="1"/>
            <a:r>
              <a:rPr lang="en-US" dirty="0" smtClean="0"/>
              <a:t>All </a:t>
            </a:r>
            <a:r>
              <a:rPr lang="en-US" dirty="0"/>
              <a:t>assumptions are written down</a:t>
            </a:r>
          </a:p>
          <a:p>
            <a:r>
              <a:rPr lang="en-US" dirty="0" smtClean="0"/>
              <a:t>Estimation </a:t>
            </a:r>
            <a:r>
              <a:rPr lang="en-US" dirty="0"/>
              <a:t>Meeting – Everyone on team gets together</a:t>
            </a:r>
          </a:p>
          <a:p>
            <a:r>
              <a:rPr lang="en-US" dirty="0" smtClean="0"/>
              <a:t>Assembling </a:t>
            </a:r>
            <a:r>
              <a:rPr lang="en-US" dirty="0"/>
              <a:t>Tasks – Put together the whole project </a:t>
            </a:r>
            <a:r>
              <a:rPr lang="en-US" dirty="0" smtClean="0"/>
              <a:t>of estimates</a:t>
            </a:r>
            <a:endParaRPr lang="en-US" dirty="0"/>
          </a:p>
          <a:p>
            <a:r>
              <a:rPr lang="en-US" dirty="0" smtClean="0"/>
              <a:t>Review </a:t>
            </a:r>
            <a:r>
              <a:rPr lang="en-US" dirty="0"/>
              <a:t>Results – Bring team back to review final results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02241382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Delphi process in</a:t>
            </a:r>
            <a:br>
              <a:rPr lang="en-US" dirty="0"/>
            </a:br>
            <a:r>
              <a:rPr lang="en-US" dirty="0" smtClean="0"/>
              <a:t>Wideband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Estimation </a:t>
            </a:r>
            <a:r>
              <a:rPr lang="en-US" dirty="0"/>
              <a:t>Meeting</a:t>
            </a:r>
          </a:p>
          <a:p>
            <a:pPr lvl="1"/>
            <a:r>
              <a:rPr lang="en-US" dirty="0" smtClean="0"/>
              <a:t>A </a:t>
            </a:r>
            <a:r>
              <a:rPr lang="en-US" dirty="0"/>
              <a:t>moderator collects the estimates for the task being estimated</a:t>
            </a:r>
          </a:p>
          <a:p>
            <a:pPr lvl="2"/>
            <a:r>
              <a:rPr lang="en-US" dirty="0" smtClean="0"/>
              <a:t>Present </a:t>
            </a:r>
            <a:r>
              <a:rPr lang="en-US" dirty="0"/>
              <a:t>the average or a line with all estimates (anonymous)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estimate is discussed and assumptions presented</a:t>
            </a:r>
          </a:p>
          <a:p>
            <a:pPr lvl="1"/>
            <a:r>
              <a:rPr lang="en-US" dirty="0" smtClean="0"/>
              <a:t>Moderator </a:t>
            </a:r>
            <a:r>
              <a:rPr lang="en-US" dirty="0"/>
              <a:t>calls for a new estimate from everyone</a:t>
            </a:r>
          </a:p>
          <a:p>
            <a:pPr lvl="1"/>
            <a:r>
              <a:rPr lang="en-US" dirty="0" smtClean="0"/>
              <a:t>Values </a:t>
            </a:r>
            <a:r>
              <a:rPr lang="en-US" dirty="0"/>
              <a:t>are again presented to the team as average or line</a:t>
            </a:r>
          </a:p>
          <a:p>
            <a:pPr lvl="1"/>
            <a:r>
              <a:rPr lang="en-US" dirty="0" smtClean="0"/>
              <a:t>Continue </a:t>
            </a:r>
            <a:r>
              <a:rPr lang="en-US" dirty="0"/>
              <a:t>process until:</a:t>
            </a:r>
          </a:p>
          <a:p>
            <a:pPr lvl="2"/>
            <a:r>
              <a:rPr lang="en-US" dirty="0" smtClean="0"/>
              <a:t>Four </a:t>
            </a:r>
            <a:r>
              <a:rPr lang="en-US" dirty="0"/>
              <a:t>rounds are completed</a:t>
            </a:r>
          </a:p>
          <a:p>
            <a:pPr lvl="2"/>
            <a:r>
              <a:rPr lang="en-US" dirty="0" smtClean="0"/>
              <a:t>The </a:t>
            </a:r>
            <a:r>
              <a:rPr lang="en-US" dirty="0"/>
              <a:t>estimates “converged” to an acceptably narrow range</a:t>
            </a:r>
          </a:p>
          <a:p>
            <a:pPr lvl="2"/>
            <a:r>
              <a:rPr lang="en-US" dirty="0" smtClean="0"/>
              <a:t>The </a:t>
            </a:r>
            <a:r>
              <a:rPr lang="en-US" dirty="0"/>
              <a:t>allotted meeting time is complete</a:t>
            </a:r>
          </a:p>
          <a:p>
            <a:pPr lvl="2"/>
            <a:r>
              <a:rPr lang="en-US" dirty="0" smtClean="0"/>
              <a:t>All </a:t>
            </a:r>
            <a:r>
              <a:rPr lang="en-US" dirty="0"/>
              <a:t>participants are unwilling to change their estimates</a:t>
            </a:r>
          </a:p>
          <a:p>
            <a:pPr lvl="1"/>
            <a:r>
              <a:rPr lang="en-US" dirty="0" smtClean="0"/>
              <a:t>15-20 </a:t>
            </a:r>
            <a:r>
              <a:rPr lang="en-US" dirty="0"/>
              <a:t>minutes per item discussed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07730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Rounds in Delphi</a:t>
            </a:r>
            <a:endParaRPr lang="bg-BG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76873"/>
            <a:ext cx="4608512" cy="2189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4969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Rules to insure best results for</a:t>
            </a:r>
            <a:br>
              <a:rPr lang="en-US" dirty="0"/>
            </a:br>
            <a:r>
              <a:rPr lang="en-US" dirty="0"/>
              <a:t>Wideband </a:t>
            </a:r>
            <a:r>
              <a:rPr lang="en-US" dirty="0" smtClean="0"/>
              <a:t>Delphi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Gather </a:t>
            </a:r>
            <a:r>
              <a:rPr lang="en-US" dirty="0"/>
              <a:t>a heterogeneous team</a:t>
            </a:r>
          </a:p>
          <a:p>
            <a:r>
              <a:rPr lang="en-US" dirty="0" smtClean="0"/>
              <a:t>Write </a:t>
            </a:r>
            <a:r>
              <a:rPr lang="en-US" dirty="0"/>
              <a:t>down assumptions</a:t>
            </a:r>
          </a:p>
          <a:p>
            <a:r>
              <a:rPr lang="en-US" dirty="0" smtClean="0"/>
              <a:t>Make </a:t>
            </a:r>
            <a:r>
              <a:rPr lang="en-US" dirty="0"/>
              <a:t>anonymous estimates</a:t>
            </a:r>
          </a:p>
          <a:p>
            <a:r>
              <a:rPr lang="en-US" dirty="0" smtClean="0"/>
              <a:t>Never </a:t>
            </a:r>
            <a:r>
              <a:rPr lang="en-US" dirty="0"/>
              <a:t>estimate tasks larger than </a:t>
            </a:r>
            <a:r>
              <a:rPr lang="en-US" dirty="0" smtClean="0"/>
              <a:t>you are </a:t>
            </a:r>
            <a:r>
              <a:rPr lang="en-US" dirty="0"/>
              <a:t>comfortable with</a:t>
            </a:r>
          </a:p>
          <a:p>
            <a:r>
              <a:rPr lang="en-US" dirty="0" smtClean="0"/>
              <a:t>This </a:t>
            </a:r>
            <a:r>
              <a:rPr lang="en-US" dirty="0"/>
              <a:t>is “estimation” not “prediction”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9975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Clark’s </a:t>
            </a:r>
            <a:r>
              <a:rPr lang="en-US" dirty="0" smtClean="0"/>
              <a:t>Method</a:t>
            </a:r>
            <a:endParaRPr lang="bg-BG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endParaRPr lang="en-US" dirty="0" smtClean="0"/>
              </a:p>
              <a:p>
                <a:r>
                  <a:rPr lang="en-US" dirty="0" smtClean="0"/>
                  <a:t>Modularize </a:t>
                </a:r>
                <a:r>
                  <a:rPr lang="en-US" dirty="0"/>
                  <a:t>the product</a:t>
                </a:r>
              </a:p>
              <a:p>
                <a:r>
                  <a:rPr lang="en-US" dirty="0" smtClean="0"/>
                  <a:t>Make </a:t>
                </a:r>
                <a:r>
                  <a:rPr lang="en-US" dirty="0"/>
                  <a:t>best estimate per module</a:t>
                </a:r>
              </a:p>
              <a:p>
                <a:r>
                  <a:rPr lang="en-US" dirty="0" smtClean="0"/>
                  <a:t>Determine </a:t>
                </a:r>
                <a:r>
                  <a:rPr lang="en-US" dirty="0"/>
                  <a:t>upper and lower size limits</a:t>
                </a:r>
              </a:p>
              <a:p>
                <a:r>
                  <a:rPr lang="en-US" dirty="0" smtClean="0"/>
                  <a:t>Size </a:t>
                </a:r>
                <a:r>
                  <a:rPr lang="en-US" dirty="0"/>
                  <a:t>=Σ module sizes which </a:t>
                </a:r>
                <a:r>
                  <a:rPr lang="en-US" dirty="0" smtClean="0"/>
                  <a:t>=</a:t>
                </a:r>
              </a:p>
              <a:p>
                <a:endParaRPr lang="en-US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dirty="0"/>
                            <m:t>Largest</m:t>
                          </m:r>
                          <m:r>
                            <m:rPr>
                              <m:nor/>
                            </m:rPr>
                            <a:rPr lang="en-US" dirty="0"/>
                            <m:t> + 4 ∗ </m:t>
                          </m:r>
                          <m:r>
                            <m:rPr>
                              <m:nor/>
                            </m:rPr>
                            <a:rPr lang="en-US" dirty="0"/>
                            <m:t>Middle</m:t>
                          </m:r>
                          <m:r>
                            <m:rPr>
                              <m:nor/>
                            </m:rPr>
                            <a:rPr lang="en-US" dirty="0"/>
                            <m:t> + </m:t>
                          </m:r>
                          <m:r>
                            <m:rPr>
                              <m:nor/>
                            </m:rPr>
                            <a:rPr lang="en-US" dirty="0"/>
                            <m:t>Smallest</m:t>
                          </m:r>
                          <m:r>
                            <m:rPr>
                              <m:nor/>
                            </m:rPr>
                            <a:rPr lang="en-US" dirty="0"/>
                            <m:t> 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bg-BG" dirty="0"/>
                            <m:t>6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593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963984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Uses of Cost </a:t>
            </a:r>
            <a:r>
              <a:rPr lang="en-US" dirty="0" smtClean="0"/>
              <a:t>estimation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Project </a:t>
            </a:r>
            <a:r>
              <a:rPr lang="en-US" dirty="0"/>
              <a:t>planning and Control</a:t>
            </a:r>
          </a:p>
          <a:p>
            <a:pPr lvl="1"/>
            <a:r>
              <a:rPr lang="en-US" dirty="0" smtClean="0"/>
              <a:t>Best </a:t>
            </a:r>
            <a:r>
              <a:rPr lang="en-US" dirty="0"/>
              <a:t>and timely use of resources</a:t>
            </a:r>
          </a:p>
          <a:p>
            <a:r>
              <a:rPr lang="en-US" dirty="0" smtClean="0"/>
              <a:t>Budgeting</a:t>
            </a:r>
            <a:endParaRPr lang="en-US" dirty="0"/>
          </a:p>
          <a:p>
            <a:pPr lvl="1"/>
            <a:r>
              <a:rPr lang="en-US" dirty="0" smtClean="0"/>
              <a:t>Planning </a:t>
            </a:r>
            <a:r>
              <a:rPr lang="en-US" dirty="0"/>
              <a:t>and allocation of resources</a:t>
            </a:r>
          </a:p>
          <a:p>
            <a:pPr lvl="1"/>
            <a:r>
              <a:rPr lang="en-US" dirty="0" smtClean="0"/>
              <a:t>Bidding</a:t>
            </a:r>
            <a:endParaRPr lang="en-US" dirty="0"/>
          </a:p>
          <a:p>
            <a:r>
              <a:rPr lang="en-US" dirty="0" smtClean="0"/>
              <a:t>Software </a:t>
            </a:r>
            <a:r>
              <a:rPr lang="en-US" dirty="0"/>
              <a:t>design improvement</a:t>
            </a:r>
          </a:p>
          <a:p>
            <a:pPr lvl="1"/>
            <a:r>
              <a:rPr lang="en-US" dirty="0" smtClean="0"/>
              <a:t>Find </a:t>
            </a:r>
            <a:r>
              <a:rPr lang="en-US" dirty="0"/>
              <a:t>a first solution (Is there a better one?)</a:t>
            </a:r>
          </a:p>
          <a:p>
            <a:r>
              <a:rPr lang="en-US" dirty="0" smtClean="0"/>
              <a:t>Risk </a:t>
            </a:r>
            <a:r>
              <a:rPr lang="en-US" dirty="0"/>
              <a:t>Analysis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5558649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does Software differ</a:t>
            </a:r>
            <a:br>
              <a:rPr lang="en-US" dirty="0"/>
            </a:br>
            <a:r>
              <a:rPr lang="en-US" dirty="0"/>
              <a:t>from other engineering disciplines?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Some of </a:t>
            </a:r>
            <a:r>
              <a:rPr lang="en-US" dirty="0" smtClean="0"/>
              <a:t>specialist answers</a:t>
            </a:r>
            <a:r>
              <a:rPr lang="en-US" dirty="0"/>
              <a:t>:</a:t>
            </a:r>
          </a:p>
          <a:p>
            <a:pPr lvl="1"/>
            <a:r>
              <a:rPr lang="en-US" dirty="0" smtClean="0"/>
              <a:t>Software </a:t>
            </a:r>
            <a:r>
              <a:rPr lang="en-US" dirty="0"/>
              <a:t>is designed, not manufactured</a:t>
            </a:r>
          </a:p>
          <a:p>
            <a:pPr lvl="2"/>
            <a:r>
              <a:rPr lang="en-US" dirty="0" smtClean="0"/>
              <a:t>Production </a:t>
            </a:r>
            <a:r>
              <a:rPr lang="en-US" dirty="0"/>
              <a:t>cost is paid up front</a:t>
            </a:r>
          </a:p>
          <a:p>
            <a:pPr lvl="2"/>
            <a:r>
              <a:rPr lang="en-US" dirty="0" smtClean="0"/>
              <a:t>Little </a:t>
            </a:r>
            <a:r>
              <a:rPr lang="en-US" dirty="0"/>
              <a:t>re-use achieved in practice</a:t>
            </a:r>
          </a:p>
          <a:p>
            <a:pPr lvl="1"/>
            <a:r>
              <a:rPr lang="en-US" dirty="0" smtClean="0"/>
              <a:t>Software </a:t>
            </a:r>
            <a:r>
              <a:rPr lang="en-US" dirty="0"/>
              <a:t>is based on discrete math</a:t>
            </a:r>
          </a:p>
          <a:p>
            <a:pPr lvl="2"/>
            <a:r>
              <a:rPr lang="en-US" dirty="0" smtClean="0"/>
              <a:t>Butterfly </a:t>
            </a:r>
            <a:r>
              <a:rPr lang="en-US" dirty="0"/>
              <a:t>effect: small errors can </a:t>
            </a:r>
            <a:r>
              <a:rPr lang="en-US" dirty="0" smtClean="0"/>
              <a:t>have big </a:t>
            </a:r>
            <a:r>
              <a:rPr lang="en-US" dirty="0"/>
              <a:t>consequences</a:t>
            </a:r>
          </a:p>
          <a:p>
            <a:pPr lvl="1"/>
            <a:r>
              <a:rPr lang="en-US" dirty="0" err="1" smtClean="0"/>
              <a:t>Overengineering</a:t>
            </a:r>
            <a:r>
              <a:rPr lang="en-US" dirty="0" smtClean="0"/>
              <a:t> </a:t>
            </a:r>
            <a:r>
              <a:rPr lang="en-US" dirty="0"/>
              <a:t>does not work well</a:t>
            </a:r>
          </a:p>
          <a:p>
            <a:pPr lvl="1"/>
            <a:r>
              <a:rPr lang="en-US" dirty="0" smtClean="0"/>
              <a:t>Software </a:t>
            </a:r>
            <a:r>
              <a:rPr lang="en-US" dirty="0"/>
              <a:t>is malleable</a:t>
            </a:r>
          </a:p>
          <a:p>
            <a:pPr lvl="2"/>
            <a:r>
              <a:rPr lang="en-US" dirty="0" smtClean="0"/>
              <a:t>Can </a:t>
            </a:r>
            <a:r>
              <a:rPr lang="en-US" dirty="0"/>
              <a:t>apply to huge variety of problems</a:t>
            </a:r>
          </a:p>
          <a:p>
            <a:pPr lvl="1"/>
            <a:r>
              <a:rPr lang="en-US" dirty="0" smtClean="0"/>
              <a:t>Software </a:t>
            </a:r>
            <a:r>
              <a:rPr lang="en-US" dirty="0"/>
              <a:t>doesn’t wear out</a:t>
            </a:r>
          </a:p>
          <a:p>
            <a:pPr lvl="2"/>
            <a:r>
              <a:rPr lang="en-US" dirty="0" smtClean="0"/>
              <a:t>All </a:t>
            </a:r>
            <a:r>
              <a:rPr lang="en-US" dirty="0"/>
              <a:t>problems are “designed in”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40340938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Estimating critical </a:t>
            </a:r>
            <a:r>
              <a:rPr lang="en-US" dirty="0" smtClean="0"/>
              <a:t>factors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X </a:t>
            </a:r>
            <a:r>
              <a:rPr lang="en-US" dirty="0"/>
              <a:t>5 for Safety critical </a:t>
            </a:r>
            <a:r>
              <a:rPr lang="en-US" dirty="0" smtClean="0"/>
              <a:t>software 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/>
              <a:t>ASWEC’97)</a:t>
            </a:r>
          </a:p>
          <a:p>
            <a:r>
              <a:rPr lang="en-US" dirty="0" smtClean="0"/>
              <a:t>X </a:t>
            </a:r>
            <a:r>
              <a:rPr lang="en-US" dirty="0"/>
              <a:t>5 for embedded systems (S/W </a:t>
            </a:r>
            <a:r>
              <a:rPr lang="en-US" dirty="0" err="1"/>
              <a:t>Eng</a:t>
            </a:r>
            <a:r>
              <a:rPr lang="en-US" dirty="0" smtClean="0"/>
              <a:t>, 6th </a:t>
            </a:r>
            <a:r>
              <a:rPr lang="en-US" dirty="0"/>
              <a:t>Ed.; Ian </a:t>
            </a:r>
            <a:r>
              <a:rPr lang="en-US" dirty="0" err="1"/>
              <a:t>Sommerville</a:t>
            </a:r>
            <a:r>
              <a:rPr lang="en-US" dirty="0"/>
              <a:t>)</a:t>
            </a:r>
          </a:p>
          <a:p>
            <a:r>
              <a:rPr lang="fr-FR" dirty="0" smtClean="0"/>
              <a:t>X </a:t>
            </a:r>
            <a:r>
              <a:rPr lang="fr-FR" dirty="0"/>
              <a:t>1.5 for </a:t>
            </a:r>
            <a:r>
              <a:rPr lang="fr-FR" dirty="0" err="1"/>
              <a:t>Reusable</a:t>
            </a:r>
            <a:r>
              <a:rPr lang="fr-FR" dirty="0"/>
              <a:t> code</a:t>
            </a:r>
          </a:p>
          <a:p>
            <a:r>
              <a:rPr lang="en-US" dirty="0" smtClean="0"/>
              <a:t>X </a:t>
            </a:r>
            <a:r>
              <a:rPr lang="en-US" dirty="0"/>
              <a:t>2.5 for distributed (</a:t>
            </a:r>
            <a:r>
              <a:rPr lang="en-US" dirty="0" err="1"/>
              <a:t>Herbsleb</a:t>
            </a:r>
            <a:r>
              <a:rPr lang="en-US" dirty="0"/>
              <a:t>, </a:t>
            </a:r>
            <a:r>
              <a:rPr lang="en-US" dirty="0" smtClean="0"/>
              <a:t>IEEE June </a:t>
            </a:r>
            <a:r>
              <a:rPr lang="en-US" dirty="0"/>
              <a:t>2003)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01230781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Outsourcing issues (higher cost</a:t>
            </a:r>
            <a:r>
              <a:rPr lang="en-US" dirty="0" smtClean="0"/>
              <a:t>)*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Additional </a:t>
            </a:r>
            <a:r>
              <a:rPr lang="en-US" dirty="0"/>
              <a:t>communication</a:t>
            </a:r>
          </a:p>
          <a:p>
            <a:pPr lvl="1"/>
            <a:r>
              <a:rPr lang="en-US" dirty="0" smtClean="0"/>
              <a:t>Interval </a:t>
            </a:r>
            <a:r>
              <a:rPr lang="en-US" dirty="0"/>
              <a:t>between questions and answers</a:t>
            </a:r>
          </a:p>
          <a:p>
            <a:r>
              <a:rPr lang="en-US" dirty="0" smtClean="0"/>
              <a:t>Distributed </a:t>
            </a:r>
            <a:r>
              <a:rPr lang="en-US" dirty="0"/>
              <a:t>social networks not </a:t>
            </a:r>
            <a:r>
              <a:rPr lang="en-US" dirty="0" smtClean="0"/>
              <a:t>as affective </a:t>
            </a:r>
            <a:r>
              <a:rPr lang="en-US" dirty="0"/>
              <a:t>as local networks</a:t>
            </a:r>
          </a:p>
          <a:p>
            <a:r>
              <a:rPr lang="en-US" dirty="0" smtClean="0"/>
              <a:t>Modification </a:t>
            </a:r>
            <a:r>
              <a:rPr lang="en-US" dirty="0"/>
              <a:t>requests take longer </a:t>
            </a:r>
            <a:r>
              <a:rPr lang="en-US" dirty="0" smtClean="0"/>
              <a:t>to coordinate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* </a:t>
            </a:r>
            <a:r>
              <a:rPr lang="en-US" dirty="0" err="1"/>
              <a:t>J.D.Herbsleb</a:t>
            </a:r>
            <a:r>
              <a:rPr lang="en-US" dirty="0"/>
              <a:t> and </a:t>
            </a:r>
            <a:r>
              <a:rPr lang="en-US" dirty="0" err="1"/>
              <a:t>A.Mockus</a:t>
            </a:r>
            <a:r>
              <a:rPr lang="en-US" dirty="0"/>
              <a:t> “An Empirical</a:t>
            </a:r>
          </a:p>
          <a:p>
            <a:pPr marL="0" indent="0">
              <a:buNone/>
            </a:pPr>
            <a:r>
              <a:rPr lang="en-US" dirty="0" smtClean="0"/>
              <a:t>  Study…Software </a:t>
            </a:r>
            <a:r>
              <a:rPr lang="en-US" dirty="0"/>
              <a:t>development, IEEE June 2003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75797735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Past </a:t>
            </a:r>
            <a:r>
              <a:rPr lang="en-US" dirty="0" smtClean="0"/>
              <a:t>experience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Experience </a:t>
            </a:r>
            <a:r>
              <a:rPr lang="en-US" dirty="0"/>
              <a:t>is the “worst teacher”</a:t>
            </a:r>
          </a:p>
          <a:p>
            <a:r>
              <a:rPr lang="en-US" dirty="0"/>
              <a:t> …it gives the test first and the </a:t>
            </a:r>
            <a:r>
              <a:rPr lang="en-US" dirty="0" smtClean="0"/>
              <a:t>lesson after</a:t>
            </a:r>
            <a:endParaRPr lang="en-US" dirty="0"/>
          </a:p>
          <a:p>
            <a:r>
              <a:rPr lang="en-US" dirty="0"/>
              <a:t> Estimating gets better the more you </a:t>
            </a:r>
            <a:r>
              <a:rPr lang="en-US" dirty="0" smtClean="0"/>
              <a:t>do it</a:t>
            </a:r>
            <a:endParaRPr lang="en-US" dirty="0"/>
          </a:p>
          <a:p>
            <a:r>
              <a:rPr lang="en-US" dirty="0"/>
              <a:t> Need history to get better at estimating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84948979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Experience-based </a:t>
            </a:r>
            <a:r>
              <a:rPr lang="en-US" dirty="0" smtClean="0"/>
              <a:t>estimates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Estimating </a:t>
            </a:r>
            <a:r>
              <a:rPr lang="en-US" dirty="0"/>
              <a:t>is primarily experience-based</a:t>
            </a:r>
          </a:p>
          <a:p>
            <a:r>
              <a:rPr lang="en-US" dirty="0" smtClean="0"/>
              <a:t>However</a:t>
            </a:r>
            <a:r>
              <a:rPr lang="en-US" dirty="0"/>
              <a:t>, new methods and technologies </a:t>
            </a:r>
            <a:r>
              <a:rPr lang="en-US" dirty="0" smtClean="0"/>
              <a:t>may make </a:t>
            </a:r>
            <a:r>
              <a:rPr lang="en-US" dirty="0"/>
              <a:t>estimating based on experience inaccurate</a:t>
            </a:r>
          </a:p>
          <a:p>
            <a:pPr lvl="1"/>
            <a:r>
              <a:rPr lang="en-US" dirty="0" smtClean="0"/>
              <a:t>Object </a:t>
            </a:r>
            <a:r>
              <a:rPr lang="en-US" dirty="0"/>
              <a:t>oriented rather than </a:t>
            </a:r>
            <a:r>
              <a:rPr lang="en-US" dirty="0" smtClean="0"/>
              <a:t>function-oriented development</a:t>
            </a:r>
            <a:endParaRPr lang="en-US" dirty="0"/>
          </a:p>
          <a:p>
            <a:pPr lvl="1"/>
            <a:r>
              <a:rPr lang="en-US" dirty="0" smtClean="0"/>
              <a:t>Client-server </a:t>
            </a:r>
            <a:r>
              <a:rPr lang="en-US" dirty="0"/>
              <a:t>systems rather than mainframe systems</a:t>
            </a:r>
          </a:p>
          <a:p>
            <a:pPr lvl="1"/>
            <a:r>
              <a:rPr lang="en-US" dirty="0" smtClean="0"/>
              <a:t>Off </a:t>
            </a:r>
            <a:r>
              <a:rPr lang="en-US" dirty="0"/>
              <a:t>the shelf components</a:t>
            </a:r>
          </a:p>
          <a:p>
            <a:pPr lvl="1"/>
            <a:r>
              <a:rPr lang="en-US" dirty="0" smtClean="0"/>
              <a:t>Component-based </a:t>
            </a:r>
            <a:r>
              <a:rPr lang="en-US" dirty="0"/>
              <a:t>software engineering</a:t>
            </a:r>
          </a:p>
          <a:p>
            <a:pPr lvl="1"/>
            <a:r>
              <a:rPr lang="en-US" dirty="0" smtClean="0"/>
              <a:t>CASE </a:t>
            </a:r>
            <a:r>
              <a:rPr lang="en-US" dirty="0"/>
              <a:t>tools and program generators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15210844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Estimation </a:t>
            </a:r>
            <a:r>
              <a:rPr lang="en-US" dirty="0" smtClean="0"/>
              <a:t>accuracy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size of a software system can only be </a:t>
            </a:r>
            <a:r>
              <a:rPr lang="en-US" dirty="0" smtClean="0"/>
              <a:t>known accurately </a:t>
            </a:r>
            <a:r>
              <a:rPr lang="en-US" dirty="0"/>
              <a:t>when it is finished</a:t>
            </a:r>
          </a:p>
          <a:p>
            <a:r>
              <a:rPr lang="en-US" dirty="0" smtClean="0"/>
              <a:t>Several </a:t>
            </a:r>
            <a:r>
              <a:rPr lang="en-US" dirty="0"/>
              <a:t>factors influence the final size</a:t>
            </a:r>
          </a:p>
          <a:p>
            <a:pPr lvl="1"/>
            <a:r>
              <a:rPr lang="en-US" dirty="0" smtClean="0"/>
              <a:t>Use </a:t>
            </a:r>
            <a:r>
              <a:rPr lang="en-US" dirty="0"/>
              <a:t>of COTS and components</a:t>
            </a:r>
          </a:p>
          <a:p>
            <a:pPr lvl="1"/>
            <a:r>
              <a:rPr lang="en-US" dirty="0" smtClean="0"/>
              <a:t>Programming </a:t>
            </a:r>
            <a:r>
              <a:rPr lang="en-US" dirty="0"/>
              <a:t>language</a:t>
            </a:r>
          </a:p>
          <a:p>
            <a:pPr lvl="1"/>
            <a:r>
              <a:rPr lang="en-US" dirty="0" smtClean="0"/>
              <a:t>Distribution </a:t>
            </a:r>
            <a:r>
              <a:rPr lang="en-US" dirty="0"/>
              <a:t>of system</a:t>
            </a:r>
          </a:p>
          <a:p>
            <a:r>
              <a:rPr lang="en-US" dirty="0" smtClean="0"/>
              <a:t>As </a:t>
            </a:r>
            <a:r>
              <a:rPr lang="en-US" dirty="0"/>
              <a:t>the development process progresses then </a:t>
            </a:r>
            <a:r>
              <a:rPr lang="en-US" dirty="0" smtClean="0"/>
              <a:t>the size </a:t>
            </a:r>
            <a:r>
              <a:rPr lang="en-US" dirty="0"/>
              <a:t>estimate becomes more accurate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15673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Estimate uncertainty</a:t>
            </a:r>
            <a:endParaRPr lang="bg-BG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7" y="2348880"/>
            <a:ext cx="4248472" cy="248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424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Pricing to </a:t>
            </a:r>
            <a:r>
              <a:rPr lang="en-US" dirty="0" smtClean="0"/>
              <a:t>win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sz="2800" dirty="0" smtClean="0"/>
              <a:t>The </a:t>
            </a:r>
            <a:r>
              <a:rPr lang="en-US" sz="2800" dirty="0"/>
              <a:t>project costs whatever </a:t>
            </a:r>
            <a:r>
              <a:rPr lang="en-US" sz="2800" dirty="0" smtClean="0"/>
              <a:t>the customer </a:t>
            </a:r>
            <a:r>
              <a:rPr lang="en-US" sz="2800" dirty="0"/>
              <a:t>has to spend on it</a:t>
            </a:r>
          </a:p>
          <a:p>
            <a:endParaRPr lang="en-US" dirty="0"/>
          </a:p>
          <a:p>
            <a:r>
              <a:rPr lang="en-US" dirty="0" smtClean="0"/>
              <a:t>Advantages</a:t>
            </a:r>
            <a:r>
              <a:rPr lang="en-US" dirty="0"/>
              <a:t>: You get the contract</a:t>
            </a:r>
          </a:p>
          <a:p>
            <a:endParaRPr lang="en-US" dirty="0" smtClean="0"/>
          </a:p>
          <a:p>
            <a:r>
              <a:rPr lang="en-US" dirty="0" smtClean="0"/>
              <a:t>Disadvantages</a:t>
            </a:r>
            <a:r>
              <a:rPr lang="en-US" dirty="0"/>
              <a:t>: The probability that </a:t>
            </a:r>
            <a:r>
              <a:rPr lang="en-US" dirty="0" smtClean="0"/>
              <a:t>the customer </a:t>
            </a:r>
            <a:r>
              <a:rPr lang="en-US" dirty="0"/>
              <a:t>gets the system he or </a:t>
            </a:r>
            <a:r>
              <a:rPr lang="en-US" dirty="0" smtClean="0"/>
              <a:t>she wants </a:t>
            </a:r>
            <a:r>
              <a:rPr lang="en-US" dirty="0"/>
              <a:t>is small. Costs do not </a:t>
            </a:r>
            <a:r>
              <a:rPr lang="en-US" dirty="0" smtClean="0"/>
              <a:t>accurately reflect </a:t>
            </a:r>
            <a:r>
              <a:rPr lang="en-US" dirty="0"/>
              <a:t>the work required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0123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Goals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will leave the course:</a:t>
            </a:r>
          </a:p>
          <a:p>
            <a:pPr lvl="1"/>
            <a:r>
              <a:rPr lang="en-US" b="1" dirty="0" smtClean="0"/>
              <a:t>Understanding </a:t>
            </a:r>
            <a:r>
              <a:rPr lang="en-US" b="1" dirty="0"/>
              <a:t>the role of software </a:t>
            </a:r>
            <a:r>
              <a:rPr lang="en-US" b="1" dirty="0" smtClean="0"/>
              <a:t>in systems</a:t>
            </a:r>
            <a:endParaRPr lang="en-US" b="1" dirty="0"/>
          </a:p>
          <a:p>
            <a:pPr lvl="2"/>
            <a:r>
              <a:rPr lang="en-US" dirty="0" smtClean="0"/>
              <a:t>How </a:t>
            </a:r>
            <a:r>
              <a:rPr lang="en-US" dirty="0"/>
              <a:t>software differs from other </a:t>
            </a:r>
            <a:r>
              <a:rPr lang="en-US" dirty="0" smtClean="0"/>
              <a:t>engineering materials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1251505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Goals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will leave the course:</a:t>
            </a:r>
          </a:p>
          <a:p>
            <a:pPr lvl="1"/>
            <a:r>
              <a:rPr lang="en-US" dirty="0" smtClean="0"/>
              <a:t>Understanding </a:t>
            </a:r>
            <a:r>
              <a:rPr lang="en-US" dirty="0"/>
              <a:t>the role of software in systems</a:t>
            </a:r>
          </a:p>
          <a:p>
            <a:pPr lvl="1"/>
            <a:r>
              <a:rPr lang="en-US" b="1" dirty="0" smtClean="0"/>
              <a:t>Understanding </a:t>
            </a:r>
            <a:r>
              <a:rPr lang="en-US" b="1" dirty="0"/>
              <a:t>why SE practices </a:t>
            </a:r>
            <a:r>
              <a:rPr lang="en-US" b="1" dirty="0" smtClean="0"/>
              <a:t>are important</a:t>
            </a:r>
            <a:endParaRPr lang="en-US" b="1" dirty="0"/>
          </a:p>
          <a:p>
            <a:pPr lvl="2"/>
            <a:r>
              <a:rPr lang="en-US" dirty="0" smtClean="0"/>
              <a:t>Reading </a:t>
            </a:r>
            <a:r>
              <a:rPr lang="en-US" dirty="0"/>
              <a:t>and analyzing historical SE failures</a:t>
            </a:r>
          </a:p>
          <a:p>
            <a:pPr lvl="2"/>
            <a:r>
              <a:rPr lang="en-US" dirty="0" smtClean="0"/>
              <a:t>Being </a:t>
            </a:r>
            <a:r>
              <a:rPr lang="en-US" dirty="0"/>
              <a:t>exposed to situations that require </a:t>
            </a:r>
            <a:r>
              <a:rPr lang="en-US" dirty="0" smtClean="0"/>
              <a:t>good SE </a:t>
            </a:r>
            <a:r>
              <a:rPr lang="en-US" dirty="0"/>
              <a:t>practices</a:t>
            </a:r>
          </a:p>
          <a:p>
            <a:pPr lvl="2"/>
            <a:r>
              <a:rPr lang="en-US" dirty="0" smtClean="0"/>
              <a:t>Using </a:t>
            </a:r>
            <a:r>
              <a:rPr lang="en-US" dirty="0"/>
              <a:t>SE practices enough to see value in them</a:t>
            </a:r>
          </a:p>
          <a:p>
            <a:pPr lvl="2"/>
            <a:r>
              <a:rPr lang="en-US" dirty="0" smtClean="0"/>
              <a:t>Reflecting </a:t>
            </a:r>
            <a:r>
              <a:rPr lang="en-US" dirty="0"/>
              <a:t>on influence of SE practices in </a:t>
            </a:r>
            <a:r>
              <a:rPr lang="en-US" dirty="0" smtClean="0"/>
              <a:t>course project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8392905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551</TotalTime>
  <Words>2979</Words>
  <Application>Microsoft Office PowerPoint</Application>
  <PresentationFormat>On-screen Show (4:3)</PresentationFormat>
  <Paragraphs>640</Paragraphs>
  <Slides>76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77" baseType="lpstr">
      <vt:lpstr>Clarity</vt:lpstr>
      <vt:lpstr>Software Engineering</vt:lpstr>
      <vt:lpstr>How is SE in industry different from coding assignments?</vt:lpstr>
      <vt:lpstr>How is SE in industry different from coding assignments?</vt:lpstr>
      <vt:lpstr>What is Software Engineering?</vt:lpstr>
      <vt:lpstr>What is Software Engineering?</vt:lpstr>
      <vt:lpstr>How does Software differ from other engineering disciplines?</vt:lpstr>
      <vt:lpstr>How does Software differ from other engineering disciplines?</vt:lpstr>
      <vt:lpstr>Course Goals</vt:lpstr>
      <vt:lpstr>Course Goals</vt:lpstr>
      <vt:lpstr>Course Goals</vt:lpstr>
      <vt:lpstr>Course Goals</vt:lpstr>
      <vt:lpstr>Course Goals</vt:lpstr>
      <vt:lpstr>Course Goals</vt:lpstr>
      <vt:lpstr>Course Emphasis</vt:lpstr>
      <vt:lpstr>Project</vt:lpstr>
      <vt:lpstr>TextBook</vt:lpstr>
      <vt:lpstr>Course Outline</vt:lpstr>
      <vt:lpstr>The Software Lifecycle</vt:lpstr>
      <vt:lpstr>Software Development Activities</vt:lpstr>
      <vt:lpstr>Software Development Activities</vt:lpstr>
      <vt:lpstr>Waterfall Model of S/W Dev.</vt:lpstr>
      <vt:lpstr>Requirements</vt:lpstr>
      <vt:lpstr>Design</vt:lpstr>
      <vt:lpstr>Implementation</vt:lpstr>
      <vt:lpstr>Quality Assurance</vt:lpstr>
      <vt:lpstr>Evolution</vt:lpstr>
      <vt:lpstr>Problems with Waterfall</vt:lpstr>
      <vt:lpstr>Spiral Model of S/W Dev.</vt:lpstr>
      <vt:lpstr>Benefits of Spiral Development</vt:lpstr>
      <vt:lpstr>Extreme Programming (XP)</vt:lpstr>
      <vt:lpstr>Extreme Programming</vt:lpstr>
      <vt:lpstr>Planning</vt:lpstr>
      <vt:lpstr>Dividing the work</vt:lpstr>
      <vt:lpstr>Coding Requirements</vt:lpstr>
      <vt:lpstr>Functional/Acceptance Tests</vt:lpstr>
      <vt:lpstr>Unit Tests</vt:lpstr>
      <vt:lpstr>Unit Test: Bad or Good?</vt:lpstr>
      <vt:lpstr>Unit Test: Bad or Good?</vt:lpstr>
      <vt:lpstr>Unit Test: Bad or Good?</vt:lpstr>
      <vt:lpstr>Unit Testing Principles</vt:lpstr>
      <vt:lpstr>Unit Test Challenges</vt:lpstr>
      <vt:lpstr>Test Automation</vt:lpstr>
      <vt:lpstr>Refactoring</vt:lpstr>
      <vt:lpstr>Defects</vt:lpstr>
      <vt:lpstr>Software Estimation</vt:lpstr>
      <vt:lpstr>Session Objectives</vt:lpstr>
      <vt:lpstr>Why Estimate Software?</vt:lpstr>
      <vt:lpstr>Problem for Estimates</vt:lpstr>
      <vt:lpstr>What are the consequences?</vt:lpstr>
      <vt:lpstr>Why are we bad at estimating?</vt:lpstr>
      <vt:lpstr>Why are we bad at estimating?</vt:lpstr>
      <vt:lpstr>Early Estimation In the bid for example</vt:lpstr>
      <vt:lpstr>Early Size Estimation Critical, Yet Dangerous</vt:lpstr>
      <vt:lpstr>Estimation techniques</vt:lpstr>
      <vt:lpstr>Computing Project costs</vt:lpstr>
      <vt:lpstr>Problem</vt:lpstr>
      <vt:lpstr>Determining “development effort”</vt:lpstr>
      <vt:lpstr>First look for “similarities”</vt:lpstr>
      <vt:lpstr>Next look for “differences”</vt:lpstr>
      <vt:lpstr>Conceptual design</vt:lpstr>
      <vt:lpstr>Estimating exercise 1</vt:lpstr>
      <vt:lpstr>Estimating exercise 2</vt:lpstr>
      <vt:lpstr>Other methods: Large Scale Analogy</vt:lpstr>
      <vt:lpstr>Improving Your Chances: Wideband Delphi</vt:lpstr>
      <vt:lpstr>The Delphi process in Wideband</vt:lpstr>
      <vt:lpstr>Rounds in Delphi</vt:lpstr>
      <vt:lpstr>Rules to insure best results for Wideband Delphi</vt:lpstr>
      <vt:lpstr>Clark’s Method</vt:lpstr>
      <vt:lpstr>Uses of Cost estimation</vt:lpstr>
      <vt:lpstr>Estimating critical factors</vt:lpstr>
      <vt:lpstr>Outsourcing issues (higher cost)*</vt:lpstr>
      <vt:lpstr>Past experience</vt:lpstr>
      <vt:lpstr>Experience-based estimates</vt:lpstr>
      <vt:lpstr>Estimation accuracy</vt:lpstr>
      <vt:lpstr>Estimate uncertainty</vt:lpstr>
      <vt:lpstr>Pricing to win</vt:lpstr>
    </vt:vector>
  </TitlesOfParts>
  <Company>NBU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Software Engineering</dc:title>
  <dc:creator>Student</dc:creator>
  <cp:lastModifiedBy>USER</cp:lastModifiedBy>
  <cp:revision>85</cp:revision>
  <dcterms:created xsi:type="dcterms:W3CDTF">2011-11-04T08:16:14Z</dcterms:created>
  <dcterms:modified xsi:type="dcterms:W3CDTF">2011-11-26T12:43:38Z</dcterms:modified>
</cp:coreProperties>
</file>