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4"/>
  </p:notesMasterIdLst>
  <p:sldIdLst>
    <p:sldId id="398" r:id="rId2"/>
    <p:sldId id="399" r:id="rId3"/>
    <p:sldId id="400" r:id="rId4"/>
    <p:sldId id="401" r:id="rId5"/>
    <p:sldId id="402" r:id="rId6"/>
    <p:sldId id="403" r:id="rId7"/>
    <p:sldId id="404" r:id="rId8"/>
    <p:sldId id="405" r:id="rId9"/>
    <p:sldId id="406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8" r:id="rId31"/>
    <p:sldId id="427" r:id="rId32"/>
    <p:sldId id="429" r:id="rId33"/>
    <p:sldId id="430" r:id="rId34"/>
    <p:sldId id="431" r:id="rId35"/>
    <p:sldId id="432" r:id="rId36"/>
    <p:sldId id="433" r:id="rId37"/>
    <p:sldId id="4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2" r:id="rId46"/>
    <p:sldId id="443" r:id="rId47"/>
    <p:sldId id="444" r:id="rId48"/>
    <p:sldId id="446" r:id="rId49"/>
    <p:sldId id="445" r:id="rId50"/>
    <p:sldId id="447" r:id="rId51"/>
    <p:sldId id="448" r:id="rId52"/>
    <p:sldId id="449" r:id="rId53"/>
    <p:sldId id="450" r:id="rId54"/>
    <p:sldId id="451" r:id="rId55"/>
    <p:sldId id="452" r:id="rId56"/>
    <p:sldId id="453" r:id="rId57"/>
    <p:sldId id="454" r:id="rId58"/>
    <p:sldId id="455" r:id="rId59"/>
    <p:sldId id="456" r:id="rId60"/>
    <p:sldId id="457" r:id="rId61"/>
    <p:sldId id="458" r:id="rId62"/>
    <p:sldId id="459" r:id="rId63"/>
    <p:sldId id="460" r:id="rId64"/>
    <p:sldId id="461" r:id="rId65"/>
    <p:sldId id="462" r:id="rId66"/>
    <p:sldId id="463" r:id="rId67"/>
    <p:sldId id="464" r:id="rId68"/>
    <p:sldId id="465" r:id="rId69"/>
    <p:sldId id="466" r:id="rId70"/>
    <p:sldId id="467" r:id="rId71"/>
    <p:sldId id="468" r:id="rId72"/>
    <p:sldId id="469" r:id="rId7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EE8AB-EE34-4453-AEFF-8C40071F3AA5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5D0A0-FE68-4A33-86F1-6569AEB3556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591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D0A0-FE68-4A33-86F1-6569AEB35569}" type="slidenum">
              <a:rPr lang="bg-BG" smtClean="0"/>
              <a:t>48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135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lbert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is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Risk Management In Software </a:t>
            </a:r>
            <a:br>
              <a:rPr lang="en-US" dirty="0"/>
            </a:br>
            <a:r>
              <a:rPr lang="en-US" dirty="0"/>
              <a:t>Intensive Projects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5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74748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Case For Risk </a:t>
            </a:r>
            <a:r>
              <a:rPr lang="en-US" dirty="0" smtClean="0"/>
              <a:t>Management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Risk </a:t>
            </a:r>
            <a:r>
              <a:rPr lang="en-US" dirty="0"/>
              <a:t>Management provides</a:t>
            </a:r>
          </a:p>
          <a:p>
            <a:pPr lvl="1"/>
            <a:r>
              <a:rPr lang="en-US" dirty="0" smtClean="0"/>
              <a:t>Options</a:t>
            </a:r>
            <a:r>
              <a:rPr lang="en-US" dirty="0"/>
              <a:t>, tradeoffs, effects, interactions</a:t>
            </a:r>
          </a:p>
          <a:p>
            <a:pPr lvl="1"/>
            <a:r>
              <a:rPr lang="en-US" dirty="0" smtClean="0"/>
              <a:t>Systematic </a:t>
            </a:r>
            <a:r>
              <a:rPr lang="en-US" dirty="0"/>
              <a:t>view of the problem scope</a:t>
            </a:r>
          </a:p>
          <a:p>
            <a:pPr lvl="1"/>
            <a:r>
              <a:rPr lang="en-US" dirty="0" smtClean="0"/>
              <a:t>Contingency </a:t>
            </a:r>
            <a:r>
              <a:rPr lang="en-US" dirty="0"/>
              <a:t>planning, action vs. reaction</a:t>
            </a:r>
          </a:p>
          <a:p>
            <a:pPr lvl="1"/>
            <a:r>
              <a:rPr lang="en-US" dirty="0" smtClean="0"/>
              <a:t>Active </a:t>
            </a:r>
            <a:r>
              <a:rPr lang="en-US" dirty="0"/>
              <a:t>vs. passive management</a:t>
            </a:r>
          </a:p>
          <a:p>
            <a:pPr lvl="1"/>
            <a:r>
              <a:rPr lang="en-US" dirty="0" smtClean="0"/>
              <a:t>Feed </a:t>
            </a:r>
            <a:r>
              <a:rPr lang="en-US" dirty="0"/>
              <a:t>forward, push vs. pull in design, planning </a:t>
            </a:r>
            <a:r>
              <a:rPr lang="en-US" dirty="0" smtClean="0"/>
              <a:t>and </a:t>
            </a:r>
            <a:r>
              <a:rPr lang="en-US" dirty="0"/>
              <a:t>execution</a:t>
            </a:r>
          </a:p>
          <a:p>
            <a:pPr lvl="1"/>
            <a:r>
              <a:rPr lang="en-US" dirty="0" smtClean="0"/>
              <a:t>Better</a:t>
            </a:r>
            <a:r>
              <a:rPr lang="en-US" dirty="0"/>
              <a:t>, knowledgeable decision making </a:t>
            </a:r>
          </a:p>
          <a:p>
            <a:pPr lvl="1"/>
            <a:r>
              <a:rPr lang="en-US" dirty="0" smtClean="0"/>
              <a:t>Less </a:t>
            </a:r>
            <a:r>
              <a:rPr lang="en-US" dirty="0"/>
              <a:t>exposure to risk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9146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Case Against Risk </a:t>
            </a:r>
            <a:r>
              <a:rPr lang="en-US" dirty="0" smtClean="0"/>
              <a:t>Management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/>
              <a:t>rather “manage for success”</a:t>
            </a:r>
          </a:p>
          <a:p>
            <a:r>
              <a:rPr lang="en-US" dirty="0" smtClean="0"/>
              <a:t>No </a:t>
            </a:r>
            <a:r>
              <a:rPr lang="en-US" dirty="0"/>
              <a:t>real data for effective risk </a:t>
            </a:r>
            <a:r>
              <a:rPr lang="en-US" dirty="0" smtClean="0"/>
              <a:t>management </a:t>
            </a:r>
            <a:r>
              <a:rPr lang="en-US" dirty="0"/>
              <a:t>exists</a:t>
            </a:r>
          </a:p>
          <a:p>
            <a:r>
              <a:rPr lang="en-US" dirty="0" smtClean="0"/>
              <a:t>We </a:t>
            </a:r>
            <a:r>
              <a:rPr lang="en-US" dirty="0"/>
              <a:t>don’t know how to…</a:t>
            </a:r>
          </a:p>
          <a:p>
            <a:r>
              <a:rPr lang="en-US" dirty="0" smtClean="0"/>
              <a:t>Why </a:t>
            </a:r>
            <a:r>
              <a:rPr lang="en-US" dirty="0"/>
              <a:t>spend money on it, if it might not </a:t>
            </a:r>
            <a:r>
              <a:rPr lang="en-US" dirty="0" smtClean="0"/>
              <a:t>happen</a:t>
            </a:r>
            <a:endParaRPr lang="en-US" dirty="0"/>
          </a:p>
          <a:p>
            <a:r>
              <a:rPr lang="en-US" dirty="0" smtClean="0"/>
              <a:t>Our </a:t>
            </a:r>
            <a:r>
              <a:rPr lang="en-US" dirty="0"/>
              <a:t>stakeholders are not mature enough </a:t>
            </a:r>
            <a:r>
              <a:rPr lang="en-US" dirty="0" smtClean="0"/>
              <a:t>to </a:t>
            </a:r>
            <a:r>
              <a:rPr lang="en-US" dirty="0"/>
              <a:t>face up to the risks</a:t>
            </a:r>
            <a:endParaRPr lang="bg-BG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85853"/>
            <a:ext cx="7783980" cy="2372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56176" y="4139983"/>
            <a:ext cx="2505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http://www.dilbert.com/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9270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</a:t>
            </a:r>
            <a:br>
              <a:rPr lang="en-US" dirty="0"/>
            </a:br>
            <a:r>
              <a:rPr lang="en-US" dirty="0"/>
              <a:t>Process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4924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Risk Management Process</a:t>
            </a:r>
          </a:p>
          <a:p>
            <a:r>
              <a:rPr lang="en-US" dirty="0" smtClean="0"/>
              <a:t>A </a:t>
            </a:r>
            <a:r>
              <a:rPr lang="en-US" dirty="0"/>
              <a:t>Picture of success</a:t>
            </a:r>
          </a:p>
          <a:p>
            <a:pPr lvl="1"/>
            <a:r>
              <a:rPr lang="en-US" dirty="0" smtClean="0"/>
              <a:t>Building </a:t>
            </a:r>
            <a:r>
              <a:rPr lang="en-US" dirty="0"/>
              <a:t>one</a:t>
            </a:r>
          </a:p>
          <a:p>
            <a:pPr lvl="1"/>
            <a:r>
              <a:rPr lang="en-US" dirty="0" smtClean="0"/>
              <a:t>Fixing </a:t>
            </a:r>
            <a:r>
              <a:rPr lang="en-US" dirty="0"/>
              <a:t>one</a:t>
            </a:r>
          </a:p>
          <a:p>
            <a:r>
              <a:rPr lang="en-US" dirty="0" smtClean="0"/>
              <a:t>Risk </a:t>
            </a:r>
            <a:r>
              <a:rPr lang="en-US" dirty="0"/>
              <a:t>Identification</a:t>
            </a:r>
          </a:p>
          <a:p>
            <a:pPr lvl="1"/>
            <a:r>
              <a:rPr lang="en-US" dirty="0" smtClean="0"/>
              <a:t>Reasoning</a:t>
            </a:r>
            <a:endParaRPr lang="en-US" dirty="0"/>
          </a:p>
          <a:p>
            <a:pPr lvl="1"/>
            <a:r>
              <a:rPr lang="en-US" dirty="0" smtClean="0"/>
              <a:t>Risk </a:t>
            </a:r>
            <a:r>
              <a:rPr lang="en-US" dirty="0"/>
              <a:t>statements</a:t>
            </a:r>
          </a:p>
          <a:p>
            <a:pPr lvl="1"/>
            <a:r>
              <a:rPr lang="en-US" dirty="0" smtClean="0"/>
              <a:t>Exercise</a:t>
            </a:r>
            <a:endParaRPr lang="en-US" dirty="0"/>
          </a:p>
          <a:p>
            <a:r>
              <a:rPr lang="en-US" dirty="0" smtClean="0"/>
              <a:t>Risk </a:t>
            </a:r>
            <a:r>
              <a:rPr lang="en-US" dirty="0"/>
              <a:t>Analysis</a:t>
            </a:r>
          </a:p>
          <a:p>
            <a:pPr lvl="1"/>
            <a:r>
              <a:rPr lang="en-US" dirty="0" smtClean="0"/>
              <a:t>Risk </a:t>
            </a:r>
            <a:r>
              <a:rPr lang="en-US" dirty="0"/>
              <a:t>Attributes</a:t>
            </a:r>
          </a:p>
          <a:p>
            <a:pPr lvl="1"/>
            <a:r>
              <a:rPr lang="en-US" dirty="0" smtClean="0"/>
              <a:t>Evolution</a:t>
            </a:r>
            <a:endParaRPr lang="en-US" dirty="0"/>
          </a:p>
          <a:p>
            <a:pPr lvl="1"/>
            <a:r>
              <a:rPr lang="en-US" dirty="0" smtClean="0"/>
              <a:t>Classification</a:t>
            </a:r>
            <a:endParaRPr lang="en-US" dirty="0"/>
          </a:p>
          <a:p>
            <a:pPr lvl="1"/>
            <a:r>
              <a:rPr lang="en-US" dirty="0" smtClean="0"/>
              <a:t>Prioritization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377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Risk Management Process</a:t>
            </a:r>
            <a:endParaRPr lang="bg-BG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378442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2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Reasoning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dirty="0"/>
              <a:t>would you want to define one?</a:t>
            </a:r>
          </a:p>
          <a:p>
            <a:r>
              <a:rPr lang="en-US" dirty="0" smtClean="0"/>
              <a:t>Explicit </a:t>
            </a:r>
            <a:r>
              <a:rPr lang="en-US" dirty="0"/>
              <a:t>or implicit</a:t>
            </a:r>
          </a:p>
          <a:p>
            <a:r>
              <a:rPr lang="en-US" dirty="0" smtClean="0"/>
              <a:t>Term</a:t>
            </a:r>
            <a:r>
              <a:rPr lang="en-US" dirty="0"/>
              <a:t>?</a:t>
            </a:r>
          </a:p>
          <a:p>
            <a:r>
              <a:rPr lang="en-US" dirty="0" smtClean="0"/>
              <a:t>Characteristics</a:t>
            </a:r>
            <a:r>
              <a:rPr lang="en-US" dirty="0"/>
              <a:t>?</a:t>
            </a:r>
          </a:p>
          <a:p>
            <a:r>
              <a:rPr lang="en-US" dirty="0" smtClean="0"/>
              <a:t>Measurements</a:t>
            </a:r>
            <a:r>
              <a:rPr lang="en-US" dirty="0"/>
              <a:t>?</a:t>
            </a:r>
          </a:p>
          <a:p>
            <a:r>
              <a:rPr lang="en-US" dirty="0" smtClean="0"/>
              <a:t>Evaluation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1184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Building </a:t>
            </a:r>
            <a:r>
              <a:rPr lang="en-US" dirty="0" smtClean="0"/>
              <a:t>One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b="1" dirty="0">
                <a:solidFill>
                  <a:srgbClr val="FF0000"/>
                </a:solidFill>
              </a:rPr>
              <a:t>minimum</a:t>
            </a:r>
            <a:r>
              <a:rPr lang="en-US" dirty="0"/>
              <a:t> set of conditions, that must be </a:t>
            </a:r>
            <a:r>
              <a:rPr lang="en-US" dirty="0" smtClean="0"/>
              <a:t>met </a:t>
            </a:r>
            <a:r>
              <a:rPr lang="en-US" dirty="0"/>
              <a:t>for your project members to consider </a:t>
            </a:r>
            <a:r>
              <a:rPr lang="en-US" dirty="0" smtClean="0"/>
              <a:t>the </a:t>
            </a:r>
            <a:r>
              <a:rPr lang="en-US" dirty="0"/>
              <a:t>project a “success”</a:t>
            </a:r>
          </a:p>
          <a:p>
            <a:r>
              <a:rPr lang="en-US" dirty="0" smtClean="0"/>
              <a:t>Set </a:t>
            </a:r>
            <a:r>
              <a:rPr lang="en-US" dirty="0"/>
              <a:t>for a specific time in the future</a:t>
            </a:r>
          </a:p>
          <a:p>
            <a:r>
              <a:rPr lang="en-US" dirty="0" smtClean="0"/>
              <a:t>Must </a:t>
            </a:r>
            <a:r>
              <a:rPr lang="en-US" dirty="0"/>
              <a:t>be agreed to and measurable</a:t>
            </a:r>
          </a:p>
          <a:p>
            <a:r>
              <a:rPr lang="en-US" dirty="0" smtClean="0"/>
              <a:t>Building </a:t>
            </a:r>
            <a:r>
              <a:rPr lang="en-US" dirty="0"/>
              <a:t>one:</a:t>
            </a:r>
          </a:p>
          <a:p>
            <a:pPr lvl="1"/>
            <a:r>
              <a:rPr lang="en-US" dirty="0" smtClean="0"/>
              <a:t>Put </a:t>
            </a:r>
            <a:r>
              <a:rPr lang="en-US" dirty="0"/>
              <a:t>yourself at the end of the project</a:t>
            </a:r>
          </a:p>
          <a:p>
            <a:pPr lvl="1"/>
            <a:r>
              <a:rPr lang="en-US" dirty="0" smtClean="0"/>
              <a:t>List </a:t>
            </a:r>
            <a:r>
              <a:rPr lang="en-US" dirty="0"/>
              <a:t>those things that would make you believe </a:t>
            </a:r>
            <a:r>
              <a:rPr lang="en-US" dirty="0" smtClean="0"/>
              <a:t>this </a:t>
            </a:r>
            <a:r>
              <a:rPr lang="en-US" dirty="0"/>
              <a:t>was a success</a:t>
            </a:r>
          </a:p>
          <a:p>
            <a:pPr lvl="1"/>
            <a:r>
              <a:rPr lang="en-US" dirty="0" smtClean="0"/>
              <a:t>Convert </a:t>
            </a:r>
            <a:r>
              <a:rPr lang="en-US" dirty="0"/>
              <a:t>those into success statements (</a:t>
            </a:r>
            <a:r>
              <a:rPr lang="en-US" dirty="0" err="1"/>
              <a:t>e.g</a:t>
            </a:r>
            <a:r>
              <a:rPr lang="en-US" dirty="0"/>
              <a:t> We </a:t>
            </a:r>
            <a:r>
              <a:rPr lang="en-US" dirty="0" smtClean="0"/>
              <a:t>have </a:t>
            </a:r>
            <a:r>
              <a:rPr lang="en-US" dirty="0"/>
              <a:t>done X or have shown that our product has </a:t>
            </a:r>
            <a:r>
              <a:rPr lang="en-US" dirty="0" smtClean="0"/>
              <a:t>met </a:t>
            </a:r>
            <a:r>
              <a:rPr lang="en-US" dirty="0"/>
              <a:t>at least Y)</a:t>
            </a:r>
          </a:p>
          <a:p>
            <a:pPr lvl="1"/>
            <a:r>
              <a:rPr lang="en-US" dirty="0" smtClean="0"/>
              <a:t>Stay </a:t>
            </a:r>
            <a:r>
              <a:rPr lang="en-US" dirty="0"/>
              <a:t>within a one slide limit with 4-5 main ones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5917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More To Think </a:t>
            </a:r>
            <a:r>
              <a:rPr lang="en-US" dirty="0" smtClean="0"/>
              <a:t>About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picture of success is not the teams goals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is tied in to the risk management process</a:t>
            </a:r>
          </a:p>
          <a:p>
            <a:pPr lvl="1"/>
            <a:r>
              <a:rPr lang="en-US" dirty="0" smtClean="0"/>
              <a:t>Goals </a:t>
            </a:r>
            <a:r>
              <a:rPr lang="en-US" dirty="0"/>
              <a:t>may or may not be met</a:t>
            </a:r>
          </a:p>
          <a:p>
            <a:pPr lvl="1"/>
            <a:r>
              <a:rPr lang="en-US" dirty="0" smtClean="0"/>
              <a:t>Goals </a:t>
            </a:r>
            <a:r>
              <a:rPr lang="en-US" dirty="0"/>
              <a:t>may be prioritized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case you can’t come up with one, try </a:t>
            </a:r>
            <a:r>
              <a:rPr lang="en-US" dirty="0" smtClean="0"/>
              <a:t>thinking </a:t>
            </a:r>
            <a:r>
              <a:rPr lang="en-US" dirty="0"/>
              <a:t>of a picture of failure and just </a:t>
            </a:r>
            <a:r>
              <a:rPr lang="en-US" dirty="0" smtClean="0"/>
              <a:t>reverse </a:t>
            </a:r>
            <a:r>
              <a:rPr lang="en-US" dirty="0"/>
              <a:t>it…BUT BE CAREFUL – It isn’t </a:t>
            </a:r>
            <a:r>
              <a:rPr lang="en-US" dirty="0" smtClean="0"/>
              <a:t>exactly </a:t>
            </a:r>
            <a:r>
              <a:rPr lang="en-US" dirty="0"/>
              <a:t>the same.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50882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Picture Of Success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</a:t>
            </a:r>
            <a:r>
              <a:rPr lang="en-US" dirty="0"/>
              <a:t>have communicated effectively with the </a:t>
            </a:r>
            <a:r>
              <a:rPr lang="en-US" dirty="0" smtClean="0"/>
              <a:t>client </a:t>
            </a:r>
            <a:r>
              <a:rPr lang="en-US" dirty="0"/>
              <a:t>to come up with a common vision for the </a:t>
            </a:r>
            <a:r>
              <a:rPr lang="en-US" dirty="0" smtClean="0"/>
              <a:t>project </a:t>
            </a:r>
            <a:r>
              <a:rPr lang="en-US" dirty="0"/>
              <a:t>-- finding a subset solution that both </a:t>
            </a:r>
            <a:r>
              <a:rPr lang="en-US" dirty="0" smtClean="0"/>
              <a:t>parties </a:t>
            </a:r>
            <a:r>
              <a:rPr lang="en-US" dirty="0"/>
              <a:t>has agreed upon -- and have built a </a:t>
            </a:r>
            <a:r>
              <a:rPr lang="en-US" dirty="0" smtClean="0"/>
              <a:t>good </a:t>
            </a:r>
            <a:r>
              <a:rPr lang="en-US" dirty="0"/>
              <a:t>foundation (i.e., architecture) for future </a:t>
            </a:r>
            <a:r>
              <a:rPr lang="en-US" dirty="0" smtClean="0"/>
              <a:t>development.</a:t>
            </a:r>
          </a:p>
          <a:p>
            <a:endParaRPr lang="en-US" dirty="0"/>
          </a:p>
          <a:p>
            <a:r>
              <a:rPr lang="en-US" dirty="0" smtClean="0"/>
              <a:t>We </a:t>
            </a:r>
            <a:r>
              <a:rPr lang="en-US" dirty="0"/>
              <a:t>have built the target system as a team </a:t>
            </a:r>
            <a:r>
              <a:rPr lang="en-US" dirty="0" smtClean="0"/>
              <a:t>(</a:t>
            </a:r>
            <a:r>
              <a:rPr lang="en-US" dirty="0"/>
              <a:t>and not just a set of individuals) because we </a:t>
            </a:r>
            <a:r>
              <a:rPr lang="en-US" dirty="0" smtClean="0"/>
              <a:t>learned </a:t>
            </a:r>
            <a:r>
              <a:rPr lang="en-US" dirty="0"/>
              <a:t>to communicate effectively where we </a:t>
            </a:r>
            <a:r>
              <a:rPr lang="en-US" dirty="0" smtClean="0"/>
              <a:t>were </a:t>
            </a:r>
            <a:r>
              <a:rPr lang="en-US" dirty="0"/>
              <a:t>clear on our roles and responsibilities and </a:t>
            </a:r>
            <a:r>
              <a:rPr lang="en-US" dirty="0" smtClean="0"/>
              <a:t>followed </a:t>
            </a:r>
            <a:r>
              <a:rPr lang="en-US" dirty="0"/>
              <a:t>our defined software process.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56792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Picture Of Success - </a:t>
            </a:r>
            <a:r>
              <a:rPr lang="en-US" dirty="0" smtClean="0"/>
              <a:t>Rephrased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</a:t>
            </a:r>
            <a:r>
              <a:rPr lang="en-US" dirty="0"/>
              <a:t>deliver the “must have” requirements as agreed by us and </a:t>
            </a:r>
            <a:r>
              <a:rPr lang="en-US" dirty="0" smtClean="0"/>
              <a:t>the </a:t>
            </a:r>
            <a:r>
              <a:rPr lang="en-US" dirty="0"/>
              <a:t>client by the end of the summer semester with the levels </a:t>
            </a:r>
            <a:r>
              <a:rPr lang="en-US" dirty="0" smtClean="0"/>
              <a:t>of </a:t>
            </a:r>
            <a:r>
              <a:rPr lang="en-US" dirty="0"/>
              <a:t>quality specified by the client.</a:t>
            </a:r>
          </a:p>
          <a:p>
            <a:r>
              <a:rPr lang="en-US" dirty="0" smtClean="0"/>
              <a:t>The </a:t>
            </a:r>
            <a:r>
              <a:rPr lang="en-US" dirty="0"/>
              <a:t>team shares the workload evenly and collaboratively </a:t>
            </a:r>
            <a:r>
              <a:rPr lang="en-US" dirty="0" smtClean="0"/>
              <a:t>throughout </a:t>
            </a:r>
            <a:r>
              <a:rPr lang="en-US" dirty="0"/>
              <a:t>the project and resolves conflict through timely </a:t>
            </a:r>
            <a:r>
              <a:rPr lang="en-US" dirty="0" smtClean="0"/>
              <a:t>team </a:t>
            </a:r>
            <a:r>
              <a:rPr lang="en-US" dirty="0"/>
              <a:t>communication.</a:t>
            </a:r>
          </a:p>
          <a:p>
            <a:r>
              <a:rPr lang="en-US" dirty="0" smtClean="0"/>
              <a:t>We </a:t>
            </a:r>
            <a:r>
              <a:rPr lang="en-US" dirty="0"/>
              <a:t>have a designated process that is thoroughly documented </a:t>
            </a:r>
            <a:r>
              <a:rPr lang="en-US" dirty="0" smtClean="0"/>
              <a:t> and </a:t>
            </a:r>
            <a:r>
              <a:rPr lang="en-US" dirty="0"/>
              <a:t>followed throughout the project.</a:t>
            </a:r>
          </a:p>
          <a:p>
            <a:r>
              <a:rPr lang="en-US" dirty="0" smtClean="0"/>
              <a:t>We </a:t>
            </a:r>
            <a:r>
              <a:rPr lang="en-US" dirty="0"/>
              <a:t>periodically, at a minimum once a semester, review our </a:t>
            </a:r>
            <a:r>
              <a:rPr lang="en-US" dirty="0" smtClean="0"/>
              <a:t>actions </a:t>
            </a:r>
            <a:r>
              <a:rPr lang="en-US" dirty="0"/>
              <a:t>and processes so as to identify actions that get </a:t>
            </a:r>
            <a:r>
              <a:rPr lang="en-US" dirty="0" smtClean="0"/>
              <a:t>implemented </a:t>
            </a:r>
            <a:r>
              <a:rPr lang="en-US" dirty="0"/>
              <a:t>in the next phase.</a:t>
            </a:r>
          </a:p>
          <a:p>
            <a:r>
              <a:rPr lang="en-US" dirty="0" smtClean="0"/>
              <a:t>We </a:t>
            </a:r>
            <a:r>
              <a:rPr lang="en-US" dirty="0"/>
              <a:t>are able to articulate core principles in the areas of people, </a:t>
            </a:r>
            <a:r>
              <a:rPr lang="en-US" dirty="0" smtClean="0"/>
              <a:t>process</a:t>
            </a:r>
            <a:r>
              <a:rPr lang="en-US" dirty="0"/>
              <a:t>, and technology, and reflect on having used them in </a:t>
            </a:r>
            <a:r>
              <a:rPr lang="en-US" dirty="0" smtClean="0"/>
              <a:t>our </a:t>
            </a:r>
            <a:r>
              <a:rPr lang="en-US" dirty="0"/>
              <a:t>Studio project so as to understand our successes and </a:t>
            </a:r>
            <a:r>
              <a:rPr lang="en-US" dirty="0" smtClean="0"/>
              <a:t>failures </a:t>
            </a:r>
            <a:r>
              <a:rPr lang="en-US" dirty="0"/>
              <a:t>and react accordingly.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559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/>
              <a:t>is the risk</a:t>
            </a:r>
          </a:p>
          <a:p>
            <a:pPr lvl="1"/>
            <a:r>
              <a:rPr lang="en-US" dirty="0" smtClean="0"/>
              <a:t>Definitions</a:t>
            </a:r>
            <a:endParaRPr lang="en-US" dirty="0"/>
          </a:p>
          <a:p>
            <a:r>
              <a:rPr lang="en-US" dirty="0" smtClean="0"/>
              <a:t>Different </a:t>
            </a:r>
            <a:r>
              <a:rPr lang="en-US" dirty="0"/>
              <a:t>ways of looking at risk</a:t>
            </a:r>
          </a:p>
          <a:p>
            <a:r>
              <a:rPr lang="en-US" dirty="0" smtClean="0"/>
              <a:t>Risk </a:t>
            </a:r>
            <a:r>
              <a:rPr lang="en-US" dirty="0"/>
              <a:t>and project management</a:t>
            </a:r>
          </a:p>
          <a:p>
            <a:r>
              <a:rPr lang="en-US" dirty="0" smtClean="0"/>
              <a:t>The </a:t>
            </a:r>
            <a:r>
              <a:rPr lang="en-US" dirty="0"/>
              <a:t>case for and against doing risk </a:t>
            </a:r>
            <a:r>
              <a:rPr lang="en-US" dirty="0" smtClean="0"/>
              <a:t>management </a:t>
            </a:r>
            <a:r>
              <a:rPr lang="en-US" dirty="0"/>
              <a:t>in projects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73150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</a:t>
            </a:r>
            <a:r>
              <a:rPr lang="en-US" dirty="0" smtClean="0"/>
              <a:t>Statements</a:t>
            </a:r>
            <a:br>
              <a:rPr lang="en-US" dirty="0" smtClean="0"/>
            </a:br>
            <a:r>
              <a:rPr lang="en-US" sz="3100" dirty="0" smtClean="0"/>
              <a:t>Some Questions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Why </a:t>
            </a:r>
            <a:r>
              <a:rPr lang="en-US" dirty="0"/>
              <a:t>keep track of risks in a statement </a:t>
            </a:r>
            <a:r>
              <a:rPr lang="en-US" dirty="0" smtClean="0"/>
              <a:t>format</a:t>
            </a:r>
            <a:r>
              <a:rPr lang="en-US" dirty="0"/>
              <a:t>?</a:t>
            </a:r>
          </a:p>
          <a:p>
            <a:endParaRPr lang="en-US" dirty="0" smtClean="0"/>
          </a:p>
          <a:p>
            <a:r>
              <a:rPr lang="en-US" dirty="0" smtClean="0"/>
              <a:t>What </a:t>
            </a:r>
            <a:r>
              <a:rPr lang="en-US" dirty="0"/>
              <a:t>would you want such a risk statement </a:t>
            </a:r>
            <a:r>
              <a:rPr lang="en-US" dirty="0" smtClean="0"/>
              <a:t>to </a:t>
            </a:r>
            <a:r>
              <a:rPr lang="en-US" dirty="0"/>
              <a:t>contain?</a:t>
            </a:r>
          </a:p>
          <a:p>
            <a:endParaRPr lang="en-US" dirty="0" smtClean="0"/>
          </a:p>
          <a:p>
            <a:r>
              <a:rPr lang="en-US" dirty="0" smtClean="0"/>
              <a:t>Why </a:t>
            </a:r>
            <a:r>
              <a:rPr lang="en-US" dirty="0"/>
              <a:t>is the “IF…THEN” construct a little </a:t>
            </a:r>
            <a:r>
              <a:rPr lang="en-US" dirty="0" smtClean="0"/>
              <a:t>problematic</a:t>
            </a:r>
            <a:r>
              <a:rPr lang="en-US" dirty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84399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 Consequence Construct</a:t>
            </a:r>
            <a:endParaRPr lang="bg-BG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679029"/>
            <a:ext cx="90297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71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standard format for risk statements provides</a:t>
            </a:r>
          </a:p>
          <a:p>
            <a:pPr lvl="1"/>
            <a:r>
              <a:rPr lang="en-US" dirty="0" smtClean="0"/>
              <a:t>clarity</a:t>
            </a:r>
            <a:endParaRPr lang="en-US" dirty="0"/>
          </a:p>
          <a:p>
            <a:pPr lvl="1"/>
            <a:r>
              <a:rPr lang="en-US" dirty="0" smtClean="0"/>
              <a:t>consistency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basis for future risk processing</a:t>
            </a:r>
          </a:p>
          <a:p>
            <a:r>
              <a:rPr lang="en-US" dirty="0" smtClean="0"/>
              <a:t>A </a:t>
            </a:r>
            <a:r>
              <a:rPr lang="en-US" dirty="0"/>
              <a:t>good statement is</a:t>
            </a:r>
          </a:p>
          <a:p>
            <a:pPr lvl="1"/>
            <a:r>
              <a:rPr lang="en-US" dirty="0" smtClean="0"/>
              <a:t>Fact </a:t>
            </a:r>
            <a:r>
              <a:rPr lang="en-US" dirty="0"/>
              <a:t>based</a:t>
            </a:r>
          </a:p>
          <a:p>
            <a:pPr lvl="1"/>
            <a:r>
              <a:rPr lang="en-US" dirty="0" smtClean="0"/>
              <a:t>Actionable</a:t>
            </a:r>
            <a:endParaRPr lang="en-US" dirty="0"/>
          </a:p>
          <a:p>
            <a:pPr lvl="1"/>
            <a:r>
              <a:rPr lang="en-US" dirty="0" smtClean="0"/>
              <a:t>Brief</a:t>
            </a:r>
            <a:endParaRPr lang="bg-BG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32" y="4188918"/>
            <a:ext cx="5517976" cy="219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88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Risk Attributes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Understand </a:t>
            </a:r>
            <a:r>
              <a:rPr lang="en-US" dirty="0"/>
              <a:t>risk better by determining its </a:t>
            </a:r>
            <a:r>
              <a:rPr lang="en-US" dirty="0" smtClean="0"/>
              <a:t>impact</a:t>
            </a:r>
            <a:r>
              <a:rPr lang="en-US" dirty="0"/>
              <a:t>, probability and time frame.</a:t>
            </a:r>
          </a:p>
          <a:p>
            <a:endParaRPr lang="en-US" dirty="0" smtClean="0"/>
          </a:p>
          <a:p>
            <a:r>
              <a:rPr lang="en-US" dirty="0" smtClean="0"/>
              <a:t>Generate </a:t>
            </a:r>
            <a:r>
              <a:rPr lang="en-US" dirty="0"/>
              <a:t>values for:</a:t>
            </a:r>
          </a:p>
          <a:p>
            <a:pPr lvl="1"/>
            <a:r>
              <a:rPr lang="en-US" dirty="0" smtClean="0"/>
              <a:t>Impact </a:t>
            </a:r>
            <a:r>
              <a:rPr lang="en-US" dirty="0"/>
              <a:t>– The potential loss or the effect on the </a:t>
            </a:r>
            <a:r>
              <a:rPr lang="en-US" dirty="0" smtClean="0"/>
              <a:t>project </a:t>
            </a:r>
            <a:r>
              <a:rPr lang="en-US" dirty="0"/>
              <a:t>if the risk occurs</a:t>
            </a:r>
          </a:p>
          <a:p>
            <a:pPr lvl="1"/>
            <a:r>
              <a:rPr lang="en-US" dirty="0" smtClean="0"/>
              <a:t>Probability </a:t>
            </a:r>
            <a:r>
              <a:rPr lang="en-US" dirty="0"/>
              <a:t>– The likelihood that this risk would </a:t>
            </a:r>
            <a:r>
              <a:rPr lang="en-US" dirty="0" smtClean="0"/>
              <a:t>occur</a:t>
            </a:r>
            <a:endParaRPr lang="en-US" dirty="0"/>
          </a:p>
          <a:p>
            <a:pPr lvl="1"/>
            <a:r>
              <a:rPr lang="en-US" dirty="0" smtClean="0"/>
              <a:t>Time </a:t>
            </a:r>
            <a:r>
              <a:rPr lang="en-US" dirty="0"/>
              <a:t>Frame – The period of time left until this </a:t>
            </a:r>
            <a:r>
              <a:rPr lang="en-US" dirty="0" smtClean="0"/>
              <a:t>risk </a:t>
            </a:r>
            <a:r>
              <a:rPr lang="en-US" dirty="0"/>
              <a:t>should be addressed.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37822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Various Levels of Evaluation</a:t>
            </a:r>
            <a:endParaRPr lang="bg-BG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3241"/>
            <a:ext cx="8562951" cy="481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92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Exposure</a:t>
            </a:r>
            <a:br>
              <a:rPr lang="en-US" dirty="0"/>
            </a:br>
            <a:r>
              <a:rPr lang="en-US" sz="2700" dirty="0"/>
              <a:t>Stop Light Depiction</a:t>
            </a:r>
            <a:endParaRPr lang="bg-BG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26" y="1983482"/>
            <a:ext cx="8098638" cy="425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62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</a:t>
            </a:r>
            <a:r>
              <a:rPr lang="en-US" dirty="0" smtClean="0"/>
              <a:t>Exposure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RE </a:t>
            </a:r>
            <a:r>
              <a:rPr lang="en-US" dirty="0"/>
              <a:t>= probability X cost</a:t>
            </a:r>
            <a:endParaRPr lang="bg-BG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86" y="2275681"/>
            <a:ext cx="7618754" cy="417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58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Possible </a:t>
            </a:r>
            <a:r>
              <a:rPr lang="en-US" dirty="0" smtClean="0"/>
              <a:t>Definitions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Impact</a:t>
            </a:r>
            <a:endParaRPr lang="en-US" dirty="0"/>
          </a:p>
          <a:p>
            <a:pPr lvl="1"/>
            <a:r>
              <a:rPr lang="en-US" dirty="0" smtClean="0"/>
              <a:t>Catastrophic</a:t>
            </a:r>
            <a:endParaRPr lang="en-US" dirty="0"/>
          </a:p>
          <a:p>
            <a:pPr lvl="2"/>
            <a:r>
              <a:rPr lang="en-US" dirty="0" smtClean="0"/>
              <a:t>Schedule </a:t>
            </a:r>
            <a:r>
              <a:rPr lang="en-US" dirty="0"/>
              <a:t>slip &gt;20%, Cost overrun &gt;25%</a:t>
            </a:r>
          </a:p>
          <a:p>
            <a:pPr lvl="1"/>
            <a:r>
              <a:rPr lang="en-US" dirty="0" smtClean="0"/>
              <a:t>Critical</a:t>
            </a:r>
            <a:endParaRPr lang="en-US" dirty="0"/>
          </a:p>
          <a:p>
            <a:pPr lvl="2"/>
            <a:r>
              <a:rPr lang="en-US" dirty="0" smtClean="0"/>
              <a:t>Schedule </a:t>
            </a:r>
            <a:r>
              <a:rPr lang="en-US" dirty="0"/>
              <a:t>slip 10-20%, Cost overrun 10-25%</a:t>
            </a:r>
          </a:p>
          <a:p>
            <a:pPr lvl="1"/>
            <a:r>
              <a:rPr lang="en-US" dirty="0" smtClean="0"/>
              <a:t>Marginal</a:t>
            </a:r>
            <a:endParaRPr lang="en-US" dirty="0"/>
          </a:p>
          <a:p>
            <a:pPr lvl="2"/>
            <a:r>
              <a:rPr lang="en-US" dirty="0" smtClean="0"/>
              <a:t>Schedule </a:t>
            </a:r>
            <a:r>
              <a:rPr lang="en-US" dirty="0"/>
              <a:t>slip 5-10%, cost overrun 5-10%</a:t>
            </a:r>
          </a:p>
          <a:p>
            <a:r>
              <a:rPr lang="en-US" dirty="0" smtClean="0"/>
              <a:t>Probability</a:t>
            </a:r>
            <a:endParaRPr lang="en-US" dirty="0"/>
          </a:p>
          <a:p>
            <a:pPr lvl="1"/>
            <a:r>
              <a:rPr lang="en-US" dirty="0" smtClean="0"/>
              <a:t>Very </a:t>
            </a:r>
            <a:r>
              <a:rPr lang="en-US" dirty="0"/>
              <a:t>likely &gt;70%</a:t>
            </a:r>
          </a:p>
          <a:p>
            <a:pPr lvl="1"/>
            <a:r>
              <a:rPr lang="en-US" dirty="0" smtClean="0"/>
              <a:t>Likely </a:t>
            </a:r>
            <a:r>
              <a:rPr lang="en-US" dirty="0"/>
              <a:t>~50%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likely &lt;30%</a:t>
            </a:r>
          </a:p>
          <a:p>
            <a:r>
              <a:rPr lang="en-US" dirty="0" smtClean="0"/>
              <a:t>Timeframe</a:t>
            </a:r>
            <a:endParaRPr lang="en-US" dirty="0"/>
          </a:p>
          <a:p>
            <a:pPr lvl="1"/>
            <a:r>
              <a:rPr lang="en-US" dirty="0" smtClean="0"/>
              <a:t>Near </a:t>
            </a:r>
            <a:r>
              <a:rPr lang="en-US" dirty="0"/>
              <a:t>term – Within a month or so</a:t>
            </a:r>
          </a:p>
          <a:p>
            <a:pPr lvl="1"/>
            <a:r>
              <a:rPr lang="en-US" dirty="0" smtClean="0"/>
              <a:t>Mid </a:t>
            </a:r>
            <a:r>
              <a:rPr lang="en-US" dirty="0"/>
              <a:t>term – within three months or so</a:t>
            </a:r>
          </a:p>
          <a:p>
            <a:pPr lvl="1"/>
            <a:r>
              <a:rPr lang="en-US" dirty="0" smtClean="0"/>
              <a:t>Long </a:t>
            </a:r>
            <a:r>
              <a:rPr lang="en-US" dirty="0"/>
              <a:t>term – within six months or so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7819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</a:t>
            </a:r>
            <a:r>
              <a:rPr lang="en-US" dirty="0" smtClean="0"/>
              <a:t>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dirty="0"/>
              <a:t>classify risks?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look at how risks relate to one another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sort through large quantities of data</a:t>
            </a:r>
          </a:p>
          <a:p>
            <a:pPr lvl="1"/>
            <a:r>
              <a:rPr lang="en-US" dirty="0" smtClean="0"/>
              <a:t>Eliminate </a:t>
            </a:r>
            <a:r>
              <a:rPr lang="en-US" dirty="0"/>
              <a:t>any duplicates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resources more efficiently</a:t>
            </a:r>
          </a:p>
          <a:p>
            <a:endParaRPr lang="en-US" dirty="0" smtClean="0"/>
          </a:p>
          <a:p>
            <a:r>
              <a:rPr lang="en-US" dirty="0" smtClean="0"/>
              <a:t>Two </a:t>
            </a:r>
            <a:r>
              <a:rPr lang="en-US" dirty="0"/>
              <a:t>general options exist</a:t>
            </a:r>
          </a:p>
          <a:p>
            <a:pPr lvl="1"/>
            <a:r>
              <a:rPr lang="en-US" dirty="0" smtClean="0"/>
              <a:t>Self </a:t>
            </a:r>
            <a:r>
              <a:rPr lang="en-US" dirty="0"/>
              <a:t>organized structure</a:t>
            </a:r>
          </a:p>
          <a:p>
            <a:pPr lvl="2"/>
            <a:r>
              <a:rPr lang="en-US" dirty="0" smtClean="0"/>
              <a:t>Example </a:t>
            </a:r>
            <a:r>
              <a:rPr lang="en-US" dirty="0"/>
              <a:t>– Affinity Grouping</a:t>
            </a:r>
          </a:p>
          <a:p>
            <a:pPr lvl="1"/>
            <a:r>
              <a:rPr lang="en-US" dirty="0" smtClean="0"/>
              <a:t>Predefined </a:t>
            </a:r>
            <a:r>
              <a:rPr lang="en-US" dirty="0"/>
              <a:t>structure</a:t>
            </a:r>
          </a:p>
          <a:p>
            <a:pPr lvl="2"/>
            <a:r>
              <a:rPr lang="en-US" dirty="0" smtClean="0"/>
              <a:t>Software </a:t>
            </a:r>
            <a:r>
              <a:rPr lang="en-US" dirty="0"/>
              <a:t>development risk taxonomy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374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Affinity Grouping</a:t>
            </a:r>
            <a:endParaRPr lang="bg-BG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28" y="1452339"/>
            <a:ext cx="8062495" cy="536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1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Risk</a:t>
            </a:r>
            <a:endParaRPr lang="bg-B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28900"/>
            <a:ext cx="6443372" cy="93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75656" y="378904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Risk</a:t>
            </a:r>
            <a:r>
              <a:rPr lang="en-US" dirty="0"/>
              <a:t> is the potential that a chosen action or activity (including the choice of inaction) will lead to a loss (an undesirable outcome</a:t>
            </a:r>
            <a:r>
              <a:rPr lang="en-US" dirty="0" smtClean="0"/>
              <a:t>).</a:t>
            </a:r>
          </a:p>
          <a:p>
            <a:pPr algn="r"/>
            <a:r>
              <a:rPr lang="en-US" dirty="0">
                <a:hlinkClick r:id="rId3"/>
              </a:rPr>
              <a:t>http://en.wikipedia.org/wiki/Risk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60132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Taxonomy Grouping</a:t>
            </a:r>
            <a:endParaRPr lang="bg-BG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12" y="1934146"/>
            <a:ext cx="8024628" cy="387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18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</a:t>
            </a:r>
            <a:r>
              <a:rPr lang="en-US" dirty="0" smtClean="0"/>
              <a:t>Prioritization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Figuring </a:t>
            </a:r>
            <a:r>
              <a:rPr lang="en-US" dirty="0"/>
              <a:t>out which ones are most </a:t>
            </a:r>
            <a:r>
              <a:rPr lang="en-US" dirty="0" smtClean="0"/>
              <a:t>important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Establishing </a:t>
            </a:r>
            <a:r>
              <a:rPr lang="en-US" dirty="0"/>
              <a:t>which risks should be </a:t>
            </a:r>
            <a:r>
              <a:rPr lang="en-US" dirty="0" smtClean="0"/>
              <a:t>dealt </a:t>
            </a:r>
            <a:r>
              <a:rPr lang="en-US" dirty="0"/>
              <a:t>with first</a:t>
            </a:r>
          </a:p>
          <a:p>
            <a:endParaRPr lang="en-US" dirty="0" smtClean="0"/>
          </a:p>
          <a:p>
            <a:r>
              <a:rPr lang="en-US" dirty="0" smtClean="0"/>
              <a:t>Possible </a:t>
            </a:r>
            <a:r>
              <a:rPr lang="en-US" dirty="0"/>
              <a:t>techniques</a:t>
            </a:r>
          </a:p>
          <a:p>
            <a:pPr lvl="1"/>
            <a:r>
              <a:rPr lang="en-US" dirty="0" smtClean="0"/>
              <a:t>Pareto </a:t>
            </a:r>
            <a:r>
              <a:rPr lang="en-US" dirty="0"/>
              <a:t>top N risks</a:t>
            </a:r>
          </a:p>
          <a:p>
            <a:pPr lvl="1"/>
            <a:r>
              <a:rPr lang="en-US" dirty="0" err="1" smtClean="0"/>
              <a:t>Multivoting</a:t>
            </a:r>
            <a:endParaRPr lang="en-US" dirty="0"/>
          </a:p>
          <a:p>
            <a:pPr lvl="1"/>
            <a:r>
              <a:rPr lang="en-US" dirty="0" smtClean="0"/>
              <a:t>Comparison </a:t>
            </a:r>
            <a:r>
              <a:rPr lang="en-US" dirty="0"/>
              <a:t>risk ranking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4449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Prioritization</a:t>
            </a:r>
            <a:br>
              <a:rPr lang="en-US" dirty="0"/>
            </a:br>
            <a:r>
              <a:rPr lang="en-US" sz="3100" dirty="0"/>
              <a:t>Pareto Top </a:t>
            </a:r>
            <a:r>
              <a:rPr lang="en-US" sz="3100" dirty="0" smtClean="0"/>
              <a:t>N</a:t>
            </a:r>
            <a:endParaRPr lang="bg-BG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Calculate </a:t>
            </a:r>
            <a:r>
              <a:rPr lang="en-US" dirty="0"/>
              <a:t>Risk Exposure </a:t>
            </a:r>
          </a:p>
          <a:p>
            <a:r>
              <a:rPr lang="en-US" dirty="0" smtClean="0"/>
              <a:t>Rank </a:t>
            </a:r>
            <a:r>
              <a:rPr lang="en-US" dirty="0"/>
              <a:t>all the risks</a:t>
            </a:r>
          </a:p>
          <a:p>
            <a:r>
              <a:rPr lang="en-US" dirty="0" smtClean="0"/>
              <a:t>Decide </a:t>
            </a:r>
            <a:r>
              <a:rPr lang="en-US" dirty="0"/>
              <a:t>on a cut-off </a:t>
            </a:r>
            <a:r>
              <a:rPr lang="en-US" dirty="0" smtClean="0"/>
              <a:t>mark</a:t>
            </a:r>
            <a:endParaRPr lang="en-US" dirty="0"/>
          </a:p>
          <a:p>
            <a:r>
              <a:rPr lang="en-US" dirty="0" smtClean="0"/>
              <a:t>This </a:t>
            </a:r>
            <a:r>
              <a:rPr lang="en-US" dirty="0"/>
              <a:t>method is</a:t>
            </a:r>
          </a:p>
          <a:p>
            <a:pPr lvl="1"/>
            <a:r>
              <a:rPr lang="en-US" dirty="0" smtClean="0"/>
              <a:t>Easy</a:t>
            </a:r>
            <a:endParaRPr lang="en-US" dirty="0"/>
          </a:p>
          <a:p>
            <a:pPr lvl="1"/>
            <a:r>
              <a:rPr lang="en-US" dirty="0" smtClean="0"/>
              <a:t>Straightforward</a:t>
            </a:r>
            <a:endParaRPr lang="en-US" dirty="0"/>
          </a:p>
          <a:p>
            <a:pPr lvl="1"/>
            <a:r>
              <a:rPr lang="en-US" dirty="0" smtClean="0"/>
              <a:t>Not </a:t>
            </a:r>
            <a:r>
              <a:rPr lang="en-US" dirty="0"/>
              <a:t>resource  </a:t>
            </a:r>
            <a:r>
              <a:rPr lang="en-US" dirty="0" smtClean="0"/>
              <a:t>intensive</a:t>
            </a:r>
            <a:endParaRPr lang="bg-BG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163" y="3789040"/>
            <a:ext cx="52673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62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Prioritization</a:t>
            </a:r>
            <a:br>
              <a:rPr lang="en-US" dirty="0"/>
            </a:br>
            <a:r>
              <a:rPr lang="en-US" sz="3100" dirty="0"/>
              <a:t>Multi-voting</a:t>
            </a:r>
            <a:endParaRPr lang="bg-BG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</a:t>
            </a:r>
            <a:r>
              <a:rPr lang="en-US" dirty="0"/>
              <a:t>to use:</a:t>
            </a:r>
          </a:p>
          <a:p>
            <a:r>
              <a:rPr lang="en-US" dirty="0" smtClean="0"/>
              <a:t>When </a:t>
            </a:r>
            <a:r>
              <a:rPr lang="en-US" dirty="0"/>
              <a:t>facing a group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decision</a:t>
            </a:r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select the most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important </a:t>
            </a:r>
            <a:r>
              <a:rPr lang="en-US" dirty="0"/>
              <a:t>risks from 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list</a:t>
            </a:r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select from a </a:t>
            </a:r>
            <a:r>
              <a:rPr lang="en-US" dirty="0" smtClean="0"/>
              <a:t>small </a:t>
            </a:r>
            <a:br>
              <a:rPr lang="en-US" dirty="0" smtClean="0"/>
            </a:br>
            <a:r>
              <a:rPr lang="en-US" dirty="0" smtClean="0"/>
              <a:t>mid </a:t>
            </a:r>
            <a:r>
              <a:rPr lang="en-US" dirty="0"/>
              <a:t>size list &lt;50</a:t>
            </a:r>
          </a:p>
          <a:p>
            <a:r>
              <a:rPr lang="en-US" dirty="0" smtClean="0"/>
              <a:t>Advantages</a:t>
            </a:r>
            <a:endParaRPr lang="en-US" dirty="0"/>
          </a:p>
          <a:p>
            <a:pPr lvl="1"/>
            <a:r>
              <a:rPr lang="en-US" dirty="0" smtClean="0"/>
              <a:t>Quick</a:t>
            </a:r>
            <a:endParaRPr lang="en-US" dirty="0"/>
          </a:p>
          <a:p>
            <a:pPr lvl="1"/>
            <a:r>
              <a:rPr lang="en-US" dirty="0" smtClean="0"/>
              <a:t>Straightforward</a:t>
            </a:r>
            <a:endParaRPr lang="en-US" dirty="0"/>
          </a:p>
          <a:p>
            <a:pPr lvl="1"/>
            <a:r>
              <a:rPr lang="en-US" dirty="0" smtClean="0"/>
              <a:t>Easy </a:t>
            </a:r>
            <a:r>
              <a:rPr lang="en-US" dirty="0"/>
              <a:t>to use</a:t>
            </a:r>
            <a:endParaRPr lang="bg-BG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48680"/>
            <a:ext cx="459377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40967"/>
            <a:ext cx="3600400" cy="3692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07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Prioritization</a:t>
            </a:r>
            <a:br>
              <a:rPr lang="en-US" dirty="0"/>
            </a:br>
            <a:r>
              <a:rPr lang="en-US" sz="3100" dirty="0"/>
              <a:t>Comparison Risk ranking (CRR)</a:t>
            </a:r>
            <a:endParaRPr lang="bg-BG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8768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2389"/>
            <a:ext cx="8490140" cy="467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5416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Start </a:t>
            </a:r>
            <a:r>
              <a:rPr lang="en-US" dirty="0"/>
              <a:t>your project with defining a picture of success</a:t>
            </a:r>
          </a:p>
          <a:p>
            <a:r>
              <a:rPr lang="en-US" dirty="0" smtClean="0"/>
              <a:t>When </a:t>
            </a:r>
            <a:r>
              <a:rPr lang="en-US" dirty="0"/>
              <a:t>creating risk statements, remember that good </a:t>
            </a:r>
            <a:r>
              <a:rPr lang="en-US" dirty="0" smtClean="0"/>
              <a:t>ones </a:t>
            </a:r>
            <a:r>
              <a:rPr lang="en-US" dirty="0"/>
              <a:t>contain</a:t>
            </a:r>
          </a:p>
          <a:p>
            <a:pPr lvl="1"/>
            <a:r>
              <a:rPr lang="en-US" dirty="0" smtClean="0"/>
              <a:t>Condition</a:t>
            </a:r>
            <a:r>
              <a:rPr lang="en-US" dirty="0"/>
              <a:t>, consequence (at least one of each)</a:t>
            </a:r>
          </a:p>
          <a:p>
            <a:pPr lvl="1"/>
            <a:r>
              <a:rPr lang="en-US" dirty="0" smtClean="0"/>
              <a:t>Are </a:t>
            </a:r>
            <a:r>
              <a:rPr lang="en-US" dirty="0"/>
              <a:t>clear, concise, fact based and actionable</a:t>
            </a:r>
          </a:p>
          <a:p>
            <a:r>
              <a:rPr lang="en-US" dirty="0" smtClean="0"/>
              <a:t>Don’t </a:t>
            </a:r>
            <a:r>
              <a:rPr lang="en-US" dirty="0"/>
              <a:t>forget the risk statement context 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provides relevant additional information 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keeps the original intent of the risk so that others </a:t>
            </a:r>
            <a:r>
              <a:rPr lang="en-US" dirty="0" smtClean="0"/>
              <a:t>can understand </a:t>
            </a:r>
            <a:r>
              <a:rPr lang="en-US" dirty="0"/>
              <a:t>it if need be later on</a:t>
            </a:r>
          </a:p>
          <a:p>
            <a:r>
              <a:rPr lang="en-US" dirty="0" smtClean="0"/>
              <a:t>Select </a:t>
            </a:r>
            <a:r>
              <a:rPr lang="en-US" dirty="0"/>
              <a:t>relevant levels of attributes for your project</a:t>
            </a:r>
          </a:p>
          <a:p>
            <a:r>
              <a:rPr lang="en-US" dirty="0" smtClean="0"/>
              <a:t>Classify </a:t>
            </a:r>
            <a:r>
              <a:rPr lang="en-US" dirty="0"/>
              <a:t>and prioritize risks to</a:t>
            </a:r>
          </a:p>
          <a:p>
            <a:pPr lvl="1"/>
            <a:r>
              <a:rPr lang="en-US" dirty="0" smtClean="0"/>
              <a:t>Better </a:t>
            </a:r>
            <a:r>
              <a:rPr lang="en-US" dirty="0"/>
              <a:t>understand the risks</a:t>
            </a:r>
          </a:p>
          <a:p>
            <a:pPr lvl="1"/>
            <a:r>
              <a:rPr lang="en-US" dirty="0" smtClean="0"/>
              <a:t>Understand </a:t>
            </a:r>
            <a:r>
              <a:rPr lang="en-US" dirty="0"/>
              <a:t>what needs immediate attention</a:t>
            </a:r>
          </a:p>
          <a:p>
            <a:r>
              <a:rPr lang="en-US" dirty="0" smtClean="0"/>
              <a:t>Communication </a:t>
            </a:r>
            <a:r>
              <a:rPr lang="en-US" dirty="0"/>
              <a:t>is essential to facilitate identification, </a:t>
            </a:r>
            <a:r>
              <a:rPr lang="en-US" dirty="0" smtClean="0"/>
              <a:t>classification </a:t>
            </a:r>
            <a:r>
              <a:rPr lang="en-US" dirty="0"/>
              <a:t>and prioritization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888905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Prototyping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6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95972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Prototype?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</a:t>
            </a:r>
            <a:r>
              <a:rPr lang="en-US" dirty="0"/>
              <a:t>answers</a:t>
            </a:r>
          </a:p>
          <a:p>
            <a:pPr lvl="1"/>
            <a:r>
              <a:rPr lang="en-US" dirty="0" smtClean="0"/>
              <a:t>Early </a:t>
            </a:r>
            <a:r>
              <a:rPr lang="en-US" dirty="0"/>
              <a:t>rendition of your project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completely functional</a:t>
            </a:r>
          </a:p>
          <a:p>
            <a:pPr lvl="1"/>
            <a:r>
              <a:rPr lang="en-US" dirty="0" smtClean="0"/>
              <a:t>Some </a:t>
            </a:r>
            <a:r>
              <a:rPr lang="en-US" dirty="0"/>
              <a:t>level of functionality</a:t>
            </a:r>
          </a:p>
          <a:p>
            <a:pPr lvl="1"/>
            <a:r>
              <a:rPr lang="en-US" dirty="0" smtClean="0"/>
              <a:t>Proof </a:t>
            </a:r>
            <a:r>
              <a:rPr lang="en-US" dirty="0"/>
              <a:t>of concept</a:t>
            </a:r>
          </a:p>
          <a:p>
            <a:pPr lvl="1"/>
            <a:r>
              <a:rPr lang="en-US" dirty="0" smtClean="0"/>
              <a:t>UI </a:t>
            </a:r>
            <a:r>
              <a:rPr lang="en-US" dirty="0"/>
              <a:t>– includes mock-ups</a:t>
            </a:r>
          </a:p>
          <a:p>
            <a:r>
              <a:rPr lang="en-US" dirty="0" smtClean="0"/>
              <a:t>Why</a:t>
            </a:r>
            <a:r>
              <a:rPr lang="en-US" dirty="0"/>
              <a:t>?</a:t>
            </a:r>
          </a:p>
          <a:p>
            <a:pPr lvl="1"/>
            <a:r>
              <a:rPr lang="en-US" dirty="0" smtClean="0"/>
              <a:t>Decide </a:t>
            </a:r>
            <a:r>
              <a:rPr lang="en-US" dirty="0"/>
              <a:t>whether to build the real system</a:t>
            </a:r>
          </a:p>
          <a:p>
            <a:pPr lvl="2"/>
            <a:r>
              <a:rPr lang="en-US" dirty="0" smtClean="0"/>
              <a:t>Lessens </a:t>
            </a:r>
            <a:r>
              <a:rPr lang="en-US" dirty="0"/>
              <a:t>risk</a:t>
            </a:r>
          </a:p>
          <a:p>
            <a:pPr lvl="1"/>
            <a:r>
              <a:rPr lang="en-US" dirty="0" smtClean="0"/>
              <a:t>Get </a:t>
            </a:r>
            <a:r>
              <a:rPr lang="en-US" dirty="0"/>
              <a:t>better client specifications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066734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 </a:t>
            </a:r>
            <a:r>
              <a:rPr lang="en-US" dirty="0" smtClean="0"/>
              <a:t>Prototype?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Initial</a:t>
            </a:r>
            <a:r>
              <a:rPr lang="en-US" dirty="0"/>
              <a:t>, partial version of a software </a:t>
            </a:r>
            <a:r>
              <a:rPr lang="en-US" dirty="0" smtClean="0"/>
              <a:t>system </a:t>
            </a:r>
            <a:r>
              <a:rPr lang="en-US" dirty="0"/>
              <a:t>used to learn about the </a:t>
            </a:r>
            <a:r>
              <a:rPr lang="en-US" dirty="0" smtClean="0"/>
              <a:t>problem</a:t>
            </a:r>
            <a:r>
              <a:rPr lang="en-US" dirty="0"/>
              <a:t>, explore designs and solution </a:t>
            </a:r>
            <a:r>
              <a:rPr lang="en-US" dirty="0" smtClean="0"/>
              <a:t>techniques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Benefits of Prototyping</a:t>
            </a:r>
          </a:p>
          <a:p>
            <a:r>
              <a:rPr lang="en-US" dirty="0" smtClean="0"/>
              <a:t>Help </a:t>
            </a:r>
            <a:r>
              <a:rPr lang="en-US" dirty="0"/>
              <a:t>to elicit and validate </a:t>
            </a:r>
            <a:r>
              <a:rPr lang="en-US" dirty="0" smtClean="0"/>
              <a:t>requirements</a:t>
            </a:r>
            <a:endParaRPr lang="en-US" dirty="0"/>
          </a:p>
          <a:p>
            <a:r>
              <a:rPr lang="en-US" dirty="0" smtClean="0"/>
              <a:t>Explore </a:t>
            </a:r>
            <a:r>
              <a:rPr lang="en-US" dirty="0"/>
              <a:t>a UI design</a:t>
            </a:r>
          </a:p>
          <a:p>
            <a:r>
              <a:rPr lang="en-US" dirty="0" smtClean="0"/>
              <a:t>Explore </a:t>
            </a:r>
            <a:r>
              <a:rPr lang="en-US" dirty="0"/>
              <a:t>potential designs and </a:t>
            </a:r>
            <a:r>
              <a:rPr lang="en-US" dirty="0" smtClean="0"/>
              <a:t>solutions</a:t>
            </a:r>
            <a:endParaRPr lang="en-US" dirty="0"/>
          </a:p>
          <a:p>
            <a:r>
              <a:rPr lang="en-US" dirty="0" smtClean="0"/>
              <a:t>Oracle </a:t>
            </a:r>
            <a:r>
              <a:rPr lang="en-US" dirty="0"/>
              <a:t>for later testing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07442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Prototyping </a:t>
            </a:r>
            <a:r>
              <a:rPr lang="en-US" dirty="0" smtClean="0"/>
              <a:t>Guidelines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Address </a:t>
            </a:r>
            <a:r>
              <a:rPr lang="en-US" dirty="0"/>
              <a:t>high risk issues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uncertain</a:t>
            </a:r>
          </a:p>
          <a:p>
            <a:pPr lvl="1"/>
            <a:r>
              <a:rPr lang="en-US" dirty="0" smtClean="0"/>
              <a:t>User </a:t>
            </a:r>
            <a:r>
              <a:rPr lang="en-US" dirty="0"/>
              <a:t>interface unknown</a:t>
            </a:r>
          </a:p>
          <a:p>
            <a:pPr lvl="1"/>
            <a:r>
              <a:rPr lang="en-US" dirty="0" smtClean="0"/>
              <a:t>Implementation </a:t>
            </a:r>
            <a:r>
              <a:rPr lang="en-US" dirty="0"/>
              <a:t>strategy unknown</a:t>
            </a:r>
          </a:p>
          <a:p>
            <a:pPr lvl="1"/>
            <a:r>
              <a:rPr lang="en-US" dirty="0" smtClean="0"/>
              <a:t>Platform </a:t>
            </a:r>
            <a:r>
              <a:rPr lang="en-US" dirty="0"/>
              <a:t>unknown</a:t>
            </a:r>
          </a:p>
          <a:p>
            <a:endParaRPr lang="en-US" dirty="0" smtClean="0"/>
          </a:p>
          <a:p>
            <a:r>
              <a:rPr lang="en-US" dirty="0" smtClean="0"/>
              <a:t>Focus </a:t>
            </a:r>
            <a:r>
              <a:rPr lang="en-US" dirty="0"/>
              <a:t>only on the issue</a:t>
            </a:r>
          </a:p>
          <a:p>
            <a:pPr lvl="1"/>
            <a:r>
              <a:rPr lang="en-US" dirty="0" smtClean="0"/>
              <a:t>Build </a:t>
            </a:r>
            <a:r>
              <a:rPr lang="en-US" dirty="0"/>
              <a:t>a system that addresses the </a:t>
            </a:r>
            <a:r>
              <a:rPr lang="en-US" dirty="0" smtClean="0"/>
              <a:t>problem </a:t>
            </a:r>
            <a:r>
              <a:rPr lang="en-US" dirty="0"/>
              <a:t>and ignores all other concerns</a:t>
            </a:r>
          </a:p>
          <a:p>
            <a:pPr lvl="1"/>
            <a:r>
              <a:rPr lang="en-US" dirty="0" smtClean="0"/>
              <a:t>Ok </a:t>
            </a:r>
            <a:r>
              <a:rPr lang="en-US" dirty="0"/>
              <a:t>to suspend normal development </a:t>
            </a:r>
            <a:r>
              <a:rPr lang="en-US" dirty="0" smtClean="0"/>
              <a:t>standards </a:t>
            </a:r>
            <a:r>
              <a:rPr lang="en-US" dirty="0"/>
              <a:t>and QA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2526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</a:t>
            </a:r>
            <a:r>
              <a:rPr lang="en-US" dirty="0" smtClean="0"/>
              <a:t>Defined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possibility of suffering loss</a:t>
            </a:r>
          </a:p>
          <a:p>
            <a:pPr lvl="1"/>
            <a:r>
              <a:rPr lang="en-US" dirty="0" smtClean="0"/>
              <a:t>Webster's </a:t>
            </a:r>
            <a:r>
              <a:rPr lang="en-US" dirty="0"/>
              <a:t>dictionary, 1981</a:t>
            </a:r>
          </a:p>
          <a:p>
            <a:r>
              <a:rPr lang="en-US" dirty="0" smtClean="0"/>
              <a:t>The </a:t>
            </a:r>
            <a:r>
              <a:rPr lang="en-US" dirty="0"/>
              <a:t>measure of the probability and severity of adverse </a:t>
            </a:r>
            <a:r>
              <a:rPr lang="en-US" dirty="0" smtClean="0"/>
              <a:t>effects</a:t>
            </a:r>
            <a:endParaRPr lang="en-US" dirty="0"/>
          </a:p>
          <a:p>
            <a:pPr lvl="1"/>
            <a:r>
              <a:rPr lang="en-US" dirty="0" smtClean="0"/>
              <a:t>William </a:t>
            </a:r>
            <a:r>
              <a:rPr lang="en-US" dirty="0"/>
              <a:t>W. Lawrence, “Of Acceptable Risk”, 1976</a:t>
            </a:r>
          </a:p>
          <a:p>
            <a:r>
              <a:rPr lang="en-US" dirty="0" smtClean="0"/>
              <a:t>No </a:t>
            </a:r>
            <a:r>
              <a:rPr lang="en-US" dirty="0"/>
              <a:t>universally excepted definition exists</a:t>
            </a:r>
          </a:p>
          <a:p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definitions share the following characteristics: </a:t>
            </a:r>
          </a:p>
          <a:p>
            <a:pPr lvl="1"/>
            <a:r>
              <a:rPr lang="en-US" b="1" dirty="0" smtClean="0"/>
              <a:t>Uncertainty</a:t>
            </a:r>
            <a:r>
              <a:rPr lang="en-US" dirty="0" smtClean="0"/>
              <a:t> </a:t>
            </a:r>
            <a:r>
              <a:rPr lang="en-US" dirty="0"/>
              <a:t>- an event may or may not happen </a:t>
            </a:r>
          </a:p>
          <a:p>
            <a:pPr lvl="1"/>
            <a:r>
              <a:rPr lang="en-US" b="1" dirty="0" smtClean="0"/>
              <a:t>Loss</a:t>
            </a:r>
            <a:r>
              <a:rPr lang="en-US" dirty="0" smtClean="0"/>
              <a:t> </a:t>
            </a:r>
            <a:r>
              <a:rPr lang="en-US" dirty="0"/>
              <a:t>- an event has unwanted consequences or losses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30134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UI </a:t>
            </a:r>
            <a:r>
              <a:rPr lang="en-US" dirty="0" smtClean="0"/>
              <a:t>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UIs </a:t>
            </a:r>
            <a:r>
              <a:rPr lang="en-US" dirty="0"/>
              <a:t>are hard to design/specify</a:t>
            </a:r>
          </a:p>
          <a:p>
            <a:pPr lvl="1"/>
            <a:r>
              <a:rPr lang="en-US" dirty="0" smtClean="0"/>
              <a:t>Interactive </a:t>
            </a:r>
            <a:r>
              <a:rPr lang="en-US" dirty="0"/>
              <a:t>nature</a:t>
            </a:r>
          </a:p>
          <a:p>
            <a:pPr lvl="1"/>
            <a:r>
              <a:rPr lang="en-US" dirty="0" smtClean="0"/>
              <a:t>Graphical </a:t>
            </a:r>
            <a:r>
              <a:rPr lang="en-US" dirty="0"/>
              <a:t>layout</a:t>
            </a:r>
          </a:p>
          <a:p>
            <a:pPr lvl="1"/>
            <a:r>
              <a:rPr lang="en-US" dirty="0" smtClean="0"/>
              <a:t>Difficult </a:t>
            </a:r>
            <a:r>
              <a:rPr lang="en-US" dirty="0"/>
              <a:t>for users to think abstractly</a:t>
            </a:r>
          </a:p>
          <a:p>
            <a:endParaRPr lang="en-US" dirty="0" smtClean="0"/>
          </a:p>
          <a:p>
            <a:r>
              <a:rPr lang="en-US" dirty="0" smtClean="0"/>
              <a:t>Mock-ups</a:t>
            </a:r>
            <a:endParaRPr lang="en-US" dirty="0"/>
          </a:p>
          <a:p>
            <a:pPr lvl="1"/>
            <a:r>
              <a:rPr lang="en-US" dirty="0" smtClean="0"/>
              <a:t>Provide </a:t>
            </a:r>
            <a:r>
              <a:rPr lang="en-US" dirty="0"/>
              <a:t>direct experience with interface</a:t>
            </a:r>
          </a:p>
          <a:p>
            <a:pPr lvl="2"/>
            <a:r>
              <a:rPr lang="en-US" dirty="0" smtClean="0"/>
              <a:t>Examples </a:t>
            </a:r>
            <a:r>
              <a:rPr lang="en-US" dirty="0"/>
              <a:t>make it easier to identify </a:t>
            </a:r>
            <a:r>
              <a:rPr lang="en-US" dirty="0" smtClean="0"/>
              <a:t>good</a:t>
            </a:r>
            <a:r>
              <a:rPr lang="en-US" dirty="0"/>
              <a:t>, bad characteristics</a:t>
            </a:r>
          </a:p>
          <a:p>
            <a:pPr lvl="1"/>
            <a:r>
              <a:rPr lang="en-US" dirty="0" smtClean="0"/>
              <a:t>Observe </a:t>
            </a:r>
            <a:r>
              <a:rPr lang="en-US" dirty="0"/>
              <a:t>look and feel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through usage scenarios</a:t>
            </a:r>
          </a:p>
          <a:p>
            <a:pPr lvl="1"/>
            <a:r>
              <a:rPr lang="en-US" dirty="0" smtClean="0"/>
              <a:t>See </a:t>
            </a:r>
            <a:r>
              <a:rPr lang="en-US" dirty="0"/>
              <a:t>if all information, options are </a:t>
            </a:r>
            <a:r>
              <a:rPr lang="en-US" dirty="0" smtClean="0"/>
              <a:t>accounted </a:t>
            </a:r>
            <a:r>
              <a:rPr lang="en-US" dirty="0"/>
              <a:t>for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05868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Paper UI </a:t>
            </a:r>
            <a:r>
              <a:rPr lang="en-US" dirty="0" smtClean="0"/>
              <a:t>Prototyping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</a:t>
            </a:r>
            <a:r>
              <a:rPr lang="en-US" dirty="0"/>
              <a:t>first step for a UI design</a:t>
            </a:r>
          </a:p>
          <a:p>
            <a:endParaRPr lang="en-US" dirty="0" smtClean="0"/>
          </a:p>
          <a:p>
            <a:r>
              <a:rPr lang="en-US" dirty="0" smtClean="0"/>
              <a:t>Storyboard</a:t>
            </a:r>
            <a:endParaRPr lang="en-US" dirty="0"/>
          </a:p>
          <a:p>
            <a:pPr lvl="1"/>
            <a:r>
              <a:rPr lang="en-US" dirty="0" smtClean="0"/>
              <a:t>Draw </a:t>
            </a:r>
            <a:r>
              <a:rPr lang="en-US" dirty="0"/>
              <a:t>versions of system screens</a:t>
            </a:r>
          </a:p>
          <a:p>
            <a:pPr lvl="1"/>
            <a:r>
              <a:rPr lang="en-US" dirty="0" smtClean="0"/>
              <a:t>Good </a:t>
            </a:r>
            <a:r>
              <a:rPr lang="en-US" dirty="0"/>
              <a:t>for group presentation</a:t>
            </a:r>
          </a:p>
          <a:p>
            <a:endParaRPr lang="en-US" dirty="0" smtClean="0"/>
          </a:p>
          <a:p>
            <a:r>
              <a:rPr lang="en-US" dirty="0" smtClean="0"/>
              <a:t>Walk </a:t>
            </a:r>
            <a:r>
              <a:rPr lang="en-US" dirty="0"/>
              <a:t>through scenario</a:t>
            </a:r>
          </a:p>
          <a:p>
            <a:pPr lvl="1"/>
            <a:r>
              <a:rPr lang="en-US" dirty="0" smtClean="0"/>
              <a:t>Draw </a:t>
            </a:r>
            <a:r>
              <a:rPr lang="en-US" dirty="0"/>
              <a:t>information displayed, options </a:t>
            </a:r>
            <a:r>
              <a:rPr lang="en-US" dirty="0" smtClean="0"/>
              <a:t>available</a:t>
            </a:r>
            <a:endParaRPr lang="en-US" dirty="0"/>
          </a:p>
          <a:p>
            <a:pPr lvl="1"/>
            <a:r>
              <a:rPr lang="en-US" dirty="0" smtClean="0"/>
              <a:t>Good </a:t>
            </a:r>
            <a:r>
              <a:rPr lang="en-US" dirty="0"/>
              <a:t>for detailed individual feedback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00524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Live UI </a:t>
            </a:r>
            <a:r>
              <a:rPr lang="en-US" dirty="0" smtClean="0"/>
              <a:t>Prototyping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Wizard </a:t>
            </a:r>
            <a:r>
              <a:rPr lang="en-US" dirty="0"/>
              <a:t>of Oz</a:t>
            </a:r>
          </a:p>
          <a:p>
            <a:pPr lvl="1"/>
            <a:r>
              <a:rPr lang="en-US" dirty="0" smtClean="0"/>
              <a:t>Interact </a:t>
            </a:r>
            <a:r>
              <a:rPr lang="en-US" dirty="0"/>
              <a:t>with UI program</a:t>
            </a:r>
          </a:p>
          <a:p>
            <a:pPr lvl="1"/>
            <a:r>
              <a:rPr lang="en-US" dirty="0" smtClean="0"/>
              <a:t>Inputs </a:t>
            </a:r>
            <a:r>
              <a:rPr lang="en-US" dirty="0"/>
              <a:t>given to </a:t>
            </a:r>
            <a:r>
              <a:rPr lang="en-US" dirty="0" smtClean="0"/>
              <a:t>behind-the-scenes programmer </a:t>
            </a:r>
            <a:r>
              <a:rPr lang="en-US" dirty="0"/>
              <a:t>who generates responses</a:t>
            </a:r>
          </a:p>
          <a:p>
            <a:endParaRPr lang="en-US" dirty="0" smtClean="0"/>
          </a:p>
          <a:p>
            <a:r>
              <a:rPr lang="en-US" dirty="0" smtClean="0"/>
              <a:t>Scripts</a:t>
            </a:r>
            <a:endParaRPr lang="en-US" dirty="0"/>
          </a:p>
          <a:p>
            <a:pPr lvl="1"/>
            <a:r>
              <a:rPr lang="en-US" dirty="0" smtClean="0"/>
              <a:t>Create </a:t>
            </a:r>
            <a:r>
              <a:rPr lang="en-US" dirty="0"/>
              <a:t>screens</a:t>
            </a:r>
          </a:p>
          <a:p>
            <a:pPr lvl="1"/>
            <a:r>
              <a:rPr lang="en-US" dirty="0" smtClean="0"/>
              <a:t>Associate </a:t>
            </a:r>
            <a:r>
              <a:rPr lang="en-US" dirty="0"/>
              <a:t>script with buttons</a:t>
            </a:r>
          </a:p>
          <a:p>
            <a:pPr lvl="1"/>
            <a:r>
              <a:rPr lang="en-US" dirty="0" smtClean="0"/>
              <a:t>Script </a:t>
            </a:r>
            <a:r>
              <a:rPr lang="en-US" dirty="0"/>
              <a:t>produces next screen</a:t>
            </a:r>
          </a:p>
          <a:p>
            <a:pPr lvl="2"/>
            <a:r>
              <a:rPr lang="en-US" dirty="0" smtClean="0"/>
              <a:t>Logic </a:t>
            </a:r>
            <a:r>
              <a:rPr lang="en-US" dirty="0"/>
              <a:t>may be hard-coded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863020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 </a:t>
            </a:r>
            <a:r>
              <a:rPr lang="en-US" dirty="0" smtClean="0"/>
              <a:t>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 </a:t>
            </a:r>
            <a:r>
              <a:rPr lang="en-US" dirty="0"/>
              <a:t>feasibility of system</a:t>
            </a:r>
          </a:p>
          <a:p>
            <a:r>
              <a:rPr lang="en-US" dirty="0" smtClean="0"/>
              <a:t>Learn </a:t>
            </a:r>
            <a:r>
              <a:rPr lang="en-US" dirty="0"/>
              <a:t>about necessary technologies</a:t>
            </a:r>
          </a:p>
          <a:p>
            <a:r>
              <a:rPr lang="en-US" dirty="0" smtClean="0"/>
              <a:t>Explore </a:t>
            </a:r>
            <a:r>
              <a:rPr lang="en-US" dirty="0"/>
              <a:t>design technique</a:t>
            </a:r>
          </a:p>
          <a:p>
            <a:pPr lvl="1"/>
            <a:r>
              <a:rPr lang="en-US" dirty="0" smtClean="0"/>
              <a:t>Ideally</a:t>
            </a:r>
            <a:r>
              <a:rPr lang="en-US" dirty="0"/>
              <a:t>, see limitations of design and do </a:t>
            </a:r>
            <a:r>
              <a:rPr lang="en-US" dirty="0" smtClean="0"/>
              <a:t>it </a:t>
            </a:r>
            <a:r>
              <a:rPr lang="en-US" dirty="0"/>
              <a:t>a different way “for real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Throw it away</a:t>
            </a:r>
          </a:p>
          <a:p>
            <a:r>
              <a:rPr lang="en-US" dirty="0" smtClean="0"/>
              <a:t>“</a:t>
            </a:r>
            <a:r>
              <a:rPr lang="en-US" dirty="0"/>
              <a:t>Plan to throw one away…you will </a:t>
            </a:r>
            <a:r>
              <a:rPr lang="en-US" dirty="0" smtClean="0"/>
              <a:t>anyway</a:t>
            </a:r>
            <a:r>
              <a:rPr lang="en-US" dirty="0"/>
              <a:t>” – Fred Brooks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investment in quality</a:t>
            </a:r>
          </a:p>
          <a:p>
            <a:pPr lvl="2"/>
            <a:r>
              <a:rPr lang="en-US" dirty="0" smtClean="0"/>
              <a:t>No </a:t>
            </a:r>
            <a:r>
              <a:rPr lang="en-US" dirty="0"/>
              <a:t>documentation, testing</a:t>
            </a:r>
          </a:p>
          <a:p>
            <a:pPr lvl="3"/>
            <a:r>
              <a:rPr lang="en-US" dirty="0" smtClean="0"/>
              <a:t>Example</a:t>
            </a:r>
            <a:r>
              <a:rPr lang="en-US" dirty="0"/>
              <a:t>: no unit tests in XP “spike </a:t>
            </a:r>
            <a:r>
              <a:rPr lang="en-US" dirty="0" smtClean="0"/>
              <a:t>solution</a:t>
            </a:r>
            <a:r>
              <a:rPr lang="en-US" dirty="0"/>
              <a:t>”</a:t>
            </a:r>
          </a:p>
          <a:p>
            <a:r>
              <a:rPr lang="en-US" dirty="0" smtClean="0"/>
              <a:t>Design </a:t>
            </a:r>
            <a:r>
              <a:rPr lang="en-US" dirty="0"/>
              <a:t>may be poor</a:t>
            </a:r>
          </a:p>
          <a:p>
            <a:pPr lvl="1"/>
            <a:r>
              <a:rPr lang="en-US" dirty="0" smtClean="0"/>
              <a:t>Unmaintainable</a:t>
            </a:r>
            <a:r>
              <a:rPr lang="en-US" dirty="0"/>
              <a:t>, poor performance &amp; </a:t>
            </a:r>
            <a:r>
              <a:rPr lang="en-US" dirty="0" smtClean="0"/>
              <a:t>reliability</a:t>
            </a:r>
            <a:r>
              <a:rPr lang="en-US" dirty="0"/>
              <a:t>, insecure…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671869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Risks of </a:t>
            </a:r>
            <a:r>
              <a:rPr lang="en-US" dirty="0" smtClean="0"/>
              <a:t>Prototyping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i="1" dirty="0" smtClean="0"/>
              <a:t>Student </a:t>
            </a:r>
            <a:r>
              <a:rPr lang="en-US" i="1" dirty="0"/>
              <a:t>answers</a:t>
            </a:r>
          </a:p>
          <a:p>
            <a:r>
              <a:rPr lang="en-US" dirty="0" smtClean="0"/>
              <a:t>Manager </a:t>
            </a:r>
            <a:r>
              <a:rPr lang="en-US" dirty="0"/>
              <a:t>doesn’t understand </a:t>
            </a:r>
            <a:r>
              <a:rPr lang="en-US" dirty="0" smtClean="0"/>
              <a:t>– requires </a:t>
            </a:r>
            <a:r>
              <a:rPr lang="en-US" dirty="0"/>
              <a:t>you to keep working on it</a:t>
            </a:r>
          </a:p>
          <a:p>
            <a:r>
              <a:rPr lang="en-US" dirty="0" smtClean="0"/>
              <a:t>Team </a:t>
            </a:r>
            <a:r>
              <a:rPr lang="en-US" dirty="0"/>
              <a:t>that comes afterwards may not </a:t>
            </a:r>
            <a:r>
              <a:rPr lang="en-US" dirty="0" smtClean="0"/>
              <a:t>learn </a:t>
            </a:r>
            <a:r>
              <a:rPr lang="en-US" dirty="0"/>
              <a:t>what you </a:t>
            </a:r>
            <a:r>
              <a:rPr lang="en-US" dirty="0" smtClean="0"/>
              <a:t>learned</a:t>
            </a:r>
          </a:p>
          <a:p>
            <a:r>
              <a:rPr lang="en-US" dirty="0" smtClean="0"/>
              <a:t>Client </a:t>
            </a:r>
            <a:r>
              <a:rPr lang="en-US" dirty="0"/>
              <a:t>may believe the system is real</a:t>
            </a:r>
          </a:p>
          <a:p>
            <a:r>
              <a:rPr lang="en-US" dirty="0" smtClean="0"/>
              <a:t>Unrealistic </a:t>
            </a:r>
            <a:r>
              <a:rPr lang="en-US" dirty="0"/>
              <a:t>expectations of progress</a:t>
            </a:r>
          </a:p>
          <a:p>
            <a:r>
              <a:rPr lang="en-US" dirty="0" smtClean="0"/>
              <a:t>Delivering </a:t>
            </a:r>
            <a:r>
              <a:rPr lang="en-US" dirty="0"/>
              <a:t>or building on the prototype is almost </a:t>
            </a:r>
            <a:r>
              <a:rPr lang="en-US" dirty="0" smtClean="0"/>
              <a:t>always </a:t>
            </a:r>
            <a:r>
              <a:rPr lang="en-US" dirty="0"/>
              <a:t>a mistake</a:t>
            </a:r>
          </a:p>
          <a:p>
            <a:r>
              <a:rPr lang="en-US" dirty="0" smtClean="0"/>
              <a:t>Implementers </a:t>
            </a:r>
            <a:r>
              <a:rPr lang="en-US" dirty="0"/>
              <a:t>make poor choices</a:t>
            </a:r>
          </a:p>
          <a:p>
            <a:r>
              <a:rPr lang="en-US" dirty="0" smtClean="0"/>
              <a:t>Justified </a:t>
            </a:r>
            <a:r>
              <a:rPr lang="en-US" dirty="0"/>
              <a:t>in prototype, but not in real system</a:t>
            </a:r>
          </a:p>
          <a:p>
            <a:r>
              <a:rPr lang="en-US" dirty="0" smtClean="0"/>
              <a:t>Tempting </a:t>
            </a:r>
            <a:r>
              <a:rPr lang="en-US" dirty="0"/>
              <a:t>to build the real system the same way</a:t>
            </a:r>
          </a:p>
          <a:p>
            <a:r>
              <a:rPr lang="en-US" dirty="0" smtClean="0"/>
              <a:t>Prototype </a:t>
            </a:r>
            <a:r>
              <a:rPr lang="en-US" dirty="0"/>
              <a:t>is not identical to final system</a:t>
            </a:r>
          </a:p>
          <a:p>
            <a:r>
              <a:rPr lang="en-US" dirty="0" smtClean="0"/>
              <a:t>Users </a:t>
            </a:r>
            <a:r>
              <a:rPr lang="en-US" dirty="0"/>
              <a:t>may interact differently due to different </a:t>
            </a:r>
            <a:r>
              <a:rPr lang="en-US" dirty="0" smtClean="0"/>
              <a:t>response </a:t>
            </a:r>
            <a:r>
              <a:rPr lang="en-US" dirty="0"/>
              <a:t>characteristics</a:t>
            </a:r>
          </a:p>
          <a:p>
            <a:r>
              <a:rPr lang="en-US" dirty="0" smtClean="0"/>
              <a:t>Must </a:t>
            </a:r>
            <a:r>
              <a:rPr lang="en-US" dirty="0"/>
              <a:t>interpret prototype experience with care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652449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Understanding Software </a:t>
            </a:r>
            <a:br>
              <a:rPr lang="en-US" dirty="0"/>
            </a:br>
            <a:r>
              <a:rPr lang="en-US" dirty="0"/>
              <a:t>Problems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887244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 Vs. </a:t>
            </a:r>
            <a:r>
              <a:rPr lang="en-US" dirty="0" smtClean="0"/>
              <a:t>Solution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r>
              <a:rPr lang="en-US" dirty="0"/>
              <a:t>: what is the problem?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will the system do</a:t>
            </a:r>
          </a:p>
          <a:p>
            <a:pPr lvl="2"/>
            <a:r>
              <a:rPr lang="en-US" dirty="0" smtClean="0"/>
              <a:t>Addresses </a:t>
            </a:r>
            <a:r>
              <a:rPr lang="en-US" dirty="0"/>
              <a:t>key risk: building the </a:t>
            </a:r>
            <a:r>
              <a:rPr lang="en-US" dirty="0" smtClean="0"/>
              <a:t>wrong system </a:t>
            </a:r>
            <a:endParaRPr lang="en-US" dirty="0"/>
          </a:p>
          <a:p>
            <a:pPr lvl="1"/>
            <a:r>
              <a:rPr lang="en-US" dirty="0" smtClean="0"/>
              <a:t>Important </a:t>
            </a:r>
            <a:r>
              <a:rPr lang="en-US" dirty="0"/>
              <a:t>to focus on independently of </a:t>
            </a:r>
            <a:r>
              <a:rPr lang="en-US" dirty="0" smtClean="0"/>
              <a:t>solution</a:t>
            </a:r>
            <a:endParaRPr lang="en-US" dirty="0"/>
          </a:p>
          <a:p>
            <a:pPr lvl="2"/>
            <a:r>
              <a:rPr lang="en-US" dirty="0" smtClean="0"/>
              <a:t>Avoid </a:t>
            </a:r>
            <a:r>
              <a:rPr lang="en-US" dirty="0"/>
              <a:t>prejudicing the design </a:t>
            </a:r>
          </a:p>
          <a:p>
            <a:r>
              <a:rPr lang="en-US" dirty="0" smtClean="0"/>
              <a:t>Design</a:t>
            </a:r>
            <a:r>
              <a:rPr lang="en-US" dirty="0"/>
              <a:t>: what is the solution?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the system will do it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161684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Patient </a:t>
            </a:r>
            <a:r>
              <a:rPr lang="en-US" dirty="0" smtClean="0"/>
              <a:t>Monitoring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patient monitoring </a:t>
            </a:r>
            <a:r>
              <a:rPr lang="en-US" dirty="0" smtClean="0"/>
              <a:t>program </a:t>
            </a:r>
            <a:r>
              <a:rPr lang="en-US" dirty="0"/>
              <a:t>is required for </a:t>
            </a:r>
            <a:r>
              <a:rPr lang="en-US" dirty="0" smtClean="0"/>
              <a:t>the ICU </a:t>
            </a:r>
            <a:r>
              <a:rPr lang="en-US" dirty="0"/>
              <a:t>(intensive care unit) in a </a:t>
            </a:r>
            <a:r>
              <a:rPr lang="en-US" dirty="0" smtClean="0"/>
              <a:t>hospital</a:t>
            </a:r>
            <a:r>
              <a:rPr lang="en-US" dirty="0"/>
              <a:t>.  Each patient is </a:t>
            </a:r>
            <a:r>
              <a:rPr lang="en-US" dirty="0" smtClean="0"/>
              <a:t>monitored </a:t>
            </a:r>
            <a:r>
              <a:rPr lang="en-US" dirty="0"/>
              <a:t>by an analog </a:t>
            </a:r>
            <a:r>
              <a:rPr lang="en-US" dirty="0" smtClean="0"/>
              <a:t>device </a:t>
            </a:r>
            <a:r>
              <a:rPr lang="en-US" dirty="0"/>
              <a:t>which measures </a:t>
            </a:r>
            <a:r>
              <a:rPr lang="en-US" dirty="0" smtClean="0"/>
              <a:t>factors </a:t>
            </a:r>
            <a:r>
              <a:rPr lang="en-US" dirty="0"/>
              <a:t>such as pulse, </a:t>
            </a:r>
            <a:r>
              <a:rPr lang="en-US" dirty="0" smtClean="0"/>
              <a:t>temperature</a:t>
            </a:r>
            <a:r>
              <a:rPr lang="en-US" dirty="0"/>
              <a:t>, blood </a:t>
            </a:r>
            <a:r>
              <a:rPr lang="en-US" dirty="0" smtClean="0"/>
              <a:t>pressure</a:t>
            </a:r>
            <a:r>
              <a:rPr lang="en-US" dirty="0"/>
              <a:t>, and skin </a:t>
            </a:r>
            <a:r>
              <a:rPr lang="en-US" dirty="0" smtClean="0"/>
              <a:t>resistance</a:t>
            </a:r>
            <a:r>
              <a:rPr lang="en-US" dirty="0"/>
              <a:t>.  The program </a:t>
            </a:r>
            <a:r>
              <a:rPr lang="en-US" dirty="0" smtClean="0"/>
              <a:t>reads </a:t>
            </a:r>
            <a:r>
              <a:rPr lang="en-US" dirty="0"/>
              <a:t>these factors on a </a:t>
            </a:r>
            <a:r>
              <a:rPr lang="en-US" dirty="0" smtClean="0"/>
              <a:t>periodic </a:t>
            </a:r>
            <a:r>
              <a:rPr lang="en-US" dirty="0"/>
              <a:t>basis (specified for </a:t>
            </a:r>
            <a:r>
              <a:rPr lang="en-US" dirty="0" smtClean="0"/>
              <a:t>each </a:t>
            </a:r>
            <a:r>
              <a:rPr lang="en-US" dirty="0"/>
              <a:t>patient) and stores the </a:t>
            </a:r>
            <a:r>
              <a:rPr lang="en-US" dirty="0" smtClean="0"/>
              <a:t>factors </a:t>
            </a:r>
            <a:r>
              <a:rPr lang="en-US" dirty="0"/>
              <a:t>in a database.  For </a:t>
            </a:r>
            <a:r>
              <a:rPr lang="en-US" dirty="0" smtClean="0"/>
              <a:t>each </a:t>
            </a:r>
            <a:r>
              <a:rPr lang="en-US" dirty="0"/>
              <a:t>patient, safe ranges for </a:t>
            </a:r>
            <a:r>
              <a:rPr lang="en-US" dirty="0" smtClean="0"/>
              <a:t>each </a:t>
            </a:r>
            <a:r>
              <a:rPr lang="en-US" dirty="0"/>
              <a:t>factor are also specified </a:t>
            </a:r>
            <a:r>
              <a:rPr lang="en-US" dirty="0" smtClean="0"/>
              <a:t>by </a:t>
            </a:r>
            <a:r>
              <a:rPr lang="en-US" dirty="0"/>
              <a:t>medical staff.  If a factor </a:t>
            </a:r>
            <a:r>
              <a:rPr lang="en-US" dirty="0" smtClean="0"/>
              <a:t>falls </a:t>
            </a:r>
            <a:r>
              <a:rPr lang="en-US" dirty="0"/>
              <a:t>outside a patient’s safe </a:t>
            </a:r>
            <a:r>
              <a:rPr lang="en-US" dirty="0" smtClean="0"/>
              <a:t>range</a:t>
            </a:r>
            <a:r>
              <a:rPr lang="en-US" dirty="0"/>
              <a:t>, or if an analog device </a:t>
            </a:r>
            <a:r>
              <a:rPr lang="en-US" dirty="0" smtClean="0"/>
              <a:t>fails</a:t>
            </a:r>
            <a:r>
              <a:rPr lang="en-US" dirty="0"/>
              <a:t>, the nurses’ station is </a:t>
            </a:r>
            <a:r>
              <a:rPr lang="en-US" dirty="0" smtClean="0"/>
              <a:t>notified</a:t>
            </a:r>
            <a:r>
              <a:rPr lang="en-US" dirty="0"/>
              <a:t>.</a:t>
            </a:r>
            <a:endParaRPr lang="bg-B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Developing </a:t>
            </a:r>
            <a:r>
              <a:rPr lang="en-US" dirty="0"/>
              <a:t>a Solution</a:t>
            </a:r>
          </a:p>
          <a:p>
            <a:r>
              <a:rPr lang="en-US" dirty="0" smtClean="0"/>
              <a:t>What </a:t>
            </a:r>
            <a:r>
              <a:rPr lang="en-US" dirty="0"/>
              <a:t>SQL statements </a:t>
            </a:r>
            <a:r>
              <a:rPr lang="en-US" dirty="0" smtClean="0"/>
              <a:t>should </a:t>
            </a:r>
            <a:r>
              <a:rPr lang="en-US" dirty="0"/>
              <a:t>be used to write to </a:t>
            </a:r>
            <a:r>
              <a:rPr lang="en-US" dirty="0" smtClean="0"/>
              <a:t>the </a:t>
            </a:r>
            <a:r>
              <a:rPr lang="en-US" dirty="0"/>
              <a:t>database?</a:t>
            </a:r>
          </a:p>
          <a:p>
            <a:r>
              <a:rPr lang="en-US" dirty="0" smtClean="0"/>
              <a:t>How </a:t>
            </a:r>
            <a:r>
              <a:rPr lang="en-US" dirty="0"/>
              <a:t>should the monitoring </a:t>
            </a:r>
            <a:r>
              <a:rPr lang="en-US" dirty="0" smtClean="0"/>
              <a:t>be </a:t>
            </a:r>
            <a:r>
              <a:rPr lang="en-US" dirty="0"/>
              <a:t>scheduled so that each </a:t>
            </a:r>
            <a:r>
              <a:rPr lang="en-US" dirty="0" smtClean="0"/>
              <a:t>patient </a:t>
            </a:r>
            <a:r>
              <a:rPr lang="en-US" dirty="0"/>
              <a:t>is monitored as </a:t>
            </a:r>
            <a:r>
              <a:rPr lang="en-US" dirty="0" smtClean="0"/>
              <a:t>often </a:t>
            </a:r>
            <a:r>
              <a:rPr lang="en-US" dirty="0"/>
              <a:t>as required?</a:t>
            </a:r>
          </a:p>
          <a:p>
            <a:r>
              <a:rPr lang="en-US" dirty="0" smtClean="0"/>
              <a:t>What </a:t>
            </a:r>
            <a:r>
              <a:rPr lang="en-US" dirty="0"/>
              <a:t>object classes should </a:t>
            </a:r>
            <a:r>
              <a:rPr lang="en-US" dirty="0" smtClean="0"/>
              <a:t>there </a:t>
            </a:r>
            <a:r>
              <a:rPr lang="en-US" dirty="0"/>
              <a:t>be in the system?</a:t>
            </a:r>
          </a:p>
          <a:p>
            <a:r>
              <a:rPr lang="en-US" dirty="0" smtClean="0"/>
              <a:t>Should </a:t>
            </a:r>
            <a:r>
              <a:rPr lang="en-US" dirty="0"/>
              <a:t>the list of patients </a:t>
            </a:r>
            <a:r>
              <a:rPr lang="en-US" dirty="0" smtClean="0"/>
              <a:t>be </a:t>
            </a:r>
            <a:r>
              <a:rPr lang="en-US" dirty="0"/>
              <a:t>held in a Java vector?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2560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Patient </a:t>
            </a:r>
            <a:r>
              <a:rPr lang="en-US" dirty="0" smtClean="0"/>
              <a:t>Monitoring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49788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A </a:t>
            </a:r>
            <a:r>
              <a:rPr lang="en-US" sz="2000" dirty="0"/>
              <a:t>patient monitoring </a:t>
            </a:r>
            <a:r>
              <a:rPr lang="en-US" sz="2000" dirty="0" smtClean="0"/>
              <a:t>program </a:t>
            </a:r>
            <a:r>
              <a:rPr lang="en-US" sz="2000" dirty="0"/>
              <a:t>is required for </a:t>
            </a:r>
            <a:r>
              <a:rPr lang="en-US" sz="2000" dirty="0" smtClean="0"/>
              <a:t>the ICU </a:t>
            </a:r>
            <a:r>
              <a:rPr lang="en-US" sz="2000" dirty="0"/>
              <a:t>(intensive care unit) in a </a:t>
            </a:r>
            <a:r>
              <a:rPr lang="en-US" sz="2000" dirty="0" smtClean="0"/>
              <a:t>hospital</a:t>
            </a:r>
            <a:r>
              <a:rPr lang="en-US" sz="2000" dirty="0"/>
              <a:t>.  Each patient is </a:t>
            </a:r>
            <a:r>
              <a:rPr lang="en-US" sz="2000" dirty="0" smtClean="0"/>
              <a:t>monitored </a:t>
            </a:r>
            <a:r>
              <a:rPr lang="en-US" sz="2000" dirty="0"/>
              <a:t>by an analog </a:t>
            </a:r>
            <a:r>
              <a:rPr lang="en-US" sz="2000" dirty="0" smtClean="0"/>
              <a:t>device </a:t>
            </a:r>
            <a:r>
              <a:rPr lang="en-US" sz="2000" dirty="0"/>
              <a:t>which measures </a:t>
            </a:r>
            <a:r>
              <a:rPr lang="en-US" sz="2000" dirty="0" smtClean="0"/>
              <a:t>factors </a:t>
            </a:r>
            <a:r>
              <a:rPr lang="en-US" sz="2000" dirty="0"/>
              <a:t>such as pulse, </a:t>
            </a:r>
            <a:r>
              <a:rPr lang="en-US" sz="2000" dirty="0" smtClean="0"/>
              <a:t>temperature</a:t>
            </a:r>
            <a:r>
              <a:rPr lang="en-US" sz="2000" dirty="0"/>
              <a:t>, blood </a:t>
            </a:r>
            <a:r>
              <a:rPr lang="en-US" sz="2000" dirty="0" smtClean="0"/>
              <a:t>pressure</a:t>
            </a:r>
            <a:r>
              <a:rPr lang="en-US" sz="2000" dirty="0"/>
              <a:t>, and skin </a:t>
            </a:r>
            <a:r>
              <a:rPr lang="en-US" sz="2000" dirty="0" smtClean="0"/>
              <a:t>resistance</a:t>
            </a:r>
            <a:r>
              <a:rPr lang="en-US" sz="2000" dirty="0"/>
              <a:t>.  The program </a:t>
            </a:r>
            <a:r>
              <a:rPr lang="en-US" sz="2000" dirty="0" smtClean="0"/>
              <a:t>reads </a:t>
            </a:r>
            <a:r>
              <a:rPr lang="en-US" sz="2000" dirty="0"/>
              <a:t>these factors on a </a:t>
            </a:r>
            <a:r>
              <a:rPr lang="en-US" sz="2000" dirty="0" smtClean="0"/>
              <a:t>periodic </a:t>
            </a:r>
            <a:r>
              <a:rPr lang="en-US" sz="2000" dirty="0"/>
              <a:t>basis (specified for </a:t>
            </a:r>
            <a:r>
              <a:rPr lang="en-US" sz="2000" dirty="0" smtClean="0"/>
              <a:t>each </a:t>
            </a:r>
            <a:r>
              <a:rPr lang="en-US" sz="2000" dirty="0"/>
              <a:t>patient) and stores the </a:t>
            </a:r>
            <a:r>
              <a:rPr lang="en-US" sz="2000" dirty="0" smtClean="0"/>
              <a:t>factors </a:t>
            </a:r>
            <a:r>
              <a:rPr lang="en-US" sz="2000" dirty="0"/>
              <a:t>in a database.  For </a:t>
            </a:r>
            <a:r>
              <a:rPr lang="en-US" sz="2000" dirty="0" smtClean="0"/>
              <a:t>each </a:t>
            </a:r>
            <a:r>
              <a:rPr lang="en-US" sz="2000" dirty="0"/>
              <a:t>patient, safe ranges for </a:t>
            </a:r>
            <a:r>
              <a:rPr lang="en-US" sz="2000" dirty="0" smtClean="0"/>
              <a:t>each </a:t>
            </a:r>
            <a:r>
              <a:rPr lang="en-US" sz="2000" dirty="0"/>
              <a:t>factor are also specified </a:t>
            </a:r>
            <a:r>
              <a:rPr lang="en-US" sz="2000" dirty="0" smtClean="0"/>
              <a:t>by </a:t>
            </a:r>
            <a:r>
              <a:rPr lang="en-US" sz="2000" dirty="0"/>
              <a:t>medical staff.  If a factor </a:t>
            </a:r>
            <a:r>
              <a:rPr lang="en-US" sz="2000" dirty="0" smtClean="0"/>
              <a:t>falls </a:t>
            </a:r>
            <a:r>
              <a:rPr lang="en-US" sz="2000" dirty="0"/>
              <a:t>outside a patient’s safe </a:t>
            </a:r>
            <a:r>
              <a:rPr lang="en-US" sz="2000" dirty="0" smtClean="0"/>
              <a:t>range</a:t>
            </a:r>
            <a:r>
              <a:rPr lang="en-US" sz="2000" dirty="0"/>
              <a:t>, or if an analog device </a:t>
            </a:r>
            <a:r>
              <a:rPr lang="en-US" sz="2000" dirty="0" smtClean="0"/>
              <a:t>fails</a:t>
            </a:r>
            <a:r>
              <a:rPr lang="en-US" sz="2000" dirty="0"/>
              <a:t>, the nurses’ station is </a:t>
            </a:r>
            <a:r>
              <a:rPr lang="en-US" sz="2000" dirty="0" smtClean="0"/>
              <a:t>notified</a:t>
            </a:r>
            <a:r>
              <a:rPr lang="en-US" sz="2000" dirty="0"/>
              <a:t>.</a:t>
            </a:r>
            <a:endParaRPr lang="bg-BG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4008" y="1474456"/>
            <a:ext cx="4038600" cy="49068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Focusing on the </a:t>
            </a:r>
            <a:r>
              <a:rPr lang="en-US" sz="2000" dirty="0" smtClean="0"/>
              <a:t>Problem </a:t>
            </a:r>
            <a:endParaRPr lang="en-US" sz="2000" dirty="0"/>
          </a:p>
          <a:p>
            <a:r>
              <a:rPr lang="en-US" sz="1800" dirty="0" smtClean="0"/>
              <a:t>Are </a:t>
            </a:r>
            <a:r>
              <a:rPr lang="en-US" sz="1800" dirty="0"/>
              <a:t>all intensive care </a:t>
            </a:r>
            <a:r>
              <a:rPr lang="en-US" sz="1800" dirty="0" smtClean="0"/>
              <a:t>patients </a:t>
            </a:r>
            <a:r>
              <a:rPr lang="en-US" sz="1800" dirty="0"/>
              <a:t>to be </a:t>
            </a:r>
            <a:r>
              <a:rPr lang="en-US" sz="1800" dirty="0" smtClean="0"/>
              <a:t>monitored</a:t>
            </a:r>
            <a:r>
              <a:rPr lang="en-US" sz="1800" dirty="0"/>
              <a:t>, </a:t>
            </a:r>
            <a:r>
              <a:rPr lang="en-US" sz="1800" dirty="0" smtClean="0"/>
              <a:t>or </a:t>
            </a:r>
            <a:r>
              <a:rPr lang="en-US" sz="1800" dirty="0"/>
              <a:t>only some of them?</a:t>
            </a:r>
          </a:p>
          <a:p>
            <a:r>
              <a:rPr lang="en-US" sz="1800" dirty="0" smtClean="0"/>
              <a:t>Are </a:t>
            </a:r>
            <a:r>
              <a:rPr lang="en-US" sz="1800" dirty="0"/>
              <a:t>different vital factors </a:t>
            </a:r>
            <a:r>
              <a:rPr lang="en-US" sz="1800" dirty="0" smtClean="0"/>
              <a:t>to </a:t>
            </a:r>
            <a:r>
              <a:rPr lang="en-US" sz="1800" dirty="0"/>
              <a:t>be monitored for </a:t>
            </a:r>
            <a:r>
              <a:rPr lang="en-US" sz="1800" dirty="0" smtClean="0"/>
              <a:t>different </a:t>
            </a:r>
            <a:r>
              <a:rPr lang="en-US" sz="1800" dirty="0"/>
              <a:t>patients, or the </a:t>
            </a:r>
            <a:r>
              <a:rPr lang="en-US" sz="1800" dirty="0" smtClean="0"/>
              <a:t>same </a:t>
            </a:r>
            <a:r>
              <a:rPr lang="en-US" sz="1800" dirty="0"/>
              <a:t>factors for all of </a:t>
            </a:r>
            <a:r>
              <a:rPr lang="en-US" sz="1800" dirty="0" smtClean="0"/>
              <a:t>them</a:t>
            </a:r>
            <a:r>
              <a:rPr lang="en-US" sz="1800" dirty="0"/>
              <a:t>?</a:t>
            </a:r>
          </a:p>
          <a:p>
            <a:r>
              <a:rPr lang="en-US" sz="1800" dirty="0" smtClean="0"/>
              <a:t>Do </a:t>
            </a:r>
            <a:r>
              <a:rPr lang="en-US" sz="1800" dirty="0"/>
              <a:t>the medical staff </a:t>
            </a:r>
            <a:r>
              <a:rPr lang="en-US" sz="1800" dirty="0" smtClean="0"/>
              <a:t>specify </a:t>
            </a:r>
            <a:r>
              <a:rPr lang="en-US" sz="1800" dirty="0"/>
              <a:t>the periods as well </a:t>
            </a:r>
            <a:r>
              <a:rPr lang="en-US" sz="1800" dirty="0" smtClean="0"/>
              <a:t>as </a:t>
            </a:r>
            <a:r>
              <a:rPr lang="en-US" sz="1800" dirty="0"/>
              <a:t>the ranges, or </a:t>
            </a:r>
            <a:r>
              <a:rPr lang="en-US" sz="1800" dirty="0" smtClean="0"/>
              <a:t>does someone </a:t>
            </a:r>
            <a:r>
              <a:rPr lang="en-US" sz="1800" dirty="0"/>
              <a:t>else specify the </a:t>
            </a:r>
            <a:r>
              <a:rPr lang="en-US" sz="1800" dirty="0" smtClean="0"/>
              <a:t>periods</a:t>
            </a:r>
            <a:r>
              <a:rPr lang="en-US" sz="1800" dirty="0"/>
              <a:t>?</a:t>
            </a:r>
          </a:p>
          <a:p>
            <a:r>
              <a:rPr lang="en-US" sz="1800" dirty="0" smtClean="0"/>
              <a:t>In </a:t>
            </a:r>
            <a:r>
              <a:rPr lang="en-US" sz="1800" dirty="0"/>
              <a:t>what ways to the analog </a:t>
            </a:r>
            <a:r>
              <a:rPr lang="en-US" sz="1800" dirty="0" smtClean="0"/>
              <a:t>devices </a:t>
            </a:r>
            <a:r>
              <a:rPr lang="en-US" sz="1800" dirty="0"/>
              <a:t>fail?  How can </a:t>
            </a:r>
            <a:r>
              <a:rPr lang="en-US" sz="1800" dirty="0" smtClean="0"/>
              <a:t>these </a:t>
            </a:r>
            <a:r>
              <a:rPr lang="en-US" sz="1800" dirty="0"/>
              <a:t>failures be </a:t>
            </a:r>
            <a:r>
              <a:rPr lang="en-US" sz="1800" dirty="0" smtClean="0"/>
              <a:t>detected and </a:t>
            </a:r>
            <a:r>
              <a:rPr lang="en-US" sz="1800" dirty="0"/>
              <a:t>diagnosed?</a:t>
            </a:r>
          </a:p>
          <a:p>
            <a:r>
              <a:rPr lang="en-US" sz="1800" dirty="0" smtClean="0"/>
              <a:t>Do </a:t>
            </a:r>
            <a:r>
              <a:rPr lang="en-US" sz="1800" dirty="0"/>
              <a:t>a patient’s monitoring </a:t>
            </a:r>
            <a:r>
              <a:rPr lang="en-US" sz="1800" dirty="0" smtClean="0"/>
              <a:t>needs </a:t>
            </a:r>
            <a:r>
              <a:rPr lang="en-US" sz="1800" dirty="0"/>
              <a:t>ever change while </a:t>
            </a:r>
            <a:r>
              <a:rPr lang="en-US" sz="1800" dirty="0" smtClean="0"/>
              <a:t>the </a:t>
            </a:r>
            <a:r>
              <a:rPr lang="en-US" sz="1800" dirty="0"/>
              <a:t>patient is being </a:t>
            </a:r>
            <a:r>
              <a:rPr lang="en-US" sz="1800" dirty="0" smtClean="0"/>
              <a:t>monitored</a:t>
            </a:r>
            <a:r>
              <a:rPr lang="en-US" sz="1800" dirty="0"/>
              <a:t>?</a:t>
            </a:r>
            <a:endParaRPr lang="bg-BG" sz="1800" dirty="0"/>
          </a:p>
        </p:txBody>
      </p:sp>
    </p:spTree>
    <p:extLst>
      <p:ext uri="{BB962C8B-B14F-4D97-AF65-F5344CB8AC3E}">
        <p14:creationId xmlns:p14="http://schemas.microsoft.com/office/powerpoint/2010/main" val="198028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Machine and the World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82398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33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Risk Necessarily Bad?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90800"/>
            <a:ext cx="6876994" cy="278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5365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Machine and the World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37421"/>
            <a:ext cx="7920880" cy="396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5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Call </a:t>
            </a:r>
            <a:r>
              <a:rPr lang="en-US" dirty="0" smtClean="0"/>
              <a:t>Forwarding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 </a:t>
            </a:r>
            <a:r>
              <a:rPr lang="en-US" dirty="0"/>
              <a:t>forwarding is a common feature in </a:t>
            </a:r>
            <a:r>
              <a:rPr lang="en-US" dirty="0" smtClean="0"/>
              <a:t>telephone </a:t>
            </a:r>
            <a:r>
              <a:rPr lang="en-US" dirty="0"/>
              <a:t>systems.  It allows a subscriber </a:t>
            </a:r>
            <a:r>
              <a:rPr lang="en-US" dirty="0" smtClean="0"/>
              <a:t>at </a:t>
            </a:r>
            <a:r>
              <a:rPr lang="en-US" dirty="0"/>
              <a:t>one number to arrange to have incoming </a:t>
            </a:r>
            <a:r>
              <a:rPr lang="en-US" dirty="0" smtClean="0"/>
              <a:t>calls </a:t>
            </a:r>
            <a:r>
              <a:rPr lang="en-US" dirty="0"/>
              <a:t>forwarded to another number: the </a:t>
            </a:r>
            <a:r>
              <a:rPr lang="en-US" dirty="0" smtClean="0"/>
              <a:t>subscriber </a:t>
            </a:r>
            <a:r>
              <a:rPr lang="en-US" dirty="0"/>
              <a:t>at n1 can set up either no call </a:t>
            </a:r>
            <a:r>
              <a:rPr lang="en-US" dirty="0" smtClean="0"/>
              <a:t>forwarding </a:t>
            </a:r>
            <a:r>
              <a:rPr lang="en-US" dirty="0"/>
              <a:t>at all, or forwarding to any </a:t>
            </a:r>
            <a:r>
              <a:rPr lang="en-US" dirty="0" smtClean="0"/>
              <a:t>specified number </a:t>
            </a:r>
            <a:r>
              <a:rPr lang="en-US" dirty="0"/>
              <a:t>n2.  The problem is to </a:t>
            </a:r>
            <a:r>
              <a:rPr lang="en-US" dirty="0" smtClean="0"/>
              <a:t>develop </a:t>
            </a:r>
            <a:r>
              <a:rPr lang="en-US" dirty="0"/>
              <a:t>and </a:t>
            </a:r>
            <a:r>
              <a:rPr lang="en-US" dirty="0" smtClean="0"/>
              <a:t>describe </a:t>
            </a:r>
            <a:r>
              <a:rPr lang="en-US" dirty="0"/>
              <a:t>the detailed </a:t>
            </a:r>
            <a:r>
              <a:rPr lang="en-US" dirty="0" smtClean="0"/>
              <a:t>requirements </a:t>
            </a:r>
            <a:r>
              <a:rPr lang="en-US" dirty="0"/>
              <a:t>for the feature.</a:t>
            </a:r>
          </a:p>
          <a:p>
            <a:endParaRPr lang="en-US" dirty="0" smtClean="0"/>
          </a:p>
          <a:p>
            <a:r>
              <a:rPr lang="en-US" dirty="0" smtClean="0"/>
              <a:t>Question</a:t>
            </a:r>
            <a:r>
              <a:rPr lang="en-US" dirty="0"/>
              <a:t>: Should call forwarding be </a:t>
            </a:r>
            <a:r>
              <a:rPr lang="en-US" dirty="0" smtClean="0"/>
              <a:t>transitive</a:t>
            </a:r>
            <a:r>
              <a:rPr lang="en-US" dirty="0"/>
              <a:t>?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example, if n1 forwards to n2, which </a:t>
            </a:r>
            <a:r>
              <a:rPr lang="en-US" dirty="0" smtClean="0"/>
              <a:t>forwards </a:t>
            </a:r>
            <a:r>
              <a:rPr lang="en-US" dirty="0"/>
              <a:t>to n3, should n1 then forward to n3?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441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Call </a:t>
            </a:r>
            <a:r>
              <a:rPr lang="en-US" dirty="0" smtClean="0"/>
              <a:t>Forwarding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</a:t>
            </a:r>
            <a:r>
              <a:rPr lang="en-US" dirty="0"/>
              <a:t>: Should call forwarding be </a:t>
            </a:r>
            <a:r>
              <a:rPr lang="en-US" dirty="0" smtClean="0"/>
              <a:t>transitive</a:t>
            </a:r>
            <a:r>
              <a:rPr lang="en-US" dirty="0"/>
              <a:t>?</a:t>
            </a:r>
          </a:p>
          <a:p>
            <a:endParaRPr lang="en-US" dirty="0" smtClean="0"/>
          </a:p>
          <a:p>
            <a:r>
              <a:rPr lang="en-US" dirty="0" smtClean="0"/>
              <a:t>Follow </a:t>
            </a:r>
            <a:r>
              <a:rPr lang="en-US" dirty="0"/>
              <a:t>me forwarding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forwarder will be in an unusual place and </a:t>
            </a:r>
            <a:r>
              <a:rPr lang="en-US" dirty="0" smtClean="0"/>
              <a:t>wants </a:t>
            </a:r>
            <a:r>
              <a:rPr lang="en-US" dirty="0"/>
              <a:t>to be followed by incoming calls</a:t>
            </a:r>
          </a:p>
          <a:p>
            <a:pPr lvl="1"/>
            <a:r>
              <a:rPr lang="en-US" dirty="0" smtClean="0"/>
              <a:t>Forwarding </a:t>
            </a:r>
            <a:r>
              <a:rPr lang="en-US" dirty="0"/>
              <a:t>to a telephone</a:t>
            </a:r>
          </a:p>
          <a:p>
            <a:endParaRPr lang="en-US" dirty="0" smtClean="0"/>
          </a:p>
          <a:p>
            <a:r>
              <a:rPr lang="en-US" dirty="0" smtClean="0"/>
              <a:t>Delegate </a:t>
            </a:r>
            <a:r>
              <a:rPr lang="en-US" dirty="0"/>
              <a:t>forwarding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forwarder expects to be unavailable and </a:t>
            </a:r>
            <a:r>
              <a:rPr lang="en-US" dirty="0" smtClean="0"/>
              <a:t>wants </a:t>
            </a:r>
            <a:r>
              <a:rPr lang="en-US" dirty="0"/>
              <a:t>someone else to answer</a:t>
            </a:r>
          </a:p>
          <a:p>
            <a:pPr lvl="1"/>
            <a:r>
              <a:rPr lang="en-US" dirty="0" smtClean="0"/>
              <a:t>Forwarding </a:t>
            </a:r>
            <a:r>
              <a:rPr lang="en-US" dirty="0"/>
              <a:t>to a person</a:t>
            </a:r>
          </a:p>
          <a:p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should the rules differ in these </a:t>
            </a:r>
            <a:r>
              <a:rPr lang="en-US" dirty="0" smtClean="0"/>
              <a:t>situations</a:t>
            </a:r>
            <a:r>
              <a:rPr lang="en-US" dirty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15596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Forwarding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7" y="2066924"/>
            <a:ext cx="7014989" cy="389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6553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problem is not at the </a:t>
            </a:r>
            <a:r>
              <a:rPr lang="en-US" dirty="0" smtClean="0"/>
              <a:t>interface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Supporting </a:t>
            </a:r>
            <a:r>
              <a:rPr lang="en-US" dirty="0"/>
              <a:t>both kinds of delegation require </a:t>
            </a:r>
            <a:r>
              <a:rPr lang="en-US" dirty="0" smtClean="0"/>
              <a:t>additions </a:t>
            </a:r>
            <a:r>
              <a:rPr lang="en-US" dirty="0"/>
              <a:t>to the interface</a:t>
            </a:r>
          </a:p>
          <a:p>
            <a:r>
              <a:rPr lang="en-US" dirty="0" smtClean="0"/>
              <a:t>However</a:t>
            </a:r>
            <a:r>
              <a:rPr lang="en-US" dirty="0"/>
              <a:t>, understanding the problem is </a:t>
            </a:r>
            <a:r>
              <a:rPr lang="en-US" dirty="0" smtClean="0"/>
              <a:t>done </a:t>
            </a:r>
            <a:r>
              <a:rPr lang="en-US" dirty="0"/>
              <a:t>entirely in terms of the world</a:t>
            </a:r>
          </a:p>
          <a:p>
            <a:pPr lvl="1"/>
            <a:r>
              <a:rPr lang="en-US" dirty="0" smtClean="0"/>
              <a:t>People</a:t>
            </a:r>
            <a:endParaRPr lang="en-US" dirty="0"/>
          </a:p>
          <a:p>
            <a:pPr lvl="1"/>
            <a:r>
              <a:rPr lang="en-US" dirty="0" smtClean="0"/>
              <a:t>Phone </a:t>
            </a:r>
            <a:r>
              <a:rPr lang="en-US" dirty="0"/>
              <a:t>numbers</a:t>
            </a:r>
          </a:p>
          <a:p>
            <a:pPr lvl="1"/>
            <a:r>
              <a:rPr lang="en-US" dirty="0" smtClean="0"/>
              <a:t>Moving </a:t>
            </a:r>
            <a:r>
              <a:rPr lang="en-US" dirty="0"/>
              <a:t>offices</a:t>
            </a:r>
          </a:p>
          <a:p>
            <a:pPr lvl="1"/>
            <a:r>
              <a:rPr lang="en-US" dirty="0" smtClean="0"/>
              <a:t>Delegating </a:t>
            </a:r>
            <a:r>
              <a:rPr lang="en-US" dirty="0"/>
              <a:t>responsibility</a:t>
            </a:r>
          </a:p>
          <a:p>
            <a:r>
              <a:rPr lang="en-US" dirty="0" smtClean="0"/>
              <a:t>These </a:t>
            </a:r>
            <a:r>
              <a:rPr lang="en-US" i="1" dirty="0"/>
              <a:t>do not </a:t>
            </a:r>
            <a:r>
              <a:rPr lang="en-US" dirty="0"/>
              <a:t>appear in the interface</a:t>
            </a:r>
          </a:p>
          <a:p>
            <a:endParaRPr lang="en-US" dirty="0" smtClean="0"/>
          </a:p>
          <a:p>
            <a:r>
              <a:rPr lang="en-US" dirty="0" smtClean="0"/>
              <a:t>Moral</a:t>
            </a:r>
            <a:r>
              <a:rPr lang="en-US" dirty="0"/>
              <a:t>: You have to understand the world to </a:t>
            </a:r>
            <a:r>
              <a:rPr lang="en-US" dirty="0" smtClean="0"/>
              <a:t>get </a:t>
            </a:r>
            <a:r>
              <a:rPr lang="en-US" dirty="0"/>
              <a:t>the software requirements right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109703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4327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Functional </a:t>
            </a:r>
            <a:r>
              <a:rPr lang="en-US" dirty="0" smtClean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</a:t>
            </a:r>
            <a:r>
              <a:rPr lang="en-US" dirty="0"/>
              <a:t>the machine should do</a:t>
            </a:r>
          </a:p>
          <a:p>
            <a:pPr lvl="1"/>
            <a:r>
              <a:rPr lang="en-US" dirty="0" smtClean="0"/>
              <a:t>Input</a:t>
            </a:r>
            <a:endParaRPr lang="en-US" dirty="0"/>
          </a:p>
          <a:p>
            <a:pPr lvl="1"/>
            <a:r>
              <a:rPr lang="en-US" dirty="0" smtClean="0"/>
              <a:t>Output</a:t>
            </a:r>
            <a:endParaRPr lang="en-US" dirty="0"/>
          </a:p>
          <a:p>
            <a:pPr lvl="1"/>
            <a:r>
              <a:rPr lang="en-US" dirty="0" smtClean="0"/>
              <a:t>Interface</a:t>
            </a:r>
            <a:endParaRPr lang="en-US" dirty="0"/>
          </a:p>
          <a:p>
            <a:pPr lvl="1"/>
            <a:r>
              <a:rPr lang="en-US" dirty="0" smtClean="0"/>
              <a:t>Response </a:t>
            </a:r>
            <a:r>
              <a:rPr lang="en-US" dirty="0"/>
              <a:t>to events</a:t>
            </a:r>
          </a:p>
          <a:p>
            <a:r>
              <a:rPr lang="en-US" dirty="0" smtClean="0"/>
              <a:t>Criteria</a:t>
            </a:r>
            <a:endParaRPr lang="en-US" dirty="0"/>
          </a:p>
          <a:p>
            <a:pPr lvl="1"/>
            <a:r>
              <a:rPr lang="en-US" dirty="0" smtClean="0"/>
              <a:t>Completeness</a:t>
            </a:r>
            <a:endParaRPr lang="en-US" dirty="0"/>
          </a:p>
          <a:p>
            <a:pPr lvl="2"/>
            <a:r>
              <a:rPr lang="en-US" dirty="0" smtClean="0"/>
              <a:t>All </a:t>
            </a:r>
            <a:r>
              <a:rPr lang="en-US" dirty="0"/>
              <a:t>requirements are documented</a:t>
            </a:r>
          </a:p>
          <a:p>
            <a:pPr lvl="1"/>
            <a:r>
              <a:rPr lang="en-US" dirty="0" smtClean="0"/>
              <a:t>Consistency</a:t>
            </a:r>
            <a:endParaRPr lang="en-US" dirty="0"/>
          </a:p>
          <a:p>
            <a:pPr lvl="2"/>
            <a:r>
              <a:rPr lang="en-US" dirty="0" smtClean="0"/>
              <a:t>No </a:t>
            </a:r>
            <a:r>
              <a:rPr lang="en-US" dirty="0"/>
              <a:t>conflicts between requirements</a:t>
            </a:r>
          </a:p>
          <a:p>
            <a:pPr lvl="1"/>
            <a:r>
              <a:rPr lang="en-US" dirty="0" smtClean="0"/>
              <a:t>Precision</a:t>
            </a:r>
            <a:endParaRPr lang="en-US" dirty="0"/>
          </a:p>
          <a:p>
            <a:pPr lvl="2"/>
            <a:r>
              <a:rPr lang="en-US" dirty="0" smtClean="0"/>
              <a:t>No </a:t>
            </a:r>
            <a:r>
              <a:rPr lang="en-US" dirty="0"/>
              <a:t>ambiguity in requirements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931334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Quality </a:t>
            </a:r>
            <a:r>
              <a:rPr lang="en-US" dirty="0" smtClean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</a:t>
            </a:r>
            <a:r>
              <a:rPr lang="en-US" dirty="0"/>
              <a:t>not the functionality of the </a:t>
            </a:r>
            <a:r>
              <a:rPr lang="en-US" dirty="0" smtClean="0"/>
              <a:t>system</a:t>
            </a:r>
            <a:r>
              <a:rPr lang="en-US" dirty="0"/>
              <a:t>, but the quality with which it </a:t>
            </a:r>
            <a:r>
              <a:rPr lang="en-US" dirty="0" smtClean="0"/>
              <a:t>delivers </a:t>
            </a:r>
            <a:r>
              <a:rPr lang="en-US" dirty="0"/>
              <a:t>that functionality</a:t>
            </a:r>
          </a:p>
          <a:p>
            <a:endParaRPr lang="en-US" dirty="0" smtClean="0"/>
          </a:p>
          <a:p>
            <a:r>
              <a:rPr lang="en-US" dirty="0" smtClean="0"/>
              <a:t>Quantify </a:t>
            </a:r>
            <a:r>
              <a:rPr lang="en-US" dirty="0"/>
              <a:t>wherever possible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serve as contracts: should </a:t>
            </a:r>
            <a:r>
              <a:rPr lang="en-US" dirty="0" smtClean="0"/>
              <a:t>be </a:t>
            </a:r>
            <a:r>
              <a:rPr lang="en-US" dirty="0"/>
              <a:t>testable/falsifiable</a:t>
            </a:r>
          </a:p>
          <a:p>
            <a:endParaRPr lang="en-US" dirty="0" smtClean="0"/>
          </a:p>
          <a:p>
            <a:r>
              <a:rPr lang="en-US" dirty="0" smtClean="0"/>
              <a:t>Can </a:t>
            </a:r>
            <a:r>
              <a:rPr lang="en-US" dirty="0"/>
              <a:t>be more critical than functional </a:t>
            </a:r>
            <a:r>
              <a:rPr lang="en-US" dirty="0" smtClean="0"/>
              <a:t>requirements</a:t>
            </a:r>
            <a:endParaRPr lang="en-US" dirty="0"/>
          </a:p>
          <a:p>
            <a:pPr lvl="1"/>
            <a:r>
              <a:rPr lang="en-US" dirty="0" smtClean="0"/>
              <a:t>Can </a:t>
            </a:r>
            <a:r>
              <a:rPr lang="en-US" dirty="0"/>
              <a:t>work around missing functionality</a:t>
            </a:r>
          </a:p>
          <a:p>
            <a:pPr lvl="1"/>
            <a:r>
              <a:rPr lang="en-US" dirty="0" smtClean="0"/>
              <a:t>Low-quality </a:t>
            </a:r>
            <a:r>
              <a:rPr lang="en-US" dirty="0"/>
              <a:t>system may be unusable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167203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Quality </a:t>
            </a:r>
            <a:r>
              <a:rPr lang="en-US" dirty="0" smtClean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</a:t>
            </a:r>
            <a:r>
              <a:rPr lang="en-US" dirty="0"/>
              <a:t>suggestions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Performance</a:t>
            </a:r>
            <a:endParaRPr lang="en-US" dirty="0"/>
          </a:p>
          <a:p>
            <a:pPr lvl="1"/>
            <a:r>
              <a:rPr lang="en-US" dirty="0" smtClean="0"/>
              <a:t>Time </a:t>
            </a:r>
            <a:r>
              <a:rPr lang="en-US" dirty="0"/>
              <a:t>guarantees in real time</a:t>
            </a:r>
          </a:p>
          <a:p>
            <a:pPr lvl="1"/>
            <a:r>
              <a:rPr lang="en-US" dirty="0" smtClean="0"/>
              <a:t>Reliability</a:t>
            </a:r>
            <a:endParaRPr lang="en-US" dirty="0"/>
          </a:p>
          <a:p>
            <a:pPr lvl="1"/>
            <a:r>
              <a:rPr lang="en-US" dirty="0" smtClean="0"/>
              <a:t>Visual </a:t>
            </a:r>
            <a:r>
              <a:rPr lang="en-US" dirty="0"/>
              <a:t>appeal / usability</a:t>
            </a:r>
          </a:p>
          <a:p>
            <a:pPr lvl="1"/>
            <a:r>
              <a:rPr lang="en-US" dirty="0" smtClean="0"/>
              <a:t>Scalability</a:t>
            </a:r>
            <a:endParaRPr lang="en-US" dirty="0"/>
          </a:p>
          <a:p>
            <a:pPr lvl="1"/>
            <a:r>
              <a:rPr lang="en-US" dirty="0" smtClean="0"/>
              <a:t>Security</a:t>
            </a:r>
            <a:endParaRPr lang="en-US" dirty="0"/>
          </a:p>
          <a:p>
            <a:pPr lvl="1"/>
            <a:r>
              <a:rPr lang="en-US" dirty="0" smtClean="0"/>
              <a:t>Ability </a:t>
            </a:r>
            <a:r>
              <a:rPr lang="en-US" dirty="0"/>
              <a:t>to change</a:t>
            </a:r>
          </a:p>
          <a:p>
            <a:pPr lvl="1"/>
            <a:r>
              <a:rPr lang="en-US" dirty="0" smtClean="0"/>
              <a:t>Code </a:t>
            </a:r>
            <a:r>
              <a:rPr lang="en-US" dirty="0"/>
              <a:t>quality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780664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Other </a:t>
            </a:r>
            <a:r>
              <a:rPr lang="en-US" dirty="0" smtClean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Process </a:t>
            </a:r>
            <a:r>
              <a:rPr lang="en-US" dirty="0"/>
              <a:t>requirements</a:t>
            </a:r>
          </a:p>
          <a:p>
            <a:r>
              <a:rPr lang="en-US" dirty="0" smtClean="0"/>
              <a:t>Legal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Conformance </a:t>
            </a:r>
            <a:r>
              <a:rPr lang="en-US" dirty="0"/>
              <a:t>to law</a:t>
            </a:r>
          </a:p>
          <a:p>
            <a:r>
              <a:rPr lang="en-US" dirty="0" smtClean="0"/>
              <a:t>Standard </a:t>
            </a:r>
            <a:r>
              <a:rPr lang="en-US" dirty="0"/>
              <a:t>compliance</a:t>
            </a:r>
          </a:p>
          <a:p>
            <a:pPr lvl="1"/>
            <a:r>
              <a:rPr lang="en-US" dirty="0" smtClean="0"/>
              <a:t>Interoperability</a:t>
            </a:r>
            <a:endParaRPr lang="en-US" dirty="0"/>
          </a:p>
          <a:p>
            <a:r>
              <a:rPr lang="en-US" dirty="0" smtClean="0"/>
              <a:t>Implementation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Language</a:t>
            </a:r>
            <a:r>
              <a:rPr lang="en-US" dirty="0"/>
              <a:t>, platform…</a:t>
            </a:r>
          </a:p>
          <a:p>
            <a:r>
              <a:rPr lang="en-US" dirty="0" smtClean="0"/>
              <a:t>Delivery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Format</a:t>
            </a:r>
            <a:r>
              <a:rPr lang="en-US" dirty="0"/>
              <a:t>, delivery date, documentation…</a:t>
            </a:r>
          </a:p>
          <a:p>
            <a:endParaRPr lang="en-US" dirty="0" smtClean="0"/>
          </a:p>
          <a:p>
            <a:r>
              <a:rPr lang="en-US" dirty="0" smtClean="0"/>
              <a:t>Are </a:t>
            </a:r>
            <a:r>
              <a:rPr lang="en-US" dirty="0"/>
              <a:t>these legitimate requirements?</a:t>
            </a:r>
          </a:p>
          <a:p>
            <a:pPr lvl="1"/>
            <a:r>
              <a:rPr lang="en-US" dirty="0" smtClean="0"/>
              <a:t>Some </a:t>
            </a:r>
            <a:r>
              <a:rPr lang="en-US" dirty="0"/>
              <a:t>of these seem like solutions, not problems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80514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Different Ways to Look at </a:t>
            </a:r>
            <a:r>
              <a:rPr lang="en-US" dirty="0" smtClean="0"/>
              <a:t>Risk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</a:t>
            </a:r>
            <a:r>
              <a:rPr lang="en-US" dirty="0"/>
              <a:t>are various approaches to look at risk</a:t>
            </a:r>
          </a:p>
          <a:p>
            <a:pPr lvl="1"/>
            <a:r>
              <a:rPr lang="en-US" dirty="0" smtClean="0"/>
              <a:t>Dynamic </a:t>
            </a:r>
            <a:r>
              <a:rPr lang="en-US" dirty="0"/>
              <a:t>vs. Static </a:t>
            </a:r>
          </a:p>
          <a:p>
            <a:pPr lvl="1"/>
            <a:r>
              <a:rPr lang="en-US" dirty="0" smtClean="0"/>
              <a:t>loss </a:t>
            </a:r>
            <a:r>
              <a:rPr lang="en-US" dirty="0"/>
              <a:t>and gain</a:t>
            </a:r>
          </a:p>
          <a:p>
            <a:r>
              <a:rPr lang="en-US" dirty="0" smtClean="0"/>
              <a:t>The </a:t>
            </a:r>
            <a:r>
              <a:rPr lang="en-US" dirty="0"/>
              <a:t>way we look at risk and its </a:t>
            </a:r>
            <a:r>
              <a:rPr lang="en-US" dirty="0" smtClean="0"/>
              <a:t>management </a:t>
            </a:r>
            <a:r>
              <a:rPr lang="en-US" dirty="0"/>
              <a:t>is subjective and to an extent </a:t>
            </a:r>
            <a:r>
              <a:rPr lang="en-US" dirty="0" smtClean="0"/>
              <a:t>depends </a:t>
            </a:r>
            <a:r>
              <a:rPr lang="en-US" dirty="0"/>
              <a:t>on</a:t>
            </a:r>
          </a:p>
          <a:p>
            <a:pPr lvl="1"/>
            <a:r>
              <a:rPr lang="en-US" dirty="0" smtClean="0"/>
              <a:t>Experience</a:t>
            </a:r>
            <a:endParaRPr lang="en-US" dirty="0"/>
          </a:p>
          <a:p>
            <a:pPr lvl="1"/>
            <a:r>
              <a:rPr lang="en-US" dirty="0" smtClean="0"/>
              <a:t>Attitude</a:t>
            </a:r>
            <a:endParaRPr lang="en-US" dirty="0"/>
          </a:p>
          <a:p>
            <a:pPr lvl="1"/>
            <a:r>
              <a:rPr lang="en-US" dirty="0" smtClean="0"/>
              <a:t>Perception</a:t>
            </a:r>
            <a:endParaRPr lang="en-US" dirty="0"/>
          </a:p>
          <a:p>
            <a:r>
              <a:rPr lang="en-US" dirty="0" smtClean="0"/>
              <a:t>Nonetheless</a:t>
            </a:r>
            <a:r>
              <a:rPr lang="en-US" dirty="0"/>
              <a:t>, two elements persist:</a:t>
            </a:r>
          </a:p>
          <a:p>
            <a:pPr lvl="1"/>
            <a:r>
              <a:rPr lang="en-US" dirty="0" smtClean="0"/>
              <a:t>Chance</a:t>
            </a:r>
            <a:endParaRPr lang="en-US" dirty="0"/>
          </a:p>
          <a:p>
            <a:pPr lvl="1"/>
            <a:r>
              <a:rPr lang="en-US" dirty="0" smtClean="0"/>
              <a:t>Choice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38791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Making requirements </a:t>
            </a:r>
            <a:r>
              <a:rPr lang="en-US" dirty="0" smtClean="0"/>
              <a:t>verifiable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Non-functional </a:t>
            </a:r>
            <a:r>
              <a:rPr lang="en-US" dirty="0"/>
              <a:t>requirements may be </a:t>
            </a:r>
            <a:r>
              <a:rPr lang="en-US" dirty="0" smtClean="0"/>
              <a:t>very </a:t>
            </a:r>
            <a:r>
              <a:rPr lang="en-US" dirty="0"/>
              <a:t>difficult to state precisely and </a:t>
            </a:r>
            <a:r>
              <a:rPr lang="en-US" dirty="0" smtClean="0"/>
              <a:t>imprecise </a:t>
            </a:r>
            <a:r>
              <a:rPr lang="en-US" dirty="0"/>
              <a:t>requirements may be </a:t>
            </a:r>
            <a:r>
              <a:rPr lang="en-US" dirty="0" smtClean="0"/>
              <a:t>difficult </a:t>
            </a:r>
            <a:r>
              <a:rPr lang="en-US" dirty="0"/>
              <a:t>to verify. </a:t>
            </a:r>
          </a:p>
          <a:p>
            <a:r>
              <a:rPr lang="en-US" dirty="0" smtClean="0"/>
              <a:t>Informal </a:t>
            </a:r>
            <a:r>
              <a:rPr lang="en-US" dirty="0"/>
              <a:t>goal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general intention of the user such as </a:t>
            </a:r>
            <a:r>
              <a:rPr lang="en-US" dirty="0" smtClean="0"/>
              <a:t>ease </a:t>
            </a:r>
            <a:r>
              <a:rPr lang="en-US" dirty="0"/>
              <a:t>of use.</a:t>
            </a:r>
          </a:p>
          <a:p>
            <a:r>
              <a:rPr lang="en-US" dirty="0" smtClean="0"/>
              <a:t>Verifiable </a:t>
            </a:r>
            <a:r>
              <a:rPr lang="en-US" dirty="0"/>
              <a:t>non-functional requirement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statement using some measure that </a:t>
            </a:r>
            <a:r>
              <a:rPr lang="en-US" dirty="0" smtClean="0"/>
              <a:t>can </a:t>
            </a:r>
            <a:r>
              <a:rPr lang="en-US" dirty="0"/>
              <a:t>be objectively tested.</a:t>
            </a:r>
          </a:p>
          <a:p>
            <a:r>
              <a:rPr lang="en-US" dirty="0" smtClean="0"/>
              <a:t>Informal </a:t>
            </a:r>
            <a:r>
              <a:rPr lang="en-US" dirty="0"/>
              <a:t>goals may still be helpful to </a:t>
            </a:r>
            <a:r>
              <a:rPr lang="en-US" dirty="0" smtClean="0"/>
              <a:t>developers </a:t>
            </a:r>
            <a:r>
              <a:rPr lang="en-US" dirty="0"/>
              <a:t>as they convey the </a:t>
            </a:r>
            <a:r>
              <a:rPr lang="en-US" dirty="0" smtClean="0"/>
              <a:t>intentions </a:t>
            </a:r>
            <a:r>
              <a:rPr lang="en-US" dirty="0"/>
              <a:t>of the system users.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704879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Informal </a:t>
            </a:r>
            <a:r>
              <a:rPr lang="en-US" b="1" dirty="0"/>
              <a:t>goal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system should be easy to use </a:t>
            </a:r>
            <a:r>
              <a:rPr lang="en-US" dirty="0" smtClean="0"/>
              <a:t>by experienced </a:t>
            </a:r>
            <a:r>
              <a:rPr lang="en-US" dirty="0"/>
              <a:t>controllers and should be </a:t>
            </a:r>
            <a:r>
              <a:rPr lang="en-US" dirty="0" smtClean="0"/>
              <a:t>organized </a:t>
            </a:r>
            <a:r>
              <a:rPr lang="en-US" dirty="0"/>
              <a:t>in such a way that user errors are </a:t>
            </a:r>
            <a:r>
              <a:rPr lang="en-US" dirty="0" smtClean="0"/>
              <a:t>minimized.</a:t>
            </a:r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Verifiable </a:t>
            </a:r>
            <a:r>
              <a:rPr lang="en-US" b="1" dirty="0"/>
              <a:t>non-functional requirement</a:t>
            </a:r>
          </a:p>
          <a:p>
            <a:pPr lvl="1"/>
            <a:r>
              <a:rPr lang="en-US" dirty="0" smtClean="0"/>
              <a:t>Experienced </a:t>
            </a:r>
            <a:r>
              <a:rPr lang="en-US" dirty="0"/>
              <a:t>controllers shall be able to use all </a:t>
            </a:r>
            <a:r>
              <a:rPr lang="en-US" dirty="0" smtClean="0"/>
              <a:t>the </a:t>
            </a:r>
            <a:r>
              <a:rPr lang="en-US" dirty="0"/>
              <a:t>system functions after a total of two hours </a:t>
            </a:r>
            <a:r>
              <a:rPr lang="en-US" dirty="0" smtClean="0"/>
              <a:t>training</a:t>
            </a:r>
            <a:r>
              <a:rPr lang="en-US" dirty="0"/>
              <a:t>. After this training, the average </a:t>
            </a:r>
            <a:r>
              <a:rPr lang="en-US" dirty="0" smtClean="0"/>
              <a:t>number </a:t>
            </a:r>
            <a:r>
              <a:rPr lang="en-US" dirty="0"/>
              <a:t>of errors made by experienced users </a:t>
            </a:r>
            <a:r>
              <a:rPr lang="en-US" dirty="0" smtClean="0"/>
              <a:t>shall </a:t>
            </a:r>
            <a:r>
              <a:rPr lang="en-US" dirty="0"/>
              <a:t>not exceed two per day.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642974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 measures</a:t>
            </a:r>
            <a:br>
              <a:rPr lang="en-US" dirty="0"/>
            </a:br>
            <a:r>
              <a:rPr lang="en-US" sz="3100" dirty="0"/>
              <a:t>(student suggestions)</a:t>
            </a:r>
            <a:endParaRPr lang="bg-BG" sz="31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608534"/>
            <a:ext cx="8667750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1908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Stakeholders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 </a:t>
            </a:r>
            <a:r>
              <a:rPr lang="en-US" dirty="0"/>
              <a:t>person or group who will be </a:t>
            </a:r>
            <a:r>
              <a:rPr lang="en-US" dirty="0" smtClean="0"/>
              <a:t>affected </a:t>
            </a:r>
            <a:r>
              <a:rPr lang="en-US" dirty="0"/>
              <a:t>by the system, directly or </a:t>
            </a:r>
            <a:r>
              <a:rPr lang="en-US" dirty="0" smtClean="0"/>
              <a:t>indirectly</a:t>
            </a:r>
            <a:endParaRPr lang="en-US" dirty="0"/>
          </a:p>
          <a:p>
            <a:r>
              <a:rPr lang="en-US" dirty="0" smtClean="0"/>
              <a:t>Examples</a:t>
            </a:r>
            <a:endParaRPr lang="en-US" dirty="0"/>
          </a:p>
          <a:p>
            <a:pPr lvl="1"/>
            <a:r>
              <a:rPr lang="en-US" dirty="0" smtClean="0"/>
              <a:t>End </a:t>
            </a:r>
            <a:r>
              <a:rPr lang="en-US" dirty="0"/>
              <a:t>users</a:t>
            </a:r>
          </a:p>
          <a:p>
            <a:pPr lvl="1"/>
            <a:r>
              <a:rPr lang="en-US" dirty="0" smtClean="0"/>
              <a:t>System </a:t>
            </a:r>
            <a:r>
              <a:rPr lang="en-US" dirty="0"/>
              <a:t>administrators</a:t>
            </a:r>
          </a:p>
          <a:p>
            <a:pPr lvl="1"/>
            <a:r>
              <a:rPr lang="en-US" dirty="0" smtClean="0"/>
              <a:t>Engineers </a:t>
            </a:r>
            <a:r>
              <a:rPr lang="en-US" dirty="0"/>
              <a:t>maintaining the system</a:t>
            </a:r>
          </a:p>
          <a:p>
            <a:pPr lvl="1"/>
            <a:r>
              <a:rPr lang="en-US" dirty="0" smtClean="0"/>
              <a:t>Business </a:t>
            </a:r>
            <a:r>
              <a:rPr lang="en-US" dirty="0"/>
              <a:t>managers</a:t>
            </a:r>
          </a:p>
          <a:p>
            <a:endParaRPr lang="en-US" dirty="0" smtClean="0"/>
          </a:p>
          <a:p>
            <a:r>
              <a:rPr lang="en-US" dirty="0" smtClean="0"/>
              <a:t>May </a:t>
            </a:r>
            <a:r>
              <a:rPr lang="en-US" dirty="0"/>
              <a:t>disagree!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process should trigger </a:t>
            </a:r>
            <a:r>
              <a:rPr lang="en-US" dirty="0" smtClean="0"/>
              <a:t>negotiation </a:t>
            </a:r>
            <a:r>
              <a:rPr lang="en-US" dirty="0"/>
              <a:t>to resolve conflicts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042207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Elicitation </a:t>
            </a:r>
            <a:r>
              <a:rPr lang="en-US" dirty="0" smtClean="0"/>
              <a:t>Challenges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Stakeholders </a:t>
            </a:r>
            <a:r>
              <a:rPr lang="en-US" dirty="0"/>
              <a:t>don’t know what they want</a:t>
            </a:r>
          </a:p>
          <a:p>
            <a:pPr lvl="1"/>
            <a:r>
              <a:rPr lang="en-US" dirty="0" smtClean="0"/>
              <a:t>Hard </a:t>
            </a:r>
            <a:r>
              <a:rPr lang="en-US" dirty="0"/>
              <a:t>to articulate needs</a:t>
            </a:r>
          </a:p>
          <a:p>
            <a:pPr lvl="1"/>
            <a:r>
              <a:rPr lang="en-US" dirty="0" smtClean="0"/>
              <a:t>Unaware </a:t>
            </a:r>
            <a:r>
              <a:rPr lang="en-US" dirty="0"/>
              <a:t>of cost</a:t>
            </a:r>
          </a:p>
          <a:p>
            <a:r>
              <a:rPr lang="en-US" dirty="0" smtClean="0"/>
              <a:t>Stakeholder </a:t>
            </a:r>
            <a:r>
              <a:rPr lang="en-US" dirty="0"/>
              <a:t>domain </a:t>
            </a:r>
            <a:r>
              <a:rPr lang="en-US" dirty="0" err="1"/>
              <a:t>knowlege</a:t>
            </a:r>
            <a:endParaRPr lang="en-US" dirty="0"/>
          </a:p>
          <a:p>
            <a:pPr lvl="1"/>
            <a:r>
              <a:rPr lang="en-US" dirty="0" smtClean="0"/>
              <a:t>May </a:t>
            </a:r>
            <a:r>
              <a:rPr lang="en-US" dirty="0"/>
              <a:t>use jargon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leave out “obvious” domain requirements </a:t>
            </a:r>
          </a:p>
          <a:p>
            <a:pPr lvl="2"/>
            <a:r>
              <a:rPr lang="en-US" dirty="0" smtClean="0"/>
              <a:t>Not </a:t>
            </a:r>
            <a:r>
              <a:rPr lang="en-US" dirty="0"/>
              <a:t>obvious to a software engineer!</a:t>
            </a:r>
          </a:p>
          <a:p>
            <a:r>
              <a:rPr lang="en-US" dirty="0" smtClean="0"/>
              <a:t>Conflicts </a:t>
            </a:r>
            <a:r>
              <a:rPr lang="en-US" dirty="0"/>
              <a:t>among stakeholders</a:t>
            </a:r>
          </a:p>
          <a:p>
            <a:r>
              <a:rPr lang="en-US" dirty="0" smtClean="0"/>
              <a:t>Politics</a:t>
            </a:r>
            <a:endParaRPr lang="en-US" dirty="0"/>
          </a:p>
          <a:p>
            <a:pPr lvl="1"/>
            <a:r>
              <a:rPr lang="en-US" dirty="0" smtClean="0"/>
              <a:t>Managers </a:t>
            </a:r>
            <a:r>
              <a:rPr lang="en-US" dirty="0"/>
              <a:t>push for requirements that increase </a:t>
            </a:r>
            <a:r>
              <a:rPr lang="en-US" dirty="0" smtClean="0"/>
              <a:t>their </a:t>
            </a:r>
            <a:r>
              <a:rPr lang="en-US" dirty="0"/>
              <a:t>own influence</a:t>
            </a:r>
          </a:p>
          <a:p>
            <a:r>
              <a:rPr lang="en-US" dirty="0" smtClean="0"/>
              <a:t>Changes </a:t>
            </a:r>
            <a:r>
              <a:rPr lang="en-US" dirty="0"/>
              <a:t>to requirements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786306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Stakeholder </a:t>
            </a:r>
            <a:r>
              <a:rPr lang="en-US" dirty="0" smtClean="0"/>
              <a:t>Viewpoints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/>
              <a:t>framework for organizing </a:t>
            </a:r>
            <a:r>
              <a:rPr lang="en-US" dirty="0" smtClean="0"/>
              <a:t>stakeholder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Benefit</a:t>
            </a:r>
            <a:r>
              <a:rPr lang="en-US" dirty="0"/>
              <a:t>: similar viewpoints may have </a:t>
            </a:r>
            <a:r>
              <a:rPr lang="en-US" dirty="0" smtClean="0"/>
              <a:t>similar </a:t>
            </a:r>
            <a:r>
              <a:rPr lang="en-US" dirty="0"/>
              <a:t>requirements</a:t>
            </a:r>
          </a:p>
          <a:p>
            <a:endParaRPr lang="en-US" dirty="0" smtClean="0"/>
          </a:p>
          <a:p>
            <a:r>
              <a:rPr lang="en-US" dirty="0" err="1" smtClean="0"/>
              <a:t>Interactor</a:t>
            </a:r>
            <a:r>
              <a:rPr lang="en-US" dirty="0" smtClean="0"/>
              <a:t>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People </a:t>
            </a:r>
            <a:r>
              <a:rPr lang="en-US" dirty="0"/>
              <a:t>who interact with the system</a:t>
            </a:r>
          </a:p>
          <a:p>
            <a:endParaRPr lang="en-US" dirty="0" smtClean="0"/>
          </a:p>
          <a:p>
            <a:r>
              <a:rPr lang="en-US" dirty="0" smtClean="0"/>
              <a:t>Indirect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People </a:t>
            </a:r>
            <a:r>
              <a:rPr lang="en-US" dirty="0"/>
              <a:t>who influence the system’s </a:t>
            </a:r>
            <a:r>
              <a:rPr lang="en-US" dirty="0" smtClean="0"/>
              <a:t>requirements </a:t>
            </a:r>
            <a:r>
              <a:rPr lang="en-US" dirty="0"/>
              <a:t>in some other way</a:t>
            </a:r>
          </a:p>
          <a:p>
            <a:endParaRPr lang="en-US" dirty="0" smtClean="0"/>
          </a:p>
          <a:p>
            <a:r>
              <a:rPr lang="en-US" dirty="0" smtClean="0"/>
              <a:t>Domain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Domain </a:t>
            </a:r>
            <a:r>
              <a:rPr lang="en-US" dirty="0"/>
              <a:t>characteristics and constraints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344451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Viewpoints Example</a:t>
            </a:r>
            <a:br>
              <a:rPr lang="en-US" dirty="0"/>
            </a:br>
            <a:r>
              <a:rPr lang="en-US" sz="3100" dirty="0"/>
              <a:t>(student suggestions</a:t>
            </a:r>
            <a:r>
              <a:rPr lang="en-US" sz="3100" dirty="0" smtClean="0"/>
              <a:t>)</a:t>
            </a:r>
            <a:endParaRPr lang="bg-BG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Setting</a:t>
            </a:r>
            <a:r>
              <a:rPr lang="en-US" dirty="0"/>
              <a:t>: Bank ATM</a:t>
            </a:r>
          </a:p>
          <a:p>
            <a:r>
              <a:rPr lang="en-US" dirty="0" err="1" smtClean="0"/>
              <a:t>Interactor</a:t>
            </a:r>
            <a:r>
              <a:rPr lang="en-US" dirty="0" smtClean="0"/>
              <a:t>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Consumer</a:t>
            </a:r>
            <a:endParaRPr lang="en-US" dirty="0"/>
          </a:p>
          <a:p>
            <a:pPr lvl="1"/>
            <a:r>
              <a:rPr lang="en-US" dirty="0" smtClean="0"/>
              <a:t>Bank </a:t>
            </a:r>
            <a:r>
              <a:rPr lang="en-US" dirty="0"/>
              <a:t>manager (policy settings)</a:t>
            </a:r>
          </a:p>
          <a:p>
            <a:pPr lvl="1"/>
            <a:r>
              <a:rPr lang="en-US" dirty="0" smtClean="0"/>
              <a:t>People </a:t>
            </a:r>
            <a:r>
              <a:rPr lang="en-US" dirty="0"/>
              <a:t>who fill up the ATM</a:t>
            </a:r>
          </a:p>
          <a:p>
            <a:pPr lvl="1"/>
            <a:r>
              <a:rPr lang="en-US" dirty="0" smtClean="0"/>
              <a:t>Bank </a:t>
            </a:r>
            <a:r>
              <a:rPr lang="en-US" dirty="0"/>
              <a:t>server</a:t>
            </a:r>
          </a:p>
          <a:p>
            <a:r>
              <a:rPr lang="en-US" dirty="0" smtClean="0"/>
              <a:t>Indirect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Bank </a:t>
            </a:r>
            <a:r>
              <a:rPr lang="en-US" dirty="0"/>
              <a:t>manager (policy settings)</a:t>
            </a:r>
          </a:p>
          <a:p>
            <a:pPr lvl="1"/>
            <a:r>
              <a:rPr lang="en-US" dirty="0" smtClean="0"/>
              <a:t>Federal </a:t>
            </a:r>
            <a:r>
              <a:rPr lang="en-US" dirty="0"/>
              <a:t>reserve</a:t>
            </a:r>
          </a:p>
          <a:p>
            <a:pPr lvl="1"/>
            <a:r>
              <a:rPr lang="en-US" dirty="0" smtClean="0"/>
              <a:t>Thieves </a:t>
            </a:r>
            <a:r>
              <a:rPr lang="en-US" dirty="0"/>
              <a:t>or security managers</a:t>
            </a:r>
          </a:p>
          <a:p>
            <a:r>
              <a:rPr lang="en-US" dirty="0" smtClean="0"/>
              <a:t>Domain </a:t>
            </a:r>
            <a:r>
              <a:rPr lang="en-US" dirty="0"/>
              <a:t>viewpoints</a:t>
            </a:r>
          </a:p>
          <a:p>
            <a:pPr lvl="1"/>
            <a:r>
              <a:rPr lang="en-US" dirty="0" smtClean="0"/>
              <a:t>Laws </a:t>
            </a:r>
            <a:r>
              <a:rPr lang="en-US" dirty="0"/>
              <a:t>governing ATM use</a:t>
            </a:r>
          </a:p>
          <a:p>
            <a:pPr lvl="1"/>
            <a:r>
              <a:rPr lang="en-US" dirty="0" smtClean="0"/>
              <a:t>Agreements </a:t>
            </a:r>
            <a:r>
              <a:rPr lang="en-US" dirty="0"/>
              <a:t>with other banks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769961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Interviews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Deriving </a:t>
            </a:r>
            <a:r>
              <a:rPr lang="en-US" dirty="0"/>
              <a:t>requirements from answers to </a:t>
            </a:r>
            <a:r>
              <a:rPr lang="en-US" dirty="0" smtClean="0"/>
              <a:t>questions </a:t>
            </a:r>
            <a:r>
              <a:rPr lang="en-US" dirty="0"/>
              <a:t>in interviews with stakeholders</a:t>
            </a:r>
          </a:p>
          <a:p>
            <a:endParaRPr lang="en-US" dirty="0" smtClean="0"/>
          </a:p>
          <a:p>
            <a:r>
              <a:rPr lang="en-US" dirty="0" smtClean="0"/>
              <a:t>Effective </a:t>
            </a:r>
            <a:r>
              <a:rPr lang="en-US" dirty="0"/>
              <a:t>interviewers</a:t>
            </a:r>
          </a:p>
          <a:p>
            <a:pPr lvl="1"/>
            <a:r>
              <a:rPr lang="en-US" dirty="0" smtClean="0"/>
              <a:t>Are </a:t>
            </a:r>
            <a:r>
              <a:rPr lang="en-US" dirty="0"/>
              <a:t>open-minded: willing to change ideas in </a:t>
            </a:r>
            <a:r>
              <a:rPr lang="en-US" dirty="0" smtClean="0"/>
              <a:t>response </a:t>
            </a:r>
            <a:r>
              <a:rPr lang="en-US" dirty="0"/>
              <a:t>to stakeholder comments</a:t>
            </a:r>
          </a:p>
          <a:p>
            <a:pPr lvl="1"/>
            <a:r>
              <a:rPr lang="en-US" dirty="0" smtClean="0"/>
              <a:t>Begin </a:t>
            </a:r>
            <a:r>
              <a:rPr lang="en-US" dirty="0"/>
              <a:t>concretely</a:t>
            </a:r>
          </a:p>
          <a:p>
            <a:pPr lvl="2"/>
            <a:r>
              <a:rPr lang="en-US" dirty="0" smtClean="0"/>
              <a:t>Specific </a:t>
            </a:r>
            <a:r>
              <a:rPr lang="en-US" dirty="0"/>
              <a:t>question</a:t>
            </a:r>
          </a:p>
          <a:p>
            <a:pPr lvl="2"/>
            <a:r>
              <a:rPr lang="en-US" dirty="0" smtClean="0"/>
              <a:t>Requirements </a:t>
            </a:r>
            <a:r>
              <a:rPr lang="en-US" dirty="0"/>
              <a:t>proposal</a:t>
            </a:r>
          </a:p>
          <a:p>
            <a:pPr lvl="2"/>
            <a:r>
              <a:rPr lang="en-US" dirty="0" smtClean="0"/>
              <a:t>Working </a:t>
            </a:r>
            <a:r>
              <a:rPr lang="en-US" dirty="0"/>
              <a:t>through a prototype</a:t>
            </a:r>
          </a:p>
          <a:p>
            <a:pPr lvl="1"/>
            <a:r>
              <a:rPr lang="en-US" dirty="0" smtClean="0"/>
              <a:t>Explore </a:t>
            </a:r>
            <a:r>
              <a:rPr lang="en-US" dirty="0"/>
              <a:t>additional issues that come naturally </a:t>
            </a:r>
            <a:r>
              <a:rPr lang="en-US" dirty="0" smtClean="0"/>
              <a:t>from </a:t>
            </a:r>
            <a:r>
              <a:rPr lang="en-US" dirty="0"/>
              <a:t>these questions</a:t>
            </a:r>
          </a:p>
          <a:p>
            <a:pPr lvl="2"/>
            <a:r>
              <a:rPr lang="en-US" dirty="0" smtClean="0"/>
              <a:t>But </a:t>
            </a:r>
            <a:r>
              <a:rPr lang="en-US" dirty="0"/>
              <a:t>staying focused on the system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5180367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Interview Benefits and </a:t>
            </a:r>
            <a:r>
              <a:rPr lang="en-US" dirty="0" smtClean="0"/>
              <a:t>Drawbacks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Strengths</a:t>
            </a:r>
            <a:endParaRPr lang="en-US" dirty="0"/>
          </a:p>
          <a:p>
            <a:pPr lvl="1"/>
            <a:r>
              <a:rPr lang="en-US" dirty="0" smtClean="0"/>
              <a:t>What </a:t>
            </a:r>
            <a:r>
              <a:rPr lang="en-US" dirty="0"/>
              <a:t>stakeholders do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they interact with the system</a:t>
            </a:r>
          </a:p>
          <a:p>
            <a:pPr lvl="1"/>
            <a:r>
              <a:rPr lang="en-US" dirty="0" smtClean="0"/>
              <a:t>Challenges </a:t>
            </a:r>
            <a:r>
              <a:rPr lang="en-US" dirty="0"/>
              <a:t>with current systems</a:t>
            </a:r>
          </a:p>
          <a:p>
            <a:endParaRPr lang="en-US" dirty="0" smtClean="0"/>
          </a:p>
          <a:p>
            <a:r>
              <a:rPr lang="en-US" dirty="0" smtClean="0"/>
              <a:t>Weaknesses</a:t>
            </a:r>
            <a:endParaRPr lang="en-US" dirty="0"/>
          </a:p>
          <a:p>
            <a:pPr lvl="1"/>
            <a:r>
              <a:rPr lang="en-US" dirty="0" smtClean="0"/>
              <a:t>Capturing </a:t>
            </a:r>
            <a:r>
              <a:rPr lang="en-US" dirty="0"/>
              <a:t>domain knowledge</a:t>
            </a:r>
          </a:p>
          <a:p>
            <a:pPr lvl="2"/>
            <a:r>
              <a:rPr lang="en-US" dirty="0" smtClean="0"/>
              <a:t>Familiarity</a:t>
            </a:r>
            <a:endParaRPr lang="en-US" dirty="0"/>
          </a:p>
          <a:p>
            <a:pPr lvl="2"/>
            <a:r>
              <a:rPr lang="en-US" dirty="0" smtClean="0"/>
              <a:t>Technical </a:t>
            </a:r>
            <a:r>
              <a:rPr lang="en-US" dirty="0"/>
              <a:t>subtlety</a:t>
            </a:r>
          </a:p>
          <a:p>
            <a:pPr lvl="1"/>
            <a:r>
              <a:rPr lang="en-US" dirty="0" smtClean="0"/>
              <a:t>Organizational </a:t>
            </a:r>
            <a:r>
              <a:rPr lang="en-US" dirty="0"/>
              <a:t>issues</a:t>
            </a:r>
          </a:p>
          <a:p>
            <a:pPr lvl="2"/>
            <a:r>
              <a:rPr lang="en-US" dirty="0" smtClean="0"/>
              <a:t>People </a:t>
            </a:r>
            <a:r>
              <a:rPr lang="en-US" dirty="0"/>
              <a:t>may not want to tell the truth </a:t>
            </a:r>
            <a:r>
              <a:rPr lang="en-US" dirty="0" smtClean="0"/>
              <a:t>about </a:t>
            </a:r>
            <a:r>
              <a:rPr lang="en-US" dirty="0"/>
              <a:t>the politics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099961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Scenarios</a:t>
            </a:r>
            <a:br>
              <a:rPr lang="en-US" dirty="0" smtClean="0"/>
            </a:br>
            <a:r>
              <a:rPr lang="en-US" sz="2700" dirty="0" smtClean="0"/>
              <a:t>Source</a:t>
            </a:r>
            <a:r>
              <a:rPr lang="en-US" sz="2700" dirty="0"/>
              <a:t>: Ian </a:t>
            </a:r>
            <a:r>
              <a:rPr lang="en-US" sz="2700" dirty="0" err="1"/>
              <a:t>Sommerville</a:t>
            </a:r>
            <a:r>
              <a:rPr lang="en-US" sz="2700" dirty="0"/>
              <a:t>, Software Engineering </a:t>
            </a:r>
            <a:r>
              <a:rPr lang="en-US" sz="2700" dirty="0" smtClean="0"/>
              <a:t>7</a:t>
            </a:r>
            <a:endParaRPr lang="bg-BG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Scenarios </a:t>
            </a:r>
            <a:r>
              <a:rPr lang="en-US" dirty="0"/>
              <a:t>are real-life examples </a:t>
            </a:r>
            <a:r>
              <a:rPr lang="en-US" dirty="0" smtClean="0"/>
              <a:t>of  how </a:t>
            </a:r>
            <a:r>
              <a:rPr lang="en-US" dirty="0"/>
              <a:t>a system can be used.</a:t>
            </a:r>
          </a:p>
          <a:p>
            <a:endParaRPr lang="en-US" dirty="0" smtClean="0"/>
          </a:p>
          <a:p>
            <a:r>
              <a:rPr lang="en-US" dirty="0" smtClean="0"/>
              <a:t>Benefits </a:t>
            </a:r>
            <a:r>
              <a:rPr lang="en-US" dirty="0"/>
              <a:t>of concrete scenario</a:t>
            </a:r>
          </a:p>
          <a:p>
            <a:pPr lvl="1"/>
            <a:r>
              <a:rPr lang="en-US" dirty="0" smtClean="0"/>
              <a:t>Easier </a:t>
            </a:r>
            <a:r>
              <a:rPr lang="en-US" dirty="0"/>
              <a:t>for non-technical users to relate </a:t>
            </a:r>
            <a:r>
              <a:rPr lang="en-US" dirty="0" smtClean="0"/>
              <a:t>to </a:t>
            </a:r>
            <a:r>
              <a:rPr lang="en-US" dirty="0"/>
              <a:t>than abstract descriptions</a:t>
            </a:r>
          </a:p>
          <a:p>
            <a:pPr lvl="1"/>
            <a:r>
              <a:rPr lang="en-US" dirty="0" smtClean="0"/>
              <a:t>Criticism </a:t>
            </a:r>
            <a:r>
              <a:rPr lang="en-US" dirty="0"/>
              <a:t>draws out details that might </a:t>
            </a:r>
            <a:r>
              <a:rPr lang="en-US" dirty="0" smtClean="0"/>
              <a:t>otherwise </a:t>
            </a:r>
            <a:r>
              <a:rPr lang="en-US" dirty="0"/>
              <a:t>remain implicit</a:t>
            </a:r>
          </a:p>
          <a:p>
            <a:pPr lvl="1"/>
            <a:r>
              <a:rPr lang="en-US" dirty="0" smtClean="0"/>
              <a:t>Basis </a:t>
            </a:r>
            <a:r>
              <a:rPr lang="en-US" dirty="0"/>
              <a:t>for final requirements</a:t>
            </a:r>
          </a:p>
          <a:p>
            <a:endParaRPr lang="en-US" dirty="0" smtClean="0"/>
          </a:p>
          <a:p>
            <a:r>
              <a:rPr lang="en-US" dirty="0" smtClean="0"/>
              <a:t>Drawbacks</a:t>
            </a:r>
            <a:endParaRPr lang="en-US" dirty="0"/>
          </a:p>
          <a:p>
            <a:pPr lvl="1"/>
            <a:r>
              <a:rPr lang="en-US" dirty="0" smtClean="0"/>
              <a:t>No </a:t>
            </a:r>
            <a:r>
              <a:rPr lang="en-US" dirty="0"/>
              <a:t>list of scenarios can cover the full </a:t>
            </a:r>
            <a:r>
              <a:rPr lang="en-US" dirty="0" smtClean="0"/>
              <a:t>range </a:t>
            </a:r>
            <a:r>
              <a:rPr lang="en-US" dirty="0"/>
              <a:t>of situations encountered in </a:t>
            </a:r>
            <a:r>
              <a:rPr lang="en-US" dirty="0" smtClean="0"/>
              <a:t>practice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87958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1916832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“The essence of risk management lies in </a:t>
            </a:r>
          </a:p>
          <a:p>
            <a:r>
              <a:rPr lang="en-US" sz="2800" dirty="0"/>
              <a:t>maximizing the areas  </a:t>
            </a:r>
            <a:r>
              <a:rPr lang="en-US" sz="2800" b="1" dirty="0"/>
              <a:t>where we have some </a:t>
            </a:r>
          </a:p>
          <a:p>
            <a:r>
              <a:rPr lang="en-US" sz="2800" b="1" dirty="0"/>
              <a:t>control over the outcome while minimizing </a:t>
            </a:r>
          </a:p>
          <a:p>
            <a:r>
              <a:rPr lang="en-US" sz="2800" b="1" dirty="0"/>
              <a:t>the areas where we have absolutely no </a:t>
            </a:r>
          </a:p>
          <a:p>
            <a:r>
              <a:rPr lang="en-US" sz="2800" b="1" dirty="0"/>
              <a:t>control over the outcome </a:t>
            </a:r>
            <a:r>
              <a:rPr lang="en-US" sz="2800" dirty="0"/>
              <a:t>and the linkage </a:t>
            </a:r>
          </a:p>
          <a:p>
            <a:r>
              <a:rPr lang="en-US" sz="2800" dirty="0"/>
              <a:t>between cause and effect is hidden from us</a:t>
            </a:r>
            <a:r>
              <a:rPr lang="en-US" sz="2800" dirty="0" smtClean="0"/>
              <a:t>.”</a:t>
            </a:r>
          </a:p>
          <a:p>
            <a:endParaRPr lang="en-US" sz="2800" dirty="0"/>
          </a:p>
          <a:p>
            <a:pPr algn="r"/>
            <a:r>
              <a:rPr lang="en-US" sz="2800" dirty="0"/>
              <a:t>“Against the Gods p. 197”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242948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Scenarios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Scenarios </a:t>
            </a:r>
            <a:r>
              <a:rPr lang="en-US" dirty="0"/>
              <a:t>should </a:t>
            </a:r>
            <a:r>
              <a:rPr lang="en-US" dirty="0" smtClean="0"/>
              <a:t>include</a:t>
            </a:r>
          </a:p>
          <a:p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description of the starting situation;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description of the normal flow of </a:t>
            </a:r>
            <a:r>
              <a:rPr lang="en-US" dirty="0" smtClean="0"/>
              <a:t> events</a:t>
            </a:r>
            <a:r>
              <a:rPr lang="en-US" dirty="0"/>
              <a:t>;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description of what can go wrong;</a:t>
            </a:r>
          </a:p>
          <a:p>
            <a:pPr lvl="1"/>
            <a:r>
              <a:rPr lang="en-US" dirty="0" smtClean="0"/>
              <a:t>Information </a:t>
            </a:r>
            <a:r>
              <a:rPr lang="en-US" dirty="0"/>
              <a:t>about other concurrent </a:t>
            </a:r>
            <a:r>
              <a:rPr lang="en-US" dirty="0" smtClean="0"/>
              <a:t>activities</a:t>
            </a:r>
            <a:r>
              <a:rPr lang="en-US" dirty="0"/>
              <a:t>;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description of the state when the </a:t>
            </a:r>
            <a:r>
              <a:rPr lang="en-US" dirty="0" smtClean="0"/>
              <a:t>scenario </a:t>
            </a:r>
            <a:r>
              <a:rPr lang="en-US" dirty="0"/>
              <a:t>finishes.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918741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Library System </a:t>
            </a:r>
            <a:r>
              <a:rPr lang="en-US" dirty="0" smtClean="0"/>
              <a:t>Scenario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Initial </a:t>
            </a:r>
            <a:r>
              <a:rPr lang="en-US" b="1" dirty="0"/>
              <a:t>assumption:</a:t>
            </a:r>
            <a:r>
              <a:rPr lang="en-US" dirty="0"/>
              <a:t> The user has logged on to the LIBSYS </a:t>
            </a:r>
            <a:r>
              <a:rPr lang="en-US" dirty="0" smtClean="0"/>
              <a:t>system </a:t>
            </a:r>
            <a:r>
              <a:rPr lang="en-US" dirty="0"/>
              <a:t>and has located the journal containing the copy of the </a:t>
            </a:r>
            <a:r>
              <a:rPr lang="en-US" dirty="0" smtClean="0"/>
              <a:t>article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Normal</a:t>
            </a:r>
            <a:r>
              <a:rPr lang="en-US" b="1" dirty="0"/>
              <a:t>:</a:t>
            </a:r>
            <a:r>
              <a:rPr lang="en-US" dirty="0"/>
              <a:t> The user selects the article to be copied. He or she is </a:t>
            </a:r>
            <a:r>
              <a:rPr lang="en-US" dirty="0" smtClean="0"/>
              <a:t>then </a:t>
            </a:r>
            <a:r>
              <a:rPr lang="en-US" dirty="0"/>
              <a:t>prompted by the system to either provide subscriber </a:t>
            </a:r>
            <a:r>
              <a:rPr lang="en-US" dirty="0" smtClean="0"/>
              <a:t>information </a:t>
            </a:r>
            <a:r>
              <a:rPr lang="en-US" dirty="0"/>
              <a:t>for the journal or to indicate how they will pay </a:t>
            </a:r>
            <a:r>
              <a:rPr lang="en-US" dirty="0" smtClean="0"/>
              <a:t>for the </a:t>
            </a:r>
            <a:r>
              <a:rPr lang="en-US" dirty="0"/>
              <a:t>article. Alternative payment methods are by credit card or </a:t>
            </a:r>
            <a:r>
              <a:rPr lang="en-US" dirty="0" smtClean="0"/>
              <a:t>by </a:t>
            </a:r>
            <a:r>
              <a:rPr lang="en-US" dirty="0"/>
              <a:t>quoting an </a:t>
            </a:r>
            <a:r>
              <a:rPr lang="en-US" dirty="0" smtClean="0"/>
              <a:t>organizational </a:t>
            </a:r>
            <a:r>
              <a:rPr lang="en-US" dirty="0"/>
              <a:t>account number.</a:t>
            </a:r>
          </a:p>
          <a:p>
            <a:pPr marL="0" indent="0">
              <a:buNone/>
            </a:pPr>
            <a:r>
              <a:rPr lang="en-US" dirty="0"/>
              <a:t>The user is then asked to fill in a copyright form that maintains </a:t>
            </a:r>
            <a:r>
              <a:rPr lang="en-US" dirty="0" smtClean="0"/>
              <a:t>details </a:t>
            </a:r>
            <a:r>
              <a:rPr lang="en-US" dirty="0"/>
              <a:t>of the transaction and they then submit this to the </a:t>
            </a:r>
            <a:r>
              <a:rPr lang="en-US" dirty="0" smtClean="0"/>
              <a:t>LIBSYS </a:t>
            </a:r>
            <a:r>
              <a:rPr lang="en-US" dirty="0"/>
              <a:t>system.</a:t>
            </a:r>
          </a:p>
          <a:p>
            <a:pPr marL="0" indent="0">
              <a:buNone/>
            </a:pPr>
            <a:r>
              <a:rPr lang="en-US" dirty="0"/>
              <a:t>The copyright form is checked and, if OK, the PDF version of </a:t>
            </a:r>
            <a:r>
              <a:rPr lang="en-US" dirty="0" smtClean="0"/>
              <a:t>the </a:t>
            </a:r>
            <a:r>
              <a:rPr lang="en-US" dirty="0"/>
              <a:t>article is downloaded to the LIBSYS working area on the </a:t>
            </a:r>
            <a:r>
              <a:rPr lang="en-US" dirty="0" smtClean="0"/>
              <a:t>user’s </a:t>
            </a:r>
            <a:r>
              <a:rPr lang="en-US" dirty="0"/>
              <a:t>computer and the user is informed that it is available. </a:t>
            </a:r>
            <a:r>
              <a:rPr lang="en-US" dirty="0" smtClean="0"/>
              <a:t>The </a:t>
            </a:r>
            <a:r>
              <a:rPr lang="en-US" dirty="0"/>
              <a:t>user is asked to select a printer and a copy of the article is </a:t>
            </a:r>
            <a:r>
              <a:rPr lang="en-US" dirty="0" smtClean="0"/>
              <a:t>printed</a:t>
            </a:r>
            <a:r>
              <a:rPr lang="en-US" dirty="0"/>
              <a:t>. If the article has been flagged as ‘print-only’ it is </a:t>
            </a:r>
            <a:r>
              <a:rPr lang="en-US" dirty="0" smtClean="0"/>
              <a:t>deleted </a:t>
            </a:r>
            <a:r>
              <a:rPr lang="en-US" dirty="0"/>
              <a:t>from the user’s system once the user has confirmed </a:t>
            </a:r>
            <a:r>
              <a:rPr lang="en-US" dirty="0" smtClean="0"/>
              <a:t>that </a:t>
            </a:r>
            <a:r>
              <a:rPr lang="en-US" dirty="0"/>
              <a:t>printing is complete.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62441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Library System </a:t>
            </a:r>
            <a:r>
              <a:rPr lang="en-US" dirty="0" smtClean="0"/>
              <a:t>Scenario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What </a:t>
            </a:r>
            <a:r>
              <a:rPr lang="en-US" b="1" dirty="0"/>
              <a:t>can go wrong:</a:t>
            </a:r>
            <a:r>
              <a:rPr lang="en-US" dirty="0"/>
              <a:t> The user may fail to fill in the copyright </a:t>
            </a:r>
            <a:r>
              <a:rPr lang="en-US" dirty="0" smtClean="0"/>
              <a:t> form </a:t>
            </a:r>
            <a:r>
              <a:rPr lang="en-US" dirty="0"/>
              <a:t>correctly. In this case, the form should be re-presented  to </a:t>
            </a:r>
            <a:r>
              <a:rPr lang="en-US" dirty="0" smtClean="0"/>
              <a:t>the </a:t>
            </a:r>
            <a:r>
              <a:rPr lang="en-US" dirty="0"/>
              <a:t>user for correction. If the resubmitted form is still incorrect </a:t>
            </a:r>
            <a:r>
              <a:rPr lang="en-US" dirty="0" smtClean="0"/>
              <a:t>then </a:t>
            </a:r>
            <a:r>
              <a:rPr lang="en-US" dirty="0"/>
              <a:t>the user’s request for the article is rejected.</a:t>
            </a:r>
          </a:p>
          <a:p>
            <a:pPr marL="0" indent="0">
              <a:buNone/>
            </a:pPr>
            <a:r>
              <a:rPr lang="en-US" dirty="0"/>
              <a:t>The payment may be rejected by the system. The user’s </a:t>
            </a:r>
            <a:r>
              <a:rPr lang="en-US" dirty="0" smtClean="0"/>
              <a:t>request </a:t>
            </a:r>
            <a:r>
              <a:rPr lang="en-US" dirty="0"/>
              <a:t>for the article is rejected.</a:t>
            </a:r>
          </a:p>
          <a:p>
            <a:pPr marL="0" indent="0">
              <a:buNone/>
            </a:pPr>
            <a:r>
              <a:rPr lang="en-US" dirty="0"/>
              <a:t>The article download may fail. Retry until successful or the user </a:t>
            </a:r>
            <a:r>
              <a:rPr lang="en-US" dirty="0" smtClean="0"/>
              <a:t>terminates </a:t>
            </a:r>
            <a:r>
              <a:rPr lang="en-US" dirty="0"/>
              <a:t>the session.</a:t>
            </a:r>
          </a:p>
          <a:p>
            <a:pPr marL="0" indent="0">
              <a:buNone/>
            </a:pPr>
            <a:r>
              <a:rPr lang="en-US" dirty="0"/>
              <a:t>It may not be possible to print the article. If the article is not </a:t>
            </a:r>
            <a:r>
              <a:rPr lang="en-US" dirty="0" smtClean="0"/>
              <a:t>flagged </a:t>
            </a:r>
            <a:r>
              <a:rPr lang="en-US" dirty="0"/>
              <a:t>as ‘print-only’ then it is held in the LIBSYS workspace. </a:t>
            </a:r>
            <a:r>
              <a:rPr lang="en-US" dirty="0" smtClean="0"/>
              <a:t>Otherwise</a:t>
            </a:r>
            <a:r>
              <a:rPr lang="en-US" dirty="0"/>
              <a:t>, the article is deleted and the user’s account credited </a:t>
            </a:r>
            <a:r>
              <a:rPr lang="en-US" dirty="0" smtClean="0"/>
              <a:t>with </a:t>
            </a:r>
            <a:r>
              <a:rPr lang="en-US" dirty="0"/>
              <a:t>the cost of the article.</a:t>
            </a:r>
          </a:p>
          <a:p>
            <a:pPr marL="0" indent="0">
              <a:buNone/>
            </a:pPr>
            <a:r>
              <a:rPr lang="en-US" b="1" dirty="0"/>
              <a:t>Other activities: </a:t>
            </a:r>
            <a:r>
              <a:rPr lang="en-US" dirty="0"/>
              <a:t>Simultaneous downloads of other articles.</a:t>
            </a:r>
          </a:p>
          <a:p>
            <a:pPr marL="0" indent="0">
              <a:buNone/>
            </a:pPr>
            <a:r>
              <a:rPr lang="en-US" b="1" dirty="0"/>
              <a:t>System state on completion: </a:t>
            </a:r>
            <a:r>
              <a:rPr lang="en-US" dirty="0"/>
              <a:t>User is logged on. The </a:t>
            </a:r>
            <a:r>
              <a:rPr lang="en-US" dirty="0" smtClean="0"/>
              <a:t>downloaded </a:t>
            </a:r>
            <a:r>
              <a:rPr lang="en-US" dirty="0"/>
              <a:t>article has been deleted from LIBSYS workspace if </a:t>
            </a:r>
            <a:r>
              <a:rPr lang="en-US" dirty="0" smtClean="0"/>
              <a:t>it </a:t>
            </a:r>
            <a:r>
              <a:rPr lang="en-US" dirty="0"/>
              <a:t>has been flagged as print-only.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57481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and Project Management</a:t>
            </a:r>
            <a:br>
              <a:rPr lang="en-US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Makes </a:t>
            </a:r>
            <a:r>
              <a:rPr lang="en-US" dirty="0"/>
              <a:t>the Pieces fit </a:t>
            </a:r>
            <a:r>
              <a:rPr lang="en-US" dirty="0" smtClean="0"/>
              <a:t>together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Risk </a:t>
            </a:r>
            <a:r>
              <a:rPr lang="en-US" dirty="0"/>
              <a:t>management is aimed </a:t>
            </a:r>
            <a:r>
              <a:rPr lang="en-US" dirty="0" smtClean="0"/>
              <a:t>at </a:t>
            </a:r>
            <a:br>
              <a:rPr lang="en-US" dirty="0" smtClean="0"/>
            </a:br>
            <a:r>
              <a:rPr lang="en-US" dirty="0" smtClean="0"/>
              <a:t>addressing </a:t>
            </a:r>
            <a:r>
              <a:rPr lang="en-US" dirty="0"/>
              <a:t>the risks within </a:t>
            </a:r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project </a:t>
            </a:r>
            <a:r>
              <a:rPr lang="en-US" dirty="0"/>
              <a:t>management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environment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3376959" cy="337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74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Need to Manage Risk</a:t>
            </a:r>
            <a:br>
              <a:rPr lang="en-US" dirty="0"/>
            </a:br>
            <a:r>
              <a:rPr lang="en-US" sz="3100" dirty="0"/>
              <a:t>Increases With System Complexity</a:t>
            </a:r>
            <a:endParaRPr lang="bg-B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99" y="1560459"/>
            <a:ext cx="7793625" cy="510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2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543</TotalTime>
  <Words>3233</Words>
  <Application>Microsoft Office PowerPoint</Application>
  <PresentationFormat>On-screen Show (4:3)</PresentationFormat>
  <Paragraphs>524</Paragraphs>
  <Slides>72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Clarity</vt:lpstr>
      <vt:lpstr>Risk Management In Software  Intensive Projects</vt:lpstr>
      <vt:lpstr>Agenda</vt:lpstr>
      <vt:lpstr>What is Risk</vt:lpstr>
      <vt:lpstr>Risk Defined</vt:lpstr>
      <vt:lpstr>Is Risk Necessarily Bad?</vt:lpstr>
      <vt:lpstr>Different Ways to Look at Risk</vt:lpstr>
      <vt:lpstr>PowerPoint Presentation</vt:lpstr>
      <vt:lpstr>Risk and Project Management </vt:lpstr>
      <vt:lpstr>The Need to Manage Risk Increases With System Complexity</vt:lpstr>
      <vt:lpstr>The Case For Risk Management</vt:lpstr>
      <vt:lpstr>The Case Against Risk Management</vt:lpstr>
      <vt:lpstr>Risk Management  Process</vt:lpstr>
      <vt:lpstr>Agenda</vt:lpstr>
      <vt:lpstr>The Risk Management Process</vt:lpstr>
      <vt:lpstr>Reasoning</vt:lpstr>
      <vt:lpstr>Building One</vt:lpstr>
      <vt:lpstr>Some More To Think About</vt:lpstr>
      <vt:lpstr>Picture Of Success </vt:lpstr>
      <vt:lpstr>Picture Of Success - Rephrased</vt:lpstr>
      <vt:lpstr>Risk Statements Some Questions</vt:lpstr>
      <vt:lpstr>Condition Consequence Construct</vt:lpstr>
      <vt:lpstr>Summary</vt:lpstr>
      <vt:lpstr>Risk Analysis Risk Attributes</vt:lpstr>
      <vt:lpstr>Various Levels of Evaluation</vt:lpstr>
      <vt:lpstr>Risk Exposure Stop Light Depiction</vt:lpstr>
      <vt:lpstr>Risk Exposure</vt:lpstr>
      <vt:lpstr>Possible Definitions</vt:lpstr>
      <vt:lpstr>Risk Classification</vt:lpstr>
      <vt:lpstr>Affinity Grouping</vt:lpstr>
      <vt:lpstr>Risk Taxonomy Grouping</vt:lpstr>
      <vt:lpstr>Risk Prioritization</vt:lpstr>
      <vt:lpstr>Risk Prioritization Pareto Top N</vt:lpstr>
      <vt:lpstr>Risk Prioritization Multi-voting</vt:lpstr>
      <vt:lpstr>Risk Prioritization Comparison Risk ranking (CRR)</vt:lpstr>
      <vt:lpstr>Summary</vt:lpstr>
      <vt:lpstr>Prototyping</vt:lpstr>
      <vt:lpstr>What is a Prototype?</vt:lpstr>
      <vt:lpstr>What is a Prototype?</vt:lpstr>
      <vt:lpstr>Prototyping Guidelines</vt:lpstr>
      <vt:lpstr>UI Design</vt:lpstr>
      <vt:lpstr>Paper UI Prototyping</vt:lpstr>
      <vt:lpstr>Live UI Prototyping</vt:lpstr>
      <vt:lpstr>System Design</vt:lpstr>
      <vt:lpstr>Risks of Prototyping</vt:lpstr>
      <vt:lpstr>Understanding Software  Problems</vt:lpstr>
      <vt:lpstr>Problem Vs. Solution</vt:lpstr>
      <vt:lpstr>Patient Monitoring</vt:lpstr>
      <vt:lpstr>Patient Monitoring</vt:lpstr>
      <vt:lpstr>The Machine and the World</vt:lpstr>
      <vt:lpstr>The Machine and the World</vt:lpstr>
      <vt:lpstr>Call Forwarding</vt:lpstr>
      <vt:lpstr>Call Forwarding</vt:lpstr>
      <vt:lpstr>Call Forwarding</vt:lpstr>
      <vt:lpstr>The problem is not at the interface</vt:lpstr>
      <vt:lpstr>Requirements</vt:lpstr>
      <vt:lpstr>Functional Requirements</vt:lpstr>
      <vt:lpstr>Quality Requirements</vt:lpstr>
      <vt:lpstr>Example Quality Requirements</vt:lpstr>
      <vt:lpstr>Other Requirements</vt:lpstr>
      <vt:lpstr>Making requirements verifiable</vt:lpstr>
      <vt:lpstr>Examples</vt:lpstr>
      <vt:lpstr>Requirements measures (student suggestions)</vt:lpstr>
      <vt:lpstr>Stakeholders</vt:lpstr>
      <vt:lpstr>Elicitation Challenges</vt:lpstr>
      <vt:lpstr>Stakeholder Viewpoints</vt:lpstr>
      <vt:lpstr>Viewpoints Example (student suggestions)</vt:lpstr>
      <vt:lpstr>Interviews</vt:lpstr>
      <vt:lpstr>Interview Benefits and Drawbacks</vt:lpstr>
      <vt:lpstr>Scenarios Source: Ian Sommerville, Software Engineering 7</vt:lpstr>
      <vt:lpstr>Scenarios</vt:lpstr>
      <vt:lpstr>Library System Scenario</vt:lpstr>
      <vt:lpstr>Library System Scenario</vt:lpstr>
    </vt:vector>
  </TitlesOfParts>
  <Company>NBU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Engineering</dc:title>
  <dc:creator>Student</dc:creator>
  <cp:lastModifiedBy>USER</cp:lastModifiedBy>
  <cp:revision>90</cp:revision>
  <dcterms:created xsi:type="dcterms:W3CDTF">2011-11-04T08:16:14Z</dcterms:created>
  <dcterms:modified xsi:type="dcterms:W3CDTF">2011-11-06T16:22:35Z</dcterms:modified>
</cp:coreProperties>
</file>