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6B55A7-683B-4162-8343-CE85CC3BF1F7}" type="datetimeFigureOut">
              <a:rPr lang="bg-BG" smtClean="0"/>
              <a:t>4.12.2011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2AA395-DF80-4CB5-95B7-A699A579E49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04476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4579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95235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Application architectures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Lecture 11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58457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US"/>
              <a:t>Input-process-output</a:t>
            </a: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pPr>
              <a:lnSpc>
                <a:spcPct val="90000"/>
              </a:lnSpc>
            </a:pPr>
            <a:r>
              <a:rPr lang="en-US"/>
              <a:t>The </a:t>
            </a:r>
            <a:r>
              <a:rPr lang="en-US">
                <a:solidFill>
                  <a:schemeClr val="accent1"/>
                </a:solidFill>
              </a:rPr>
              <a:t>input</a:t>
            </a:r>
            <a:r>
              <a:rPr lang="en-US"/>
              <a:t> component reads data from a file or database, checks its validity and queues the valid data for processing.</a:t>
            </a:r>
          </a:p>
          <a:p>
            <a:pPr>
              <a:lnSpc>
                <a:spcPct val="90000"/>
              </a:lnSpc>
            </a:pPr>
            <a:r>
              <a:rPr lang="en-US"/>
              <a:t>The </a:t>
            </a:r>
            <a:r>
              <a:rPr lang="en-US">
                <a:solidFill>
                  <a:schemeClr val="accent1"/>
                </a:solidFill>
              </a:rPr>
              <a:t>process</a:t>
            </a:r>
            <a:r>
              <a:rPr lang="en-US"/>
              <a:t> component takes a transaction from the queue (input), performs computations and creates a new record with the results of the computation.</a:t>
            </a:r>
          </a:p>
          <a:p>
            <a:pPr>
              <a:lnSpc>
                <a:spcPct val="90000"/>
              </a:lnSpc>
            </a:pPr>
            <a:r>
              <a:rPr lang="en-US"/>
              <a:t>The </a:t>
            </a:r>
            <a:r>
              <a:rPr lang="en-US">
                <a:solidFill>
                  <a:schemeClr val="accent1"/>
                </a:solidFill>
              </a:rPr>
              <a:t>output</a:t>
            </a:r>
            <a:r>
              <a:rPr lang="en-US"/>
              <a:t> component reads these records, formats them accordingly and writes them to the database or sends them to a printer.</a:t>
            </a:r>
          </a:p>
        </p:txBody>
      </p:sp>
    </p:spTree>
    <p:extLst>
      <p:ext uri="{BB962C8B-B14F-4D97-AF65-F5344CB8AC3E}">
        <p14:creationId xmlns:p14="http://schemas.microsoft.com/office/powerpoint/2010/main" val="6472877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US"/>
              <a:t>Data-flow diagrams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US"/>
              <a:t>Show how data is processed as it moves through a system.</a:t>
            </a:r>
          </a:p>
          <a:p>
            <a:r>
              <a:rPr lang="en-US"/>
              <a:t>Transformations are represented as round-edged rectangles, data-flows as arrows between them and files/data stores as rectangles.</a:t>
            </a:r>
          </a:p>
        </p:txBody>
      </p:sp>
    </p:spTree>
    <p:extLst>
      <p:ext uri="{BB962C8B-B14F-4D97-AF65-F5344CB8AC3E}">
        <p14:creationId xmlns:p14="http://schemas.microsoft.com/office/powerpoint/2010/main" val="8027506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 tIns="45898"/>
          <a:lstStyle/>
          <a:p>
            <a:r>
              <a:rPr lang="en-US" dirty="0"/>
              <a:t>Salary payment DFD</a:t>
            </a:r>
          </a:p>
        </p:txBody>
      </p:sp>
      <p:sp>
        <p:nvSpPr>
          <p:cNvPr id="134148" name="Rectangle 4"/>
          <p:cNvSpPr>
            <a:spLocks noChangeArrowheads="1"/>
          </p:cNvSpPr>
          <p:nvPr/>
        </p:nvSpPr>
        <p:spPr bwMode="auto">
          <a:xfrm>
            <a:off x="306075" y="1682632"/>
            <a:ext cx="8493590" cy="4588996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134150" name="Picture 6" descr="13.2-Payroll-DFD(26.8).eps                                     000AF339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51" y="1759115"/>
            <a:ext cx="7422326" cy="4372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0728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US"/>
              <a:t>Transaction processing systems</a:t>
            </a:r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pPr>
              <a:lnSpc>
                <a:spcPct val="90000"/>
              </a:lnSpc>
            </a:pPr>
            <a:r>
              <a:rPr lang="en-US"/>
              <a:t>Process user requests for information from a database or requests to update the database.</a:t>
            </a:r>
          </a:p>
          <a:p>
            <a:pPr>
              <a:lnSpc>
                <a:spcPct val="90000"/>
              </a:lnSpc>
            </a:pPr>
            <a:r>
              <a:rPr lang="en-US"/>
              <a:t>From a user perspective a transaction is:</a:t>
            </a:r>
          </a:p>
          <a:p>
            <a:pPr lvl="1">
              <a:lnSpc>
                <a:spcPct val="90000"/>
              </a:lnSpc>
            </a:pPr>
            <a:r>
              <a:rPr lang="en-US"/>
              <a:t>Any coherent sequence of operations that satisfies a goal;</a:t>
            </a:r>
          </a:p>
          <a:p>
            <a:pPr lvl="1">
              <a:lnSpc>
                <a:spcPct val="90000"/>
              </a:lnSpc>
            </a:pPr>
            <a:r>
              <a:rPr lang="en-US"/>
              <a:t>For example - find the times of flights from London to Paris.</a:t>
            </a:r>
          </a:p>
          <a:p>
            <a:pPr>
              <a:lnSpc>
                <a:spcPct val="90000"/>
              </a:lnSpc>
            </a:pPr>
            <a:r>
              <a:rPr lang="en-US"/>
              <a:t>Users make asynchronous requests for service which are then processed by a transaction manager.</a:t>
            </a:r>
          </a:p>
        </p:txBody>
      </p:sp>
    </p:spTree>
    <p:extLst>
      <p:ext uri="{BB962C8B-B14F-4D97-AF65-F5344CB8AC3E}">
        <p14:creationId xmlns:p14="http://schemas.microsoft.com/office/powerpoint/2010/main" val="25019362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US"/>
              <a:t>Transaction processing</a:t>
            </a:r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auto">
          <a:xfrm>
            <a:off x="612151" y="2447465"/>
            <a:ext cx="7957958" cy="2370981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135174" name="Picture 6" descr="13.3 Transaction-structure.eps                                 000AF339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820" y="3288781"/>
            <a:ext cx="6733657" cy="610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76383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 tIns="45898"/>
          <a:lstStyle/>
          <a:p>
            <a:r>
              <a:rPr lang="en-US" dirty="0"/>
              <a:t>ATM system </a:t>
            </a:r>
            <a:r>
              <a:rPr lang="en-US" dirty="0" err="1"/>
              <a:t>organisation</a:t>
            </a:r>
            <a:endParaRPr lang="en-US" dirty="0"/>
          </a:p>
        </p:txBody>
      </p:sp>
      <p:sp>
        <p:nvSpPr>
          <p:cNvPr id="136196" name="Rectangle 4"/>
          <p:cNvSpPr>
            <a:spLocks noChangeArrowheads="1"/>
          </p:cNvSpPr>
          <p:nvPr/>
        </p:nvSpPr>
        <p:spPr bwMode="auto">
          <a:xfrm>
            <a:off x="306075" y="1682632"/>
            <a:ext cx="8493590" cy="466548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136198" name="Picture 6" descr="13.4 ATM-software-arch.eps                                     000AF339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69" y="1988565"/>
            <a:ext cx="7651883" cy="3647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73262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>
            <a:normAutofit fontScale="90000"/>
          </a:bodyPr>
          <a:lstStyle/>
          <a:p>
            <a:r>
              <a:rPr lang="en-US"/>
              <a:t>Transaction processing middleware</a:t>
            </a:r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US">
                <a:solidFill>
                  <a:schemeClr val="accent1"/>
                </a:solidFill>
              </a:rPr>
              <a:t>Transaction management middleware</a:t>
            </a:r>
            <a:r>
              <a:rPr lang="en-US"/>
              <a:t> or teleprocessing monitors handle communications with different terminal types (e.g. ATMs and counter terminals), serialises data and sends it for processing.</a:t>
            </a:r>
          </a:p>
          <a:p>
            <a:r>
              <a:rPr lang="en-US"/>
              <a:t>Query processing takes place in the system database and results are sent back through the transaction manager to the user’s terminal.</a:t>
            </a:r>
          </a:p>
        </p:txBody>
      </p:sp>
    </p:spTree>
    <p:extLst>
      <p:ext uri="{BB962C8B-B14F-4D97-AF65-F5344CB8AC3E}">
        <p14:creationId xmlns:p14="http://schemas.microsoft.com/office/powerpoint/2010/main" val="12939354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Transaction management</a:t>
            </a:r>
          </a:p>
        </p:txBody>
      </p:sp>
      <p:sp>
        <p:nvSpPr>
          <p:cNvPr id="101382" name="Rectangle 6"/>
          <p:cNvSpPr>
            <a:spLocks noChangeArrowheads="1"/>
          </p:cNvSpPr>
          <p:nvPr/>
        </p:nvSpPr>
        <p:spPr bwMode="auto">
          <a:xfrm>
            <a:off x="382594" y="1835599"/>
            <a:ext cx="8493590" cy="4283063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101383" name="Picture 7" descr="13.5 Transaction-proc(26.5*.eps                                000AF339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07" y="2218015"/>
            <a:ext cx="7192770" cy="3304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7255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>
            <a:normAutofit fontScale="90000"/>
          </a:bodyPr>
          <a:lstStyle/>
          <a:p>
            <a:r>
              <a:rPr lang="en-US"/>
              <a:t>Information systems architecture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US"/>
              <a:t>Information systems have a generic architecture that can be organised as a layered architecture.</a:t>
            </a:r>
          </a:p>
          <a:p>
            <a:r>
              <a:rPr lang="en-US"/>
              <a:t>Layers include:</a:t>
            </a:r>
          </a:p>
          <a:p>
            <a:pPr lvl="1"/>
            <a:r>
              <a:rPr lang="en-US"/>
              <a:t>The user interface</a:t>
            </a:r>
          </a:p>
          <a:p>
            <a:pPr lvl="1"/>
            <a:r>
              <a:rPr lang="en-US"/>
              <a:t>User communications</a:t>
            </a:r>
          </a:p>
          <a:p>
            <a:pPr lvl="1"/>
            <a:r>
              <a:rPr lang="en-US"/>
              <a:t>Information retrieval</a:t>
            </a:r>
          </a:p>
          <a:p>
            <a:pPr lvl="1"/>
            <a:r>
              <a:rPr lang="en-US"/>
              <a:t>System database</a:t>
            </a:r>
          </a:p>
        </p:txBody>
      </p:sp>
    </p:spTree>
    <p:extLst>
      <p:ext uri="{BB962C8B-B14F-4D97-AF65-F5344CB8AC3E}">
        <p14:creationId xmlns:p14="http://schemas.microsoft.com/office/powerpoint/2010/main" val="28617440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 tIns="45898"/>
          <a:lstStyle/>
          <a:p>
            <a:r>
              <a:rPr lang="en-GB" dirty="0"/>
              <a:t>Information system structure</a:t>
            </a:r>
          </a:p>
        </p:txBody>
      </p:sp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688670" y="1682632"/>
            <a:ext cx="7498845" cy="466548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102406" name="Picture 6" descr="13.6 Info-sys-structure.eps                                    000AF339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9933" y="1912082"/>
            <a:ext cx="5050243" cy="413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5524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Objectives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US"/>
              <a:t>To explain the organisation of two fundamental models of business systems - batch processing and transaction processing systems</a:t>
            </a:r>
          </a:p>
          <a:p>
            <a:pPr>
              <a:lnSpc>
                <a:spcPct val="90000"/>
              </a:lnSpc>
            </a:pPr>
            <a:r>
              <a:rPr lang="en-US"/>
              <a:t>To describe the abstract architecture of resource management systems</a:t>
            </a:r>
          </a:p>
          <a:p>
            <a:pPr>
              <a:lnSpc>
                <a:spcPct val="90000"/>
              </a:lnSpc>
            </a:pPr>
            <a:r>
              <a:rPr lang="en-US"/>
              <a:t>To explain how generic editors are event processing systems</a:t>
            </a:r>
          </a:p>
          <a:p>
            <a:pPr>
              <a:lnSpc>
                <a:spcPct val="90000"/>
              </a:lnSpc>
            </a:pPr>
            <a:r>
              <a:rPr lang="en-US"/>
              <a:t>To describe the structure of language processing systems</a:t>
            </a:r>
          </a:p>
        </p:txBody>
      </p:sp>
    </p:spTree>
    <p:extLst>
      <p:ext uri="{BB962C8B-B14F-4D97-AF65-F5344CB8AC3E}">
        <p14:creationId xmlns:p14="http://schemas.microsoft.com/office/powerpoint/2010/main" val="2384363648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US"/>
              <a:t>LIBSYS architecture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pPr>
              <a:lnSpc>
                <a:spcPct val="90000"/>
              </a:lnSpc>
            </a:pPr>
            <a:r>
              <a:rPr lang="en-US" sz="2300"/>
              <a:t>The library system LIBSYS is an example of an information system.</a:t>
            </a:r>
          </a:p>
          <a:p>
            <a:pPr>
              <a:lnSpc>
                <a:spcPct val="90000"/>
              </a:lnSpc>
            </a:pPr>
            <a:r>
              <a:rPr lang="en-US" sz="2300"/>
              <a:t>User communications layer:</a:t>
            </a:r>
          </a:p>
          <a:p>
            <a:pPr lvl="1">
              <a:lnSpc>
                <a:spcPct val="90000"/>
              </a:lnSpc>
            </a:pPr>
            <a:r>
              <a:rPr lang="en-US" sz="2100"/>
              <a:t>LIBSYS login component;</a:t>
            </a:r>
          </a:p>
          <a:p>
            <a:pPr lvl="1">
              <a:lnSpc>
                <a:spcPct val="90000"/>
              </a:lnSpc>
            </a:pPr>
            <a:r>
              <a:rPr lang="en-US" sz="2100"/>
              <a:t>Form and query manager;</a:t>
            </a:r>
          </a:p>
          <a:p>
            <a:pPr lvl="1">
              <a:lnSpc>
                <a:spcPct val="90000"/>
              </a:lnSpc>
            </a:pPr>
            <a:r>
              <a:rPr lang="en-US" sz="2100"/>
              <a:t>Print manager;</a:t>
            </a:r>
          </a:p>
          <a:p>
            <a:pPr>
              <a:lnSpc>
                <a:spcPct val="90000"/>
              </a:lnSpc>
            </a:pPr>
            <a:r>
              <a:rPr lang="en-US" sz="2300"/>
              <a:t>Information retrieval layer</a:t>
            </a:r>
          </a:p>
          <a:p>
            <a:pPr lvl="1">
              <a:lnSpc>
                <a:spcPct val="90000"/>
              </a:lnSpc>
            </a:pPr>
            <a:r>
              <a:rPr lang="en-US" sz="2100"/>
              <a:t>Distributed search;</a:t>
            </a:r>
          </a:p>
          <a:p>
            <a:pPr lvl="1">
              <a:lnSpc>
                <a:spcPct val="90000"/>
              </a:lnSpc>
            </a:pPr>
            <a:r>
              <a:rPr lang="en-US" sz="2100"/>
              <a:t>Document retrieval;</a:t>
            </a:r>
          </a:p>
          <a:p>
            <a:pPr lvl="1">
              <a:lnSpc>
                <a:spcPct val="90000"/>
              </a:lnSpc>
            </a:pPr>
            <a:r>
              <a:rPr lang="en-US" sz="2100"/>
              <a:t>Rights manager;</a:t>
            </a:r>
          </a:p>
          <a:p>
            <a:pPr lvl="1">
              <a:lnSpc>
                <a:spcPct val="90000"/>
              </a:lnSpc>
            </a:pPr>
            <a:r>
              <a:rPr lang="en-US" sz="2100"/>
              <a:t>Accounting.</a:t>
            </a:r>
          </a:p>
        </p:txBody>
      </p:sp>
    </p:spTree>
    <p:extLst>
      <p:ext uri="{BB962C8B-B14F-4D97-AF65-F5344CB8AC3E}">
        <p14:creationId xmlns:p14="http://schemas.microsoft.com/office/powerpoint/2010/main" val="34315294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1143000"/>
          </a:xfrm>
          <a:noFill/>
          <a:ln/>
        </p:spPr>
        <p:txBody>
          <a:bodyPr lIns="90840" tIns="44623" rIns="90840" bIns="44623"/>
          <a:lstStyle/>
          <a:p>
            <a:r>
              <a:rPr lang="en-GB" dirty="0"/>
              <a:t>LIBSYS organisation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765188" y="1682632"/>
            <a:ext cx="7422326" cy="466548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23557" name="Picture 5" descr="13.7 LIBSYS-architecture.eps                                   000AF339Macintosh HD                   B8AA5F2E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896" y="1835598"/>
            <a:ext cx="5203280" cy="4310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9452938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US"/>
              <a:t>Resource allocation systems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pPr>
              <a:lnSpc>
                <a:spcPct val="90000"/>
              </a:lnSpc>
            </a:pPr>
            <a:r>
              <a:rPr lang="en-US"/>
              <a:t>Systems that manage a fixed amount of some resource (football game tickets, books in a bookshop, etc.) and allocate this to users.</a:t>
            </a:r>
          </a:p>
          <a:p>
            <a:pPr>
              <a:lnSpc>
                <a:spcPct val="90000"/>
              </a:lnSpc>
            </a:pPr>
            <a:r>
              <a:rPr lang="en-US"/>
              <a:t>Examples of resource allocation systems:</a:t>
            </a:r>
          </a:p>
          <a:p>
            <a:pPr lvl="1">
              <a:lnSpc>
                <a:spcPct val="90000"/>
              </a:lnSpc>
            </a:pPr>
            <a:r>
              <a:rPr lang="en-US"/>
              <a:t>Timetabling systems where the resource being allocated is a time period;</a:t>
            </a:r>
          </a:p>
          <a:p>
            <a:pPr lvl="1">
              <a:lnSpc>
                <a:spcPct val="90000"/>
              </a:lnSpc>
            </a:pPr>
            <a:r>
              <a:rPr lang="en-US"/>
              <a:t>Library systems where the resource being managed is books and other items for loan;</a:t>
            </a:r>
          </a:p>
          <a:p>
            <a:pPr lvl="1">
              <a:lnSpc>
                <a:spcPct val="90000"/>
              </a:lnSpc>
            </a:pPr>
            <a:r>
              <a:rPr lang="en-US"/>
              <a:t>Air traffic control systems where the resource being managed is the airspace.</a:t>
            </a:r>
          </a:p>
        </p:txBody>
      </p:sp>
    </p:spTree>
    <p:extLst>
      <p:ext uri="{BB962C8B-B14F-4D97-AF65-F5344CB8AC3E}">
        <p14:creationId xmlns:p14="http://schemas.microsoft.com/office/powerpoint/2010/main" val="39204902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>
            <a:normAutofit fontScale="90000"/>
          </a:bodyPr>
          <a:lstStyle/>
          <a:p>
            <a:r>
              <a:rPr lang="en-US"/>
              <a:t>Resource allocation architecture</a:t>
            </a:r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pPr>
              <a:lnSpc>
                <a:spcPct val="90000"/>
              </a:lnSpc>
            </a:pPr>
            <a:r>
              <a:rPr lang="en-US"/>
              <a:t>Resource allocation systems are also layered systems that include:</a:t>
            </a:r>
          </a:p>
          <a:p>
            <a:pPr lvl="1">
              <a:lnSpc>
                <a:spcPct val="90000"/>
              </a:lnSpc>
            </a:pPr>
            <a:r>
              <a:rPr lang="en-US"/>
              <a:t>A resource database;</a:t>
            </a:r>
          </a:p>
          <a:p>
            <a:pPr lvl="1">
              <a:lnSpc>
                <a:spcPct val="90000"/>
              </a:lnSpc>
            </a:pPr>
            <a:r>
              <a:rPr lang="en-US"/>
              <a:t>A rule set describing how resources are allocated;</a:t>
            </a:r>
          </a:p>
          <a:p>
            <a:pPr lvl="1">
              <a:lnSpc>
                <a:spcPct val="90000"/>
              </a:lnSpc>
            </a:pPr>
            <a:r>
              <a:rPr lang="en-US"/>
              <a:t>A resource manager;</a:t>
            </a:r>
          </a:p>
          <a:p>
            <a:pPr lvl="1">
              <a:lnSpc>
                <a:spcPct val="90000"/>
              </a:lnSpc>
            </a:pPr>
            <a:r>
              <a:rPr lang="en-US"/>
              <a:t>A resource allocator;</a:t>
            </a:r>
          </a:p>
          <a:p>
            <a:pPr lvl="1">
              <a:lnSpc>
                <a:spcPct val="90000"/>
              </a:lnSpc>
            </a:pPr>
            <a:r>
              <a:rPr lang="en-US"/>
              <a:t>User authentication;</a:t>
            </a:r>
          </a:p>
          <a:p>
            <a:pPr lvl="1">
              <a:lnSpc>
                <a:spcPct val="90000"/>
              </a:lnSpc>
            </a:pPr>
            <a:r>
              <a:rPr lang="en-US"/>
              <a:t>Query management;</a:t>
            </a:r>
          </a:p>
          <a:p>
            <a:pPr lvl="1">
              <a:lnSpc>
                <a:spcPct val="90000"/>
              </a:lnSpc>
            </a:pPr>
            <a:r>
              <a:rPr lang="en-US"/>
              <a:t>Resource delivery component;</a:t>
            </a:r>
          </a:p>
          <a:p>
            <a:pPr lvl="1">
              <a:lnSpc>
                <a:spcPct val="90000"/>
              </a:lnSpc>
            </a:pPr>
            <a:r>
              <a:rPr lang="en-US"/>
              <a:t>User interface.</a:t>
            </a:r>
          </a:p>
        </p:txBody>
      </p:sp>
    </p:spTree>
    <p:extLst>
      <p:ext uri="{BB962C8B-B14F-4D97-AF65-F5344CB8AC3E}">
        <p14:creationId xmlns:p14="http://schemas.microsoft.com/office/powerpoint/2010/main" val="6278312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 tIns="45898"/>
          <a:lstStyle/>
          <a:p>
            <a:r>
              <a:rPr lang="en-US" dirty="0"/>
              <a:t>Layered resource allocation</a:t>
            </a:r>
          </a:p>
        </p:txBody>
      </p:sp>
      <p:sp>
        <p:nvSpPr>
          <p:cNvPr id="150532" name="Rectangle 4"/>
          <p:cNvSpPr>
            <a:spLocks noChangeArrowheads="1"/>
          </p:cNvSpPr>
          <p:nvPr/>
        </p:nvSpPr>
        <p:spPr bwMode="auto">
          <a:xfrm>
            <a:off x="1071263" y="1682632"/>
            <a:ext cx="6810176" cy="466548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150533" name="Picture 5" descr="13.8 Resource-management.eps                                   000AF339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489" y="2065048"/>
            <a:ext cx="5050243" cy="413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49393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US"/>
              <a:t>Layered system implementation</a:t>
            </a:r>
          </a:p>
        </p:txBody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pPr>
              <a:lnSpc>
                <a:spcPct val="90000"/>
              </a:lnSpc>
            </a:pPr>
            <a:r>
              <a:rPr lang="en-US"/>
              <a:t>Each layer can be implemented as a large scale component running on a separate server. This is the most commonly used architectural model for web-based systems.</a:t>
            </a:r>
          </a:p>
          <a:p>
            <a:pPr>
              <a:lnSpc>
                <a:spcPct val="90000"/>
              </a:lnSpc>
            </a:pPr>
            <a:r>
              <a:rPr lang="en-US"/>
              <a:t>On a single machine, the middle layers are implemented as a separate program that communicates with the database through its API.</a:t>
            </a:r>
          </a:p>
          <a:p>
            <a:pPr>
              <a:lnSpc>
                <a:spcPct val="90000"/>
              </a:lnSpc>
            </a:pPr>
            <a:r>
              <a:rPr lang="en-US"/>
              <a:t>Fine-grain components within layers can be implemented as web services.</a:t>
            </a:r>
          </a:p>
        </p:txBody>
      </p:sp>
    </p:spTree>
    <p:extLst>
      <p:ext uri="{BB962C8B-B14F-4D97-AF65-F5344CB8AC3E}">
        <p14:creationId xmlns:p14="http://schemas.microsoft.com/office/powerpoint/2010/main" val="20809782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459113" y="4512513"/>
            <a:ext cx="8034477" cy="1453182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151557" name="Picture 5" descr="13.9 ServerOrg.eps                                             000AF339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226" y="4971413"/>
            <a:ext cx="7269289" cy="65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558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 tIns="45898">
            <a:normAutofit fontScale="90000"/>
          </a:bodyPr>
          <a:lstStyle/>
          <a:p>
            <a:r>
              <a:rPr lang="en-US" dirty="0"/>
              <a:t>E-commerce system architecture</a:t>
            </a:r>
          </a:p>
        </p:txBody>
      </p:sp>
      <p:sp>
        <p:nvSpPr>
          <p:cNvPr id="151559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535632" y="1759115"/>
            <a:ext cx="7804921" cy="4130097"/>
          </a:xfrm>
        </p:spPr>
        <p:txBody>
          <a:bodyPr lIns="91797" tIns="45898" rIns="91797" bIns="45898"/>
          <a:lstStyle/>
          <a:p>
            <a:r>
              <a:rPr lang="en-US" dirty="0"/>
              <a:t>E-commerce systems are Internet-based resource management systems that accept electronic orders for goods or services.</a:t>
            </a:r>
          </a:p>
          <a:p>
            <a:r>
              <a:rPr lang="en-US" dirty="0"/>
              <a:t>They are usually </a:t>
            </a:r>
            <a:r>
              <a:rPr lang="en-US" dirty="0" err="1"/>
              <a:t>organised</a:t>
            </a:r>
            <a:r>
              <a:rPr lang="en-US" dirty="0"/>
              <a:t> using a multi-tier architecture with application layers associated with each tier.</a:t>
            </a:r>
          </a:p>
        </p:txBody>
      </p:sp>
    </p:spTree>
    <p:extLst>
      <p:ext uri="{BB962C8B-B14F-4D97-AF65-F5344CB8AC3E}">
        <p14:creationId xmlns:p14="http://schemas.microsoft.com/office/powerpoint/2010/main" val="41121797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US"/>
              <a:t>Event processing systems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US"/>
              <a:t>These systems respond to events in the system’s environment.</a:t>
            </a:r>
          </a:p>
          <a:p>
            <a:r>
              <a:rPr lang="en-US"/>
              <a:t>Their key characteristic is that event timing is unpredictable so the architecture has to be organised to handle this.</a:t>
            </a:r>
          </a:p>
          <a:p>
            <a:r>
              <a:rPr lang="en-US"/>
              <a:t>Many common systems such as word processors, games, etc. are event processing systems.</a:t>
            </a:r>
          </a:p>
        </p:txBody>
      </p:sp>
    </p:spTree>
    <p:extLst>
      <p:ext uri="{BB962C8B-B14F-4D97-AF65-F5344CB8AC3E}">
        <p14:creationId xmlns:p14="http://schemas.microsoft.com/office/powerpoint/2010/main" val="16949529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US"/>
              <a:t>Editing systems</a:t>
            </a:r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US"/>
              <a:t>Real-time systems (Chapter 15) and editing systems are the most common types of event processing system.</a:t>
            </a:r>
          </a:p>
          <a:p>
            <a:r>
              <a:rPr lang="en-US"/>
              <a:t>Editing system characteristics:</a:t>
            </a:r>
          </a:p>
          <a:p>
            <a:pPr lvl="1"/>
            <a:r>
              <a:rPr lang="en-US"/>
              <a:t>Single user systems;</a:t>
            </a:r>
          </a:p>
          <a:p>
            <a:pPr lvl="1"/>
            <a:r>
              <a:rPr lang="en-US"/>
              <a:t>Must provide rapid feedback to user actions;</a:t>
            </a:r>
          </a:p>
          <a:p>
            <a:pPr lvl="1"/>
            <a:r>
              <a:rPr lang="en-US"/>
              <a:t>Organised around long transactions so may include recovery facilities.</a:t>
            </a:r>
          </a:p>
        </p:txBody>
      </p:sp>
    </p:spTree>
    <p:extLst>
      <p:ext uri="{BB962C8B-B14F-4D97-AF65-F5344CB8AC3E}">
        <p14:creationId xmlns:p14="http://schemas.microsoft.com/office/powerpoint/2010/main" val="28527512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US"/>
              <a:t>Editing system components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pPr>
              <a:lnSpc>
                <a:spcPct val="90000"/>
              </a:lnSpc>
            </a:pPr>
            <a:r>
              <a:rPr lang="en-US"/>
              <a:t>Editing systems are naturally object-oriented:</a:t>
            </a:r>
          </a:p>
          <a:p>
            <a:pPr lvl="1">
              <a:lnSpc>
                <a:spcPct val="90000"/>
              </a:lnSpc>
            </a:pPr>
            <a:r>
              <a:rPr lang="en-US"/>
              <a:t>Screen - monitors screen memory and detects events;</a:t>
            </a:r>
          </a:p>
          <a:p>
            <a:pPr lvl="1">
              <a:lnSpc>
                <a:spcPct val="90000"/>
              </a:lnSpc>
            </a:pPr>
            <a:r>
              <a:rPr lang="en-US"/>
              <a:t>Event - recognises events and passes them for processing;</a:t>
            </a:r>
          </a:p>
          <a:p>
            <a:pPr lvl="1">
              <a:lnSpc>
                <a:spcPct val="90000"/>
              </a:lnSpc>
            </a:pPr>
            <a:r>
              <a:rPr lang="en-US"/>
              <a:t>Command - executes a user command;</a:t>
            </a:r>
          </a:p>
          <a:p>
            <a:pPr lvl="1">
              <a:lnSpc>
                <a:spcPct val="90000"/>
              </a:lnSpc>
            </a:pPr>
            <a:r>
              <a:rPr lang="en-US"/>
              <a:t>Editor data - manages the editor data structure;</a:t>
            </a:r>
          </a:p>
          <a:p>
            <a:pPr lvl="1">
              <a:lnSpc>
                <a:spcPct val="90000"/>
              </a:lnSpc>
            </a:pPr>
            <a:r>
              <a:rPr lang="en-US"/>
              <a:t>Ancillary data - manages other data such as styles and preferences;</a:t>
            </a:r>
          </a:p>
          <a:p>
            <a:pPr lvl="1">
              <a:lnSpc>
                <a:spcPct val="90000"/>
              </a:lnSpc>
            </a:pPr>
            <a:r>
              <a:rPr lang="en-US"/>
              <a:t>File system - manages file I/O;</a:t>
            </a:r>
          </a:p>
          <a:p>
            <a:pPr lvl="1">
              <a:lnSpc>
                <a:spcPct val="90000"/>
              </a:lnSpc>
            </a:pPr>
            <a:r>
              <a:rPr lang="en-US"/>
              <a:t>Display - updates the screen display.</a:t>
            </a:r>
          </a:p>
        </p:txBody>
      </p:sp>
    </p:spTree>
    <p:extLst>
      <p:ext uri="{BB962C8B-B14F-4D97-AF65-F5344CB8AC3E}">
        <p14:creationId xmlns:p14="http://schemas.microsoft.com/office/powerpoint/2010/main" val="166585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Topics covered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US"/>
              <a:t>Data processing systems</a:t>
            </a:r>
          </a:p>
          <a:p>
            <a:r>
              <a:rPr lang="en-US"/>
              <a:t>Transaction processing systems</a:t>
            </a:r>
          </a:p>
          <a:p>
            <a:r>
              <a:rPr lang="en-US"/>
              <a:t>Event processing systems</a:t>
            </a:r>
          </a:p>
          <a:p>
            <a:r>
              <a:rPr lang="en-US"/>
              <a:t>Language processing systems</a:t>
            </a:r>
          </a:p>
        </p:txBody>
      </p:sp>
    </p:spTree>
    <p:extLst>
      <p:ext uri="{BB962C8B-B14F-4D97-AF65-F5344CB8AC3E}">
        <p14:creationId xmlns:p14="http://schemas.microsoft.com/office/powerpoint/2010/main" val="261666183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 tIns="45898"/>
          <a:lstStyle/>
          <a:p>
            <a:r>
              <a:rPr lang="en-US" dirty="0"/>
              <a:t>Editing system architecture</a:t>
            </a:r>
          </a:p>
        </p:txBody>
      </p:sp>
      <p:sp>
        <p:nvSpPr>
          <p:cNvPr id="152580" name="Rectangle 4"/>
          <p:cNvSpPr>
            <a:spLocks noChangeArrowheads="1"/>
          </p:cNvSpPr>
          <p:nvPr/>
        </p:nvSpPr>
        <p:spPr bwMode="auto">
          <a:xfrm>
            <a:off x="1453858" y="1682632"/>
            <a:ext cx="5968469" cy="466548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152581" name="Picture 5" descr="13.10 Editor-architecture.eps                                  000AF339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640" y="1759115"/>
            <a:ext cx="3628268" cy="451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80300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US"/>
              <a:t>Language processing systems</a:t>
            </a:r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US" sz="2300"/>
              <a:t>Accept a natural or artificial language as input and generate some other representation of that language. </a:t>
            </a:r>
          </a:p>
          <a:p>
            <a:r>
              <a:rPr lang="en-US" sz="2300"/>
              <a:t>May include an interpreter to act on the instructions in the language that is being processed.</a:t>
            </a:r>
          </a:p>
          <a:p>
            <a:r>
              <a:rPr lang="en-US" sz="2300"/>
              <a:t>Used in situations where the easiest way to solve a problem is to describe an algorithm or describe the system data</a:t>
            </a:r>
          </a:p>
          <a:p>
            <a:pPr lvl="1"/>
            <a:r>
              <a:rPr lang="en-US" sz="2100"/>
              <a:t>Meta-case tools process tool descriptions, method rules, etc and generate tools.</a:t>
            </a:r>
          </a:p>
        </p:txBody>
      </p:sp>
    </p:spTree>
    <p:extLst>
      <p:ext uri="{BB962C8B-B14F-4D97-AF65-F5344CB8AC3E}">
        <p14:creationId xmlns:p14="http://schemas.microsoft.com/office/powerpoint/2010/main" val="18614386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 tIns="45898"/>
          <a:lstStyle/>
          <a:p>
            <a:r>
              <a:rPr lang="en-US" dirty="0"/>
              <a:t>A language processing system</a:t>
            </a:r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535632" y="1682632"/>
            <a:ext cx="8034477" cy="466548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153605" name="Picture 5" descr="13.11 LangProcArchitecture.eps                                 000AF339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9933" y="1912082"/>
            <a:ext cx="5968469" cy="399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2088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>
            <a:normAutofit fontScale="90000"/>
          </a:bodyPr>
          <a:lstStyle/>
          <a:p>
            <a:r>
              <a:rPr lang="en-US"/>
              <a:t>Language processing components</a:t>
            </a:r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US"/>
              <a:t>Lexical analyser</a:t>
            </a:r>
          </a:p>
          <a:p>
            <a:r>
              <a:rPr lang="en-US"/>
              <a:t>Symbol table</a:t>
            </a:r>
          </a:p>
          <a:p>
            <a:r>
              <a:rPr lang="en-US"/>
              <a:t>Syntax analyser</a:t>
            </a:r>
          </a:p>
          <a:p>
            <a:r>
              <a:rPr lang="en-US"/>
              <a:t>Syntax tree</a:t>
            </a:r>
          </a:p>
          <a:p>
            <a:r>
              <a:rPr lang="en-US"/>
              <a:t>Semantic analyser</a:t>
            </a:r>
          </a:p>
          <a:p>
            <a:r>
              <a:rPr lang="en-US"/>
              <a:t>Code generator</a:t>
            </a:r>
          </a:p>
        </p:txBody>
      </p:sp>
    </p:spTree>
    <p:extLst>
      <p:ext uri="{BB962C8B-B14F-4D97-AF65-F5344CB8AC3E}">
        <p14:creationId xmlns:p14="http://schemas.microsoft.com/office/powerpoint/2010/main" val="20338357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US"/>
              <a:t>Data-flow model of a compiler</a:t>
            </a:r>
          </a:p>
        </p:txBody>
      </p:sp>
      <p:sp>
        <p:nvSpPr>
          <p:cNvPr id="154628" name="Rectangle 4"/>
          <p:cNvSpPr>
            <a:spLocks noChangeArrowheads="1"/>
          </p:cNvSpPr>
          <p:nvPr/>
        </p:nvSpPr>
        <p:spPr bwMode="auto">
          <a:xfrm>
            <a:off x="535632" y="1988565"/>
            <a:ext cx="8034477" cy="397713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154629" name="Picture 5" descr="13.12 Compiler-dfd(10.11*).eps                                 000AF339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226" y="2676915"/>
            <a:ext cx="7345808" cy="243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51589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 tIns="45898"/>
          <a:lstStyle/>
          <a:p>
            <a:r>
              <a:rPr lang="en-US" dirty="0"/>
              <a:t>Repository model of a compiler</a:t>
            </a:r>
          </a:p>
        </p:txBody>
      </p:sp>
      <p:sp>
        <p:nvSpPr>
          <p:cNvPr id="155652" name="Rectangle 4"/>
          <p:cNvSpPr>
            <a:spLocks noChangeArrowheads="1"/>
          </p:cNvSpPr>
          <p:nvPr/>
        </p:nvSpPr>
        <p:spPr bwMode="auto">
          <a:xfrm>
            <a:off x="612151" y="1682632"/>
            <a:ext cx="8034477" cy="466548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155653" name="Picture 5" descr="13.13 Compiler-rep(10.12).eps                                  000AF339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782" y="2218015"/>
            <a:ext cx="6810176" cy="3636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4803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Generic models of application architectures help us understand and compare applications.</a:t>
            </a:r>
          </a:p>
          <a:p>
            <a:r>
              <a:rPr lang="en-GB"/>
              <a:t>Important classes of application are data processing systems, transaction processing systems, event processing systems and language processing system.</a:t>
            </a:r>
          </a:p>
          <a:p>
            <a:r>
              <a:rPr lang="en-GB"/>
              <a:t>Data processing systems operate in batch mode and have an input-process-output structure.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Key points</a:t>
            </a:r>
          </a:p>
        </p:txBody>
      </p:sp>
    </p:spTree>
    <p:extLst>
      <p:ext uri="{BB962C8B-B14F-4D97-AF65-F5344CB8AC3E}">
        <p14:creationId xmlns:p14="http://schemas.microsoft.com/office/powerpoint/2010/main" val="849686687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US"/>
              <a:t>Key points</a:t>
            </a:r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pPr>
              <a:lnSpc>
                <a:spcPct val="90000"/>
              </a:lnSpc>
            </a:pPr>
            <a:r>
              <a:rPr lang="en-US"/>
              <a:t>Transaction processing systems allow information in a database to be remotely accessed and modified by multiple users.</a:t>
            </a:r>
          </a:p>
          <a:p>
            <a:pPr>
              <a:lnSpc>
                <a:spcPct val="90000"/>
              </a:lnSpc>
            </a:pPr>
            <a:r>
              <a:rPr lang="en-US"/>
              <a:t>Event processing systems include editors and real-time systems.</a:t>
            </a:r>
          </a:p>
          <a:p>
            <a:pPr>
              <a:lnSpc>
                <a:spcPct val="90000"/>
              </a:lnSpc>
            </a:pPr>
            <a:r>
              <a:rPr lang="en-US"/>
              <a:t>In an editor, user interface events are detected and an in-store data structure is modified.</a:t>
            </a:r>
          </a:p>
          <a:p>
            <a:pPr>
              <a:lnSpc>
                <a:spcPct val="90000"/>
              </a:lnSpc>
            </a:pPr>
            <a:r>
              <a:rPr lang="en-US"/>
              <a:t>Language processing systems translate texts from one language to another and may interpret the specified instructions.</a:t>
            </a:r>
          </a:p>
        </p:txBody>
      </p:sp>
    </p:spTree>
    <p:extLst>
      <p:ext uri="{BB962C8B-B14F-4D97-AF65-F5344CB8AC3E}">
        <p14:creationId xmlns:p14="http://schemas.microsoft.com/office/powerpoint/2010/main" val="35876659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>
            <a:normAutofit fontScale="90000"/>
          </a:bodyPr>
          <a:lstStyle/>
          <a:p>
            <a:r>
              <a:rPr lang="en-US"/>
              <a:t>Generic application architectures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US"/>
              <a:t>Application systems are designed to meet an organisational need.</a:t>
            </a:r>
          </a:p>
          <a:p>
            <a:r>
              <a:rPr lang="en-US"/>
              <a:t>As businesses have much in common, their application systems also tend to have a common architecture that reflects the application requirements.</a:t>
            </a:r>
          </a:p>
          <a:p>
            <a:r>
              <a:rPr lang="en-US"/>
              <a:t>A generic architecture is configured and adapted to create a system that meets specific requirements.</a:t>
            </a:r>
          </a:p>
        </p:txBody>
      </p:sp>
    </p:spTree>
    <p:extLst>
      <p:ext uri="{BB962C8B-B14F-4D97-AF65-F5344CB8AC3E}">
        <p14:creationId xmlns:p14="http://schemas.microsoft.com/office/powerpoint/2010/main" val="3990461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US"/>
              <a:t>Use of application architectures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pPr>
              <a:lnSpc>
                <a:spcPct val="90000"/>
              </a:lnSpc>
            </a:pPr>
            <a:r>
              <a:rPr lang="en-US"/>
              <a:t>As a starting point for architectural design.</a:t>
            </a:r>
          </a:p>
          <a:p>
            <a:pPr>
              <a:lnSpc>
                <a:spcPct val="90000"/>
              </a:lnSpc>
            </a:pPr>
            <a:r>
              <a:rPr lang="en-US"/>
              <a:t>As a design checklist.</a:t>
            </a:r>
          </a:p>
          <a:p>
            <a:pPr>
              <a:lnSpc>
                <a:spcPct val="90000"/>
              </a:lnSpc>
            </a:pPr>
            <a:r>
              <a:rPr lang="en-US"/>
              <a:t>As a way of organising the work of the development team.</a:t>
            </a:r>
          </a:p>
          <a:p>
            <a:pPr>
              <a:lnSpc>
                <a:spcPct val="90000"/>
              </a:lnSpc>
            </a:pPr>
            <a:r>
              <a:rPr lang="en-US"/>
              <a:t>As a means of assessing components for reuse.</a:t>
            </a:r>
          </a:p>
          <a:p>
            <a:pPr>
              <a:lnSpc>
                <a:spcPct val="90000"/>
              </a:lnSpc>
            </a:pPr>
            <a:r>
              <a:rPr lang="en-US"/>
              <a:t>As a vocabulary for talking about application types.</a:t>
            </a:r>
          </a:p>
          <a:p>
            <a:pPr>
              <a:lnSpc>
                <a:spcPct val="90000"/>
              </a:lnSpc>
              <a:buFont typeface="Zapf Dingbats" charset="2"/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696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US"/>
              <a:t>Application types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pPr>
              <a:lnSpc>
                <a:spcPct val="90000"/>
              </a:lnSpc>
            </a:pPr>
            <a:r>
              <a:rPr lang="en-US" sz="2300"/>
              <a:t>Data processing applications</a:t>
            </a:r>
          </a:p>
          <a:p>
            <a:pPr lvl="1">
              <a:lnSpc>
                <a:spcPct val="90000"/>
              </a:lnSpc>
            </a:pPr>
            <a:r>
              <a:rPr lang="en-US" sz="2100"/>
              <a:t>Data driven applications that process data in batches without explicit user intervention during the processing.</a:t>
            </a:r>
          </a:p>
          <a:p>
            <a:pPr>
              <a:lnSpc>
                <a:spcPct val="90000"/>
              </a:lnSpc>
            </a:pPr>
            <a:r>
              <a:rPr lang="en-US" sz="2300"/>
              <a:t>Transaction processing applications</a:t>
            </a:r>
          </a:p>
          <a:p>
            <a:pPr lvl="1">
              <a:lnSpc>
                <a:spcPct val="90000"/>
              </a:lnSpc>
            </a:pPr>
            <a:r>
              <a:rPr lang="en-US" sz="2100"/>
              <a:t>Data-centred applications that process user requests and update information in a system database.</a:t>
            </a:r>
          </a:p>
          <a:p>
            <a:pPr>
              <a:lnSpc>
                <a:spcPct val="90000"/>
              </a:lnSpc>
            </a:pPr>
            <a:r>
              <a:rPr lang="en-US" sz="2300"/>
              <a:t>Event processing systems</a:t>
            </a:r>
          </a:p>
          <a:p>
            <a:pPr lvl="1">
              <a:lnSpc>
                <a:spcPct val="90000"/>
              </a:lnSpc>
            </a:pPr>
            <a:r>
              <a:rPr lang="en-US" sz="2100"/>
              <a:t>Applications where system actions depend on interpreting events from the system’s environment.</a:t>
            </a:r>
          </a:p>
          <a:p>
            <a:pPr>
              <a:lnSpc>
                <a:spcPct val="90000"/>
              </a:lnSpc>
            </a:pPr>
            <a:r>
              <a:rPr lang="en-US" sz="2300"/>
              <a:t>Language processing systems</a:t>
            </a:r>
          </a:p>
          <a:p>
            <a:pPr lvl="1">
              <a:lnSpc>
                <a:spcPct val="90000"/>
              </a:lnSpc>
            </a:pPr>
            <a:r>
              <a:rPr lang="en-US" sz="2100"/>
              <a:t>Applications where the users’ intentions are specified in a formal language that is processed and interpreted by the system.</a:t>
            </a:r>
          </a:p>
        </p:txBody>
      </p:sp>
    </p:spTree>
    <p:extLst>
      <p:ext uri="{BB962C8B-B14F-4D97-AF65-F5344CB8AC3E}">
        <p14:creationId xmlns:p14="http://schemas.microsoft.com/office/powerpoint/2010/main" val="1439139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US"/>
              <a:t>Application type examples</a:t>
            </a: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pPr>
              <a:lnSpc>
                <a:spcPct val="90000"/>
              </a:lnSpc>
            </a:pPr>
            <a:r>
              <a:rPr lang="en-US" sz="2300"/>
              <a:t>Data processing systems</a:t>
            </a:r>
          </a:p>
          <a:p>
            <a:pPr lvl="1">
              <a:lnSpc>
                <a:spcPct val="90000"/>
              </a:lnSpc>
            </a:pPr>
            <a:r>
              <a:rPr lang="en-US" sz="2100"/>
              <a:t>Billing systems;</a:t>
            </a:r>
          </a:p>
          <a:p>
            <a:pPr lvl="1">
              <a:lnSpc>
                <a:spcPct val="90000"/>
              </a:lnSpc>
            </a:pPr>
            <a:r>
              <a:rPr lang="en-US" sz="2100"/>
              <a:t>Payroll systems.</a:t>
            </a:r>
          </a:p>
          <a:p>
            <a:pPr>
              <a:lnSpc>
                <a:spcPct val="90000"/>
              </a:lnSpc>
            </a:pPr>
            <a:r>
              <a:rPr lang="en-US" sz="2300"/>
              <a:t>Transaction processing systems</a:t>
            </a:r>
          </a:p>
          <a:p>
            <a:pPr lvl="1">
              <a:lnSpc>
                <a:spcPct val="90000"/>
              </a:lnSpc>
            </a:pPr>
            <a:r>
              <a:rPr lang="en-US" sz="2100"/>
              <a:t>E-commerce systems;</a:t>
            </a:r>
          </a:p>
          <a:p>
            <a:pPr lvl="1">
              <a:lnSpc>
                <a:spcPct val="90000"/>
              </a:lnSpc>
            </a:pPr>
            <a:r>
              <a:rPr lang="en-US" sz="2100"/>
              <a:t>Reservation systems.</a:t>
            </a:r>
          </a:p>
          <a:p>
            <a:pPr>
              <a:lnSpc>
                <a:spcPct val="90000"/>
              </a:lnSpc>
            </a:pPr>
            <a:r>
              <a:rPr lang="en-US" sz="2300"/>
              <a:t>Event processing systems	</a:t>
            </a:r>
          </a:p>
          <a:p>
            <a:pPr lvl="1">
              <a:lnSpc>
                <a:spcPct val="90000"/>
              </a:lnSpc>
            </a:pPr>
            <a:r>
              <a:rPr lang="en-US" sz="2100"/>
              <a:t>Word processors;</a:t>
            </a:r>
          </a:p>
          <a:p>
            <a:pPr lvl="1">
              <a:lnSpc>
                <a:spcPct val="90000"/>
              </a:lnSpc>
            </a:pPr>
            <a:r>
              <a:rPr lang="en-US" sz="2100"/>
              <a:t>Real-time systems.</a:t>
            </a:r>
          </a:p>
          <a:p>
            <a:pPr>
              <a:lnSpc>
                <a:spcPct val="90000"/>
              </a:lnSpc>
            </a:pPr>
            <a:r>
              <a:rPr lang="en-US" sz="2300"/>
              <a:t>Language processing systems</a:t>
            </a:r>
          </a:p>
          <a:p>
            <a:pPr lvl="1">
              <a:lnSpc>
                <a:spcPct val="90000"/>
              </a:lnSpc>
            </a:pPr>
            <a:r>
              <a:rPr lang="en-US" sz="2100"/>
              <a:t>Compilers;</a:t>
            </a:r>
          </a:p>
          <a:p>
            <a:pPr lvl="1">
              <a:lnSpc>
                <a:spcPct val="90000"/>
              </a:lnSpc>
            </a:pPr>
            <a:r>
              <a:rPr lang="en-US" sz="2100"/>
              <a:t>Command interpreters.</a:t>
            </a:r>
          </a:p>
          <a:p>
            <a:pPr lvl="1">
              <a:lnSpc>
                <a:spcPct val="90000"/>
              </a:lnSpc>
            </a:pPr>
            <a:endParaRPr lang="en-US" sz="2100"/>
          </a:p>
        </p:txBody>
      </p:sp>
    </p:spTree>
    <p:extLst>
      <p:ext uri="{BB962C8B-B14F-4D97-AF65-F5344CB8AC3E}">
        <p14:creationId xmlns:p14="http://schemas.microsoft.com/office/powerpoint/2010/main" val="17851886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US"/>
              <a:t>Data processing systems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pPr>
              <a:lnSpc>
                <a:spcPct val="90000"/>
              </a:lnSpc>
            </a:pPr>
            <a:r>
              <a:rPr lang="en-US"/>
              <a:t>Systems that are data-centred where the databases used are usually orders of magnitude larger than the software itself.</a:t>
            </a:r>
          </a:p>
          <a:p>
            <a:pPr>
              <a:lnSpc>
                <a:spcPct val="90000"/>
              </a:lnSpc>
            </a:pPr>
            <a:r>
              <a:rPr lang="en-US"/>
              <a:t>Data is input and output in batches</a:t>
            </a:r>
          </a:p>
          <a:p>
            <a:pPr lvl="1">
              <a:lnSpc>
                <a:spcPct val="90000"/>
              </a:lnSpc>
            </a:pPr>
            <a:r>
              <a:rPr lang="en-US"/>
              <a:t>Input: A set of customer numbers and associated readings of an electricity meter;</a:t>
            </a:r>
          </a:p>
          <a:p>
            <a:pPr lvl="1">
              <a:lnSpc>
                <a:spcPct val="90000"/>
              </a:lnSpc>
            </a:pPr>
            <a:r>
              <a:rPr lang="en-US"/>
              <a:t>Output: A corresponding set of bills, one for each customer number.</a:t>
            </a:r>
          </a:p>
          <a:p>
            <a:pPr>
              <a:lnSpc>
                <a:spcPct val="90000"/>
              </a:lnSpc>
            </a:pPr>
            <a:r>
              <a:rPr lang="en-US"/>
              <a:t>Data processing systems usually have an input-process-output structure.</a:t>
            </a:r>
          </a:p>
        </p:txBody>
      </p:sp>
    </p:spTree>
    <p:extLst>
      <p:ext uri="{BB962C8B-B14F-4D97-AF65-F5344CB8AC3E}">
        <p14:creationId xmlns:p14="http://schemas.microsoft.com/office/powerpoint/2010/main" val="17479509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306075" y="1682632"/>
            <a:ext cx="8493590" cy="443603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 tIns="45898"/>
          <a:lstStyle/>
          <a:p>
            <a:r>
              <a:rPr lang="en-US" dirty="0"/>
              <a:t>Input-process-output model</a:t>
            </a:r>
          </a:p>
        </p:txBody>
      </p:sp>
      <p:pic>
        <p:nvPicPr>
          <p:cNvPr id="1030" name="Picture 6" descr="13.1-In-proc-out(26.7*).eps                                    000AF339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858" y="1988566"/>
            <a:ext cx="6274544" cy="3457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95643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</TotalTime>
  <Words>1251</Words>
  <Application>Microsoft Office PowerPoint</Application>
  <PresentationFormat>On-screen Show (4:3)</PresentationFormat>
  <Paragraphs>159</Paragraphs>
  <Slides>37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Flow</vt:lpstr>
      <vt:lpstr>Application architectures</vt:lpstr>
      <vt:lpstr>Objectives</vt:lpstr>
      <vt:lpstr>Topics covered</vt:lpstr>
      <vt:lpstr>Generic application architectures</vt:lpstr>
      <vt:lpstr>Use of application architectures</vt:lpstr>
      <vt:lpstr>Application types</vt:lpstr>
      <vt:lpstr>Application type examples</vt:lpstr>
      <vt:lpstr>Data processing systems</vt:lpstr>
      <vt:lpstr>Input-process-output model</vt:lpstr>
      <vt:lpstr>Input-process-output</vt:lpstr>
      <vt:lpstr>Data-flow diagrams</vt:lpstr>
      <vt:lpstr>Salary payment DFD</vt:lpstr>
      <vt:lpstr>Transaction processing systems</vt:lpstr>
      <vt:lpstr>Transaction processing</vt:lpstr>
      <vt:lpstr>ATM system organisation</vt:lpstr>
      <vt:lpstr>Transaction processing middleware</vt:lpstr>
      <vt:lpstr>Transaction management</vt:lpstr>
      <vt:lpstr>Information systems architecture</vt:lpstr>
      <vt:lpstr>Information system structure</vt:lpstr>
      <vt:lpstr>LIBSYS architecture</vt:lpstr>
      <vt:lpstr>LIBSYS organisation</vt:lpstr>
      <vt:lpstr>Resource allocation systems</vt:lpstr>
      <vt:lpstr>Resource allocation architecture</vt:lpstr>
      <vt:lpstr>Layered resource allocation</vt:lpstr>
      <vt:lpstr>Layered system implementation</vt:lpstr>
      <vt:lpstr>E-commerce system architecture</vt:lpstr>
      <vt:lpstr>Event processing systems</vt:lpstr>
      <vt:lpstr>Editing systems</vt:lpstr>
      <vt:lpstr>Editing system components</vt:lpstr>
      <vt:lpstr>Editing system architecture</vt:lpstr>
      <vt:lpstr>Language processing systems</vt:lpstr>
      <vt:lpstr>A language processing system</vt:lpstr>
      <vt:lpstr>Language processing components</vt:lpstr>
      <vt:lpstr>Data-flow model of a compiler</vt:lpstr>
      <vt:lpstr>Repository model of a compiler</vt:lpstr>
      <vt:lpstr>Key points</vt:lpstr>
      <vt:lpstr>Key points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architectures</dc:title>
  <dc:creator>USER</dc:creator>
  <cp:lastModifiedBy>USER</cp:lastModifiedBy>
  <cp:revision>1</cp:revision>
  <dcterms:created xsi:type="dcterms:W3CDTF">2011-12-04T05:48:25Z</dcterms:created>
  <dcterms:modified xsi:type="dcterms:W3CDTF">2011-12-04T05:50:13Z</dcterms:modified>
</cp:coreProperties>
</file>