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94A07-2FD7-42CB-9DDA-3A62E6214FDA}" type="datetimeFigureOut">
              <a:rPr lang="bg-BG" smtClean="0"/>
              <a:t>4.12.2011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A0684-8715-47C7-9AF7-0879A998A404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03028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1267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13315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29699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2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2707" name="Rectangle 1027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6803" name="Rectangle 3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26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79875" name="Rectangle 1027"/>
          <p:cNvSpPr>
            <a:spLocks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EAB0777-4C60-462E-A92C-CDAFD498799C}" type="datetimeFigureOut">
              <a:rPr lang="en-US" smtClean="0"/>
              <a:t>12/4/2011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DE6EB8-52AB-45EA-A660-3E1EBFA72987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Formal Specification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8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342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Use of formal specification</a:t>
            </a:r>
          </a:p>
        </p:txBody>
      </p:sp>
      <p:sp>
        <p:nvSpPr>
          <p:cNvPr id="6963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Formal specification involves investing more effort in the early phases of software development.</a:t>
            </a:r>
          </a:p>
          <a:p>
            <a:pPr>
              <a:lnSpc>
                <a:spcPct val="90000"/>
              </a:lnSpc>
            </a:pPr>
            <a:r>
              <a:rPr lang="en-GB"/>
              <a:t>This reduces requirements errors as it forces a detailed analysis of the requirements.</a:t>
            </a:r>
          </a:p>
          <a:p>
            <a:pPr>
              <a:lnSpc>
                <a:spcPct val="90000"/>
              </a:lnSpc>
            </a:pPr>
            <a:r>
              <a:rPr lang="en-GB"/>
              <a:t>Incompleteness and inconsistencies can be discovered and resolved.</a:t>
            </a:r>
          </a:p>
          <a:p>
            <a:pPr>
              <a:lnSpc>
                <a:spcPct val="90000"/>
              </a:lnSpc>
            </a:pPr>
            <a:r>
              <a:rPr lang="en-GB"/>
              <a:t>Hence, savings as made as the amount of rework due to requirements problems is reduced</a:t>
            </a:r>
            <a:r>
              <a:rPr lang="en-GB" sz="24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8103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Cost profile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use of formal specification means that the cost profile of a project changes</a:t>
            </a:r>
          </a:p>
          <a:p>
            <a:pPr lvl="1"/>
            <a:r>
              <a:rPr lang="en-US"/>
              <a:t>There are greater up front costs as more time and effort are spent developing the specification;</a:t>
            </a:r>
          </a:p>
          <a:p>
            <a:pPr lvl="1"/>
            <a:r>
              <a:rPr lang="en-US"/>
              <a:t>However, implementation and validation costs should be reduced as the specification process reduces errors and ambiguities in the requirements.</a:t>
            </a:r>
          </a:p>
        </p:txBody>
      </p:sp>
    </p:spTree>
    <p:extLst>
      <p:ext uri="{BB962C8B-B14F-4D97-AF65-F5344CB8AC3E}">
        <p14:creationId xmlns:p14="http://schemas.microsoft.com/office/powerpoint/2010/main" val="2344953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035925" cy="1108075"/>
          </a:xfrm>
          <a:noFill/>
          <a:ln/>
        </p:spPr>
        <p:txBody>
          <a:bodyPr lIns="90840" tIns="44623" rIns="90840" bIns="44623"/>
          <a:lstStyle/>
          <a:p>
            <a:r>
              <a:rPr lang="en-GB" sz="2800"/>
              <a:t>Development costs with formal specification</a:t>
            </a:r>
            <a:endParaRPr lang="en-GB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28678" name="Picture 6" descr="10.3.SpecificationCosts.eps                                    0010583F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6629400" cy="41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05800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Specification techniques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Algebraic specification</a:t>
            </a:r>
          </a:p>
          <a:p>
            <a:pPr lvl="1"/>
            <a:r>
              <a:rPr lang="en-GB"/>
              <a:t>The system is specified in terms of its operations and their relationships.</a:t>
            </a:r>
          </a:p>
          <a:p>
            <a:r>
              <a:rPr lang="en-GB"/>
              <a:t>Model-based specification</a:t>
            </a:r>
          </a:p>
          <a:p>
            <a:pPr lvl="1"/>
            <a:r>
              <a:rPr lang="en-GB"/>
              <a:t>The system is specified in terms of a state model that is constructed using mathematical constructs such as sets and sequences. Operations are defined by modifications to the system’s state.</a:t>
            </a:r>
          </a:p>
        </p:txBody>
      </p:sp>
    </p:spTree>
    <p:extLst>
      <p:ext uri="{BB962C8B-B14F-4D97-AF65-F5344CB8AC3E}">
        <p14:creationId xmlns:p14="http://schemas.microsoft.com/office/powerpoint/2010/main" val="3908824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Formal specification languages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68615" name="Object 7"/>
          <p:cNvGraphicFramePr>
            <a:graphicFrameLocks noChangeAspect="1"/>
          </p:cNvGraphicFramePr>
          <p:nvPr/>
        </p:nvGraphicFramePr>
        <p:xfrm>
          <a:off x="762000" y="2286000"/>
          <a:ext cx="7696200" cy="322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3" imgW="5605272" imgH="1789176" progId="Word.Document.8">
                  <p:embed/>
                </p:oleObj>
              </mc:Choice>
              <mc:Fallback>
                <p:oleObj name="Document" r:id="rId3" imgW="5605272" imgH="178917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3874"/>
                      <a:stretch>
                        <a:fillRect/>
                      </a:stretch>
                    </p:blipFill>
                    <p:spPr bwMode="auto">
                      <a:xfrm>
                        <a:off x="762000" y="2286000"/>
                        <a:ext cx="7696200" cy="322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3647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Interface specification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Large systems are decomposed into subsystems with well-defined interfaces between these subsystems.</a:t>
            </a:r>
          </a:p>
          <a:p>
            <a:pPr>
              <a:lnSpc>
                <a:spcPct val="90000"/>
              </a:lnSpc>
            </a:pPr>
            <a:r>
              <a:rPr lang="en-GB" sz="2400"/>
              <a:t>Specification of subsystem interfaces allows independent development of the different subsystems.</a:t>
            </a:r>
          </a:p>
          <a:p>
            <a:pPr>
              <a:lnSpc>
                <a:spcPct val="90000"/>
              </a:lnSpc>
            </a:pPr>
            <a:r>
              <a:rPr lang="en-GB" sz="2400"/>
              <a:t>Interfaces may be defined as abstract data types or object classes.</a:t>
            </a:r>
          </a:p>
          <a:p>
            <a:pPr>
              <a:lnSpc>
                <a:spcPct val="90000"/>
              </a:lnSpc>
            </a:pPr>
            <a:r>
              <a:rPr lang="en-GB" sz="2400"/>
              <a:t>The algebraic approach to formal specification is particularly well-suited to interface specification as it is focused on the defined operations in an object.</a:t>
            </a:r>
          </a:p>
        </p:txBody>
      </p:sp>
    </p:spTree>
    <p:extLst>
      <p:ext uri="{BB962C8B-B14F-4D97-AF65-F5344CB8AC3E}">
        <p14:creationId xmlns:p14="http://schemas.microsoft.com/office/powerpoint/2010/main" val="525185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Sub-system interfaces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81000" y="1752600"/>
            <a:ext cx="8458200" cy="41910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4277" name="Picture 5" descr="10.5 InterfaceObjects.eps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7391400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73460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342313" cy="1108075"/>
          </a:xfrm>
          <a:noFill/>
          <a:ln/>
        </p:spPr>
        <p:txBody>
          <a:bodyPr lIns="90840" tIns="44623" rIns="90840" bIns="44623"/>
          <a:lstStyle/>
          <a:p>
            <a:r>
              <a:rPr lang="en-GB" sz="3200"/>
              <a:t>The structure of an algebraic specification</a:t>
            </a:r>
            <a:endParaRPr lang="en-GB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71685" name="Picture 5" descr="10.6 AlgebraicSpecFormat.eps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73152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11657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Specification components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Introduction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Defines the sort (the type name) and declares other specifications that are used.</a:t>
            </a:r>
          </a:p>
          <a:p>
            <a:pPr>
              <a:lnSpc>
                <a:spcPct val="90000"/>
              </a:lnSpc>
            </a:pPr>
            <a:r>
              <a:rPr lang="en-GB" sz="2400"/>
              <a:t>Description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Informally describes the operations on the type.</a:t>
            </a:r>
          </a:p>
          <a:p>
            <a:pPr>
              <a:lnSpc>
                <a:spcPct val="90000"/>
              </a:lnSpc>
            </a:pPr>
            <a:r>
              <a:rPr lang="en-GB" sz="2400"/>
              <a:t>Signature	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Defines the syntax of the operations in the interface and their parameters.</a:t>
            </a:r>
          </a:p>
          <a:p>
            <a:pPr>
              <a:lnSpc>
                <a:spcPct val="90000"/>
              </a:lnSpc>
            </a:pPr>
            <a:r>
              <a:rPr lang="en-GB" sz="2400"/>
              <a:t>Axioms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Defines the operation semantics by defining axioms which characterise behaviour.</a:t>
            </a:r>
          </a:p>
        </p:txBody>
      </p:sp>
    </p:spTree>
    <p:extLst>
      <p:ext uri="{BB962C8B-B14F-4D97-AF65-F5344CB8AC3E}">
        <p14:creationId xmlns:p14="http://schemas.microsoft.com/office/powerpoint/2010/main" val="27656333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63525"/>
            <a:ext cx="8247063" cy="11080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/>
              <a:t>Systematic algebraic specification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Algebraic specifications of a system may be developed in a systematic way</a:t>
            </a:r>
          </a:p>
          <a:p>
            <a:pPr lvl="1"/>
            <a:r>
              <a:rPr lang="en-GB"/>
              <a:t>Specification structuring;  </a:t>
            </a:r>
          </a:p>
          <a:p>
            <a:pPr lvl="1"/>
            <a:r>
              <a:rPr lang="en-GB"/>
              <a:t>Specification naming;</a:t>
            </a:r>
          </a:p>
          <a:p>
            <a:pPr lvl="1"/>
            <a:r>
              <a:rPr lang="en-GB"/>
              <a:t>Operation selection; </a:t>
            </a:r>
          </a:p>
          <a:p>
            <a:pPr lvl="1"/>
            <a:r>
              <a:rPr lang="en-GB"/>
              <a:t>Informal operation specification;</a:t>
            </a:r>
          </a:p>
          <a:p>
            <a:pPr lvl="1"/>
            <a:r>
              <a:rPr lang="en-GB"/>
              <a:t>Syntax definition;</a:t>
            </a:r>
          </a:p>
          <a:p>
            <a:pPr lvl="1"/>
            <a:r>
              <a:rPr lang="en-GB"/>
              <a:t>Axiom definition.</a:t>
            </a:r>
          </a:p>
        </p:txBody>
      </p:sp>
    </p:spTree>
    <p:extLst>
      <p:ext uri="{BB962C8B-B14F-4D97-AF65-F5344CB8AC3E}">
        <p14:creationId xmlns:p14="http://schemas.microsoft.com/office/powerpoint/2010/main" val="246224717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Objectives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 explain why formal specification techniques help discover problems in system requirements</a:t>
            </a:r>
          </a:p>
          <a:p>
            <a:r>
              <a:rPr lang="en-GB"/>
              <a:t>To describe the use of algebraic techniques for interface specification</a:t>
            </a:r>
          </a:p>
          <a:p>
            <a:r>
              <a:rPr lang="en-GB"/>
              <a:t>To describe the use of model-based techniques for behavioural specification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08711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Specification operations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>
                <a:solidFill>
                  <a:schemeClr val="accent1"/>
                </a:solidFill>
              </a:rPr>
              <a:t>Constructor operations</a:t>
            </a:r>
            <a:r>
              <a:rPr lang="en-GB"/>
              <a:t>. Operations which create entities of the type being specified.</a:t>
            </a:r>
          </a:p>
          <a:p>
            <a:r>
              <a:rPr lang="en-GB">
                <a:solidFill>
                  <a:schemeClr val="accent1"/>
                </a:solidFill>
              </a:rPr>
              <a:t>Inspection operations</a:t>
            </a:r>
            <a:r>
              <a:rPr lang="en-GB"/>
              <a:t>. Operations which evaluate entities of the type being specified.</a:t>
            </a:r>
          </a:p>
          <a:p>
            <a:r>
              <a:rPr lang="en-GB"/>
              <a:t>To specify behaviour, define the inspector operations for each constructor operation.</a:t>
            </a:r>
          </a:p>
        </p:txBody>
      </p:sp>
    </p:spTree>
    <p:extLst>
      <p:ext uri="{BB962C8B-B14F-4D97-AF65-F5344CB8AC3E}">
        <p14:creationId xmlns:p14="http://schemas.microsoft.com/office/powerpoint/2010/main" val="212667727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Operations on a list ADT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Constructor operations which evaluate to sort List</a:t>
            </a:r>
          </a:p>
          <a:p>
            <a:pPr lvl="1"/>
            <a:r>
              <a:rPr lang="en-GB"/>
              <a:t>Create, Cons and Tail.</a:t>
            </a:r>
          </a:p>
          <a:p>
            <a:r>
              <a:rPr lang="en-GB"/>
              <a:t>Inspection operations which take sort list as a parameter and return some other sort</a:t>
            </a:r>
          </a:p>
          <a:p>
            <a:pPr lvl="1"/>
            <a:r>
              <a:rPr lang="en-GB"/>
              <a:t>Head and Length.</a:t>
            </a:r>
          </a:p>
          <a:p>
            <a:r>
              <a:rPr lang="en-GB"/>
              <a:t>Tail can be defined using the simpler </a:t>
            </a:r>
            <a:br>
              <a:rPr lang="en-GB"/>
            </a:br>
            <a:r>
              <a:rPr lang="en-GB"/>
              <a:t>constructors Create and Cons. No need to define Head and Length with Tail.</a:t>
            </a:r>
          </a:p>
        </p:txBody>
      </p:sp>
    </p:spTree>
    <p:extLst>
      <p:ext uri="{BB962C8B-B14F-4D97-AF65-F5344CB8AC3E}">
        <p14:creationId xmlns:p14="http://schemas.microsoft.com/office/powerpoint/2010/main" val="424578825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List specification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295400" y="1600200"/>
            <a:ext cx="62484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6328" name="Picture 8" descr="10.7 ListSpec.eps      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676400"/>
            <a:ext cx="5029200" cy="438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390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Recursion in specifications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Operations are often specified recursively.</a:t>
            </a:r>
          </a:p>
          <a:p>
            <a:r>
              <a:rPr lang="en-GB" sz="2400"/>
              <a:t>Tail (Cons (L, v)) = </a:t>
            </a:r>
            <a:r>
              <a:rPr lang="en-GB" sz="2400" b="1"/>
              <a:t>if</a:t>
            </a:r>
            <a:r>
              <a:rPr lang="en-GB" sz="2400"/>
              <a:t> L = Create </a:t>
            </a:r>
            <a:r>
              <a:rPr lang="en-GB" sz="2400" b="1"/>
              <a:t>then</a:t>
            </a:r>
            <a:r>
              <a:rPr lang="en-GB" sz="2400"/>
              <a:t> Create     </a:t>
            </a:r>
            <a:br>
              <a:rPr lang="en-GB" sz="2400"/>
            </a:br>
            <a:r>
              <a:rPr lang="en-GB" sz="2400"/>
              <a:t>				</a:t>
            </a:r>
            <a:r>
              <a:rPr lang="en-GB" sz="2400" b="1"/>
              <a:t>else </a:t>
            </a:r>
            <a:r>
              <a:rPr lang="en-GB" sz="2400"/>
              <a:t>Cons (Tail (L), v).</a:t>
            </a:r>
          </a:p>
          <a:p>
            <a:pPr lvl="1"/>
            <a:r>
              <a:rPr lang="en-GB" sz="2000"/>
              <a:t>Cons ([5, 7], 9) = [5, 7, 9]</a:t>
            </a:r>
          </a:p>
          <a:p>
            <a:pPr lvl="1"/>
            <a:r>
              <a:rPr lang="en-GB" sz="2000"/>
              <a:t>Tail ([5, 7, 9])  =  Tail (Cons ( [5, 7], 9))  = </a:t>
            </a:r>
          </a:p>
          <a:p>
            <a:pPr lvl="1"/>
            <a:r>
              <a:rPr lang="en-GB" sz="2000"/>
              <a:t>Cons (Tail ([5, 7]), 9) = Cons (Tail (Cons ([5], 7)), 9) =</a:t>
            </a:r>
          </a:p>
          <a:p>
            <a:pPr lvl="1"/>
            <a:r>
              <a:rPr lang="en-GB" sz="2000"/>
              <a:t>Cons (Cons (Tail ([5]), 7), 9) = </a:t>
            </a:r>
          </a:p>
          <a:p>
            <a:pPr lvl="1"/>
            <a:r>
              <a:rPr lang="en-GB" sz="2000"/>
              <a:t>Cons (Cons (Tail (Cons ([], 5)), 7), 9) =</a:t>
            </a:r>
          </a:p>
          <a:p>
            <a:pPr lvl="1"/>
            <a:r>
              <a:rPr lang="en-GB" sz="2000"/>
              <a:t>Cons (Cons ([Create], 7), 9) = Cons ([7], 9) =  [7, 9]</a:t>
            </a:r>
          </a:p>
        </p:txBody>
      </p:sp>
    </p:spTree>
    <p:extLst>
      <p:ext uri="{BB962C8B-B14F-4D97-AF65-F5344CB8AC3E}">
        <p14:creationId xmlns:p14="http://schemas.microsoft.com/office/powerpoint/2010/main" val="68766532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Interface specification in critical systems</a:t>
            </a:r>
            <a:endParaRPr lang="en-GB"/>
          </a:p>
        </p:txBody>
      </p:sp>
      <p:sp>
        <p:nvSpPr>
          <p:cNvPr id="8192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Consider an air traffic control system where aircraft fly through managed sectors of airspace.</a:t>
            </a:r>
          </a:p>
          <a:p>
            <a:r>
              <a:rPr lang="en-GB" sz="2400"/>
              <a:t>Each sector may include a number of aircraft but, for safety reasons, these must be separated.</a:t>
            </a:r>
          </a:p>
          <a:p>
            <a:r>
              <a:rPr lang="en-GB" sz="2400"/>
              <a:t>In this example, a simple vertical separation of 300m is proposed.</a:t>
            </a:r>
          </a:p>
          <a:p>
            <a:r>
              <a:rPr lang="en-GB" sz="2400"/>
              <a:t>The system should warn the controller if aircraft are instructed to move so that the separation rule is breached.</a:t>
            </a:r>
          </a:p>
        </p:txBody>
      </p:sp>
    </p:spTree>
    <p:extLst>
      <p:ext uri="{BB962C8B-B14F-4D97-AF65-F5344CB8AC3E}">
        <p14:creationId xmlns:p14="http://schemas.microsoft.com/office/powerpoint/2010/main" val="4150720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 sector object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Critical operations on an object representing a controlled sector are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Enter</a:t>
            </a:r>
            <a:r>
              <a:rPr lang="en-GB"/>
              <a:t>. Add an aircraft to the controlled airspace;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Leave</a:t>
            </a:r>
            <a:r>
              <a:rPr lang="en-GB"/>
              <a:t>. Remove an aircraft from the controlled airspace;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Move</a:t>
            </a:r>
            <a:r>
              <a:rPr lang="en-GB"/>
              <a:t>. Move an aircraft from one height to another;</a:t>
            </a:r>
          </a:p>
          <a:p>
            <a:pPr lvl="1"/>
            <a:r>
              <a:rPr lang="en-GB">
                <a:solidFill>
                  <a:schemeClr val="accent1"/>
                </a:solidFill>
              </a:rPr>
              <a:t>Lookup</a:t>
            </a:r>
            <a:r>
              <a:rPr lang="en-GB"/>
              <a:t>. Given an aircraft identifier, return its current height;</a:t>
            </a:r>
          </a:p>
        </p:txBody>
      </p:sp>
    </p:spTree>
    <p:extLst>
      <p:ext uri="{BB962C8B-B14F-4D97-AF65-F5344CB8AC3E}">
        <p14:creationId xmlns:p14="http://schemas.microsoft.com/office/powerpoint/2010/main" val="28855595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Primitive operations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 sz="2400"/>
              <a:t>It is sometimes necessary to introduce additional operations to simplify the specification.</a:t>
            </a:r>
          </a:p>
          <a:p>
            <a:r>
              <a:rPr lang="en-GB" sz="2400"/>
              <a:t>The other operations can then be defined using these more primitive operations.</a:t>
            </a:r>
          </a:p>
          <a:p>
            <a:r>
              <a:rPr lang="en-GB" sz="2400"/>
              <a:t>Primitive operations</a:t>
            </a:r>
          </a:p>
          <a:p>
            <a:pPr lvl="1"/>
            <a:r>
              <a:rPr lang="en-GB" sz="2000"/>
              <a:t>Create. Bring an instance of a sector into existence;</a:t>
            </a:r>
          </a:p>
          <a:p>
            <a:pPr lvl="1"/>
            <a:r>
              <a:rPr lang="en-GB" sz="2000"/>
              <a:t>Put. Add an aircraft without safety checks;</a:t>
            </a:r>
          </a:p>
          <a:p>
            <a:pPr lvl="1"/>
            <a:r>
              <a:rPr lang="en-GB" sz="2000"/>
              <a:t>In-space. Determine if a given aircraft is in the sector;</a:t>
            </a:r>
          </a:p>
          <a:p>
            <a:pPr lvl="1"/>
            <a:r>
              <a:rPr lang="en-GB" sz="2000"/>
              <a:t>Occupied. Given a height, determine if there is an aircraft within 300m of that height.</a:t>
            </a:r>
          </a:p>
        </p:txBody>
      </p:sp>
    </p:spTree>
    <p:extLst>
      <p:ext uri="{BB962C8B-B14F-4D97-AF65-F5344CB8AC3E}">
        <p14:creationId xmlns:p14="http://schemas.microsoft.com/office/powerpoint/2010/main" val="280307544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US" dirty="0"/>
              <a:t>Sector specification (1)</a:t>
            </a: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1141" name="Picture 5" descr="10.8 SectorSpec.eps    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80"/>
          <a:stretch>
            <a:fillRect/>
          </a:stretch>
        </p:blipFill>
        <p:spPr bwMode="auto">
          <a:xfrm>
            <a:off x="1295400" y="1752600"/>
            <a:ext cx="6324600" cy="424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8182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US" dirty="0"/>
              <a:t>Sector specification (2)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1371600" y="1600200"/>
            <a:ext cx="6553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94213" name="Picture 5" descr="10.8 SectorSpec.eps    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82"/>
          <a:stretch>
            <a:fillRect/>
          </a:stretch>
        </p:blipFill>
        <p:spPr bwMode="auto">
          <a:xfrm>
            <a:off x="1828800" y="1676400"/>
            <a:ext cx="5562600" cy="455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1442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Specification commentary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the basic constructors </a:t>
            </a:r>
            <a:r>
              <a:rPr lang="en-GB">
                <a:solidFill>
                  <a:srgbClr val="FF0000"/>
                </a:solidFill>
              </a:rPr>
              <a:t>Create</a:t>
            </a:r>
            <a:r>
              <a:rPr lang="en-GB"/>
              <a:t> and </a:t>
            </a:r>
            <a:r>
              <a:rPr lang="en-GB">
                <a:solidFill>
                  <a:srgbClr val="FF0000"/>
                </a:solidFill>
              </a:rPr>
              <a:t>Put</a:t>
            </a:r>
            <a:r>
              <a:rPr lang="en-GB"/>
              <a:t> to specify other operations.</a:t>
            </a:r>
          </a:p>
          <a:p>
            <a:r>
              <a:rPr lang="en-GB"/>
              <a:t>Define </a:t>
            </a:r>
            <a:r>
              <a:rPr lang="en-GB">
                <a:solidFill>
                  <a:srgbClr val="FF0000"/>
                </a:solidFill>
              </a:rPr>
              <a:t>Occupied</a:t>
            </a:r>
            <a:r>
              <a:rPr lang="en-GB"/>
              <a:t> and </a:t>
            </a:r>
            <a:r>
              <a:rPr lang="en-GB">
                <a:solidFill>
                  <a:srgbClr val="FF0000"/>
                </a:solidFill>
              </a:rPr>
              <a:t>In-space</a:t>
            </a:r>
            <a:r>
              <a:rPr lang="en-GB"/>
              <a:t> using </a:t>
            </a:r>
            <a:r>
              <a:rPr lang="en-GB">
                <a:solidFill>
                  <a:srgbClr val="FF0000"/>
                </a:solidFill>
              </a:rPr>
              <a:t>Create</a:t>
            </a:r>
            <a:r>
              <a:rPr lang="en-GB"/>
              <a:t> and </a:t>
            </a:r>
            <a:r>
              <a:rPr lang="en-GB">
                <a:solidFill>
                  <a:srgbClr val="FF0000"/>
                </a:solidFill>
              </a:rPr>
              <a:t>Put</a:t>
            </a:r>
            <a:r>
              <a:rPr lang="en-GB"/>
              <a:t> and use them to make checks in other operation definitions.</a:t>
            </a:r>
          </a:p>
          <a:p>
            <a:r>
              <a:rPr lang="en-GB"/>
              <a:t>All operations that result in changes to the sector must check that the safety criterion holds.</a:t>
            </a:r>
          </a:p>
        </p:txBody>
      </p:sp>
    </p:spTree>
    <p:extLst>
      <p:ext uri="{BB962C8B-B14F-4D97-AF65-F5344CB8AC3E}">
        <p14:creationId xmlns:p14="http://schemas.microsoft.com/office/powerpoint/2010/main" val="244584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Topics covered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Formal specification in the software process</a:t>
            </a:r>
          </a:p>
          <a:p>
            <a:r>
              <a:rPr lang="en-GB"/>
              <a:t>Sub-system interface specification</a:t>
            </a:r>
          </a:p>
          <a:p>
            <a:r>
              <a:rPr lang="en-GB"/>
              <a:t>Behavioural specification</a:t>
            </a:r>
          </a:p>
        </p:txBody>
      </p:sp>
    </p:spTree>
    <p:extLst>
      <p:ext uri="{BB962C8B-B14F-4D97-AF65-F5344CB8AC3E}">
        <p14:creationId xmlns:p14="http://schemas.microsoft.com/office/powerpoint/2010/main" val="144763888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Behavioural specification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Algebraic specification can be cumbersome when the object operations are not independent of the object state.</a:t>
            </a:r>
          </a:p>
          <a:p>
            <a:pPr>
              <a:lnSpc>
                <a:spcPct val="90000"/>
              </a:lnSpc>
            </a:pPr>
            <a:r>
              <a:rPr lang="en-GB" sz="2400"/>
              <a:t>Model-based specification exposes the system state and defines the operations in terms of changes to that state.</a:t>
            </a:r>
          </a:p>
          <a:p>
            <a:pPr>
              <a:lnSpc>
                <a:spcPct val="90000"/>
              </a:lnSpc>
            </a:pPr>
            <a:r>
              <a:rPr lang="en-GB" sz="2400"/>
              <a:t>The Z notation is a mature technique for model-based specification. It combines formal and informal description and uses graphical highlighting when presenting specifications.</a:t>
            </a:r>
          </a:p>
          <a:p>
            <a:pPr>
              <a:lnSpc>
                <a:spcPct val="90000"/>
              </a:lnSpc>
            </a:pP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9188899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GB" dirty="0"/>
              <a:t>The structure of a Z schema</a:t>
            </a: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59400" name="Picture 8" descr="10.9*ISZSchema.eps     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14600"/>
            <a:ext cx="7696200" cy="25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90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Modelling the insulin pump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Z schema for the insulin pump declares a number of state variables including:</a:t>
            </a:r>
          </a:p>
          <a:p>
            <a:pPr lvl="1"/>
            <a:r>
              <a:rPr lang="en-GB"/>
              <a:t>Input variables such as switch? (the device switch), InsulinReservoir? (the current quantity of insulin in the reservoir) and Reading? (the reading from the sensor);</a:t>
            </a:r>
          </a:p>
          <a:p>
            <a:pPr lvl="1"/>
            <a:r>
              <a:rPr lang="en-GB"/>
              <a:t>Output variables such as alarm! (a system alarm), display1!, display2! (the displays on the pump) and dose! (the dose of insulin to be delivered).</a:t>
            </a:r>
          </a:p>
        </p:txBody>
      </p:sp>
    </p:spTree>
    <p:extLst>
      <p:ext uri="{BB962C8B-B14F-4D97-AF65-F5344CB8AC3E}">
        <p14:creationId xmlns:p14="http://schemas.microsoft.com/office/powerpoint/2010/main" val="35236910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Schema invariant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Each Z schema has an invariant part which defines conditions that are always true.</a:t>
            </a:r>
          </a:p>
          <a:p>
            <a:r>
              <a:rPr lang="en-GB" sz="2400"/>
              <a:t>For the insulin pump schema it is always true that</a:t>
            </a:r>
          </a:p>
          <a:p>
            <a:pPr lvl="1"/>
            <a:r>
              <a:rPr lang="en-GB" sz="2000"/>
              <a:t>The dose must be less than or equal to the capacity of the insulin reservoir;</a:t>
            </a:r>
          </a:p>
          <a:p>
            <a:pPr lvl="1"/>
            <a:r>
              <a:rPr lang="en-GB" sz="2000"/>
              <a:t>No single dose may be more than 4 units of insulin and the total dose delivered in a time period must not exceed 25 units of insulin. This is a safety constraint;  </a:t>
            </a:r>
          </a:p>
          <a:p>
            <a:pPr lvl="1"/>
            <a:r>
              <a:rPr lang="en-GB" sz="2000"/>
              <a:t>display2! shows the amount of insulin to be delivered. </a:t>
            </a:r>
          </a:p>
        </p:txBody>
      </p:sp>
    </p:spTree>
    <p:extLst>
      <p:ext uri="{BB962C8B-B14F-4D97-AF65-F5344CB8AC3E}">
        <p14:creationId xmlns:p14="http://schemas.microsoft.com/office/powerpoint/2010/main" val="28505130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en-GB" dirty="0"/>
              <a:t>Insulin pump schema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381000" y="1524000"/>
            <a:ext cx="8458200" cy="48768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685800" y="1676400"/>
          <a:ext cx="7010400" cy="453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3" imgW="5486400" imgH="3547872" progId="Word.Document.8">
                  <p:embed/>
                </p:oleObj>
              </mc:Choice>
              <mc:Fallback>
                <p:oleObj name="Document" r:id="rId3" imgW="5486400" imgH="35478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676400"/>
                        <a:ext cx="7010400" cy="453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64139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en-US" dirty="0"/>
              <a:t>State invariants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685800" y="1752600"/>
          <a:ext cx="8915400" cy="417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Document" r:id="rId3" imgW="5486400" imgH="2566416" progId="Word.Document.8">
                  <p:embed/>
                </p:oleObj>
              </mc:Choice>
              <mc:Fallback>
                <p:oleObj name="Document" r:id="rId3" imgW="5486400" imgH="256641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52600"/>
                        <a:ext cx="8915400" cy="417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89827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dosage computation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The insulin pump computes the amount of insulin required by comparing the current reading with two previous readings.</a:t>
            </a:r>
          </a:p>
          <a:p>
            <a:r>
              <a:rPr lang="en-GB" sz="2400"/>
              <a:t>If these suggest that blood glucose is rising then insulin is delivered.</a:t>
            </a:r>
          </a:p>
          <a:p>
            <a:r>
              <a:rPr lang="en-GB" sz="2400"/>
              <a:t>Information about the total dose delivered is maintained to allow the safety check invariant to be applied.</a:t>
            </a:r>
          </a:p>
          <a:p>
            <a:r>
              <a:rPr lang="en-GB" sz="2400"/>
              <a:t>Note that this invariant always applies - there is no need to repeat it in the dosage computation.</a:t>
            </a:r>
          </a:p>
        </p:txBody>
      </p:sp>
    </p:spTree>
    <p:extLst>
      <p:ext uri="{BB962C8B-B14F-4D97-AF65-F5344CB8AC3E}">
        <p14:creationId xmlns:p14="http://schemas.microsoft.com/office/powerpoint/2010/main" val="3104428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r>
              <a:rPr lang="en-GB" dirty="0"/>
              <a:t>RUN schema (1)</a:t>
            </a:r>
          </a:p>
        </p:txBody>
      </p:sp>
      <p:sp>
        <p:nvSpPr>
          <p:cNvPr id="62469" name="Rectangle 1029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62472" name="Object 1032"/>
          <p:cNvGraphicFramePr>
            <a:graphicFrameLocks noChangeAspect="1"/>
          </p:cNvGraphicFramePr>
          <p:nvPr/>
        </p:nvGraphicFramePr>
        <p:xfrm>
          <a:off x="685800" y="1752600"/>
          <a:ext cx="7239000" cy="444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Document" r:id="rId3" imgW="5486400" imgH="3368040" progId="Word.Document.8">
                  <p:embed/>
                </p:oleObj>
              </mc:Choice>
              <mc:Fallback>
                <p:oleObj name="Document" r:id="rId3" imgW="5486400" imgH="336804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52600"/>
                        <a:ext cx="7239000" cy="444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13162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RUN schema (2)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81000" y="1828800"/>
            <a:ext cx="8458200" cy="4419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93193" name="Object 9"/>
          <p:cNvGraphicFramePr>
            <a:graphicFrameLocks noChangeAspect="1"/>
          </p:cNvGraphicFramePr>
          <p:nvPr/>
        </p:nvGraphicFramePr>
        <p:xfrm>
          <a:off x="533400" y="2133600"/>
          <a:ext cx="7924800" cy="369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Document" r:id="rId3" imgW="5486400" imgH="2557272" progId="Word.Document.8">
                  <p:embed/>
                </p:oleObj>
              </mc:Choice>
              <mc:Fallback>
                <p:oleObj name="Document" r:id="rId3" imgW="5486400" imgH="255727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33600"/>
                        <a:ext cx="7924800" cy="369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2498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GB" dirty="0"/>
              <a:t>Sugar OK schema</a:t>
            </a:r>
          </a:p>
        </p:txBody>
      </p:sp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3810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graphicFrame>
        <p:nvGraphicFramePr>
          <p:cNvPr id="63496" name="Object 8"/>
          <p:cNvGraphicFramePr>
            <a:graphicFrameLocks noChangeAspect="1"/>
          </p:cNvGraphicFramePr>
          <p:nvPr/>
        </p:nvGraphicFramePr>
        <p:xfrm>
          <a:off x="609600" y="1905000"/>
          <a:ext cx="8001000" cy="386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Document" r:id="rId3" imgW="5486400" imgH="2648712" progId="Word.Document.8">
                  <p:embed/>
                </p:oleObj>
              </mc:Choice>
              <mc:Fallback>
                <p:oleObj name="Document" r:id="rId3" imgW="5486400" imgH="264871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905000"/>
                        <a:ext cx="8001000" cy="3862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148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Formal methods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Formal specification is part of a more general collection of techniques that are known as ‘formal methods’.</a:t>
            </a:r>
          </a:p>
          <a:p>
            <a:r>
              <a:rPr lang="en-GB" sz="2400"/>
              <a:t>These are all based on mathematical representation and analysis of software.</a:t>
            </a:r>
          </a:p>
          <a:p>
            <a:r>
              <a:rPr lang="en-GB" sz="2400"/>
              <a:t>Formal methods include</a:t>
            </a:r>
          </a:p>
          <a:p>
            <a:pPr lvl="1"/>
            <a:r>
              <a:rPr lang="en-GB" sz="2000"/>
              <a:t>Formal specification;</a:t>
            </a:r>
          </a:p>
          <a:p>
            <a:pPr lvl="1"/>
            <a:r>
              <a:rPr lang="en-GB" sz="2000"/>
              <a:t>Specification analysis and proof;</a:t>
            </a:r>
          </a:p>
          <a:p>
            <a:pPr lvl="1"/>
            <a:r>
              <a:rPr lang="en-GB" sz="2000"/>
              <a:t>Transformational development;</a:t>
            </a:r>
          </a:p>
          <a:p>
            <a:pPr lvl="1"/>
            <a:r>
              <a:rPr lang="en-GB" sz="2000"/>
              <a:t>Program verification.</a:t>
            </a:r>
          </a:p>
        </p:txBody>
      </p:sp>
    </p:spTree>
    <p:extLst>
      <p:ext uri="{BB962C8B-B14F-4D97-AF65-F5344CB8AC3E}">
        <p14:creationId xmlns:p14="http://schemas.microsoft.com/office/powerpoint/2010/main" val="4115799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/>
              <a:t>Formal system specification complements informal specification techniques.</a:t>
            </a:r>
          </a:p>
          <a:p>
            <a:pPr>
              <a:lnSpc>
                <a:spcPct val="90000"/>
              </a:lnSpc>
            </a:pPr>
            <a:r>
              <a:rPr lang="en-GB" sz="2400"/>
              <a:t>Formal specifications are precise and unambiguous. They remove areas of doubt in a specification.</a:t>
            </a:r>
          </a:p>
          <a:p>
            <a:pPr>
              <a:lnSpc>
                <a:spcPct val="90000"/>
              </a:lnSpc>
            </a:pPr>
            <a:r>
              <a:rPr lang="en-GB" sz="2400"/>
              <a:t>Formal specification forces an analysis of the system requirements at an early stage. Correcting errors at this stage is cheaper than modifying a delivered system.</a:t>
            </a:r>
          </a:p>
          <a:p>
            <a:pPr>
              <a:lnSpc>
                <a:spcPct val="90000"/>
              </a:lnSpc>
            </a:pPr>
            <a:r>
              <a:rPr lang="en-GB" sz="2400"/>
              <a:t>Formal specification techniques are most applicable in the development of critical systems and standards.</a:t>
            </a:r>
          </a:p>
        </p:txBody>
      </p:sp>
    </p:spTree>
    <p:extLst>
      <p:ext uri="{BB962C8B-B14F-4D97-AF65-F5344CB8AC3E}">
        <p14:creationId xmlns:p14="http://schemas.microsoft.com/office/powerpoint/2010/main" val="112840722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Key points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Algebraic techniques are suited to interface specification where the interface is defined as a set of object classes.</a:t>
            </a:r>
          </a:p>
          <a:p>
            <a:r>
              <a:rPr lang="en-GB"/>
              <a:t>Model-based techniques model the system using sets and functions. This simplifies some types of behavioural specification.</a:t>
            </a:r>
          </a:p>
          <a:p>
            <a:r>
              <a:rPr lang="en-GB"/>
              <a:t>Operations are defined in a model-based spec. by defining pre and post conditions on the system state.</a:t>
            </a:r>
          </a:p>
        </p:txBody>
      </p:sp>
    </p:spTree>
    <p:extLst>
      <p:ext uri="{BB962C8B-B14F-4D97-AF65-F5344CB8AC3E}">
        <p14:creationId xmlns:p14="http://schemas.microsoft.com/office/powerpoint/2010/main" val="378477094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Acceptance of formal methods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Formal methods have not become mainstream software development techniques as was once predicted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Other software engineering techniques have been successful at increasing system quality. Hence the need for formal methods has been reduced;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Market changes have made time-to-market rather than software with a low error count the key factor. Formal methods do not reduce time to market;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The scope of formal methods is limited. They are not well-suited to specifying and analysing user interfaces and user interaction;</a:t>
            </a:r>
          </a:p>
          <a:p>
            <a:pPr lvl="1">
              <a:lnSpc>
                <a:spcPct val="90000"/>
              </a:lnSpc>
            </a:pPr>
            <a:r>
              <a:rPr lang="en-GB" sz="2000"/>
              <a:t>Formal methods are still hard to scale up to large systems.</a:t>
            </a:r>
          </a:p>
        </p:txBody>
      </p:sp>
    </p:spTree>
    <p:extLst>
      <p:ext uri="{BB962C8B-B14F-4D97-AF65-F5344CB8AC3E}">
        <p14:creationId xmlns:p14="http://schemas.microsoft.com/office/powerpoint/2010/main" val="2324742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10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Use of formal methods</a:t>
            </a:r>
          </a:p>
        </p:txBody>
      </p:sp>
      <p:sp>
        <p:nvSpPr>
          <p:cNvPr id="66565" name="Rectangle 102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principal benefits of formal methods are in reducing the number of faults in systems.</a:t>
            </a:r>
          </a:p>
          <a:p>
            <a:r>
              <a:rPr lang="en-GB"/>
              <a:t>Consequently, their main area of applicability is in critical systems engineering. There have been several successful projects where formal methods have been used in this area.</a:t>
            </a:r>
          </a:p>
          <a:p>
            <a:r>
              <a:rPr lang="en-GB"/>
              <a:t>In this area, the use of formal methods is most likely to be cost-effective because high system failure costs must be avoided. </a:t>
            </a:r>
          </a:p>
        </p:txBody>
      </p:sp>
    </p:spTree>
    <p:extLst>
      <p:ext uri="{BB962C8B-B14F-4D97-AF65-F5344CB8AC3E}">
        <p14:creationId xmlns:p14="http://schemas.microsoft.com/office/powerpoint/2010/main" val="347637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80765"/>
            <a:ext cx="8551863" cy="11080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 dirty="0"/>
              <a:t>Specification in the software process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Specification and design are inextricably </a:t>
            </a:r>
            <a:br>
              <a:rPr lang="en-GB"/>
            </a:br>
            <a:r>
              <a:rPr lang="en-GB"/>
              <a:t>intermingled.</a:t>
            </a:r>
          </a:p>
          <a:p>
            <a:r>
              <a:rPr lang="en-GB"/>
              <a:t>Architectural design is essential to structure a specification and the specification process.</a:t>
            </a:r>
          </a:p>
          <a:p>
            <a:r>
              <a:rPr lang="en-GB"/>
              <a:t>Formal specifications are expressed in a </a:t>
            </a:r>
            <a:br>
              <a:rPr lang="en-GB"/>
            </a:br>
            <a:r>
              <a:rPr lang="en-GB"/>
              <a:t>mathematical notation with precisely defined </a:t>
            </a:r>
            <a:br>
              <a:rPr lang="en-GB"/>
            </a:br>
            <a:r>
              <a:rPr lang="en-GB"/>
              <a:t>vocabulary, syntax and semantics.</a:t>
            </a:r>
          </a:p>
        </p:txBody>
      </p:sp>
    </p:spTree>
    <p:extLst>
      <p:ext uri="{BB962C8B-B14F-4D97-AF65-F5344CB8AC3E}">
        <p14:creationId xmlns:p14="http://schemas.microsoft.com/office/powerpoint/2010/main" val="172114445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840" tIns="44623" rIns="90840" bIns="44623"/>
          <a:lstStyle/>
          <a:p>
            <a:r>
              <a:rPr lang="en-GB"/>
              <a:t>Specification and design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381000" y="1981200"/>
            <a:ext cx="8458200" cy="36576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0245" name="Picture 5" descr="10.1 SpecsAndDesign.eps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90800"/>
            <a:ext cx="80010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165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48717"/>
            <a:ext cx="8475663" cy="1108075"/>
          </a:xfrm>
          <a:noFill/>
          <a:ln/>
        </p:spPr>
        <p:txBody>
          <a:bodyPr lIns="90840" tIns="44623" rIns="90840" bIns="44623">
            <a:normAutofit fontScale="90000"/>
          </a:bodyPr>
          <a:lstStyle/>
          <a:p>
            <a:r>
              <a:rPr lang="en-GB" dirty="0"/>
              <a:t>Specification in the software process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04800" y="1600200"/>
            <a:ext cx="8458200" cy="4648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/>
          </a:p>
        </p:txBody>
      </p:sp>
      <p:pic>
        <p:nvPicPr>
          <p:cNvPr id="12293" name="Picture 5" descr="10.2 SpecsInProcess.eps                                        00105841Macintosh HD                   B8AA5F2E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67000"/>
            <a:ext cx="7315200" cy="242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270405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</TotalTime>
  <Words>1431</Words>
  <Application>Microsoft Office PowerPoint</Application>
  <PresentationFormat>On-screen Show (4:3)</PresentationFormat>
  <Paragraphs>153</Paragraphs>
  <Slides>41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Flow</vt:lpstr>
      <vt:lpstr>Microsoft Word Document</vt:lpstr>
      <vt:lpstr>Formal Specification</vt:lpstr>
      <vt:lpstr>Objectives</vt:lpstr>
      <vt:lpstr>Topics covered</vt:lpstr>
      <vt:lpstr>Formal methods</vt:lpstr>
      <vt:lpstr>Acceptance of formal methods</vt:lpstr>
      <vt:lpstr>Use of formal methods</vt:lpstr>
      <vt:lpstr>Specification in the software process</vt:lpstr>
      <vt:lpstr>Specification and design</vt:lpstr>
      <vt:lpstr>Specification in the software process</vt:lpstr>
      <vt:lpstr>Use of formal specification</vt:lpstr>
      <vt:lpstr>Cost profile</vt:lpstr>
      <vt:lpstr>Development costs with formal specification</vt:lpstr>
      <vt:lpstr>Specification techniques</vt:lpstr>
      <vt:lpstr>Formal specification languages</vt:lpstr>
      <vt:lpstr>Interface specification</vt:lpstr>
      <vt:lpstr>Sub-system interfaces</vt:lpstr>
      <vt:lpstr>The structure of an algebraic specification</vt:lpstr>
      <vt:lpstr>Specification components</vt:lpstr>
      <vt:lpstr>Systematic algebraic specification</vt:lpstr>
      <vt:lpstr>Specification operations</vt:lpstr>
      <vt:lpstr>Operations on a list ADT</vt:lpstr>
      <vt:lpstr>List specification</vt:lpstr>
      <vt:lpstr>Recursion in specifications</vt:lpstr>
      <vt:lpstr>Interface specification in critical systems</vt:lpstr>
      <vt:lpstr>A sector object</vt:lpstr>
      <vt:lpstr>Primitive operations</vt:lpstr>
      <vt:lpstr>Sector specification (1)</vt:lpstr>
      <vt:lpstr>Sector specification (2)</vt:lpstr>
      <vt:lpstr>Specification commentary</vt:lpstr>
      <vt:lpstr>Behavioural specification</vt:lpstr>
      <vt:lpstr>The structure of a Z schema</vt:lpstr>
      <vt:lpstr>Modelling the insulin pump</vt:lpstr>
      <vt:lpstr>Schema invariant</vt:lpstr>
      <vt:lpstr>Insulin pump schema</vt:lpstr>
      <vt:lpstr>State invariants</vt:lpstr>
      <vt:lpstr>The dosage computation</vt:lpstr>
      <vt:lpstr>RUN schema (1)</vt:lpstr>
      <vt:lpstr>RUN schema (2)</vt:lpstr>
      <vt:lpstr>Sugar OK schema</vt:lpstr>
      <vt:lpstr>Key points</vt:lpstr>
      <vt:lpstr>Key points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Formal Specification</dc:title>
  <dc:creator>USER</dc:creator>
  <cp:lastModifiedBy>USER</cp:lastModifiedBy>
  <cp:revision>1</cp:revision>
  <dcterms:created xsi:type="dcterms:W3CDTF">2011-12-04T05:39:10Z</dcterms:created>
  <dcterms:modified xsi:type="dcterms:W3CDTF">2011-12-04T05:41:48Z</dcterms:modified>
</cp:coreProperties>
</file>